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1" r:id="rId1"/>
  </p:sldMasterIdLst>
  <p:notesMasterIdLst>
    <p:notesMasterId r:id="rId35"/>
  </p:notesMasterIdLst>
  <p:sldIdLst>
    <p:sldId id="256" r:id="rId2"/>
    <p:sldId id="331" r:id="rId3"/>
    <p:sldId id="320" r:id="rId4"/>
    <p:sldId id="298" r:id="rId5"/>
    <p:sldId id="312" r:id="rId6"/>
    <p:sldId id="300" r:id="rId7"/>
    <p:sldId id="311" r:id="rId8"/>
    <p:sldId id="301" r:id="rId9"/>
    <p:sldId id="303" r:id="rId10"/>
    <p:sldId id="319" r:id="rId11"/>
    <p:sldId id="304" r:id="rId12"/>
    <p:sldId id="332" r:id="rId13"/>
    <p:sldId id="321" r:id="rId14"/>
    <p:sldId id="343" r:id="rId15"/>
    <p:sldId id="353" r:id="rId16"/>
    <p:sldId id="342" r:id="rId17"/>
    <p:sldId id="325" r:id="rId18"/>
    <p:sldId id="328" r:id="rId19"/>
    <p:sldId id="323" r:id="rId20"/>
    <p:sldId id="344" r:id="rId21"/>
    <p:sldId id="345" r:id="rId22"/>
    <p:sldId id="322" r:id="rId23"/>
    <p:sldId id="329" r:id="rId24"/>
    <p:sldId id="333" r:id="rId25"/>
    <p:sldId id="309" r:id="rId26"/>
    <p:sldId id="324" r:id="rId27"/>
    <p:sldId id="334" r:id="rId28"/>
    <p:sldId id="349" r:id="rId29"/>
    <p:sldId id="348" r:id="rId30"/>
    <p:sldId id="350" r:id="rId31"/>
    <p:sldId id="351" r:id="rId32"/>
    <p:sldId id="352" r:id="rId33"/>
    <p:sldId id="354" r:id="rId34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145E"/>
    <a:srgbClr val="26FA3F"/>
    <a:srgbClr val="092E97"/>
    <a:srgbClr val="1A148C"/>
    <a:srgbClr val="2BC5AB"/>
    <a:srgbClr val="0093BE"/>
    <a:srgbClr val="210D6B"/>
    <a:srgbClr val="FFC000"/>
    <a:srgbClr val="F7F7F7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385" autoAdjust="0"/>
    <p:restoredTop sz="87612" autoAdjust="0"/>
  </p:normalViewPr>
  <p:slideViewPr>
    <p:cSldViewPr snapToGrid="0">
      <p:cViewPr varScale="1">
        <p:scale>
          <a:sx n="61" d="100"/>
          <a:sy n="61" d="100"/>
        </p:scale>
        <p:origin x="190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9788758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7" name="Google Shape;5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8" name="Google Shape;58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661890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1" name="Google Shape;951;p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52" name="Google Shape;952;p4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3" name="Google Shape;953;p4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993429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8" name="Google Shape;968;p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9" name="Google Shape;969;p4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0" name="Google Shape;970;p4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65917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8" name="Google Shape;968;p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9" name="Google Shape;969;p4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0" name="Google Shape;970;p4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24557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185662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561482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578840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384012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" name="Google Shape;1067;p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68" name="Google Shape;1068;p5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9" name="Google Shape;1069;p5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28286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" name="Google Shape;1067;p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68" name="Google Shape;1068;p5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9" name="Google Shape;1069;p5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331375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" name="Google Shape;1067;p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68" name="Google Shape;1068;p5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9" name="Google Shape;1069;p5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084569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861824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" name="Google Shape;1067;p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68" name="Google Shape;1068;p5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9" name="Google Shape;1069;p5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419542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" name="Google Shape;1067;p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68" name="Google Shape;1068;p5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9" name="Google Shape;1069;p5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5131393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22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0627532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23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084251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24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5772590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0" name="Google Shape;1110;p5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1" name="Google Shape;1111;p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7058295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0" name="Google Shape;1110;p5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1" name="Google Shape;1111;p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2878938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0" name="Google Shape;1110;p5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11" name="Google Shape;1111;p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4528783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29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4343494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30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336080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6825630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31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6220536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32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6354210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" name="Google Shape;1067;p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68" name="Google Shape;1068;p5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9" name="Google Shape;1069;p5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7774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" name="Google Shape;806;p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7" name="Google Shape;807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80589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" name="Google Shape;806;p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7" name="Google Shape;807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574702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" name="Google Shape;884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85" name="Google Shape;885;p4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86" name="Google Shape;886;p4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754443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" name="Google Shape;884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85" name="Google Shape;885;p4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6" name="Google Shape;886;p4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85831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5" name="Google Shape;905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06" name="Google Shape;906;p4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7" name="Google Shape;907;p4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43135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1" name="Google Shape;951;p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52" name="Google Shape;952;p4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3" name="Google Shape;953;p4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04260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re et contenu">
  <p:cSld name="3_Titre et contenu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"/>
          <p:cNvSpPr txBox="1">
            <a:spLocks noGrp="1"/>
          </p:cNvSpPr>
          <p:nvPr>
            <p:ph type="title"/>
          </p:nvPr>
        </p:nvSpPr>
        <p:spPr>
          <a:xfrm>
            <a:off x="457201" y="2444816"/>
            <a:ext cx="8226854" cy="940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5" name="Google Shape;15;p2"/>
          <p:cNvSpPr txBox="1">
            <a:spLocks noGrp="1"/>
          </p:cNvSpPr>
          <p:nvPr>
            <p:ph type="body" idx="1"/>
          </p:nvPr>
        </p:nvSpPr>
        <p:spPr>
          <a:xfrm>
            <a:off x="457200" y="3391126"/>
            <a:ext cx="2743200" cy="419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b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SzPts val="108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85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SzPts val="81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39376" y="6492875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5232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27/03/2020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51722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Special LHC Run3 Meeting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 avec légende" type="objTx">
  <p:cSld name="OBJECT_WITH_CAPTION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2"/>
          <p:cNvSpPr txBox="1"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2"/>
          <p:cNvSpPr txBox="1">
            <a:spLocks noGrp="1"/>
          </p:cNvSpPr>
          <p:nvPr>
            <p:ph type="body" idx="1"/>
          </p:nvPr>
        </p:nvSpPr>
        <p:spPr>
          <a:xfrm>
            <a:off x="457200" y="214424"/>
            <a:ext cx="27432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b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SzPts val="108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85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SzPts val="81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12"/>
          <p:cNvSpPr txBox="1">
            <a:spLocks noGrp="1"/>
          </p:cNvSpPr>
          <p:nvPr>
            <p:ph type="body" idx="2"/>
          </p:nvPr>
        </p:nvSpPr>
        <p:spPr>
          <a:xfrm>
            <a:off x="457200" y="1981200"/>
            <a:ext cx="7086600" cy="38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70840" algn="l">
              <a:spcBef>
                <a:spcPts val="560"/>
              </a:spcBef>
              <a:spcAft>
                <a:spcPts val="0"/>
              </a:spcAft>
              <a:buSzPts val="2240"/>
              <a:buChar char="•"/>
              <a:defRPr sz="2800"/>
            </a:lvl1pPr>
            <a:lvl2pPr marL="914400" lvl="1" indent="-365760" algn="l">
              <a:spcBef>
                <a:spcPts val="480"/>
              </a:spcBef>
              <a:spcAft>
                <a:spcPts val="0"/>
              </a:spcAft>
              <a:buSzPts val="2160"/>
              <a:buChar char="•"/>
              <a:defRPr sz="2400"/>
            </a:lvl2pPr>
            <a:lvl3pPr marL="1371600" lvl="2" indent="-347344" algn="l">
              <a:spcBef>
                <a:spcPts val="440"/>
              </a:spcBef>
              <a:spcAft>
                <a:spcPts val="0"/>
              </a:spcAft>
              <a:buSzPts val="1870"/>
              <a:buChar char="•"/>
              <a:defRPr sz="2200"/>
            </a:lvl3pPr>
            <a:lvl4pPr marL="1828800" lvl="3" indent="-342900" algn="l">
              <a:spcBef>
                <a:spcPts val="400"/>
              </a:spcBef>
              <a:spcAft>
                <a:spcPts val="0"/>
              </a:spcAft>
              <a:buSzPts val="1800"/>
              <a:buChar char="•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39376" y="6492875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avec légende" type="picTx">
  <p:cSld name="PICTURE_WITH_CAPTION_TEX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3"/>
          <p:cNvSpPr txBox="1"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sz="2200" b="1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3"/>
          <p:cNvSpPr>
            <a:spLocks noGrp="1"/>
          </p:cNvSpPr>
          <p:nvPr>
            <p:ph type="pic" idx="2"/>
          </p:nvPr>
        </p:nvSpPr>
        <p:spPr>
          <a:xfrm>
            <a:off x="558798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56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34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4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" name="Google Shape;51;p13"/>
          <p:cNvSpPr txBox="1">
            <a:spLocks noGrp="1"/>
          </p:cNvSpPr>
          <p:nvPr>
            <p:ph type="body" idx="1"/>
          </p:nvPr>
        </p:nvSpPr>
        <p:spPr>
          <a:xfrm>
            <a:off x="5556735" y="2998765"/>
            <a:ext cx="3053866" cy="2663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lvl="0" indent="-228600" algn="l">
              <a:spcBef>
                <a:spcPts val="240"/>
              </a:spcBef>
              <a:spcAft>
                <a:spcPts val="0"/>
              </a:spcAft>
              <a:buSzPts val="960"/>
              <a:buFont typeface="Arial"/>
              <a:buNone/>
              <a:defRPr sz="12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SzPts val="108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85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SzPts val="81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SzPts val="900"/>
              <a:buFont typeface="Arial"/>
              <a:buNone/>
              <a:defRPr sz="9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39376" y="6492875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3_Diapositive de titre">
  <p:cSld name="3_Diapositive de titre">
    <p:bg>
      <p:bgPr>
        <a:solidFill>
          <a:srgbClr val="104282"/>
        </a:solid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4"/>
          <p:cNvSpPr txBox="1">
            <a:spLocks noGrp="1"/>
          </p:cNvSpPr>
          <p:nvPr>
            <p:ph type="title"/>
          </p:nvPr>
        </p:nvSpPr>
        <p:spPr>
          <a:xfrm>
            <a:off x="457201" y="6390879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elleza"/>
              <a:buNone/>
              <a:defRPr sz="1400">
                <a:latin typeface="Belleza"/>
                <a:ea typeface="Belleza"/>
                <a:cs typeface="Belleza"/>
                <a:sym typeface="Bellez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54" name="Google Shape;54;p14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99172" y="2663940"/>
            <a:ext cx="1545657" cy="153012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39376" y="6492875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re et contenu" type="obj">
  <p:cSld name="OBJECT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110067" y="59268"/>
            <a:ext cx="8280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8" name="Google Shape;18;p3"/>
          <p:cNvSpPr txBox="1">
            <a:spLocks noGrp="1"/>
          </p:cNvSpPr>
          <p:nvPr>
            <p:ph type="body" idx="1"/>
          </p:nvPr>
        </p:nvSpPr>
        <p:spPr>
          <a:xfrm>
            <a:off x="110067" y="812800"/>
            <a:ext cx="8754533" cy="5571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1pPr>
            <a:lvl2pPr marL="914400" lvl="1" indent="-331469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2pPr>
            <a:lvl3pPr marL="1371600" lvl="2" indent="-325755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3pPr>
            <a:lvl4pPr marL="1828800" lvl="3" indent="-331469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 dirty="0"/>
          </a:p>
        </p:txBody>
      </p:sp>
      <p:pic>
        <p:nvPicPr>
          <p:cNvPr id="19" name="Google Shape;19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0800000" flipH="1">
            <a:off x="91440" y="619529"/>
            <a:ext cx="8846820" cy="8913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39376" y="6492875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apositive de titre">
  <p:cSld name="Diapositive de titre">
    <p:bg>
      <p:bgPr>
        <a:solidFill>
          <a:srgbClr val="104282"/>
        </a:solid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oogle Shape;21;p4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312000" y="2181663"/>
            <a:ext cx="2520000" cy="2494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4_Diapositive de titre">
  <p:cSld name="4_Diapositive de titre">
    <p:bg>
      <p:bgPr>
        <a:solidFill>
          <a:srgbClr val="104282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>
            <a:spLocks noGrp="1"/>
          </p:cNvSpPr>
          <p:nvPr>
            <p:ph type="title"/>
          </p:nvPr>
        </p:nvSpPr>
        <p:spPr>
          <a:xfrm>
            <a:off x="457201" y="6390879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elleza"/>
              <a:buNone/>
              <a:defRPr sz="1400">
                <a:latin typeface="Belleza"/>
                <a:ea typeface="Belleza"/>
                <a:cs typeface="Belleza"/>
                <a:sym typeface="Bellez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4" name="Google Shape;24;p5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99172" y="2663940"/>
            <a:ext cx="1545657" cy="153012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39376" y="6492875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5_Diapositive de titre">
  <p:cSld name="5_Diapositive de titre">
    <p:bg>
      <p:bgPr>
        <a:solidFill>
          <a:schemeClr val="lt1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oogle Shape;26;p6" descr="LogoOutline.ai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312000" y="2169000"/>
            <a:ext cx="2520000" cy="25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39376" y="6492875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6_Diapositive de titre">
  <p:cSld name="6_Diapositive de titre">
    <p:bg>
      <p:bgPr>
        <a:solidFill>
          <a:schemeClr val="lt1"/>
        </a:solidFill>
        <a:effectLst/>
      </p:bgPr>
    </p:bg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Google Shape;28;p7" descr="logoBadgeWeb.eps"/>
          <p:cNvPicPr preferRelativeResize="0"/>
          <p:nvPr/>
        </p:nvPicPr>
        <p:blipFill rotWithShape="1">
          <a:blip r:embed="rId2">
            <a:alphaModFix/>
          </a:blip>
          <a:srcRect b="17834"/>
          <a:stretch/>
        </p:blipFill>
        <p:spPr>
          <a:xfrm>
            <a:off x="3959441" y="2765966"/>
            <a:ext cx="1221946" cy="1261931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457201" y="6390879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elleza"/>
              <a:buNone/>
              <a:defRPr sz="1400">
                <a:latin typeface="Belleza"/>
                <a:ea typeface="Belleza"/>
                <a:cs typeface="Belleza"/>
                <a:sym typeface="Bellez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39376" y="6492875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9"/>
          <p:cNvSpPr txBox="1">
            <a:spLocks noGrp="1"/>
          </p:cNvSpPr>
          <p:nvPr>
            <p:ph type="body" idx="1"/>
          </p:nvPr>
        </p:nvSpPr>
        <p:spPr>
          <a:xfrm>
            <a:off x="457200" y="1600201"/>
            <a:ext cx="3657600" cy="4350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60680" algn="l">
              <a:spcBef>
                <a:spcPts val="520"/>
              </a:spcBef>
              <a:spcAft>
                <a:spcPts val="0"/>
              </a:spcAft>
              <a:buSzPts val="2080"/>
              <a:buChar char="•"/>
              <a:defRPr sz="2600"/>
            </a:lvl1pPr>
            <a:lvl2pPr marL="914400" lvl="1" indent="-354330" algn="l">
              <a:spcBef>
                <a:spcPts val="440"/>
              </a:spcBef>
              <a:spcAft>
                <a:spcPts val="0"/>
              </a:spcAft>
              <a:buSzPts val="1980"/>
              <a:buChar char="•"/>
              <a:defRPr sz="2200"/>
            </a:lvl2pPr>
            <a:lvl3pPr marL="1371600" lvl="2" indent="-336550" algn="l">
              <a:spcBef>
                <a:spcPts val="400"/>
              </a:spcBef>
              <a:spcAft>
                <a:spcPts val="0"/>
              </a:spcAft>
              <a:buSzPts val="1700"/>
              <a:buChar char="•"/>
              <a:defRPr sz="2000"/>
            </a:lvl3pPr>
            <a:lvl4pPr marL="1828800" lvl="3" indent="-331469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9"/>
          <p:cNvSpPr txBox="1">
            <a:spLocks noGrp="1"/>
          </p:cNvSpPr>
          <p:nvPr>
            <p:ph type="body" idx="2"/>
          </p:nvPr>
        </p:nvSpPr>
        <p:spPr>
          <a:xfrm>
            <a:off x="4267200" y="1600202"/>
            <a:ext cx="3657600" cy="4350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60680" algn="l">
              <a:spcBef>
                <a:spcPts val="520"/>
              </a:spcBef>
              <a:spcAft>
                <a:spcPts val="0"/>
              </a:spcAft>
              <a:buSzPts val="2080"/>
              <a:buChar char="•"/>
              <a:defRPr sz="2600"/>
            </a:lvl1pPr>
            <a:lvl2pPr marL="914400" lvl="1" indent="-354330" algn="l">
              <a:spcBef>
                <a:spcPts val="440"/>
              </a:spcBef>
              <a:spcAft>
                <a:spcPts val="0"/>
              </a:spcAft>
              <a:buSzPts val="1980"/>
              <a:buChar char="•"/>
              <a:defRPr sz="2200"/>
            </a:lvl2pPr>
            <a:lvl3pPr marL="1371600" lvl="2" indent="-336550" algn="l">
              <a:spcBef>
                <a:spcPts val="400"/>
              </a:spcBef>
              <a:spcAft>
                <a:spcPts val="0"/>
              </a:spcAft>
              <a:buSzPts val="1700"/>
              <a:buChar char="•"/>
              <a:defRPr sz="2000"/>
            </a:lvl3pPr>
            <a:lvl4pPr marL="1828800" lvl="3" indent="-331469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39376" y="6492875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ison" type="twoTxTwoObj">
  <p:cSld name="TWO_OBJECTS_WITH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 txBox="1">
            <a:spLocks noGrp="1"/>
          </p:cNvSpPr>
          <p:nvPr>
            <p:ph type="title"/>
          </p:nvPr>
        </p:nvSpPr>
        <p:spPr>
          <a:xfrm>
            <a:off x="457200" y="273052"/>
            <a:ext cx="8229600" cy="893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0"/>
          <p:cNvSpPr txBox="1"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1920"/>
              <a:buNone/>
              <a:defRPr sz="2400" b="1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18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53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44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0"/>
          <p:cNvSpPr txBox="1">
            <a:spLocks noGrp="1"/>
          </p:cNvSpPr>
          <p:nvPr>
            <p:ph type="body" idx="2"/>
          </p:nvPr>
        </p:nvSpPr>
        <p:spPr>
          <a:xfrm>
            <a:off x="4645026" y="5101967"/>
            <a:ext cx="4041775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1920"/>
              <a:buNone/>
              <a:defRPr sz="2400" b="1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18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53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44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10"/>
          <p:cNvSpPr txBox="1">
            <a:spLocks noGrp="1"/>
          </p:cNvSpPr>
          <p:nvPr>
            <p:ph type="body" idx="3"/>
          </p:nvPr>
        </p:nvSpPr>
        <p:spPr>
          <a:xfrm>
            <a:off x="457200" y="1269779"/>
            <a:ext cx="4040188" cy="3686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0520" algn="l">
              <a:spcBef>
                <a:spcPts val="480"/>
              </a:spcBef>
              <a:spcAft>
                <a:spcPts val="0"/>
              </a:spcAft>
              <a:buSzPts val="1920"/>
              <a:buChar char="•"/>
              <a:defRPr sz="2400"/>
            </a:lvl1pPr>
            <a:lvl2pPr marL="914400" lvl="1" indent="-342900" algn="l">
              <a:spcBef>
                <a:spcPts val="400"/>
              </a:spcBef>
              <a:spcAft>
                <a:spcPts val="0"/>
              </a:spcAft>
              <a:buSzPts val="1800"/>
              <a:buChar char="•"/>
              <a:defRPr sz="2000"/>
            </a:lvl2pPr>
            <a:lvl3pPr marL="1371600" lvl="2" indent="-325755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 sz="1800"/>
            </a:lvl3pPr>
            <a:lvl4pPr marL="1828800" lvl="3" indent="-320039" algn="l">
              <a:spcBef>
                <a:spcPts val="320"/>
              </a:spcBef>
              <a:spcAft>
                <a:spcPts val="0"/>
              </a:spcAft>
              <a:buSzPts val="1440"/>
              <a:buChar char="•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10"/>
          <p:cNvSpPr txBox="1">
            <a:spLocks noGrp="1"/>
          </p:cNvSpPr>
          <p:nvPr>
            <p:ph type="body" idx="4"/>
          </p:nvPr>
        </p:nvSpPr>
        <p:spPr>
          <a:xfrm>
            <a:off x="4645026" y="1269779"/>
            <a:ext cx="4041775" cy="3686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0520" algn="l">
              <a:spcBef>
                <a:spcPts val="480"/>
              </a:spcBef>
              <a:spcAft>
                <a:spcPts val="0"/>
              </a:spcAft>
              <a:buSzPts val="1920"/>
              <a:buChar char="•"/>
              <a:defRPr sz="2400"/>
            </a:lvl1pPr>
            <a:lvl2pPr marL="914400" lvl="1" indent="-342900" algn="l">
              <a:spcBef>
                <a:spcPts val="400"/>
              </a:spcBef>
              <a:spcAft>
                <a:spcPts val="0"/>
              </a:spcAft>
              <a:buSzPts val="1800"/>
              <a:buChar char="•"/>
              <a:defRPr sz="2000"/>
            </a:lvl2pPr>
            <a:lvl3pPr marL="1371600" lvl="2" indent="-325755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 sz="1800"/>
            </a:lvl3pPr>
            <a:lvl4pPr marL="1828800" lvl="3" indent="-320039" algn="l">
              <a:spcBef>
                <a:spcPts val="320"/>
              </a:spcBef>
              <a:spcAft>
                <a:spcPts val="0"/>
              </a:spcAft>
              <a:buSzPts val="1440"/>
              <a:buChar char="•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439376" y="6492875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 type="blank">
  <p:cSld name="BLANK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39376" y="6492875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57201" y="233494"/>
            <a:ext cx="8226854" cy="940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sz="4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57201" y="1325608"/>
            <a:ext cx="8226854" cy="4667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77190" algn="l" rtl="0"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34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8139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4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/>
          <p:nvPr/>
        </p:nvSpPr>
        <p:spPr>
          <a:xfrm>
            <a:off x="0" y="6526531"/>
            <a:ext cx="9144000" cy="342901"/>
          </a:xfrm>
          <a:prstGeom prst="rect">
            <a:avLst/>
          </a:prstGeom>
          <a:solidFill>
            <a:srgbClr val="3A88FE"/>
          </a:solidFill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39376" y="6492875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5232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27/03/2020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51722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Special LHC Run3 Meeting</a:t>
            </a:r>
            <a:endParaRPr lang="en-US"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indico.cern.ch/event/779650/contributions/3244747/attachments/1770859/2877607/TCC_noise_131218.pdf" TargetMode="Externa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733516/contributions/3025286/attachments/1659240/2657627/fILL6699_BSRTcalibr_stef.pdf" TargetMode="External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578001/contributions/2366376/attachments/1388316/2222614/Evian2016_Lumi_F.Antoniou.pdf" TargetMode="External"/><Relationship Id="rId7" Type="http://schemas.openxmlformats.org/officeDocument/2006/relationships/hyperlink" Target="https://indico.cern.ch/event/751857/contributions/3259405/attachments/1785393/3237267/paper_Luminosity_Evian.pdf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751857/contributions/3259404/attachments/1782364/3276979/paper_emitGrowth_Evian2019_stef.pdf" TargetMode="External"/><Relationship Id="rId5" Type="http://schemas.openxmlformats.org/officeDocument/2006/relationships/hyperlink" Target="https://indico.cern.ch/event/663598/contributions/2782463/attachments/1574684/2595874/Evian2017.pdf" TargetMode="External"/><Relationship Id="rId4" Type="http://schemas.openxmlformats.org/officeDocument/2006/relationships/hyperlink" Target="https://cds.cern.ch/record/2293678/files/1635044_125-132.pdf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6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3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4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33516/contributions/3025286/attachments/1659240/2657627/fILL6699_BSRTcalibr_stef.pdf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860231/contributions/3622905/attachments/1951138/3239075/WP2_26_11_2019_noise.pdf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ds.cern.ch/record/2653745/files/CERN-ACC-2019-0004.pdf" TargetMode="External"/><Relationship Id="rId5" Type="http://schemas.openxmlformats.org/officeDocument/2006/relationships/hyperlink" Target="https://cds.cern.ch/record/1058522/files/lhc-project-report-1041.pdf" TargetMode="Externa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751857/contributions/3259401/attachments/1785446/2977119/evian_2019_ADT_and_obsbox.pdf" TargetMode="External"/><Relationship Id="rId5" Type="http://schemas.openxmlformats.org/officeDocument/2006/relationships/image" Target="../media/image16.png"/><Relationship Id="rId4" Type="http://schemas.openxmlformats.org/officeDocument/2006/relationships/hyperlink" Target="http://lhc-beam-operation-committee.web.cern.ch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>
            <a:spLocks noGrp="1"/>
          </p:cNvSpPr>
          <p:nvPr>
            <p:ph type="title"/>
          </p:nvPr>
        </p:nvSpPr>
        <p:spPr>
          <a:xfrm>
            <a:off x="377328" y="1657363"/>
            <a:ext cx="8395198" cy="1684928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spcFirstLastPara="1" wrap="square" lIns="45700" tIns="45700" rIns="45700" bIns="45700" anchor="ctr" anchorCtr="0">
            <a:noAutofit/>
          </a:bodyPr>
          <a:lstStyle/>
          <a:p>
            <a:pPr algn="ctr">
              <a:buClr>
                <a:schemeClr val="lt1"/>
              </a:buClr>
              <a:buSzPts val="3000"/>
            </a:pPr>
            <a:r>
              <a:rPr lang="en-US" sz="3600" dirty="0">
                <a:solidFill>
                  <a:schemeClr val="bg1"/>
                </a:solidFill>
                <a:latin typeface="Helvetica Neue"/>
              </a:rPr>
              <a:t>Summary of power supply ripple observations in the LHC and impact on the HL-LHC</a:t>
            </a:r>
            <a:endParaRPr sz="3600" baseline="30000" dirty="0">
              <a:solidFill>
                <a:schemeClr val="bg1"/>
              </a:solidFill>
              <a:latin typeface="Helvetica Neue"/>
            </a:endParaRPr>
          </a:p>
        </p:txBody>
      </p:sp>
      <p:cxnSp>
        <p:nvCxnSpPr>
          <p:cNvPr id="63" name="Google Shape;63;p15"/>
          <p:cNvCxnSpPr/>
          <p:nvPr/>
        </p:nvCxnSpPr>
        <p:spPr>
          <a:xfrm>
            <a:off x="254210" y="5433752"/>
            <a:ext cx="8531352" cy="0"/>
          </a:xfrm>
          <a:prstGeom prst="straightConnector1">
            <a:avLst/>
          </a:prstGeom>
          <a:noFill/>
          <a:ln w="57150" cap="flat" cmpd="thickThin">
            <a:solidFill>
              <a:srgbClr val="BABABA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" name="TextBox 11"/>
          <p:cNvSpPr txBox="1"/>
          <p:nvPr/>
        </p:nvSpPr>
        <p:spPr>
          <a:xfrm>
            <a:off x="3798923" y="6167579"/>
            <a:ext cx="1568058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tx1">
                    <a:lumMod val="75000"/>
                  </a:schemeClr>
                </a:solidFill>
                <a:latin typeface="Helvetica Neue"/>
              </a:rPr>
              <a:t>WP2, </a:t>
            </a:r>
            <a:r>
              <a:rPr lang="en-US" b="1" dirty="0" smtClean="0">
                <a:solidFill>
                  <a:schemeClr val="tx1">
                    <a:lumMod val="75000"/>
                  </a:schemeClr>
                </a:solidFill>
                <a:latin typeface="Helvetica Neue"/>
              </a:rPr>
              <a:t>19</a:t>
            </a:r>
            <a:r>
              <a:rPr lang="en-US" sz="1400" b="1" dirty="0" smtClean="0">
                <a:solidFill>
                  <a:schemeClr val="tx1">
                    <a:lumMod val="75000"/>
                  </a:schemeClr>
                </a:solidFill>
                <a:latin typeface="Helvetica Neue"/>
              </a:rPr>
              <a:t>/05/2020</a:t>
            </a:r>
            <a:endParaRPr lang="en-US" sz="1400" b="1" dirty="0">
              <a:solidFill>
                <a:schemeClr val="tx1">
                  <a:lumMod val="75000"/>
                </a:schemeClr>
              </a:solidFill>
              <a:latin typeface="Helvetica Neue"/>
            </a:endParaRPr>
          </a:p>
        </p:txBody>
      </p:sp>
      <p:pic>
        <p:nvPicPr>
          <p:cNvPr id="8" name="Google Shape;66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53834" y="-47594"/>
            <a:ext cx="1857080" cy="118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67;p15"/>
          <p:cNvPicPr preferRelativeResize="0">
            <a:picLocks noChangeAspect="1"/>
          </p:cNvPicPr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353257"/>
            <a:ext cx="9144000" cy="139468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283778" y="5534859"/>
            <a:ext cx="793005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 smtClean="0">
                <a:hlinkClick r:id="rId5"/>
              </a:rPr>
              <a:t>63</a:t>
            </a:r>
            <a:r>
              <a:rPr lang="en-US" u="sng" baseline="30000" dirty="0" smtClean="0">
                <a:hlinkClick r:id="rId5"/>
              </a:rPr>
              <a:t>rd</a:t>
            </a:r>
            <a:r>
              <a:rPr lang="en-US" u="sng" dirty="0" smtClean="0">
                <a:hlinkClick r:id="rId5"/>
              </a:rPr>
              <a:t> TCC 13/12/2018:</a:t>
            </a:r>
            <a:endParaRPr lang="en-US" u="sng" dirty="0">
              <a:hlinkClick r:id="rId5"/>
            </a:endParaRPr>
          </a:p>
          <a:p>
            <a:r>
              <a:rPr lang="en-US" dirty="0" smtClean="0">
                <a:hlinkClick r:id="rId5"/>
              </a:rPr>
              <a:t>https</a:t>
            </a:r>
            <a:r>
              <a:rPr lang="en-US" dirty="0">
                <a:hlinkClick r:id="rId5"/>
              </a:rPr>
              <a:t>://indico.cern.ch/event/779650/contributions/3244747/attachments/1770859/2877607/TCC_noise_131218.pdf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06633" y="3531583"/>
            <a:ext cx="796713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Helvetica Neue"/>
              </a:rPr>
              <a:t>S. Kostoglou, G. </a:t>
            </a:r>
            <a:r>
              <a:rPr lang="en-US" sz="1600" dirty="0" err="1" smtClean="0">
                <a:solidFill>
                  <a:schemeClr val="tx1"/>
                </a:solidFill>
                <a:latin typeface="Helvetica Neue"/>
              </a:rPr>
              <a:t>Sterbini</a:t>
            </a:r>
            <a:r>
              <a:rPr lang="en-US" sz="1600" dirty="0" smtClean="0">
                <a:solidFill>
                  <a:schemeClr val="tx1"/>
                </a:solidFill>
                <a:latin typeface="Helvetica Neue"/>
              </a:rPr>
              <a:t>, Y. </a:t>
            </a:r>
            <a:r>
              <a:rPr lang="en-US" sz="1600" dirty="0" err="1" smtClean="0">
                <a:solidFill>
                  <a:schemeClr val="tx1"/>
                </a:solidFill>
                <a:latin typeface="Helvetica Neue"/>
              </a:rPr>
              <a:t>Papaphilippou</a:t>
            </a:r>
            <a:endParaRPr lang="en-US" sz="1600" dirty="0" smtClean="0">
              <a:solidFill>
                <a:schemeClr val="tx1"/>
              </a:solidFill>
              <a:latin typeface="Helvetica Neue"/>
            </a:endParaRPr>
          </a:p>
          <a:p>
            <a:pPr algn="ctr"/>
            <a:endParaRPr lang="en-US" sz="1600" dirty="0">
              <a:solidFill>
                <a:schemeClr val="tx1"/>
              </a:solidFill>
              <a:latin typeface="Helvetica Neue"/>
            </a:endParaRPr>
          </a:p>
          <a:p>
            <a:r>
              <a:rPr lang="en-US" sz="1600" i="1" u="sng" dirty="0" smtClean="0">
                <a:solidFill>
                  <a:schemeClr val="tx1"/>
                </a:solidFill>
                <a:latin typeface="Helvetica Neue"/>
              </a:rPr>
              <a:t>With the valuable help of:</a:t>
            </a:r>
            <a:endParaRPr lang="en-US" sz="1600" b="1" dirty="0" smtClean="0">
              <a:solidFill>
                <a:schemeClr val="tx1"/>
              </a:solidFill>
              <a:latin typeface="Helvetica Neue"/>
            </a:endParaRPr>
          </a:p>
          <a:p>
            <a:r>
              <a:rPr lang="en-US" sz="1600" dirty="0">
                <a:solidFill>
                  <a:schemeClr val="tx1"/>
                </a:solidFill>
                <a:latin typeface="Helvetica Neue"/>
              </a:rPr>
              <a:t>G. </a:t>
            </a:r>
            <a:r>
              <a:rPr lang="en-US" sz="1600" dirty="0" err="1">
                <a:solidFill>
                  <a:schemeClr val="tx1"/>
                </a:solidFill>
                <a:latin typeface="Helvetica Neue"/>
              </a:rPr>
              <a:t>Arduini</a:t>
            </a:r>
            <a:r>
              <a:rPr lang="en-US" sz="1600" dirty="0">
                <a:solidFill>
                  <a:schemeClr val="tx1"/>
                </a:solidFill>
                <a:latin typeface="Helvetica Neue"/>
              </a:rPr>
              <a:t>, C. </a:t>
            </a:r>
            <a:r>
              <a:rPr lang="en-US" sz="1600" dirty="0" err="1">
                <a:solidFill>
                  <a:schemeClr val="tx1"/>
                </a:solidFill>
                <a:latin typeface="Helvetica Neue"/>
              </a:rPr>
              <a:t>Baccigalupi</a:t>
            </a:r>
            <a:r>
              <a:rPr lang="en-US" sz="1600" dirty="0">
                <a:solidFill>
                  <a:schemeClr val="tx1"/>
                </a:solidFill>
                <a:latin typeface="Helvetica Neue"/>
              </a:rPr>
              <a:t>, H. </a:t>
            </a:r>
            <a:r>
              <a:rPr lang="en-US" sz="1600" dirty="0" err="1">
                <a:solidFill>
                  <a:schemeClr val="tx1"/>
                </a:solidFill>
                <a:latin typeface="Helvetica Neue"/>
              </a:rPr>
              <a:t>Bartosik</a:t>
            </a:r>
            <a:r>
              <a:rPr lang="en-US" sz="1600" dirty="0">
                <a:solidFill>
                  <a:schemeClr val="tx1"/>
                </a:solidFill>
                <a:latin typeface="Helvetica Neue"/>
              </a:rPr>
              <a:t>, M. C. Bastos, X. </a:t>
            </a:r>
            <a:r>
              <a:rPr lang="en-US" sz="1600" dirty="0" err="1" smtClean="0">
                <a:solidFill>
                  <a:schemeClr val="tx1"/>
                </a:solidFill>
                <a:latin typeface="Helvetica Neue"/>
              </a:rPr>
              <a:t>Buffat</a:t>
            </a:r>
            <a:r>
              <a:rPr lang="en-US" sz="1600" dirty="0" smtClean="0">
                <a:solidFill>
                  <a:schemeClr val="tx1"/>
                </a:solidFill>
                <a:latin typeface="Helvetica Neue"/>
              </a:rPr>
              <a:t>,</a:t>
            </a:r>
          </a:p>
          <a:p>
            <a:r>
              <a:rPr lang="en-US" sz="1600" dirty="0" smtClean="0">
                <a:solidFill>
                  <a:schemeClr val="tx1"/>
                </a:solidFill>
                <a:latin typeface="Helvetica Neue"/>
              </a:rPr>
              <a:t>J</a:t>
            </a:r>
            <a:r>
              <a:rPr lang="en-US" sz="1600" dirty="0">
                <a:solidFill>
                  <a:schemeClr val="tx1"/>
                </a:solidFill>
                <a:latin typeface="Helvetica Neue"/>
              </a:rPr>
              <a:t>. P. Burnet, R. De Maria, D. </a:t>
            </a:r>
            <a:r>
              <a:rPr lang="en-US" sz="1600" dirty="0" err="1">
                <a:solidFill>
                  <a:schemeClr val="tx1"/>
                </a:solidFill>
                <a:latin typeface="Helvetica Neue"/>
              </a:rPr>
              <a:t>Gamba</a:t>
            </a:r>
            <a:r>
              <a:rPr lang="en-US" sz="1600" dirty="0">
                <a:solidFill>
                  <a:schemeClr val="tx1"/>
                </a:solidFill>
                <a:latin typeface="Helvetica Neue"/>
              </a:rPr>
              <a:t>, L. </a:t>
            </a:r>
            <a:r>
              <a:rPr lang="en-US" sz="1600" dirty="0" err="1">
                <a:solidFill>
                  <a:schemeClr val="tx1"/>
                </a:solidFill>
                <a:latin typeface="Helvetica Neue"/>
              </a:rPr>
              <a:t>Intelisano</a:t>
            </a:r>
            <a:r>
              <a:rPr lang="en-US" sz="1600" dirty="0">
                <a:solidFill>
                  <a:schemeClr val="tx1"/>
                </a:solidFill>
                <a:latin typeface="Helvetica Neue"/>
              </a:rPr>
              <a:t>, T. </a:t>
            </a:r>
            <a:r>
              <a:rPr lang="en-US" sz="1600" dirty="0" err="1">
                <a:solidFill>
                  <a:schemeClr val="tx1"/>
                </a:solidFill>
                <a:latin typeface="Helvetica Neue"/>
              </a:rPr>
              <a:t>Levens</a:t>
            </a:r>
            <a:r>
              <a:rPr lang="en-US" sz="1600" dirty="0">
                <a:solidFill>
                  <a:schemeClr val="tx1"/>
                </a:solidFill>
                <a:latin typeface="Helvetica Neue"/>
              </a:rPr>
              <a:t>, </a:t>
            </a:r>
            <a:endParaRPr lang="en-US" sz="1600" dirty="0" smtClean="0">
              <a:solidFill>
                <a:schemeClr val="tx1"/>
              </a:solidFill>
              <a:latin typeface="Helvetica Neue"/>
            </a:endParaRPr>
          </a:p>
          <a:p>
            <a:r>
              <a:rPr lang="en-US" sz="1600" dirty="0" smtClean="0">
                <a:solidFill>
                  <a:schemeClr val="tx1"/>
                </a:solidFill>
                <a:latin typeface="Helvetica Neue"/>
              </a:rPr>
              <a:t>M</a:t>
            </a:r>
            <a:r>
              <a:rPr lang="en-US" sz="1600" dirty="0">
                <a:solidFill>
                  <a:schemeClr val="tx1"/>
                </a:solidFill>
                <a:latin typeface="Helvetica Neue"/>
              </a:rPr>
              <a:t>. Martino, V. </a:t>
            </a:r>
            <a:r>
              <a:rPr lang="en-US" sz="1600" dirty="0" err="1">
                <a:solidFill>
                  <a:schemeClr val="tx1"/>
                </a:solidFill>
                <a:latin typeface="Helvetica Neue"/>
              </a:rPr>
              <a:t>Montabonnet</a:t>
            </a:r>
            <a:r>
              <a:rPr lang="en-US" sz="1600" dirty="0">
                <a:solidFill>
                  <a:schemeClr val="tx1"/>
                </a:solidFill>
                <a:latin typeface="Helvetica Neue"/>
              </a:rPr>
              <a:t>, N. </a:t>
            </a:r>
            <a:r>
              <a:rPr lang="en-US" sz="1600" dirty="0" err="1">
                <a:solidFill>
                  <a:schemeClr val="tx1"/>
                </a:solidFill>
                <a:latin typeface="Helvetica Neue"/>
              </a:rPr>
              <a:t>Mounet</a:t>
            </a:r>
            <a:r>
              <a:rPr lang="en-US" sz="1600" dirty="0">
                <a:solidFill>
                  <a:schemeClr val="tx1"/>
                </a:solidFill>
                <a:latin typeface="Helvetica Neue"/>
              </a:rPr>
              <a:t>, D. </a:t>
            </a:r>
            <a:r>
              <a:rPr lang="en-US" sz="1600" dirty="0" err="1">
                <a:solidFill>
                  <a:schemeClr val="tx1"/>
                </a:solidFill>
                <a:latin typeface="Helvetica Neue"/>
              </a:rPr>
              <a:t>Nisbet</a:t>
            </a:r>
            <a:r>
              <a:rPr lang="en-US" sz="1600" dirty="0">
                <a:solidFill>
                  <a:schemeClr val="tx1"/>
                </a:solidFill>
                <a:latin typeface="Helvetica Neue"/>
              </a:rPr>
              <a:t>, M. </a:t>
            </a:r>
            <a:r>
              <a:rPr lang="en-US" sz="1600" dirty="0" err="1">
                <a:solidFill>
                  <a:schemeClr val="tx1"/>
                </a:solidFill>
                <a:latin typeface="Helvetica Neue"/>
              </a:rPr>
              <a:t>Soderen</a:t>
            </a:r>
            <a:r>
              <a:rPr lang="en-US" sz="1600" dirty="0">
                <a:solidFill>
                  <a:schemeClr val="tx1"/>
                </a:solidFill>
                <a:latin typeface="Helvetica Neue"/>
              </a:rPr>
              <a:t>, </a:t>
            </a:r>
            <a:endParaRPr lang="en-US" sz="1600" dirty="0" smtClean="0">
              <a:solidFill>
                <a:schemeClr val="tx1"/>
              </a:solidFill>
              <a:latin typeface="Helvetica Neue"/>
            </a:endParaRPr>
          </a:p>
          <a:p>
            <a:r>
              <a:rPr lang="en-US" sz="1600" dirty="0" smtClean="0">
                <a:solidFill>
                  <a:schemeClr val="tx1"/>
                </a:solidFill>
                <a:latin typeface="Helvetica Neue"/>
              </a:rPr>
              <a:t>H</a:t>
            </a:r>
            <a:r>
              <a:rPr lang="en-US" sz="1600" dirty="0">
                <a:solidFill>
                  <a:schemeClr val="tx1"/>
                </a:solidFill>
                <a:latin typeface="Helvetica Neue"/>
              </a:rPr>
              <a:t>. </a:t>
            </a:r>
            <a:r>
              <a:rPr lang="en-US" sz="1600" dirty="0" err="1">
                <a:solidFill>
                  <a:schemeClr val="tx1"/>
                </a:solidFill>
                <a:latin typeface="Helvetica Neue"/>
              </a:rPr>
              <a:t>Thiesen</a:t>
            </a:r>
            <a:r>
              <a:rPr lang="en-US" sz="1600" dirty="0">
                <a:solidFill>
                  <a:schemeClr val="tx1"/>
                </a:solidFill>
                <a:latin typeface="Helvetica Neue"/>
              </a:rPr>
              <a:t>, Y. </a:t>
            </a:r>
            <a:r>
              <a:rPr lang="en-US" sz="1600" dirty="0" err="1">
                <a:solidFill>
                  <a:schemeClr val="tx1"/>
                </a:solidFill>
                <a:latin typeface="Helvetica Neue"/>
              </a:rPr>
              <a:t>Thurel</a:t>
            </a:r>
            <a:r>
              <a:rPr lang="en-US" sz="1600" dirty="0">
                <a:solidFill>
                  <a:schemeClr val="tx1"/>
                </a:solidFill>
                <a:latin typeface="Helvetica Neue"/>
              </a:rPr>
              <a:t>, N. </a:t>
            </a:r>
            <a:r>
              <a:rPr lang="en-US" sz="1600" dirty="0" err="1">
                <a:solidFill>
                  <a:schemeClr val="tx1"/>
                </a:solidFill>
                <a:latin typeface="Helvetica Neue"/>
              </a:rPr>
              <a:t>Triantafyllou</a:t>
            </a:r>
            <a:r>
              <a:rPr lang="en-US" sz="1600" dirty="0">
                <a:solidFill>
                  <a:schemeClr val="tx1"/>
                </a:solidFill>
                <a:latin typeface="Helvetica Neue"/>
              </a:rPr>
              <a:t>, D. </a:t>
            </a:r>
            <a:r>
              <a:rPr lang="en-US" sz="1600" dirty="0" err="1">
                <a:solidFill>
                  <a:schemeClr val="tx1"/>
                </a:solidFill>
                <a:latin typeface="Helvetica Neue"/>
              </a:rPr>
              <a:t>Valuch</a:t>
            </a:r>
            <a:r>
              <a:rPr lang="en-US" sz="1600" dirty="0">
                <a:solidFill>
                  <a:schemeClr val="tx1"/>
                </a:solidFill>
                <a:latin typeface="Helvetica Neue"/>
              </a:rPr>
              <a:t>, J. </a:t>
            </a:r>
            <a:r>
              <a:rPr lang="en-US" sz="1600" dirty="0" err="1">
                <a:solidFill>
                  <a:schemeClr val="tx1"/>
                </a:solidFill>
                <a:latin typeface="Helvetica Neue"/>
              </a:rPr>
              <a:t>Wenninger</a:t>
            </a:r>
            <a:endParaRPr lang="en-US" sz="1600" dirty="0">
              <a:solidFill>
                <a:schemeClr val="tx1"/>
              </a:solidFill>
              <a:latin typeface="Helvetica Neu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6" name="Google Shape;956;p5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93167"/>
            <a:ext cx="9144000" cy="4572000"/>
          </a:xfrm>
          <a:prstGeom prst="rect">
            <a:avLst/>
          </a:prstGeom>
          <a:noFill/>
          <a:ln>
            <a:noFill/>
          </a:ln>
        </p:spPr>
      </p:pic>
      <p:sp>
        <p:nvSpPr>
          <p:cNvPr id="957" name="Google Shape;957;p58"/>
          <p:cNvSpPr txBox="1"/>
          <p:nvPr/>
        </p:nvSpPr>
        <p:spPr>
          <a:xfrm>
            <a:off x="2380016" y="1999232"/>
            <a:ext cx="2296113" cy="830997"/>
          </a:xfrm>
          <a:prstGeom prst="rect">
            <a:avLst/>
          </a:prstGeom>
          <a:solidFill>
            <a:srgbClr val="161616"/>
          </a:solidFill>
          <a:ln w="19050" cap="flat" cmpd="sng">
            <a:solidFill>
              <a:srgbClr val="38383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600" b="1" dirty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B2H</a:t>
            </a:r>
            <a:endParaRPr dirty="0"/>
          </a:p>
          <a:p>
            <a:pPr algn="ctr"/>
            <a:r>
              <a:rPr lang="en-US" sz="1600" b="1" dirty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Standard setting</a:t>
            </a:r>
            <a:endParaRPr sz="1600" dirty="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algn="ctr"/>
            <a:r>
              <a:rPr lang="en-US" sz="1600" b="1" dirty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regular-BW cycle</a:t>
            </a:r>
            <a:endParaRPr dirty="0"/>
          </a:p>
        </p:txBody>
      </p:sp>
      <p:sp>
        <p:nvSpPr>
          <p:cNvPr id="958" name="Google Shape;958;p58"/>
          <p:cNvSpPr txBox="1"/>
          <p:nvPr/>
        </p:nvSpPr>
        <p:spPr>
          <a:xfrm>
            <a:off x="6201933" y="1680165"/>
            <a:ext cx="2744301" cy="369332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800" b="1" dirty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Fill 7033, Stable beams</a:t>
            </a:r>
            <a:endParaRPr dirty="0"/>
          </a:p>
        </p:txBody>
      </p:sp>
      <p:sp>
        <p:nvSpPr>
          <p:cNvPr id="964" name="Google Shape;964;p58"/>
          <p:cNvSpPr txBox="1"/>
          <p:nvPr/>
        </p:nvSpPr>
        <p:spPr>
          <a:xfrm>
            <a:off x="34115" y="-25820"/>
            <a:ext cx="8850577" cy="8173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>
              <a:buClr>
                <a:srgbClr val="474747"/>
              </a:buClr>
              <a:buSzPts val="4100"/>
            </a:pPr>
            <a:r>
              <a:rPr lang="en-US" sz="4100" dirty="0">
                <a:solidFill>
                  <a:srgbClr val="47474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Impact of ADT BW on 50 Hz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1200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3" name="Google Shape;973;p5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91056"/>
            <a:ext cx="9144000" cy="4572000"/>
          </a:xfrm>
          <a:prstGeom prst="rect">
            <a:avLst/>
          </a:prstGeom>
          <a:noFill/>
          <a:ln>
            <a:noFill/>
          </a:ln>
        </p:spPr>
      </p:pic>
      <p:sp>
        <p:nvSpPr>
          <p:cNvPr id="974" name="Google Shape;974;p59"/>
          <p:cNvSpPr txBox="1"/>
          <p:nvPr/>
        </p:nvSpPr>
        <p:spPr>
          <a:xfrm>
            <a:off x="2012931" y="2012347"/>
            <a:ext cx="2664296" cy="830997"/>
          </a:xfrm>
          <a:prstGeom prst="rect">
            <a:avLst/>
          </a:prstGeom>
          <a:solidFill>
            <a:srgbClr val="C00000"/>
          </a:solidFill>
          <a:ln w="19050" cap="flat" cmpd="sng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600" b="1" dirty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Special settings</a:t>
            </a:r>
            <a:endParaRPr dirty="0"/>
          </a:p>
          <a:p>
            <a:pPr algn="ctr"/>
            <a:r>
              <a:rPr lang="en-US" sz="1600" b="1" dirty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Special cycle ADT extended-BW</a:t>
            </a:r>
            <a:endParaRPr dirty="0"/>
          </a:p>
        </p:txBody>
      </p:sp>
      <p:sp>
        <p:nvSpPr>
          <p:cNvPr id="976" name="Google Shape;976;p59"/>
          <p:cNvSpPr txBox="1"/>
          <p:nvPr/>
        </p:nvSpPr>
        <p:spPr>
          <a:xfrm>
            <a:off x="34115" y="-25820"/>
            <a:ext cx="8850577" cy="8173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>
              <a:buClr>
                <a:srgbClr val="474747"/>
              </a:buClr>
              <a:buSzPts val="4100"/>
            </a:pPr>
            <a:r>
              <a:rPr lang="en-US" sz="4100" dirty="0">
                <a:solidFill>
                  <a:srgbClr val="47474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Impact of ADT BW on 50 Hz</a:t>
            </a:r>
            <a:endParaRPr dirty="0"/>
          </a:p>
        </p:txBody>
      </p:sp>
      <p:sp>
        <p:nvSpPr>
          <p:cNvPr id="8" name="Google Shape;958;p58"/>
          <p:cNvSpPr txBox="1"/>
          <p:nvPr/>
        </p:nvSpPr>
        <p:spPr>
          <a:xfrm>
            <a:off x="6201933" y="1680165"/>
            <a:ext cx="2744301" cy="369332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800" b="1" dirty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Fill </a:t>
            </a:r>
            <a:r>
              <a:rPr lang="en-US" sz="1800" b="1" dirty="0" smtClean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7035, </a:t>
            </a:r>
            <a:r>
              <a:rPr lang="en-US" sz="1800" b="1" dirty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Stable beams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0262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3" name="Google Shape;973;p5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91056"/>
            <a:ext cx="9144000" cy="4572000"/>
          </a:xfrm>
          <a:prstGeom prst="rect">
            <a:avLst/>
          </a:prstGeom>
          <a:noFill/>
          <a:ln>
            <a:noFill/>
          </a:ln>
        </p:spPr>
      </p:pic>
      <p:sp>
        <p:nvSpPr>
          <p:cNvPr id="974" name="Google Shape;974;p59"/>
          <p:cNvSpPr txBox="1"/>
          <p:nvPr/>
        </p:nvSpPr>
        <p:spPr>
          <a:xfrm>
            <a:off x="2012931" y="2012347"/>
            <a:ext cx="2664296" cy="830997"/>
          </a:xfrm>
          <a:prstGeom prst="rect">
            <a:avLst/>
          </a:prstGeom>
          <a:solidFill>
            <a:srgbClr val="C00000"/>
          </a:solidFill>
          <a:ln w="19050" cap="flat" cmpd="sng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600" b="1" dirty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Special settings</a:t>
            </a:r>
            <a:endParaRPr dirty="0"/>
          </a:p>
          <a:p>
            <a:pPr algn="ctr"/>
            <a:r>
              <a:rPr lang="en-US" sz="1600" b="1" dirty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Special cycle ADT extended-BW</a:t>
            </a:r>
            <a:endParaRPr dirty="0"/>
          </a:p>
        </p:txBody>
      </p:sp>
      <p:sp>
        <p:nvSpPr>
          <p:cNvPr id="976" name="Google Shape;976;p59"/>
          <p:cNvSpPr txBox="1"/>
          <p:nvPr/>
        </p:nvSpPr>
        <p:spPr>
          <a:xfrm>
            <a:off x="34115" y="-25820"/>
            <a:ext cx="8850577" cy="8173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>
              <a:buClr>
                <a:srgbClr val="474747"/>
              </a:buClr>
              <a:buSzPts val="4100"/>
            </a:pPr>
            <a:r>
              <a:rPr lang="en-US" sz="4100" dirty="0">
                <a:solidFill>
                  <a:srgbClr val="47474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Impact of ADT BW on 50 Hz</a:t>
            </a:r>
            <a:endParaRPr dirty="0"/>
          </a:p>
        </p:txBody>
      </p:sp>
      <p:sp>
        <p:nvSpPr>
          <p:cNvPr id="8" name="Google Shape;958;p58"/>
          <p:cNvSpPr txBox="1"/>
          <p:nvPr/>
        </p:nvSpPr>
        <p:spPr>
          <a:xfrm>
            <a:off x="6201933" y="1680165"/>
            <a:ext cx="2744301" cy="369332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800" b="1" dirty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Fill </a:t>
            </a:r>
            <a:r>
              <a:rPr lang="en-US" sz="1800" b="1" dirty="0" smtClean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7035, </a:t>
            </a:r>
            <a:r>
              <a:rPr lang="en-US" sz="1800" b="1" dirty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Stable beams</a:t>
            </a:r>
            <a:endParaRPr dirty="0"/>
          </a:p>
        </p:txBody>
      </p:sp>
      <p:sp>
        <p:nvSpPr>
          <p:cNvPr id="2" name="TextBox 1"/>
          <p:cNvSpPr txBox="1"/>
          <p:nvPr/>
        </p:nvSpPr>
        <p:spPr>
          <a:xfrm>
            <a:off x="388771" y="1047237"/>
            <a:ext cx="5661834" cy="480131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800" u="sng" dirty="0" smtClean="0">
                <a:latin typeface="Helvetica Neue"/>
              </a:rPr>
              <a:t>Open question</a:t>
            </a:r>
          </a:p>
          <a:p>
            <a:r>
              <a:rPr lang="en-US" sz="1800" b="1" dirty="0" smtClean="0">
                <a:latin typeface="Helvetica Neue"/>
              </a:rPr>
              <a:t>Source of the high-f cluster: </a:t>
            </a:r>
          </a:p>
          <a:p>
            <a:pPr marL="285750" indent="-285750">
              <a:buFontTx/>
              <a:buChar char="-"/>
            </a:pPr>
            <a:r>
              <a:rPr lang="en-US" sz="1800" dirty="0" smtClean="0">
                <a:latin typeface="Helvetica Neue"/>
              </a:rPr>
              <a:t>Similar signature between low and high-f cluster.</a:t>
            </a:r>
          </a:p>
          <a:p>
            <a:pPr marL="285750" indent="-285750">
              <a:buFontTx/>
              <a:buChar char="-"/>
            </a:pPr>
            <a:r>
              <a:rPr lang="en-US" sz="1800" dirty="0" smtClean="0">
                <a:latin typeface="Helvetica Neue"/>
              </a:rPr>
              <a:t>Contrary to what was expected, larger amplitude of the high-f cluster.</a:t>
            </a:r>
          </a:p>
          <a:p>
            <a:endParaRPr lang="en-US" sz="1800" dirty="0" smtClean="0">
              <a:latin typeface="Helvetica Neue"/>
            </a:endParaRPr>
          </a:p>
          <a:p>
            <a:pPr marL="285750" indent="-285750">
              <a:buFontTx/>
              <a:buChar char="-"/>
            </a:pPr>
            <a:r>
              <a:rPr lang="en-US" sz="1800" dirty="0" smtClean="0">
                <a:latin typeface="Helvetica Neue"/>
              </a:rPr>
              <a:t>Higher sensitivity of the beam’s response to </a:t>
            </a:r>
            <a:r>
              <a:rPr lang="en-US" sz="1800" dirty="0" err="1" smtClean="0">
                <a:latin typeface="Helvetica Neue"/>
              </a:rPr>
              <a:t>f</a:t>
            </a:r>
            <a:r>
              <a:rPr lang="en-US" sz="1800" baseline="-25000" dirty="0" err="1" smtClean="0">
                <a:latin typeface="Helvetica Neue"/>
              </a:rPr>
              <a:t>rev</a:t>
            </a:r>
            <a:r>
              <a:rPr lang="en-US" sz="1800" dirty="0" err="1" smtClean="0">
                <a:latin typeface="Helvetica Neue"/>
              </a:rPr>
              <a:t>-f</a:t>
            </a:r>
            <a:r>
              <a:rPr lang="en-US" sz="1800" baseline="-25000" dirty="0" err="1" smtClean="0">
                <a:latin typeface="Helvetica Neue"/>
              </a:rPr>
              <a:t>x</a:t>
            </a:r>
            <a:r>
              <a:rPr lang="en-US" sz="1800" dirty="0" smtClean="0">
                <a:latin typeface="Helvetica Neue"/>
              </a:rPr>
              <a:t> compared to </a:t>
            </a:r>
            <a:r>
              <a:rPr lang="en-US" sz="1800" dirty="0" err="1" smtClean="0">
                <a:latin typeface="Helvetica Neue"/>
              </a:rPr>
              <a:t>f</a:t>
            </a:r>
            <a:r>
              <a:rPr lang="en-US" sz="1800" baseline="-25000" dirty="0" err="1" smtClean="0">
                <a:latin typeface="Helvetica Neue"/>
              </a:rPr>
              <a:t>x</a:t>
            </a:r>
            <a:r>
              <a:rPr lang="en-US" sz="1800" dirty="0" smtClean="0">
                <a:latin typeface="Helvetica Neue"/>
              </a:rPr>
              <a:t>?</a:t>
            </a:r>
          </a:p>
          <a:p>
            <a:pPr marL="285750" indent="-285750">
              <a:buFontTx/>
              <a:buChar char="-"/>
            </a:pPr>
            <a:r>
              <a:rPr lang="en-US" sz="1800" dirty="0" smtClean="0">
                <a:latin typeface="Helvetica Neue"/>
              </a:rPr>
              <a:t>UPS?</a:t>
            </a:r>
          </a:p>
          <a:p>
            <a:pPr marL="285750" indent="-285750">
              <a:buFontTx/>
              <a:buChar char="-"/>
            </a:pPr>
            <a:endParaRPr lang="en-US" sz="1800" dirty="0" smtClean="0">
              <a:latin typeface="Helvetica Neue"/>
            </a:endParaRPr>
          </a:p>
          <a:p>
            <a:pPr marL="285750" indent="-285750">
              <a:buFontTx/>
              <a:buChar char="-"/>
            </a:pPr>
            <a:endParaRPr lang="en-US" sz="1800" dirty="0">
              <a:latin typeface="Helvetica Neue"/>
            </a:endParaRPr>
          </a:p>
          <a:p>
            <a:pPr marL="285750" indent="-285750">
              <a:buFontTx/>
              <a:buChar char="-"/>
            </a:pPr>
            <a:endParaRPr lang="en-US" sz="1800" dirty="0" smtClean="0">
              <a:latin typeface="Helvetica Neue"/>
            </a:endParaRPr>
          </a:p>
          <a:p>
            <a:pPr marL="285750" indent="-285750">
              <a:buFontTx/>
              <a:buChar char="-"/>
            </a:pPr>
            <a:endParaRPr lang="en-US" sz="1800" dirty="0">
              <a:latin typeface="Helvetica Neue"/>
            </a:endParaRPr>
          </a:p>
          <a:p>
            <a:pPr marL="285750" indent="-285750">
              <a:buFontTx/>
              <a:buChar char="-"/>
            </a:pPr>
            <a:endParaRPr lang="en-US" sz="1800" dirty="0" smtClean="0">
              <a:latin typeface="Helvetica Neue"/>
            </a:endParaRPr>
          </a:p>
          <a:p>
            <a:pPr marL="285750" indent="-285750">
              <a:buFontTx/>
              <a:buChar char="-"/>
            </a:pPr>
            <a:endParaRPr lang="en-US" sz="1800" dirty="0">
              <a:latin typeface="Helvetica Neue"/>
            </a:endParaRPr>
          </a:p>
          <a:p>
            <a:pPr marL="285750" indent="-285750">
              <a:buFontTx/>
              <a:buChar char="-"/>
            </a:pPr>
            <a:endParaRPr lang="en-US" sz="1800" dirty="0" smtClean="0">
              <a:latin typeface="Helvetica Neue"/>
            </a:endParaRPr>
          </a:p>
          <a:p>
            <a:pPr marL="285750" indent="-285750">
              <a:buFontTx/>
              <a:buChar char="-"/>
            </a:pPr>
            <a:endParaRPr lang="en-US" sz="1800" dirty="0">
              <a:latin typeface="Helvetica Neue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890" y="3721029"/>
            <a:ext cx="2840476" cy="193381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381328" y="3264666"/>
            <a:ext cx="4562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V. </a:t>
            </a:r>
            <a:r>
              <a:rPr lang="en-US" sz="900" dirty="0" err="1" smtClean="0">
                <a:solidFill>
                  <a:schemeClr val="bg1"/>
                </a:solidFill>
              </a:rPr>
              <a:t>Chareyre</a:t>
            </a:r>
            <a:r>
              <a:rPr lang="en-US" sz="900" dirty="0" smtClean="0">
                <a:solidFill>
                  <a:schemeClr val="bg1"/>
                </a:solidFill>
              </a:rPr>
              <a:t>, </a:t>
            </a:r>
            <a:r>
              <a:rPr lang="en-US" sz="900" i="1" dirty="0" smtClean="0">
                <a:solidFill>
                  <a:schemeClr val="bg1"/>
                </a:solidFill>
              </a:rPr>
              <a:t>Assessment </a:t>
            </a:r>
            <a:r>
              <a:rPr lang="en-US" sz="900" i="1" dirty="0">
                <a:solidFill>
                  <a:schemeClr val="bg1"/>
                </a:solidFill>
              </a:rPr>
              <a:t>of the High Frequency Noise Produced by the UPS Systems in the LHC Machine</a:t>
            </a:r>
          </a:p>
        </p:txBody>
      </p:sp>
    </p:spTree>
    <p:extLst>
      <p:ext uri="{BB962C8B-B14F-4D97-AF65-F5344CB8AC3E}">
        <p14:creationId xmlns:p14="http://schemas.microsoft.com/office/powerpoint/2010/main" val="273836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>
                <a:solidFill>
                  <a:srgbClr val="47474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Motivation</a:t>
            </a:r>
            <a:endParaRPr lang="en-US" dirty="0">
              <a:latin typeface="Helvetica Neue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chemeClr val="tx1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tx1">
                    <a:lumMod val="60000"/>
                    <a:lumOff val="40000"/>
                  </a:schemeClr>
                </a:solidFill>
                <a:latin typeface="Helvetica Neue"/>
              </a:rPr>
              <a:t>LHC performance during Run I &amp; II: proton losses and emittance growth ↑ than </a:t>
            </a:r>
            <a:r>
              <a:rPr lang="en-US" sz="26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Helvetica Neue"/>
              </a:rPr>
              <a:t>anticipated → </a:t>
            </a:r>
            <a:r>
              <a:rPr lang="en-US" sz="2600" dirty="0">
                <a:solidFill>
                  <a:schemeClr val="tx1">
                    <a:lumMod val="60000"/>
                    <a:lumOff val="40000"/>
                  </a:schemeClr>
                </a:solidFill>
                <a:latin typeface="Helvetica Neue"/>
              </a:rPr>
              <a:t>mechanism that enhances diffusion → </a:t>
            </a:r>
            <a:r>
              <a:rPr lang="en-US" sz="26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Helvetica Neue"/>
              </a:rPr>
              <a:t>Noise </a:t>
            </a:r>
            <a:r>
              <a:rPr lang="en-US" sz="2600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Helvetica Neue"/>
              </a:rPr>
              <a:t>effects</a:t>
            </a:r>
          </a:p>
          <a:p>
            <a:pPr>
              <a:buClr>
                <a:schemeClr val="tx1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6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Helvetica Neue"/>
              </a:rPr>
              <a:t>Power supply ripple in dipoles and quadrupoles:</a:t>
            </a:r>
          </a:p>
          <a:p>
            <a:pPr marL="582931" lvl="1" indent="0">
              <a:buClr>
                <a:schemeClr val="tx1">
                  <a:lumMod val="40000"/>
                  <a:lumOff val="60000"/>
                </a:schemeClr>
              </a:buClr>
              <a:buNone/>
            </a:pPr>
            <a:r>
              <a:rPr lang="en-US" sz="2200" u="sng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Helvetica Neue"/>
              </a:rPr>
              <a:t>Observed in LHC and expected in HL-LHC</a:t>
            </a:r>
          </a:p>
          <a:p>
            <a:pPr lvl="1">
              <a:buClr>
                <a:schemeClr val="tx1">
                  <a:lumMod val="40000"/>
                  <a:lumOff val="6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Helvetica Neue"/>
              </a:rPr>
              <a:t>50 Hz harmonics </a:t>
            </a:r>
          </a:p>
          <a:p>
            <a:pPr lvl="2">
              <a:buClr>
                <a:schemeClr val="tx1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Helvetica Neue"/>
              </a:rPr>
              <a:t>What is the source? Summary of 2018 observations.</a:t>
            </a:r>
          </a:p>
          <a:p>
            <a:pPr lvl="2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2200" b="1" dirty="0" smtClean="0">
                <a:solidFill>
                  <a:schemeClr val="tx1"/>
                </a:solidFill>
                <a:latin typeface="Helvetica Neue"/>
              </a:rPr>
              <a:t>What is the impact on lifetime?</a:t>
            </a:r>
          </a:p>
          <a:p>
            <a:pPr lvl="2">
              <a:buClr>
                <a:schemeClr val="tx1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Helvetica Neue"/>
              </a:rPr>
              <a:t>How can we mitigate?</a:t>
            </a:r>
          </a:p>
          <a:p>
            <a:pPr marL="582931" lvl="1" indent="0">
              <a:buClr>
                <a:schemeClr val="tx1">
                  <a:lumMod val="40000"/>
                  <a:lumOff val="60000"/>
                </a:schemeClr>
              </a:buClr>
              <a:buNone/>
            </a:pPr>
            <a:r>
              <a:rPr lang="en-US" sz="2200" u="sng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Helvetica Neue"/>
              </a:rPr>
              <a:t>Expected</a:t>
            </a:r>
          </a:p>
          <a:p>
            <a:pPr lvl="1">
              <a:buClr>
                <a:schemeClr val="tx1">
                  <a:lumMod val="40000"/>
                  <a:lumOff val="6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Helvetica Neue"/>
              </a:rPr>
              <a:t>Inner Triplet</a:t>
            </a:r>
          </a:p>
          <a:p>
            <a:pPr lvl="2">
              <a:buClr>
                <a:schemeClr val="tx1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Helvetica Neue"/>
              </a:rPr>
              <a:t>Do we expect an impact on the HL-LHC beam performance?</a:t>
            </a:r>
            <a:endParaRPr lang="en-US" sz="2200" dirty="0">
              <a:solidFill>
                <a:schemeClr val="tx1">
                  <a:lumMod val="60000"/>
                  <a:lumOff val="40000"/>
                </a:schemeClr>
              </a:solidFill>
              <a:latin typeface="Helvetica Neue"/>
            </a:endParaRPr>
          </a:p>
          <a:p>
            <a:pPr lvl="1">
              <a:buClr>
                <a:schemeClr val="tx1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Open questions and next steps.</a:t>
            </a:r>
            <a:endParaRPr lang="en-US" sz="2200" dirty="0">
              <a:solidFill>
                <a:schemeClr val="tx1">
                  <a:lumMod val="60000"/>
                  <a:lumOff val="40000"/>
                </a:schemeClr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39376" y="6492875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TextBox 6"/>
          <p:cNvSpPr txBox="1"/>
          <p:nvPr/>
        </p:nvSpPr>
        <p:spPr>
          <a:xfrm>
            <a:off x="829441" y="4491367"/>
            <a:ext cx="6627649" cy="1015663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 anchor="t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Helvetica Neue"/>
                <a:cs typeface="Arial"/>
              </a:rPr>
              <a:t>Based on the source and that no modification is foreseen for the MB PC for HL-LHC, the 50 Hz harmonics will be present in the future. </a:t>
            </a:r>
            <a:endParaRPr lang="en-US" sz="2000" b="1" dirty="0">
              <a:solidFill>
                <a:schemeClr val="bg1"/>
              </a:solidFill>
              <a:latin typeface="Helvetica Neue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0750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200" dirty="0" smtClean="0">
                <a:solidFill>
                  <a:srgbClr val="47474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note on tracking distributions</a:t>
            </a:r>
            <a:endParaRPr lang="en-US" sz="4200" dirty="0">
              <a:latin typeface="Helvetica Neue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39376" y="6492875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141890" y="973346"/>
            <a:ext cx="52972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Helvetica Neue"/>
              </a:rPr>
              <a:t>Aperture at </a:t>
            </a:r>
            <a:r>
              <a:rPr lang="en-US" sz="1800" b="1" dirty="0">
                <a:solidFill>
                  <a:schemeClr val="tx1"/>
                </a:solidFill>
                <a:latin typeface="Helvetica Neue"/>
              </a:rPr>
              <a:t>5</a:t>
            </a:r>
            <a:r>
              <a:rPr lang="el-GR" sz="1800" b="1" dirty="0">
                <a:solidFill>
                  <a:schemeClr val="tx1"/>
                </a:solidFill>
                <a:latin typeface="Helvetica Neue"/>
              </a:rPr>
              <a:t>σ</a:t>
            </a:r>
            <a:r>
              <a:rPr lang="en-US" sz="1800" b="1" baseline="-25000" dirty="0" err="1">
                <a:solidFill>
                  <a:schemeClr val="tx1"/>
                </a:solidFill>
                <a:latin typeface="Helvetica Neue"/>
              </a:rPr>
              <a:t>coll</a:t>
            </a:r>
            <a:r>
              <a:rPr lang="en-US" sz="1800" b="1" baseline="-250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(3.5</a:t>
            </a:r>
            <a:r>
              <a:rPr lang="el-GR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μ</a:t>
            </a:r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m)</a:t>
            </a:r>
            <a:r>
              <a:rPr lang="en-US" sz="1800" b="1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Helvetica Neue"/>
                <a:cs typeface="Arial" panose="020B0604020202020204" pitchFamily="34" charset="0"/>
              </a:rPr>
              <a:t>→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6.7</a:t>
            </a:r>
            <a:r>
              <a:rPr lang="el-GR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(2</a:t>
            </a:r>
            <a:r>
              <a:rPr lang="el-GR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μ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m)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2435" y="1422408"/>
            <a:ext cx="2490476" cy="18288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208" y="1422408"/>
            <a:ext cx="2490476" cy="18288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556" y="1422408"/>
            <a:ext cx="2490477" cy="18288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1" name="Google Shape;958;p58"/>
          <p:cNvSpPr txBox="1"/>
          <p:nvPr/>
        </p:nvSpPr>
        <p:spPr>
          <a:xfrm>
            <a:off x="1369923" y="1329522"/>
            <a:ext cx="1050586" cy="245912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Gaussian</a:t>
            </a:r>
            <a:endParaRPr sz="1000" b="1" dirty="0">
              <a:solidFill>
                <a:schemeClr val="bg1"/>
              </a:solidFill>
            </a:endParaRPr>
          </a:p>
        </p:txBody>
      </p:sp>
      <p:sp>
        <p:nvSpPr>
          <p:cNvPr id="22" name="Google Shape;958;p58"/>
          <p:cNvSpPr txBox="1"/>
          <p:nvPr/>
        </p:nvSpPr>
        <p:spPr>
          <a:xfrm>
            <a:off x="3994826" y="1308446"/>
            <a:ext cx="976008" cy="288065"/>
          </a:xfrm>
          <a:prstGeom prst="rect">
            <a:avLst/>
          </a:prstGeom>
          <a:solidFill>
            <a:srgbClr val="2BC5AB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q</a:t>
            </a:r>
            <a:r>
              <a:rPr lang="en-US" sz="1000" b="1" dirty="0" smtClean="0">
                <a:solidFill>
                  <a:schemeClr val="bg1"/>
                </a:solidFill>
              </a:rPr>
              <a:t>-Gaussian</a:t>
            </a:r>
            <a:endParaRPr sz="1000" b="1" dirty="0">
              <a:solidFill>
                <a:schemeClr val="bg1"/>
              </a:solidFill>
            </a:endParaRPr>
          </a:p>
        </p:txBody>
      </p:sp>
      <p:sp>
        <p:nvSpPr>
          <p:cNvPr id="23" name="Google Shape;958;p58"/>
          <p:cNvSpPr txBox="1"/>
          <p:nvPr/>
        </p:nvSpPr>
        <p:spPr>
          <a:xfrm>
            <a:off x="6576458" y="1345735"/>
            <a:ext cx="1329446" cy="21348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Double Gaussian</a:t>
            </a:r>
            <a:endParaRPr sz="1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083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200" dirty="0" smtClean="0">
                <a:solidFill>
                  <a:srgbClr val="47474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note on tracking distributions</a:t>
            </a:r>
            <a:endParaRPr lang="en-US" sz="4200" dirty="0">
              <a:latin typeface="Helvetica Neue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39376" y="6492875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6" y="3684131"/>
            <a:ext cx="3583670" cy="2743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9483" y="3684131"/>
            <a:ext cx="3583670" cy="2743200"/>
          </a:xfrm>
          <a:prstGeom prst="rect">
            <a:avLst/>
          </a:prstGeom>
        </p:spPr>
      </p:pic>
      <p:sp>
        <p:nvSpPr>
          <p:cNvPr id="13" name="Google Shape;958;p58"/>
          <p:cNvSpPr txBox="1"/>
          <p:nvPr/>
        </p:nvSpPr>
        <p:spPr>
          <a:xfrm rot="16200000">
            <a:off x="-341860" y="4820512"/>
            <a:ext cx="1702086" cy="351555"/>
          </a:xfrm>
          <a:prstGeom prst="rect">
            <a:avLst/>
          </a:prstGeom>
          <a:solidFill>
            <a:srgbClr val="2BC5AB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q</a:t>
            </a:r>
            <a:r>
              <a:rPr lang="en-US" sz="1600" b="1" dirty="0" smtClean="0">
                <a:solidFill>
                  <a:schemeClr val="bg1"/>
                </a:solidFill>
              </a:rPr>
              <a:t>-Gaussian</a:t>
            </a:r>
            <a:endParaRPr sz="1600" b="1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17386" y="3590513"/>
            <a:ext cx="7568119" cy="2840477"/>
          </a:xfrm>
          <a:prstGeom prst="rect">
            <a:avLst/>
          </a:prstGeom>
          <a:noFill/>
          <a:ln>
            <a:solidFill>
              <a:srgbClr val="2BC5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41890" y="973346"/>
            <a:ext cx="52972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Helvetica Neue"/>
              </a:rPr>
              <a:t>Aperture at </a:t>
            </a:r>
            <a:r>
              <a:rPr lang="en-US" sz="1800" b="1" dirty="0">
                <a:solidFill>
                  <a:schemeClr val="tx1"/>
                </a:solidFill>
                <a:latin typeface="Helvetica Neue"/>
              </a:rPr>
              <a:t>5</a:t>
            </a:r>
            <a:r>
              <a:rPr lang="el-GR" sz="1800" b="1" dirty="0">
                <a:solidFill>
                  <a:schemeClr val="tx1"/>
                </a:solidFill>
                <a:latin typeface="Helvetica Neue"/>
              </a:rPr>
              <a:t>σ</a:t>
            </a:r>
            <a:r>
              <a:rPr lang="en-US" sz="1800" b="1" baseline="-25000" dirty="0" err="1">
                <a:solidFill>
                  <a:schemeClr val="tx1"/>
                </a:solidFill>
                <a:latin typeface="Helvetica Neue"/>
              </a:rPr>
              <a:t>coll</a:t>
            </a:r>
            <a:r>
              <a:rPr lang="en-US" sz="1800" b="1" baseline="-250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(3.5</a:t>
            </a:r>
            <a:r>
              <a:rPr lang="el-GR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μ</a:t>
            </a:r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m)</a:t>
            </a:r>
            <a:r>
              <a:rPr lang="en-US" sz="1800" b="1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Helvetica Neue"/>
                <a:cs typeface="Arial" panose="020B0604020202020204" pitchFamily="34" charset="0"/>
              </a:rPr>
              <a:t>→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6.7</a:t>
            </a:r>
            <a:r>
              <a:rPr lang="el-GR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(2</a:t>
            </a:r>
            <a:r>
              <a:rPr lang="el-GR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μ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m)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2435" y="1422408"/>
            <a:ext cx="2490476" cy="18288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208" y="1422408"/>
            <a:ext cx="2490476" cy="18288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556" y="1422408"/>
            <a:ext cx="2490477" cy="18288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2" name="Google Shape;958;p58"/>
          <p:cNvSpPr txBox="1"/>
          <p:nvPr/>
        </p:nvSpPr>
        <p:spPr>
          <a:xfrm>
            <a:off x="1369923" y="1329522"/>
            <a:ext cx="1050586" cy="245912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Gaussian</a:t>
            </a:r>
            <a:endParaRPr sz="1000" b="1" dirty="0">
              <a:solidFill>
                <a:schemeClr val="bg1"/>
              </a:solidFill>
            </a:endParaRPr>
          </a:p>
        </p:txBody>
      </p:sp>
      <p:sp>
        <p:nvSpPr>
          <p:cNvPr id="14" name="Google Shape;958;p58"/>
          <p:cNvSpPr txBox="1"/>
          <p:nvPr/>
        </p:nvSpPr>
        <p:spPr>
          <a:xfrm>
            <a:off x="3994826" y="1308446"/>
            <a:ext cx="976008" cy="288065"/>
          </a:xfrm>
          <a:prstGeom prst="rect">
            <a:avLst/>
          </a:prstGeom>
          <a:solidFill>
            <a:srgbClr val="2BC5AB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q</a:t>
            </a:r>
            <a:r>
              <a:rPr lang="en-US" sz="1000" b="1" dirty="0" smtClean="0">
                <a:solidFill>
                  <a:schemeClr val="bg1"/>
                </a:solidFill>
              </a:rPr>
              <a:t>-Gaussian</a:t>
            </a:r>
            <a:endParaRPr sz="1000" b="1" dirty="0">
              <a:solidFill>
                <a:schemeClr val="bg1"/>
              </a:solidFill>
            </a:endParaRPr>
          </a:p>
        </p:txBody>
      </p:sp>
      <p:sp>
        <p:nvSpPr>
          <p:cNvPr id="16" name="Google Shape;958;p58"/>
          <p:cNvSpPr txBox="1"/>
          <p:nvPr/>
        </p:nvSpPr>
        <p:spPr>
          <a:xfrm>
            <a:off x="6576458" y="1345735"/>
            <a:ext cx="1329446" cy="21348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Double Gaussian</a:t>
            </a:r>
            <a:endParaRPr sz="1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98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200" dirty="0" smtClean="0">
                <a:solidFill>
                  <a:srgbClr val="47474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Lumped vs distributed model</a:t>
            </a:r>
            <a:endParaRPr lang="en-US" sz="4200" dirty="0">
              <a:latin typeface="Helvetica Neue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39376" y="6492875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5290" y="898397"/>
            <a:ext cx="3734469" cy="2743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4531" y="3751224"/>
            <a:ext cx="4003905" cy="2743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378" y="3751224"/>
            <a:ext cx="4003905" cy="2743200"/>
          </a:xfrm>
          <a:prstGeom prst="rect">
            <a:avLst/>
          </a:prstGeom>
        </p:spPr>
      </p:pic>
      <p:sp>
        <p:nvSpPr>
          <p:cNvPr id="8" name="Google Shape;958;p58"/>
          <p:cNvSpPr txBox="1"/>
          <p:nvPr/>
        </p:nvSpPr>
        <p:spPr>
          <a:xfrm>
            <a:off x="175098" y="3226862"/>
            <a:ext cx="1482918" cy="362645"/>
          </a:xfrm>
          <a:prstGeom prst="rect">
            <a:avLst/>
          </a:prstGeom>
          <a:solidFill>
            <a:srgbClr val="7030A0"/>
          </a:solidFill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500" b="1" dirty="0" err="1" smtClean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Sixtracklib</a:t>
            </a:r>
            <a:endParaRPr sz="1500" dirty="0"/>
          </a:p>
        </p:txBody>
      </p:sp>
      <p:sp>
        <p:nvSpPr>
          <p:cNvPr id="9" name="Google Shape;958;p58"/>
          <p:cNvSpPr txBox="1"/>
          <p:nvPr/>
        </p:nvSpPr>
        <p:spPr>
          <a:xfrm rot="19996444">
            <a:off x="7190913" y="5762537"/>
            <a:ext cx="1609377" cy="343189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60000"/>
                <a:lumOff val="40000"/>
              </a:schemeClr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800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Preliminary</a:t>
            </a:r>
            <a:endParaRPr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ext Placeholder 14"/>
          <p:cNvSpPr>
            <a:spLocks noGrp="1"/>
          </p:cNvSpPr>
          <p:nvPr>
            <p:ph type="body" idx="1"/>
          </p:nvPr>
        </p:nvSpPr>
        <p:spPr>
          <a:xfrm>
            <a:off x="110068" y="719848"/>
            <a:ext cx="5103958" cy="5466944"/>
          </a:xfrm>
        </p:spPr>
        <p:txBody>
          <a:bodyPr/>
          <a:lstStyle/>
          <a:p>
            <a:pPr marL="137160" indent="0">
              <a:buNone/>
            </a:pPr>
            <a:r>
              <a:rPr lang="en-US" sz="1800" dirty="0" smtClean="0">
                <a:latin typeface="Helvetica Neue"/>
              </a:rPr>
              <a:t>Comparison of a dipolar excitation </a:t>
            </a:r>
            <a:r>
              <a:rPr lang="en-US" sz="1800" dirty="0" smtClean="0">
                <a:solidFill>
                  <a:srgbClr val="FF0000"/>
                </a:solidFill>
                <a:latin typeface="Helvetica Neue"/>
              </a:rPr>
              <a:t>at 3.45 kHz and offset of 2 </a:t>
            </a:r>
            <a:r>
              <a:rPr lang="el-GR" sz="1800" dirty="0" smtClean="0">
                <a:solidFill>
                  <a:srgbClr val="FF0000"/>
                </a:solidFill>
                <a:latin typeface="Helvetica Neue"/>
              </a:rPr>
              <a:t>μ</a:t>
            </a:r>
            <a:r>
              <a:rPr lang="en-US" sz="1800" dirty="0" smtClean="0">
                <a:solidFill>
                  <a:srgbClr val="FF0000"/>
                </a:solidFill>
                <a:latin typeface="Helvetica Neue"/>
              </a:rPr>
              <a:t>m </a:t>
            </a:r>
            <a:r>
              <a:rPr lang="en-US" sz="1800" b="1" dirty="0" smtClean="0">
                <a:solidFill>
                  <a:schemeClr val="tx1"/>
                </a:solidFill>
                <a:latin typeface="Helvetica Neue"/>
              </a:rPr>
              <a:t>(larger than experimental observations)</a:t>
            </a:r>
            <a:r>
              <a:rPr lang="en-US" sz="1800" b="1" dirty="0" smtClean="0">
                <a:solidFill>
                  <a:srgbClr val="FF0000"/>
                </a:solidFill>
                <a:latin typeface="Helvetica Neue"/>
              </a:rPr>
              <a:t> </a:t>
            </a:r>
            <a:r>
              <a:rPr lang="en-US" sz="1800" dirty="0" smtClean="0">
                <a:latin typeface="Helvetica Neue"/>
              </a:rPr>
              <a:t>in Q7 PU with 2 models:</a:t>
            </a:r>
          </a:p>
          <a:p>
            <a:pPr marL="594360" indent="-457200">
              <a:buFont typeface="+mj-lt"/>
              <a:buAutoNum type="arabicPeriod"/>
            </a:pPr>
            <a:r>
              <a:rPr lang="en-US" sz="1800" b="1" dirty="0" smtClean="0">
                <a:solidFill>
                  <a:srgbClr val="092E97"/>
                </a:solidFill>
                <a:latin typeface="Helvetica Neue"/>
              </a:rPr>
              <a:t>Lumped model:</a:t>
            </a:r>
            <a:r>
              <a:rPr lang="en-US" sz="1800" dirty="0" smtClean="0">
                <a:solidFill>
                  <a:srgbClr val="092E97"/>
                </a:solidFill>
                <a:latin typeface="Helvetica Neue"/>
              </a:rPr>
              <a:t> </a:t>
            </a:r>
            <a:r>
              <a:rPr lang="en-US" sz="1800" dirty="0" smtClean="0">
                <a:latin typeface="Helvetica Neue"/>
              </a:rPr>
              <a:t>a single modulated kick at Q7.</a:t>
            </a:r>
          </a:p>
          <a:p>
            <a:pPr marL="59436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Helvetica Neue"/>
              </a:rPr>
              <a:t>Distributed model: </a:t>
            </a:r>
            <a:r>
              <a:rPr lang="en-US" sz="1800" dirty="0" smtClean="0">
                <a:latin typeface="Helvetica Neue"/>
              </a:rPr>
              <a:t>modulated kick (same phase and amplitude)</a:t>
            </a:r>
            <a:r>
              <a:rPr lang="en-US" sz="1800" dirty="0">
                <a:latin typeface="Helvetica Neue"/>
              </a:rPr>
              <a:t> </a:t>
            </a:r>
            <a:r>
              <a:rPr lang="en-US" sz="1800" dirty="0" smtClean="0">
                <a:latin typeface="Helvetica Neue"/>
              </a:rPr>
              <a:t>in 1232 LHC dipoles.</a:t>
            </a:r>
            <a:endParaRPr lang="en-US" sz="1800" dirty="0">
              <a:latin typeface="Helvetica Neue"/>
            </a:endParaRPr>
          </a:p>
        </p:txBody>
      </p:sp>
      <p:sp>
        <p:nvSpPr>
          <p:cNvPr id="11" name="Google Shape;958;p58"/>
          <p:cNvSpPr txBox="1"/>
          <p:nvPr/>
        </p:nvSpPr>
        <p:spPr>
          <a:xfrm>
            <a:off x="7648112" y="811159"/>
            <a:ext cx="844134" cy="326977"/>
          </a:xfrm>
          <a:prstGeom prst="rect">
            <a:avLst/>
          </a:prstGeom>
          <a:solidFill>
            <a:schemeClr val="accent3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500" b="1" dirty="0" smtClean="0">
                <a:latin typeface="Helvetica Neue"/>
                <a:sym typeface="Helvetica Neue"/>
              </a:rPr>
              <a:t>FFT</a:t>
            </a:r>
            <a:endParaRPr sz="1500" dirty="0"/>
          </a:p>
        </p:txBody>
      </p:sp>
      <p:sp>
        <p:nvSpPr>
          <p:cNvPr id="12" name="Google Shape;958;p58"/>
          <p:cNvSpPr txBox="1"/>
          <p:nvPr/>
        </p:nvSpPr>
        <p:spPr>
          <a:xfrm>
            <a:off x="2136841" y="3583544"/>
            <a:ext cx="1615351" cy="34207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500" dirty="0" smtClean="0">
                <a:solidFill>
                  <a:schemeClr val="tx2">
                    <a:lumMod val="10000"/>
                  </a:schemeClr>
                </a:solidFill>
                <a:latin typeface="Helvetica Neue"/>
              </a:rPr>
              <a:t>Losses, q=1.15</a:t>
            </a:r>
            <a:endParaRPr sz="1500" dirty="0">
              <a:solidFill>
                <a:schemeClr val="tx2">
                  <a:lumMod val="10000"/>
                </a:schemeClr>
              </a:solidFill>
              <a:latin typeface="Helvetica Neue"/>
            </a:endParaRPr>
          </a:p>
        </p:txBody>
      </p:sp>
      <p:sp>
        <p:nvSpPr>
          <p:cNvPr id="13" name="Google Shape;958;p58"/>
          <p:cNvSpPr txBox="1"/>
          <p:nvPr/>
        </p:nvSpPr>
        <p:spPr>
          <a:xfrm>
            <a:off x="6365132" y="3581923"/>
            <a:ext cx="1596454" cy="375222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500" dirty="0" smtClean="0">
                <a:solidFill>
                  <a:schemeClr val="tx2">
                    <a:lumMod val="10000"/>
                  </a:schemeClr>
                </a:solidFill>
                <a:latin typeface="Helvetica Neue"/>
              </a:rPr>
              <a:t>Emittance, q=1 </a:t>
            </a:r>
            <a:endParaRPr sz="1500" dirty="0">
              <a:solidFill>
                <a:schemeClr val="tx2">
                  <a:lumMod val="10000"/>
                </a:schemeClr>
              </a:solidFill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401642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1" name="Google Shape;1071;p64"/>
          <p:cNvSpPr txBox="1">
            <a:spLocks noGrp="1"/>
          </p:cNvSpPr>
          <p:nvPr>
            <p:ph type="body" idx="1"/>
          </p:nvPr>
        </p:nvSpPr>
        <p:spPr>
          <a:xfrm>
            <a:off x="40944" y="830615"/>
            <a:ext cx="8925636" cy="5252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93776" indent="-294640">
              <a:spcBef>
                <a:spcPts val="0"/>
              </a:spcBef>
              <a:buSzPts val="2560"/>
              <a:buNone/>
            </a:pPr>
            <a:endParaRPr sz="3200" dirty="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93776" indent="-294640">
              <a:spcBef>
                <a:spcPts val="640"/>
              </a:spcBef>
              <a:buSzPts val="2560"/>
              <a:buNone/>
            </a:pPr>
            <a:endParaRPr sz="3200" dirty="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82" name="Google Shape;1082;p64"/>
          <p:cNvSpPr txBox="1"/>
          <p:nvPr/>
        </p:nvSpPr>
        <p:spPr>
          <a:xfrm>
            <a:off x="34115" y="-39468"/>
            <a:ext cx="9456726" cy="859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>
              <a:buClr>
                <a:srgbClr val="474747"/>
              </a:buClr>
              <a:buSzPts val="4100"/>
            </a:pPr>
            <a:r>
              <a:rPr lang="en-US" sz="3600" dirty="0" smtClean="0">
                <a:solidFill>
                  <a:srgbClr val="47474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Intensity evolution with a realistic spectrum</a:t>
            </a:r>
            <a:endParaRPr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" y="3874295"/>
            <a:ext cx="4642762" cy="255781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094" y="3874295"/>
            <a:ext cx="4530429" cy="255781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4747"/>
            <a:ext cx="4177861" cy="2939976"/>
          </a:xfrm>
          <a:prstGeom prst="rect">
            <a:avLst/>
          </a:prstGeom>
        </p:spPr>
      </p:pic>
      <p:sp>
        <p:nvSpPr>
          <p:cNvPr id="11" name="Google Shape;814;p50"/>
          <p:cNvSpPr txBox="1"/>
          <p:nvPr/>
        </p:nvSpPr>
        <p:spPr>
          <a:xfrm>
            <a:off x="2409290" y="785214"/>
            <a:ext cx="2040259" cy="276999"/>
          </a:xfrm>
          <a:prstGeom prst="rect">
            <a:avLst/>
          </a:prstGeom>
          <a:solidFill>
            <a:srgbClr val="FFC00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200" b="1" dirty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“High frequency cluster”</a:t>
            </a:r>
            <a:endParaRPr dirty="0"/>
          </a:p>
        </p:txBody>
      </p:sp>
      <p:sp>
        <p:nvSpPr>
          <p:cNvPr id="12" name="Google Shape;815;p50"/>
          <p:cNvSpPr txBox="1"/>
          <p:nvPr/>
        </p:nvSpPr>
        <p:spPr>
          <a:xfrm>
            <a:off x="201351" y="785214"/>
            <a:ext cx="2185753" cy="276999"/>
          </a:xfrm>
          <a:prstGeom prst="rect">
            <a:avLst/>
          </a:prstGeom>
          <a:solidFill>
            <a:srgbClr val="0093BE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Clr>
                <a:srgbClr val="FFFFFF"/>
              </a:buClr>
              <a:buSzPts val="1200"/>
            </a:pPr>
            <a:r>
              <a:rPr lang="en-US" sz="1200" b="1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“Low frequency cluster”</a:t>
            </a:r>
            <a:endParaRPr dirty="0"/>
          </a:p>
        </p:txBody>
      </p:sp>
      <p:sp>
        <p:nvSpPr>
          <p:cNvPr id="13" name="Google Shape;814;p50"/>
          <p:cNvSpPr txBox="1"/>
          <p:nvPr/>
        </p:nvSpPr>
        <p:spPr>
          <a:xfrm>
            <a:off x="8237277" y="3153174"/>
            <a:ext cx="799719" cy="377966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2000" b="1" dirty="0" smtClean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LHC</a:t>
            </a:r>
            <a:endParaRPr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4272455" y="1355836"/>
            <a:ext cx="37837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latin typeface="Helvetica Neue"/>
              </a:rPr>
              <a:t>Spectrum in SB </a:t>
            </a:r>
            <a:r>
              <a:rPr lang="en-US" sz="1800" dirty="0" smtClean="0">
                <a:latin typeface="Helvetica Neue"/>
              </a:rPr>
              <a:t>(considering the LHC spectrum).</a:t>
            </a:r>
          </a:p>
          <a:p>
            <a:r>
              <a:rPr lang="en-US" sz="1800" b="1" dirty="0" smtClean="0">
                <a:solidFill>
                  <a:srgbClr val="00B050"/>
                </a:solidFill>
                <a:latin typeface="Helvetica Neue"/>
              </a:rPr>
              <a:t>Spectrum in simulations</a:t>
            </a:r>
            <a:endParaRPr lang="en-US" sz="1800" b="1" dirty="0">
              <a:solidFill>
                <a:srgbClr val="00B050"/>
              </a:solidFill>
              <a:latin typeface="Helvetica Neue"/>
            </a:endParaRPr>
          </a:p>
        </p:txBody>
      </p:sp>
      <p:sp>
        <p:nvSpPr>
          <p:cNvPr id="14" name="Google Shape;814;p50"/>
          <p:cNvSpPr txBox="1"/>
          <p:nvPr/>
        </p:nvSpPr>
        <p:spPr>
          <a:xfrm>
            <a:off x="1749767" y="3507395"/>
            <a:ext cx="1292979" cy="323625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600" b="1" dirty="0" smtClean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Baseline</a:t>
            </a:r>
            <a:endParaRPr sz="1600" dirty="0"/>
          </a:p>
        </p:txBody>
      </p:sp>
      <p:sp>
        <p:nvSpPr>
          <p:cNvPr id="15" name="Google Shape;814;p50"/>
          <p:cNvSpPr txBox="1"/>
          <p:nvPr/>
        </p:nvSpPr>
        <p:spPr>
          <a:xfrm>
            <a:off x="5275986" y="3533670"/>
            <a:ext cx="2322993" cy="344647"/>
          </a:xfrm>
          <a:prstGeom prst="rect">
            <a:avLst/>
          </a:prstGeom>
          <a:solidFill>
            <a:srgbClr val="FF0000"/>
          </a:solidFill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600" dirty="0" smtClean="0">
                <a:latin typeface="Helvetica Neue"/>
              </a:rPr>
              <a:t>Realistic spectrum</a:t>
            </a:r>
            <a:endParaRPr sz="1600" dirty="0"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402248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1" name="Google Shape;1071;p64"/>
          <p:cNvSpPr txBox="1">
            <a:spLocks noGrp="1"/>
          </p:cNvSpPr>
          <p:nvPr>
            <p:ph type="body" idx="1"/>
          </p:nvPr>
        </p:nvSpPr>
        <p:spPr>
          <a:xfrm>
            <a:off x="40944" y="830615"/>
            <a:ext cx="8925636" cy="5252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93776" indent="-294640">
              <a:spcBef>
                <a:spcPts val="0"/>
              </a:spcBef>
              <a:buSzPts val="2560"/>
              <a:buNone/>
            </a:pPr>
            <a:endParaRPr sz="32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93776" indent="-294640">
              <a:spcBef>
                <a:spcPts val="640"/>
              </a:spcBef>
              <a:buSzPts val="2560"/>
              <a:buNone/>
            </a:pPr>
            <a:endParaRPr sz="32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82" name="Google Shape;1082;p64"/>
          <p:cNvSpPr txBox="1"/>
          <p:nvPr/>
        </p:nvSpPr>
        <p:spPr>
          <a:xfrm>
            <a:off x="34115" y="-39468"/>
            <a:ext cx="9456726" cy="859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>
              <a:buClr>
                <a:srgbClr val="474747"/>
              </a:buClr>
              <a:buSzPts val="4100"/>
            </a:pPr>
            <a:r>
              <a:rPr lang="en-US" sz="3600" dirty="0" smtClean="0">
                <a:solidFill>
                  <a:srgbClr val="47474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Intensity evolution with a realistic spectrum</a:t>
            </a:r>
            <a:endParaRPr sz="36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1568" y="3459046"/>
            <a:ext cx="4991172" cy="28666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4747"/>
            <a:ext cx="4177861" cy="2939976"/>
          </a:xfrm>
          <a:prstGeom prst="rect">
            <a:avLst/>
          </a:prstGeom>
        </p:spPr>
      </p:pic>
      <p:sp>
        <p:nvSpPr>
          <p:cNvPr id="9" name="Google Shape;814;p50"/>
          <p:cNvSpPr txBox="1"/>
          <p:nvPr/>
        </p:nvSpPr>
        <p:spPr>
          <a:xfrm>
            <a:off x="2409290" y="785214"/>
            <a:ext cx="2040259" cy="276999"/>
          </a:xfrm>
          <a:prstGeom prst="rect">
            <a:avLst/>
          </a:prstGeom>
          <a:solidFill>
            <a:srgbClr val="FFC00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200" b="1" dirty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“High frequency cluster”</a:t>
            </a:r>
            <a:endParaRPr dirty="0"/>
          </a:p>
        </p:txBody>
      </p:sp>
      <p:sp>
        <p:nvSpPr>
          <p:cNvPr id="11" name="Google Shape;815;p50"/>
          <p:cNvSpPr txBox="1"/>
          <p:nvPr/>
        </p:nvSpPr>
        <p:spPr>
          <a:xfrm>
            <a:off x="201351" y="785214"/>
            <a:ext cx="2185753" cy="276999"/>
          </a:xfrm>
          <a:prstGeom prst="rect">
            <a:avLst/>
          </a:prstGeom>
          <a:solidFill>
            <a:srgbClr val="0093BE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Clr>
                <a:srgbClr val="FFFFFF"/>
              </a:buClr>
              <a:buSzPts val="1200"/>
            </a:pPr>
            <a:r>
              <a:rPr lang="en-US" sz="1200" b="1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“Low frequency cluster”</a:t>
            </a:r>
            <a:endParaRPr dirty="0"/>
          </a:p>
        </p:txBody>
      </p:sp>
      <p:sp>
        <p:nvSpPr>
          <p:cNvPr id="13" name="TextBox 12"/>
          <p:cNvSpPr txBox="1"/>
          <p:nvPr/>
        </p:nvSpPr>
        <p:spPr>
          <a:xfrm>
            <a:off x="630621" y="4083268"/>
            <a:ext cx="31758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Helvetica Neue"/>
              </a:rPr>
              <a:t>Baseline</a:t>
            </a:r>
          </a:p>
          <a:p>
            <a:r>
              <a:rPr lang="en-US" sz="2000" dirty="0" smtClean="0">
                <a:solidFill>
                  <a:srgbClr val="0093BE"/>
                </a:solidFill>
                <a:latin typeface="Helvetica Neue"/>
              </a:rPr>
              <a:t>Including the low-f cluster</a:t>
            </a:r>
          </a:p>
          <a:p>
            <a:r>
              <a:rPr lang="en-US" sz="2000" dirty="0" smtClean="0">
                <a:solidFill>
                  <a:srgbClr val="FFC000"/>
                </a:solidFill>
                <a:latin typeface="Helvetica Neue"/>
              </a:rPr>
              <a:t>Including the high-f cluster</a:t>
            </a:r>
          </a:p>
          <a:p>
            <a:r>
              <a:rPr lang="en-US" sz="2000" dirty="0" smtClean="0">
                <a:solidFill>
                  <a:srgbClr val="FF0000"/>
                </a:solidFill>
                <a:latin typeface="Helvetica Neue"/>
              </a:rPr>
              <a:t>Including both</a:t>
            </a:r>
          </a:p>
        </p:txBody>
      </p:sp>
      <p:sp>
        <p:nvSpPr>
          <p:cNvPr id="14" name="Google Shape;814;p50"/>
          <p:cNvSpPr txBox="1"/>
          <p:nvPr/>
        </p:nvSpPr>
        <p:spPr>
          <a:xfrm>
            <a:off x="8237277" y="3153174"/>
            <a:ext cx="799719" cy="377966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2000" b="1" dirty="0" smtClean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LHC</a:t>
            </a:r>
            <a:endParaRPr sz="2000" dirty="0"/>
          </a:p>
        </p:txBody>
      </p:sp>
      <p:sp>
        <p:nvSpPr>
          <p:cNvPr id="15" name="Text Placeholder 14"/>
          <p:cNvSpPr txBox="1">
            <a:spLocks/>
          </p:cNvSpPr>
          <p:nvPr/>
        </p:nvSpPr>
        <p:spPr>
          <a:xfrm>
            <a:off x="4234595" y="2091448"/>
            <a:ext cx="4646757" cy="846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004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Char char="•"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1469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62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575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1469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62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37160" indent="0">
              <a:buFont typeface="Arial"/>
              <a:buNone/>
            </a:pPr>
            <a:r>
              <a:rPr lang="en-US" sz="1800" dirty="0" smtClean="0">
                <a:latin typeface="Helvetica Neue"/>
              </a:rPr>
              <a:t>Transverse*: q=1.15 , </a:t>
            </a:r>
            <a:r>
              <a:rPr lang="el-GR" sz="1800" dirty="0" smtClean="0">
                <a:latin typeface="Helvetica Neue"/>
              </a:rPr>
              <a:t>σ</a:t>
            </a:r>
            <a:r>
              <a:rPr lang="en-US" sz="1800" baseline="-25000" dirty="0" smtClean="0">
                <a:latin typeface="Helvetica Neue"/>
              </a:rPr>
              <a:t>q-gauss</a:t>
            </a:r>
            <a:r>
              <a:rPr lang="en-US" sz="1800" dirty="0" smtClean="0">
                <a:latin typeface="Helvetica Neue"/>
              </a:rPr>
              <a:t>/</a:t>
            </a:r>
            <a:r>
              <a:rPr lang="el-GR" sz="1800" dirty="0" smtClean="0">
                <a:latin typeface="Helvetica Neue"/>
              </a:rPr>
              <a:t>σ</a:t>
            </a:r>
            <a:r>
              <a:rPr lang="en-US" sz="1800" baseline="-25000" dirty="0" smtClean="0">
                <a:latin typeface="Helvetica Neue"/>
              </a:rPr>
              <a:t>gauss</a:t>
            </a:r>
            <a:r>
              <a:rPr lang="en-US" sz="1800" dirty="0" smtClean="0">
                <a:latin typeface="Helvetica Neue"/>
              </a:rPr>
              <a:t> = 1.05</a:t>
            </a:r>
          </a:p>
          <a:p>
            <a:pPr marL="137160" indent="0">
              <a:buNone/>
            </a:pPr>
            <a:r>
              <a:rPr lang="en-US" sz="1800" dirty="0" smtClean="0">
                <a:latin typeface="Helvetica Neue"/>
              </a:rPr>
              <a:t>Longitudinal: q=0.88, </a:t>
            </a:r>
            <a:r>
              <a:rPr lang="el-GR" sz="1800" dirty="0">
                <a:latin typeface="Helvetica Neue"/>
              </a:rPr>
              <a:t>σ</a:t>
            </a:r>
            <a:r>
              <a:rPr lang="en-US" sz="1800" baseline="-25000" dirty="0">
                <a:latin typeface="Helvetica Neue"/>
              </a:rPr>
              <a:t>q-gauss</a:t>
            </a:r>
            <a:r>
              <a:rPr lang="en-US" sz="1800" dirty="0">
                <a:latin typeface="Helvetica Neue"/>
              </a:rPr>
              <a:t>/</a:t>
            </a:r>
            <a:r>
              <a:rPr lang="el-GR" sz="1800" dirty="0">
                <a:latin typeface="Helvetica Neue"/>
              </a:rPr>
              <a:t>σ</a:t>
            </a:r>
            <a:r>
              <a:rPr lang="en-US" sz="1800" baseline="-25000" dirty="0">
                <a:latin typeface="Helvetica Neue"/>
              </a:rPr>
              <a:t>gauss</a:t>
            </a:r>
            <a:r>
              <a:rPr lang="en-US" sz="1800" dirty="0">
                <a:latin typeface="Helvetica Neue"/>
              </a:rPr>
              <a:t> </a:t>
            </a:r>
            <a:r>
              <a:rPr lang="en-US" sz="1800" dirty="0" smtClean="0">
                <a:latin typeface="Helvetica Neue"/>
              </a:rPr>
              <a:t>= 0.95</a:t>
            </a:r>
            <a:endParaRPr lang="en-US" sz="1800" dirty="0">
              <a:latin typeface="Helvetica Neue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7821" y="6253594"/>
            <a:ext cx="544749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accent1">
                    <a:lumMod val="50000"/>
                  </a:schemeClr>
                </a:solidFill>
              </a:rPr>
              <a:t>*S. </a:t>
            </a:r>
            <a:r>
              <a:rPr lang="en-US" sz="1200" dirty="0" err="1" smtClean="0">
                <a:solidFill>
                  <a:schemeClr val="accent1">
                    <a:lumMod val="50000"/>
                  </a:schemeClr>
                </a:solidFill>
              </a:rPr>
              <a:t>Papadopoulou</a:t>
            </a:r>
            <a:r>
              <a:rPr lang="en-US" sz="1200" dirty="0" smtClean="0">
                <a:solidFill>
                  <a:schemeClr val="accent1">
                    <a:lumMod val="50000"/>
                  </a:schemeClr>
                </a:solidFill>
              </a:rPr>
              <a:t>: HSI </a:t>
            </a:r>
            <a:r>
              <a:rPr lang="en-US" sz="1200" dirty="0" err="1" smtClean="0">
                <a:solidFill>
                  <a:schemeClr val="accent1">
                    <a:lumMod val="50000"/>
                  </a:schemeClr>
                </a:solidFill>
              </a:rPr>
              <a:t>lumi</a:t>
            </a:r>
            <a:r>
              <a:rPr lang="en-US" sz="1200" dirty="0" smtClean="0">
                <a:solidFill>
                  <a:schemeClr val="accent1">
                    <a:lumMod val="50000"/>
                  </a:schemeClr>
                </a:solidFill>
              </a:rPr>
              <a:t> meeting 18/5/2018 </a:t>
            </a:r>
            <a:r>
              <a:rPr lang="en-US" sz="1200" dirty="0">
                <a:solidFill>
                  <a:schemeClr val="accent1">
                    <a:lumMod val="50000"/>
                  </a:schemeClr>
                </a:solidFill>
                <a:hlinkClick r:id="rId5"/>
              </a:rPr>
              <a:t>BSRT </a:t>
            </a:r>
            <a:r>
              <a:rPr lang="en-US" sz="1200" dirty="0" smtClean="0">
                <a:solidFill>
                  <a:schemeClr val="accent1">
                    <a:lumMod val="50000"/>
                  </a:schemeClr>
                </a:solidFill>
                <a:hlinkClick r:id="rId5"/>
              </a:rPr>
              <a:t>calibration Fill 6699</a:t>
            </a:r>
            <a:endParaRPr lang="en-US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716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1" name="Google Shape;1071;p64"/>
          <p:cNvSpPr txBox="1">
            <a:spLocks noGrp="1"/>
          </p:cNvSpPr>
          <p:nvPr>
            <p:ph type="body" idx="1"/>
          </p:nvPr>
        </p:nvSpPr>
        <p:spPr>
          <a:xfrm>
            <a:off x="40944" y="830615"/>
            <a:ext cx="8925636" cy="5252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93776" indent="-294640">
              <a:spcBef>
                <a:spcPts val="0"/>
              </a:spcBef>
              <a:buSzPts val="2560"/>
              <a:buNone/>
            </a:pPr>
            <a:endParaRPr sz="32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93776" indent="-294640">
              <a:spcBef>
                <a:spcPts val="640"/>
              </a:spcBef>
              <a:buSzPts val="2560"/>
              <a:buNone/>
            </a:pPr>
            <a:endParaRPr sz="32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73" name="Google Shape;1073;p64"/>
          <p:cNvSpPr txBox="1"/>
          <p:nvPr/>
        </p:nvSpPr>
        <p:spPr>
          <a:xfrm>
            <a:off x="40944" y="682391"/>
            <a:ext cx="8925636" cy="5252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6576">
              <a:buClr>
                <a:schemeClr val="dk1"/>
              </a:buClr>
              <a:buSzPts val="1760"/>
            </a:pPr>
            <a:endParaRPr sz="2200">
              <a:solidFill>
                <a:schemeClr val="accent6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93776" indent="-294640">
              <a:spcBef>
                <a:spcPts val="640"/>
              </a:spcBef>
              <a:buClr>
                <a:schemeClr val="dk1"/>
              </a:buClr>
              <a:buSzPts val="2560"/>
            </a:pPr>
            <a:endParaRPr sz="32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074" name="Google Shape;1074;p64"/>
          <p:cNvPicPr preferRelativeResize="0"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597" y="1399829"/>
            <a:ext cx="6857999" cy="3938893"/>
          </a:xfrm>
          <a:prstGeom prst="rect">
            <a:avLst/>
          </a:prstGeom>
          <a:noFill/>
          <a:ln>
            <a:noFill/>
          </a:ln>
        </p:spPr>
      </p:pic>
      <p:sp>
        <p:nvSpPr>
          <p:cNvPr id="1075" name="Google Shape;1075;p64"/>
          <p:cNvSpPr txBox="1"/>
          <p:nvPr/>
        </p:nvSpPr>
        <p:spPr>
          <a:xfrm>
            <a:off x="7301112" y="4027251"/>
            <a:ext cx="1919550" cy="5083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8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Spectrum of </a:t>
            </a:r>
            <a:r>
              <a:rPr lang="en-US" sz="1800" b="1" dirty="0" smtClean="0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B2</a:t>
            </a:r>
          </a:p>
          <a:p>
            <a:pPr algn="ctr"/>
            <a:endParaRPr lang="en-US" sz="1800" b="1" dirty="0" smtClean="0">
              <a:solidFill>
                <a:srgbClr val="FF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algn="ctr"/>
            <a:endParaRPr dirty="0"/>
          </a:p>
        </p:txBody>
      </p:sp>
      <p:sp>
        <p:nvSpPr>
          <p:cNvPr id="1076" name="Google Shape;1076;p64"/>
          <p:cNvSpPr txBox="1"/>
          <p:nvPr/>
        </p:nvSpPr>
        <p:spPr>
          <a:xfrm>
            <a:off x="7113685" y="4435888"/>
            <a:ext cx="1943100" cy="7466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8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Spectrum of </a:t>
            </a:r>
            <a:r>
              <a:rPr lang="en-US" sz="1800" b="1" dirty="0" smtClean="0">
                <a:solidFill>
                  <a:srgbClr val="0002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B1</a:t>
            </a:r>
          </a:p>
        </p:txBody>
      </p:sp>
      <p:sp>
        <p:nvSpPr>
          <p:cNvPr id="1077" name="Google Shape;1077;p64"/>
          <p:cNvSpPr txBox="1"/>
          <p:nvPr/>
        </p:nvSpPr>
        <p:spPr>
          <a:xfrm>
            <a:off x="6871375" y="3686943"/>
            <a:ext cx="185609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800" b="1" dirty="0">
                <a:solidFill>
                  <a:srgbClr val="16161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Reference</a:t>
            </a:r>
            <a:endParaRPr sz="1800" b="1" dirty="0">
              <a:solidFill>
                <a:srgbClr val="161616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1078" name="Google Shape;1078;p64"/>
          <p:cNvCxnSpPr/>
          <p:nvPr/>
        </p:nvCxnSpPr>
        <p:spPr>
          <a:xfrm flipH="1">
            <a:off x="6392319" y="3923755"/>
            <a:ext cx="697629" cy="85411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079" name="Google Shape;1079;p64"/>
          <p:cNvCxnSpPr/>
          <p:nvPr/>
        </p:nvCxnSpPr>
        <p:spPr>
          <a:xfrm rot="10800000">
            <a:off x="6841493" y="4225606"/>
            <a:ext cx="480459" cy="17459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080" name="Google Shape;1080;p64"/>
          <p:cNvCxnSpPr/>
          <p:nvPr/>
        </p:nvCxnSpPr>
        <p:spPr>
          <a:xfrm rot="10800000">
            <a:off x="6750538" y="4603283"/>
            <a:ext cx="480459" cy="17459"/>
          </a:xfrm>
          <a:prstGeom prst="straightConnector1">
            <a:avLst/>
          </a:prstGeom>
          <a:noFill/>
          <a:ln w="38100" cap="flat" cmpd="sng">
            <a:solidFill>
              <a:srgbClr val="0002FF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081" name="Google Shape;1081;p64"/>
          <p:cNvSpPr txBox="1"/>
          <p:nvPr/>
        </p:nvSpPr>
        <p:spPr>
          <a:xfrm>
            <a:off x="198599" y="5472266"/>
            <a:ext cx="8803511" cy="692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indent="-342900">
              <a:buClr>
                <a:schemeClr val="tx1"/>
              </a:buClr>
              <a:buSzPts val="2000"/>
              <a:buFont typeface="Noto Sans Symbols"/>
              <a:buChar char="▪"/>
            </a:pPr>
            <a:r>
              <a:rPr lang="en-US" sz="2000" dirty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Considering the spectrum of</a:t>
            </a:r>
            <a:r>
              <a:rPr lang="en-US" sz="2000" dirty="0">
                <a:solidFill>
                  <a:srgbClr val="C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 </a:t>
            </a:r>
            <a:r>
              <a:rPr lang="en-US" sz="2000" b="1" dirty="0">
                <a:solidFill>
                  <a:srgbClr val="0002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B1</a:t>
            </a:r>
            <a:r>
              <a:rPr lang="en-US" sz="2000" dirty="0">
                <a:solidFill>
                  <a:srgbClr val="C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 </a:t>
            </a:r>
            <a:r>
              <a:rPr lang="en-US" sz="2000" dirty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or</a:t>
            </a:r>
            <a:r>
              <a:rPr lang="en-US" sz="2000" dirty="0">
                <a:solidFill>
                  <a:srgbClr val="C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B2</a:t>
            </a:r>
            <a:r>
              <a:rPr lang="en-US" sz="2000" dirty="0">
                <a:solidFill>
                  <a:srgbClr val="C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simulations leads to an asymmetry in the intensity evolution for the two beams.</a:t>
            </a:r>
            <a:r>
              <a:rPr lang="en-US" sz="2000" dirty="0">
                <a:solidFill>
                  <a:srgbClr val="C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dirty="0"/>
          </a:p>
        </p:txBody>
      </p:sp>
      <p:sp>
        <p:nvSpPr>
          <p:cNvPr id="1082" name="Google Shape;1082;p64"/>
          <p:cNvSpPr txBox="1"/>
          <p:nvPr/>
        </p:nvSpPr>
        <p:spPr>
          <a:xfrm>
            <a:off x="34115" y="-39468"/>
            <a:ext cx="8850577" cy="8173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>
              <a:buClr>
                <a:srgbClr val="474747"/>
              </a:buClr>
              <a:buSzPts val="4100"/>
            </a:pPr>
            <a:r>
              <a:rPr lang="en-US" sz="4100" dirty="0">
                <a:solidFill>
                  <a:srgbClr val="47474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Intensity evolution of </a:t>
            </a:r>
            <a:r>
              <a:rPr lang="en-US" sz="4100" dirty="0">
                <a:solidFill>
                  <a:srgbClr val="0002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B1</a:t>
            </a:r>
            <a:r>
              <a:rPr lang="en-US" sz="4100" dirty="0">
                <a:solidFill>
                  <a:srgbClr val="47474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&amp; </a:t>
            </a:r>
            <a:r>
              <a:rPr lang="en-US" sz="4100" dirty="0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B2</a:t>
            </a:r>
            <a:endParaRPr dirty="0"/>
          </a:p>
        </p:txBody>
      </p:sp>
      <p:sp>
        <p:nvSpPr>
          <p:cNvPr id="14" name="Google Shape;814;p50"/>
          <p:cNvSpPr txBox="1"/>
          <p:nvPr/>
        </p:nvSpPr>
        <p:spPr>
          <a:xfrm>
            <a:off x="1331980" y="1158334"/>
            <a:ext cx="1363923" cy="386688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2000" b="1" dirty="0" smtClean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LHC</a:t>
            </a:r>
            <a:endParaRPr sz="2000" dirty="0"/>
          </a:p>
        </p:txBody>
      </p:sp>
    </p:spTree>
    <p:extLst>
      <p:ext uri="{BB962C8B-B14F-4D97-AF65-F5344CB8AC3E}">
        <p14:creationId xmlns:p14="http://schemas.microsoft.com/office/powerpoint/2010/main" val="131989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>
                <a:solidFill>
                  <a:srgbClr val="47474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Motivation</a:t>
            </a:r>
            <a:endParaRPr lang="en-US" dirty="0">
              <a:latin typeface="Helvetica Neue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600" dirty="0">
                <a:latin typeface="Helvetica Neue"/>
              </a:rPr>
              <a:t>LHC performance during Run I &amp; II: proton losses and emittance growth ↑ than </a:t>
            </a:r>
            <a:r>
              <a:rPr lang="en-US" sz="2600" dirty="0" smtClean="0">
                <a:latin typeface="Helvetica Neue"/>
              </a:rPr>
              <a:t>anticipated → </a:t>
            </a:r>
            <a:r>
              <a:rPr lang="en-US" sz="2600" dirty="0">
                <a:latin typeface="Helvetica Neue"/>
              </a:rPr>
              <a:t>mechanism that enhances diffusion → </a:t>
            </a:r>
            <a:r>
              <a:rPr lang="en-US" sz="2600" b="1" dirty="0">
                <a:solidFill>
                  <a:srgbClr val="FF0000"/>
                </a:solidFill>
                <a:latin typeface="Helvetica Neue"/>
              </a:rPr>
              <a:t>Noise </a:t>
            </a:r>
            <a:r>
              <a:rPr lang="en-US" sz="2600" b="1" dirty="0" smtClean="0">
                <a:solidFill>
                  <a:srgbClr val="FF0000"/>
                </a:solidFill>
                <a:latin typeface="Helvetica Neue"/>
              </a:rPr>
              <a:t>effects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600" dirty="0" smtClean="0">
                <a:solidFill>
                  <a:schemeClr val="tx1"/>
                </a:solidFill>
                <a:latin typeface="Helvetica Neue"/>
              </a:rPr>
              <a:t>Power supply ripple in dipoles and quadrupoles:</a:t>
            </a:r>
          </a:p>
          <a:p>
            <a:pPr marL="582931" lvl="1" indent="0">
              <a:buNone/>
            </a:pPr>
            <a:r>
              <a:rPr lang="en-US" sz="2200" u="sng" dirty="0" smtClean="0">
                <a:solidFill>
                  <a:schemeClr val="tx1"/>
                </a:solidFill>
                <a:latin typeface="Helvetica Neue"/>
              </a:rPr>
              <a:t>Observed in LHC &amp; expected in HL-LHC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200" dirty="0" smtClean="0">
                <a:solidFill>
                  <a:schemeClr val="tx1"/>
                </a:solidFill>
                <a:latin typeface="Helvetica Neue"/>
              </a:rPr>
              <a:t>50 Hz harmonics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schemeClr val="tx1"/>
                </a:solidFill>
                <a:latin typeface="Helvetica Neue"/>
              </a:rPr>
              <a:t>What is the source? Summary of 2018 observations.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schemeClr val="tx1"/>
                </a:solidFill>
                <a:latin typeface="Helvetica Neue"/>
              </a:rPr>
              <a:t>What is the impact on lifetime?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schemeClr val="tx1"/>
                </a:solidFill>
                <a:latin typeface="Helvetica Neue"/>
              </a:rPr>
              <a:t>How can we mitigate?</a:t>
            </a:r>
          </a:p>
          <a:p>
            <a:pPr marL="582931" lvl="1" indent="0">
              <a:buNone/>
            </a:pPr>
            <a:r>
              <a:rPr lang="en-US" sz="2200" u="sng" dirty="0" smtClean="0">
                <a:solidFill>
                  <a:schemeClr val="tx1"/>
                </a:solidFill>
                <a:latin typeface="Helvetica Neue"/>
              </a:rPr>
              <a:t>Expected in HL-LHC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200" dirty="0" smtClean="0">
                <a:solidFill>
                  <a:schemeClr val="tx1"/>
                </a:solidFill>
                <a:latin typeface="Helvetica Neue"/>
              </a:rPr>
              <a:t>Inner Triplet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schemeClr val="tx1"/>
                </a:solidFill>
                <a:latin typeface="Helvetica Neue"/>
              </a:rPr>
              <a:t>Do we expect an impact on the HL-LHC beam performance?</a:t>
            </a:r>
            <a:endParaRPr lang="en-US" sz="2200" dirty="0">
              <a:solidFill>
                <a:srgbClr val="FF0000"/>
              </a:solidFill>
              <a:latin typeface="Helvetica Neue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Open questions and next steps.</a:t>
            </a:r>
            <a:endParaRPr lang="en-US" sz="2200" dirty="0">
              <a:solidFill>
                <a:schemeClr val="tx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39376" y="6492875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208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1" name="Google Shape;1071;p64"/>
          <p:cNvSpPr txBox="1">
            <a:spLocks noGrp="1"/>
          </p:cNvSpPr>
          <p:nvPr>
            <p:ph type="body" idx="1"/>
          </p:nvPr>
        </p:nvSpPr>
        <p:spPr>
          <a:xfrm>
            <a:off x="40944" y="830615"/>
            <a:ext cx="8925636" cy="5252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93776" indent="-294640">
              <a:spcBef>
                <a:spcPts val="0"/>
              </a:spcBef>
              <a:buSzPts val="2560"/>
              <a:buNone/>
            </a:pPr>
            <a:endParaRPr sz="32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93776" indent="-294640">
              <a:spcBef>
                <a:spcPts val="640"/>
              </a:spcBef>
              <a:buSzPts val="2560"/>
              <a:buNone/>
            </a:pPr>
            <a:endParaRPr sz="32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73" name="Google Shape;1073;p64"/>
          <p:cNvSpPr txBox="1"/>
          <p:nvPr/>
        </p:nvSpPr>
        <p:spPr>
          <a:xfrm>
            <a:off x="-425984" y="497565"/>
            <a:ext cx="8925636" cy="5252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6576">
              <a:buClr>
                <a:schemeClr val="dk1"/>
              </a:buClr>
              <a:buSzPts val="1760"/>
            </a:pPr>
            <a:endParaRPr sz="2200">
              <a:solidFill>
                <a:schemeClr val="accent6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93776" indent="-294640">
              <a:spcBef>
                <a:spcPts val="640"/>
              </a:spcBef>
              <a:buClr>
                <a:schemeClr val="dk1"/>
              </a:buClr>
              <a:buSzPts val="2560"/>
            </a:pPr>
            <a:endParaRPr sz="32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074" name="Google Shape;1074;p64"/>
          <p:cNvPicPr preferRelativeResize="0"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597" y="1399829"/>
            <a:ext cx="6857998" cy="3938893"/>
          </a:xfrm>
          <a:prstGeom prst="rect">
            <a:avLst/>
          </a:prstGeom>
          <a:noFill/>
          <a:ln>
            <a:noFill/>
          </a:ln>
        </p:spPr>
      </p:pic>
      <p:sp>
        <p:nvSpPr>
          <p:cNvPr id="1081" name="Google Shape;1081;p64"/>
          <p:cNvSpPr txBox="1"/>
          <p:nvPr/>
        </p:nvSpPr>
        <p:spPr>
          <a:xfrm>
            <a:off x="198599" y="5472266"/>
            <a:ext cx="8803511" cy="692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indent="-342900">
              <a:buClr>
                <a:schemeClr val="tx1"/>
              </a:buClr>
              <a:buSzPts val="2000"/>
              <a:buFont typeface="Noto Sans Symbols"/>
              <a:buChar char="▪"/>
            </a:pPr>
            <a:r>
              <a:rPr lang="en-US" sz="2000" dirty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Considering the spectrum of</a:t>
            </a:r>
            <a:r>
              <a:rPr lang="en-US" sz="2000" dirty="0">
                <a:solidFill>
                  <a:srgbClr val="C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 </a:t>
            </a:r>
            <a:r>
              <a:rPr lang="en-US" sz="2000" b="1" dirty="0">
                <a:solidFill>
                  <a:srgbClr val="0002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B1</a:t>
            </a:r>
            <a:r>
              <a:rPr lang="en-US" sz="2000" dirty="0">
                <a:solidFill>
                  <a:srgbClr val="C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 </a:t>
            </a:r>
            <a:r>
              <a:rPr lang="en-US" sz="2000" dirty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or</a:t>
            </a:r>
            <a:r>
              <a:rPr lang="en-US" sz="2000" dirty="0">
                <a:solidFill>
                  <a:srgbClr val="C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B2</a:t>
            </a:r>
            <a:r>
              <a:rPr lang="en-US" sz="2000" dirty="0">
                <a:solidFill>
                  <a:srgbClr val="C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simulations leads to an asymmetry in the intensity evolution for the two beams.</a:t>
            </a:r>
            <a:r>
              <a:rPr lang="en-US" sz="2000" dirty="0">
                <a:solidFill>
                  <a:srgbClr val="C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dirty="0"/>
          </a:p>
        </p:txBody>
      </p:sp>
      <p:sp>
        <p:nvSpPr>
          <p:cNvPr id="1082" name="Google Shape;1082;p64"/>
          <p:cNvSpPr txBox="1"/>
          <p:nvPr/>
        </p:nvSpPr>
        <p:spPr>
          <a:xfrm>
            <a:off x="34115" y="-39468"/>
            <a:ext cx="8850577" cy="8173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>
              <a:buClr>
                <a:srgbClr val="474747"/>
              </a:buClr>
              <a:buSzPts val="4100"/>
            </a:pPr>
            <a:r>
              <a:rPr lang="en-US" sz="4100" dirty="0">
                <a:solidFill>
                  <a:srgbClr val="47474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Intensity evolution of </a:t>
            </a:r>
            <a:r>
              <a:rPr lang="en-US" sz="4100" dirty="0">
                <a:solidFill>
                  <a:srgbClr val="0002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B1</a:t>
            </a:r>
            <a:r>
              <a:rPr lang="en-US" sz="4100" dirty="0">
                <a:solidFill>
                  <a:srgbClr val="47474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&amp; </a:t>
            </a:r>
            <a:r>
              <a:rPr lang="en-US" sz="4100" dirty="0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B2</a:t>
            </a:r>
            <a:endParaRPr dirty="0"/>
          </a:p>
        </p:txBody>
      </p:sp>
      <p:sp>
        <p:nvSpPr>
          <p:cNvPr id="14" name="Google Shape;814;p50"/>
          <p:cNvSpPr txBox="1"/>
          <p:nvPr/>
        </p:nvSpPr>
        <p:spPr>
          <a:xfrm>
            <a:off x="1331980" y="1158334"/>
            <a:ext cx="1363923" cy="386688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2000" b="1" dirty="0" smtClean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LHC</a:t>
            </a:r>
            <a:endParaRPr sz="2000" dirty="0"/>
          </a:p>
        </p:txBody>
      </p:sp>
      <p:sp>
        <p:nvSpPr>
          <p:cNvPr id="2" name="Rectangle 1"/>
          <p:cNvSpPr/>
          <p:nvPr/>
        </p:nvSpPr>
        <p:spPr>
          <a:xfrm>
            <a:off x="7106554" y="3226474"/>
            <a:ext cx="184289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  <a:latin typeface="Helvetica Neue"/>
              </a:rPr>
              <a:t>Instantaneous lifetime from </a:t>
            </a:r>
            <a:r>
              <a:rPr lang="en-US" sz="1800" b="1" dirty="0" smtClean="0">
                <a:solidFill>
                  <a:srgbClr val="26FA3F"/>
                </a:solidFill>
                <a:latin typeface="Helvetica Neue"/>
              </a:rPr>
              <a:t>fit</a:t>
            </a:r>
            <a:r>
              <a:rPr lang="en-US" sz="1800" dirty="0" smtClean="0">
                <a:solidFill>
                  <a:schemeClr val="tx1"/>
                </a:solidFill>
                <a:latin typeface="Helvetica Neue"/>
              </a:rPr>
              <a:t> + moving average</a:t>
            </a:r>
            <a:endParaRPr lang="en-US" sz="1800" dirty="0">
              <a:solidFill>
                <a:schemeClr val="tx1"/>
              </a:solidFill>
            </a:endParaRPr>
          </a:p>
        </p:txBody>
      </p:sp>
      <p:cxnSp>
        <p:nvCxnSpPr>
          <p:cNvPr id="15" name="Google Shape;1078;p64"/>
          <p:cNvCxnSpPr/>
          <p:nvPr/>
        </p:nvCxnSpPr>
        <p:spPr>
          <a:xfrm flipV="1">
            <a:off x="8121081" y="4250988"/>
            <a:ext cx="478170" cy="0"/>
          </a:xfrm>
          <a:prstGeom prst="straightConnector1">
            <a:avLst/>
          </a:prstGeom>
          <a:noFill/>
          <a:ln w="57150" cap="flat" cmpd="sng">
            <a:solidFill>
              <a:schemeClr val="tx1"/>
            </a:solidFill>
            <a:prstDash val="solid"/>
            <a:round/>
            <a:headEnd type="none" w="sm" len="sm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3238591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1" name="Google Shape;1071;p64"/>
          <p:cNvSpPr txBox="1">
            <a:spLocks noGrp="1"/>
          </p:cNvSpPr>
          <p:nvPr>
            <p:ph type="body" idx="1"/>
          </p:nvPr>
        </p:nvSpPr>
        <p:spPr>
          <a:xfrm>
            <a:off x="40944" y="830615"/>
            <a:ext cx="8925636" cy="5252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93776" indent="-294640">
              <a:spcBef>
                <a:spcPts val="0"/>
              </a:spcBef>
              <a:buSzPts val="2560"/>
              <a:buNone/>
            </a:pPr>
            <a:endParaRPr sz="32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93776" indent="-294640">
              <a:spcBef>
                <a:spcPts val="640"/>
              </a:spcBef>
              <a:buSzPts val="2560"/>
              <a:buNone/>
            </a:pPr>
            <a:endParaRPr sz="32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73" name="Google Shape;1073;p64"/>
          <p:cNvSpPr txBox="1"/>
          <p:nvPr/>
        </p:nvSpPr>
        <p:spPr>
          <a:xfrm>
            <a:off x="218364" y="701846"/>
            <a:ext cx="8925636" cy="5252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6576">
              <a:buClr>
                <a:schemeClr val="dk1"/>
              </a:buClr>
              <a:buSzPts val="1760"/>
            </a:pPr>
            <a:endParaRPr sz="2200">
              <a:solidFill>
                <a:schemeClr val="accent6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93776" indent="-294640">
              <a:spcBef>
                <a:spcPts val="640"/>
              </a:spcBef>
              <a:buClr>
                <a:schemeClr val="dk1"/>
              </a:buClr>
              <a:buSzPts val="2560"/>
            </a:pPr>
            <a:endParaRPr sz="32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074" name="Google Shape;1074;p64"/>
          <p:cNvPicPr preferRelativeResize="0"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597" y="1400668"/>
            <a:ext cx="6857998" cy="3937215"/>
          </a:xfrm>
          <a:prstGeom prst="rect">
            <a:avLst/>
          </a:prstGeom>
          <a:noFill/>
          <a:ln>
            <a:noFill/>
          </a:ln>
        </p:spPr>
      </p:pic>
      <p:sp>
        <p:nvSpPr>
          <p:cNvPr id="1081" name="Google Shape;1081;p64"/>
          <p:cNvSpPr txBox="1"/>
          <p:nvPr/>
        </p:nvSpPr>
        <p:spPr>
          <a:xfrm>
            <a:off x="198599" y="5472266"/>
            <a:ext cx="8803511" cy="692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indent="-342900">
              <a:buClr>
                <a:schemeClr val="tx1"/>
              </a:buClr>
              <a:buSzPts val="2000"/>
              <a:buFont typeface="Noto Sans Symbols"/>
              <a:buChar char="▪"/>
            </a:pPr>
            <a:r>
              <a:rPr lang="en-US" sz="2000" dirty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Considering the spectrum of</a:t>
            </a:r>
            <a:r>
              <a:rPr lang="en-US" sz="2000" dirty="0">
                <a:solidFill>
                  <a:srgbClr val="C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 </a:t>
            </a:r>
            <a:r>
              <a:rPr lang="en-US" sz="2000" b="1" dirty="0">
                <a:solidFill>
                  <a:srgbClr val="0002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B1</a:t>
            </a:r>
            <a:r>
              <a:rPr lang="en-US" sz="2000" dirty="0">
                <a:solidFill>
                  <a:srgbClr val="C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 </a:t>
            </a:r>
            <a:r>
              <a:rPr lang="en-US" sz="2000" dirty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or</a:t>
            </a:r>
            <a:r>
              <a:rPr lang="en-US" sz="2000" dirty="0">
                <a:solidFill>
                  <a:srgbClr val="C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B2</a:t>
            </a:r>
            <a:r>
              <a:rPr lang="en-US" sz="2000" dirty="0">
                <a:solidFill>
                  <a:srgbClr val="C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simulations leads to an asymmetry in the intensity evolution for the two beams.</a:t>
            </a:r>
            <a:r>
              <a:rPr lang="en-US" sz="2000" dirty="0">
                <a:solidFill>
                  <a:srgbClr val="C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dirty="0"/>
          </a:p>
        </p:txBody>
      </p:sp>
      <p:sp>
        <p:nvSpPr>
          <p:cNvPr id="1082" name="Google Shape;1082;p64"/>
          <p:cNvSpPr txBox="1"/>
          <p:nvPr/>
        </p:nvSpPr>
        <p:spPr>
          <a:xfrm>
            <a:off x="34115" y="-39468"/>
            <a:ext cx="8850577" cy="8173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>
              <a:buClr>
                <a:srgbClr val="474747"/>
              </a:buClr>
              <a:buSzPts val="4100"/>
            </a:pPr>
            <a:r>
              <a:rPr lang="en-US" sz="4100" dirty="0">
                <a:solidFill>
                  <a:srgbClr val="47474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Intensity evolution of </a:t>
            </a:r>
            <a:r>
              <a:rPr lang="en-US" sz="4100" dirty="0">
                <a:solidFill>
                  <a:srgbClr val="0002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B1</a:t>
            </a:r>
            <a:r>
              <a:rPr lang="en-US" sz="4100" dirty="0">
                <a:solidFill>
                  <a:srgbClr val="47474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&amp; </a:t>
            </a:r>
            <a:r>
              <a:rPr lang="en-US" sz="4100" dirty="0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B2</a:t>
            </a:r>
            <a:endParaRPr dirty="0"/>
          </a:p>
        </p:txBody>
      </p:sp>
      <p:sp>
        <p:nvSpPr>
          <p:cNvPr id="14" name="Google Shape;814;p50"/>
          <p:cNvSpPr txBox="1"/>
          <p:nvPr/>
        </p:nvSpPr>
        <p:spPr>
          <a:xfrm>
            <a:off x="1331980" y="1158334"/>
            <a:ext cx="1363923" cy="386688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2000" b="1" dirty="0" smtClean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LHC</a:t>
            </a:r>
            <a:endParaRPr sz="2000" dirty="0"/>
          </a:p>
        </p:txBody>
      </p:sp>
      <p:sp>
        <p:nvSpPr>
          <p:cNvPr id="15" name="Rectangle 14"/>
          <p:cNvSpPr/>
          <p:nvPr/>
        </p:nvSpPr>
        <p:spPr>
          <a:xfrm>
            <a:off x="7145465" y="3936593"/>
            <a:ext cx="18428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  <a:latin typeface="Helvetica Neue"/>
              </a:rPr>
              <a:t>Instantaneous lifetime at 90 s.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" name="Right Brace 1"/>
          <p:cNvSpPr/>
          <p:nvPr/>
        </p:nvSpPr>
        <p:spPr>
          <a:xfrm>
            <a:off x="6760723" y="3599234"/>
            <a:ext cx="389107" cy="1235413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25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>
                <a:solidFill>
                  <a:srgbClr val="47474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Motivation</a:t>
            </a:r>
            <a:endParaRPr lang="en-US" dirty="0">
              <a:latin typeface="Helvetica Neue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chemeClr val="tx1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tx1">
                    <a:lumMod val="60000"/>
                    <a:lumOff val="40000"/>
                  </a:schemeClr>
                </a:solidFill>
                <a:latin typeface="Helvetica Neue"/>
              </a:rPr>
              <a:t>LHC performance during Run I &amp; II: proton losses and emittance growth ↑ than </a:t>
            </a:r>
            <a:r>
              <a:rPr lang="en-US" sz="26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Helvetica Neue"/>
              </a:rPr>
              <a:t>anticipated → </a:t>
            </a:r>
            <a:r>
              <a:rPr lang="en-US" sz="2600" dirty="0">
                <a:solidFill>
                  <a:schemeClr val="tx1">
                    <a:lumMod val="60000"/>
                    <a:lumOff val="40000"/>
                  </a:schemeClr>
                </a:solidFill>
                <a:latin typeface="Helvetica Neue"/>
              </a:rPr>
              <a:t>mechanism that enhances diffusion → </a:t>
            </a:r>
            <a:r>
              <a:rPr lang="en-US" sz="26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Helvetica Neue"/>
              </a:rPr>
              <a:t>Noise </a:t>
            </a:r>
            <a:r>
              <a:rPr lang="en-US" sz="2600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Helvetica Neue"/>
              </a:rPr>
              <a:t>effects</a:t>
            </a:r>
          </a:p>
          <a:p>
            <a:pPr>
              <a:buClr>
                <a:schemeClr val="tx1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6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Helvetica Neue"/>
              </a:rPr>
              <a:t>Power supply ripple in dipoles and quadrupoles:</a:t>
            </a:r>
          </a:p>
          <a:p>
            <a:pPr marL="582931" lvl="1" indent="0">
              <a:buClr>
                <a:schemeClr val="tx1">
                  <a:lumMod val="40000"/>
                  <a:lumOff val="60000"/>
                </a:schemeClr>
              </a:buClr>
              <a:buNone/>
            </a:pPr>
            <a:r>
              <a:rPr lang="en-US" sz="2200" u="sng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Helvetica Neue"/>
              </a:rPr>
              <a:t>Observed</a:t>
            </a:r>
          </a:p>
          <a:p>
            <a:pPr lvl="1">
              <a:buClr>
                <a:schemeClr val="tx1">
                  <a:lumMod val="40000"/>
                  <a:lumOff val="6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Helvetica Neue"/>
              </a:rPr>
              <a:t>50 Hz harmonics </a:t>
            </a:r>
          </a:p>
          <a:p>
            <a:pPr lvl="2">
              <a:buClr>
                <a:schemeClr val="tx1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Helvetica Neue"/>
              </a:rPr>
              <a:t>What is the source? Summary of 2018 observations.</a:t>
            </a:r>
          </a:p>
          <a:p>
            <a:pPr lvl="2">
              <a:buClr>
                <a:schemeClr val="tx1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>
                    <a:lumMod val="40000"/>
                    <a:lumOff val="60000"/>
                  </a:schemeClr>
                </a:solidFill>
                <a:latin typeface="Helvetica Neue"/>
              </a:rPr>
              <a:t>What is the impact on lifetime</a:t>
            </a:r>
            <a:r>
              <a:rPr lang="en-US" sz="220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Helvetica Neue"/>
              </a:rPr>
              <a:t>?</a:t>
            </a:r>
            <a:endParaRPr lang="en-US" sz="2200" dirty="0" smtClean="0">
              <a:solidFill>
                <a:schemeClr val="tx1">
                  <a:lumMod val="60000"/>
                  <a:lumOff val="40000"/>
                </a:schemeClr>
              </a:solidFill>
              <a:latin typeface="Helvetica Neue"/>
            </a:endParaRPr>
          </a:p>
          <a:p>
            <a:pPr lvl="2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2200" b="1" dirty="0" smtClean="0">
                <a:solidFill>
                  <a:schemeClr val="tx1"/>
                </a:solidFill>
                <a:latin typeface="Helvetica Neue"/>
              </a:rPr>
              <a:t>How can we mitigate?</a:t>
            </a:r>
          </a:p>
          <a:p>
            <a:pPr marL="582931" lvl="1" indent="0">
              <a:buClr>
                <a:schemeClr val="tx1">
                  <a:lumMod val="40000"/>
                  <a:lumOff val="60000"/>
                </a:schemeClr>
              </a:buClr>
              <a:buNone/>
            </a:pPr>
            <a:r>
              <a:rPr lang="en-US" sz="2200" u="sng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Helvetica Neue"/>
              </a:rPr>
              <a:t>Expected</a:t>
            </a:r>
          </a:p>
          <a:p>
            <a:pPr lvl="1">
              <a:buClr>
                <a:schemeClr val="tx1">
                  <a:lumMod val="40000"/>
                  <a:lumOff val="6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Helvetica Neue"/>
              </a:rPr>
              <a:t>Inner Triplet</a:t>
            </a:r>
          </a:p>
          <a:p>
            <a:pPr lvl="2">
              <a:buClr>
                <a:schemeClr val="tx1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Helvetica Neue"/>
              </a:rPr>
              <a:t>Do we expect an impact on the HL-LHC beam performance?</a:t>
            </a:r>
            <a:endParaRPr lang="en-US" sz="2200" dirty="0">
              <a:solidFill>
                <a:schemeClr val="tx1">
                  <a:lumMod val="60000"/>
                  <a:lumOff val="40000"/>
                </a:schemeClr>
              </a:solidFill>
              <a:latin typeface="Helvetica Neue"/>
            </a:endParaRPr>
          </a:p>
          <a:p>
            <a:pPr lvl="1">
              <a:buClr>
                <a:schemeClr val="tx1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Open questions and next steps.</a:t>
            </a:r>
            <a:endParaRPr lang="en-US" sz="2200" dirty="0">
              <a:solidFill>
                <a:schemeClr val="tx1">
                  <a:lumMod val="60000"/>
                  <a:lumOff val="40000"/>
                </a:schemeClr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39376" y="6492875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53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>
                <a:solidFill>
                  <a:srgbClr val="47474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Mitigation</a:t>
            </a:r>
            <a:endParaRPr lang="en-US" dirty="0">
              <a:latin typeface="Helvetica Neue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" y="1033518"/>
            <a:ext cx="9144000" cy="4831254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500" dirty="0" smtClean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Attenuation of 50 Hz harmonics is expected due to</a:t>
            </a:r>
            <a:r>
              <a:rPr lang="el-GR" sz="2500" dirty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US" sz="2500" dirty="0" smtClean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upgrade of ADT system for Run 3.</a:t>
            </a:r>
            <a:endParaRPr lang="el-GR" sz="2500" dirty="0" smtClean="0">
              <a:solidFill>
                <a:schemeClr val="tx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7160" indent="0">
              <a:buNone/>
            </a:pPr>
            <a:endParaRPr lang="en-US" sz="2500" dirty="0" smtClean="0">
              <a:solidFill>
                <a:schemeClr val="tx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500" dirty="0" smtClean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ADT comb filter to increase the gain only around the most important 50 Hz harmonics instead of whole BW.</a:t>
            </a:r>
            <a:endParaRPr lang="en-US" sz="2500" dirty="0">
              <a:solidFill>
                <a:schemeClr val="tx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2500" dirty="0" smtClean="0">
              <a:solidFill>
                <a:schemeClr val="tx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7160" indent="0">
              <a:buNone/>
            </a:pPr>
            <a:r>
              <a:rPr lang="en-US" sz="2500" u="sng" dirty="0" smtClean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Main objectives for Run 3:</a:t>
            </a:r>
            <a:endParaRPr lang="en-US" sz="2500" u="sng" dirty="0">
              <a:solidFill>
                <a:schemeClr val="tx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7160" indent="0">
              <a:buNone/>
            </a:pPr>
            <a:r>
              <a:rPr lang="en-US" sz="2500" dirty="0" smtClean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Better understanding of the source of the </a:t>
            </a:r>
            <a:r>
              <a:rPr lang="en-US" sz="2500" b="1" dirty="0" smtClean="0">
                <a:solidFill>
                  <a:srgbClr val="FFC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high-f cluster </a:t>
            </a:r>
            <a:r>
              <a:rPr lang="en-US" sz="2500" dirty="0" smtClean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Run 3 (Inject </a:t>
            </a:r>
            <a:r>
              <a:rPr lang="en-US" sz="2500" dirty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noise in a warm </a:t>
            </a:r>
            <a:r>
              <a:rPr lang="en-US" sz="2500" dirty="0" smtClean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dipole?, impact of ADT gain, impedance </a:t>
            </a:r>
            <a:r>
              <a:rPr lang="en-US" sz="2500" dirty="0" err="1" smtClean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related?UPS</a:t>
            </a:r>
            <a:r>
              <a:rPr lang="en-US" sz="2500" dirty="0" smtClean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?..)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500" dirty="0">
              <a:solidFill>
                <a:schemeClr val="tx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2500" dirty="0" smtClean="0">
              <a:solidFill>
                <a:schemeClr val="tx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7160" indent="0">
              <a:buNone/>
            </a:pPr>
            <a:r>
              <a:rPr lang="en-US" sz="2500" dirty="0" smtClean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lang="en-US" sz="2500" dirty="0">
              <a:solidFill>
                <a:schemeClr val="tx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39376" y="6492875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3693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>
                <a:solidFill>
                  <a:srgbClr val="47474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Motivation</a:t>
            </a:r>
            <a:endParaRPr lang="en-US" dirty="0">
              <a:latin typeface="Helvetica Neue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chemeClr val="tx1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tx1">
                    <a:lumMod val="40000"/>
                    <a:lumOff val="60000"/>
                  </a:schemeClr>
                </a:solidFill>
                <a:latin typeface="Helvetica Neue"/>
              </a:rPr>
              <a:t>LHC performance during Run I &amp; II: proton losses and emittance growth ↑ than </a:t>
            </a:r>
            <a:r>
              <a:rPr lang="en-US" sz="260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Helvetica Neue"/>
              </a:rPr>
              <a:t>anticipated → </a:t>
            </a:r>
            <a:r>
              <a:rPr lang="en-US" sz="2600" dirty="0">
                <a:solidFill>
                  <a:schemeClr val="tx1">
                    <a:lumMod val="40000"/>
                    <a:lumOff val="60000"/>
                  </a:schemeClr>
                </a:solidFill>
                <a:latin typeface="Helvetica Neue"/>
              </a:rPr>
              <a:t>mechanism that enhances diffusion → </a:t>
            </a:r>
            <a:r>
              <a:rPr lang="en-US" sz="2600" b="1" dirty="0">
                <a:solidFill>
                  <a:schemeClr val="tx1">
                    <a:lumMod val="40000"/>
                    <a:lumOff val="60000"/>
                  </a:schemeClr>
                </a:solidFill>
                <a:latin typeface="Helvetica Neue"/>
              </a:rPr>
              <a:t>Noise </a:t>
            </a:r>
            <a:r>
              <a:rPr lang="en-US" sz="2600" b="1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Helvetica Neue"/>
              </a:rPr>
              <a:t>effects</a:t>
            </a:r>
          </a:p>
          <a:p>
            <a:pPr>
              <a:buClr>
                <a:schemeClr val="tx1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60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Helvetica Neue"/>
              </a:rPr>
              <a:t>Power supply ripple in dipoles and quadrupoles:</a:t>
            </a:r>
          </a:p>
          <a:p>
            <a:pPr marL="582931" lvl="1" indent="0">
              <a:buClr>
                <a:schemeClr val="tx1">
                  <a:lumMod val="40000"/>
                  <a:lumOff val="60000"/>
                </a:schemeClr>
              </a:buClr>
              <a:buNone/>
            </a:pPr>
            <a:r>
              <a:rPr lang="en-US" sz="2200" u="sng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Helvetica Neue"/>
              </a:rPr>
              <a:t>Observed in LHC and expected in HL-LHC</a:t>
            </a:r>
          </a:p>
          <a:p>
            <a:pPr lvl="1">
              <a:buClr>
                <a:schemeClr val="tx1">
                  <a:lumMod val="40000"/>
                  <a:lumOff val="6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220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Helvetica Neue"/>
              </a:rPr>
              <a:t>50 Hz harmonics </a:t>
            </a:r>
          </a:p>
          <a:p>
            <a:pPr lvl="2">
              <a:buClr>
                <a:schemeClr val="tx1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Helvetica Neue"/>
              </a:rPr>
              <a:t>What is the source? Summary of 2018 observations.</a:t>
            </a:r>
          </a:p>
          <a:p>
            <a:pPr lvl="2">
              <a:buClr>
                <a:schemeClr val="tx1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>
                    <a:lumMod val="40000"/>
                    <a:lumOff val="60000"/>
                  </a:schemeClr>
                </a:solidFill>
                <a:latin typeface="Helvetica Neue"/>
              </a:rPr>
              <a:t>What is the impact on lifetime?</a:t>
            </a:r>
          </a:p>
          <a:p>
            <a:pPr lvl="2">
              <a:buClr>
                <a:schemeClr val="tx1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Helvetica Neue"/>
              </a:rPr>
              <a:t>How </a:t>
            </a:r>
            <a:r>
              <a:rPr lang="en-US" sz="220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Helvetica Neue"/>
              </a:rPr>
              <a:t>can we mitigate?</a:t>
            </a:r>
          </a:p>
          <a:p>
            <a:pPr marL="582931" lvl="1" indent="0">
              <a:buClr>
                <a:schemeClr val="tx1">
                  <a:lumMod val="40000"/>
                  <a:lumOff val="60000"/>
                </a:schemeClr>
              </a:buClr>
              <a:buNone/>
            </a:pPr>
            <a:r>
              <a:rPr lang="en-US" sz="2200" u="sng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Helvetica Neue"/>
              </a:rPr>
              <a:t>Expected in HL-LHC</a:t>
            </a:r>
          </a:p>
          <a:p>
            <a:pPr lvl="1">
              <a:buClr>
                <a:schemeClr val="tx1">
                  <a:lumMod val="40000"/>
                  <a:lumOff val="6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220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Helvetica Neue"/>
              </a:rPr>
              <a:t>Inner Triplet</a:t>
            </a:r>
          </a:p>
          <a:p>
            <a:pPr lvl="2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2200" b="1" dirty="0" smtClean="0">
                <a:solidFill>
                  <a:schemeClr val="tx1"/>
                </a:solidFill>
                <a:latin typeface="Helvetica Neue"/>
              </a:rPr>
              <a:t>Do we expect an impact on the HL-LHC beam performance?</a:t>
            </a:r>
            <a:endParaRPr lang="en-US" sz="2200" b="1" dirty="0">
              <a:solidFill>
                <a:schemeClr val="tx1"/>
              </a:solidFill>
              <a:latin typeface="Helvetica Neue"/>
            </a:endParaRPr>
          </a:p>
          <a:p>
            <a:pPr lvl="1">
              <a:buClr>
                <a:schemeClr val="tx1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Open questions and next steps.</a:t>
            </a:r>
            <a:endParaRPr lang="en-US" sz="2200" dirty="0">
              <a:solidFill>
                <a:schemeClr val="tx1">
                  <a:lumMod val="40000"/>
                  <a:lumOff val="60000"/>
                </a:schemeClr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39376" y="6492875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8768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4" name="Google Shape;1114;p6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6214" y="957783"/>
            <a:ext cx="9144000" cy="5225143"/>
          </a:xfrm>
          <a:prstGeom prst="rect">
            <a:avLst/>
          </a:prstGeom>
          <a:noFill/>
          <a:ln>
            <a:noFill/>
          </a:ln>
        </p:spPr>
      </p:pic>
      <p:sp>
        <p:nvSpPr>
          <p:cNvPr id="1115" name="Google Shape;1115;p67"/>
          <p:cNvSpPr txBox="1">
            <a:spLocks noGrp="1"/>
          </p:cNvSpPr>
          <p:nvPr>
            <p:ph type="title"/>
          </p:nvPr>
        </p:nvSpPr>
        <p:spPr>
          <a:xfrm>
            <a:off x="0" y="1483"/>
            <a:ext cx="8185376" cy="5909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>
              <a:buSzPts val="3900"/>
            </a:pPr>
            <a:r>
              <a:rPr lang="en-US" sz="3900" dirty="0">
                <a:solidFill>
                  <a:schemeClr val="accent5">
                    <a:lumMod val="75000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Noise thresholds with DA scans</a:t>
            </a:r>
            <a:endParaRPr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116" name="Google Shape;1116;p67"/>
          <p:cNvSpPr txBox="1"/>
          <p:nvPr/>
        </p:nvSpPr>
        <p:spPr>
          <a:xfrm>
            <a:off x="4138539" y="3627865"/>
            <a:ext cx="2240589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1800" b="1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Sum in phase all triplets circuits</a:t>
            </a:r>
            <a:endParaRPr sz="18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17" name="Google Shape;1117;p67"/>
          <p:cNvSpPr txBox="1"/>
          <p:nvPr/>
        </p:nvSpPr>
        <p:spPr>
          <a:xfrm>
            <a:off x="2439556" y="4488630"/>
            <a:ext cx="274320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800" b="1">
                <a:solidFill>
                  <a:srgbClr val="16161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RMS sum </a:t>
            </a:r>
            <a:endParaRPr sz="1800">
              <a:solidFill>
                <a:srgbClr val="161616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algn="ctr"/>
            <a:r>
              <a:rPr lang="en-US" sz="1800" b="1">
                <a:solidFill>
                  <a:srgbClr val="16161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triplets circuits</a:t>
            </a:r>
            <a:endParaRPr/>
          </a:p>
        </p:txBody>
      </p:sp>
      <p:sp>
        <p:nvSpPr>
          <p:cNvPr id="1118" name="Google Shape;1118;p67"/>
          <p:cNvSpPr txBox="1"/>
          <p:nvPr/>
        </p:nvSpPr>
        <p:spPr>
          <a:xfrm>
            <a:off x="1046288" y="1237826"/>
            <a:ext cx="484428" cy="369332"/>
          </a:xfrm>
          <a:prstGeom prst="rect">
            <a:avLst/>
          </a:prstGeom>
          <a:gradFill>
            <a:gsLst>
              <a:gs pos="0">
                <a:srgbClr val="8095CB"/>
              </a:gs>
              <a:gs pos="25000">
                <a:srgbClr val="325897"/>
              </a:gs>
              <a:gs pos="38000">
                <a:srgbClr val="254A89"/>
              </a:gs>
              <a:gs pos="55000">
                <a:srgbClr val="004187"/>
              </a:gs>
              <a:gs pos="80000">
                <a:srgbClr val="004295"/>
              </a:gs>
              <a:gs pos="88000">
                <a:srgbClr val="0046A7"/>
              </a:gs>
              <a:gs pos="100000">
                <a:srgbClr val="0054C7"/>
              </a:gs>
            </a:gsLst>
            <a:lin ang="5400000" scaled="0"/>
          </a:gradFill>
          <a:ln w="9525" cap="flat" cmpd="sng">
            <a:solidFill>
              <a:srgbClr val="004BF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1800" b="1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6D</a:t>
            </a:r>
            <a:endParaRPr/>
          </a:p>
        </p:txBody>
      </p:sp>
      <p:sp>
        <p:nvSpPr>
          <p:cNvPr id="1121" name="Google Shape;1121;p67"/>
          <p:cNvSpPr txBox="1"/>
          <p:nvPr/>
        </p:nvSpPr>
        <p:spPr>
          <a:xfrm>
            <a:off x="1807262" y="737514"/>
            <a:ext cx="5906525" cy="707886"/>
          </a:xfrm>
          <a:prstGeom prst="rect">
            <a:avLst/>
          </a:prstGeom>
          <a:solidFill>
            <a:schemeClr val="dk1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2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Modulation frequency as a function of modulation depth, color-coded with minimum DA</a:t>
            </a:r>
            <a:endParaRPr/>
          </a:p>
        </p:txBody>
      </p:sp>
      <p:sp>
        <p:nvSpPr>
          <p:cNvPr id="8" name="Google Shape;814;p50"/>
          <p:cNvSpPr txBox="1"/>
          <p:nvPr/>
        </p:nvSpPr>
        <p:spPr>
          <a:xfrm>
            <a:off x="7622422" y="1079501"/>
            <a:ext cx="1363923" cy="386688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2000" b="1" dirty="0" smtClean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HL-LHC</a:t>
            </a:r>
            <a:endParaRPr sz="2000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898634" y="3641833"/>
            <a:ext cx="7220607" cy="0"/>
          </a:xfrm>
          <a:prstGeom prst="line">
            <a:avLst/>
          </a:prstGeom>
          <a:ln w="3810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6511159" y="3263458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FFC000"/>
                </a:solidFill>
                <a:latin typeface="Helvetica Neue"/>
              </a:rPr>
              <a:t>DA reduction</a:t>
            </a:r>
            <a:endParaRPr lang="en-US" sz="1800" b="1" dirty="0">
              <a:solidFill>
                <a:srgbClr val="FFC000"/>
              </a:solidFill>
              <a:latin typeface="Helvetica Neue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038193"/>
            <a:ext cx="9144000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  <a:latin typeface="Helvetica Neue"/>
              </a:rPr>
              <a:t>No impact even when </a:t>
            </a:r>
            <a:r>
              <a:rPr lang="en-US" sz="1600" dirty="0">
                <a:solidFill>
                  <a:schemeClr val="tx1"/>
                </a:solidFill>
                <a:latin typeface="Helvetica Neue"/>
              </a:rPr>
              <a:t>c</a:t>
            </a:r>
            <a:r>
              <a:rPr lang="en-US" sz="1600" dirty="0" smtClean="0">
                <a:solidFill>
                  <a:schemeClr val="tx1"/>
                </a:solidFill>
                <a:latin typeface="Helvetica Neue"/>
              </a:rPr>
              <a:t>onsidering multiple voltage tones simultaneously with amplitudes as derived by PC specifications</a:t>
            </a:r>
            <a:endParaRPr lang="en-US" sz="1600" dirty="0">
              <a:solidFill>
                <a:schemeClr val="tx1"/>
              </a:solidFill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42807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5" name="Google Shape;1115;p67"/>
          <p:cNvSpPr txBox="1">
            <a:spLocks noGrp="1"/>
          </p:cNvSpPr>
          <p:nvPr>
            <p:ph type="title"/>
          </p:nvPr>
        </p:nvSpPr>
        <p:spPr>
          <a:xfrm>
            <a:off x="0" y="1483"/>
            <a:ext cx="8185376" cy="5909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>
              <a:buSzPts val="3900"/>
            </a:pPr>
            <a:r>
              <a:rPr lang="en-US" sz="3900" dirty="0" smtClean="0">
                <a:solidFill>
                  <a:schemeClr val="accent5">
                    <a:lumMod val="75000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Open questions &amp; next steps</a:t>
            </a:r>
            <a:endParaRPr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Google Shape;1251;p76"/>
          <p:cNvSpPr/>
          <p:nvPr/>
        </p:nvSpPr>
        <p:spPr>
          <a:xfrm>
            <a:off x="204951" y="835572"/>
            <a:ext cx="8607973" cy="5407574"/>
          </a:xfrm>
          <a:prstGeom prst="rect">
            <a:avLst/>
          </a:prstGeom>
          <a:noFill/>
          <a:ln w="38100" cap="flat" cmpd="sng">
            <a:solidFill>
              <a:srgbClr val="B9DEF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">
              <a:buClr>
                <a:schemeClr val="tx1"/>
              </a:buClr>
              <a:buSzPts val="1800"/>
            </a:pPr>
            <a:r>
              <a:rPr lang="en-US" sz="1800" b="1" dirty="0" smtClean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is the source?</a:t>
            </a:r>
          </a:p>
          <a:p>
            <a:pPr marL="342900" lvl="8" indent="-285750">
              <a:buClr>
                <a:schemeClr val="tx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chemeClr val="tx1"/>
                </a:solidFill>
                <a:latin typeface="Helvetica Neue"/>
                <a:sym typeface="Helvetica Neue"/>
              </a:rPr>
              <a:t>Source of the </a:t>
            </a:r>
            <a:r>
              <a:rPr lang="en-US" sz="1800" b="1" dirty="0" smtClean="0">
                <a:solidFill>
                  <a:srgbClr val="0093BE"/>
                </a:solidFill>
                <a:latin typeface="Helvetica Neue"/>
                <a:sym typeface="Helvetica Neue"/>
              </a:rPr>
              <a:t>low-f cluster </a:t>
            </a:r>
            <a:r>
              <a:rPr lang="en-US" sz="1800" dirty="0" smtClean="0">
                <a:solidFill>
                  <a:schemeClr val="tx1"/>
                </a:solidFill>
                <a:latin typeface="Helvetica Neue"/>
                <a:sym typeface="Helvetica Neue"/>
              </a:rPr>
              <a:t>are </a:t>
            </a:r>
            <a:r>
              <a:rPr lang="en-US" sz="1800" b="1" dirty="0" smtClean="0">
                <a:solidFill>
                  <a:schemeClr val="tx1"/>
                </a:solidFill>
                <a:latin typeface="Helvetica Neue"/>
                <a:sym typeface="Helvetica Neue"/>
              </a:rPr>
              <a:t>rectifier MB PC</a:t>
            </a:r>
            <a:r>
              <a:rPr lang="en-US" sz="1800" dirty="0" smtClean="0">
                <a:solidFill>
                  <a:schemeClr val="tx1"/>
                </a:solidFill>
                <a:latin typeface="Helvetica Neue"/>
                <a:sym typeface="Helvetica Neue"/>
              </a:rPr>
              <a:t>. Although the source and signature is the same, the mechanism driving the </a:t>
            </a:r>
            <a:r>
              <a:rPr lang="en-US" sz="1800" b="1" dirty="0" smtClean="0">
                <a:solidFill>
                  <a:srgbClr val="FFC000"/>
                </a:solidFill>
                <a:latin typeface="Helvetica Neue"/>
                <a:sym typeface="Helvetica Neue"/>
              </a:rPr>
              <a:t>high-f cluster</a:t>
            </a:r>
            <a:r>
              <a:rPr lang="en-US" sz="1800" dirty="0" smtClean="0">
                <a:solidFill>
                  <a:schemeClr val="tx1"/>
                </a:solidFill>
                <a:latin typeface="Helvetica Neue"/>
                <a:sym typeface="Helvetica Neue"/>
              </a:rPr>
              <a:t>’s amplitude</a:t>
            </a:r>
            <a:r>
              <a:rPr lang="en-US" sz="1800" b="1" dirty="0" smtClean="0">
                <a:solidFill>
                  <a:schemeClr val="tx1"/>
                </a:solidFill>
                <a:latin typeface="Helvetica Neue"/>
                <a:sym typeface="Helvetica Neue"/>
              </a:rPr>
              <a:t> </a:t>
            </a:r>
            <a:r>
              <a:rPr lang="en-US" sz="1800" u="sng" dirty="0" smtClean="0">
                <a:solidFill>
                  <a:schemeClr val="tx1"/>
                </a:solidFill>
                <a:latin typeface="Helvetica Neue"/>
                <a:sym typeface="Helvetica Neue"/>
              </a:rPr>
              <a:t>to be clearly identified </a:t>
            </a:r>
            <a:r>
              <a:rPr lang="en-US" sz="1800" dirty="0" smtClean="0">
                <a:solidFill>
                  <a:schemeClr val="tx1"/>
                </a:solidFill>
                <a:latin typeface="Helvetica Neue"/>
                <a:sym typeface="Helvetica Neue"/>
              </a:rPr>
              <a:t>with dedicated experiments in Run 3. </a:t>
            </a:r>
          </a:p>
          <a:p>
            <a:pPr marL="342900" lvl="8" indent="-285750">
              <a:buClr>
                <a:schemeClr val="tx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chemeClr val="tx1"/>
                </a:solidFill>
                <a:latin typeface="Helvetica Neue"/>
                <a:sym typeface="Helvetica Neue"/>
              </a:rPr>
              <a:t>Measurements needed to check if related to UPS noise. </a:t>
            </a:r>
            <a:r>
              <a:rPr lang="en-US" sz="1800" dirty="0" smtClean="0">
                <a:solidFill>
                  <a:schemeClr val="tx1"/>
                </a:solidFill>
                <a:latin typeface="Helvetica Neue"/>
              </a:rPr>
              <a:t> </a:t>
            </a:r>
            <a:endParaRPr lang="en-US" sz="1800" dirty="0" smtClean="0">
              <a:solidFill>
                <a:schemeClr val="tx1"/>
              </a:solidFill>
              <a:latin typeface="Helvetica Neue"/>
              <a:sym typeface="Helvetica Neue"/>
            </a:endParaRPr>
          </a:p>
          <a:p>
            <a:pPr marL="57150">
              <a:buClr>
                <a:schemeClr val="tx1"/>
              </a:buClr>
              <a:buSzPts val="1800"/>
            </a:pPr>
            <a:r>
              <a:rPr lang="en-US" sz="1800" b="1" dirty="0" smtClean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Is there an impact on lifetime?</a:t>
            </a:r>
          </a:p>
          <a:p>
            <a:pPr marL="342900" indent="-285750">
              <a:buClr>
                <a:schemeClr val="tx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chemeClr val="tx1"/>
                </a:solidFill>
                <a:latin typeface="Helvetica Neue"/>
                <a:sym typeface="Helvetica Neue"/>
              </a:rPr>
              <a:t>Impact on losses especially due to </a:t>
            </a:r>
            <a:r>
              <a:rPr lang="en-US" sz="1800" b="1" dirty="0" smtClean="0">
                <a:solidFill>
                  <a:srgbClr val="FFC000"/>
                </a:solidFill>
                <a:latin typeface="Helvetica Neue"/>
                <a:sym typeface="Helvetica Neue"/>
              </a:rPr>
              <a:t>high-f cluster</a:t>
            </a:r>
            <a:r>
              <a:rPr lang="en-US" sz="1800" dirty="0" smtClean="0">
                <a:solidFill>
                  <a:schemeClr val="tx1"/>
                </a:solidFill>
                <a:latin typeface="Helvetica Neue"/>
                <a:sym typeface="Helvetica Neue"/>
              </a:rPr>
              <a:t>. LHC simulations show that the factor of 2 between the spectra of </a:t>
            </a:r>
            <a:r>
              <a:rPr lang="en-US" sz="1800" b="1" dirty="0">
                <a:solidFill>
                  <a:srgbClr val="0002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B1 </a:t>
            </a:r>
            <a:r>
              <a:rPr lang="en-US" sz="1800" dirty="0" smtClean="0">
                <a:solidFill>
                  <a:schemeClr val="tx1"/>
                </a:solidFill>
                <a:latin typeface="Helvetica Neue"/>
                <a:sym typeface="Helvetica Neue"/>
              </a:rPr>
              <a:t>and </a:t>
            </a:r>
            <a:r>
              <a:rPr lang="en-US" sz="1800" b="1" dirty="0" smtClean="0">
                <a:solidFill>
                  <a:srgbClr val="FF0000"/>
                </a:solidFill>
                <a:latin typeface="Helvetica Neue"/>
                <a:sym typeface="Helvetica Neue"/>
              </a:rPr>
              <a:t>B2</a:t>
            </a:r>
            <a:r>
              <a:rPr lang="en-US" sz="1800" dirty="0" smtClean="0">
                <a:solidFill>
                  <a:schemeClr val="tx1"/>
                </a:solidFill>
                <a:latin typeface="Helvetica Neue"/>
                <a:sym typeface="Helvetica Neue"/>
              </a:rPr>
              <a:t> can lead to a different intensity evolution of the two beams.</a:t>
            </a:r>
            <a:endParaRPr sz="1800" dirty="0">
              <a:solidFill>
                <a:schemeClr val="tx1"/>
              </a:solidFill>
            </a:endParaRPr>
          </a:p>
          <a:p>
            <a:pPr marL="57150">
              <a:buClr>
                <a:schemeClr val="tx1"/>
              </a:buClr>
              <a:buSzPts val="1800"/>
            </a:pPr>
            <a:r>
              <a:rPr lang="en-US" sz="1800" b="1" dirty="0" smtClean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How can we mitigate?</a:t>
            </a:r>
          </a:p>
          <a:p>
            <a:pPr marL="342900" lvl="2" indent="-285750">
              <a:buClr>
                <a:schemeClr val="tx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Expecting amplitude reduction of harmonics due to </a:t>
            </a:r>
            <a:r>
              <a:rPr lang="en-US" sz="1800" dirty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</a:t>
            </a:r>
            <a:r>
              <a:rPr lang="en-US" sz="1800" dirty="0" smtClean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igher sensitivity ADT pickups.</a:t>
            </a:r>
          </a:p>
          <a:p>
            <a:pPr marL="342900" lvl="2" indent="-285750">
              <a:buClr>
                <a:schemeClr val="tx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not the case, more refined ADT filter configuration.</a:t>
            </a:r>
          </a:p>
          <a:p>
            <a:pPr marL="57150" lvl="2">
              <a:buClr>
                <a:schemeClr val="tx1"/>
              </a:buClr>
              <a:buSzPts val="1800"/>
            </a:pPr>
            <a:endParaRPr lang="en-US" sz="1800" dirty="0" smtClean="0">
              <a:solidFill>
                <a:schemeClr val="tx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342900" lvl="2" indent="-285750">
              <a:buClr>
                <a:schemeClr val="tx1"/>
              </a:buClr>
              <a:buSzPts val="1800"/>
              <a:buFont typeface="Wingdings" panose="05000000000000000000" pitchFamily="2" charset="2"/>
              <a:buChar char="q"/>
            </a:pPr>
            <a:r>
              <a:rPr lang="en-US" sz="1800" dirty="0" smtClean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Inject noise in a </a:t>
            </a:r>
            <a:r>
              <a:rPr lang="en-US" sz="1800" u="sng" dirty="0" smtClean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warm</a:t>
            </a:r>
            <a:r>
              <a:rPr lang="en-US" sz="1800" dirty="0" smtClean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dipole.</a:t>
            </a:r>
          </a:p>
          <a:p>
            <a:pPr marL="342900" lvl="2" indent="-285750">
              <a:buClr>
                <a:schemeClr val="tx1"/>
              </a:buClr>
              <a:buSzPts val="1800"/>
              <a:buFont typeface="Wingdings" panose="05000000000000000000" pitchFamily="2" charset="2"/>
              <a:buChar char="q"/>
            </a:pPr>
            <a:r>
              <a:rPr lang="en-US" sz="1800" u="sng" dirty="0" smtClean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MB PC instrumentation in sector 1-2</a:t>
            </a:r>
            <a:r>
              <a:rPr lang="en-US" sz="1800" dirty="0" smtClean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very important to these studies. </a:t>
            </a:r>
            <a:r>
              <a:rPr lang="en-US" sz="1800" dirty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</a:t>
            </a:r>
            <a:r>
              <a:rPr lang="en-US" sz="1800" dirty="0" smtClean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 possible, deploy in all sectors or to be cycled around the sectors after technical stops.</a:t>
            </a:r>
          </a:p>
          <a:p>
            <a:pPr marL="342900" lvl="2" indent="-285750">
              <a:buClr>
                <a:schemeClr val="tx1"/>
              </a:buClr>
              <a:buSzPts val="1800"/>
              <a:buFont typeface="Wingdings" panose="05000000000000000000" pitchFamily="2" charset="2"/>
              <a:buChar char="q"/>
            </a:pPr>
            <a:r>
              <a:rPr lang="en-US" sz="1800" u="sng" dirty="0" smtClean="0">
                <a:solidFill>
                  <a:schemeClr val="tx1"/>
                </a:solidFill>
                <a:latin typeface="Helvetica Neue"/>
              </a:rPr>
              <a:t>Shielding not as effective as expected</a:t>
            </a:r>
            <a:r>
              <a:rPr lang="en-US" sz="1800" dirty="0" smtClean="0">
                <a:solidFill>
                  <a:schemeClr val="tx1"/>
                </a:solidFill>
                <a:latin typeface="Helvetica Neue"/>
              </a:rPr>
              <a:t>: Study </a:t>
            </a:r>
            <a:r>
              <a:rPr lang="en-US" sz="1800" dirty="0">
                <a:solidFill>
                  <a:schemeClr val="tx1"/>
                </a:solidFill>
                <a:latin typeface="Helvetica Neue"/>
              </a:rPr>
              <a:t>voltage vs magnetic field transfer function in the 0-10 kHz </a:t>
            </a:r>
            <a:r>
              <a:rPr lang="en-US" sz="1800" dirty="0" smtClean="0">
                <a:solidFill>
                  <a:schemeClr val="tx1"/>
                </a:solidFill>
                <a:latin typeface="Helvetica Neue"/>
              </a:rPr>
              <a:t>regime for </a:t>
            </a:r>
            <a:r>
              <a:rPr lang="en-US" sz="1800" dirty="0">
                <a:solidFill>
                  <a:schemeClr val="tx1"/>
                </a:solidFill>
                <a:latin typeface="Helvetica Neue"/>
              </a:rPr>
              <a:t>LHC MB and its vacuum </a:t>
            </a:r>
            <a:r>
              <a:rPr lang="en-US" sz="1800" dirty="0" smtClean="0">
                <a:solidFill>
                  <a:schemeClr val="tx1"/>
                </a:solidFill>
                <a:latin typeface="Helvetica Neue"/>
              </a:rPr>
              <a:t>chamber in SM18?</a:t>
            </a:r>
          </a:p>
          <a:p>
            <a:pPr marL="342900" indent="-285750">
              <a:buClr>
                <a:schemeClr val="tx1"/>
              </a:buClr>
              <a:buSzPts val="1800"/>
              <a:buFont typeface="Noto Sans Symbols"/>
              <a:buChar char="▪"/>
            </a:pPr>
            <a:endParaRPr lang="en-US" sz="1800" dirty="0" smtClean="0">
              <a:solidFill>
                <a:schemeClr val="tx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94938" y="693683"/>
            <a:ext cx="886781" cy="41549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100" dirty="0" smtClean="0">
                <a:solidFill>
                  <a:schemeClr val="bg1"/>
                </a:solidFill>
                <a:latin typeface="Helvetica Neue"/>
              </a:rPr>
              <a:t>50 Hz</a:t>
            </a:r>
            <a:endParaRPr lang="en-US" sz="2100" dirty="0">
              <a:solidFill>
                <a:schemeClr val="bg1"/>
              </a:solidFill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4097598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5" name="Google Shape;1115;p67"/>
          <p:cNvSpPr txBox="1">
            <a:spLocks noGrp="1"/>
          </p:cNvSpPr>
          <p:nvPr>
            <p:ph type="title"/>
          </p:nvPr>
        </p:nvSpPr>
        <p:spPr>
          <a:xfrm>
            <a:off x="0" y="1483"/>
            <a:ext cx="8185376" cy="5909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>
              <a:buSzPts val="3900"/>
            </a:pPr>
            <a:r>
              <a:rPr lang="en-US" sz="3900" dirty="0" smtClean="0">
                <a:solidFill>
                  <a:schemeClr val="accent5">
                    <a:lumMod val="75000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Open questions &amp; next steps</a:t>
            </a:r>
            <a:endParaRPr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Google Shape;1251;p76"/>
          <p:cNvSpPr/>
          <p:nvPr/>
        </p:nvSpPr>
        <p:spPr>
          <a:xfrm>
            <a:off x="204951" y="835572"/>
            <a:ext cx="8607973" cy="3468414"/>
          </a:xfrm>
          <a:prstGeom prst="rect">
            <a:avLst/>
          </a:prstGeom>
          <a:noFill/>
          <a:ln w="38100" cap="flat" cmpd="sng">
            <a:solidFill>
              <a:srgbClr val="B9DEF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">
              <a:buClr>
                <a:schemeClr val="tx1"/>
              </a:buClr>
              <a:buSzPts val="1800"/>
            </a:pPr>
            <a:r>
              <a:rPr lang="en-US" sz="2100" b="1" dirty="0" smtClean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 we expect an impact on the HL-LHC?</a:t>
            </a:r>
          </a:p>
          <a:p>
            <a:pPr marL="57150">
              <a:buClr>
                <a:schemeClr val="tx1"/>
              </a:buClr>
              <a:buSzPts val="1800"/>
            </a:pPr>
            <a:endParaRPr lang="en-US" sz="2100" b="1" dirty="0" smtClean="0">
              <a:solidFill>
                <a:schemeClr val="tx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342900" indent="-285750">
              <a:buClr>
                <a:schemeClr val="tx1"/>
              </a:buClr>
              <a:buSzPts val="1800"/>
              <a:buFont typeface="Noto Sans Symbols"/>
              <a:buChar char="▪"/>
            </a:pPr>
            <a:r>
              <a:rPr lang="en-US" sz="2100" dirty="0" smtClean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threshold of DA reduction (</a:t>
            </a:r>
            <a:r>
              <a:rPr lang="el-GR" sz="2100" dirty="0" smtClean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Δ</a:t>
            </a:r>
            <a:r>
              <a:rPr lang="en-US" sz="2100" dirty="0" smtClean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 = 1e-5, depending on the frequency) orders of magnitude above PC specifications </a:t>
            </a:r>
            <a:r>
              <a:rPr lang="en-US" sz="2100" dirty="0" smtClean="0">
                <a:solidFill>
                  <a:schemeClr val="tx1"/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→ </a:t>
            </a:r>
            <a:r>
              <a:rPr lang="en-US" sz="2100" b="1" dirty="0" smtClean="0">
                <a:solidFill>
                  <a:schemeClr val="tx1"/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no impact is expected</a:t>
            </a:r>
            <a:r>
              <a:rPr lang="en-US" sz="2100" dirty="0" smtClean="0">
                <a:solidFill>
                  <a:schemeClr val="tx1"/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 (including both tune modulation due to power supply ripple and operation with high-chromaticity).</a:t>
            </a:r>
          </a:p>
          <a:p>
            <a:pPr marL="342900" indent="-285750">
              <a:buClr>
                <a:schemeClr val="tx1"/>
              </a:buClr>
              <a:buSzPts val="1800"/>
              <a:buFont typeface="Noto Sans Symbols"/>
              <a:buChar char="▪"/>
            </a:pPr>
            <a:endParaRPr lang="en-US" sz="2100" dirty="0" smtClean="0">
              <a:solidFill>
                <a:schemeClr val="tx1"/>
              </a:solidFill>
              <a:latin typeface="Arial" panose="020B0604020202020204" pitchFamily="34" charset="0"/>
              <a:ea typeface="Helvetica Neue"/>
              <a:cs typeface="Arial" panose="020B0604020202020204" pitchFamily="34" charset="0"/>
              <a:sym typeface="Helvetica Neue"/>
            </a:endParaRPr>
          </a:p>
          <a:p>
            <a:pPr marL="342900" indent="-285750">
              <a:buClr>
                <a:schemeClr val="tx1"/>
              </a:buClr>
              <a:buSzPts val="1800"/>
              <a:buFont typeface="Noto Sans Symbols"/>
              <a:buChar char="▪"/>
            </a:pPr>
            <a:r>
              <a:rPr lang="en-US" sz="2100" dirty="0" smtClean="0">
                <a:solidFill>
                  <a:schemeClr val="tx1"/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However, </a:t>
            </a:r>
            <a:r>
              <a:rPr lang="en-US" sz="2100" dirty="0" smtClean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important non-</a:t>
            </a:r>
            <a:r>
              <a:rPr lang="en-US" sz="2100" dirty="0" err="1" smtClean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linearities</a:t>
            </a:r>
            <a:r>
              <a:rPr lang="en-US" sz="2100" dirty="0" smtClean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US" sz="2100" u="sng" dirty="0" smtClean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not included in the simulations </a:t>
            </a:r>
            <a:r>
              <a:rPr lang="en-US" sz="2100" dirty="0" smtClean="0">
                <a:solidFill>
                  <a:schemeClr val="tx1"/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→ test limits by injecting noise in a single warm quadrupole e.g. Q4/Q5</a:t>
            </a:r>
            <a:r>
              <a:rPr lang="en-US" sz="2100" dirty="0">
                <a:solidFill>
                  <a:schemeClr val="tx1"/>
                </a:solidFill>
                <a:latin typeface="Helvetica Neue"/>
                <a:ea typeface="Helvetica Neue"/>
                <a:cs typeface="Arial" panose="020B0604020202020204" pitchFamily="34" charset="0"/>
                <a:sym typeface="Helvetica Neue"/>
              </a:rPr>
              <a:t>.</a:t>
            </a:r>
            <a:endParaRPr lang="en-US" sz="2100" dirty="0" smtClean="0">
              <a:solidFill>
                <a:schemeClr val="tx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794938" y="693683"/>
            <a:ext cx="1529586" cy="41549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100" dirty="0" smtClean="0">
                <a:solidFill>
                  <a:schemeClr val="bg1"/>
                </a:solidFill>
                <a:latin typeface="Helvetica Neue"/>
              </a:rPr>
              <a:t>Inner triplet</a:t>
            </a:r>
            <a:endParaRPr lang="en-US" sz="2100" dirty="0">
              <a:solidFill>
                <a:schemeClr val="bg1"/>
              </a:solidFill>
              <a:latin typeface="Helvetica Neue"/>
            </a:endParaRPr>
          </a:p>
        </p:txBody>
      </p:sp>
      <p:sp>
        <p:nvSpPr>
          <p:cNvPr id="5" name="Google Shape;1251;p76"/>
          <p:cNvSpPr/>
          <p:nvPr/>
        </p:nvSpPr>
        <p:spPr>
          <a:xfrm>
            <a:off x="191980" y="4859580"/>
            <a:ext cx="8650463" cy="743553"/>
          </a:xfrm>
          <a:prstGeom prst="rect">
            <a:avLst/>
          </a:prstGeom>
          <a:noFill/>
          <a:ln w="38100" cap="flat" cmpd="sng">
            <a:solidFill>
              <a:srgbClr val="B9DEF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">
              <a:buClr>
                <a:schemeClr val="tx1"/>
              </a:buClr>
              <a:buSzPts val="1800"/>
            </a:pPr>
            <a:r>
              <a:rPr lang="en-US" sz="2100" dirty="0" smtClean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Studies mainly focused on impact on lifetime </a:t>
            </a:r>
            <a:r>
              <a:rPr lang="en-US" sz="2100" dirty="0" smtClean="0">
                <a:solidFill>
                  <a:schemeClr val="tx1"/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→ </a:t>
            </a:r>
            <a:r>
              <a:rPr lang="en-US" sz="2100" dirty="0" smtClean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Emittance growth studies and comparison with analytical models.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227491" y="4435589"/>
            <a:ext cx="2561920" cy="41549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100" dirty="0" smtClean="0">
                <a:solidFill>
                  <a:schemeClr val="bg1"/>
                </a:solidFill>
                <a:latin typeface="Helvetica Neue"/>
              </a:rPr>
              <a:t>50 Hz &amp; Inner triplet</a:t>
            </a:r>
            <a:endParaRPr lang="en-US" sz="2100" dirty="0">
              <a:solidFill>
                <a:schemeClr val="bg1"/>
              </a:solidFill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16757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281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>
                <a:solidFill>
                  <a:srgbClr val="47474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Motivation</a:t>
            </a:r>
            <a:endParaRPr lang="en-US" dirty="0">
              <a:latin typeface="Helvetica Neue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600" dirty="0">
                <a:latin typeface="Helvetica Neue"/>
              </a:rPr>
              <a:t>LHC performance during Run I &amp; II: proton losses and emittance growth ↑ than </a:t>
            </a:r>
            <a:r>
              <a:rPr lang="en-US" sz="2600" dirty="0" smtClean="0">
                <a:latin typeface="Helvetica Neue"/>
              </a:rPr>
              <a:t>anticipated [1-4] → </a:t>
            </a:r>
            <a:r>
              <a:rPr lang="en-US" sz="2600" dirty="0">
                <a:latin typeface="Helvetica Neue"/>
              </a:rPr>
              <a:t>mechanism that enhances diffusion → </a:t>
            </a:r>
            <a:r>
              <a:rPr lang="en-US" sz="2600" b="1" dirty="0">
                <a:solidFill>
                  <a:srgbClr val="FF0000"/>
                </a:solidFill>
                <a:latin typeface="Helvetica Neue"/>
              </a:rPr>
              <a:t>Noise </a:t>
            </a:r>
            <a:r>
              <a:rPr lang="en-US" sz="2600" b="1" dirty="0" smtClean="0">
                <a:solidFill>
                  <a:srgbClr val="FF0000"/>
                </a:solidFill>
                <a:latin typeface="Helvetica Neue"/>
              </a:rPr>
              <a:t>effects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39376" y="6492875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5727829"/>
            <a:ext cx="869362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schemeClr val="accent4">
                    <a:lumMod val="75000"/>
                  </a:schemeClr>
                </a:solidFill>
              </a:rPr>
              <a:t>[1] F. Antoniou, et al. </a:t>
            </a:r>
            <a:r>
              <a:rPr lang="en-US" sz="1100" dirty="0" smtClean="0">
                <a:solidFill>
                  <a:schemeClr val="accent4">
                    <a:lumMod val="75000"/>
                  </a:schemeClr>
                </a:solidFill>
                <a:hlinkClick r:id="rId3"/>
              </a:rPr>
              <a:t>Can we predict luminosity?</a:t>
            </a:r>
            <a:r>
              <a:rPr lang="en-US" sz="1100" dirty="0">
                <a:solidFill>
                  <a:schemeClr val="accent4">
                    <a:lumMod val="75000"/>
                  </a:schemeClr>
                </a:solidFill>
                <a:hlinkClick r:id="rId3"/>
              </a:rPr>
              <a:t> </a:t>
            </a:r>
            <a:r>
              <a:rPr lang="en-US" sz="1100" dirty="0">
                <a:solidFill>
                  <a:schemeClr val="accent4">
                    <a:lumMod val="75000"/>
                  </a:schemeClr>
                </a:solidFill>
              </a:rPr>
              <a:t>7th Evian Workshop on LHC beam </a:t>
            </a:r>
            <a:r>
              <a:rPr lang="en-US" sz="1100" dirty="0" smtClean="0">
                <a:solidFill>
                  <a:schemeClr val="accent4">
                    <a:lumMod val="75000"/>
                  </a:schemeClr>
                </a:solidFill>
              </a:rPr>
              <a:t>operation 2016</a:t>
            </a:r>
            <a:r>
              <a:rPr lang="en-US" sz="1100" dirty="0" smtClean="0">
                <a:solidFill>
                  <a:schemeClr val="accent4">
                    <a:lumMod val="75000"/>
                  </a:schemeClr>
                </a:solidFill>
                <a:hlinkClick r:id="rId4"/>
              </a:rPr>
              <a:t> </a:t>
            </a:r>
            <a:endParaRPr lang="en-US" sz="1100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en-US" sz="1100" dirty="0" smtClean="0">
                <a:solidFill>
                  <a:schemeClr val="accent4">
                    <a:lumMod val="75000"/>
                  </a:schemeClr>
                </a:solidFill>
              </a:rPr>
              <a:t>[2] S</a:t>
            </a:r>
            <a:r>
              <a:rPr lang="en-US" sz="1100" dirty="0">
                <a:solidFill>
                  <a:schemeClr val="accent4">
                    <a:lumMod val="7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accent4">
                    <a:lumMod val="75000"/>
                  </a:schemeClr>
                </a:solidFill>
              </a:rPr>
              <a:t>Papadopoulou</a:t>
            </a:r>
            <a:r>
              <a:rPr lang="en-US" sz="1100" dirty="0">
                <a:solidFill>
                  <a:schemeClr val="accent4">
                    <a:lumMod val="75000"/>
                  </a:schemeClr>
                </a:solidFill>
              </a:rPr>
              <a:t>, et </a:t>
            </a:r>
            <a:r>
              <a:rPr lang="en-US" sz="1100" dirty="0" smtClean="0">
                <a:solidFill>
                  <a:schemeClr val="accent4">
                    <a:lumMod val="75000"/>
                  </a:schemeClr>
                </a:solidFill>
              </a:rPr>
              <a:t>al. </a:t>
            </a:r>
            <a:r>
              <a:rPr lang="en-US" sz="1100" dirty="0" smtClean="0">
                <a:solidFill>
                  <a:schemeClr val="accent4">
                    <a:lumMod val="75000"/>
                  </a:schemeClr>
                </a:solidFill>
                <a:hlinkClick r:id="rId5"/>
              </a:rPr>
              <a:t>Emittance, intensity and luminosity modeling and evolution</a:t>
            </a:r>
            <a:r>
              <a:rPr lang="en-US" sz="1100" dirty="0" smtClean="0">
                <a:solidFill>
                  <a:schemeClr val="accent4">
                    <a:lumMod val="75000"/>
                  </a:schemeClr>
                </a:solidFill>
              </a:rPr>
              <a:t>, 8</a:t>
            </a:r>
            <a:r>
              <a:rPr lang="en-US" sz="1100" baseline="30000" dirty="0" smtClean="0">
                <a:solidFill>
                  <a:schemeClr val="accent4">
                    <a:lumMod val="75000"/>
                  </a:schemeClr>
                </a:solidFill>
              </a:rPr>
              <a:t>th</a:t>
            </a:r>
            <a:r>
              <a:rPr lang="en-US" sz="1100" dirty="0" smtClean="0">
                <a:solidFill>
                  <a:schemeClr val="accent4">
                    <a:lumMod val="75000"/>
                  </a:schemeClr>
                </a:solidFill>
              </a:rPr>
              <a:t> Evian </a:t>
            </a:r>
            <a:r>
              <a:rPr lang="en-US" sz="1100" dirty="0">
                <a:solidFill>
                  <a:schemeClr val="accent4">
                    <a:lumMod val="75000"/>
                  </a:schemeClr>
                </a:solidFill>
              </a:rPr>
              <a:t>Workshop on LHC beam operation </a:t>
            </a:r>
            <a:r>
              <a:rPr lang="en-US" sz="1100" dirty="0" smtClean="0">
                <a:solidFill>
                  <a:schemeClr val="accent4">
                    <a:lumMod val="75000"/>
                  </a:schemeClr>
                </a:solidFill>
              </a:rPr>
              <a:t>2017</a:t>
            </a:r>
          </a:p>
          <a:p>
            <a:r>
              <a:rPr lang="en-US" sz="1100" dirty="0" smtClean="0">
                <a:solidFill>
                  <a:schemeClr val="accent4">
                    <a:lumMod val="75000"/>
                  </a:schemeClr>
                </a:solidFill>
              </a:rPr>
              <a:t>[3] S. </a:t>
            </a:r>
            <a:r>
              <a:rPr lang="en-US" sz="1100" dirty="0" err="1" smtClean="0">
                <a:solidFill>
                  <a:schemeClr val="accent4">
                    <a:lumMod val="75000"/>
                  </a:schemeClr>
                </a:solidFill>
              </a:rPr>
              <a:t>Papadopoulou</a:t>
            </a:r>
            <a:r>
              <a:rPr lang="en-US" sz="1100" dirty="0" smtClean="0">
                <a:solidFill>
                  <a:schemeClr val="accent4">
                    <a:lumMod val="75000"/>
                  </a:schemeClr>
                </a:solidFill>
              </a:rPr>
              <a:t> S, et al. </a:t>
            </a:r>
            <a:r>
              <a:rPr lang="en-US" sz="1100" dirty="0" smtClean="0">
                <a:solidFill>
                  <a:schemeClr val="accent4">
                    <a:lumMod val="75000"/>
                  </a:schemeClr>
                </a:solidFill>
                <a:hlinkClick r:id="rId6"/>
              </a:rPr>
              <a:t>What </a:t>
            </a:r>
            <a:r>
              <a:rPr lang="en-US" sz="1100" dirty="0">
                <a:solidFill>
                  <a:schemeClr val="accent4">
                    <a:lumMod val="75000"/>
                  </a:schemeClr>
                </a:solidFill>
                <a:hlinkClick r:id="rId6"/>
              </a:rPr>
              <a:t>do we understand on the emittance growth? </a:t>
            </a:r>
            <a:r>
              <a:rPr lang="en-US" sz="1100" dirty="0" smtClean="0">
                <a:solidFill>
                  <a:schemeClr val="accent4">
                    <a:lumMod val="75000"/>
                  </a:schemeClr>
                </a:solidFill>
              </a:rPr>
              <a:t>9</a:t>
            </a:r>
            <a:r>
              <a:rPr lang="en-US" sz="1100" baseline="30000" dirty="0" smtClean="0">
                <a:solidFill>
                  <a:schemeClr val="accent4">
                    <a:lumMod val="75000"/>
                  </a:schemeClr>
                </a:solidFill>
              </a:rPr>
              <a:t>th</a:t>
            </a:r>
            <a:r>
              <a:rPr lang="en-US" sz="1100" dirty="0" smtClean="0">
                <a:solidFill>
                  <a:schemeClr val="accent4">
                    <a:lumMod val="75000"/>
                  </a:schemeClr>
                </a:solidFill>
              </a:rPr>
              <a:t> Evian </a:t>
            </a:r>
            <a:r>
              <a:rPr lang="en-US" sz="1100" dirty="0">
                <a:solidFill>
                  <a:schemeClr val="accent4">
                    <a:lumMod val="75000"/>
                  </a:schemeClr>
                </a:solidFill>
              </a:rPr>
              <a:t>Workshop on LHC beam </a:t>
            </a:r>
            <a:r>
              <a:rPr lang="en-US" sz="1100" dirty="0" smtClean="0">
                <a:solidFill>
                  <a:schemeClr val="accent4">
                    <a:lumMod val="75000"/>
                  </a:schemeClr>
                </a:solidFill>
              </a:rPr>
              <a:t>operation 2019</a:t>
            </a:r>
          </a:p>
          <a:p>
            <a:r>
              <a:rPr lang="en-US" sz="1100" dirty="0" smtClean="0">
                <a:solidFill>
                  <a:schemeClr val="accent4">
                    <a:lumMod val="75000"/>
                  </a:schemeClr>
                </a:solidFill>
              </a:rPr>
              <a:t>[4] S. Kostoglou, et al. </a:t>
            </a:r>
            <a:r>
              <a:rPr lang="en-US" sz="1100" dirty="0" smtClean="0">
                <a:solidFill>
                  <a:schemeClr val="accent4">
                    <a:lumMod val="75000"/>
                  </a:schemeClr>
                </a:solidFill>
                <a:hlinkClick r:id="rId7"/>
              </a:rPr>
              <a:t>Luminosity and lifetime modeling and optimization</a:t>
            </a:r>
            <a:r>
              <a:rPr lang="en-US" sz="1100" dirty="0" smtClean="0">
                <a:solidFill>
                  <a:schemeClr val="accent4">
                    <a:lumMod val="75000"/>
                  </a:schemeClr>
                </a:solidFill>
              </a:rPr>
              <a:t>, 9</a:t>
            </a:r>
            <a:r>
              <a:rPr lang="en-US" sz="1100" baseline="30000" dirty="0" smtClean="0">
                <a:solidFill>
                  <a:schemeClr val="accent4">
                    <a:lumMod val="75000"/>
                  </a:schemeClr>
                </a:solidFill>
              </a:rPr>
              <a:t>th</a:t>
            </a:r>
            <a:r>
              <a:rPr lang="en-US" sz="1100" dirty="0" smtClean="0">
                <a:solidFill>
                  <a:schemeClr val="accent4">
                    <a:lumMod val="75000"/>
                  </a:schemeClr>
                </a:solidFill>
              </a:rPr>
              <a:t> Evian Workshop on LHC beam operation 2019</a:t>
            </a:r>
          </a:p>
        </p:txBody>
      </p:sp>
    </p:spTree>
    <p:extLst>
      <p:ext uri="{BB962C8B-B14F-4D97-AF65-F5344CB8AC3E}">
        <p14:creationId xmlns:p14="http://schemas.microsoft.com/office/powerpoint/2010/main" val="311637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>
                <a:solidFill>
                  <a:srgbClr val="47474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Motivation</a:t>
            </a:r>
            <a:endParaRPr lang="en-US" dirty="0">
              <a:latin typeface="Helvetica Neue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chemeClr val="tx1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tx1">
                    <a:lumMod val="40000"/>
                    <a:lumOff val="60000"/>
                  </a:schemeClr>
                </a:solidFill>
                <a:latin typeface="Helvetica Neue"/>
              </a:rPr>
              <a:t>LHC performance during Run I &amp; II: proton losses and emittance growth ↑ than </a:t>
            </a:r>
            <a:r>
              <a:rPr lang="en-US" sz="260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Helvetica Neue"/>
              </a:rPr>
              <a:t>anticipated → </a:t>
            </a:r>
            <a:r>
              <a:rPr lang="en-US" sz="2600" dirty="0">
                <a:solidFill>
                  <a:schemeClr val="tx1">
                    <a:lumMod val="40000"/>
                    <a:lumOff val="60000"/>
                  </a:schemeClr>
                </a:solidFill>
                <a:latin typeface="Helvetica Neue"/>
              </a:rPr>
              <a:t>mechanism that enhances diffusion → </a:t>
            </a:r>
            <a:r>
              <a:rPr lang="en-US" sz="2600" b="1" dirty="0">
                <a:solidFill>
                  <a:schemeClr val="tx1">
                    <a:lumMod val="40000"/>
                    <a:lumOff val="60000"/>
                  </a:schemeClr>
                </a:solidFill>
                <a:latin typeface="Helvetica Neue"/>
              </a:rPr>
              <a:t>Noise </a:t>
            </a:r>
            <a:r>
              <a:rPr lang="en-US" sz="2600" b="1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Helvetica Neue"/>
              </a:rPr>
              <a:t>effects</a:t>
            </a:r>
          </a:p>
          <a:p>
            <a:pPr>
              <a:buClr>
                <a:schemeClr val="tx1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60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Helvetica Neue"/>
              </a:rPr>
              <a:t>Power supply ripple in dipoles and quadrupoles:</a:t>
            </a:r>
          </a:p>
          <a:p>
            <a:pPr marL="582931" lvl="1" indent="0">
              <a:buClr>
                <a:schemeClr val="tx1">
                  <a:lumMod val="40000"/>
                  <a:lumOff val="60000"/>
                </a:schemeClr>
              </a:buClr>
              <a:buNone/>
            </a:pPr>
            <a:r>
              <a:rPr lang="en-US" sz="2200" u="sng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Helvetica Neue"/>
              </a:rPr>
              <a:t>Observed in LHC &amp; expected in HL-LHC</a:t>
            </a:r>
          </a:p>
          <a:p>
            <a:pPr lvl="1">
              <a:buClr>
                <a:schemeClr val="tx1">
                  <a:lumMod val="40000"/>
                  <a:lumOff val="6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220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Helvetica Neue"/>
              </a:rPr>
              <a:t>50 Hz harmonics </a:t>
            </a:r>
          </a:p>
          <a:p>
            <a:pPr lvl="2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2200" b="1" dirty="0" smtClean="0">
                <a:solidFill>
                  <a:schemeClr val="tx1"/>
                </a:solidFill>
                <a:latin typeface="Helvetica Neue"/>
              </a:rPr>
              <a:t>What is the source? Summary of 2018 observations.</a:t>
            </a:r>
          </a:p>
          <a:p>
            <a:pPr lvl="2">
              <a:buClr>
                <a:schemeClr val="tx1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>
                    <a:lumMod val="40000"/>
                    <a:lumOff val="60000"/>
                  </a:schemeClr>
                </a:solidFill>
                <a:latin typeface="Helvetica Neue"/>
              </a:rPr>
              <a:t>What is the impact on lifetime</a:t>
            </a:r>
            <a:r>
              <a:rPr lang="en-US" sz="220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Helvetica Neue"/>
              </a:rPr>
              <a:t>?</a:t>
            </a:r>
          </a:p>
          <a:p>
            <a:pPr lvl="2">
              <a:buClr>
                <a:schemeClr val="tx1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Helvetica Neue"/>
              </a:rPr>
              <a:t>How can we mitigate?</a:t>
            </a:r>
          </a:p>
          <a:p>
            <a:pPr marL="582931" lvl="1" indent="0">
              <a:buClr>
                <a:schemeClr val="tx1">
                  <a:lumMod val="40000"/>
                  <a:lumOff val="60000"/>
                </a:schemeClr>
              </a:buClr>
              <a:buNone/>
            </a:pPr>
            <a:r>
              <a:rPr lang="en-US" sz="2200" u="sng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Helvetica Neue"/>
              </a:rPr>
              <a:t>Expected in HL-LHC</a:t>
            </a:r>
          </a:p>
          <a:p>
            <a:pPr lvl="1">
              <a:buClr>
                <a:schemeClr val="tx1">
                  <a:lumMod val="40000"/>
                  <a:lumOff val="6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220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Helvetica Neue"/>
              </a:rPr>
              <a:t>Inner Triplet</a:t>
            </a:r>
          </a:p>
          <a:p>
            <a:pPr lvl="2">
              <a:buClr>
                <a:schemeClr val="tx1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Helvetica Neue"/>
              </a:rPr>
              <a:t>Do we expect an impact on the HL-LHC beam performance?</a:t>
            </a:r>
            <a:endParaRPr lang="en-US" sz="2200" dirty="0">
              <a:solidFill>
                <a:schemeClr val="tx1">
                  <a:lumMod val="40000"/>
                  <a:lumOff val="60000"/>
                </a:schemeClr>
              </a:solidFill>
              <a:latin typeface="Helvetica Neue"/>
            </a:endParaRPr>
          </a:p>
          <a:p>
            <a:pPr lvl="1">
              <a:buClr>
                <a:schemeClr val="tx1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Open questions and next steps.</a:t>
            </a:r>
            <a:endParaRPr lang="en-US" sz="2200" dirty="0">
              <a:solidFill>
                <a:schemeClr val="tx1">
                  <a:lumMod val="40000"/>
                  <a:lumOff val="60000"/>
                </a:schemeClr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39376" y="6492875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82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200" dirty="0" smtClean="0">
                <a:solidFill>
                  <a:srgbClr val="47474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note on tracking distributions</a:t>
            </a:r>
            <a:endParaRPr lang="en-US" sz="4200" dirty="0">
              <a:latin typeface="Helvetica Neue"/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idx="1"/>
          </p:nvPr>
        </p:nvSpPr>
        <p:spPr>
          <a:xfrm>
            <a:off x="110068" y="719848"/>
            <a:ext cx="5103958" cy="5466944"/>
          </a:xfrm>
        </p:spPr>
        <p:txBody>
          <a:bodyPr/>
          <a:lstStyle/>
          <a:p>
            <a:pPr marL="137160" indent="0">
              <a:buNone/>
            </a:pPr>
            <a:r>
              <a:rPr lang="en-US" sz="1500" b="1" dirty="0" smtClean="0">
                <a:latin typeface="Helvetica Neue"/>
              </a:rPr>
              <a:t>Initial distribution:</a:t>
            </a:r>
          </a:p>
          <a:p>
            <a:pPr marL="137160" indent="0">
              <a:buNone/>
            </a:pPr>
            <a:r>
              <a:rPr lang="en-US" sz="1500" u="sng" dirty="0" smtClean="0">
                <a:latin typeface="Helvetica Neue"/>
              </a:rPr>
              <a:t>Transverse: </a:t>
            </a:r>
          </a:p>
          <a:p>
            <a:r>
              <a:rPr lang="en-US" sz="1500" dirty="0" smtClean="0">
                <a:latin typeface="Helvetica Neue"/>
              </a:rPr>
              <a:t>sampling from a uniform distribution</a:t>
            </a:r>
            <a:r>
              <a:rPr lang="el-GR" sz="1500" dirty="0" smtClean="0">
                <a:latin typeface="Helvetica Neue"/>
              </a:rPr>
              <a:t> </a:t>
            </a:r>
            <a:r>
              <a:rPr lang="en-US" sz="1500" b="1" dirty="0" smtClean="0">
                <a:latin typeface="Helvetica Neue"/>
              </a:rPr>
              <a:t>up to 7</a:t>
            </a:r>
            <a:r>
              <a:rPr lang="el-GR" sz="1500" b="1" dirty="0" smtClean="0">
                <a:latin typeface="Helvetica Neue"/>
              </a:rPr>
              <a:t>σ</a:t>
            </a:r>
            <a:r>
              <a:rPr lang="en-US" sz="1500" dirty="0" smtClean="0">
                <a:latin typeface="Helvetica Neue"/>
              </a:rPr>
              <a:t>.</a:t>
            </a:r>
          </a:p>
          <a:p>
            <a:r>
              <a:rPr lang="en-US" sz="1500" dirty="0" smtClean="0">
                <a:latin typeface="Helvetica Neue"/>
              </a:rPr>
              <a:t>Aperture at </a:t>
            </a:r>
            <a:r>
              <a:rPr lang="en-US" sz="1500" b="1" dirty="0" smtClean="0">
                <a:latin typeface="Helvetica Neue"/>
              </a:rPr>
              <a:t>5</a:t>
            </a:r>
            <a:r>
              <a:rPr lang="el-GR" sz="1500" b="1" dirty="0" smtClean="0">
                <a:latin typeface="Helvetica Neue"/>
              </a:rPr>
              <a:t>σ</a:t>
            </a:r>
            <a:r>
              <a:rPr lang="en-US" sz="1500" b="1" baseline="-25000" dirty="0" err="1" smtClean="0">
                <a:latin typeface="Helvetica Neue"/>
              </a:rPr>
              <a:t>coll</a:t>
            </a:r>
            <a:r>
              <a:rPr lang="en-US" sz="1500" b="1" baseline="-25000" dirty="0" smtClean="0">
                <a:latin typeface="Helvetica Neue"/>
              </a:rPr>
              <a:t> </a:t>
            </a:r>
            <a:r>
              <a:rPr lang="en-US" sz="1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(3.5</a:t>
            </a:r>
            <a:r>
              <a:rPr lang="el-GR" sz="1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μ</a:t>
            </a:r>
            <a:r>
              <a:rPr lang="en-US" sz="1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m)</a:t>
            </a:r>
            <a:r>
              <a:rPr lang="en-US" sz="1500" b="1" dirty="0" smtClean="0">
                <a:latin typeface="Helvetica Neue"/>
              </a:rPr>
              <a:t> </a:t>
            </a:r>
            <a:r>
              <a:rPr lang="en-US" sz="1500" dirty="0" smtClean="0">
                <a:latin typeface="Helvetica Neue"/>
                <a:cs typeface="Arial" panose="020B0604020202020204" pitchFamily="34" charset="0"/>
              </a:rPr>
              <a:t>→</a:t>
            </a:r>
            <a:r>
              <a:rPr lang="en-US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 6.7</a:t>
            </a:r>
            <a:r>
              <a:rPr lang="el-GR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n-US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 (2</a:t>
            </a:r>
            <a:r>
              <a:rPr lang="el-GR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 μ</a:t>
            </a:r>
            <a:r>
              <a:rPr lang="en-US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m)</a:t>
            </a:r>
          </a:p>
          <a:p>
            <a:r>
              <a:rPr lang="en-US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Assign </a:t>
            </a:r>
            <a:r>
              <a:rPr lang="en-US" sz="1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weights</a:t>
            </a:r>
            <a:r>
              <a:rPr lang="en-US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 depending on PDF of simulated distribution.</a:t>
            </a:r>
          </a:p>
          <a:p>
            <a:pPr marL="137160" indent="0">
              <a:buNone/>
            </a:pPr>
            <a:r>
              <a:rPr lang="en-US" sz="15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Longitudinal:</a:t>
            </a:r>
          </a:p>
          <a:p>
            <a:r>
              <a:rPr lang="el-GR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p/p extending in the whole bucket height.</a:t>
            </a:r>
          </a:p>
          <a:p>
            <a:pPr marL="137160" indent="0">
              <a:buNone/>
            </a:pPr>
            <a:endParaRPr lang="en-US" sz="2000" dirty="0">
              <a:latin typeface="Helvetica Neue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8254" y="813237"/>
            <a:ext cx="1915297" cy="1828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4629" y="813237"/>
            <a:ext cx="1915297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37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200" dirty="0" smtClean="0">
                <a:solidFill>
                  <a:srgbClr val="47474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note on tracking distributions</a:t>
            </a:r>
            <a:endParaRPr lang="en-US" sz="4200" dirty="0">
              <a:latin typeface="Helvetica Neue"/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idx="1"/>
          </p:nvPr>
        </p:nvSpPr>
        <p:spPr>
          <a:xfrm>
            <a:off x="110068" y="719848"/>
            <a:ext cx="5103958" cy="5466944"/>
          </a:xfrm>
        </p:spPr>
        <p:txBody>
          <a:bodyPr/>
          <a:lstStyle/>
          <a:p>
            <a:pPr marL="137160" indent="0">
              <a:buNone/>
            </a:pPr>
            <a:r>
              <a:rPr lang="en-US" sz="1500" b="1" dirty="0" smtClean="0">
                <a:latin typeface="Helvetica Neue"/>
              </a:rPr>
              <a:t>Initial distribution:</a:t>
            </a:r>
          </a:p>
          <a:p>
            <a:pPr marL="137160" indent="0">
              <a:buNone/>
            </a:pPr>
            <a:r>
              <a:rPr lang="en-US" sz="1500" u="sng" dirty="0" smtClean="0">
                <a:latin typeface="Helvetica Neue"/>
              </a:rPr>
              <a:t>Transverse: </a:t>
            </a:r>
          </a:p>
          <a:p>
            <a:r>
              <a:rPr lang="en-US" sz="1500" dirty="0" smtClean="0">
                <a:latin typeface="Helvetica Neue"/>
              </a:rPr>
              <a:t>sampling from a uniform distribution</a:t>
            </a:r>
            <a:r>
              <a:rPr lang="el-GR" sz="1500" dirty="0" smtClean="0">
                <a:latin typeface="Helvetica Neue"/>
              </a:rPr>
              <a:t> </a:t>
            </a:r>
            <a:r>
              <a:rPr lang="en-US" sz="1500" b="1" dirty="0" smtClean="0">
                <a:latin typeface="Helvetica Neue"/>
              </a:rPr>
              <a:t>up to 7</a:t>
            </a:r>
            <a:r>
              <a:rPr lang="el-GR" sz="1500" b="1" dirty="0" smtClean="0">
                <a:latin typeface="Helvetica Neue"/>
              </a:rPr>
              <a:t>σ</a:t>
            </a:r>
            <a:r>
              <a:rPr lang="en-US" sz="1500" dirty="0" smtClean="0">
                <a:latin typeface="Helvetica Neue"/>
              </a:rPr>
              <a:t>.</a:t>
            </a:r>
          </a:p>
          <a:p>
            <a:r>
              <a:rPr lang="en-US" sz="1500" dirty="0" smtClean="0">
                <a:latin typeface="Helvetica Neue"/>
              </a:rPr>
              <a:t>Aperture at </a:t>
            </a:r>
            <a:r>
              <a:rPr lang="en-US" sz="1500" b="1" dirty="0" smtClean="0">
                <a:latin typeface="Helvetica Neue"/>
              </a:rPr>
              <a:t>5</a:t>
            </a:r>
            <a:r>
              <a:rPr lang="el-GR" sz="1500" b="1" dirty="0" smtClean="0">
                <a:latin typeface="Helvetica Neue"/>
              </a:rPr>
              <a:t>σ</a:t>
            </a:r>
            <a:r>
              <a:rPr lang="en-US" sz="1500" b="1" baseline="-25000" dirty="0" err="1" smtClean="0">
                <a:latin typeface="Helvetica Neue"/>
              </a:rPr>
              <a:t>coll</a:t>
            </a:r>
            <a:r>
              <a:rPr lang="en-US" sz="1500" b="1" baseline="-25000" dirty="0" smtClean="0">
                <a:latin typeface="Helvetica Neue"/>
              </a:rPr>
              <a:t> </a:t>
            </a:r>
            <a:r>
              <a:rPr lang="en-US" sz="1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(3.5</a:t>
            </a:r>
            <a:r>
              <a:rPr lang="el-GR" sz="1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μ</a:t>
            </a:r>
            <a:r>
              <a:rPr lang="en-US" sz="1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m)</a:t>
            </a:r>
            <a:r>
              <a:rPr lang="en-US" sz="1500" b="1" dirty="0" smtClean="0">
                <a:latin typeface="Helvetica Neue"/>
              </a:rPr>
              <a:t> </a:t>
            </a:r>
            <a:r>
              <a:rPr lang="en-US" sz="1500" dirty="0" smtClean="0">
                <a:latin typeface="Helvetica Neue"/>
                <a:cs typeface="Arial" panose="020B0604020202020204" pitchFamily="34" charset="0"/>
              </a:rPr>
              <a:t>→</a:t>
            </a:r>
            <a:r>
              <a:rPr lang="en-US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 6.7</a:t>
            </a:r>
            <a:r>
              <a:rPr lang="el-GR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n-US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 (2</a:t>
            </a:r>
            <a:r>
              <a:rPr lang="el-GR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 μ</a:t>
            </a:r>
            <a:r>
              <a:rPr lang="en-US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m)</a:t>
            </a:r>
          </a:p>
          <a:p>
            <a:r>
              <a:rPr lang="en-US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Assign </a:t>
            </a:r>
            <a:r>
              <a:rPr lang="en-US" sz="1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weights</a:t>
            </a:r>
            <a:r>
              <a:rPr lang="en-US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 depending on PDF of simulated distribution.</a:t>
            </a:r>
          </a:p>
          <a:p>
            <a:pPr marL="137160" indent="0">
              <a:buNone/>
            </a:pPr>
            <a:r>
              <a:rPr lang="en-US" sz="15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Longitudinal:</a:t>
            </a:r>
          </a:p>
          <a:p>
            <a:r>
              <a:rPr lang="el-GR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p/p extending in the whole bucket height.</a:t>
            </a:r>
          </a:p>
          <a:p>
            <a:pPr marL="137160" indent="0">
              <a:buNone/>
            </a:pPr>
            <a:endParaRPr lang="en-US" sz="2000" dirty="0">
              <a:latin typeface="Helvetica Neue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8254" y="813237"/>
            <a:ext cx="1915297" cy="1828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4629" y="813237"/>
            <a:ext cx="1915297" cy="18288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3252" y="3055810"/>
            <a:ext cx="2490476" cy="18288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0487" y="4991617"/>
            <a:ext cx="2490476" cy="18288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8373" y="3046083"/>
            <a:ext cx="2490477" cy="18288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05" y="3174682"/>
            <a:ext cx="3917333" cy="1854518"/>
          </a:xfrm>
          <a:prstGeom prst="rect">
            <a:avLst/>
          </a:prstGeom>
          <a:ln w="19050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20" name="Google Shape;958;p58"/>
          <p:cNvSpPr txBox="1"/>
          <p:nvPr/>
        </p:nvSpPr>
        <p:spPr>
          <a:xfrm>
            <a:off x="4854103" y="2915578"/>
            <a:ext cx="1050586" cy="245912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Gaussian</a:t>
            </a:r>
            <a:endParaRPr sz="1000" b="1" dirty="0">
              <a:solidFill>
                <a:schemeClr val="bg1"/>
              </a:solidFill>
            </a:endParaRPr>
          </a:p>
        </p:txBody>
      </p:sp>
      <p:sp>
        <p:nvSpPr>
          <p:cNvPr id="21" name="Google Shape;958;p58"/>
          <p:cNvSpPr txBox="1"/>
          <p:nvPr/>
        </p:nvSpPr>
        <p:spPr>
          <a:xfrm>
            <a:off x="7652426" y="2912335"/>
            <a:ext cx="976008" cy="288065"/>
          </a:xfrm>
          <a:prstGeom prst="rect">
            <a:avLst/>
          </a:prstGeom>
          <a:solidFill>
            <a:srgbClr val="2BC5AB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q</a:t>
            </a:r>
            <a:r>
              <a:rPr lang="en-US" sz="1000" b="1" dirty="0" smtClean="0">
                <a:solidFill>
                  <a:schemeClr val="bg1"/>
                </a:solidFill>
              </a:rPr>
              <a:t>-Gaussian</a:t>
            </a:r>
            <a:endParaRPr sz="1000" b="1" dirty="0">
              <a:solidFill>
                <a:schemeClr val="bg1"/>
              </a:solidFill>
            </a:endParaRPr>
          </a:p>
        </p:txBody>
      </p:sp>
      <p:sp>
        <p:nvSpPr>
          <p:cNvPr id="22" name="Google Shape;958;p58"/>
          <p:cNvSpPr txBox="1"/>
          <p:nvPr/>
        </p:nvSpPr>
        <p:spPr>
          <a:xfrm>
            <a:off x="6481865" y="4864354"/>
            <a:ext cx="1329446" cy="21348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Double Gaussian</a:t>
            </a:r>
            <a:endParaRPr sz="1000" b="1" dirty="0">
              <a:solidFill>
                <a:schemeClr val="bg1"/>
              </a:solidFill>
            </a:endParaRPr>
          </a:p>
        </p:txBody>
      </p:sp>
      <p:sp>
        <p:nvSpPr>
          <p:cNvPr id="23" name="Google Shape;958;p58"/>
          <p:cNvSpPr txBox="1"/>
          <p:nvPr/>
        </p:nvSpPr>
        <p:spPr>
          <a:xfrm>
            <a:off x="77823" y="3178225"/>
            <a:ext cx="914398" cy="28482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Weights</a:t>
            </a:r>
            <a:endParaRPr sz="1200" b="1" dirty="0">
              <a:solidFill>
                <a:schemeClr val="bg1"/>
              </a:solidFill>
            </a:endParaRPr>
          </a:p>
        </p:txBody>
      </p:sp>
      <p:sp>
        <p:nvSpPr>
          <p:cNvPr id="24" name="Text Placeholder 14"/>
          <p:cNvSpPr txBox="1">
            <a:spLocks/>
          </p:cNvSpPr>
          <p:nvPr/>
        </p:nvSpPr>
        <p:spPr>
          <a:xfrm>
            <a:off x="204101" y="5580435"/>
            <a:ext cx="5428214" cy="4118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004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Char char="•"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1469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62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575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1469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62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37160" indent="0">
              <a:buFont typeface="Arial"/>
              <a:buNone/>
            </a:pPr>
            <a:r>
              <a:rPr lang="en-US" sz="1500" dirty="0" smtClean="0">
                <a:latin typeface="Helvetica Neue"/>
              </a:rPr>
              <a:t>Double Gaussian: 5% population for </a:t>
            </a:r>
            <a:r>
              <a:rPr lang="el-GR" sz="1500" dirty="0" smtClean="0">
                <a:latin typeface="Helvetica Neue"/>
              </a:rPr>
              <a:t>&gt; 3.5 σ</a:t>
            </a:r>
            <a:r>
              <a:rPr lang="en-US" sz="1500" baseline="-25000" dirty="0" smtClean="0">
                <a:latin typeface="Helvetica Neue"/>
              </a:rPr>
              <a:t>1</a:t>
            </a:r>
            <a:r>
              <a:rPr lang="en-US" sz="1500" dirty="0" smtClean="0">
                <a:latin typeface="Helvetica Neue"/>
              </a:rPr>
              <a:t> </a:t>
            </a:r>
            <a:r>
              <a:rPr lang="en-US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l-GR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l-GR" sz="15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=2.38 </a:t>
            </a:r>
            <a:r>
              <a:rPr lang="el-GR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n-US" sz="15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500" baseline="-25000" dirty="0">
              <a:latin typeface="Helvetica Neue"/>
            </a:endParaRPr>
          </a:p>
        </p:txBody>
      </p:sp>
      <p:sp>
        <p:nvSpPr>
          <p:cNvPr id="25" name="Text Placeholder 14"/>
          <p:cNvSpPr txBox="1">
            <a:spLocks/>
          </p:cNvSpPr>
          <p:nvPr/>
        </p:nvSpPr>
        <p:spPr>
          <a:xfrm>
            <a:off x="3842426" y="5032444"/>
            <a:ext cx="1303506" cy="366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004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Char char="•"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1469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62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575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1469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62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37160" indent="0">
              <a:buFont typeface="Arial"/>
              <a:buNone/>
            </a:pPr>
            <a:r>
              <a:rPr lang="en-US" sz="1500" dirty="0" smtClean="0">
                <a:solidFill>
                  <a:schemeClr val="tx2">
                    <a:lumMod val="50000"/>
                  </a:schemeClr>
                </a:solidFill>
                <a:latin typeface="Helvetica Neue"/>
              </a:rPr>
              <a:t>Collimator</a:t>
            </a:r>
            <a:endParaRPr lang="en-US" sz="1500" baseline="-25000" dirty="0">
              <a:solidFill>
                <a:schemeClr val="tx2">
                  <a:lumMod val="50000"/>
                </a:schemeClr>
              </a:solidFill>
              <a:latin typeface="Helvetica Neue"/>
            </a:endParaRPr>
          </a:p>
        </p:txBody>
      </p:sp>
      <p:cxnSp>
        <p:nvCxnSpPr>
          <p:cNvPr id="27" name="Google Shape;895;p54"/>
          <p:cNvCxnSpPr/>
          <p:nvPr/>
        </p:nvCxnSpPr>
        <p:spPr>
          <a:xfrm flipV="1">
            <a:off x="4357991" y="4581728"/>
            <a:ext cx="68094" cy="496110"/>
          </a:xfrm>
          <a:prstGeom prst="straightConnector1">
            <a:avLst/>
          </a:prstGeom>
          <a:noFill/>
          <a:ln w="38100" cap="flat" cmpd="sng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37920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200" dirty="0" smtClean="0">
                <a:solidFill>
                  <a:srgbClr val="47474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note on tracking distributions</a:t>
            </a:r>
            <a:endParaRPr lang="en-US" sz="4200" dirty="0">
              <a:latin typeface="Helvetica Neue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39376" y="6492875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591" y="3775543"/>
            <a:ext cx="3583670" cy="2743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1371" y="3775543"/>
            <a:ext cx="3583670" cy="2743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956" y="862103"/>
            <a:ext cx="3583670" cy="2743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1373" y="862103"/>
            <a:ext cx="3583670" cy="2743200"/>
          </a:xfrm>
          <a:prstGeom prst="rect">
            <a:avLst/>
          </a:prstGeom>
        </p:spPr>
      </p:pic>
      <p:sp>
        <p:nvSpPr>
          <p:cNvPr id="13" name="Google Shape;958;p58"/>
          <p:cNvSpPr txBox="1"/>
          <p:nvPr/>
        </p:nvSpPr>
        <p:spPr>
          <a:xfrm rot="16200000">
            <a:off x="-199970" y="1998484"/>
            <a:ext cx="1702086" cy="351555"/>
          </a:xfrm>
          <a:prstGeom prst="rect">
            <a:avLst/>
          </a:prstGeom>
          <a:solidFill>
            <a:srgbClr val="2BC5AB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q</a:t>
            </a:r>
            <a:r>
              <a:rPr lang="en-US" sz="1600" b="1" dirty="0" smtClean="0">
                <a:solidFill>
                  <a:schemeClr val="bg1"/>
                </a:solidFill>
              </a:rPr>
              <a:t>-Gaussian</a:t>
            </a:r>
            <a:endParaRPr sz="1600" b="1" dirty="0">
              <a:solidFill>
                <a:schemeClr val="bg1"/>
              </a:solidFill>
            </a:endParaRPr>
          </a:p>
        </p:txBody>
      </p:sp>
      <p:sp>
        <p:nvSpPr>
          <p:cNvPr id="14" name="Google Shape;958;p58"/>
          <p:cNvSpPr txBox="1"/>
          <p:nvPr/>
        </p:nvSpPr>
        <p:spPr>
          <a:xfrm rot="16200000">
            <a:off x="-294812" y="5016491"/>
            <a:ext cx="1851238" cy="35317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</a:rPr>
              <a:t>Double Gaussian</a:t>
            </a:r>
            <a:endParaRPr sz="1500" b="1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59276" y="768485"/>
            <a:ext cx="7568119" cy="2840477"/>
          </a:xfrm>
          <a:prstGeom prst="rect">
            <a:avLst/>
          </a:prstGeom>
          <a:noFill/>
          <a:ln>
            <a:solidFill>
              <a:srgbClr val="2BC5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59276" y="3644630"/>
            <a:ext cx="7568119" cy="2840477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19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1" name="Google Shape;1071;p64"/>
          <p:cNvSpPr txBox="1">
            <a:spLocks noGrp="1"/>
          </p:cNvSpPr>
          <p:nvPr>
            <p:ph type="body" idx="1"/>
          </p:nvPr>
        </p:nvSpPr>
        <p:spPr>
          <a:xfrm>
            <a:off x="99310" y="888981"/>
            <a:ext cx="8925636" cy="5252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93776" indent="-294640">
              <a:spcBef>
                <a:spcPts val="0"/>
              </a:spcBef>
              <a:buSzPts val="2560"/>
              <a:buNone/>
            </a:pPr>
            <a:endParaRPr sz="3200" dirty="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93776" indent="-294640">
              <a:spcBef>
                <a:spcPts val="640"/>
              </a:spcBef>
              <a:buSzPts val="2560"/>
              <a:buNone/>
            </a:pPr>
            <a:endParaRPr sz="3200" dirty="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82" name="Google Shape;1082;p64"/>
          <p:cNvSpPr txBox="1"/>
          <p:nvPr/>
        </p:nvSpPr>
        <p:spPr>
          <a:xfrm>
            <a:off x="34115" y="-39468"/>
            <a:ext cx="8850577" cy="8173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>
              <a:buClr>
                <a:srgbClr val="474747"/>
              </a:buClr>
              <a:buSzPts val="4100"/>
            </a:pPr>
            <a:r>
              <a:rPr lang="en-US" sz="4100" dirty="0">
                <a:solidFill>
                  <a:srgbClr val="47474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Intensity evolution of </a:t>
            </a:r>
            <a:r>
              <a:rPr lang="en-US" sz="4100" dirty="0">
                <a:solidFill>
                  <a:srgbClr val="0002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B1</a:t>
            </a:r>
            <a:r>
              <a:rPr lang="en-US" sz="4100" dirty="0">
                <a:solidFill>
                  <a:srgbClr val="47474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&amp; </a:t>
            </a:r>
            <a:r>
              <a:rPr lang="en-US" sz="4100" dirty="0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B2</a:t>
            </a:r>
            <a:endParaRPr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07000" y="1429965"/>
          <a:ext cx="7256833" cy="3482505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2177049"/>
                <a:gridCol w="1269946"/>
                <a:gridCol w="1269946"/>
                <a:gridCol w="1269946"/>
                <a:gridCol w="1269946"/>
              </a:tblGrid>
              <a:tr h="696501"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latin typeface="Helvetica Neue"/>
                      </a:endParaRP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Helvetica Neue"/>
                        </a:rPr>
                        <a:t>Instantaneous lifetime at 90 s (h)</a:t>
                      </a:r>
                      <a:endParaRPr lang="en-US" sz="1800" dirty="0">
                        <a:latin typeface="Helvetica Neue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</a:tr>
              <a:tr h="696501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0093BE"/>
                          </a:solidFill>
                          <a:latin typeface="Helvetica Neue"/>
                        </a:rPr>
                        <a:t>Transverse</a:t>
                      </a:r>
                      <a:endParaRPr lang="en-US" sz="1800" b="1" dirty="0">
                        <a:solidFill>
                          <a:srgbClr val="0093BE"/>
                        </a:solidFill>
                        <a:latin typeface="Helvetica Neue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0093BE"/>
                          </a:solidFill>
                          <a:latin typeface="Helvetica Neue"/>
                        </a:rPr>
                        <a:t>q=1</a:t>
                      </a:r>
                      <a:endParaRPr lang="en-US" sz="1800" b="1" dirty="0">
                        <a:solidFill>
                          <a:srgbClr val="0093BE"/>
                        </a:solidFill>
                        <a:latin typeface="Helvetica Neue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0093BE"/>
                          </a:solidFill>
                          <a:latin typeface="Helvetica Neue"/>
                        </a:rPr>
                        <a:t>q=1.05</a:t>
                      </a:r>
                      <a:endParaRPr lang="en-US" sz="1800" b="1" dirty="0">
                        <a:solidFill>
                          <a:srgbClr val="0093BE"/>
                        </a:solidFill>
                        <a:latin typeface="Helvetica Neue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0093BE"/>
                          </a:solidFill>
                          <a:latin typeface="Helvetica Neue"/>
                        </a:rPr>
                        <a:t>q=1.1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0093BE"/>
                          </a:solidFill>
                          <a:latin typeface="Helvetica Neue"/>
                        </a:rPr>
                        <a:t>q=1.15</a:t>
                      </a:r>
                    </a:p>
                  </a:txBody>
                  <a:tcPr anchor="ctr"/>
                </a:tc>
              </a:tr>
              <a:tr h="69650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Helvetica Neue"/>
                        </a:rPr>
                        <a:t>Reference</a:t>
                      </a:r>
                      <a:endParaRPr lang="en-US" sz="1800" dirty="0">
                        <a:latin typeface="Helvetica Neue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Helvetica Neue"/>
                          <a:ea typeface="+mn-ea"/>
                          <a:cs typeface="+mn-cs"/>
                          <a:sym typeface="Arial"/>
                        </a:rPr>
                        <a:t>1560.242</a:t>
                      </a:r>
                      <a:endParaRPr lang="en-US" sz="1800" dirty="0">
                        <a:latin typeface="Helvetica Neue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Helvetica Neue"/>
                          <a:ea typeface="+mn-ea"/>
                          <a:cs typeface="+mn-cs"/>
                          <a:sym typeface="Arial"/>
                        </a:rPr>
                        <a:t>279.463</a:t>
                      </a:r>
                      <a:endParaRPr lang="en-US" sz="1800" dirty="0">
                        <a:latin typeface="Helvetica Neue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Helvetica Neue"/>
                          <a:ea typeface="+mn-ea"/>
                          <a:cs typeface="+mn-cs"/>
                          <a:sym typeface="Arial"/>
                        </a:rPr>
                        <a:t>75.677</a:t>
                      </a:r>
                      <a:endParaRPr lang="en-US" sz="1800" dirty="0">
                        <a:latin typeface="Helvetica Neue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Helvetica Neue"/>
                          <a:ea typeface="+mn-ea"/>
                          <a:cs typeface="+mn-cs"/>
                          <a:sym typeface="Arial"/>
                        </a:rPr>
                        <a:t>28.434</a:t>
                      </a:r>
                      <a:endParaRPr lang="en-US" sz="1800" dirty="0">
                        <a:latin typeface="Helvetica Neue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69650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Helvetica Neue"/>
                        </a:rPr>
                        <a:t>Spectrum of</a:t>
                      </a:r>
                      <a:r>
                        <a:rPr lang="en-US" sz="1800" baseline="0" dirty="0" smtClean="0">
                          <a:latin typeface="Helvetica Neue"/>
                        </a:rPr>
                        <a:t> </a:t>
                      </a:r>
                      <a:r>
                        <a:rPr lang="en-US" sz="1800" b="1" dirty="0" smtClean="0">
                          <a:solidFill>
                            <a:srgbClr val="0002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B1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Helvetica Neue"/>
                          <a:ea typeface="+mn-ea"/>
                          <a:cs typeface="+mn-cs"/>
                          <a:sym typeface="Arial"/>
                        </a:rPr>
                        <a:t>889.798</a:t>
                      </a:r>
                      <a:endParaRPr lang="en-US" sz="1800" dirty="0">
                        <a:latin typeface="Helvetica Neue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Helvetica Neue"/>
                          <a:ea typeface="+mn-ea"/>
                          <a:cs typeface="+mn-cs"/>
                          <a:sym typeface="Arial"/>
                        </a:rPr>
                        <a:t>188.705</a:t>
                      </a:r>
                      <a:endParaRPr lang="en-US" sz="1800" dirty="0">
                        <a:latin typeface="Helvetica Neue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Helvetica Neue"/>
                          <a:ea typeface="+mn-ea"/>
                          <a:cs typeface="+mn-cs"/>
                          <a:sym typeface="Arial"/>
                        </a:rPr>
                        <a:t>56.24</a:t>
                      </a:r>
                      <a:endParaRPr lang="en-US" sz="1800" dirty="0">
                        <a:latin typeface="Helvetica Neue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Helvetica Neue"/>
                          <a:ea typeface="+mn-ea"/>
                          <a:cs typeface="+mn-cs"/>
                          <a:sym typeface="Arial"/>
                        </a:rPr>
                        <a:t>22.274</a:t>
                      </a:r>
                      <a:endParaRPr lang="en-US" sz="1800" dirty="0">
                        <a:latin typeface="Helvetica Neue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69650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Helvetica Neue"/>
                        </a:rPr>
                        <a:t>Spectrum of </a:t>
                      </a:r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Helvetica Neue"/>
                        </a:rPr>
                        <a:t>B2</a:t>
                      </a:r>
                      <a:endParaRPr lang="en-US" sz="1800" b="1" dirty="0">
                        <a:solidFill>
                          <a:srgbClr val="FF0000"/>
                        </a:solidFill>
                        <a:latin typeface="Helvetica Neue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Helvetica Neue"/>
                          <a:ea typeface="+mn-ea"/>
                          <a:cs typeface="+mn-cs"/>
                          <a:sym typeface="Arial"/>
                        </a:rPr>
                        <a:t>1433.508</a:t>
                      </a:r>
                      <a:endParaRPr lang="en-US" sz="1800" dirty="0">
                        <a:latin typeface="Helvetica Neue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Helvetica Neue"/>
                          <a:ea typeface="+mn-ea"/>
                          <a:cs typeface="+mn-cs"/>
                          <a:sym typeface="Arial"/>
                        </a:rPr>
                        <a:t>264.628</a:t>
                      </a:r>
                      <a:endParaRPr lang="en-US" sz="1800" dirty="0">
                        <a:latin typeface="Helvetica Neue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Helvetica Neue"/>
                          <a:ea typeface="+mn-ea"/>
                          <a:cs typeface="+mn-cs"/>
                          <a:sym typeface="Arial"/>
                        </a:rPr>
                        <a:t>72.584</a:t>
                      </a:r>
                      <a:endParaRPr lang="en-US" sz="1800" dirty="0">
                        <a:latin typeface="Helvetica Neue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Helvetica Neue"/>
                          <a:ea typeface="+mn-ea"/>
                          <a:cs typeface="+mn-cs"/>
                          <a:sym typeface="Arial"/>
                        </a:rPr>
                        <a:t>27.423</a:t>
                      </a:r>
                      <a:endParaRPr lang="en-US" sz="1800" dirty="0">
                        <a:latin typeface="Helvetica Neue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805459" y="1196506"/>
            <a:ext cx="2684834" cy="411480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7821" y="6253594"/>
            <a:ext cx="544749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accent1">
                    <a:lumMod val="50000"/>
                  </a:schemeClr>
                </a:solidFill>
              </a:rPr>
              <a:t>*S. </a:t>
            </a:r>
            <a:r>
              <a:rPr lang="en-US" sz="1200" dirty="0" err="1" smtClean="0">
                <a:solidFill>
                  <a:schemeClr val="accent1">
                    <a:lumMod val="50000"/>
                  </a:schemeClr>
                </a:solidFill>
              </a:rPr>
              <a:t>Papadopoulou</a:t>
            </a:r>
            <a:r>
              <a:rPr lang="en-US" sz="1200" dirty="0" smtClean="0">
                <a:solidFill>
                  <a:schemeClr val="accent1">
                    <a:lumMod val="50000"/>
                  </a:schemeClr>
                </a:solidFill>
              </a:rPr>
              <a:t>: HSI </a:t>
            </a:r>
            <a:r>
              <a:rPr lang="en-US" sz="1200" dirty="0" err="1" smtClean="0">
                <a:solidFill>
                  <a:schemeClr val="accent1">
                    <a:lumMod val="50000"/>
                  </a:schemeClr>
                </a:solidFill>
              </a:rPr>
              <a:t>lumi</a:t>
            </a:r>
            <a:r>
              <a:rPr lang="en-US" sz="1200" dirty="0" smtClean="0">
                <a:solidFill>
                  <a:schemeClr val="accent1">
                    <a:lumMod val="50000"/>
                  </a:schemeClr>
                </a:solidFill>
              </a:rPr>
              <a:t> meeting 18/5/2018 </a:t>
            </a:r>
            <a:r>
              <a:rPr lang="en-US" sz="1200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BSRT </a:t>
            </a:r>
            <a:r>
              <a:rPr lang="en-US" sz="1200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calibration Fill 6699</a:t>
            </a:r>
            <a:endParaRPr lang="en-US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Curved Left Arrow 5"/>
          <p:cNvSpPr/>
          <p:nvPr/>
        </p:nvSpPr>
        <p:spPr>
          <a:xfrm>
            <a:off x="7227651" y="3171217"/>
            <a:ext cx="204281" cy="72957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03267" y="3258766"/>
            <a:ext cx="7922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21.66%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503267" y="4218562"/>
            <a:ext cx="7922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18.77%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3" name="Curved Left Arrow 22"/>
          <p:cNvSpPr/>
          <p:nvPr/>
        </p:nvSpPr>
        <p:spPr>
          <a:xfrm>
            <a:off x="5794442" y="3216612"/>
            <a:ext cx="204281" cy="72957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311302" y="3401439"/>
            <a:ext cx="7922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25.68%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311302" y="4137498"/>
            <a:ext cx="7922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22.31%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6187" y="5336658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137160"/>
            <a:r>
              <a:rPr lang="en-US" dirty="0" smtClean="0">
                <a:solidFill>
                  <a:schemeClr val="tx1"/>
                </a:solidFill>
                <a:latin typeface="Helvetica Neue"/>
              </a:rPr>
              <a:t>*Transverse</a:t>
            </a:r>
            <a:r>
              <a:rPr lang="en-US" dirty="0">
                <a:solidFill>
                  <a:schemeClr val="tx1"/>
                </a:solidFill>
                <a:latin typeface="Helvetica Neue"/>
              </a:rPr>
              <a:t>: </a:t>
            </a:r>
            <a:r>
              <a:rPr lang="el-GR" dirty="0" smtClean="0">
                <a:solidFill>
                  <a:schemeClr val="tx1"/>
                </a:solidFill>
                <a:latin typeface="Helvetica Neue"/>
              </a:rPr>
              <a:t>σ</a:t>
            </a:r>
            <a:r>
              <a:rPr lang="en-US" baseline="-25000" dirty="0">
                <a:solidFill>
                  <a:schemeClr val="tx1"/>
                </a:solidFill>
                <a:latin typeface="Helvetica Neue"/>
              </a:rPr>
              <a:t>q-gauss</a:t>
            </a:r>
            <a:r>
              <a:rPr lang="en-US" dirty="0">
                <a:solidFill>
                  <a:schemeClr val="tx1"/>
                </a:solidFill>
                <a:latin typeface="Helvetica Neue"/>
              </a:rPr>
              <a:t>/</a:t>
            </a:r>
            <a:r>
              <a:rPr lang="el-GR" dirty="0">
                <a:solidFill>
                  <a:schemeClr val="tx1"/>
                </a:solidFill>
                <a:latin typeface="Helvetica Neue"/>
              </a:rPr>
              <a:t>σ</a:t>
            </a:r>
            <a:r>
              <a:rPr lang="en-US" baseline="-25000" dirty="0">
                <a:solidFill>
                  <a:schemeClr val="tx1"/>
                </a:solidFill>
                <a:latin typeface="Helvetica Neue"/>
              </a:rPr>
              <a:t>gauss</a:t>
            </a:r>
            <a:r>
              <a:rPr lang="en-US" dirty="0">
                <a:solidFill>
                  <a:schemeClr val="tx1"/>
                </a:solidFill>
                <a:latin typeface="Helvetica Neue"/>
              </a:rPr>
              <a:t> = 1.05</a:t>
            </a:r>
          </a:p>
          <a:p>
            <a:pPr marL="137160" indent="0">
              <a:buNone/>
            </a:pPr>
            <a:r>
              <a:rPr lang="en-US" dirty="0">
                <a:solidFill>
                  <a:schemeClr val="tx1"/>
                </a:solidFill>
                <a:latin typeface="Helvetica Neue"/>
              </a:rPr>
              <a:t>Longitudinal: q=0.88, </a:t>
            </a:r>
            <a:r>
              <a:rPr lang="el-GR" dirty="0">
                <a:solidFill>
                  <a:schemeClr val="tx1"/>
                </a:solidFill>
                <a:latin typeface="Helvetica Neue"/>
              </a:rPr>
              <a:t>σ</a:t>
            </a:r>
            <a:r>
              <a:rPr lang="en-US" baseline="-25000" dirty="0">
                <a:solidFill>
                  <a:schemeClr val="tx1"/>
                </a:solidFill>
                <a:latin typeface="Helvetica Neue"/>
              </a:rPr>
              <a:t>q-gauss</a:t>
            </a:r>
            <a:r>
              <a:rPr lang="en-US" dirty="0">
                <a:solidFill>
                  <a:schemeClr val="tx1"/>
                </a:solidFill>
                <a:latin typeface="Helvetica Neue"/>
              </a:rPr>
              <a:t>/</a:t>
            </a:r>
            <a:r>
              <a:rPr lang="el-GR" dirty="0">
                <a:solidFill>
                  <a:schemeClr val="tx1"/>
                </a:solidFill>
                <a:latin typeface="Helvetica Neue"/>
              </a:rPr>
              <a:t>σ</a:t>
            </a:r>
            <a:r>
              <a:rPr lang="en-US" baseline="-25000" dirty="0">
                <a:solidFill>
                  <a:schemeClr val="tx1"/>
                </a:solidFill>
                <a:latin typeface="Helvetica Neue"/>
              </a:rPr>
              <a:t>gauss</a:t>
            </a:r>
            <a:r>
              <a:rPr lang="en-US" dirty="0">
                <a:solidFill>
                  <a:schemeClr val="tx1"/>
                </a:solidFill>
                <a:latin typeface="Helvetica Neue"/>
              </a:rPr>
              <a:t> = 0.95</a:t>
            </a:r>
          </a:p>
        </p:txBody>
      </p:sp>
      <p:sp>
        <p:nvSpPr>
          <p:cNvPr id="9" name="Curved Right Arrow 8"/>
          <p:cNvSpPr/>
          <p:nvPr/>
        </p:nvSpPr>
        <p:spPr>
          <a:xfrm rot="10800000">
            <a:off x="7140102" y="3939895"/>
            <a:ext cx="272374" cy="61264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Curved Right Arrow 28"/>
          <p:cNvSpPr/>
          <p:nvPr/>
        </p:nvSpPr>
        <p:spPr>
          <a:xfrm rot="10800000">
            <a:off x="5843080" y="3946380"/>
            <a:ext cx="272374" cy="61264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912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1" name="Google Shape;811;p50"/>
          <p:cNvPicPr preferRelativeResize="0"/>
          <p:nvPr/>
        </p:nvPicPr>
        <p:blipFill rotWithShape="1">
          <a:blip r:embed="rId3">
            <a:alphaModFix/>
          </a:blip>
          <a:srcRect b="1930"/>
          <a:stretch/>
        </p:blipFill>
        <p:spPr>
          <a:xfrm>
            <a:off x="890644" y="712587"/>
            <a:ext cx="7178586" cy="409936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812" name="Google Shape;812;p50"/>
          <p:cNvSpPr/>
          <p:nvPr/>
        </p:nvSpPr>
        <p:spPr>
          <a:xfrm>
            <a:off x="2069709" y="1486485"/>
            <a:ext cx="1973136" cy="2792195"/>
          </a:xfrm>
          <a:prstGeom prst="rect">
            <a:avLst/>
          </a:prstGeom>
          <a:solidFill>
            <a:srgbClr val="0093BE">
              <a:alpha val="2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sz="18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13" name="Google Shape;813;p50"/>
          <p:cNvSpPr/>
          <p:nvPr/>
        </p:nvSpPr>
        <p:spPr>
          <a:xfrm>
            <a:off x="5708706" y="1334558"/>
            <a:ext cx="1512168" cy="2915547"/>
          </a:xfrm>
          <a:prstGeom prst="rect">
            <a:avLst/>
          </a:prstGeom>
          <a:solidFill>
            <a:srgbClr val="FFC000">
              <a:alpha val="2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sz="18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14" name="Google Shape;814;p50"/>
          <p:cNvSpPr txBox="1"/>
          <p:nvPr/>
        </p:nvSpPr>
        <p:spPr>
          <a:xfrm>
            <a:off x="5524609" y="1334558"/>
            <a:ext cx="2040259" cy="276999"/>
          </a:xfrm>
          <a:prstGeom prst="rect">
            <a:avLst/>
          </a:prstGeom>
          <a:solidFill>
            <a:srgbClr val="FFC00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200" b="1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“High frequency cluster”</a:t>
            </a:r>
            <a:endParaRPr/>
          </a:p>
        </p:txBody>
      </p:sp>
      <p:sp>
        <p:nvSpPr>
          <p:cNvPr id="815" name="Google Shape;815;p50"/>
          <p:cNvSpPr txBox="1"/>
          <p:nvPr/>
        </p:nvSpPr>
        <p:spPr>
          <a:xfrm>
            <a:off x="2012561" y="1334558"/>
            <a:ext cx="2185753" cy="276999"/>
          </a:xfrm>
          <a:prstGeom prst="rect">
            <a:avLst/>
          </a:prstGeom>
          <a:solidFill>
            <a:srgbClr val="0093BE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Clr>
                <a:srgbClr val="FFFFFF"/>
              </a:buClr>
              <a:buSzPts val="1200"/>
            </a:pPr>
            <a:r>
              <a:rPr lang="en-US" sz="1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“Low frequency cluster”</a:t>
            </a:r>
            <a:endParaRPr/>
          </a:p>
        </p:txBody>
      </p:sp>
      <p:sp>
        <p:nvSpPr>
          <p:cNvPr id="816" name="Google Shape;816;p50"/>
          <p:cNvSpPr txBox="1"/>
          <p:nvPr/>
        </p:nvSpPr>
        <p:spPr>
          <a:xfrm>
            <a:off x="117790" y="4637203"/>
            <a:ext cx="9872663" cy="15036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2200" b="1" dirty="0">
                <a:solidFill>
                  <a:srgbClr val="2D9C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Low-f cluster </a:t>
            </a:r>
            <a:r>
              <a:rPr lang="en-US" sz="22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up to 3.6 kHz.</a:t>
            </a:r>
            <a:endParaRPr sz="2200" dirty="0">
              <a:latin typeface="Helvetica Neue"/>
            </a:endParaRPr>
          </a:p>
          <a:p>
            <a:r>
              <a:rPr lang="en-US" sz="2200" b="1" dirty="0">
                <a:solidFill>
                  <a:srgbClr val="FFC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High-f cluster </a:t>
            </a:r>
            <a:r>
              <a:rPr lang="en-US" sz="22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~7-8 kHz, in the regime </a:t>
            </a:r>
            <a:r>
              <a:rPr lang="en-US" sz="2200" dirty="0" err="1" smtClean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</a:t>
            </a:r>
            <a:r>
              <a:rPr lang="en-US" sz="2200" baseline="-25000" dirty="0" err="1" smtClean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rev</a:t>
            </a:r>
            <a:r>
              <a:rPr lang="en-US" sz="2200" dirty="0" err="1" smtClean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-f</a:t>
            </a:r>
            <a:r>
              <a:rPr lang="en-US" sz="2200" baseline="-25000" dirty="0" err="1" smtClean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x</a:t>
            </a:r>
            <a:endParaRPr lang="en-US" sz="2200" baseline="-25000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endParaRPr lang="en-US" sz="1000" baseline="-25000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</a:t>
            </a:r>
            <a:r>
              <a:rPr lang="en-US" sz="2000" dirty="0" smtClean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ot </a:t>
            </a:r>
            <a:r>
              <a:rPr lang="en-US" sz="20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aliases due to sampling error</a:t>
            </a:r>
            <a:r>
              <a:rPr lang="en-US" sz="2000" dirty="0" smtClean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</a:p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chemeClr val="dk1"/>
                </a:solidFill>
                <a:latin typeface="Helvetica Neue"/>
                <a:sym typeface="Helvetica Neue"/>
              </a:rPr>
              <a:t>Not an artifact of the instrumentation system.</a:t>
            </a:r>
          </a:p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chemeClr val="dk1"/>
                </a:solidFill>
                <a:latin typeface="Helvetica Neue"/>
                <a:sym typeface="Helvetica Neue"/>
              </a:rPr>
              <a:t>The effect is dipolar.</a:t>
            </a:r>
            <a:endParaRPr sz="2000" dirty="0">
              <a:latin typeface="Helvetica Neue"/>
            </a:endParaRPr>
          </a:p>
        </p:txBody>
      </p:sp>
      <p:sp>
        <p:nvSpPr>
          <p:cNvPr id="817" name="Google Shape;817;p50"/>
          <p:cNvSpPr txBox="1"/>
          <p:nvPr/>
        </p:nvSpPr>
        <p:spPr>
          <a:xfrm rot="5400000">
            <a:off x="7378753" y="3079799"/>
            <a:ext cx="1512168" cy="338554"/>
          </a:xfrm>
          <a:prstGeom prst="rect">
            <a:avLst/>
          </a:prstGeom>
          <a:solidFill>
            <a:srgbClr val="003F78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600" b="1" dirty="0" err="1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ADTObsBox</a:t>
            </a:r>
            <a:endParaRPr sz="1600" b="1" dirty="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20" name="Google Shape;820;p50"/>
          <p:cNvSpPr txBox="1">
            <a:spLocks noGrp="1"/>
          </p:cNvSpPr>
          <p:nvPr>
            <p:ph type="title"/>
          </p:nvPr>
        </p:nvSpPr>
        <p:spPr>
          <a:xfrm>
            <a:off x="34115" y="-99176"/>
            <a:ext cx="8850577" cy="8173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>
              <a:buClr>
                <a:srgbClr val="474747"/>
              </a:buClr>
              <a:buSzPts val="4100"/>
            </a:pPr>
            <a:r>
              <a:rPr lang="en-US" sz="4100" dirty="0">
                <a:solidFill>
                  <a:srgbClr val="47474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Beam spectrum at SB</a:t>
            </a:r>
            <a:endParaRPr dirty="0"/>
          </a:p>
        </p:txBody>
      </p:sp>
      <p:sp>
        <p:nvSpPr>
          <p:cNvPr id="11" name="TextBox 10"/>
          <p:cNvSpPr txBox="1"/>
          <p:nvPr/>
        </p:nvSpPr>
        <p:spPr>
          <a:xfrm>
            <a:off x="4105323" y="1751580"/>
            <a:ext cx="1064526" cy="553998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rgbClr val="FF0000"/>
                </a:solidFill>
              </a:rPr>
              <a:t>50 Hz harmonics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3791423" y="2336161"/>
            <a:ext cx="573206" cy="1774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191992" y="1751580"/>
            <a:ext cx="1064526" cy="553998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rgbClr val="FF0000"/>
                </a:solidFill>
              </a:rPr>
              <a:t>50 Hz harmonics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6864451" y="2365729"/>
            <a:ext cx="573206" cy="1774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5933874" y="5699116"/>
            <a:ext cx="27723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 smtClean="0">
                <a:solidFill>
                  <a:schemeClr val="accent5"/>
                </a:solidFill>
                <a:hlinkClick r:id="rId4"/>
              </a:rPr>
              <a:t>Status of noise studies in the LHC and expected impact for the HL-LHC</a:t>
            </a:r>
            <a:r>
              <a:rPr lang="en-US" sz="900" dirty="0" smtClean="0">
                <a:solidFill>
                  <a:schemeClr val="accent5"/>
                </a:solidFill>
              </a:rPr>
              <a:t>, WP2 26/11/2019</a:t>
            </a:r>
            <a:endParaRPr lang="en-US" sz="9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956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0" name="Google Shape;810;p50"/>
          <p:cNvSpPr txBox="1"/>
          <p:nvPr/>
        </p:nvSpPr>
        <p:spPr>
          <a:xfrm>
            <a:off x="40944" y="682391"/>
            <a:ext cx="8925636" cy="5252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6576">
              <a:buClr>
                <a:schemeClr val="dk1"/>
              </a:buClr>
              <a:buSzPts val="1760"/>
            </a:pPr>
            <a:endParaRPr sz="2200">
              <a:solidFill>
                <a:schemeClr val="accent6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93776" indent="-294640">
              <a:spcBef>
                <a:spcPts val="640"/>
              </a:spcBef>
              <a:buClr>
                <a:schemeClr val="dk1"/>
              </a:buClr>
              <a:buSzPts val="2560"/>
            </a:pPr>
            <a:endParaRPr sz="32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14" name="Google Shape;814;p50"/>
          <p:cNvSpPr txBox="1"/>
          <p:nvPr/>
        </p:nvSpPr>
        <p:spPr>
          <a:xfrm>
            <a:off x="2992618" y="2637662"/>
            <a:ext cx="2040259" cy="276999"/>
          </a:xfrm>
          <a:prstGeom prst="rect">
            <a:avLst/>
          </a:prstGeom>
          <a:solidFill>
            <a:srgbClr val="FFC00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200" b="1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“High frequency cluster”</a:t>
            </a:r>
            <a:endParaRPr/>
          </a:p>
        </p:txBody>
      </p:sp>
      <p:sp>
        <p:nvSpPr>
          <p:cNvPr id="815" name="Google Shape;815;p50"/>
          <p:cNvSpPr txBox="1"/>
          <p:nvPr/>
        </p:nvSpPr>
        <p:spPr>
          <a:xfrm>
            <a:off x="437833" y="2637661"/>
            <a:ext cx="2185753" cy="276999"/>
          </a:xfrm>
          <a:prstGeom prst="rect">
            <a:avLst/>
          </a:prstGeom>
          <a:solidFill>
            <a:srgbClr val="0093BE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Clr>
                <a:srgbClr val="FFFFFF"/>
              </a:buClr>
              <a:buSzPts val="1200"/>
            </a:pPr>
            <a:r>
              <a:rPr lang="en-US" sz="1200" b="1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“Low frequency cluster”</a:t>
            </a:r>
            <a:endParaRPr dirty="0"/>
          </a:p>
        </p:txBody>
      </p:sp>
      <p:sp>
        <p:nvSpPr>
          <p:cNvPr id="816" name="Google Shape;816;p50"/>
          <p:cNvSpPr txBox="1"/>
          <p:nvPr/>
        </p:nvSpPr>
        <p:spPr>
          <a:xfrm>
            <a:off x="0" y="839531"/>
            <a:ext cx="8925636" cy="1546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2400" b="1" dirty="0">
                <a:solidFill>
                  <a:srgbClr val="2D9C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Low-f cluster </a:t>
            </a:r>
            <a:r>
              <a:rPr lang="en-US" sz="2400" dirty="0" smtClean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+ </a:t>
            </a:r>
            <a:r>
              <a:rPr lang="en-US" sz="2400" b="1" dirty="0" smtClean="0">
                <a:solidFill>
                  <a:srgbClr val="FFC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High-f cluster</a:t>
            </a:r>
            <a:r>
              <a:rPr lang="en-US" sz="2400" dirty="0" smtClean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</a:t>
            </a:r>
          </a:p>
          <a:p>
            <a:pPr marL="457200" indent="-457200">
              <a:buClr>
                <a:schemeClr val="tx1"/>
              </a:buClr>
              <a:buAutoNum type="arabicPeriod"/>
            </a:pPr>
            <a:r>
              <a:rPr lang="en-US" sz="2400" dirty="0" smtClean="0">
                <a:solidFill>
                  <a:schemeClr val="tx1"/>
                </a:solidFill>
                <a:latin typeface="Helvetica Neue"/>
                <a:sym typeface="Helvetica Neue"/>
              </a:rPr>
              <a:t>Multiple 50 Hz harmonics.</a:t>
            </a:r>
          </a:p>
          <a:p>
            <a:pPr marL="457200" indent="-457200">
              <a:buClr>
                <a:schemeClr val="tx1"/>
              </a:buClr>
              <a:buAutoNum type="arabicPeriod"/>
            </a:pPr>
            <a:r>
              <a:rPr lang="en-US" sz="2400" dirty="0" smtClean="0">
                <a:solidFill>
                  <a:schemeClr val="tx1"/>
                </a:solidFill>
                <a:latin typeface="Helvetica Neue"/>
                <a:sym typeface="Helvetica Neue"/>
              </a:rPr>
              <a:t>Similar phase modulation from the mains, with an amplitude proportional to the order of the harmonic.</a:t>
            </a:r>
            <a:endParaRPr dirty="0">
              <a:latin typeface="Helvetica Neue"/>
            </a:endParaRPr>
          </a:p>
        </p:txBody>
      </p:sp>
      <p:sp>
        <p:nvSpPr>
          <p:cNvPr id="820" name="Google Shape;820;p50"/>
          <p:cNvSpPr txBox="1">
            <a:spLocks noGrp="1"/>
          </p:cNvSpPr>
          <p:nvPr>
            <p:ph type="title"/>
          </p:nvPr>
        </p:nvSpPr>
        <p:spPr>
          <a:xfrm>
            <a:off x="34115" y="-99176"/>
            <a:ext cx="8850577" cy="8173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>
              <a:buClr>
                <a:srgbClr val="474747"/>
              </a:buClr>
              <a:buSzPts val="4100"/>
            </a:pPr>
            <a:r>
              <a:rPr lang="en-US" sz="4100" dirty="0">
                <a:solidFill>
                  <a:srgbClr val="47474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Beam spectrum at SB</a:t>
            </a:r>
            <a:endParaRPr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2" t="3736" r="2137" b="3135"/>
          <a:stretch/>
        </p:blipFill>
        <p:spPr>
          <a:xfrm>
            <a:off x="0" y="2971808"/>
            <a:ext cx="5072063" cy="315753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48"/>
          <a:stretch/>
        </p:blipFill>
        <p:spPr>
          <a:xfrm>
            <a:off x="5158354" y="3040193"/>
            <a:ext cx="3660690" cy="2474788"/>
          </a:xfrm>
          <a:prstGeom prst="rect">
            <a:avLst/>
          </a:prstGeom>
        </p:spPr>
      </p:pic>
      <p:sp>
        <p:nvSpPr>
          <p:cNvPr id="9" name="Google Shape;894;p54"/>
          <p:cNvSpPr txBox="1"/>
          <p:nvPr/>
        </p:nvSpPr>
        <p:spPr>
          <a:xfrm>
            <a:off x="5197296" y="5485802"/>
            <a:ext cx="3946704" cy="7864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800" dirty="0" smtClean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Frequency evolution of all harmonics normalized with the order of the harmonic.</a:t>
            </a:r>
            <a:endParaRPr sz="1800" dirty="0">
              <a:solidFill>
                <a:schemeClr val="tx1"/>
              </a:solidFill>
            </a:endParaRPr>
          </a:p>
        </p:txBody>
      </p:sp>
      <p:cxnSp>
        <p:nvCxnSpPr>
          <p:cNvPr id="10" name="Google Shape;895;p54"/>
          <p:cNvCxnSpPr/>
          <p:nvPr/>
        </p:nvCxnSpPr>
        <p:spPr>
          <a:xfrm flipV="1">
            <a:off x="6474251" y="4714875"/>
            <a:ext cx="69424" cy="856625"/>
          </a:xfrm>
          <a:prstGeom prst="straightConnector1">
            <a:avLst/>
          </a:prstGeom>
          <a:noFill/>
          <a:ln w="38100" cap="flat" cmpd="sng">
            <a:solidFill>
              <a:schemeClr val="tx1"/>
            </a:solidFill>
            <a:prstDash val="solid"/>
            <a:round/>
            <a:headEnd type="none" w="sm" len="sm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291916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9" name="Google Shape;889;p5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5811" y="2306652"/>
            <a:ext cx="4658423" cy="2898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90" name="Google Shape;890;p5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56040" y="1193878"/>
            <a:ext cx="4676616" cy="467661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91" name="Google Shape;891;p54"/>
          <p:cNvCxnSpPr/>
          <p:nvPr/>
        </p:nvCxnSpPr>
        <p:spPr>
          <a:xfrm rot="10800000" flipH="1">
            <a:off x="2202289" y="2564229"/>
            <a:ext cx="2407297" cy="552458"/>
          </a:xfrm>
          <a:prstGeom prst="straightConnector1">
            <a:avLst/>
          </a:prstGeom>
          <a:noFill/>
          <a:ln w="38100" cap="flat" cmpd="sng">
            <a:solidFill>
              <a:srgbClr val="6E6E6E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892" name="Google Shape;892;p54"/>
          <p:cNvSpPr txBox="1"/>
          <p:nvPr/>
        </p:nvSpPr>
        <p:spPr>
          <a:xfrm rot="-755627">
            <a:off x="2877813" y="2405539"/>
            <a:ext cx="132600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1800">
                <a:solidFill>
                  <a:schemeClr val="accent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Projections</a:t>
            </a:r>
            <a:endParaRPr/>
          </a:p>
        </p:txBody>
      </p:sp>
      <p:sp>
        <p:nvSpPr>
          <p:cNvPr id="894" name="Google Shape;894;p54"/>
          <p:cNvSpPr txBox="1"/>
          <p:nvPr/>
        </p:nvSpPr>
        <p:spPr>
          <a:xfrm>
            <a:off x="113330" y="5885853"/>
            <a:ext cx="3760966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dirty="0">
              <a:solidFill>
                <a:schemeClr val="tx1"/>
              </a:solidFill>
            </a:endParaRPr>
          </a:p>
        </p:txBody>
      </p:sp>
      <p:sp>
        <p:nvSpPr>
          <p:cNvPr id="896" name="Google Shape;896;p54"/>
          <p:cNvSpPr txBox="1"/>
          <p:nvPr/>
        </p:nvSpPr>
        <p:spPr>
          <a:xfrm>
            <a:off x="5566470" y="888642"/>
            <a:ext cx="3120330" cy="553998"/>
          </a:xfrm>
          <a:prstGeom prst="rect">
            <a:avLst/>
          </a:prstGeom>
          <a:solidFill>
            <a:schemeClr val="dk1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5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Amplitude evolution of beam harmonics up to </a:t>
            </a:r>
            <a:r>
              <a:rPr lang="en-US" sz="1500" b="1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3.6 kHz </a:t>
            </a:r>
            <a:r>
              <a:rPr lang="en-US" sz="15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(h=72)</a:t>
            </a:r>
            <a:endParaRPr/>
          </a:p>
        </p:txBody>
      </p:sp>
      <p:sp>
        <p:nvSpPr>
          <p:cNvPr id="897" name="Google Shape;897;p54"/>
          <p:cNvSpPr txBox="1"/>
          <p:nvPr/>
        </p:nvSpPr>
        <p:spPr>
          <a:xfrm>
            <a:off x="83729" y="823615"/>
            <a:ext cx="4926842" cy="1323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indent="-342900">
              <a:buClr>
                <a:schemeClr val="tx1"/>
              </a:buClr>
              <a:buSzPts val="2000"/>
              <a:buFont typeface="Noto Sans Symbols"/>
              <a:buChar char="▪"/>
            </a:pPr>
            <a:r>
              <a:rPr lang="en-US" sz="2000" dirty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ON/OFF active filters MB PC: impact on the harmonics of the </a:t>
            </a:r>
            <a:r>
              <a:rPr lang="en-US" sz="2000" b="1" dirty="0">
                <a:solidFill>
                  <a:schemeClr val="tx1">
                    <a:lumMod val="40000"/>
                    <a:lumOff val="60000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low-f cluster</a:t>
            </a:r>
            <a:r>
              <a:rPr lang="en-US" sz="2000" dirty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dirty="0">
              <a:solidFill>
                <a:schemeClr val="tx1"/>
              </a:solidFill>
              <a:latin typeface="Helvetica Neue"/>
            </a:endParaRPr>
          </a:p>
          <a:p>
            <a:pPr marL="342900" indent="-342900">
              <a:buClr>
                <a:schemeClr val="tx1"/>
              </a:buClr>
              <a:buSzPts val="2000"/>
              <a:buFont typeface="Noto Sans Symbols"/>
              <a:buChar char="▪"/>
            </a:pPr>
            <a:r>
              <a:rPr lang="en-US" sz="2000" dirty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eight sectors contribute to this effect.</a:t>
            </a:r>
            <a:endParaRPr dirty="0">
              <a:solidFill>
                <a:schemeClr val="tx1"/>
              </a:solidFill>
              <a:latin typeface="Helvetica Neue"/>
            </a:endParaRPr>
          </a:p>
        </p:txBody>
      </p:sp>
      <p:sp>
        <p:nvSpPr>
          <p:cNvPr id="901" name="Google Shape;901;p54"/>
          <p:cNvSpPr txBox="1">
            <a:spLocks noGrp="1"/>
          </p:cNvSpPr>
          <p:nvPr>
            <p:ph type="title"/>
          </p:nvPr>
        </p:nvSpPr>
        <p:spPr>
          <a:xfrm>
            <a:off x="34115" y="-25820"/>
            <a:ext cx="8850577" cy="8173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>
              <a:buClr>
                <a:srgbClr val="474747"/>
              </a:buClr>
              <a:buSzPts val="4100"/>
            </a:pPr>
            <a:r>
              <a:rPr lang="en-US" sz="4100" dirty="0">
                <a:solidFill>
                  <a:srgbClr val="47474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Experiments with active filters</a:t>
            </a:r>
            <a:endParaRPr dirty="0"/>
          </a:p>
        </p:txBody>
      </p:sp>
      <p:sp>
        <p:nvSpPr>
          <p:cNvPr id="13" name="Google Shape;894;p54"/>
          <p:cNvSpPr txBox="1"/>
          <p:nvPr/>
        </p:nvSpPr>
        <p:spPr>
          <a:xfrm>
            <a:off x="0" y="5596760"/>
            <a:ext cx="9144000" cy="8897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1500" dirty="0" smtClean="0">
                <a:solidFill>
                  <a:schemeClr val="tx1"/>
                </a:solidFill>
                <a:latin typeface="Helvetica Neue"/>
              </a:rPr>
              <a:t> 3.6 kHz is clearly passing to the beam, although way beyond the cutoff beam screen frequency [1,2].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896399"/>
            <a:ext cx="86936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accent4">
                    <a:lumMod val="75000"/>
                  </a:schemeClr>
                </a:solidFill>
              </a:rPr>
              <a:t>[1] R</a:t>
            </a:r>
            <a:r>
              <a:rPr lang="en-US" sz="1200" dirty="0">
                <a:solidFill>
                  <a:schemeClr val="accent4">
                    <a:lumMod val="75000"/>
                  </a:schemeClr>
                </a:solidFill>
              </a:rPr>
              <a:t>. De Maria et </a:t>
            </a:r>
            <a:r>
              <a:rPr lang="en-US" sz="1200" dirty="0" smtClean="0">
                <a:solidFill>
                  <a:schemeClr val="accent4">
                    <a:lumMod val="75000"/>
                  </a:schemeClr>
                </a:solidFill>
              </a:rPr>
              <a:t>al, </a:t>
            </a:r>
            <a:r>
              <a:rPr lang="en-US" sz="1200" dirty="0" smtClean="0">
                <a:solidFill>
                  <a:schemeClr val="accent4">
                    <a:lumMod val="75000"/>
                  </a:schemeClr>
                </a:solidFill>
                <a:hlinkClick r:id="rId5"/>
              </a:rPr>
              <a:t>Field fluctuation and beam screen vibration measurements in the LHC magnets</a:t>
            </a:r>
            <a:endParaRPr lang="en-US" sz="1200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en-US" sz="1200" dirty="0">
                <a:solidFill>
                  <a:schemeClr val="accent2">
                    <a:lumMod val="50000"/>
                  </a:schemeClr>
                </a:solidFill>
              </a:rPr>
              <a:t>[2] M. </a:t>
            </a:r>
            <a:r>
              <a:rPr lang="en-US" sz="1200" dirty="0" err="1">
                <a:solidFill>
                  <a:schemeClr val="accent2">
                    <a:lumMod val="50000"/>
                  </a:schemeClr>
                </a:solidFill>
              </a:rPr>
              <a:t>Morrone</a:t>
            </a:r>
            <a:r>
              <a:rPr lang="en-US" sz="1200" dirty="0">
                <a:solidFill>
                  <a:schemeClr val="accent2">
                    <a:lumMod val="50000"/>
                  </a:schemeClr>
                </a:solidFill>
              </a:rPr>
              <a:t> M. Martino, et al, </a:t>
            </a:r>
            <a:r>
              <a:rPr lang="en-US" sz="1200" dirty="0">
                <a:solidFill>
                  <a:schemeClr val="accent2">
                    <a:lumMod val="50000"/>
                  </a:schemeClr>
                </a:solidFill>
                <a:hlinkClick r:id="rId6"/>
              </a:rPr>
              <a:t> Magnetic frequency response of High-Luminosity Large Hadron Collider beam screens</a:t>
            </a:r>
            <a:r>
              <a:rPr lang="en-US" sz="1200" i="1" dirty="0">
                <a:solidFill>
                  <a:schemeClr val="accent2">
                    <a:lumMod val="50000"/>
                  </a:schemeClr>
                </a:solidFill>
              </a:rPr>
              <a:t>., </a:t>
            </a:r>
            <a:r>
              <a:rPr lang="en-US" sz="1200" dirty="0">
                <a:solidFill>
                  <a:schemeClr val="accent4">
                    <a:lumMod val="75000"/>
                  </a:schemeClr>
                </a:solidFill>
              </a:rPr>
              <a:t>Phys. Rev. ST </a:t>
            </a:r>
            <a:r>
              <a:rPr lang="en-US" sz="1200" dirty="0" err="1">
                <a:solidFill>
                  <a:schemeClr val="accent4">
                    <a:lumMod val="75000"/>
                  </a:schemeClr>
                </a:solidFill>
              </a:rPr>
              <a:t>Accel</a:t>
            </a:r>
            <a:r>
              <a:rPr lang="en-US" sz="1200" dirty="0">
                <a:solidFill>
                  <a:schemeClr val="accent4">
                    <a:lumMod val="75000"/>
                  </a:schemeClr>
                </a:solidFill>
              </a:rPr>
              <a:t>. </a:t>
            </a:r>
            <a:r>
              <a:rPr lang="en-US" sz="1200" dirty="0" smtClean="0">
                <a:solidFill>
                  <a:schemeClr val="accent4">
                    <a:lumMod val="75000"/>
                  </a:schemeClr>
                </a:solidFill>
              </a:rPr>
              <a:t>Beams</a:t>
            </a:r>
            <a:endParaRPr lang="en-US" sz="12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35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" name="Google Shape;901;p54"/>
          <p:cNvSpPr txBox="1">
            <a:spLocks noGrp="1"/>
          </p:cNvSpPr>
          <p:nvPr>
            <p:ph type="title"/>
          </p:nvPr>
        </p:nvSpPr>
        <p:spPr>
          <a:xfrm>
            <a:off x="34115" y="-25820"/>
            <a:ext cx="8850577" cy="8173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>
              <a:buClr>
                <a:srgbClr val="474747"/>
              </a:buClr>
              <a:buSzPts val="4100"/>
            </a:pPr>
            <a:r>
              <a:rPr lang="en-US" sz="4100" dirty="0">
                <a:solidFill>
                  <a:srgbClr val="47474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Experiments with active filters</a:t>
            </a:r>
            <a:endParaRPr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5944"/>
            <a:ext cx="4587166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5396" y="3075944"/>
            <a:ext cx="4587164" cy="3200400"/>
          </a:xfrm>
          <a:prstGeom prst="rect">
            <a:avLst/>
          </a:prstGeom>
        </p:spPr>
      </p:pic>
      <p:sp>
        <p:nvSpPr>
          <p:cNvPr id="6" name="Google Shape;816;p50"/>
          <p:cNvSpPr txBox="1"/>
          <p:nvPr/>
        </p:nvSpPr>
        <p:spPr>
          <a:xfrm>
            <a:off x="0" y="871061"/>
            <a:ext cx="8858250" cy="2132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indent="-457200">
              <a:buClr>
                <a:schemeClr val="tx1"/>
              </a:buClr>
              <a:buAutoNum type="arabicPeriod"/>
            </a:pPr>
            <a:r>
              <a:rPr lang="en-US" sz="2200" dirty="0" smtClean="0">
                <a:solidFill>
                  <a:schemeClr val="tx1"/>
                </a:solidFill>
                <a:latin typeface="Helvetica Neue"/>
                <a:sym typeface="Helvetica Neue"/>
              </a:rPr>
              <a:t>Active filters enhance the high-order harmonics [1].</a:t>
            </a:r>
          </a:p>
          <a:p>
            <a:pPr marL="457200" indent="-457200">
              <a:buClr>
                <a:schemeClr val="tx1"/>
              </a:buClr>
              <a:buAutoNum type="arabicPeriod"/>
            </a:pPr>
            <a:r>
              <a:rPr lang="en-US" sz="2200" dirty="0" smtClean="0">
                <a:solidFill>
                  <a:schemeClr val="tx1"/>
                </a:solidFill>
                <a:latin typeface="Helvetica Neue"/>
                <a:sym typeface="Helvetica Neue"/>
              </a:rPr>
              <a:t>Amplitudes of the </a:t>
            </a:r>
            <a:r>
              <a:rPr lang="en-US" sz="2200" dirty="0" smtClean="0">
                <a:solidFill>
                  <a:srgbClr val="FFC000"/>
                </a:solidFill>
                <a:latin typeface="Helvetica Neue"/>
                <a:sym typeface="Helvetica Neue"/>
              </a:rPr>
              <a:t>high-f cluster </a:t>
            </a:r>
            <a:r>
              <a:rPr lang="en-US" sz="2200" dirty="0" smtClean="0">
                <a:solidFill>
                  <a:schemeClr val="tx1"/>
                </a:solidFill>
                <a:latin typeface="Helvetica Neue"/>
                <a:sym typeface="Helvetica Neue"/>
              </a:rPr>
              <a:t>still lower than </a:t>
            </a:r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Helvetica Neue"/>
                <a:sym typeface="Helvetica Neue"/>
              </a:rPr>
              <a:t>low-f cluster</a:t>
            </a:r>
            <a:r>
              <a:rPr lang="en-US" sz="2200" dirty="0" smtClean="0">
                <a:solidFill>
                  <a:schemeClr val="tx1"/>
                </a:solidFill>
                <a:latin typeface="Helvetica Neue"/>
                <a:sym typeface="Helvetica Neue"/>
              </a:rPr>
              <a:t>.</a:t>
            </a:r>
          </a:p>
          <a:p>
            <a:pPr marL="457200" indent="-457200">
              <a:buClr>
                <a:schemeClr val="tx1"/>
              </a:buClr>
              <a:buAutoNum type="arabicPeriod"/>
            </a:pPr>
            <a:r>
              <a:rPr lang="en-US" sz="2200" dirty="0">
                <a:solidFill>
                  <a:schemeClr val="tx1"/>
                </a:solidFill>
                <a:latin typeface="Helvetica Neue"/>
                <a:sym typeface="Helvetica Neue"/>
              </a:rPr>
              <a:t>T</a:t>
            </a:r>
            <a:r>
              <a:rPr lang="en-US" sz="2200" dirty="0" smtClean="0">
                <a:solidFill>
                  <a:schemeClr val="tx1"/>
                </a:solidFill>
                <a:latin typeface="Helvetica Neue"/>
                <a:sym typeface="Helvetica Neue"/>
              </a:rPr>
              <a:t>here is also the shielding from beam screen, vacuum chamber.</a:t>
            </a:r>
          </a:p>
          <a:p>
            <a:pPr marL="457200" indent="-457200">
              <a:buClr>
                <a:schemeClr val="tx1"/>
              </a:buClr>
              <a:buAutoNum type="arabicPeriod"/>
            </a:pPr>
            <a:r>
              <a:rPr lang="en-US" sz="2200" dirty="0" smtClean="0">
                <a:solidFill>
                  <a:schemeClr val="tx1"/>
                </a:solidFill>
                <a:latin typeface="Helvetica Neue"/>
                <a:sym typeface="Helvetica Neue"/>
              </a:rPr>
              <a:t>No impact on the </a:t>
            </a:r>
            <a:r>
              <a:rPr lang="en-US" sz="2200" dirty="0" smtClean="0">
                <a:solidFill>
                  <a:srgbClr val="FFC000"/>
                </a:solidFill>
                <a:latin typeface="Helvetica Neue"/>
                <a:sym typeface="Helvetica Neue"/>
              </a:rPr>
              <a:t>high-f cluster </a:t>
            </a:r>
            <a:r>
              <a:rPr lang="en-US" sz="2200" dirty="0" smtClean="0">
                <a:solidFill>
                  <a:schemeClr val="tx1"/>
                </a:solidFill>
                <a:latin typeface="Helvetica Neue"/>
                <a:sym typeface="Helvetica Neue"/>
              </a:rPr>
              <a:t>in the beam was observed during AF tests </a:t>
            </a:r>
            <a:r>
              <a:rPr lang="en-US" sz="2200" u="sng" dirty="0" smtClean="0">
                <a:solidFill>
                  <a:schemeClr val="tx1"/>
                </a:solidFill>
                <a:latin typeface="Helvetica Neue"/>
                <a:sym typeface="Helvetica Neue"/>
              </a:rPr>
              <a:t>but strong mitigation from ADT</a:t>
            </a:r>
            <a:r>
              <a:rPr lang="en-US" sz="2200" dirty="0" smtClean="0">
                <a:solidFill>
                  <a:schemeClr val="tx1"/>
                </a:solidFill>
                <a:latin typeface="Helvetica Neue"/>
                <a:sym typeface="Helvetica Neue"/>
              </a:rPr>
              <a:t>, </a:t>
            </a:r>
            <a:r>
              <a:rPr lang="en-US" sz="2200" smtClean="0">
                <a:solidFill>
                  <a:schemeClr val="tx1"/>
                </a:solidFill>
                <a:latin typeface="Helvetica Neue"/>
                <a:sym typeface="Helvetica Neue"/>
              </a:rPr>
              <a:t>see next slides. </a:t>
            </a:r>
            <a:endParaRPr lang="en-US" sz="2200" dirty="0" smtClean="0">
              <a:solidFill>
                <a:schemeClr val="tx1"/>
              </a:solidFill>
              <a:latin typeface="Helvetica Neue"/>
              <a:sym typeface="Helvetica Neue"/>
            </a:endParaRPr>
          </a:p>
        </p:txBody>
      </p:sp>
      <p:sp>
        <p:nvSpPr>
          <p:cNvPr id="7" name="Google Shape;896;p54"/>
          <p:cNvSpPr txBox="1"/>
          <p:nvPr/>
        </p:nvSpPr>
        <p:spPr>
          <a:xfrm>
            <a:off x="2637531" y="2813024"/>
            <a:ext cx="4434781" cy="325795"/>
          </a:xfrm>
          <a:prstGeom prst="rect">
            <a:avLst/>
          </a:prstGeom>
          <a:solidFill>
            <a:srgbClr val="FFC000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500" b="1" dirty="0" smtClean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Voltage spectrum from PC in sector 1-2</a:t>
            </a:r>
            <a:endParaRPr b="1" dirty="0"/>
          </a:p>
        </p:txBody>
      </p:sp>
      <p:sp>
        <p:nvSpPr>
          <p:cNvPr id="8" name="Google Shape;894;p54"/>
          <p:cNvSpPr txBox="1"/>
          <p:nvPr/>
        </p:nvSpPr>
        <p:spPr>
          <a:xfrm>
            <a:off x="-793602" y="2648013"/>
            <a:ext cx="3773284" cy="3789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800" dirty="0" smtClean="0">
                <a:solidFill>
                  <a:schemeClr val="accent3">
                    <a:lumMod val="75000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Multiples of 600 Hz</a:t>
            </a:r>
            <a:endParaRPr sz="1800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9" name="Google Shape;895;p54"/>
          <p:cNvCxnSpPr/>
          <p:nvPr/>
        </p:nvCxnSpPr>
        <p:spPr>
          <a:xfrm>
            <a:off x="898634" y="3042745"/>
            <a:ext cx="204952" cy="536027"/>
          </a:xfrm>
          <a:prstGeom prst="straightConnector1">
            <a:avLst/>
          </a:prstGeom>
          <a:noFill/>
          <a:ln w="38100" cap="flat" cmpd="sng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1" name="Rectangle 10"/>
          <p:cNvSpPr/>
          <p:nvPr/>
        </p:nvSpPr>
        <p:spPr>
          <a:xfrm>
            <a:off x="0" y="6195944"/>
            <a:ext cx="86936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accent4">
                    <a:lumMod val="75000"/>
                  </a:schemeClr>
                </a:solidFill>
              </a:rPr>
              <a:t>[1] J.P Burnet, Test </a:t>
            </a:r>
            <a:r>
              <a:rPr lang="en-US" sz="1200" dirty="0">
                <a:solidFill>
                  <a:schemeClr val="accent4">
                    <a:lumMod val="75000"/>
                  </a:schemeClr>
                </a:solidFill>
              </a:rPr>
              <a:t>results of </a:t>
            </a:r>
            <a:r>
              <a:rPr lang="en-US" sz="1200" dirty="0" smtClean="0">
                <a:solidFill>
                  <a:schemeClr val="accent4">
                    <a:lumMod val="75000"/>
                  </a:schemeClr>
                </a:solidFill>
              </a:rPr>
              <a:t>RPTE LHC </a:t>
            </a:r>
            <a:r>
              <a:rPr lang="en-US" sz="1200" dirty="0" err="1" smtClean="0">
                <a:solidFill>
                  <a:schemeClr val="accent4">
                    <a:lumMod val="75000"/>
                  </a:schemeClr>
                </a:solidFill>
              </a:rPr>
              <a:t>thyristor</a:t>
            </a:r>
            <a:r>
              <a:rPr lang="en-US" sz="12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1200" dirty="0">
                <a:solidFill>
                  <a:schemeClr val="accent4">
                    <a:lumMod val="75000"/>
                  </a:schemeClr>
                </a:solidFill>
              </a:rPr>
              <a:t>rectifier with active </a:t>
            </a:r>
            <a:r>
              <a:rPr lang="en-US" sz="1200" dirty="0" smtClean="0">
                <a:solidFill>
                  <a:schemeClr val="accent4">
                    <a:lumMod val="75000"/>
                  </a:schemeClr>
                </a:solidFill>
              </a:rPr>
              <a:t>filter. </a:t>
            </a:r>
          </a:p>
        </p:txBody>
      </p:sp>
    </p:spTree>
    <p:extLst>
      <p:ext uri="{BB962C8B-B14F-4D97-AF65-F5344CB8AC3E}">
        <p14:creationId xmlns:p14="http://schemas.microsoft.com/office/powerpoint/2010/main" val="163145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9" name="Google Shape;909;p55"/>
          <p:cNvSpPr/>
          <p:nvPr/>
        </p:nvSpPr>
        <p:spPr>
          <a:xfrm>
            <a:off x="125073" y="5563124"/>
            <a:ext cx="8829741" cy="9165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indent="-285750">
              <a:buClr>
                <a:schemeClr val="tx1"/>
              </a:buClr>
              <a:buSzPts val="1800"/>
              <a:buFont typeface="Noto Sans Symbols"/>
              <a:buChar char="▪"/>
            </a:pPr>
            <a:r>
              <a:rPr lang="en-US" sz="1800" dirty="0">
                <a:solidFill>
                  <a:srgbClr val="C00000"/>
                </a:solidFill>
                <a:latin typeface="Helvetica Neue"/>
              </a:rPr>
              <a:t>     </a:t>
            </a:r>
            <a:r>
              <a:rPr lang="en-US" sz="1800" dirty="0">
                <a:solidFill>
                  <a:schemeClr val="tx1"/>
                </a:solidFill>
                <a:latin typeface="Helvetica Neue"/>
              </a:rPr>
              <a:t>maximum beam offset, equal to ~</a:t>
            </a:r>
            <a:r>
              <a:rPr lang="en-US" sz="1800" b="1" dirty="0">
                <a:solidFill>
                  <a:schemeClr val="tx1"/>
                </a:solidFill>
                <a:latin typeface="Helvetica Neue"/>
              </a:rPr>
              <a:t>0.1 </a:t>
            </a:r>
            <a:r>
              <a:rPr lang="en-US" sz="1800" b="1" dirty="0" err="1">
                <a:solidFill>
                  <a:schemeClr val="tx1"/>
                </a:solidFill>
                <a:latin typeface="Helvetica Neue"/>
              </a:rPr>
              <a:t>μm</a:t>
            </a:r>
            <a:r>
              <a:rPr lang="en-US" sz="1800" dirty="0">
                <a:solidFill>
                  <a:schemeClr val="tx1"/>
                </a:solidFill>
                <a:latin typeface="Helvetica Neue"/>
              </a:rPr>
              <a:t> or </a:t>
            </a:r>
            <a:r>
              <a:rPr lang="en-US" sz="1800" b="1" dirty="0">
                <a:solidFill>
                  <a:schemeClr val="tx1"/>
                </a:solidFill>
                <a:latin typeface="Helvetica Neue"/>
              </a:rPr>
              <a:t>10</a:t>
            </a:r>
            <a:r>
              <a:rPr lang="en-US" sz="1800" b="1" baseline="30000" dirty="0">
                <a:solidFill>
                  <a:schemeClr val="tx1"/>
                </a:solidFill>
                <a:latin typeface="Helvetica Neue"/>
              </a:rPr>
              <a:t>-3</a:t>
            </a:r>
            <a:r>
              <a:rPr lang="en-US" sz="1800" b="1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Helvetica Neue"/>
              </a:rPr>
              <a:t>σ</a:t>
            </a:r>
            <a:r>
              <a:rPr lang="en-US" sz="1800" dirty="0">
                <a:solidFill>
                  <a:srgbClr val="C00000"/>
                </a:solidFill>
                <a:latin typeface="Helvetica Neue"/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latin typeface="Helvetica Neue"/>
                <a:cs typeface="Arial" panose="020B0604020202020204" pitchFamily="34" charset="0"/>
              </a:rPr>
              <a:t>→ </a:t>
            </a:r>
            <a:r>
              <a:rPr lang="en-US" sz="1800" dirty="0" smtClean="0">
                <a:solidFill>
                  <a:schemeClr val="tx1"/>
                </a:solidFill>
                <a:latin typeface="Helvetica Neue"/>
                <a:cs typeface="Calibri"/>
              </a:rPr>
              <a:t>Equivalent </a:t>
            </a:r>
            <a:r>
              <a:rPr lang="en-US" sz="1800" dirty="0">
                <a:solidFill>
                  <a:schemeClr val="tx1"/>
                </a:solidFill>
                <a:latin typeface="Helvetica Neue"/>
                <a:cs typeface="Calibri"/>
              </a:rPr>
              <a:t>kick </a:t>
            </a:r>
            <a:r>
              <a:rPr lang="en-US" sz="1800" b="1" dirty="0">
                <a:solidFill>
                  <a:schemeClr val="tx1"/>
                </a:solidFill>
                <a:latin typeface="Helvetica Neue"/>
                <a:cs typeface="Calibri"/>
              </a:rPr>
              <a:t>0.09 </a:t>
            </a:r>
            <a:r>
              <a:rPr lang="en-US" sz="1800" b="1" dirty="0" err="1">
                <a:solidFill>
                  <a:schemeClr val="tx1"/>
                </a:solidFill>
                <a:latin typeface="Helvetica Neue"/>
                <a:cs typeface="Calibri"/>
              </a:rPr>
              <a:t>nrad</a:t>
            </a:r>
            <a:r>
              <a:rPr lang="en-US" sz="1800" dirty="0">
                <a:solidFill>
                  <a:schemeClr val="tx1"/>
                </a:solidFill>
                <a:latin typeface="Helvetica Neue"/>
                <a:cs typeface="Calibri"/>
              </a:rPr>
              <a:t> from single dipole at </a:t>
            </a:r>
            <a:r>
              <a:rPr lang="el-GR" sz="1800" dirty="0" smtClean="0">
                <a:solidFill>
                  <a:schemeClr val="tx1"/>
                </a:solidFill>
                <a:latin typeface="Helvetica Neue"/>
                <a:cs typeface="Calibri"/>
              </a:rPr>
              <a:t>β</a:t>
            </a:r>
            <a:r>
              <a:rPr lang="en-US" sz="1800" dirty="0" smtClean="0">
                <a:solidFill>
                  <a:schemeClr val="tx1"/>
                </a:solidFill>
                <a:latin typeface="Helvetica Neue"/>
                <a:cs typeface="Calibri"/>
              </a:rPr>
              <a:t>=105 </a:t>
            </a:r>
            <a:r>
              <a:rPr lang="en-US" sz="1800" dirty="0">
                <a:solidFill>
                  <a:schemeClr val="tx1"/>
                </a:solidFill>
                <a:latin typeface="Helvetica Neue"/>
                <a:cs typeface="Calibri"/>
              </a:rPr>
              <a:t>m, 1e-3 distance from tune </a:t>
            </a:r>
            <a:r>
              <a:rPr lang="en-US" sz="1800" b="1" dirty="0">
                <a:solidFill>
                  <a:schemeClr val="tx1"/>
                </a:solidFill>
                <a:latin typeface="Helvetica Neue"/>
                <a:cs typeface="Calibri"/>
              </a:rPr>
              <a:t>(in the absence of a damper), </a:t>
            </a:r>
            <a:r>
              <a:rPr lang="en-US" sz="1800" dirty="0">
                <a:solidFill>
                  <a:schemeClr val="tx1"/>
                </a:solidFill>
                <a:latin typeface="Helvetica Neue"/>
                <a:cs typeface="Calibri"/>
              </a:rPr>
              <a:t>corresponds to stability of </a:t>
            </a:r>
            <a:r>
              <a:rPr lang="en-US" sz="1800" b="1" dirty="0">
                <a:solidFill>
                  <a:schemeClr val="tx1"/>
                </a:solidFill>
                <a:latin typeface="Helvetica Neue"/>
                <a:cs typeface="Calibri"/>
              </a:rPr>
              <a:t>2e-9</a:t>
            </a:r>
            <a:r>
              <a:rPr lang="en-US" sz="1800" dirty="0">
                <a:solidFill>
                  <a:schemeClr val="tx1"/>
                </a:solidFill>
                <a:latin typeface="Helvetica Neue"/>
                <a:cs typeface="Calibri"/>
              </a:rPr>
              <a:t> for a single main bend.</a:t>
            </a:r>
          </a:p>
          <a:p>
            <a:pPr marL="285750" indent="-285750">
              <a:buClr>
                <a:schemeClr val="tx1"/>
              </a:buClr>
              <a:buSzPts val="1800"/>
              <a:buFont typeface="Noto Sans Symbols"/>
              <a:buChar char="▪"/>
            </a:pPr>
            <a:endParaRPr dirty="0">
              <a:latin typeface="Helvetica Neue"/>
            </a:endParaRPr>
          </a:p>
        </p:txBody>
      </p:sp>
      <p:pic>
        <p:nvPicPr>
          <p:cNvPr id="911" name="Google Shape;911;p5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138" y="595249"/>
            <a:ext cx="8814113" cy="4407056"/>
          </a:xfrm>
          <a:prstGeom prst="rect">
            <a:avLst/>
          </a:prstGeom>
          <a:noFill/>
          <a:ln>
            <a:noFill/>
          </a:ln>
        </p:spPr>
      </p:pic>
      <p:sp>
        <p:nvSpPr>
          <p:cNvPr id="912" name="Google Shape;912;p55"/>
          <p:cNvSpPr txBox="1"/>
          <p:nvPr/>
        </p:nvSpPr>
        <p:spPr>
          <a:xfrm rot="5400000">
            <a:off x="8049418" y="2117228"/>
            <a:ext cx="1512168" cy="338554"/>
          </a:xfrm>
          <a:prstGeom prst="rect">
            <a:avLst/>
          </a:prstGeom>
          <a:solidFill>
            <a:srgbClr val="003F78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600" b="1">
                <a:solidFill>
                  <a:schemeClr val="lt1"/>
                </a:solidFill>
              </a:rPr>
              <a:t>ADTObsBox</a:t>
            </a:r>
            <a:endParaRPr sz="1600" b="1">
              <a:solidFill>
                <a:schemeClr val="lt1"/>
              </a:solidFill>
            </a:endParaRPr>
          </a:p>
        </p:txBody>
      </p:sp>
      <p:sp>
        <p:nvSpPr>
          <p:cNvPr id="913" name="Google Shape;913;p55"/>
          <p:cNvSpPr txBox="1"/>
          <p:nvPr/>
        </p:nvSpPr>
        <p:spPr>
          <a:xfrm>
            <a:off x="3891455" y="1019430"/>
            <a:ext cx="619766" cy="369332"/>
          </a:xfrm>
          <a:prstGeom prst="rect">
            <a:avLst/>
          </a:prstGeom>
          <a:solidFill>
            <a:srgbClr val="000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800" b="1">
                <a:solidFill>
                  <a:schemeClr val="lt1"/>
                </a:solidFill>
              </a:rPr>
              <a:t>B1</a:t>
            </a:r>
            <a:endParaRPr/>
          </a:p>
        </p:txBody>
      </p:sp>
      <p:sp>
        <p:nvSpPr>
          <p:cNvPr id="914" name="Google Shape;914;p55"/>
          <p:cNvSpPr txBox="1"/>
          <p:nvPr/>
        </p:nvSpPr>
        <p:spPr>
          <a:xfrm>
            <a:off x="4823318" y="1019430"/>
            <a:ext cx="619766" cy="36933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800" b="1">
                <a:solidFill>
                  <a:schemeClr val="lt1"/>
                </a:solidFill>
              </a:rPr>
              <a:t>B2</a:t>
            </a:r>
            <a:endParaRPr/>
          </a:p>
        </p:txBody>
      </p:sp>
      <p:sp>
        <p:nvSpPr>
          <p:cNvPr id="915" name="Google Shape;915;p55"/>
          <p:cNvSpPr/>
          <p:nvPr/>
        </p:nvSpPr>
        <p:spPr>
          <a:xfrm>
            <a:off x="3270763" y="1048219"/>
            <a:ext cx="259308" cy="28660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sz="1800">
              <a:solidFill>
                <a:schemeClr val="lt1"/>
              </a:solidFill>
            </a:endParaRPr>
          </a:p>
        </p:txBody>
      </p:sp>
      <p:sp>
        <p:nvSpPr>
          <p:cNvPr id="916" name="Google Shape;916;p55"/>
          <p:cNvSpPr txBox="1"/>
          <p:nvPr/>
        </p:nvSpPr>
        <p:spPr>
          <a:xfrm>
            <a:off x="34115" y="-25820"/>
            <a:ext cx="8850577" cy="8173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>
              <a:buClr>
                <a:srgbClr val="474747"/>
              </a:buClr>
              <a:buSzPts val="3792"/>
            </a:pPr>
            <a:r>
              <a:rPr lang="en-US" sz="3792" dirty="0">
                <a:solidFill>
                  <a:srgbClr val="474747"/>
                </a:solidFill>
              </a:rPr>
              <a:t>Comparison between beams &amp; planes</a:t>
            </a:r>
            <a:endParaRPr dirty="0"/>
          </a:p>
        </p:txBody>
      </p:sp>
      <p:sp>
        <p:nvSpPr>
          <p:cNvPr id="917" name="Google Shape;917;p55"/>
          <p:cNvSpPr/>
          <p:nvPr/>
        </p:nvSpPr>
        <p:spPr>
          <a:xfrm>
            <a:off x="125073" y="4912405"/>
            <a:ext cx="8068963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indent="-285750">
              <a:buClr>
                <a:schemeClr val="tx1"/>
              </a:buClr>
              <a:buSzPts val="1800"/>
              <a:buFont typeface="Noto Sans Symbols"/>
              <a:buChar char="▪"/>
            </a:pPr>
            <a:r>
              <a:rPr lang="en-US" sz="1800" dirty="0">
                <a:solidFill>
                  <a:schemeClr val="tx1"/>
                </a:solidFill>
                <a:latin typeface="Helvetica Neue"/>
              </a:rPr>
              <a:t>The horizontal plane of </a:t>
            </a:r>
            <a:r>
              <a:rPr lang="en-US" sz="1800" b="1" dirty="0">
                <a:solidFill>
                  <a:srgbClr val="0002FF"/>
                </a:solidFill>
                <a:latin typeface="Helvetica Neue"/>
              </a:rPr>
              <a:t>B1</a:t>
            </a:r>
            <a:r>
              <a:rPr lang="en-US" sz="1800" dirty="0">
                <a:solidFill>
                  <a:srgbClr val="C00000"/>
                </a:solidFill>
                <a:latin typeface="Helvetica Neue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Helvetica Neue"/>
              </a:rPr>
              <a:t>is mainly affected.</a:t>
            </a:r>
            <a:endParaRPr dirty="0">
              <a:solidFill>
                <a:schemeClr val="tx1"/>
              </a:solidFill>
              <a:latin typeface="Helvetica Neue"/>
            </a:endParaRPr>
          </a:p>
          <a:p>
            <a:pPr marL="285750" indent="-285750">
              <a:buClr>
                <a:schemeClr val="tx1"/>
              </a:buClr>
              <a:buSzPts val="1800"/>
              <a:buFont typeface="Noto Sans Symbols"/>
              <a:buChar char="▪"/>
            </a:pPr>
            <a:r>
              <a:rPr lang="en-US" sz="1800" dirty="0">
                <a:solidFill>
                  <a:srgbClr val="C00000"/>
                </a:solidFill>
                <a:latin typeface="Helvetica Neue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Helvetica Neue"/>
              </a:rPr>
              <a:t>Asymmetry between </a:t>
            </a:r>
            <a:r>
              <a:rPr lang="en-US" sz="1800" b="1" dirty="0">
                <a:solidFill>
                  <a:srgbClr val="00B0F0"/>
                </a:solidFill>
                <a:latin typeface="Helvetica Neue"/>
              </a:rPr>
              <a:t>low</a:t>
            </a:r>
            <a:r>
              <a:rPr lang="en-US" sz="1800" dirty="0">
                <a:solidFill>
                  <a:srgbClr val="C00000"/>
                </a:solidFill>
                <a:latin typeface="Helvetica Neue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Helvetica Neue"/>
              </a:rPr>
              <a:t>&amp;</a:t>
            </a:r>
            <a:r>
              <a:rPr lang="en-US" sz="1800" dirty="0">
                <a:solidFill>
                  <a:srgbClr val="C00000"/>
                </a:solidFill>
                <a:latin typeface="Helvetica Neue"/>
              </a:rPr>
              <a:t> </a:t>
            </a:r>
            <a:r>
              <a:rPr lang="en-US" sz="1800" b="1" dirty="0">
                <a:solidFill>
                  <a:srgbClr val="FFC000"/>
                </a:solidFill>
                <a:latin typeface="Helvetica Neue"/>
              </a:rPr>
              <a:t>high</a:t>
            </a:r>
            <a:r>
              <a:rPr lang="en-US" sz="1800" dirty="0">
                <a:solidFill>
                  <a:srgbClr val="FFC000"/>
                </a:solidFill>
                <a:latin typeface="Helvetica Neue"/>
              </a:rPr>
              <a:t> f-cluster.</a:t>
            </a:r>
            <a:endParaRPr dirty="0">
              <a:latin typeface="Helvetica Neue"/>
            </a:endParaRPr>
          </a:p>
        </p:txBody>
      </p:sp>
      <p:sp>
        <p:nvSpPr>
          <p:cNvPr id="918" name="Google Shape;918;p55"/>
          <p:cNvSpPr/>
          <p:nvPr/>
        </p:nvSpPr>
        <p:spPr>
          <a:xfrm>
            <a:off x="455477" y="5571713"/>
            <a:ext cx="259308" cy="28660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sz="1800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684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4" name="Google Shape;964;p58"/>
          <p:cNvSpPr txBox="1"/>
          <p:nvPr/>
        </p:nvSpPr>
        <p:spPr>
          <a:xfrm>
            <a:off x="34115" y="-25820"/>
            <a:ext cx="8850577" cy="8173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>
              <a:buClr>
                <a:srgbClr val="474747"/>
              </a:buClr>
              <a:buSzPts val="4100"/>
            </a:pPr>
            <a:r>
              <a:rPr lang="en-US" sz="4100" dirty="0">
                <a:solidFill>
                  <a:srgbClr val="47474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Impact of ADT BW on 50 Hz</a:t>
            </a:r>
            <a:endParaRPr dirty="0"/>
          </a:p>
        </p:txBody>
      </p:sp>
      <p:pic>
        <p:nvPicPr>
          <p:cNvPr id="4" name="Picture 3" descr="freq_response_enhanced_operati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508358"/>
            <a:ext cx="4965662" cy="283212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14598" y="5352225"/>
            <a:ext cx="2956259" cy="338554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Helvetica Neue"/>
                <a:hlinkClick r:id="rId4"/>
              </a:rPr>
              <a:t>LBOC, 30/10/2012, D. </a:t>
            </a:r>
            <a:r>
              <a:rPr lang="en-US" sz="1600" dirty="0" err="1" smtClean="0">
                <a:solidFill>
                  <a:srgbClr val="C00000"/>
                </a:solidFill>
                <a:latin typeface="Helvetica Neue"/>
                <a:hlinkClick r:id="rId4"/>
              </a:rPr>
              <a:t>Valuch</a:t>
            </a:r>
            <a:endParaRPr lang="en-US" sz="1600" dirty="0">
              <a:solidFill>
                <a:srgbClr val="C00000"/>
              </a:solidFill>
              <a:latin typeface="Helvetica Neue"/>
            </a:endParaRPr>
          </a:p>
        </p:txBody>
      </p:sp>
      <p:sp>
        <p:nvSpPr>
          <p:cNvPr id="6" name="Google Shape;816;p50"/>
          <p:cNvSpPr txBox="1"/>
          <p:nvPr/>
        </p:nvSpPr>
        <p:spPr>
          <a:xfrm>
            <a:off x="47298" y="871061"/>
            <a:ext cx="8858250" cy="2132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indent="-457200">
              <a:buClr>
                <a:schemeClr val="tx1"/>
              </a:buClr>
              <a:buAutoNum type="arabicPeriod"/>
            </a:pPr>
            <a:r>
              <a:rPr lang="en-US" sz="2200" dirty="0" smtClean="0">
                <a:solidFill>
                  <a:schemeClr val="tx1"/>
                </a:solidFill>
                <a:latin typeface="Helvetica Neue"/>
                <a:sym typeface="Helvetica Neue"/>
              </a:rPr>
              <a:t>Impact of </a:t>
            </a:r>
            <a:r>
              <a:rPr lang="en-US" sz="2200" dirty="0" smtClean="0">
                <a:solidFill>
                  <a:srgbClr val="FFC000"/>
                </a:solidFill>
                <a:latin typeface="Helvetica Neue"/>
                <a:sym typeface="Helvetica Neue"/>
              </a:rPr>
              <a:t>high-f cluster </a:t>
            </a:r>
            <a:r>
              <a:rPr lang="en-US" sz="2200" dirty="0" smtClean="0">
                <a:solidFill>
                  <a:schemeClr val="tx1"/>
                </a:solidFill>
                <a:latin typeface="Helvetica Neue"/>
                <a:sym typeface="Helvetica Neue"/>
              </a:rPr>
              <a:t>when the ADT BW is changed from extended to standard. </a:t>
            </a:r>
          </a:p>
          <a:p>
            <a:pPr marL="457200" indent="-457200">
              <a:buClr>
                <a:schemeClr val="tx1"/>
              </a:buClr>
              <a:buAutoNum type="arabicPeriod"/>
            </a:pPr>
            <a:r>
              <a:rPr lang="en-US" sz="2200" dirty="0" smtClean="0">
                <a:solidFill>
                  <a:schemeClr val="tx1"/>
                </a:solidFill>
                <a:latin typeface="Helvetica Neue"/>
                <a:sym typeface="Helvetica Neue"/>
              </a:rPr>
              <a:t>Change in the ADT BW during Adjust, reduction of </a:t>
            </a:r>
            <a:r>
              <a:rPr lang="en-US" sz="2200" dirty="0" smtClean="0">
                <a:solidFill>
                  <a:srgbClr val="FFC000"/>
                </a:solidFill>
                <a:latin typeface="Helvetica Neue"/>
                <a:sym typeface="Helvetica Neue"/>
              </a:rPr>
              <a:t>high-f cluster</a:t>
            </a:r>
            <a:r>
              <a:rPr lang="en-US" sz="2200" dirty="0" smtClean="0">
                <a:solidFill>
                  <a:schemeClr val="tx1"/>
                </a:solidFill>
                <a:latin typeface="Helvetica Neue"/>
                <a:sym typeface="Helvetica Neue"/>
              </a:rPr>
              <a:t>.</a:t>
            </a:r>
            <a:endParaRPr lang="en-US" sz="2200" dirty="0" smtClean="0">
              <a:solidFill>
                <a:srgbClr val="FFC000"/>
              </a:solidFill>
              <a:latin typeface="Helvetica Neue"/>
              <a:sym typeface="Helvetica Neue"/>
            </a:endParaRPr>
          </a:p>
          <a:p>
            <a:pPr marL="457200" indent="-457200">
              <a:buClr>
                <a:schemeClr val="tx1"/>
              </a:buClr>
              <a:buAutoNum type="arabicPeriod"/>
            </a:pPr>
            <a:r>
              <a:rPr lang="en-US" sz="2200" dirty="0" smtClean="0">
                <a:solidFill>
                  <a:schemeClr val="tx1"/>
                </a:solidFill>
                <a:latin typeface="Helvetica Neue"/>
                <a:sym typeface="Helvetica Neue"/>
              </a:rPr>
              <a:t>Fill 7035 no change of ADT BW in Adjust. SB with extended BW.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08863" y="2676449"/>
            <a:ext cx="1672253" cy="646331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FF0000"/>
                </a:solidFill>
                <a:latin typeface="Helvetica Neue"/>
              </a:rPr>
              <a:t>Standard BW</a:t>
            </a:r>
          </a:p>
          <a:p>
            <a:r>
              <a:rPr lang="en-US" sz="1800" b="1" dirty="0" smtClean="0">
                <a:solidFill>
                  <a:srgbClr val="210D6B"/>
                </a:solidFill>
                <a:latin typeface="Helvetica Neue"/>
              </a:rPr>
              <a:t>Extended BW</a:t>
            </a:r>
            <a:endParaRPr lang="en-US" sz="1800" b="1" dirty="0">
              <a:solidFill>
                <a:srgbClr val="210D6B"/>
              </a:solidFill>
              <a:latin typeface="Helvetica Neue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1314" y="3113501"/>
            <a:ext cx="3794903" cy="146823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100088" y="4833421"/>
            <a:ext cx="2831224" cy="338554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Helvetica Neue"/>
                <a:hlinkClick r:id="rId6"/>
              </a:rPr>
              <a:t>Evian 2019, M. </a:t>
            </a:r>
            <a:r>
              <a:rPr lang="en-US" sz="1600" dirty="0" err="1" smtClean="0">
                <a:solidFill>
                  <a:srgbClr val="C00000"/>
                </a:solidFill>
                <a:latin typeface="Helvetica Neue"/>
                <a:hlinkClick r:id="rId6"/>
              </a:rPr>
              <a:t>Soderen</a:t>
            </a:r>
            <a:r>
              <a:rPr lang="en-US" sz="1600" dirty="0" smtClean="0">
                <a:solidFill>
                  <a:srgbClr val="C00000"/>
                </a:solidFill>
                <a:latin typeface="Helvetica Neue"/>
                <a:hlinkClick r:id="rId6"/>
              </a:rPr>
              <a:t> et al</a:t>
            </a:r>
            <a:endParaRPr lang="en-US" sz="1600" dirty="0">
              <a:solidFill>
                <a:srgbClr val="C00000"/>
              </a:solidFill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28695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rgbClr val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sofia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3603</TotalTime>
  <Words>2251</Words>
  <Application>Microsoft Office PowerPoint</Application>
  <PresentationFormat>On-screen Show (4:3)</PresentationFormat>
  <Paragraphs>347</Paragraphs>
  <Slides>33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1" baseType="lpstr">
      <vt:lpstr>Arial</vt:lpstr>
      <vt:lpstr>Belleza</vt:lpstr>
      <vt:lpstr>Calibri</vt:lpstr>
      <vt:lpstr>Helvetica Neue</vt:lpstr>
      <vt:lpstr>Noto Sans Symbols</vt:lpstr>
      <vt:lpstr>Times New Roman</vt:lpstr>
      <vt:lpstr>Wingdings</vt:lpstr>
      <vt:lpstr>CERNCorporate4-3</vt:lpstr>
      <vt:lpstr>Summary of power supply ripple observations in the LHC and impact on the HL-LHC</vt:lpstr>
      <vt:lpstr>Motivation</vt:lpstr>
      <vt:lpstr>Motivation</vt:lpstr>
      <vt:lpstr>Beam spectrum at SB</vt:lpstr>
      <vt:lpstr>Beam spectrum at SB</vt:lpstr>
      <vt:lpstr>Experiments with active filters</vt:lpstr>
      <vt:lpstr>Experiments with active filters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Motivation</vt:lpstr>
      <vt:lpstr>A note on tracking distributions</vt:lpstr>
      <vt:lpstr>A note on tracking distributions</vt:lpstr>
      <vt:lpstr>Lumped vs distributed model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Motivation</vt:lpstr>
      <vt:lpstr>Mitigation</vt:lpstr>
      <vt:lpstr>Motivation</vt:lpstr>
      <vt:lpstr>Noise thresholds with DA scans</vt:lpstr>
      <vt:lpstr>Open questions &amp; next steps</vt:lpstr>
      <vt:lpstr>Open questions &amp; next steps</vt:lpstr>
      <vt:lpstr>Backup</vt:lpstr>
      <vt:lpstr>Motivation</vt:lpstr>
      <vt:lpstr>A note on tracking distributions</vt:lpstr>
      <vt:lpstr>A note on tracking distributions</vt:lpstr>
      <vt:lpstr>A note on tracking distributions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Noise effects in the Large Hadron Collider (LHC) and its High-Luminosity upgrade (HL-LHC)</dc:title>
  <dc:creator>Sofia Kostoglou</dc:creator>
  <cp:lastModifiedBy>Sofia Kostoglou</cp:lastModifiedBy>
  <cp:revision>238</cp:revision>
  <dcterms:modified xsi:type="dcterms:W3CDTF">2020-05-18T16:34:58Z</dcterms:modified>
</cp:coreProperties>
</file>