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51"/>
  </p:notesMasterIdLst>
  <p:sldIdLst>
    <p:sldId id="308" r:id="rId5"/>
    <p:sldId id="258" r:id="rId6"/>
    <p:sldId id="261" r:id="rId7"/>
    <p:sldId id="262" r:id="rId8"/>
    <p:sldId id="263" r:id="rId9"/>
    <p:sldId id="270" r:id="rId10"/>
    <p:sldId id="269" r:id="rId11"/>
    <p:sldId id="268" r:id="rId12"/>
    <p:sldId id="307" r:id="rId13"/>
    <p:sldId id="266" r:id="rId14"/>
    <p:sldId id="264" r:id="rId15"/>
    <p:sldId id="271" r:id="rId16"/>
    <p:sldId id="272" r:id="rId17"/>
    <p:sldId id="273" r:id="rId18"/>
    <p:sldId id="309" r:id="rId19"/>
    <p:sldId id="276" r:id="rId20"/>
    <p:sldId id="275" r:id="rId21"/>
    <p:sldId id="274" r:id="rId22"/>
    <p:sldId id="277" r:id="rId23"/>
    <p:sldId id="279" r:id="rId24"/>
    <p:sldId id="280" r:id="rId25"/>
    <p:sldId id="281" r:id="rId26"/>
    <p:sldId id="282" r:id="rId27"/>
    <p:sldId id="306" r:id="rId28"/>
    <p:sldId id="310" r:id="rId29"/>
    <p:sldId id="311" r:id="rId30"/>
    <p:sldId id="286" r:id="rId31"/>
    <p:sldId id="312" r:id="rId32"/>
    <p:sldId id="304" r:id="rId33"/>
    <p:sldId id="283" r:id="rId34"/>
    <p:sldId id="287" r:id="rId35"/>
    <p:sldId id="289" r:id="rId36"/>
    <p:sldId id="288" r:id="rId37"/>
    <p:sldId id="290" r:id="rId38"/>
    <p:sldId id="291" r:id="rId39"/>
    <p:sldId id="292" r:id="rId40"/>
    <p:sldId id="293" r:id="rId41"/>
    <p:sldId id="294" r:id="rId42"/>
    <p:sldId id="297" r:id="rId43"/>
    <p:sldId id="300" r:id="rId44"/>
    <p:sldId id="301" r:id="rId45"/>
    <p:sldId id="397" r:id="rId46"/>
    <p:sldId id="395" r:id="rId47"/>
    <p:sldId id="325" r:id="rId48"/>
    <p:sldId id="368" r:id="rId49"/>
    <p:sldId id="396" r:id="rId5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0519C"/>
    <a:srgbClr val="EDEBE5"/>
    <a:srgbClr val="0055A6"/>
    <a:srgbClr val="AEBDE1"/>
    <a:srgbClr val="94A7D5"/>
    <a:srgbClr val="185DAB"/>
    <a:srgbClr val="5E7DBE"/>
    <a:srgbClr val="D3ED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06" autoAdjust="0"/>
    <p:restoredTop sz="92593" autoAdjust="0"/>
  </p:normalViewPr>
  <p:slideViewPr>
    <p:cSldViewPr snapToGrid="0" snapToObjects="1">
      <p:cViewPr varScale="1">
        <p:scale>
          <a:sx n="175" d="100"/>
          <a:sy n="175" d="100"/>
        </p:scale>
        <p:origin x="968" y="16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7EA63-B463-4F0E-BDB8-950D0D9E6C4B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9E83D-9F90-495C-B504-02EA190B1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265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54892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26499-13BB-418E-83E5-EF6A71FDAFC0}" type="slidenum">
              <a:rPr lang="it-IT" smtClean="0"/>
              <a:pPr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4493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A528005C-D1B4-4C73-8827-E1998AD78124}" type="slidenum">
              <a:rPr lang="en-US" altLang="en-US">
                <a:latin typeface="Arial" panose="020B0604020202020204" pitchFamily="34" charset="0"/>
              </a:rPr>
              <a:pPr/>
              <a:t>45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725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J. Wenninger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Accelerators and the LHC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DE86-EC12-9345-82F6-36BD1B27A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19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4/24/20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gif"/><Relationship Id="rId13" Type="http://schemas.openxmlformats.org/officeDocument/2006/relationships/image" Target="../media/image58.gif"/><Relationship Id="rId18" Type="http://schemas.openxmlformats.org/officeDocument/2006/relationships/image" Target="../media/image63.gif"/><Relationship Id="rId3" Type="http://schemas.openxmlformats.org/officeDocument/2006/relationships/image" Target="../media/image48.gif"/><Relationship Id="rId7" Type="http://schemas.openxmlformats.org/officeDocument/2006/relationships/image" Target="../media/image52.gif"/><Relationship Id="rId12" Type="http://schemas.openxmlformats.org/officeDocument/2006/relationships/image" Target="../media/image57.gif"/><Relationship Id="rId17" Type="http://schemas.openxmlformats.org/officeDocument/2006/relationships/image" Target="../media/image62.gif"/><Relationship Id="rId2" Type="http://schemas.openxmlformats.org/officeDocument/2006/relationships/image" Target="../media/image47.png"/><Relationship Id="rId16" Type="http://schemas.openxmlformats.org/officeDocument/2006/relationships/image" Target="../media/image61.gif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1.gif"/><Relationship Id="rId11" Type="http://schemas.openxmlformats.org/officeDocument/2006/relationships/image" Target="../media/image56.gif"/><Relationship Id="rId5" Type="http://schemas.openxmlformats.org/officeDocument/2006/relationships/image" Target="../media/image50.gif"/><Relationship Id="rId15" Type="http://schemas.openxmlformats.org/officeDocument/2006/relationships/image" Target="../media/image60.gif"/><Relationship Id="rId10" Type="http://schemas.openxmlformats.org/officeDocument/2006/relationships/image" Target="../media/image55.gif"/><Relationship Id="rId19" Type="http://schemas.openxmlformats.org/officeDocument/2006/relationships/image" Target="../media/image64.gif"/><Relationship Id="rId4" Type="http://schemas.openxmlformats.org/officeDocument/2006/relationships/image" Target="../media/image49.gif"/><Relationship Id="rId9" Type="http://schemas.openxmlformats.org/officeDocument/2006/relationships/image" Target="../media/image54.gif"/><Relationship Id="rId14" Type="http://schemas.openxmlformats.org/officeDocument/2006/relationships/image" Target="../media/image5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6.jp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2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4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0" b="9887"/>
          <a:stretch/>
        </p:blipFill>
        <p:spPr>
          <a:xfrm>
            <a:off x="0" y="-1184"/>
            <a:ext cx="9144000" cy="4454957"/>
          </a:xfrm>
          <a:prstGeom prst="rect">
            <a:avLst/>
          </a:prstGeom>
        </p:spPr>
      </p:pic>
      <p:sp>
        <p:nvSpPr>
          <p:cNvPr id="7" name="Subtitle 4"/>
          <p:cNvSpPr txBox="1">
            <a:spLocks/>
          </p:cNvSpPr>
          <p:nvPr/>
        </p:nvSpPr>
        <p:spPr>
          <a:xfrm>
            <a:off x="201200" y="3108686"/>
            <a:ext cx="8804777" cy="867096"/>
          </a:xfrm>
          <a:prstGeom prst="rect">
            <a:avLst/>
          </a:prstGeom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ts val="258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fr-FR" sz="2400" dirty="0">
                <a:solidFill>
                  <a:schemeClr val="bg1"/>
                </a:solidFill>
              </a:rPr>
              <a:t>Dominique Bertola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000" dirty="0">
                <a:solidFill>
                  <a:schemeClr val="bg1"/>
                </a:solidFill>
              </a:rPr>
              <a:t>Service des </a:t>
            </a:r>
            <a:r>
              <a:rPr lang="en-GB" sz="2000" dirty="0" err="1">
                <a:solidFill>
                  <a:schemeClr val="bg1"/>
                </a:solidFill>
              </a:rPr>
              <a:t>visites</a:t>
            </a:r>
            <a:r>
              <a:rPr lang="en-GB" sz="2000" dirty="0">
                <a:solidFill>
                  <a:schemeClr val="bg1"/>
                </a:solidFill>
              </a:rPr>
              <a:t> - CERN</a:t>
            </a:r>
          </a:p>
          <a:p>
            <a:pPr marL="0">
              <a:lnSpc>
                <a:spcPts val="258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fr-CH" sz="2000" dirty="0">
                <a:solidFill>
                  <a:schemeClr val="bg1"/>
                </a:solidFill>
              </a:rPr>
              <a:t>Informaticien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1201" y="893727"/>
            <a:ext cx="4801106" cy="1226619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tx1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Découverte du CERN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37075" y="3140074"/>
            <a:ext cx="4609900" cy="1015663"/>
          </a:xfrm>
          <a:prstGeom prst="rect">
            <a:avLst/>
          </a:prstGeom>
          <a:solidFill>
            <a:srgbClr val="0055A6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chemeClr val="bg1"/>
                </a:solidFill>
              </a:rPr>
              <a:t>La conférence commence bientôt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chemeClr val="bg1"/>
                </a:solidFill>
              </a:rPr>
              <a:t>Coupez votre caméra et votre micro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>
                <a:solidFill>
                  <a:schemeClr val="bg1"/>
                </a:solidFill>
              </a:rPr>
              <a:t>Ouvrez l’outil </a:t>
            </a:r>
            <a:r>
              <a:rPr lang="fr-CH" sz="2000" i="1" dirty="0">
                <a:solidFill>
                  <a:schemeClr val="bg1"/>
                </a:solidFill>
              </a:rPr>
              <a:t>chat</a:t>
            </a:r>
            <a:r>
              <a:rPr lang="fr-CH" sz="2000" dirty="0">
                <a:solidFill>
                  <a:schemeClr val="bg1"/>
                </a:solidFill>
              </a:rPr>
              <a:t> en bas à droite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43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Combien de personnes?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6" name="Title 1"/>
          <p:cNvSpPr txBox="1">
            <a:spLocks/>
          </p:cNvSpPr>
          <p:nvPr/>
        </p:nvSpPr>
        <p:spPr>
          <a:xfrm>
            <a:off x="6383794" y="108783"/>
            <a:ext cx="2754956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 20 000!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113588" y="1386673"/>
            <a:ext cx="6716734" cy="1426180"/>
            <a:chOff x="2113588" y="1386673"/>
            <a:chExt cx="6716734" cy="1426180"/>
          </a:xfrm>
        </p:grpSpPr>
        <p:sp>
          <p:nvSpPr>
            <p:cNvPr id="108" name="TextBox 107"/>
            <p:cNvSpPr txBox="1"/>
            <p:nvPr/>
          </p:nvSpPr>
          <p:spPr>
            <a:xfrm>
              <a:off x="6387676" y="2351188"/>
              <a:ext cx="24426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rgbClr val="C00000"/>
                  </a:solidFill>
                </a:rPr>
                <a:t>550 	 étudiants</a:t>
              </a:r>
              <a:endParaRPr lang="en-GB" sz="2400" dirty="0">
                <a:solidFill>
                  <a:srgbClr val="C00000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113588" y="1386673"/>
              <a:ext cx="970817" cy="492525"/>
              <a:chOff x="2113588" y="1386673"/>
              <a:chExt cx="970817" cy="49252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96657" y="139145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13588" y="1386673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17" name="Group 16"/>
          <p:cNvGrpSpPr/>
          <p:nvPr/>
        </p:nvGrpSpPr>
        <p:grpSpPr>
          <a:xfrm>
            <a:off x="162596" y="887261"/>
            <a:ext cx="8564633" cy="975496"/>
            <a:chOff x="162596" y="887261"/>
            <a:chExt cx="8564633" cy="975496"/>
          </a:xfrm>
        </p:grpSpPr>
        <p:sp>
          <p:nvSpPr>
            <p:cNvPr id="106" name="TextBox 105"/>
            <p:cNvSpPr txBox="1"/>
            <p:nvPr/>
          </p:nvSpPr>
          <p:spPr>
            <a:xfrm>
              <a:off x="6387676" y="1057946"/>
              <a:ext cx="23395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chemeClr val="tx2"/>
                  </a:solidFill>
                </a:rPr>
                <a:t>2 600	 titulaires</a:t>
              </a:r>
              <a:endParaRPr lang="en-GB" sz="2400" dirty="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62596" y="887261"/>
              <a:ext cx="5857655" cy="975496"/>
              <a:chOff x="162596" y="887261"/>
              <a:chExt cx="5857655" cy="975496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7275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5023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42771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30519" y="88930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8267" y="88862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06015" y="887261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93763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81511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69259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57007" y="89272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44755" y="89203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5" name="Picture 9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32503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2596" y="1375009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19" name="Group 18"/>
          <p:cNvGrpSpPr/>
          <p:nvPr/>
        </p:nvGrpSpPr>
        <p:grpSpPr>
          <a:xfrm>
            <a:off x="650344" y="1380124"/>
            <a:ext cx="8488406" cy="971064"/>
            <a:chOff x="650344" y="1380124"/>
            <a:chExt cx="8488406" cy="971064"/>
          </a:xfrm>
        </p:grpSpPr>
        <p:sp>
          <p:nvSpPr>
            <p:cNvPr id="107" name="TextBox 106"/>
            <p:cNvSpPr txBox="1"/>
            <p:nvPr/>
          </p:nvSpPr>
          <p:spPr>
            <a:xfrm>
              <a:off x="6387676" y="1520191"/>
              <a:ext cx="275107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800	 boursiers</a:t>
              </a:r>
              <a:br>
                <a:rPr lang="fr-CH" sz="2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</a:br>
              <a:r>
                <a:rPr lang="fr-CH" sz="240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	 &amp; apprentis</a:t>
              </a:r>
              <a:endParaRPr lang="en-GB" sz="24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50344" y="1380124"/>
              <a:ext cx="1463244" cy="494883"/>
              <a:chOff x="650344" y="1380124"/>
              <a:chExt cx="1463244" cy="494883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38092" y="138523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50344" y="1380124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7" name="Picture 11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25840" y="1387259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23" name="Group 22"/>
          <p:cNvGrpSpPr/>
          <p:nvPr/>
        </p:nvGrpSpPr>
        <p:grpSpPr>
          <a:xfrm>
            <a:off x="167275" y="1393865"/>
            <a:ext cx="8885839" cy="2965851"/>
            <a:chOff x="167275" y="1393865"/>
            <a:chExt cx="8885839" cy="2965851"/>
          </a:xfrm>
        </p:grpSpPr>
        <p:sp>
          <p:nvSpPr>
            <p:cNvPr id="109" name="TextBox 108"/>
            <p:cNvSpPr txBox="1"/>
            <p:nvPr/>
          </p:nvSpPr>
          <p:spPr>
            <a:xfrm>
              <a:off x="6383794" y="2812853"/>
              <a:ext cx="26693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rgbClr val="EB7F4F"/>
                  </a:solidFill>
                </a:rPr>
                <a:t>15 000 utilisateurs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67275" y="1393865"/>
              <a:ext cx="5860654" cy="2965851"/>
              <a:chOff x="167275" y="1393865"/>
              <a:chExt cx="5860654" cy="296585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089084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76832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8" name="Picture 11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64580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9" name="Picture 11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52328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0" name="Picture 11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35397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1" name="Picture 120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23145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96657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5" name="Picture 124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7275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6" name="Picture 12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5023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7" name="Picture 126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42771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8" name="Picture 12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25840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9" name="Picture 12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13588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23145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1" name="Picture 130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093763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2" name="Picture 13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81511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3" name="Picture 13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69259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4" name="Picture 13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52328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5" name="Picture 134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40076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6" name="Picture 13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08909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8" name="Picture 13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7275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9" name="Picture 13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55023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0" name="Picture 13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38092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25840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2" name="Picture 14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35397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3" name="Picture 14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06015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4" name="Picture 14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093763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5" name="Picture 144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81511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6" name="Picture 14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64580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7" name="Picture 146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52328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8" name="Picture 14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27824" y="236722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9" name="Picture 14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06015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0" name="Picture 14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6633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1" name="Picture 15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64381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2" name="Picture 15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52129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3" name="Picture 15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35198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4" name="Picture 15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22946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5" name="Picture 15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32503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6" name="Picture 15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03121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7" name="Picture 15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90869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8" name="Picture 15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78617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9" name="Picture 15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61686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0" name="Picture 15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49434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2" name="Picture 16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4311" y="387196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3" name="Picture 16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72059" y="387196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3" name="Picture 17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21266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4" name="Picture 17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79632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5" name="Picture 174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7380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6" name="Picture 17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50449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7" name="Picture 176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38197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8" name="Picture 17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47754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9" name="Picture 17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18372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0" name="Picture 17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06120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1" name="Picture 180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93868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2" name="Picture 18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76937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3" name="Picture 18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64685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4" name="Picture 18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40181" y="3372188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25" name="Group 24"/>
          <p:cNvGrpSpPr/>
          <p:nvPr/>
        </p:nvGrpSpPr>
        <p:grpSpPr>
          <a:xfrm>
            <a:off x="1161809" y="3274518"/>
            <a:ext cx="7941875" cy="1088610"/>
            <a:chOff x="1161809" y="3274518"/>
            <a:chExt cx="7941875" cy="1088610"/>
          </a:xfrm>
        </p:grpSpPr>
        <p:sp>
          <p:nvSpPr>
            <p:cNvPr id="110" name="TextBox 109"/>
            <p:cNvSpPr txBox="1"/>
            <p:nvPr/>
          </p:nvSpPr>
          <p:spPr>
            <a:xfrm>
              <a:off x="6387676" y="3274518"/>
              <a:ext cx="271600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>
                  <a:solidFill>
                    <a:srgbClr val="5E975B"/>
                  </a:solidFill>
                </a:rPr>
                <a:t>2 000	 entreprises</a:t>
              </a:r>
              <a:br>
                <a:rPr lang="fr-CH" sz="2400" dirty="0">
                  <a:solidFill>
                    <a:srgbClr val="5E975B"/>
                  </a:solidFill>
                </a:rPr>
              </a:br>
              <a:r>
                <a:rPr lang="fr-CH" sz="2400" dirty="0">
                  <a:solidFill>
                    <a:srgbClr val="5E975B"/>
                  </a:solidFill>
                </a:rPr>
                <a:t>	 extérieures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161809" y="3870856"/>
              <a:ext cx="4866120" cy="492272"/>
              <a:chOff x="1161809" y="3870856"/>
              <a:chExt cx="4866120" cy="492272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52433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540181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5" name="Picture 18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78617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6" name="Picture 185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566365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7" name="Picture 18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097436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8" name="Picture 187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585184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9" name="Picture 18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23620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0" name="Picture 189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11368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1" name="Picture 19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61809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2" name="Picture 191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49557" y="3870856"/>
                <a:ext cx="487748" cy="48774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9046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4143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Le 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A quoi ça sert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67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62"/>
          <a:stretch/>
        </p:blipFill>
        <p:spPr>
          <a:xfrm>
            <a:off x="0" y="0"/>
            <a:ext cx="9144000" cy="444682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3910" y="190500"/>
            <a:ext cx="5375354" cy="704850"/>
          </a:xfrm>
          <a:prstGeom prst="rect">
            <a:avLst/>
          </a:prstGeom>
          <a:solidFill>
            <a:srgbClr val="00519C">
              <a:alpha val="69804"/>
            </a:srgbClr>
          </a:solidFill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Recherche fondamentale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33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37" y="1574012"/>
            <a:ext cx="1005070" cy="974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ysClr val="windowText" lastClr="000000"/>
                </a:solidFill>
              </a:rPr>
              <a:t>De quoi est composée la matière ?</a:t>
            </a:r>
            <a:endParaRPr lang="fr-FR" sz="3600" i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441" y="1495412"/>
            <a:ext cx="2190712" cy="10953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8963" r="1" b="12724"/>
          <a:stretch/>
        </p:blipFill>
        <p:spPr>
          <a:xfrm>
            <a:off x="1167897" y="1508998"/>
            <a:ext cx="1280456" cy="11798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Straight Connector 5"/>
          <p:cNvCxnSpPr>
            <a:endCxn id="24" idx="1"/>
          </p:cNvCxnSpPr>
          <p:nvPr/>
        </p:nvCxnSpPr>
        <p:spPr>
          <a:xfrm flipV="1">
            <a:off x="880131" y="1522645"/>
            <a:ext cx="536418" cy="346734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24" idx="3"/>
          </p:cNvCxnSpPr>
          <p:nvPr/>
        </p:nvCxnSpPr>
        <p:spPr>
          <a:xfrm>
            <a:off x="874605" y="1891239"/>
            <a:ext cx="541944" cy="604559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042990" y="1400219"/>
            <a:ext cx="1301760" cy="274747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7" idx="3"/>
          </p:cNvCxnSpPr>
          <p:nvPr/>
        </p:nvCxnSpPr>
        <p:spPr>
          <a:xfrm>
            <a:off x="2023783" y="1822096"/>
            <a:ext cx="1091536" cy="703500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1215003" y="1321099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3587468" y="1427102"/>
            <a:ext cx="1210532" cy="478763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61" idx="4"/>
          </p:cNvCxnSpPr>
          <p:nvPr/>
        </p:nvCxnSpPr>
        <p:spPr>
          <a:xfrm>
            <a:off x="3595909" y="2166119"/>
            <a:ext cx="1303488" cy="473453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4495332" y="1321099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3465782" y="1905865"/>
            <a:ext cx="260254" cy="260254"/>
          </a:xfrm>
          <a:prstGeom prst="ellipse">
            <a:avLst/>
          </a:prstGeom>
          <a:gradFill>
            <a:gsLst>
              <a:gs pos="0">
                <a:schemeClr val="bg1"/>
              </a:gs>
              <a:gs pos="57000">
                <a:srgbClr val="FFC000"/>
              </a:gs>
              <a:gs pos="86000">
                <a:srgbClr val="EB7F4F"/>
              </a:gs>
            </a:gsLst>
            <a:path path="circle">
              <a:fillToRect l="100000" b="100000"/>
            </a:path>
          </a:gradFill>
          <a:ln>
            <a:solidFill>
              <a:srgbClr val="FFC000"/>
            </a:solidFill>
          </a:ln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5191582" y="196922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5202921" y="167496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4991123" y="1586851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4779324" y="167496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4734724" y="193922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4960342" y="2061334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Straight Connector 79"/>
          <p:cNvCxnSpPr>
            <a:stCxn id="72" idx="0"/>
          </p:cNvCxnSpPr>
          <p:nvPr/>
        </p:nvCxnSpPr>
        <p:spPr>
          <a:xfrm flipV="1">
            <a:off x="5160801" y="1419970"/>
            <a:ext cx="1299413" cy="402126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2" idx="4"/>
          </p:cNvCxnSpPr>
          <p:nvPr/>
        </p:nvCxnSpPr>
        <p:spPr>
          <a:xfrm>
            <a:off x="5160801" y="2223014"/>
            <a:ext cx="1398852" cy="470122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6248483" y="1544252"/>
            <a:ext cx="1017723" cy="1017723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4960342" y="182209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6460214" y="1724772"/>
            <a:ext cx="301306" cy="301306"/>
          </a:xfrm>
          <a:prstGeom prst="ellipse">
            <a:avLst/>
          </a:prstGeom>
          <a:gradFill flip="none" rotWithShape="1">
            <a:gsLst>
              <a:gs pos="96460">
                <a:schemeClr val="tx2">
                  <a:lumMod val="60000"/>
                  <a:lumOff val="40000"/>
                </a:schemeClr>
              </a:gs>
              <a:gs pos="7000">
                <a:schemeClr val="bg1"/>
              </a:gs>
              <a:gs pos="57000">
                <a:schemeClr val="tx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6569792" y="2160946"/>
            <a:ext cx="301306" cy="301306"/>
          </a:xfrm>
          <a:prstGeom prst="ellipse">
            <a:avLst/>
          </a:prstGeom>
          <a:gradFill flip="none" rotWithShape="1">
            <a:gsLst>
              <a:gs pos="96460">
                <a:srgbClr val="00B050"/>
              </a:gs>
              <a:gs pos="7000">
                <a:schemeClr val="bg1"/>
              </a:gs>
              <a:gs pos="57000">
                <a:srgbClr val="5E975B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4" name="Straight Connector 93"/>
          <p:cNvCxnSpPr>
            <a:stCxn id="89" idx="0"/>
          </p:cNvCxnSpPr>
          <p:nvPr/>
        </p:nvCxnSpPr>
        <p:spPr>
          <a:xfrm flipV="1">
            <a:off x="7004238" y="1400219"/>
            <a:ext cx="1023348" cy="390776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89" idx="4"/>
          </p:cNvCxnSpPr>
          <p:nvPr/>
        </p:nvCxnSpPr>
        <p:spPr>
          <a:xfrm>
            <a:off x="7004238" y="2092301"/>
            <a:ext cx="1023348" cy="565651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Oval 88"/>
          <p:cNvSpPr/>
          <p:nvPr/>
        </p:nvSpPr>
        <p:spPr>
          <a:xfrm>
            <a:off x="6853585" y="1790995"/>
            <a:ext cx="301306" cy="301306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7624770" y="1337955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6600" b="1" dirty="0">
                <a:solidFill>
                  <a:sysClr val="windowText" lastClr="000000"/>
                </a:solidFill>
              </a:rPr>
              <a:t>?</a:t>
            </a:r>
            <a:endParaRPr lang="en-GB" b="1" dirty="0">
              <a:solidFill>
                <a:sysClr val="windowText" lastClr="00000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6073398" y="1347869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913773" y="1350897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/>
          <p:cNvSpPr txBox="1"/>
          <p:nvPr/>
        </p:nvSpPr>
        <p:spPr>
          <a:xfrm>
            <a:off x="2248404" y="290323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électron</a:t>
            </a:r>
            <a:endParaRPr lang="en-GB" dirty="0"/>
          </a:p>
        </p:txBody>
      </p:sp>
      <p:cxnSp>
        <p:nvCxnSpPr>
          <p:cNvPr id="111" name="Straight Arrow Connector 110"/>
          <p:cNvCxnSpPr>
            <a:stCxn id="109" idx="0"/>
          </p:cNvCxnSpPr>
          <p:nvPr/>
        </p:nvCxnSpPr>
        <p:spPr>
          <a:xfrm flipV="1">
            <a:off x="2751106" y="2022555"/>
            <a:ext cx="420330" cy="880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743987" y="290655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noyau</a:t>
            </a:r>
            <a:endParaRPr lang="en-GB" dirty="0"/>
          </a:p>
        </p:txBody>
      </p:sp>
      <p:cxnSp>
        <p:nvCxnSpPr>
          <p:cNvPr id="113" name="Straight Arrow Connector 112"/>
          <p:cNvCxnSpPr>
            <a:stCxn id="112" idx="0"/>
          </p:cNvCxnSpPr>
          <p:nvPr/>
        </p:nvCxnSpPr>
        <p:spPr>
          <a:xfrm flipH="1" flipV="1">
            <a:off x="3605499" y="2050380"/>
            <a:ext cx="545010" cy="8561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5465055" y="2902907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neutron</a:t>
            </a:r>
            <a:endParaRPr lang="en-GB" dirty="0"/>
          </a:p>
        </p:txBody>
      </p:sp>
      <p:cxnSp>
        <p:nvCxnSpPr>
          <p:cNvPr id="118" name="Straight Arrow Connector 117"/>
          <p:cNvCxnSpPr>
            <a:stCxn id="117" idx="0"/>
          </p:cNvCxnSpPr>
          <p:nvPr/>
        </p:nvCxnSpPr>
        <p:spPr>
          <a:xfrm flipH="1" flipV="1">
            <a:off x="5440459" y="2175963"/>
            <a:ext cx="508062" cy="7269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4574691" y="2902907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proton</a:t>
            </a:r>
            <a:endParaRPr lang="en-GB" dirty="0"/>
          </a:p>
        </p:txBody>
      </p:sp>
      <p:cxnSp>
        <p:nvCxnSpPr>
          <p:cNvPr id="121" name="Straight Arrow Connector 120"/>
          <p:cNvCxnSpPr>
            <a:stCxn id="120" idx="0"/>
          </p:cNvCxnSpPr>
          <p:nvPr/>
        </p:nvCxnSpPr>
        <p:spPr>
          <a:xfrm flipV="1">
            <a:off x="4994037" y="2323748"/>
            <a:ext cx="145872" cy="5791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6463528" y="290655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quark</a:t>
            </a:r>
            <a:endParaRPr lang="en-GB" dirty="0"/>
          </a:p>
        </p:txBody>
      </p:sp>
      <p:cxnSp>
        <p:nvCxnSpPr>
          <p:cNvPr id="132" name="Straight Arrow Connector 131"/>
          <p:cNvCxnSpPr>
            <a:stCxn id="131" idx="0"/>
            <a:endCxn id="90" idx="4"/>
          </p:cNvCxnSpPr>
          <p:nvPr/>
        </p:nvCxnSpPr>
        <p:spPr>
          <a:xfrm flipH="1" flipV="1">
            <a:off x="6720445" y="2462252"/>
            <a:ext cx="123957" cy="4442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1141183" y="290150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atome</a:t>
            </a:r>
            <a:endParaRPr lang="en-GB" dirty="0"/>
          </a:p>
        </p:txBody>
      </p:sp>
      <p:cxnSp>
        <p:nvCxnSpPr>
          <p:cNvPr id="135" name="Straight Arrow Connector 134"/>
          <p:cNvCxnSpPr>
            <a:stCxn id="134" idx="0"/>
          </p:cNvCxnSpPr>
          <p:nvPr/>
        </p:nvCxnSpPr>
        <p:spPr>
          <a:xfrm flipV="1">
            <a:off x="1554117" y="2223014"/>
            <a:ext cx="56825" cy="6784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210102" y="3614848"/>
            <a:ext cx="9494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IV</a:t>
            </a:r>
            <a:r>
              <a:rPr lang="en-US" baseline="30000" dirty="0" err="1"/>
              <a:t>e</a:t>
            </a:r>
            <a:r>
              <a:rPr lang="en-US" baseline="30000" dirty="0"/>
              <a:t> </a:t>
            </a:r>
            <a:r>
              <a:rPr lang="en-US" dirty="0"/>
              <a:t> - </a:t>
            </a:r>
            <a:r>
              <a:rPr lang="en-US" dirty="0" err="1"/>
              <a:t>V</a:t>
            </a:r>
            <a:r>
              <a:rPr lang="en-US" baseline="30000" dirty="0" err="1"/>
              <a:t>e</a:t>
            </a:r>
            <a:endParaRPr lang="en-US" baseline="30000" dirty="0"/>
          </a:p>
          <a:p>
            <a:pPr algn="ctr"/>
            <a:r>
              <a:rPr lang="en-US" sz="1200" dirty="0"/>
              <a:t>av. J-C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02196" y="3620754"/>
            <a:ext cx="6543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Fin du </a:t>
            </a:r>
            <a:br>
              <a:rPr lang="en-US" sz="1200" dirty="0"/>
            </a:br>
            <a:r>
              <a:rPr lang="en-US" dirty="0" err="1"/>
              <a:t>XIX</a:t>
            </a:r>
            <a:r>
              <a:rPr lang="en-US" baseline="30000" dirty="0" err="1"/>
              <a:t>e</a:t>
            </a:r>
            <a:endParaRPr lang="en-US" baseline="30000" dirty="0"/>
          </a:p>
        </p:txBody>
      </p:sp>
      <p:sp>
        <p:nvSpPr>
          <p:cNvPr id="47" name="TextBox 46"/>
          <p:cNvSpPr txBox="1"/>
          <p:nvPr/>
        </p:nvSpPr>
        <p:spPr>
          <a:xfrm>
            <a:off x="4820799" y="3620754"/>
            <a:ext cx="8499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Début du </a:t>
            </a:r>
            <a:br>
              <a:rPr lang="en-US" sz="1200" dirty="0"/>
            </a:br>
            <a:r>
              <a:rPr lang="en-US" dirty="0" err="1"/>
              <a:t>XX</a:t>
            </a:r>
            <a:r>
              <a:rPr lang="en-US" baseline="30000" dirty="0" err="1"/>
              <a:t>e</a:t>
            </a:r>
            <a:endParaRPr lang="en-US" baseline="30000" dirty="0"/>
          </a:p>
        </p:txBody>
      </p:sp>
      <p:sp>
        <p:nvSpPr>
          <p:cNvPr id="48" name="TextBox 47"/>
          <p:cNvSpPr txBox="1"/>
          <p:nvPr/>
        </p:nvSpPr>
        <p:spPr>
          <a:xfrm>
            <a:off x="6503944" y="3620754"/>
            <a:ext cx="7040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/>
              <a:t>Années</a:t>
            </a:r>
            <a:endParaRPr lang="en-US" sz="1200" dirty="0"/>
          </a:p>
          <a:p>
            <a:pPr algn="ctr"/>
            <a:r>
              <a:rPr lang="en-US" dirty="0"/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14313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9" grpId="0" animBg="1"/>
      <p:bldP spid="61" grpId="0" animBg="1"/>
      <p:bldP spid="77" grpId="0" animBg="1"/>
      <p:bldP spid="73" grpId="0" animBg="1"/>
      <p:bldP spid="76" grpId="0" animBg="1"/>
      <p:bldP spid="74" grpId="0" animBg="1"/>
      <p:bldP spid="78" grpId="0" animBg="1"/>
      <p:bldP spid="75" grpId="0" animBg="1"/>
      <p:bldP spid="22" grpId="0" animBg="1"/>
      <p:bldP spid="72" grpId="0" animBg="1"/>
      <p:bldP spid="88" grpId="0" animBg="1"/>
      <p:bldP spid="90" grpId="0" animBg="1"/>
      <p:bldP spid="89" grpId="0" animBg="1"/>
      <p:bldP spid="93" grpId="0" animBg="1"/>
      <p:bldP spid="32" grpId="0" animBg="1"/>
      <p:bldP spid="27" grpId="0" animBg="1"/>
      <p:bldP spid="109" grpId="0"/>
      <p:bldP spid="112" grpId="0"/>
      <p:bldP spid="117" grpId="0"/>
      <p:bldP spid="120" grpId="0"/>
      <p:bldP spid="131" grpId="0"/>
      <p:bldP spid="134" grpId="0"/>
      <p:bldP spid="45" grpId="0"/>
      <p:bldP spid="46" grpId="0"/>
      <p:bldP spid="47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94"/>
          <a:stretch/>
        </p:blipFill>
        <p:spPr>
          <a:xfrm>
            <a:off x="0" y="1"/>
            <a:ext cx="9144000" cy="444335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10" y="190500"/>
            <a:ext cx="6447226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Vérifier des théories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6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94"/>
          <a:stretch/>
        </p:blipFill>
        <p:spPr>
          <a:xfrm>
            <a:off x="0" y="1"/>
            <a:ext cx="9144000" cy="444335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251132" y="1058776"/>
            <a:ext cx="3672000" cy="2535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LEPTONS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5043592" y="1058776"/>
            <a:ext cx="3672000" cy="2535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QUARKS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7612" y="1398364"/>
            <a:ext cx="8773119" cy="679626"/>
          </a:xfrm>
          <a:prstGeom prst="rect">
            <a:avLst/>
          </a:prstGeom>
          <a:solidFill>
            <a:schemeClr val="lt1">
              <a:alpha val="6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i="1" dirty="0">
                <a:solidFill>
                  <a:schemeClr val="accent6">
                    <a:lumMod val="50000"/>
                  </a:schemeClr>
                </a:solidFill>
              </a:rPr>
              <a:t>MATIERE</a:t>
            </a:r>
            <a:br>
              <a:rPr lang="en-GB" sz="1200" b="1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200" b="1" i="1" dirty="0">
                <a:solidFill>
                  <a:schemeClr val="accent6">
                    <a:lumMod val="50000"/>
                  </a:schemeClr>
                </a:solidFill>
              </a:rPr>
              <a:t>ORDINAIRE</a:t>
            </a:r>
            <a:endParaRPr lang="en-GB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46531" y="3709991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/>
              <a:t>GLUONS</a:t>
            </a:r>
          </a:p>
          <a:p>
            <a:pPr algn="ctr"/>
            <a:endParaRPr lang="en-GB" sz="1100" dirty="0"/>
          </a:p>
          <a:p>
            <a:pPr algn="ctr"/>
            <a:br>
              <a:rPr lang="en-GB" sz="1100" dirty="0"/>
            </a:br>
            <a:endParaRPr lang="en-GB" sz="1100" dirty="0"/>
          </a:p>
          <a:p>
            <a:pPr algn="ctr"/>
            <a:endParaRPr lang="en-GB" sz="1100" dirty="0"/>
          </a:p>
          <a:p>
            <a:pPr algn="ctr"/>
            <a:r>
              <a:rPr lang="en-GB" sz="1100" i="1" dirty="0"/>
              <a:t>Force forte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23132" y="3709991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/>
              <a:t>PHOTONS</a:t>
            </a:r>
            <a:endParaRPr lang="en-GB" sz="1600" b="1" dirty="0"/>
          </a:p>
          <a:p>
            <a:pPr algn="ctr"/>
            <a:endParaRPr lang="fr-CH" sz="1100" dirty="0"/>
          </a:p>
          <a:p>
            <a:pPr algn="ctr"/>
            <a:endParaRPr lang="fr-CH" sz="1100" dirty="0"/>
          </a:p>
          <a:p>
            <a:pPr algn="ctr"/>
            <a:endParaRPr lang="en-GB" sz="1100" dirty="0"/>
          </a:p>
          <a:p>
            <a:pPr algn="ctr"/>
            <a:endParaRPr lang="en-GB" sz="1100" dirty="0"/>
          </a:p>
          <a:p>
            <a:pPr algn="ctr"/>
            <a:r>
              <a:rPr lang="en-GB" sz="1100" i="1" dirty="0"/>
              <a:t>Force </a:t>
            </a:r>
            <a:r>
              <a:rPr lang="en-GB" sz="1100" i="1" dirty="0" err="1"/>
              <a:t>électro-magn</a:t>
            </a:r>
            <a:r>
              <a:rPr lang="fr-FR" sz="1100" i="1" dirty="0"/>
              <a:t>étique</a:t>
            </a:r>
            <a:endParaRPr lang="en-GB" sz="1100" i="1" dirty="0"/>
          </a:p>
        </p:txBody>
      </p:sp>
      <p:sp>
        <p:nvSpPr>
          <p:cNvPr id="13" name="Rectangle 12"/>
          <p:cNvSpPr/>
          <p:nvPr/>
        </p:nvSpPr>
        <p:spPr>
          <a:xfrm>
            <a:off x="5031039" y="3714484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/>
              <a:t>BOSONS</a:t>
            </a:r>
            <a:endParaRPr lang="en-GB" sz="1600" b="1" dirty="0"/>
          </a:p>
          <a:p>
            <a:pPr algn="ctr"/>
            <a:endParaRPr lang="en-GB" sz="1100" dirty="0"/>
          </a:p>
          <a:p>
            <a:pPr algn="ctr"/>
            <a:endParaRPr lang="fr-CH" sz="1100" dirty="0"/>
          </a:p>
          <a:p>
            <a:pPr algn="ctr"/>
            <a:endParaRPr lang="en-GB" sz="1100" dirty="0"/>
          </a:p>
          <a:p>
            <a:pPr algn="ctr"/>
            <a:endParaRPr lang="en-GB" sz="1100" dirty="0"/>
          </a:p>
          <a:p>
            <a:pPr algn="ctr"/>
            <a:r>
              <a:rPr lang="en-GB" sz="1100" i="1" dirty="0"/>
              <a:t>Force </a:t>
            </a:r>
            <a:r>
              <a:rPr lang="en-GB" sz="1100" i="1" dirty="0" err="1"/>
              <a:t>faible</a:t>
            </a:r>
            <a:endParaRPr lang="en-GB" sz="1100" i="1" dirty="0"/>
          </a:p>
        </p:txBody>
      </p:sp>
      <p:sp>
        <p:nvSpPr>
          <p:cNvPr id="14" name="Rectangle 13"/>
          <p:cNvSpPr/>
          <p:nvPr/>
        </p:nvSpPr>
        <p:spPr>
          <a:xfrm>
            <a:off x="6938946" y="3714484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/>
              <a:t>GRAVITONS</a:t>
            </a:r>
            <a:endParaRPr lang="en-GB" sz="1600" b="1" dirty="0"/>
          </a:p>
          <a:p>
            <a:pPr algn="ctr"/>
            <a:endParaRPr lang="en-GB" sz="1100" dirty="0"/>
          </a:p>
          <a:p>
            <a:pPr algn="ctr"/>
            <a:endParaRPr lang="en-GB" sz="1100" dirty="0"/>
          </a:p>
          <a:p>
            <a:pPr algn="ctr"/>
            <a:endParaRPr lang="en-GB" sz="1100" dirty="0"/>
          </a:p>
          <a:p>
            <a:pPr algn="ctr"/>
            <a:endParaRPr lang="en-GB" sz="1100" dirty="0"/>
          </a:p>
          <a:p>
            <a:pPr algn="ctr"/>
            <a:r>
              <a:rPr lang="en-GB" sz="1100" i="1" dirty="0" err="1"/>
              <a:t>Gravité</a:t>
            </a:r>
            <a:endParaRPr lang="en-GB" sz="11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70591" y="299584"/>
            <a:ext cx="2100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>
                <a:solidFill>
                  <a:schemeClr val="bg1">
                    <a:lumMod val="65000"/>
                  </a:schemeClr>
                </a:solidFill>
              </a:rPr>
              <a:t>Images: www.particlezoo.net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327321" y="1568435"/>
            <a:ext cx="7020884" cy="1931379"/>
            <a:chOff x="1327321" y="1568435"/>
            <a:chExt cx="7020884" cy="1931379"/>
          </a:xfrm>
        </p:grpSpPr>
        <p:sp>
          <p:nvSpPr>
            <p:cNvPr id="17" name="TextBox 16"/>
            <p:cNvSpPr txBox="1"/>
            <p:nvPr/>
          </p:nvSpPr>
          <p:spPr>
            <a:xfrm>
              <a:off x="1332828" y="1634942"/>
              <a:ext cx="1069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ELECTRON</a:t>
              </a:r>
            </a:p>
          </p:txBody>
        </p:sp>
        <p:pic>
          <p:nvPicPr>
            <p:cNvPr id="18" name="Picture 17" descr="electron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66159" y="1625083"/>
              <a:ext cx="313427" cy="293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2847523" y="1568435"/>
              <a:ext cx="851346" cy="399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ELECTRON</a:t>
              </a:r>
              <a:b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</a:br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NEUTRINO</a:t>
              </a:r>
            </a:p>
          </p:txBody>
        </p:sp>
        <p:pic>
          <p:nvPicPr>
            <p:cNvPr id="21" name="Picture 20" descr="electron-neutrino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8733" y="1600603"/>
              <a:ext cx="390624" cy="370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3" name="TextBox 22"/>
            <p:cNvSpPr txBox="1"/>
            <p:nvPr/>
          </p:nvSpPr>
          <p:spPr>
            <a:xfrm>
              <a:off x="1327321" y="2366022"/>
              <a:ext cx="471960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MUON</a:t>
              </a:r>
            </a:p>
          </p:txBody>
        </p:sp>
        <p:pic>
          <p:nvPicPr>
            <p:cNvPr id="24" name="Picture 23" descr="muon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18536" y="2281313"/>
              <a:ext cx="408671" cy="4344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6" name="TextBox 25"/>
            <p:cNvSpPr txBox="1"/>
            <p:nvPr/>
          </p:nvSpPr>
          <p:spPr>
            <a:xfrm>
              <a:off x="2850745" y="2276791"/>
              <a:ext cx="712450" cy="399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MUON</a:t>
              </a:r>
              <a:b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</a:br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NEUTRINO</a:t>
              </a:r>
            </a:p>
          </p:txBody>
        </p:sp>
        <p:pic>
          <p:nvPicPr>
            <p:cNvPr id="27" name="Picture 26" descr="muon-neutrino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59352" y="2334746"/>
              <a:ext cx="330832" cy="370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9" name="TextBox 28"/>
            <p:cNvSpPr txBox="1"/>
            <p:nvPr/>
          </p:nvSpPr>
          <p:spPr>
            <a:xfrm>
              <a:off x="1334826" y="2970131"/>
              <a:ext cx="352734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TAU</a:t>
              </a:r>
            </a:p>
          </p:txBody>
        </p:sp>
        <p:pic>
          <p:nvPicPr>
            <p:cNvPr id="30" name="Picture 29" descr="tau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05138" y="2849429"/>
              <a:ext cx="663658" cy="6503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2" name="TextBox 31"/>
            <p:cNvSpPr txBox="1"/>
            <p:nvPr/>
          </p:nvSpPr>
          <p:spPr>
            <a:xfrm>
              <a:off x="2847523" y="2893621"/>
              <a:ext cx="712450" cy="399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TAU</a:t>
              </a:r>
              <a:b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</a:br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NEUTRINO</a:t>
              </a:r>
            </a:p>
          </p:txBody>
        </p:sp>
        <p:pic>
          <p:nvPicPr>
            <p:cNvPr id="33" name="Picture 32" descr="tau-neutrino.gi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058000" y="2993894"/>
              <a:ext cx="333535" cy="370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5" name="TextBox 34"/>
            <p:cNvSpPr txBox="1"/>
            <p:nvPr/>
          </p:nvSpPr>
          <p:spPr>
            <a:xfrm>
              <a:off x="5229780" y="1659526"/>
              <a:ext cx="286969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UP</a:t>
              </a:r>
            </a:p>
          </p:txBody>
        </p:sp>
        <p:pic>
          <p:nvPicPr>
            <p:cNvPr id="36" name="Picture 35" descr="up_quark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406072" y="1623943"/>
              <a:ext cx="195063" cy="3089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8" name="TextBox 37"/>
            <p:cNvSpPr txBox="1"/>
            <p:nvPr/>
          </p:nvSpPr>
          <p:spPr>
            <a:xfrm>
              <a:off x="6850124" y="1659525"/>
              <a:ext cx="484678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DOWN</a:t>
              </a:r>
            </a:p>
          </p:txBody>
        </p:sp>
        <p:pic>
          <p:nvPicPr>
            <p:cNvPr id="39" name="Picture 38" descr="down_quark.gi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19463" y="1638218"/>
              <a:ext cx="187102" cy="2918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1" name="TextBox 40"/>
            <p:cNvSpPr txBox="1"/>
            <p:nvPr/>
          </p:nvSpPr>
          <p:spPr>
            <a:xfrm>
              <a:off x="5188825" y="2403378"/>
              <a:ext cx="544801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CHARM</a:t>
              </a:r>
            </a:p>
          </p:txBody>
        </p:sp>
        <p:pic>
          <p:nvPicPr>
            <p:cNvPr id="42" name="Picture 41" descr="charm_quark.g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322449" y="2283436"/>
              <a:ext cx="359404" cy="4324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4" name="TextBox 43"/>
            <p:cNvSpPr txBox="1"/>
            <p:nvPr/>
          </p:nvSpPr>
          <p:spPr>
            <a:xfrm>
              <a:off x="6850124" y="2403378"/>
              <a:ext cx="675451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STRANGE</a:t>
              </a:r>
            </a:p>
          </p:txBody>
        </p:sp>
        <p:pic>
          <p:nvPicPr>
            <p:cNvPr id="45" name="Picture 44" descr="strange_quark.gif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00461" y="2281313"/>
              <a:ext cx="292795" cy="5025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7" name="TextBox 46"/>
            <p:cNvSpPr txBox="1"/>
            <p:nvPr/>
          </p:nvSpPr>
          <p:spPr>
            <a:xfrm>
              <a:off x="5193197" y="2997170"/>
              <a:ext cx="360133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TOP</a:t>
              </a:r>
            </a:p>
          </p:txBody>
        </p:sp>
        <p:pic>
          <p:nvPicPr>
            <p:cNvPr id="48" name="Picture 47" descr="top_quark.gi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227856" y="2884566"/>
              <a:ext cx="542735" cy="6152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0" name="TextBox 49"/>
            <p:cNvSpPr txBox="1"/>
            <p:nvPr/>
          </p:nvSpPr>
          <p:spPr>
            <a:xfrm>
              <a:off x="6862917" y="2997170"/>
              <a:ext cx="613340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95000"/>
                    </a:schemeClr>
                  </a:solidFill>
                </a:rPr>
                <a:t>BOTTOM</a:t>
              </a:r>
            </a:p>
          </p:txBody>
        </p:sp>
        <p:pic>
          <p:nvPicPr>
            <p:cNvPr id="51" name="Picture 50" descr="bottom_quar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797409" y="2880275"/>
              <a:ext cx="550796" cy="6178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52" name="Picture 51" descr="gluon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776472" y="4031272"/>
            <a:ext cx="746399" cy="582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" name="Picture 52" descr="photon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739738" y="4014235"/>
            <a:ext cx="556058" cy="554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" name="Picture 53" descr="W-boson.gi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5229780" y="4031272"/>
            <a:ext cx="677554" cy="615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" name="Picture 54" descr="Z-boson.gif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055224" y="4069447"/>
            <a:ext cx="572293" cy="556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" name="Picture 55" descr="graviton.gif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589036" y="4085805"/>
            <a:ext cx="499820" cy="523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" name="TextBox 56"/>
          <p:cNvSpPr txBox="1"/>
          <p:nvPr/>
        </p:nvSpPr>
        <p:spPr>
          <a:xfrm>
            <a:off x="29289" y="3786267"/>
            <a:ext cx="111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chemeClr val="accent6">
                    <a:lumMod val="50000"/>
                  </a:schemeClr>
                </a:solidFill>
              </a:rPr>
              <a:t>4 forces</a:t>
            </a: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22913" y="187461"/>
            <a:ext cx="5399421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Le modèle standard</a:t>
            </a:r>
            <a:endParaRPr lang="fr-FR" sz="3600" i="1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445489" y="3089914"/>
            <a:ext cx="1023860" cy="1023860"/>
            <a:chOff x="4445489" y="3089914"/>
            <a:chExt cx="1023860" cy="1023860"/>
          </a:xfrm>
        </p:grpSpPr>
        <p:sp>
          <p:nvSpPr>
            <p:cNvPr id="2" name="Oval 1"/>
            <p:cNvSpPr/>
            <p:nvPr/>
          </p:nvSpPr>
          <p:spPr>
            <a:xfrm>
              <a:off x="4445489" y="3089914"/>
              <a:ext cx="1023860" cy="10238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5817" y="3135080"/>
              <a:ext cx="982537" cy="759931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4616620" y="3781464"/>
              <a:ext cx="6815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HIGGS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239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57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8" b="10690"/>
          <a:stretch/>
        </p:blipFill>
        <p:spPr>
          <a:xfrm>
            <a:off x="0" y="-13856"/>
            <a:ext cx="9144000" cy="4461165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Répondre à des questions…</a:t>
            </a:r>
            <a:endParaRPr lang="fr-FR" sz="36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Higgs ?</a:t>
            </a:r>
            <a:endParaRPr lang="fr-FR" sz="3600" i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22" y="1334450"/>
            <a:ext cx="3912165" cy="271895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7091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4443531"/>
            <a:chOff x="0" y="0"/>
            <a:chExt cx="9144000" cy="4443531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444353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59" r="2893" b="14748"/>
            <a:stretch/>
          </p:blipFill>
          <p:spPr>
            <a:xfrm>
              <a:off x="823715" y="250910"/>
              <a:ext cx="6744569" cy="3662157"/>
            </a:xfrm>
            <a:prstGeom prst="rect">
              <a:avLst/>
            </a:prstGeom>
          </p:spPr>
        </p:pic>
      </p:grp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Le plasma quark-gluon ?</a:t>
            </a:r>
            <a:endParaRPr lang="fr-FR" sz="3600" i="1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Répondre à des questions…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75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105"/>
          <a:stretch/>
        </p:blipFill>
        <p:spPr>
          <a:xfrm>
            <a:off x="0" y="-1"/>
            <a:ext cx="9144000" cy="444587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Répondre à des questions…</a:t>
            </a:r>
            <a:endParaRPr lang="fr-FR" sz="36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Antimatière ?</a:t>
            </a:r>
            <a:endParaRPr lang="fr-FR" sz="3600" i="1" dirty="0">
              <a:solidFill>
                <a:schemeClr val="bg1"/>
              </a:solidFill>
            </a:endParaRPr>
          </a:p>
        </p:txBody>
      </p:sp>
      <p:pic>
        <p:nvPicPr>
          <p:cNvPr id="49" name="Picture 2" descr="http://www.enjoyspace.com/uploads/news/mars2010/planck/AMS-station.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13" y="1400722"/>
            <a:ext cx="4391420" cy="2584977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447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2" b="11939"/>
          <a:stretch/>
        </p:blipFill>
        <p:spPr>
          <a:xfrm>
            <a:off x="0" y="-41564"/>
            <a:ext cx="9144000" cy="450272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Répondre à des questions…</a:t>
            </a:r>
            <a:endParaRPr lang="fr-FR" sz="36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Matière noire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53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4"/>
          <p:cNvSpPr txBox="1">
            <a:spLocks/>
          </p:cNvSpPr>
          <p:nvPr/>
        </p:nvSpPr>
        <p:spPr>
          <a:xfrm>
            <a:off x="201200" y="914400"/>
            <a:ext cx="7566527" cy="3347985"/>
          </a:xfrm>
          <a:prstGeom prst="rect">
            <a:avLst/>
          </a:prstGeom>
        </p:spPr>
        <p:txBody>
          <a:bodyPr rtlCol="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  <a:defRPr/>
            </a:pPr>
            <a:r>
              <a:rPr lang="fr-CH" sz="2000" b="1" dirty="0">
                <a:solidFill>
                  <a:schemeClr val="accent6">
                    <a:lumMod val="50000"/>
                  </a:schemeClr>
                </a:solidFill>
              </a:rPr>
              <a:t>Format</a:t>
            </a:r>
          </a:p>
          <a:p>
            <a:pPr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Présentation (environ 40 minutes au total)</a:t>
            </a:r>
          </a:p>
          <a:p>
            <a:pPr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Questions-Réponses (environ 20 minutes au total)</a:t>
            </a:r>
          </a:p>
          <a:p>
            <a:pPr marL="36576" indent="0">
              <a:buNone/>
              <a:defRPr/>
            </a:pPr>
            <a:r>
              <a:rPr lang="fr-CH" sz="2000" b="1" dirty="0">
                <a:solidFill>
                  <a:schemeClr val="accent6">
                    <a:lumMod val="50000"/>
                  </a:schemeClr>
                </a:solidFill>
              </a:rPr>
              <a:t>Pendant la présentation</a:t>
            </a:r>
          </a:p>
          <a:p>
            <a:pPr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Posez des questions via le </a:t>
            </a:r>
            <a:r>
              <a:rPr lang="fr-CH" sz="2000" i="1" dirty="0">
                <a:solidFill>
                  <a:schemeClr val="accent6">
                    <a:lumMod val="50000"/>
                  </a:schemeClr>
                </a:solidFill>
              </a:rPr>
              <a:t>chat</a:t>
            </a:r>
          </a:p>
          <a:p>
            <a:pPr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N’utilisez le micro ou la caméra que si nécessaire</a:t>
            </a:r>
          </a:p>
          <a:p>
            <a:pPr marL="36576" indent="0">
              <a:buNone/>
              <a:defRPr/>
            </a:pPr>
            <a:r>
              <a:rPr lang="fr-CH" sz="2000" b="1" dirty="0">
                <a:solidFill>
                  <a:schemeClr val="accent6">
                    <a:lumMod val="50000"/>
                  </a:schemeClr>
                </a:solidFill>
              </a:rPr>
              <a:t>Après la présentation</a:t>
            </a:r>
          </a:p>
          <a:p>
            <a:pPr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Merci de répondre à l’enquête sur la page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Indico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Présentation et liens disponibles sur la page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Indico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1200" y="178111"/>
            <a:ext cx="8804777" cy="736289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rgbClr val="0055A0"/>
                </a:solidFill>
                <a:latin typeface="+mj-lt"/>
                <a:ea typeface="+mj-ea"/>
                <a:cs typeface="+mj-cs"/>
              </a:rPr>
              <a:t>Votre conférence virtuelle</a:t>
            </a:r>
            <a:endParaRPr lang="fr-FR" sz="4800" dirty="0">
              <a:solidFill>
                <a:srgbClr val="0055A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4528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6194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Le 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Comment ça marche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93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8"/>
          <a:stretch/>
        </p:blipFill>
        <p:spPr>
          <a:xfrm>
            <a:off x="1969993" y="618565"/>
            <a:ext cx="5204012" cy="380551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Accélérer, faire entrer en collision</a:t>
            </a:r>
          </a:p>
        </p:txBody>
      </p:sp>
    </p:spTree>
    <p:extLst>
      <p:ext uri="{BB962C8B-B14F-4D97-AF65-F5344CB8AC3E}">
        <p14:creationId xmlns:p14="http://schemas.microsoft.com/office/powerpoint/2010/main" val="33475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4476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5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55626"/>
            <a:ext cx="4485177" cy="329099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0478" y="671047"/>
            <a:ext cx="4683080" cy="26844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115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 </a:t>
            </a:r>
            <a:r>
              <a:rPr lang="fr-FR" sz="11500" b="1" dirty="0" err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TeV</a:t>
            </a:r>
            <a:endParaRPr lang="fr-FR" sz="115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Une énergie incroyable</a:t>
            </a:r>
          </a:p>
        </p:txBody>
      </p:sp>
      <p:sp>
        <p:nvSpPr>
          <p:cNvPr id="6" name="Content Placeholder 8"/>
          <p:cNvSpPr txBox="1">
            <a:spLocks/>
          </p:cNvSpPr>
          <p:nvPr/>
        </p:nvSpPr>
        <p:spPr bwMode="auto">
          <a:xfrm>
            <a:off x="244549" y="3167887"/>
            <a:ext cx="8732175" cy="107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66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H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L’énergie de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H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100’000’000’000’000’000’000’000 de protons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H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dans un seul proton</a:t>
            </a:r>
            <a:endParaRPr lang="fr-FR" sz="2000" b="1" baseline="300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868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" t="6628" r="-1" b="5989"/>
          <a:stretch/>
        </p:blipFill>
        <p:spPr>
          <a:xfrm>
            <a:off x="-15496" y="-46495"/>
            <a:ext cx="9159496" cy="4494509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>
          <a:xfrm>
            <a:off x="3124874" y="-31805"/>
            <a:ext cx="3673491" cy="4490919"/>
          </a:xfrm>
          <a:custGeom>
            <a:avLst/>
            <a:gdLst>
              <a:gd name="connsiteX0" fmla="*/ 3164619 w 3689405"/>
              <a:gd name="connsiteY0" fmla="*/ 0 h 4524292"/>
              <a:gd name="connsiteX1" fmla="*/ 3188473 w 3689405"/>
              <a:gd name="connsiteY1" fmla="*/ 71562 h 4524292"/>
              <a:gd name="connsiteX2" fmla="*/ 3204376 w 3689405"/>
              <a:gd name="connsiteY2" fmla="*/ 294198 h 4524292"/>
              <a:gd name="connsiteX3" fmla="*/ 3196424 w 3689405"/>
              <a:gd name="connsiteY3" fmla="*/ 588396 h 4524292"/>
              <a:gd name="connsiteX4" fmla="*/ 3164619 w 3689405"/>
              <a:gd name="connsiteY4" fmla="*/ 636104 h 4524292"/>
              <a:gd name="connsiteX5" fmla="*/ 3148717 w 3689405"/>
              <a:gd name="connsiteY5" fmla="*/ 683812 h 4524292"/>
              <a:gd name="connsiteX6" fmla="*/ 3140765 w 3689405"/>
              <a:gd name="connsiteY6" fmla="*/ 707666 h 4524292"/>
              <a:gd name="connsiteX7" fmla="*/ 3124863 w 3689405"/>
              <a:gd name="connsiteY7" fmla="*/ 763325 h 4524292"/>
              <a:gd name="connsiteX8" fmla="*/ 3069203 w 3689405"/>
              <a:gd name="connsiteY8" fmla="*/ 834887 h 4524292"/>
              <a:gd name="connsiteX9" fmla="*/ 3037398 w 3689405"/>
              <a:gd name="connsiteY9" fmla="*/ 882595 h 4524292"/>
              <a:gd name="connsiteX10" fmla="*/ 2997642 w 3689405"/>
              <a:gd name="connsiteY10" fmla="*/ 930302 h 4524292"/>
              <a:gd name="connsiteX11" fmla="*/ 2973788 w 3689405"/>
              <a:gd name="connsiteY11" fmla="*/ 954156 h 4524292"/>
              <a:gd name="connsiteX12" fmla="*/ 2941983 w 3689405"/>
              <a:gd name="connsiteY12" fmla="*/ 1009815 h 4524292"/>
              <a:gd name="connsiteX13" fmla="*/ 2918129 w 3689405"/>
              <a:gd name="connsiteY13" fmla="*/ 1033669 h 4524292"/>
              <a:gd name="connsiteX14" fmla="*/ 2902226 w 3689405"/>
              <a:gd name="connsiteY14" fmla="*/ 1057523 h 4524292"/>
              <a:gd name="connsiteX15" fmla="*/ 2894275 w 3689405"/>
              <a:gd name="connsiteY15" fmla="*/ 1081377 h 4524292"/>
              <a:gd name="connsiteX16" fmla="*/ 2870421 w 3689405"/>
              <a:gd name="connsiteY16" fmla="*/ 1168842 h 4524292"/>
              <a:gd name="connsiteX17" fmla="*/ 2854518 w 3689405"/>
              <a:gd name="connsiteY17" fmla="*/ 1192695 h 4524292"/>
              <a:gd name="connsiteX18" fmla="*/ 2830664 w 3689405"/>
              <a:gd name="connsiteY18" fmla="*/ 1208598 h 4524292"/>
              <a:gd name="connsiteX19" fmla="*/ 2790908 w 3689405"/>
              <a:gd name="connsiteY19" fmla="*/ 1256306 h 4524292"/>
              <a:gd name="connsiteX20" fmla="*/ 2735249 w 3689405"/>
              <a:gd name="connsiteY20" fmla="*/ 1319916 h 4524292"/>
              <a:gd name="connsiteX21" fmla="*/ 2719346 w 3689405"/>
              <a:gd name="connsiteY21" fmla="*/ 1343770 h 4524292"/>
              <a:gd name="connsiteX22" fmla="*/ 2711395 w 3689405"/>
              <a:gd name="connsiteY22" fmla="*/ 1367624 h 4524292"/>
              <a:gd name="connsiteX23" fmla="*/ 2759103 w 3689405"/>
              <a:gd name="connsiteY23" fmla="*/ 1375575 h 4524292"/>
              <a:gd name="connsiteX24" fmla="*/ 2782957 w 3689405"/>
              <a:gd name="connsiteY24" fmla="*/ 1439186 h 4524292"/>
              <a:gd name="connsiteX25" fmla="*/ 2806810 w 3689405"/>
              <a:gd name="connsiteY25" fmla="*/ 1455088 h 4524292"/>
              <a:gd name="connsiteX26" fmla="*/ 2846567 w 3689405"/>
              <a:gd name="connsiteY26" fmla="*/ 1510748 h 4524292"/>
              <a:gd name="connsiteX27" fmla="*/ 2822713 w 3689405"/>
              <a:gd name="connsiteY27" fmla="*/ 1518699 h 4524292"/>
              <a:gd name="connsiteX28" fmla="*/ 2790908 w 3689405"/>
              <a:gd name="connsiteY28" fmla="*/ 1566407 h 4524292"/>
              <a:gd name="connsiteX29" fmla="*/ 2790908 w 3689405"/>
              <a:gd name="connsiteY29" fmla="*/ 1677725 h 4524292"/>
              <a:gd name="connsiteX30" fmla="*/ 2838616 w 3689405"/>
              <a:gd name="connsiteY30" fmla="*/ 1709530 h 4524292"/>
              <a:gd name="connsiteX31" fmla="*/ 2886323 w 3689405"/>
              <a:gd name="connsiteY31" fmla="*/ 1725433 h 4524292"/>
              <a:gd name="connsiteX32" fmla="*/ 2941983 w 3689405"/>
              <a:gd name="connsiteY32" fmla="*/ 1765189 h 4524292"/>
              <a:gd name="connsiteX33" fmla="*/ 2965837 w 3689405"/>
              <a:gd name="connsiteY33" fmla="*/ 1773141 h 4524292"/>
              <a:gd name="connsiteX34" fmla="*/ 2981739 w 3689405"/>
              <a:gd name="connsiteY34" fmla="*/ 1796995 h 4524292"/>
              <a:gd name="connsiteX35" fmla="*/ 3013544 w 3689405"/>
              <a:gd name="connsiteY35" fmla="*/ 1844702 h 4524292"/>
              <a:gd name="connsiteX36" fmla="*/ 3061252 w 3689405"/>
              <a:gd name="connsiteY36" fmla="*/ 1860605 h 4524292"/>
              <a:gd name="connsiteX37" fmla="*/ 3085106 w 3689405"/>
              <a:gd name="connsiteY37" fmla="*/ 1868556 h 4524292"/>
              <a:gd name="connsiteX38" fmla="*/ 3093057 w 3689405"/>
              <a:gd name="connsiteY38" fmla="*/ 1963972 h 4524292"/>
              <a:gd name="connsiteX39" fmla="*/ 3077155 w 3689405"/>
              <a:gd name="connsiteY39" fmla="*/ 2011680 h 4524292"/>
              <a:gd name="connsiteX40" fmla="*/ 3069203 w 3689405"/>
              <a:gd name="connsiteY40" fmla="*/ 2035534 h 4524292"/>
              <a:gd name="connsiteX41" fmla="*/ 3116911 w 3689405"/>
              <a:gd name="connsiteY41" fmla="*/ 2051436 h 4524292"/>
              <a:gd name="connsiteX42" fmla="*/ 3180522 w 3689405"/>
              <a:gd name="connsiteY42" fmla="*/ 2107095 h 4524292"/>
              <a:gd name="connsiteX43" fmla="*/ 3204376 w 3689405"/>
              <a:gd name="connsiteY43" fmla="*/ 2115047 h 4524292"/>
              <a:gd name="connsiteX44" fmla="*/ 3252083 w 3689405"/>
              <a:gd name="connsiteY44" fmla="*/ 2138901 h 4524292"/>
              <a:gd name="connsiteX45" fmla="*/ 3283889 w 3689405"/>
              <a:gd name="connsiteY45" fmla="*/ 2146852 h 4524292"/>
              <a:gd name="connsiteX46" fmla="*/ 3331597 w 3689405"/>
              <a:gd name="connsiteY46" fmla="*/ 2178657 h 4524292"/>
              <a:gd name="connsiteX47" fmla="*/ 3355450 w 3689405"/>
              <a:gd name="connsiteY47" fmla="*/ 2194560 h 4524292"/>
              <a:gd name="connsiteX48" fmla="*/ 3395207 w 3689405"/>
              <a:gd name="connsiteY48" fmla="*/ 2234316 h 4524292"/>
              <a:gd name="connsiteX49" fmla="*/ 3466769 w 3689405"/>
              <a:gd name="connsiteY49" fmla="*/ 2289975 h 4524292"/>
              <a:gd name="connsiteX50" fmla="*/ 3490623 w 3689405"/>
              <a:gd name="connsiteY50" fmla="*/ 2297927 h 4524292"/>
              <a:gd name="connsiteX51" fmla="*/ 3538330 w 3689405"/>
              <a:gd name="connsiteY51" fmla="*/ 2329732 h 4524292"/>
              <a:gd name="connsiteX52" fmla="*/ 3562184 w 3689405"/>
              <a:gd name="connsiteY52" fmla="*/ 2345635 h 4524292"/>
              <a:gd name="connsiteX53" fmla="*/ 3586038 w 3689405"/>
              <a:gd name="connsiteY53" fmla="*/ 2361537 h 4524292"/>
              <a:gd name="connsiteX54" fmla="*/ 3617843 w 3689405"/>
              <a:gd name="connsiteY54" fmla="*/ 2385391 h 4524292"/>
              <a:gd name="connsiteX55" fmla="*/ 3633746 w 3689405"/>
              <a:gd name="connsiteY55" fmla="*/ 2425148 h 4524292"/>
              <a:gd name="connsiteX56" fmla="*/ 3657600 w 3689405"/>
              <a:gd name="connsiteY56" fmla="*/ 2433099 h 4524292"/>
              <a:gd name="connsiteX57" fmla="*/ 3681454 w 3689405"/>
              <a:gd name="connsiteY57" fmla="*/ 2449002 h 4524292"/>
              <a:gd name="connsiteX58" fmla="*/ 3657600 w 3689405"/>
              <a:gd name="connsiteY58" fmla="*/ 2536466 h 4524292"/>
              <a:gd name="connsiteX59" fmla="*/ 3625795 w 3689405"/>
              <a:gd name="connsiteY59" fmla="*/ 2584174 h 4524292"/>
              <a:gd name="connsiteX60" fmla="*/ 3609892 w 3689405"/>
              <a:gd name="connsiteY60" fmla="*/ 2631882 h 4524292"/>
              <a:gd name="connsiteX61" fmla="*/ 3601941 w 3689405"/>
              <a:gd name="connsiteY61" fmla="*/ 2655735 h 4524292"/>
              <a:gd name="connsiteX62" fmla="*/ 3593990 w 3689405"/>
              <a:gd name="connsiteY62" fmla="*/ 2719346 h 4524292"/>
              <a:gd name="connsiteX63" fmla="*/ 3586038 w 3689405"/>
              <a:gd name="connsiteY63" fmla="*/ 2751151 h 4524292"/>
              <a:gd name="connsiteX64" fmla="*/ 3593990 w 3689405"/>
              <a:gd name="connsiteY64" fmla="*/ 2854518 h 4524292"/>
              <a:gd name="connsiteX65" fmla="*/ 3609892 w 3689405"/>
              <a:gd name="connsiteY65" fmla="*/ 2878372 h 4524292"/>
              <a:gd name="connsiteX66" fmla="*/ 3633746 w 3689405"/>
              <a:gd name="connsiteY66" fmla="*/ 2886323 h 4524292"/>
              <a:gd name="connsiteX67" fmla="*/ 3673503 w 3689405"/>
              <a:gd name="connsiteY67" fmla="*/ 2941982 h 4524292"/>
              <a:gd name="connsiteX68" fmla="*/ 3689405 w 3689405"/>
              <a:gd name="connsiteY68" fmla="*/ 2989690 h 4524292"/>
              <a:gd name="connsiteX69" fmla="*/ 3665551 w 3689405"/>
              <a:gd name="connsiteY69" fmla="*/ 3077155 h 4524292"/>
              <a:gd name="connsiteX70" fmla="*/ 3657600 w 3689405"/>
              <a:gd name="connsiteY70" fmla="*/ 3101008 h 4524292"/>
              <a:gd name="connsiteX71" fmla="*/ 3649649 w 3689405"/>
              <a:gd name="connsiteY71" fmla="*/ 3148716 h 4524292"/>
              <a:gd name="connsiteX72" fmla="*/ 3625795 w 3689405"/>
              <a:gd name="connsiteY72" fmla="*/ 3156668 h 4524292"/>
              <a:gd name="connsiteX73" fmla="*/ 3593990 w 3689405"/>
              <a:gd name="connsiteY73" fmla="*/ 3172570 h 4524292"/>
              <a:gd name="connsiteX74" fmla="*/ 3562184 w 3689405"/>
              <a:gd name="connsiteY74" fmla="*/ 3212327 h 4524292"/>
              <a:gd name="connsiteX75" fmla="*/ 3554233 w 3689405"/>
              <a:gd name="connsiteY75" fmla="*/ 3236181 h 4524292"/>
              <a:gd name="connsiteX76" fmla="*/ 3514477 w 3689405"/>
              <a:gd name="connsiteY76" fmla="*/ 3275937 h 4524292"/>
              <a:gd name="connsiteX77" fmla="*/ 3498574 w 3689405"/>
              <a:gd name="connsiteY77" fmla="*/ 3299791 h 4524292"/>
              <a:gd name="connsiteX78" fmla="*/ 3450866 w 3689405"/>
              <a:gd name="connsiteY78" fmla="*/ 3315694 h 4524292"/>
              <a:gd name="connsiteX79" fmla="*/ 3403158 w 3689405"/>
              <a:gd name="connsiteY79" fmla="*/ 3355450 h 4524292"/>
              <a:gd name="connsiteX80" fmla="*/ 3355450 w 3689405"/>
              <a:gd name="connsiteY80" fmla="*/ 3411109 h 4524292"/>
              <a:gd name="connsiteX81" fmla="*/ 3323645 w 3689405"/>
              <a:gd name="connsiteY81" fmla="*/ 3458817 h 4524292"/>
              <a:gd name="connsiteX82" fmla="*/ 3307743 w 3689405"/>
              <a:gd name="connsiteY82" fmla="*/ 3506525 h 4524292"/>
              <a:gd name="connsiteX83" fmla="*/ 3267986 w 3689405"/>
              <a:gd name="connsiteY83" fmla="*/ 3554233 h 4524292"/>
              <a:gd name="connsiteX84" fmla="*/ 3260035 w 3689405"/>
              <a:gd name="connsiteY84" fmla="*/ 3578087 h 4524292"/>
              <a:gd name="connsiteX85" fmla="*/ 3212327 w 3689405"/>
              <a:gd name="connsiteY85" fmla="*/ 3593989 h 4524292"/>
              <a:gd name="connsiteX86" fmla="*/ 3124863 w 3689405"/>
              <a:gd name="connsiteY86" fmla="*/ 3609892 h 4524292"/>
              <a:gd name="connsiteX87" fmla="*/ 3077155 w 3689405"/>
              <a:gd name="connsiteY87" fmla="*/ 3601941 h 4524292"/>
              <a:gd name="connsiteX88" fmla="*/ 3029447 w 3689405"/>
              <a:gd name="connsiteY88" fmla="*/ 3570135 h 4524292"/>
              <a:gd name="connsiteX89" fmla="*/ 3005593 w 3689405"/>
              <a:gd name="connsiteY89" fmla="*/ 3562184 h 4524292"/>
              <a:gd name="connsiteX90" fmla="*/ 2981739 w 3689405"/>
              <a:gd name="connsiteY90" fmla="*/ 3570135 h 4524292"/>
              <a:gd name="connsiteX91" fmla="*/ 2949934 w 3689405"/>
              <a:gd name="connsiteY91" fmla="*/ 3578087 h 4524292"/>
              <a:gd name="connsiteX92" fmla="*/ 2934031 w 3689405"/>
              <a:gd name="connsiteY92" fmla="*/ 3601941 h 4524292"/>
              <a:gd name="connsiteX93" fmla="*/ 2926080 w 3689405"/>
              <a:gd name="connsiteY93" fmla="*/ 3689405 h 4524292"/>
              <a:gd name="connsiteX94" fmla="*/ 2902226 w 3689405"/>
              <a:gd name="connsiteY94" fmla="*/ 3697356 h 4524292"/>
              <a:gd name="connsiteX95" fmla="*/ 2782957 w 3689405"/>
              <a:gd name="connsiteY95" fmla="*/ 3721210 h 4524292"/>
              <a:gd name="connsiteX96" fmla="*/ 2727297 w 3689405"/>
              <a:gd name="connsiteY96" fmla="*/ 3713259 h 4524292"/>
              <a:gd name="connsiteX97" fmla="*/ 2703443 w 3689405"/>
              <a:gd name="connsiteY97" fmla="*/ 3705308 h 4524292"/>
              <a:gd name="connsiteX98" fmla="*/ 2584174 w 3689405"/>
              <a:gd name="connsiteY98" fmla="*/ 3697356 h 4524292"/>
              <a:gd name="connsiteX99" fmla="*/ 2528515 w 3689405"/>
              <a:gd name="connsiteY99" fmla="*/ 3633746 h 4524292"/>
              <a:gd name="connsiteX100" fmla="*/ 2480807 w 3689405"/>
              <a:gd name="connsiteY100" fmla="*/ 3617843 h 4524292"/>
              <a:gd name="connsiteX101" fmla="*/ 2456953 w 3689405"/>
              <a:gd name="connsiteY101" fmla="*/ 3609892 h 4524292"/>
              <a:gd name="connsiteX102" fmla="*/ 2401294 w 3689405"/>
              <a:gd name="connsiteY102" fmla="*/ 3562184 h 4524292"/>
              <a:gd name="connsiteX103" fmla="*/ 2377440 w 3689405"/>
              <a:gd name="connsiteY103" fmla="*/ 3546282 h 4524292"/>
              <a:gd name="connsiteX104" fmla="*/ 2274073 w 3689405"/>
              <a:gd name="connsiteY104" fmla="*/ 3530379 h 4524292"/>
              <a:gd name="connsiteX105" fmla="*/ 2234317 w 3689405"/>
              <a:gd name="connsiteY105" fmla="*/ 3498574 h 4524292"/>
              <a:gd name="connsiteX106" fmla="*/ 2210463 w 3689405"/>
              <a:gd name="connsiteY106" fmla="*/ 3474720 h 4524292"/>
              <a:gd name="connsiteX107" fmla="*/ 2162755 w 3689405"/>
              <a:gd name="connsiteY107" fmla="*/ 3458817 h 4524292"/>
              <a:gd name="connsiteX108" fmla="*/ 2138901 w 3689405"/>
              <a:gd name="connsiteY108" fmla="*/ 3450866 h 4524292"/>
              <a:gd name="connsiteX109" fmla="*/ 2115047 w 3689405"/>
              <a:gd name="connsiteY109" fmla="*/ 3434963 h 4524292"/>
              <a:gd name="connsiteX110" fmla="*/ 2083242 w 3689405"/>
              <a:gd name="connsiteY110" fmla="*/ 3482671 h 4524292"/>
              <a:gd name="connsiteX111" fmla="*/ 2075290 w 3689405"/>
              <a:gd name="connsiteY111" fmla="*/ 3506525 h 4524292"/>
              <a:gd name="connsiteX112" fmla="*/ 2051437 w 3689405"/>
              <a:gd name="connsiteY112" fmla="*/ 3514476 h 4524292"/>
              <a:gd name="connsiteX113" fmla="*/ 1995777 w 3689405"/>
              <a:gd name="connsiteY113" fmla="*/ 3578087 h 4524292"/>
              <a:gd name="connsiteX114" fmla="*/ 1971923 w 3689405"/>
              <a:gd name="connsiteY114" fmla="*/ 3601941 h 4524292"/>
              <a:gd name="connsiteX115" fmla="*/ 1908313 w 3689405"/>
              <a:gd name="connsiteY115" fmla="*/ 3609892 h 4524292"/>
              <a:gd name="connsiteX116" fmla="*/ 1876508 w 3689405"/>
              <a:gd name="connsiteY116" fmla="*/ 3681454 h 4524292"/>
              <a:gd name="connsiteX117" fmla="*/ 1868557 w 3689405"/>
              <a:gd name="connsiteY117" fmla="*/ 3705308 h 4524292"/>
              <a:gd name="connsiteX118" fmla="*/ 1860605 w 3689405"/>
              <a:gd name="connsiteY118" fmla="*/ 3729162 h 4524292"/>
              <a:gd name="connsiteX119" fmla="*/ 1868557 w 3689405"/>
              <a:gd name="connsiteY119" fmla="*/ 3753015 h 4524292"/>
              <a:gd name="connsiteX120" fmla="*/ 1860605 w 3689405"/>
              <a:gd name="connsiteY120" fmla="*/ 3776869 h 4524292"/>
              <a:gd name="connsiteX121" fmla="*/ 1828800 w 3689405"/>
              <a:gd name="connsiteY121" fmla="*/ 3768918 h 4524292"/>
              <a:gd name="connsiteX122" fmla="*/ 1781092 w 3689405"/>
              <a:gd name="connsiteY122" fmla="*/ 3760967 h 4524292"/>
              <a:gd name="connsiteX123" fmla="*/ 1733384 w 3689405"/>
              <a:gd name="connsiteY123" fmla="*/ 3745064 h 4524292"/>
              <a:gd name="connsiteX124" fmla="*/ 1709530 w 3689405"/>
              <a:gd name="connsiteY124" fmla="*/ 3737113 h 4524292"/>
              <a:gd name="connsiteX125" fmla="*/ 1614115 w 3689405"/>
              <a:gd name="connsiteY125" fmla="*/ 3673502 h 4524292"/>
              <a:gd name="connsiteX126" fmla="*/ 1590261 w 3689405"/>
              <a:gd name="connsiteY126" fmla="*/ 3657600 h 4524292"/>
              <a:gd name="connsiteX127" fmla="*/ 1566407 w 3689405"/>
              <a:gd name="connsiteY127" fmla="*/ 3641697 h 4524292"/>
              <a:gd name="connsiteX128" fmla="*/ 1558456 w 3689405"/>
              <a:gd name="connsiteY128" fmla="*/ 3617843 h 4524292"/>
              <a:gd name="connsiteX129" fmla="*/ 1494845 w 3689405"/>
              <a:gd name="connsiteY129" fmla="*/ 3562184 h 4524292"/>
              <a:gd name="connsiteX130" fmla="*/ 1447137 w 3689405"/>
              <a:gd name="connsiteY130" fmla="*/ 3546282 h 4524292"/>
              <a:gd name="connsiteX131" fmla="*/ 1423283 w 3689405"/>
              <a:gd name="connsiteY131" fmla="*/ 3530379 h 4524292"/>
              <a:gd name="connsiteX132" fmla="*/ 1391478 w 3689405"/>
              <a:gd name="connsiteY132" fmla="*/ 3482671 h 4524292"/>
              <a:gd name="connsiteX133" fmla="*/ 1343770 w 3689405"/>
              <a:gd name="connsiteY133" fmla="*/ 3490622 h 4524292"/>
              <a:gd name="connsiteX134" fmla="*/ 1319917 w 3689405"/>
              <a:gd name="connsiteY134" fmla="*/ 3538330 h 4524292"/>
              <a:gd name="connsiteX135" fmla="*/ 1280160 w 3689405"/>
              <a:gd name="connsiteY135" fmla="*/ 3578087 h 4524292"/>
              <a:gd name="connsiteX136" fmla="*/ 1248355 w 3689405"/>
              <a:gd name="connsiteY136" fmla="*/ 3625795 h 4524292"/>
              <a:gd name="connsiteX137" fmla="*/ 1240403 w 3689405"/>
              <a:gd name="connsiteY137" fmla="*/ 3649648 h 4524292"/>
              <a:gd name="connsiteX138" fmla="*/ 1208598 w 3689405"/>
              <a:gd name="connsiteY138" fmla="*/ 3697356 h 4524292"/>
              <a:gd name="connsiteX139" fmla="*/ 1192696 w 3689405"/>
              <a:gd name="connsiteY139" fmla="*/ 3721210 h 4524292"/>
              <a:gd name="connsiteX140" fmla="*/ 1152939 w 3689405"/>
              <a:gd name="connsiteY140" fmla="*/ 3768918 h 4524292"/>
              <a:gd name="connsiteX141" fmla="*/ 1137037 w 3689405"/>
              <a:gd name="connsiteY141" fmla="*/ 3832528 h 4524292"/>
              <a:gd name="connsiteX142" fmla="*/ 1121134 w 3689405"/>
              <a:gd name="connsiteY142" fmla="*/ 3880236 h 4524292"/>
              <a:gd name="connsiteX143" fmla="*/ 1113183 w 3689405"/>
              <a:gd name="connsiteY143" fmla="*/ 3904090 h 4524292"/>
              <a:gd name="connsiteX144" fmla="*/ 1105231 w 3689405"/>
              <a:gd name="connsiteY144" fmla="*/ 3927944 h 4524292"/>
              <a:gd name="connsiteX145" fmla="*/ 1097280 w 3689405"/>
              <a:gd name="connsiteY145" fmla="*/ 3959749 h 4524292"/>
              <a:gd name="connsiteX146" fmla="*/ 1081377 w 3689405"/>
              <a:gd name="connsiteY146" fmla="*/ 4007457 h 4524292"/>
              <a:gd name="connsiteX147" fmla="*/ 1073426 w 3689405"/>
              <a:gd name="connsiteY147" fmla="*/ 4031311 h 4524292"/>
              <a:gd name="connsiteX148" fmla="*/ 1049572 w 3689405"/>
              <a:gd name="connsiteY148" fmla="*/ 4102873 h 4524292"/>
              <a:gd name="connsiteX149" fmla="*/ 1041621 w 3689405"/>
              <a:gd name="connsiteY149" fmla="*/ 4126727 h 4524292"/>
              <a:gd name="connsiteX150" fmla="*/ 1025718 w 3689405"/>
              <a:gd name="connsiteY150" fmla="*/ 4150581 h 4524292"/>
              <a:gd name="connsiteX151" fmla="*/ 985962 w 3689405"/>
              <a:gd name="connsiteY151" fmla="*/ 4222142 h 4524292"/>
              <a:gd name="connsiteX152" fmla="*/ 970059 w 3689405"/>
              <a:gd name="connsiteY152" fmla="*/ 4253948 h 4524292"/>
              <a:gd name="connsiteX153" fmla="*/ 954157 w 3689405"/>
              <a:gd name="connsiteY153" fmla="*/ 4277802 h 4524292"/>
              <a:gd name="connsiteX154" fmla="*/ 946205 w 3689405"/>
              <a:gd name="connsiteY154" fmla="*/ 4301655 h 4524292"/>
              <a:gd name="connsiteX155" fmla="*/ 906449 w 3689405"/>
              <a:gd name="connsiteY155" fmla="*/ 4285753 h 4524292"/>
              <a:gd name="connsiteX156" fmla="*/ 858741 w 3689405"/>
              <a:gd name="connsiteY156" fmla="*/ 4238045 h 4524292"/>
              <a:gd name="connsiteX157" fmla="*/ 834887 w 3689405"/>
              <a:gd name="connsiteY157" fmla="*/ 4222142 h 4524292"/>
              <a:gd name="connsiteX158" fmla="*/ 795130 w 3689405"/>
              <a:gd name="connsiteY158" fmla="*/ 4190337 h 4524292"/>
              <a:gd name="connsiteX159" fmla="*/ 771277 w 3689405"/>
              <a:gd name="connsiteY159" fmla="*/ 4174435 h 4524292"/>
              <a:gd name="connsiteX160" fmla="*/ 723569 w 3689405"/>
              <a:gd name="connsiteY160" fmla="*/ 4158532 h 4524292"/>
              <a:gd name="connsiteX161" fmla="*/ 699715 w 3689405"/>
              <a:gd name="connsiteY161" fmla="*/ 4150581 h 4524292"/>
              <a:gd name="connsiteX162" fmla="*/ 675861 w 3689405"/>
              <a:gd name="connsiteY162" fmla="*/ 4134678 h 4524292"/>
              <a:gd name="connsiteX163" fmla="*/ 604299 w 3689405"/>
              <a:gd name="connsiteY163" fmla="*/ 4102873 h 4524292"/>
              <a:gd name="connsiteX164" fmla="*/ 588397 w 3689405"/>
              <a:gd name="connsiteY164" fmla="*/ 4079019 h 4524292"/>
              <a:gd name="connsiteX165" fmla="*/ 532737 w 3689405"/>
              <a:gd name="connsiteY165" fmla="*/ 4063116 h 4524292"/>
              <a:gd name="connsiteX166" fmla="*/ 485030 w 3689405"/>
              <a:gd name="connsiteY166" fmla="*/ 4047214 h 4524292"/>
              <a:gd name="connsiteX167" fmla="*/ 461176 w 3689405"/>
              <a:gd name="connsiteY167" fmla="*/ 4039262 h 4524292"/>
              <a:gd name="connsiteX168" fmla="*/ 421419 w 3689405"/>
              <a:gd name="connsiteY168" fmla="*/ 3999506 h 4524292"/>
              <a:gd name="connsiteX169" fmla="*/ 397565 w 3689405"/>
              <a:gd name="connsiteY169" fmla="*/ 4071068 h 4524292"/>
              <a:gd name="connsiteX170" fmla="*/ 365760 w 3689405"/>
              <a:gd name="connsiteY170" fmla="*/ 4118775 h 4524292"/>
              <a:gd name="connsiteX171" fmla="*/ 333955 w 3689405"/>
              <a:gd name="connsiteY171" fmla="*/ 4150581 h 4524292"/>
              <a:gd name="connsiteX172" fmla="*/ 326003 w 3689405"/>
              <a:gd name="connsiteY172" fmla="*/ 4174435 h 4524292"/>
              <a:gd name="connsiteX173" fmla="*/ 302150 w 3689405"/>
              <a:gd name="connsiteY173" fmla="*/ 4198288 h 4524292"/>
              <a:gd name="connsiteX174" fmla="*/ 238539 w 3689405"/>
              <a:gd name="connsiteY174" fmla="*/ 4269850 h 4524292"/>
              <a:gd name="connsiteX175" fmla="*/ 190831 w 3689405"/>
              <a:gd name="connsiteY175" fmla="*/ 4301655 h 4524292"/>
              <a:gd name="connsiteX176" fmla="*/ 166977 w 3689405"/>
              <a:gd name="connsiteY176" fmla="*/ 4309607 h 4524292"/>
              <a:gd name="connsiteX177" fmla="*/ 143123 w 3689405"/>
              <a:gd name="connsiteY177" fmla="*/ 4325509 h 4524292"/>
              <a:gd name="connsiteX178" fmla="*/ 87464 w 3689405"/>
              <a:gd name="connsiteY178" fmla="*/ 4365266 h 4524292"/>
              <a:gd name="connsiteX179" fmla="*/ 71562 w 3689405"/>
              <a:gd name="connsiteY179" fmla="*/ 4428876 h 4524292"/>
              <a:gd name="connsiteX180" fmla="*/ 55659 w 3689405"/>
              <a:gd name="connsiteY180" fmla="*/ 4476584 h 4524292"/>
              <a:gd name="connsiteX181" fmla="*/ 31805 w 3689405"/>
              <a:gd name="connsiteY181" fmla="*/ 4492487 h 4524292"/>
              <a:gd name="connsiteX182" fmla="*/ 0 w 3689405"/>
              <a:gd name="connsiteY182" fmla="*/ 4524292 h 452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3689405" h="4524292">
                <a:moveTo>
                  <a:pt x="3164619" y="0"/>
                </a:moveTo>
                <a:cubicBezTo>
                  <a:pt x="3172570" y="23854"/>
                  <a:pt x="3187468" y="46438"/>
                  <a:pt x="3188473" y="71562"/>
                </a:cubicBezTo>
                <a:cubicBezTo>
                  <a:pt x="3196759" y="278719"/>
                  <a:pt x="3175452" y="207434"/>
                  <a:pt x="3204376" y="294198"/>
                </a:cubicBezTo>
                <a:cubicBezTo>
                  <a:pt x="3201725" y="392264"/>
                  <a:pt x="3207755" y="490951"/>
                  <a:pt x="3196424" y="588396"/>
                </a:cubicBezTo>
                <a:cubicBezTo>
                  <a:pt x="3194216" y="607381"/>
                  <a:pt x="3164619" y="636104"/>
                  <a:pt x="3164619" y="636104"/>
                </a:cubicBezTo>
                <a:lnTo>
                  <a:pt x="3148717" y="683812"/>
                </a:lnTo>
                <a:cubicBezTo>
                  <a:pt x="3146067" y="691763"/>
                  <a:pt x="3142798" y="699535"/>
                  <a:pt x="3140765" y="707666"/>
                </a:cubicBezTo>
                <a:cubicBezTo>
                  <a:pt x="3138894" y="715151"/>
                  <a:pt x="3130047" y="753993"/>
                  <a:pt x="3124863" y="763325"/>
                </a:cubicBezTo>
                <a:cubicBezTo>
                  <a:pt x="3073725" y="855373"/>
                  <a:pt x="3114276" y="776936"/>
                  <a:pt x="3069203" y="834887"/>
                </a:cubicBezTo>
                <a:cubicBezTo>
                  <a:pt x="3057469" y="849974"/>
                  <a:pt x="3050913" y="869081"/>
                  <a:pt x="3037398" y="882595"/>
                </a:cubicBezTo>
                <a:cubicBezTo>
                  <a:pt x="2967717" y="952273"/>
                  <a:pt x="3052985" y="863890"/>
                  <a:pt x="2997642" y="930302"/>
                </a:cubicBezTo>
                <a:cubicBezTo>
                  <a:pt x="2990443" y="938941"/>
                  <a:pt x="2980987" y="945517"/>
                  <a:pt x="2973788" y="954156"/>
                </a:cubicBezTo>
                <a:cubicBezTo>
                  <a:pt x="2936223" y="999234"/>
                  <a:pt x="2980871" y="955371"/>
                  <a:pt x="2941983" y="1009815"/>
                </a:cubicBezTo>
                <a:cubicBezTo>
                  <a:pt x="2935447" y="1018965"/>
                  <a:pt x="2925328" y="1025030"/>
                  <a:pt x="2918129" y="1033669"/>
                </a:cubicBezTo>
                <a:cubicBezTo>
                  <a:pt x="2912011" y="1041010"/>
                  <a:pt x="2907527" y="1049572"/>
                  <a:pt x="2902226" y="1057523"/>
                </a:cubicBezTo>
                <a:cubicBezTo>
                  <a:pt x="2899576" y="1065474"/>
                  <a:pt x="2896308" y="1073246"/>
                  <a:pt x="2894275" y="1081377"/>
                </a:cubicBezTo>
                <a:cubicBezTo>
                  <a:pt x="2888302" y="1105269"/>
                  <a:pt x="2884064" y="1148379"/>
                  <a:pt x="2870421" y="1168842"/>
                </a:cubicBezTo>
                <a:cubicBezTo>
                  <a:pt x="2865120" y="1176793"/>
                  <a:pt x="2861275" y="1185938"/>
                  <a:pt x="2854518" y="1192695"/>
                </a:cubicBezTo>
                <a:cubicBezTo>
                  <a:pt x="2847761" y="1199452"/>
                  <a:pt x="2838615" y="1203297"/>
                  <a:pt x="2830664" y="1208598"/>
                </a:cubicBezTo>
                <a:cubicBezTo>
                  <a:pt x="2773847" y="1293827"/>
                  <a:pt x="2862325" y="1164484"/>
                  <a:pt x="2790908" y="1256306"/>
                </a:cubicBezTo>
                <a:cubicBezTo>
                  <a:pt x="2740958" y="1320528"/>
                  <a:pt x="2781428" y="1289131"/>
                  <a:pt x="2735249" y="1319916"/>
                </a:cubicBezTo>
                <a:cubicBezTo>
                  <a:pt x="2729948" y="1327867"/>
                  <a:pt x="2723620" y="1335223"/>
                  <a:pt x="2719346" y="1343770"/>
                </a:cubicBezTo>
                <a:cubicBezTo>
                  <a:pt x="2715598" y="1351267"/>
                  <a:pt x="2704850" y="1362388"/>
                  <a:pt x="2711395" y="1367624"/>
                </a:cubicBezTo>
                <a:cubicBezTo>
                  <a:pt x="2723984" y="1377695"/>
                  <a:pt x="2743200" y="1372925"/>
                  <a:pt x="2759103" y="1375575"/>
                </a:cubicBezTo>
                <a:cubicBezTo>
                  <a:pt x="2764792" y="1404022"/>
                  <a:pt x="2762482" y="1418711"/>
                  <a:pt x="2782957" y="1439186"/>
                </a:cubicBezTo>
                <a:cubicBezTo>
                  <a:pt x="2789714" y="1445943"/>
                  <a:pt x="2798859" y="1449787"/>
                  <a:pt x="2806810" y="1455088"/>
                </a:cubicBezTo>
                <a:cubicBezTo>
                  <a:pt x="2825364" y="1510747"/>
                  <a:pt x="2806810" y="1497495"/>
                  <a:pt x="2846567" y="1510748"/>
                </a:cubicBezTo>
                <a:cubicBezTo>
                  <a:pt x="2838616" y="1513398"/>
                  <a:pt x="2828640" y="1512772"/>
                  <a:pt x="2822713" y="1518699"/>
                </a:cubicBezTo>
                <a:cubicBezTo>
                  <a:pt x="2809198" y="1532214"/>
                  <a:pt x="2790908" y="1566407"/>
                  <a:pt x="2790908" y="1566407"/>
                </a:cubicBezTo>
                <a:cubicBezTo>
                  <a:pt x="2783789" y="1602001"/>
                  <a:pt x="2771627" y="1641918"/>
                  <a:pt x="2790908" y="1677725"/>
                </a:cubicBezTo>
                <a:cubicBezTo>
                  <a:pt x="2799969" y="1694553"/>
                  <a:pt x="2820484" y="1703486"/>
                  <a:pt x="2838616" y="1709530"/>
                </a:cubicBezTo>
                <a:lnTo>
                  <a:pt x="2886323" y="1725433"/>
                </a:lnTo>
                <a:cubicBezTo>
                  <a:pt x="2899576" y="1765190"/>
                  <a:pt x="2886323" y="1746636"/>
                  <a:pt x="2941983" y="1765189"/>
                </a:cubicBezTo>
                <a:lnTo>
                  <a:pt x="2965837" y="1773141"/>
                </a:lnTo>
                <a:cubicBezTo>
                  <a:pt x="2971138" y="1781092"/>
                  <a:pt x="2977975" y="1788211"/>
                  <a:pt x="2981739" y="1796995"/>
                </a:cubicBezTo>
                <a:cubicBezTo>
                  <a:pt x="2996636" y="1831756"/>
                  <a:pt x="2976550" y="1828260"/>
                  <a:pt x="3013544" y="1844702"/>
                </a:cubicBezTo>
                <a:cubicBezTo>
                  <a:pt x="3028862" y="1851510"/>
                  <a:pt x="3045349" y="1855304"/>
                  <a:pt x="3061252" y="1860605"/>
                </a:cubicBezTo>
                <a:lnTo>
                  <a:pt x="3085106" y="1868556"/>
                </a:lnTo>
                <a:cubicBezTo>
                  <a:pt x="3112116" y="1909070"/>
                  <a:pt x="3107606" y="1891225"/>
                  <a:pt x="3093057" y="1963972"/>
                </a:cubicBezTo>
                <a:cubicBezTo>
                  <a:pt x="3089770" y="1980409"/>
                  <a:pt x="3082456" y="1995777"/>
                  <a:pt x="3077155" y="2011680"/>
                </a:cubicBezTo>
                <a:lnTo>
                  <a:pt x="3069203" y="2035534"/>
                </a:lnTo>
                <a:cubicBezTo>
                  <a:pt x="3085106" y="2040835"/>
                  <a:pt x="3107613" y="2037489"/>
                  <a:pt x="3116911" y="2051436"/>
                </a:cubicBezTo>
                <a:cubicBezTo>
                  <a:pt x="3135465" y="2079266"/>
                  <a:pt x="3140764" y="2093841"/>
                  <a:pt x="3180522" y="2107095"/>
                </a:cubicBezTo>
                <a:cubicBezTo>
                  <a:pt x="3188473" y="2109746"/>
                  <a:pt x="3196717" y="2111643"/>
                  <a:pt x="3204376" y="2115047"/>
                </a:cubicBezTo>
                <a:cubicBezTo>
                  <a:pt x="3220623" y="2122268"/>
                  <a:pt x="3235575" y="2132298"/>
                  <a:pt x="3252083" y="2138901"/>
                </a:cubicBezTo>
                <a:cubicBezTo>
                  <a:pt x="3262230" y="2142960"/>
                  <a:pt x="3273287" y="2144202"/>
                  <a:pt x="3283889" y="2146852"/>
                </a:cubicBezTo>
                <a:lnTo>
                  <a:pt x="3331597" y="2178657"/>
                </a:lnTo>
                <a:lnTo>
                  <a:pt x="3355450" y="2194560"/>
                </a:lnTo>
                <a:cubicBezTo>
                  <a:pt x="3384606" y="2238294"/>
                  <a:pt x="3355449" y="2201185"/>
                  <a:pt x="3395207" y="2234316"/>
                </a:cubicBezTo>
                <a:cubicBezTo>
                  <a:pt x="3422652" y="2257186"/>
                  <a:pt x="3426572" y="2276575"/>
                  <a:pt x="3466769" y="2289975"/>
                </a:cubicBezTo>
                <a:cubicBezTo>
                  <a:pt x="3474720" y="2292626"/>
                  <a:pt x="3483296" y="2293857"/>
                  <a:pt x="3490623" y="2297927"/>
                </a:cubicBezTo>
                <a:cubicBezTo>
                  <a:pt x="3507330" y="2307209"/>
                  <a:pt x="3522428" y="2319130"/>
                  <a:pt x="3538330" y="2329732"/>
                </a:cubicBezTo>
                <a:lnTo>
                  <a:pt x="3562184" y="2345635"/>
                </a:lnTo>
                <a:cubicBezTo>
                  <a:pt x="3570135" y="2350936"/>
                  <a:pt x="3578393" y="2355803"/>
                  <a:pt x="3586038" y="2361537"/>
                </a:cubicBezTo>
                <a:lnTo>
                  <a:pt x="3617843" y="2385391"/>
                </a:lnTo>
                <a:cubicBezTo>
                  <a:pt x="3623144" y="2398643"/>
                  <a:pt x="3624608" y="2414183"/>
                  <a:pt x="3633746" y="2425148"/>
                </a:cubicBezTo>
                <a:cubicBezTo>
                  <a:pt x="3639112" y="2431587"/>
                  <a:pt x="3650103" y="2429351"/>
                  <a:pt x="3657600" y="2433099"/>
                </a:cubicBezTo>
                <a:cubicBezTo>
                  <a:pt x="3666147" y="2437373"/>
                  <a:pt x="3673503" y="2443701"/>
                  <a:pt x="3681454" y="2449002"/>
                </a:cubicBezTo>
                <a:cubicBezTo>
                  <a:pt x="3677186" y="2470340"/>
                  <a:pt x="3669130" y="2519170"/>
                  <a:pt x="3657600" y="2536466"/>
                </a:cubicBezTo>
                <a:cubicBezTo>
                  <a:pt x="3646998" y="2552369"/>
                  <a:pt x="3631839" y="2566042"/>
                  <a:pt x="3625795" y="2584174"/>
                </a:cubicBezTo>
                <a:lnTo>
                  <a:pt x="3609892" y="2631882"/>
                </a:lnTo>
                <a:lnTo>
                  <a:pt x="3601941" y="2655735"/>
                </a:lnTo>
                <a:cubicBezTo>
                  <a:pt x="3599291" y="2676939"/>
                  <a:pt x="3597503" y="2698268"/>
                  <a:pt x="3593990" y="2719346"/>
                </a:cubicBezTo>
                <a:cubicBezTo>
                  <a:pt x="3592193" y="2730125"/>
                  <a:pt x="3586038" y="2740223"/>
                  <a:pt x="3586038" y="2751151"/>
                </a:cubicBezTo>
                <a:cubicBezTo>
                  <a:pt x="3586038" y="2785708"/>
                  <a:pt x="3587621" y="2820552"/>
                  <a:pt x="3593990" y="2854518"/>
                </a:cubicBezTo>
                <a:cubicBezTo>
                  <a:pt x="3595751" y="2863911"/>
                  <a:pt x="3602430" y="2872402"/>
                  <a:pt x="3609892" y="2878372"/>
                </a:cubicBezTo>
                <a:cubicBezTo>
                  <a:pt x="3616437" y="2883608"/>
                  <a:pt x="3625795" y="2883673"/>
                  <a:pt x="3633746" y="2886323"/>
                </a:cubicBezTo>
                <a:cubicBezTo>
                  <a:pt x="3636949" y="2890594"/>
                  <a:pt x="3669276" y="2932470"/>
                  <a:pt x="3673503" y="2941982"/>
                </a:cubicBezTo>
                <a:cubicBezTo>
                  <a:pt x="3680311" y="2957300"/>
                  <a:pt x="3689405" y="2989690"/>
                  <a:pt x="3689405" y="2989690"/>
                </a:cubicBezTo>
                <a:cubicBezTo>
                  <a:pt x="3678167" y="3045885"/>
                  <a:pt x="3685728" y="3016625"/>
                  <a:pt x="3665551" y="3077155"/>
                </a:cubicBezTo>
                <a:lnTo>
                  <a:pt x="3657600" y="3101008"/>
                </a:lnTo>
                <a:cubicBezTo>
                  <a:pt x="3654950" y="3116911"/>
                  <a:pt x="3657648" y="3134718"/>
                  <a:pt x="3649649" y="3148716"/>
                </a:cubicBezTo>
                <a:cubicBezTo>
                  <a:pt x="3645491" y="3155993"/>
                  <a:pt x="3633499" y="3153366"/>
                  <a:pt x="3625795" y="3156668"/>
                </a:cubicBezTo>
                <a:cubicBezTo>
                  <a:pt x="3614900" y="3161337"/>
                  <a:pt x="3604592" y="3167269"/>
                  <a:pt x="3593990" y="3172570"/>
                </a:cubicBezTo>
                <a:cubicBezTo>
                  <a:pt x="3574002" y="3232530"/>
                  <a:pt x="3603290" y="3160944"/>
                  <a:pt x="3562184" y="3212327"/>
                </a:cubicBezTo>
                <a:cubicBezTo>
                  <a:pt x="3556948" y="3218872"/>
                  <a:pt x="3557981" y="3228684"/>
                  <a:pt x="3554233" y="3236181"/>
                </a:cubicBezTo>
                <a:cubicBezTo>
                  <a:pt x="3540981" y="3262685"/>
                  <a:pt x="3538330" y="3260035"/>
                  <a:pt x="3514477" y="3275937"/>
                </a:cubicBezTo>
                <a:cubicBezTo>
                  <a:pt x="3509176" y="3283888"/>
                  <a:pt x="3506678" y="3294726"/>
                  <a:pt x="3498574" y="3299791"/>
                </a:cubicBezTo>
                <a:cubicBezTo>
                  <a:pt x="3484359" y="3308675"/>
                  <a:pt x="3450866" y="3315694"/>
                  <a:pt x="3450866" y="3315694"/>
                </a:cubicBezTo>
                <a:cubicBezTo>
                  <a:pt x="3381176" y="3385384"/>
                  <a:pt x="3469579" y="3300100"/>
                  <a:pt x="3403158" y="3355450"/>
                </a:cubicBezTo>
                <a:cubicBezTo>
                  <a:pt x="3381009" y="3373907"/>
                  <a:pt x="3372998" y="3387712"/>
                  <a:pt x="3355450" y="3411109"/>
                </a:cubicBezTo>
                <a:cubicBezTo>
                  <a:pt x="3329146" y="3490025"/>
                  <a:pt x="3373278" y="3369475"/>
                  <a:pt x="3323645" y="3458817"/>
                </a:cubicBezTo>
                <a:cubicBezTo>
                  <a:pt x="3315504" y="3473470"/>
                  <a:pt x="3319596" y="3494672"/>
                  <a:pt x="3307743" y="3506525"/>
                </a:cubicBezTo>
                <a:cubicBezTo>
                  <a:pt x="3277132" y="3537136"/>
                  <a:pt x="3290127" y="3521023"/>
                  <a:pt x="3267986" y="3554233"/>
                </a:cubicBezTo>
                <a:cubicBezTo>
                  <a:pt x="3265336" y="3562184"/>
                  <a:pt x="3266855" y="3573215"/>
                  <a:pt x="3260035" y="3578087"/>
                </a:cubicBezTo>
                <a:cubicBezTo>
                  <a:pt x="3246394" y="3587830"/>
                  <a:pt x="3228764" y="3590701"/>
                  <a:pt x="3212327" y="3593989"/>
                </a:cubicBezTo>
                <a:cubicBezTo>
                  <a:pt x="3156761" y="3605103"/>
                  <a:pt x="3185901" y="3599719"/>
                  <a:pt x="3124863" y="3609892"/>
                </a:cubicBezTo>
                <a:cubicBezTo>
                  <a:pt x="3108960" y="3607242"/>
                  <a:pt x="3092037" y="3608142"/>
                  <a:pt x="3077155" y="3601941"/>
                </a:cubicBezTo>
                <a:cubicBezTo>
                  <a:pt x="3059512" y="3594590"/>
                  <a:pt x="3047579" y="3576179"/>
                  <a:pt x="3029447" y="3570135"/>
                </a:cubicBezTo>
                <a:lnTo>
                  <a:pt x="3005593" y="3562184"/>
                </a:lnTo>
                <a:cubicBezTo>
                  <a:pt x="2997642" y="3564834"/>
                  <a:pt x="2989798" y="3567832"/>
                  <a:pt x="2981739" y="3570135"/>
                </a:cubicBezTo>
                <a:cubicBezTo>
                  <a:pt x="2971231" y="3573137"/>
                  <a:pt x="2959027" y="3572025"/>
                  <a:pt x="2949934" y="3578087"/>
                </a:cubicBezTo>
                <a:cubicBezTo>
                  <a:pt x="2941983" y="3583388"/>
                  <a:pt x="2939332" y="3593990"/>
                  <a:pt x="2934031" y="3601941"/>
                </a:cubicBezTo>
                <a:cubicBezTo>
                  <a:pt x="2931381" y="3631096"/>
                  <a:pt x="2935338" y="3661632"/>
                  <a:pt x="2926080" y="3689405"/>
                </a:cubicBezTo>
                <a:cubicBezTo>
                  <a:pt x="2923430" y="3697356"/>
                  <a:pt x="2909723" y="3693608"/>
                  <a:pt x="2902226" y="3697356"/>
                </a:cubicBezTo>
                <a:cubicBezTo>
                  <a:pt x="2831652" y="3732643"/>
                  <a:pt x="2955240" y="3706853"/>
                  <a:pt x="2782957" y="3721210"/>
                </a:cubicBezTo>
                <a:cubicBezTo>
                  <a:pt x="2764404" y="3718560"/>
                  <a:pt x="2745675" y="3716934"/>
                  <a:pt x="2727297" y="3713259"/>
                </a:cubicBezTo>
                <a:cubicBezTo>
                  <a:pt x="2719078" y="3711615"/>
                  <a:pt x="2711773" y="3706234"/>
                  <a:pt x="2703443" y="3705308"/>
                </a:cubicBezTo>
                <a:cubicBezTo>
                  <a:pt x="2663842" y="3700908"/>
                  <a:pt x="2623930" y="3700007"/>
                  <a:pt x="2584174" y="3697356"/>
                </a:cubicBezTo>
                <a:cubicBezTo>
                  <a:pt x="2563806" y="3666804"/>
                  <a:pt x="2559903" y="3647696"/>
                  <a:pt x="2528515" y="3633746"/>
                </a:cubicBezTo>
                <a:cubicBezTo>
                  <a:pt x="2513197" y="3626938"/>
                  <a:pt x="2496710" y="3623144"/>
                  <a:pt x="2480807" y="3617843"/>
                </a:cubicBezTo>
                <a:lnTo>
                  <a:pt x="2456953" y="3609892"/>
                </a:lnTo>
                <a:cubicBezTo>
                  <a:pt x="2428058" y="3580997"/>
                  <a:pt x="2436993" y="3587683"/>
                  <a:pt x="2401294" y="3562184"/>
                </a:cubicBezTo>
                <a:cubicBezTo>
                  <a:pt x="2393518" y="3556630"/>
                  <a:pt x="2386388" y="3549637"/>
                  <a:pt x="2377440" y="3546282"/>
                </a:cubicBezTo>
                <a:cubicBezTo>
                  <a:pt x="2359222" y="3539450"/>
                  <a:pt x="2283908" y="3531608"/>
                  <a:pt x="2274073" y="3530379"/>
                </a:cubicBezTo>
                <a:cubicBezTo>
                  <a:pt x="2238506" y="3477029"/>
                  <a:pt x="2280404" y="3529299"/>
                  <a:pt x="2234317" y="3498574"/>
                </a:cubicBezTo>
                <a:cubicBezTo>
                  <a:pt x="2224961" y="3492336"/>
                  <a:pt x="2220293" y="3480181"/>
                  <a:pt x="2210463" y="3474720"/>
                </a:cubicBezTo>
                <a:cubicBezTo>
                  <a:pt x="2195810" y="3466579"/>
                  <a:pt x="2178658" y="3464118"/>
                  <a:pt x="2162755" y="3458817"/>
                </a:cubicBezTo>
                <a:lnTo>
                  <a:pt x="2138901" y="3450866"/>
                </a:lnTo>
                <a:cubicBezTo>
                  <a:pt x="2130950" y="3445565"/>
                  <a:pt x="2123344" y="3430222"/>
                  <a:pt x="2115047" y="3434963"/>
                </a:cubicBezTo>
                <a:cubicBezTo>
                  <a:pt x="2098453" y="3444445"/>
                  <a:pt x="2089286" y="3464539"/>
                  <a:pt x="2083242" y="3482671"/>
                </a:cubicBezTo>
                <a:cubicBezTo>
                  <a:pt x="2080591" y="3490622"/>
                  <a:pt x="2081217" y="3500598"/>
                  <a:pt x="2075290" y="3506525"/>
                </a:cubicBezTo>
                <a:cubicBezTo>
                  <a:pt x="2069364" y="3512451"/>
                  <a:pt x="2059388" y="3511826"/>
                  <a:pt x="2051437" y="3514476"/>
                </a:cubicBezTo>
                <a:cubicBezTo>
                  <a:pt x="1994451" y="3599953"/>
                  <a:pt x="2045473" y="3536673"/>
                  <a:pt x="1995777" y="3578087"/>
                </a:cubicBezTo>
                <a:cubicBezTo>
                  <a:pt x="1987138" y="3585286"/>
                  <a:pt x="1982491" y="3598098"/>
                  <a:pt x="1971923" y="3601941"/>
                </a:cubicBezTo>
                <a:cubicBezTo>
                  <a:pt x="1951841" y="3609243"/>
                  <a:pt x="1929516" y="3607242"/>
                  <a:pt x="1908313" y="3609892"/>
                </a:cubicBezTo>
                <a:cubicBezTo>
                  <a:pt x="1883112" y="3647693"/>
                  <a:pt x="1895432" y="3624680"/>
                  <a:pt x="1876508" y="3681454"/>
                </a:cubicBezTo>
                <a:lnTo>
                  <a:pt x="1868557" y="3705308"/>
                </a:lnTo>
                <a:lnTo>
                  <a:pt x="1860605" y="3729162"/>
                </a:lnTo>
                <a:cubicBezTo>
                  <a:pt x="1863256" y="3737113"/>
                  <a:pt x="1863321" y="3746470"/>
                  <a:pt x="1868557" y="3753015"/>
                </a:cubicBezTo>
                <a:cubicBezTo>
                  <a:pt x="1888691" y="3778183"/>
                  <a:pt x="1916331" y="3762938"/>
                  <a:pt x="1860605" y="3776869"/>
                </a:cubicBezTo>
                <a:cubicBezTo>
                  <a:pt x="1850003" y="3774219"/>
                  <a:pt x="1839516" y="3771061"/>
                  <a:pt x="1828800" y="3768918"/>
                </a:cubicBezTo>
                <a:cubicBezTo>
                  <a:pt x="1812991" y="3765756"/>
                  <a:pt x="1796733" y="3764877"/>
                  <a:pt x="1781092" y="3760967"/>
                </a:cubicBezTo>
                <a:cubicBezTo>
                  <a:pt x="1764830" y="3756901"/>
                  <a:pt x="1749287" y="3750365"/>
                  <a:pt x="1733384" y="3745064"/>
                </a:cubicBezTo>
                <a:lnTo>
                  <a:pt x="1709530" y="3737113"/>
                </a:lnTo>
                <a:lnTo>
                  <a:pt x="1614115" y="3673502"/>
                </a:lnTo>
                <a:lnTo>
                  <a:pt x="1590261" y="3657600"/>
                </a:lnTo>
                <a:lnTo>
                  <a:pt x="1566407" y="3641697"/>
                </a:lnTo>
                <a:cubicBezTo>
                  <a:pt x="1563757" y="3633746"/>
                  <a:pt x="1562204" y="3625340"/>
                  <a:pt x="1558456" y="3617843"/>
                </a:cubicBezTo>
                <a:cubicBezTo>
                  <a:pt x="1545469" y="3591869"/>
                  <a:pt x="1523469" y="3571725"/>
                  <a:pt x="1494845" y="3562184"/>
                </a:cubicBezTo>
                <a:lnTo>
                  <a:pt x="1447137" y="3546282"/>
                </a:lnTo>
                <a:cubicBezTo>
                  <a:pt x="1439186" y="3540981"/>
                  <a:pt x="1429576" y="3537571"/>
                  <a:pt x="1423283" y="3530379"/>
                </a:cubicBezTo>
                <a:cubicBezTo>
                  <a:pt x="1410697" y="3515995"/>
                  <a:pt x="1391478" y="3482671"/>
                  <a:pt x="1391478" y="3482671"/>
                </a:cubicBezTo>
                <a:cubicBezTo>
                  <a:pt x="1375575" y="3485321"/>
                  <a:pt x="1358190" y="3483412"/>
                  <a:pt x="1343770" y="3490622"/>
                </a:cubicBezTo>
                <a:cubicBezTo>
                  <a:pt x="1328579" y="3498218"/>
                  <a:pt x="1326189" y="3525786"/>
                  <a:pt x="1319917" y="3538330"/>
                </a:cubicBezTo>
                <a:cubicBezTo>
                  <a:pt x="1306665" y="3564834"/>
                  <a:pt x="1304013" y="3562185"/>
                  <a:pt x="1280160" y="3578087"/>
                </a:cubicBezTo>
                <a:cubicBezTo>
                  <a:pt x="1261256" y="3634801"/>
                  <a:pt x="1288060" y="3566240"/>
                  <a:pt x="1248355" y="3625795"/>
                </a:cubicBezTo>
                <a:cubicBezTo>
                  <a:pt x="1243706" y="3632768"/>
                  <a:pt x="1244473" y="3642322"/>
                  <a:pt x="1240403" y="3649648"/>
                </a:cubicBezTo>
                <a:cubicBezTo>
                  <a:pt x="1231121" y="3666355"/>
                  <a:pt x="1219200" y="3681453"/>
                  <a:pt x="1208598" y="3697356"/>
                </a:cubicBezTo>
                <a:cubicBezTo>
                  <a:pt x="1203297" y="3705307"/>
                  <a:pt x="1199453" y="3714453"/>
                  <a:pt x="1192696" y="3721210"/>
                </a:cubicBezTo>
                <a:cubicBezTo>
                  <a:pt x="1162085" y="3751821"/>
                  <a:pt x="1175080" y="3735708"/>
                  <a:pt x="1152939" y="3768918"/>
                </a:cubicBezTo>
                <a:cubicBezTo>
                  <a:pt x="1128809" y="3841310"/>
                  <a:pt x="1165828" y="3726963"/>
                  <a:pt x="1137037" y="3832528"/>
                </a:cubicBezTo>
                <a:cubicBezTo>
                  <a:pt x="1132626" y="3848700"/>
                  <a:pt x="1126435" y="3864333"/>
                  <a:pt x="1121134" y="3880236"/>
                </a:cubicBezTo>
                <a:lnTo>
                  <a:pt x="1113183" y="3904090"/>
                </a:lnTo>
                <a:cubicBezTo>
                  <a:pt x="1110532" y="3912041"/>
                  <a:pt x="1107264" y="3919813"/>
                  <a:pt x="1105231" y="3927944"/>
                </a:cubicBezTo>
                <a:cubicBezTo>
                  <a:pt x="1102581" y="3938546"/>
                  <a:pt x="1100420" y="3949282"/>
                  <a:pt x="1097280" y="3959749"/>
                </a:cubicBezTo>
                <a:cubicBezTo>
                  <a:pt x="1092463" y="3975805"/>
                  <a:pt x="1086678" y="3991554"/>
                  <a:pt x="1081377" y="4007457"/>
                </a:cubicBezTo>
                <a:lnTo>
                  <a:pt x="1073426" y="4031311"/>
                </a:lnTo>
                <a:lnTo>
                  <a:pt x="1049572" y="4102873"/>
                </a:lnTo>
                <a:cubicBezTo>
                  <a:pt x="1046922" y="4110824"/>
                  <a:pt x="1046270" y="4119753"/>
                  <a:pt x="1041621" y="4126727"/>
                </a:cubicBezTo>
                <a:lnTo>
                  <a:pt x="1025718" y="4150581"/>
                </a:lnTo>
                <a:cubicBezTo>
                  <a:pt x="1003731" y="4216545"/>
                  <a:pt x="1040642" y="4112783"/>
                  <a:pt x="985962" y="4222142"/>
                </a:cubicBezTo>
                <a:cubicBezTo>
                  <a:pt x="980661" y="4232744"/>
                  <a:pt x="975940" y="4243656"/>
                  <a:pt x="970059" y="4253948"/>
                </a:cubicBezTo>
                <a:cubicBezTo>
                  <a:pt x="965318" y="4262245"/>
                  <a:pt x="958431" y="4269255"/>
                  <a:pt x="954157" y="4277802"/>
                </a:cubicBezTo>
                <a:cubicBezTo>
                  <a:pt x="950409" y="4285298"/>
                  <a:pt x="948856" y="4293704"/>
                  <a:pt x="946205" y="4301655"/>
                </a:cubicBezTo>
                <a:cubicBezTo>
                  <a:pt x="932953" y="4296354"/>
                  <a:pt x="917992" y="4294148"/>
                  <a:pt x="906449" y="4285753"/>
                </a:cubicBezTo>
                <a:cubicBezTo>
                  <a:pt x="888261" y="4272525"/>
                  <a:pt x="877453" y="4250520"/>
                  <a:pt x="858741" y="4238045"/>
                </a:cubicBezTo>
                <a:lnTo>
                  <a:pt x="834887" y="4222142"/>
                </a:lnTo>
                <a:cubicBezTo>
                  <a:pt x="808079" y="4181930"/>
                  <a:pt x="833537" y="4209540"/>
                  <a:pt x="795130" y="4190337"/>
                </a:cubicBezTo>
                <a:cubicBezTo>
                  <a:pt x="786583" y="4186064"/>
                  <a:pt x="780009" y="4178316"/>
                  <a:pt x="771277" y="4174435"/>
                </a:cubicBezTo>
                <a:cubicBezTo>
                  <a:pt x="755959" y="4167627"/>
                  <a:pt x="739472" y="4163833"/>
                  <a:pt x="723569" y="4158532"/>
                </a:cubicBezTo>
                <a:lnTo>
                  <a:pt x="699715" y="4150581"/>
                </a:lnTo>
                <a:cubicBezTo>
                  <a:pt x="691764" y="4145280"/>
                  <a:pt x="684594" y="4138559"/>
                  <a:pt x="675861" y="4134678"/>
                </a:cubicBezTo>
                <a:cubicBezTo>
                  <a:pt x="590695" y="4096826"/>
                  <a:pt x="658287" y="4138863"/>
                  <a:pt x="604299" y="4102873"/>
                </a:cubicBezTo>
                <a:cubicBezTo>
                  <a:pt x="598998" y="4094922"/>
                  <a:pt x="595859" y="4084989"/>
                  <a:pt x="588397" y="4079019"/>
                </a:cubicBezTo>
                <a:cubicBezTo>
                  <a:pt x="583055" y="4074745"/>
                  <a:pt x="535019" y="4063801"/>
                  <a:pt x="532737" y="4063116"/>
                </a:cubicBezTo>
                <a:cubicBezTo>
                  <a:pt x="516681" y="4058299"/>
                  <a:pt x="500932" y="4052515"/>
                  <a:pt x="485030" y="4047214"/>
                </a:cubicBezTo>
                <a:lnTo>
                  <a:pt x="461176" y="4039262"/>
                </a:lnTo>
                <a:cubicBezTo>
                  <a:pt x="460254" y="4037879"/>
                  <a:pt x="432943" y="3990287"/>
                  <a:pt x="421419" y="3999506"/>
                </a:cubicBezTo>
                <a:cubicBezTo>
                  <a:pt x="404387" y="4013132"/>
                  <a:pt x="410058" y="4052328"/>
                  <a:pt x="397565" y="4071068"/>
                </a:cubicBezTo>
                <a:lnTo>
                  <a:pt x="365760" y="4118775"/>
                </a:lnTo>
                <a:cubicBezTo>
                  <a:pt x="344558" y="4182383"/>
                  <a:pt x="376361" y="4108175"/>
                  <a:pt x="333955" y="4150581"/>
                </a:cubicBezTo>
                <a:cubicBezTo>
                  <a:pt x="328028" y="4156508"/>
                  <a:pt x="330652" y="4167461"/>
                  <a:pt x="326003" y="4174435"/>
                </a:cubicBezTo>
                <a:cubicBezTo>
                  <a:pt x="319766" y="4183791"/>
                  <a:pt x="309349" y="4189650"/>
                  <a:pt x="302150" y="4198288"/>
                </a:cubicBezTo>
                <a:cubicBezTo>
                  <a:pt x="272275" y="4234137"/>
                  <a:pt x="296526" y="4231192"/>
                  <a:pt x="238539" y="4269850"/>
                </a:cubicBezTo>
                <a:cubicBezTo>
                  <a:pt x="222636" y="4280452"/>
                  <a:pt x="208963" y="4295611"/>
                  <a:pt x="190831" y="4301655"/>
                </a:cubicBezTo>
                <a:cubicBezTo>
                  <a:pt x="182880" y="4304306"/>
                  <a:pt x="174474" y="4305859"/>
                  <a:pt x="166977" y="4309607"/>
                </a:cubicBezTo>
                <a:cubicBezTo>
                  <a:pt x="158430" y="4313881"/>
                  <a:pt x="150899" y="4319955"/>
                  <a:pt x="143123" y="4325509"/>
                </a:cubicBezTo>
                <a:cubicBezTo>
                  <a:pt x="74059" y="4374840"/>
                  <a:pt x="143700" y="4327775"/>
                  <a:pt x="87464" y="4365266"/>
                </a:cubicBezTo>
                <a:cubicBezTo>
                  <a:pt x="63334" y="4437658"/>
                  <a:pt x="100353" y="4323311"/>
                  <a:pt x="71562" y="4428876"/>
                </a:cubicBezTo>
                <a:cubicBezTo>
                  <a:pt x="67151" y="4445048"/>
                  <a:pt x="69607" y="4467285"/>
                  <a:pt x="55659" y="4476584"/>
                </a:cubicBezTo>
                <a:lnTo>
                  <a:pt x="31805" y="4492487"/>
                </a:lnTo>
                <a:cubicBezTo>
                  <a:pt x="12616" y="4521272"/>
                  <a:pt x="24450" y="4512068"/>
                  <a:pt x="0" y="4524292"/>
                </a:cubicBezTo>
              </a:path>
            </a:pathLst>
          </a:cu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La plus</a:t>
            </a:r>
            <a:br>
              <a:rPr lang="fr-FR" sz="3600" dirty="0">
                <a:solidFill>
                  <a:schemeClr val="bg1"/>
                </a:solidFill>
              </a:rPr>
            </a:br>
            <a:r>
              <a:rPr lang="fr-FR" sz="3600" dirty="0">
                <a:solidFill>
                  <a:schemeClr val="bg1"/>
                </a:solidFill>
              </a:rPr>
              <a:t>grande</a:t>
            </a:r>
            <a:br>
              <a:rPr lang="fr-FR" sz="3600" dirty="0">
                <a:solidFill>
                  <a:schemeClr val="bg1"/>
                </a:solidFill>
              </a:rPr>
            </a:br>
            <a:r>
              <a:rPr lang="fr-FR" sz="3600" dirty="0">
                <a:solidFill>
                  <a:schemeClr val="bg1"/>
                </a:solidFill>
              </a:rPr>
              <a:t>machine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sur</a:t>
            </a:r>
            <a:br>
              <a:rPr lang="fr-FR" sz="3600" dirty="0">
                <a:solidFill>
                  <a:schemeClr val="bg1"/>
                </a:solidFill>
              </a:rPr>
            </a:br>
            <a:r>
              <a:rPr lang="fr-FR" sz="3600" dirty="0">
                <a:solidFill>
                  <a:schemeClr val="bg1"/>
                </a:solidFill>
              </a:rPr>
              <a:t>Terre</a:t>
            </a:r>
          </a:p>
        </p:txBody>
      </p:sp>
      <p:sp>
        <p:nvSpPr>
          <p:cNvPr id="2" name="Right Triangle 1"/>
          <p:cNvSpPr/>
          <p:nvPr/>
        </p:nvSpPr>
        <p:spPr>
          <a:xfrm rot="16918249" flipH="1">
            <a:off x="3879458" y="3739082"/>
            <a:ext cx="319612" cy="933733"/>
          </a:xfrm>
          <a:custGeom>
            <a:avLst/>
            <a:gdLst>
              <a:gd name="connsiteX0" fmla="*/ 0 w 401718"/>
              <a:gd name="connsiteY0" fmla="*/ 924321 h 924321"/>
              <a:gd name="connsiteX1" fmla="*/ 0 w 401718"/>
              <a:gd name="connsiteY1" fmla="*/ 0 h 924321"/>
              <a:gd name="connsiteX2" fmla="*/ 401718 w 401718"/>
              <a:gd name="connsiteY2" fmla="*/ 924321 h 924321"/>
              <a:gd name="connsiteX3" fmla="*/ 0 w 401718"/>
              <a:gd name="connsiteY3" fmla="*/ 924321 h 924321"/>
              <a:gd name="connsiteX0" fmla="*/ 0 w 401718"/>
              <a:gd name="connsiteY0" fmla="*/ 924321 h 924321"/>
              <a:gd name="connsiteX1" fmla="*/ 0 w 401718"/>
              <a:gd name="connsiteY1" fmla="*/ 0 h 924321"/>
              <a:gd name="connsiteX2" fmla="*/ 322181 w 401718"/>
              <a:gd name="connsiteY2" fmla="*/ 760128 h 924321"/>
              <a:gd name="connsiteX3" fmla="*/ 401718 w 401718"/>
              <a:gd name="connsiteY3" fmla="*/ 924321 h 924321"/>
              <a:gd name="connsiteX4" fmla="*/ 0 w 401718"/>
              <a:gd name="connsiteY4" fmla="*/ 924321 h 924321"/>
              <a:gd name="connsiteX0" fmla="*/ 0 w 322181"/>
              <a:gd name="connsiteY0" fmla="*/ 924321 h 933733"/>
              <a:gd name="connsiteX1" fmla="*/ 0 w 322181"/>
              <a:gd name="connsiteY1" fmla="*/ 0 h 933733"/>
              <a:gd name="connsiteX2" fmla="*/ 322181 w 322181"/>
              <a:gd name="connsiteY2" fmla="*/ 760128 h 933733"/>
              <a:gd name="connsiteX3" fmla="*/ 294566 w 322181"/>
              <a:gd name="connsiteY3" fmla="*/ 933733 h 933733"/>
              <a:gd name="connsiteX4" fmla="*/ 0 w 322181"/>
              <a:gd name="connsiteY4" fmla="*/ 924321 h 933733"/>
              <a:gd name="connsiteX0" fmla="*/ 0 w 322181"/>
              <a:gd name="connsiteY0" fmla="*/ 924321 h 933733"/>
              <a:gd name="connsiteX1" fmla="*/ 0 w 322181"/>
              <a:gd name="connsiteY1" fmla="*/ 0 h 933733"/>
              <a:gd name="connsiteX2" fmla="*/ 322181 w 322181"/>
              <a:gd name="connsiteY2" fmla="*/ 760128 h 933733"/>
              <a:gd name="connsiteX3" fmla="*/ 294566 w 322181"/>
              <a:gd name="connsiteY3" fmla="*/ 933733 h 933733"/>
              <a:gd name="connsiteX4" fmla="*/ 0 w 322181"/>
              <a:gd name="connsiteY4" fmla="*/ 924321 h 933733"/>
              <a:gd name="connsiteX0" fmla="*/ 0 w 305977"/>
              <a:gd name="connsiteY0" fmla="*/ 924321 h 933733"/>
              <a:gd name="connsiteX1" fmla="*/ 0 w 305977"/>
              <a:gd name="connsiteY1" fmla="*/ 0 h 933733"/>
              <a:gd name="connsiteX2" fmla="*/ 294732 w 305977"/>
              <a:gd name="connsiteY2" fmla="*/ 710493 h 933733"/>
              <a:gd name="connsiteX3" fmla="*/ 294566 w 305977"/>
              <a:gd name="connsiteY3" fmla="*/ 933733 h 933733"/>
              <a:gd name="connsiteX4" fmla="*/ 0 w 305977"/>
              <a:gd name="connsiteY4" fmla="*/ 924321 h 933733"/>
              <a:gd name="connsiteX0" fmla="*/ 0 w 313026"/>
              <a:gd name="connsiteY0" fmla="*/ 924321 h 933733"/>
              <a:gd name="connsiteX1" fmla="*/ 0 w 313026"/>
              <a:gd name="connsiteY1" fmla="*/ 0 h 933733"/>
              <a:gd name="connsiteX2" fmla="*/ 313026 w 313026"/>
              <a:gd name="connsiteY2" fmla="*/ 679320 h 933733"/>
              <a:gd name="connsiteX3" fmla="*/ 294566 w 313026"/>
              <a:gd name="connsiteY3" fmla="*/ 933733 h 933733"/>
              <a:gd name="connsiteX4" fmla="*/ 0 w 313026"/>
              <a:gd name="connsiteY4" fmla="*/ 924321 h 933733"/>
              <a:gd name="connsiteX0" fmla="*/ 0 w 319612"/>
              <a:gd name="connsiteY0" fmla="*/ 924321 h 933733"/>
              <a:gd name="connsiteX1" fmla="*/ 0 w 319612"/>
              <a:gd name="connsiteY1" fmla="*/ 0 h 933733"/>
              <a:gd name="connsiteX2" fmla="*/ 313026 w 319612"/>
              <a:gd name="connsiteY2" fmla="*/ 679320 h 933733"/>
              <a:gd name="connsiteX3" fmla="*/ 294566 w 319612"/>
              <a:gd name="connsiteY3" fmla="*/ 933733 h 933733"/>
              <a:gd name="connsiteX4" fmla="*/ 0 w 319612"/>
              <a:gd name="connsiteY4" fmla="*/ 924321 h 93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12" h="933733">
                <a:moveTo>
                  <a:pt x="0" y="924321"/>
                </a:moveTo>
                <a:lnTo>
                  <a:pt x="0" y="0"/>
                </a:lnTo>
                <a:lnTo>
                  <a:pt x="313026" y="679320"/>
                </a:lnTo>
                <a:cubicBezTo>
                  <a:pt x="323477" y="782250"/>
                  <a:pt x="324267" y="848079"/>
                  <a:pt x="294566" y="933733"/>
                </a:cubicBezTo>
                <a:lnTo>
                  <a:pt x="0" y="924321"/>
                </a:lnTo>
                <a:close/>
              </a:path>
            </a:pathLst>
          </a:custGeom>
          <a:solidFill>
            <a:srgbClr val="C00000">
              <a:alpha val="3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093633" y="2429932"/>
            <a:ext cx="469899" cy="660402"/>
          </a:xfrm>
          <a:custGeom>
            <a:avLst/>
            <a:gdLst>
              <a:gd name="connsiteX0" fmla="*/ 0 w 452967"/>
              <a:gd name="connsiteY0" fmla="*/ 0 h 622300"/>
              <a:gd name="connsiteX1" fmla="*/ 452967 w 452967"/>
              <a:gd name="connsiteY1" fmla="*/ 0 h 622300"/>
              <a:gd name="connsiteX2" fmla="*/ 452967 w 452967"/>
              <a:gd name="connsiteY2" fmla="*/ 622300 h 622300"/>
              <a:gd name="connsiteX3" fmla="*/ 0 w 452967"/>
              <a:gd name="connsiteY3" fmla="*/ 622300 h 622300"/>
              <a:gd name="connsiteX4" fmla="*/ 0 w 452967"/>
              <a:gd name="connsiteY4" fmla="*/ 0 h 622300"/>
              <a:gd name="connsiteX0" fmla="*/ 0 w 452967"/>
              <a:gd name="connsiteY0" fmla="*/ 4234 h 626534"/>
              <a:gd name="connsiteX1" fmla="*/ 127000 w 452967"/>
              <a:gd name="connsiteY1" fmla="*/ 0 h 626534"/>
              <a:gd name="connsiteX2" fmla="*/ 452967 w 452967"/>
              <a:gd name="connsiteY2" fmla="*/ 4234 h 626534"/>
              <a:gd name="connsiteX3" fmla="*/ 452967 w 452967"/>
              <a:gd name="connsiteY3" fmla="*/ 626534 h 626534"/>
              <a:gd name="connsiteX4" fmla="*/ 0 w 452967"/>
              <a:gd name="connsiteY4" fmla="*/ 626534 h 626534"/>
              <a:gd name="connsiteX5" fmla="*/ 0 w 452967"/>
              <a:gd name="connsiteY5" fmla="*/ 4234 h 626534"/>
              <a:gd name="connsiteX0" fmla="*/ 0 w 452967"/>
              <a:gd name="connsiteY0" fmla="*/ 36867 h 659167"/>
              <a:gd name="connsiteX1" fmla="*/ 329150 w 452967"/>
              <a:gd name="connsiteY1" fmla="*/ 0 h 659167"/>
              <a:gd name="connsiteX2" fmla="*/ 452967 w 452967"/>
              <a:gd name="connsiteY2" fmla="*/ 36867 h 659167"/>
              <a:gd name="connsiteX3" fmla="*/ 452967 w 452967"/>
              <a:gd name="connsiteY3" fmla="*/ 659167 h 659167"/>
              <a:gd name="connsiteX4" fmla="*/ 0 w 452967"/>
              <a:gd name="connsiteY4" fmla="*/ 659167 h 659167"/>
              <a:gd name="connsiteX5" fmla="*/ 0 w 452967"/>
              <a:gd name="connsiteY5" fmla="*/ 36867 h 659167"/>
              <a:gd name="connsiteX0" fmla="*/ 0 w 452967"/>
              <a:gd name="connsiteY0" fmla="*/ 36867 h 659167"/>
              <a:gd name="connsiteX1" fmla="*/ 329150 w 452967"/>
              <a:gd name="connsiteY1" fmla="*/ 0 h 659167"/>
              <a:gd name="connsiteX2" fmla="*/ 430506 w 452967"/>
              <a:gd name="connsiteY2" fmla="*/ 141290 h 659167"/>
              <a:gd name="connsiteX3" fmla="*/ 452967 w 452967"/>
              <a:gd name="connsiteY3" fmla="*/ 659167 h 659167"/>
              <a:gd name="connsiteX4" fmla="*/ 0 w 452967"/>
              <a:gd name="connsiteY4" fmla="*/ 659167 h 659167"/>
              <a:gd name="connsiteX5" fmla="*/ 0 w 452967"/>
              <a:gd name="connsiteY5" fmla="*/ 36867 h 659167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449223 w 452967"/>
              <a:gd name="connsiteY5" fmla="*/ 0 h 974726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239586 w 452967"/>
              <a:gd name="connsiteY5" fmla="*/ 472193 h 974726"/>
              <a:gd name="connsiteX6" fmla="*/ 449223 w 452967"/>
              <a:gd name="connsiteY6" fmla="*/ 0 h 974726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104819 w 452967"/>
              <a:gd name="connsiteY5" fmla="*/ 765882 h 974726"/>
              <a:gd name="connsiteX6" fmla="*/ 239586 w 452967"/>
              <a:gd name="connsiteY6" fmla="*/ 472193 h 974726"/>
              <a:gd name="connsiteX7" fmla="*/ 449223 w 452967"/>
              <a:gd name="connsiteY7" fmla="*/ 0 h 974726"/>
              <a:gd name="connsiteX0" fmla="*/ 449223 w 452967"/>
              <a:gd name="connsiteY0" fmla="*/ 69500 h 1044226"/>
              <a:gd name="connsiteX1" fmla="*/ 329150 w 452967"/>
              <a:gd name="connsiteY1" fmla="*/ 385059 h 1044226"/>
              <a:gd name="connsiteX2" fmla="*/ 430506 w 452967"/>
              <a:gd name="connsiteY2" fmla="*/ 526349 h 1044226"/>
              <a:gd name="connsiteX3" fmla="*/ 452967 w 452967"/>
              <a:gd name="connsiteY3" fmla="*/ 1044226 h 1044226"/>
              <a:gd name="connsiteX4" fmla="*/ 0 w 452967"/>
              <a:gd name="connsiteY4" fmla="*/ 1044226 h 1044226"/>
              <a:gd name="connsiteX5" fmla="*/ 104819 w 452967"/>
              <a:gd name="connsiteY5" fmla="*/ 835382 h 1044226"/>
              <a:gd name="connsiteX6" fmla="*/ 415532 w 452967"/>
              <a:gd name="connsiteY6" fmla="*/ 0 h 1044226"/>
              <a:gd name="connsiteX7" fmla="*/ 449223 w 452967"/>
              <a:gd name="connsiteY7" fmla="*/ 69500 h 1044226"/>
              <a:gd name="connsiteX0" fmla="*/ 344404 w 348148"/>
              <a:gd name="connsiteY0" fmla="*/ 69500 h 1220439"/>
              <a:gd name="connsiteX1" fmla="*/ 224331 w 348148"/>
              <a:gd name="connsiteY1" fmla="*/ 385059 h 1220439"/>
              <a:gd name="connsiteX2" fmla="*/ 325687 w 348148"/>
              <a:gd name="connsiteY2" fmla="*/ 526349 h 1220439"/>
              <a:gd name="connsiteX3" fmla="*/ 348148 w 348148"/>
              <a:gd name="connsiteY3" fmla="*/ 1044226 h 1220439"/>
              <a:gd name="connsiteX4" fmla="*/ 194662 w 348148"/>
              <a:gd name="connsiteY4" fmla="*/ 1220439 h 1220439"/>
              <a:gd name="connsiteX5" fmla="*/ 0 w 348148"/>
              <a:gd name="connsiteY5" fmla="*/ 835382 h 1220439"/>
              <a:gd name="connsiteX6" fmla="*/ 310713 w 348148"/>
              <a:gd name="connsiteY6" fmla="*/ 0 h 1220439"/>
              <a:gd name="connsiteX7" fmla="*/ 344404 w 348148"/>
              <a:gd name="connsiteY7" fmla="*/ 69500 h 1220439"/>
              <a:gd name="connsiteX0" fmla="*/ 415531 w 419275"/>
              <a:gd name="connsiteY0" fmla="*/ 69500 h 1220439"/>
              <a:gd name="connsiteX1" fmla="*/ 295458 w 419275"/>
              <a:gd name="connsiteY1" fmla="*/ 385059 h 1220439"/>
              <a:gd name="connsiteX2" fmla="*/ 396814 w 419275"/>
              <a:gd name="connsiteY2" fmla="*/ 526349 h 1220439"/>
              <a:gd name="connsiteX3" fmla="*/ 419275 w 419275"/>
              <a:gd name="connsiteY3" fmla="*/ 1044226 h 1220439"/>
              <a:gd name="connsiteX4" fmla="*/ 265789 w 419275"/>
              <a:gd name="connsiteY4" fmla="*/ 1220439 h 1220439"/>
              <a:gd name="connsiteX5" fmla="*/ 0 w 419275"/>
              <a:gd name="connsiteY5" fmla="*/ 881066 h 1220439"/>
              <a:gd name="connsiteX6" fmla="*/ 381840 w 419275"/>
              <a:gd name="connsiteY6" fmla="*/ 0 h 1220439"/>
              <a:gd name="connsiteX7" fmla="*/ 415531 w 419275"/>
              <a:gd name="connsiteY7" fmla="*/ 69500 h 1220439"/>
              <a:gd name="connsiteX0" fmla="*/ 415531 w 415531"/>
              <a:gd name="connsiteY0" fmla="*/ 69500 h 1220439"/>
              <a:gd name="connsiteX1" fmla="*/ 295458 w 415531"/>
              <a:gd name="connsiteY1" fmla="*/ 385059 h 1220439"/>
              <a:gd name="connsiteX2" fmla="*/ 396814 w 415531"/>
              <a:gd name="connsiteY2" fmla="*/ 526349 h 1220439"/>
              <a:gd name="connsiteX3" fmla="*/ 160971 w 415531"/>
              <a:gd name="connsiteY3" fmla="*/ 711379 h 1220439"/>
              <a:gd name="connsiteX4" fmla="*/ 265789 w 415531"/>
              <a:gd name="connsiteY4" fmla="*/ 1220439 h 1220439"/>
              <a:gd name="connsiteX5" fmla="*/ 0 w 415531"/>
              <a:gd name="connsiteY5" fmla="*/ 881066 h 1220439"/>
              <a:gd name="connsiteX6" fmla="*/ 381840 w 415531"/>
              <a:gd name="connsiteY6" fmla="*/ 0 h 1220439"/>
              <a:gd name="connsiteX7" fmla="*/ 415531 w 415531"/>
              <a:gd name="connsiteY7" fmla="*/ 69500 h 1220439"/>
              <a:gd name="connsiteX0" fmla="*/ 415531 w 415531"/>
              <a:gd name="connsiteY0" fmla="*/ 69500 h 1220439"/>
              <a:gd name="connsiteX1" fmla="*/ 295458 w 415531"/>
              <a:gd name="connsiteY1" fmla="*/ 385059 h 1220439"/>
              <a:gd name="connsiteX2" fmla="*/ 396814 w 415531"/>
              <a:gd name="connsiteY2" fmla="*/ 526349 h 1220439"/>
              <a:gd name="connsiteX3" fmla="*/ 404300 w 415531"/>
              <a:gd name="connsiteY3" fmla="*/ 685274 h 1220439"/>
              <a:gd name="connsiteX4" fmla="*/ 265789 w 415531"/>
              <a:gd name="connsiteY4" fmla="*/ 1220439 h 1220439"/>
              <a:gd name="connsiteX5" fmla="*/ 0 w 415531"/>
              <a:gd name="connsiteY5" fmla="*/ 881066 h 1220439"/>
              <a:gd name="connsiteX6" fmla="*/ 381840 w 415531"/>
              <a:gd name="connsiteY6" fmla="*/ 0 h 1220439"/>
              <a:gd name="connsiteX7" fmla="*/ 415531 w 415531"/>
              <a:gd name="connsiteY7" fmla="*/ 69500 h 1220439"/>
              <a:gd name="connsiteX0" fmla="*/ 415531 w 415531"/>
              <a:gd name="connsiteY0" fmla="*/ 69500 h 1076858"/>
              <a:gd name="connsiteX1" fmla="*/ 295458 w 415531"/>
              <a:gd name="connsiteY1" fmla="*/ 385059 h 1076858"/>
              <a:gd name="connsiteX2" fmla="*/ 396814 w 415531"/>
              <a:gd name="connsiteY2" fmla="*/ 526349 h 1076858"/>
              <a:gd name="connsiteX3" fmla="*/ 404300 w 415531"/>
              <a:gd name="connsiteY3" fmla="*/ 685274 h 1076858"/>
              <a:gd name="connsiteX4" fmla="*/ 149740 w 415531"/>
              <a:gd name="connsiteY4" fmla="*/ 1076858 h 1076858"/>
              <a:gd name="connsiteX5" fmla="*/ 0 w 415531"/>
              <a:gd name="connsiteY5" fmla="*/ 881066 h 1076858"/>
              <a:gd name="connsiteX6" fmla="*/ 381840 w 415531"/>
              <a:gd name="connsiteY6" fmla="*/ 0 h 1076858"/>
              <a:gd name="connsiteX7" fmla="*/ 415531 w 415531"/>
              <a:gd name="connsiteY7" fmla="*/ 69500 h 1076858"/>
              <a:gd name="connsiteX0" fmla="*/ 415531 w 415531"/>
              <a:gd name="connsiteY0" fmla="*/ 69500 h 978962"/>
              <a:gd name="connsiteX1" fmla="*/ 295458 w 415531"/>
              <a:gd name="connsiteY1" fmla="*/ 385059 h 978962"/>
              <a:gd name="connsiteX2" fmla="*/ 396814 w 415531"/>
              <a:gd name="connsiteY2" fmla="*/ 526349 h 978962"/>
              <a:gd name="connsiteX3" fmla="*/ 404300 w 415531"/>
              <a:gd name="connsiteY3" fmla="*/ 685274 h 978962"/>
              <a:gd name="connsiteX4" fmla="*/ 288250 w 415531"/>
              <a:gd name="connsiteY4" fmla="*/ 978962 h 978962"/>
              <a:gd name="connsiteX5" fmla="*/ 0 w 415531"/>
              <a:gd name="connsiteY5" fmla="*/ 881066 h 978962"/>
              <a:gd name="connsiteX6" fmla="*/ 381840 w 415531"/>
              <a:gd name="connsiteY6" fmla="*/ 0 h 978962"/>
              <a:gd name="connsiteX7" fmla="*/ 415531 w 415531"/>
              <a:gd name="connsiteY7" fmla="*/ 69500 h 978962"/>
              <a:gd name="connsiteX0" fmla="*/ 415531 w 415531"/>
              <a:gd name="connsiteY0" fmla="*/ 69500 h 978962"/>
              <a:gd name="connsiteX1" fmla="*/ 295458 w 415531"/>
              <a:gd name="connsiteY1" fmla="*/ 385059 h 978962"/>
              <a:gd name="connsiteX2" fmla="*/ 396814 w 415531"/>
              <a:gd name="connsiteY2" fmla="*/ 526349 h 978962"/>
              <a:gd name="connsiteX3" fmla="*/ 404300 w 415531"/>
              <a:gd name="connsiteY3" fmla="*/ 685274 h 978962"/>
              <a:gd name="connsiteX4" fmla="*/ 288250 w 415531"/>
              <a:gd name="connsiteY4" fmla="*/ 978962 h 978962"/>
              <a:gd name="connsiteX5" fmla="*/ 127281 w 415531"/>
              <a:gd name="connsiteY5" fmla="*/ 926753 h 978962"/>
              <a:gd name="connsiteX6" fmla="*/ 0 w 415531"/>
              <a:gd name="connsiteY6" fmla="*/ 881066 h 978962"/>
              <a:gd name="connsiteX7" fmla="*/ 381840 w 415531"/>
              <a:gd name="connsiteY7" fmla="*/ 0 h 978962"/>
              <a:gd name="connsiteX8" fmla="*/ 415531 w 415531"/>
              <a:gd name="connsiteY8" fmla="*/ 69500 h 978962"/>
              <a:gd name="connsiteX0" fmla="*/ 415531 w 415531"/>
              <a:gd name="connsiteY0" fmla="*/ 69500 h 1018124"/>
              <a:gd name="connsiteX1" fmla="*/ 295458 w 415531"/>
              <a:gd name="connsiteY1" fmla="*/ 385059 h 1018124"/>
              <a:gd name="connsiteX2" fmla="*/ 396814 w 415531"/>
              <a:gd name="connsiteY2" fmla="*/ 526349 h 1018124"/>
              <a:gd name="connsiteX3" fmla="*/ 404300 w 415531"/>
              <a:gd name="connsiteY3" fmla="*/ 685274 h 1018124"/>
              <a:gd name="connsiteX4" fmla="*/ 288250 w 415531"/>
              <a:gd name="connsiteY4" fmla="*/ 978962 h 1018124"/>
              <a:gd name="connsiteX5" fmla="*/ 101076 w 415531"/>
              <a:gd name="connsiteY5" fmla="*/ 1018124 h 1018124"/>
              <a:gd name="connsiteX6" fmla="*/ 0 w 415531"/>
              <a:gd name="connsiteY6" fmla="*/ 881066 h 1018124"/>
              <a:gd name="connsiteX7" fmla="*/ 381840 w 415531"/>
              <a:gd name="connsiteY7" fmla="*/ 0 h 1018124"/>
              <a:gd name="connsiteX8" fmla="*/ 415531 w 415531"/>
              <a:gd name="connsiteY8" fmla="*/ 69500 h 1018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5531" h="1018124">
                <a:moveTo>
                  <a:pt x="415531" y="69500"/>
                </a:moveTo>
                <a:lnTo>
                  <a:pt x="295458" y="385059"/>
                </a:lnTo>
                <a:lnTo>
                  <a:pt x="396814" y="526349"/>
                </a:lnTo>
                <a:lnTo>
                  <a:pt x="404300" y="685274"/>
                </a:lnTo>
                <a:lnTo>
                  <a:pt x="288250" y="978962"/>
                </a:lnTo>
                <a:lnTo>
                  <a:pt x="101076" y="1018124"/>
                </a:lnTo>
                <a:lnTo>
                  <a:pt x="0" y="881066"/>
                </a:lnTo>
                <a:lnTo>
                  <a:pt x="381840" y="0"/>
                </a:lnTo>
                <a:lnTo>
                  <a:pt x="415531" y="69500"/>
                </a:lnTo>
                <a:close/>
              </a:path>
            </a:pathLst>
          </a:custGeom>
          <a:solidFill>
            <a:srgbClr val="C00000">
              <a:alpha val="3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107418" y="4247810"/>
            <a:ext cx="96984" cy="96984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3850589" y="3033161"/>
            <a:ext cx="1043059" cy="1263140"/>
            <a:chOff x="3850589" y="3033161"/>
            <a:chExt cx="1043059" cy="1216441"/>
          </a:xfrm>
        </p:grpSpPr>
        <p:sp>
          <p:nvSpPr>
            <p:cNvPr id="7" name="Oval 6"/>
            <p:cNvSpPr/>
            <p:nvPr/>
          </p:nvSpPr>
          <p:spPr>
            <a:xfrm>
              <a:off x="3850589" y="3033161"/>
              <a:ext cx="1043059" cy="1042582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>
              <a:stCxn id="5" idx="2"/>
            </p:cNvCxnSpPr>
            <p:nvPr/>
          </p:nvCxnSpPr>
          <p:spPr>
            <a:xfrm flipH="1" flipV="1">
              <a:off x="3880340" y="3739663"/>
              <a:ext cx="227078" cy="50993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589659" y="60293"/>
            <a:ext cx="4017286" cy="4117590"/>
            <a:chOff x="2589659" y="60293"/>
            <a:chExt cx="4017286" cy="4117590"/>
          </a:xfrm>
          <a:effectLst/>
        </p:grpSpPr>
        <p:sp>
          <p:nvSpPr>
            <p:cNvPr id="9" name="Oval 8"/>
            <p:cNvSpPr/>
            <p:nvPr/>
          </p:nvSpPr>
          <p:spPr>
            <a:xfrm>
              <a:off x="2589659" y="60293"/>
              <a:ext cx="4017286" cy="4015449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226931" y="3516923"/>
              <a:ext cx="1196901" cy="660960"/>
            </a:xfrm>
            <a:custGeom>
              <a:avLst/>
              <a:gdLst>
                <a:gd name="connsiteX0" fmla="*/ 1047262 w 1047262"/>
                <a:gd name="connsiteY0" fmla="*/ 547077 h 593770"/>
                <a:gd name="connsiteX1" fmla="*/ 566616 w 1047262"/>
                <a:gd name="connsiteY1" fmla="*/ 539262 h 593770"/>
                <a:gd name="connsiteX2" fmla="*/ 0 w 1047262"/>
                <a:gd name="connsiteY2" fmla="*/ 0 h 593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7262" h="593770">
                  <a:moveTo>
                    <a:pt x="1047262" y="547077"/>
                  </a:moveTo>
                  <a:cubicBezTo>
                    <a:pt x="894211" y="588759"/>
                    <a:pt x="741160" y="630441"/>
                    <a:pt x="566616" y="539262"/>
                  </a:cubicBezTo>
                  <a:cubicBezTo>
                    <a:pt x="392072" y="448083"/>
                    <a:pt x="196036" y="224041"/>
                    <a:pt x="0" y="0"/>
                  </a:cubicBezTo>
                </a:path>
              </a:pathLst>
            </a:custGeom>
            <a:noFill/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Arc 22"/>
            <p:cNvSpPr/>
            <p:nvPr/>
          </p:nvSpPr>
          <p:spPr>
            <a:xfrm rot="9448172">
              <a:off x="4860913" y="2695725"/>
              <a:ext cx="931409" cy="1183614"/>
            </a:xfrm>
            <a:prstGeom prst="arc">
              <a:avLst>
                <a:gd name="adj1" fmla="val 15812969"/>
                <a:gd name="adj2" fmla="val 214241"/>
              </a:avLst>
            </a:prstGeom>
            <a:ln w="19050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Oval 5"/>
          <p:cNvSpPr/>
          <p:nvPr/>
        </p:nvSpPr>
        <p:spPr>
          <a:xfrm>
            <a:off x="4762500" y="-23247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934374" y="3215253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792787" y="3459202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233332" y="3952783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508936" y="1672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CMS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12575" y="312583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ALICE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30874" y="3541681"/>
            <a:ext cx="8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ATLAS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83543" y="349018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LHCb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3" name="Picture 12" descr="Flag of France - Wikipedi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03" y="2776749"/>
            <a:ext cx="187400" cy="124933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15" name="Picture 14" descr="Flag of Switzerland - Wikipedi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84616" y="3616998"/>
            <a:ext cx="124933" cy="124933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grpSp>
        <p:nvGrpSpPr>
          <p:cNvPr id="16" name="Group 15"/>
          <p:cNvGrpSpPr/>
          <p:nvPr/>
        </p:nvGrpSpPr>
        <p:grpSpPr>
          <a:xfrm>
            <a:off x="1936449" y="154051"/>
            <a:ext cx="1454244" cy="613226"/>
            <a:chOff x="1936449" y="154051"/>
            <a:chExt cx="1454244" cy="613226"/>
          </a:xfrm>
        </p:grpSpPr>
        <p:sp>
          <p:nvSpPr>
            <p:cNvPr id="30" name="Oval 29"/>
            <p:cNvSpPr/>
            <p:nvPr/>
          </p:nvSpPr>
          <p:spPr>
            <a:xfrm>
              <a:off x="3079941" y="576777"/>
              <a:ext cx="190500" cy="190500"/>
            </a:xfrm>
            <a:prstGeom prst="ellipse">
              <a:avLst/>
            </a:prstGeom>
            <a:solidFill>
              <a:srgbClr val="FF33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36449" y="154051"/>
              <a:ext cx="1454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bg1"/>
                  </a:solidFill>
                  <a:effectLst>
                    <a:glow rad="2286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Accélération</a:t>
              </a:r>
              <a:endParaRPr lang="en-GB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566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 animBg="1"/>
      <p:bldP spid="3" grpId="0" animBg="1"/>
      <p:bldP spid="5" grpId="0" animBg="1"/>
      <p:bldP spid="6" grpId="0" animBg="1"/>
      <p:bldP spid="10" grpId="0" animBg="1"/>
      <p:bldP spid="11" grpId="0" animBg="1"/>
      <p:bldP spid="12" grpId="0" animBg="1"/>
      <p:bldP spid="25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E7D5A9-566F-424C-9A46-9DC98260D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000" y="0"/>
            <a:ext cx="6083265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90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BECE9747-4333-4247-A459-DDC289416DD9}"/>
              </a:ext>
            </a:extLst>
          </p:cNvPr>
          <p:cNvSpPr txBox="1"/>
          <p:nvPr/>
        </p:nvSpPr>
        <p:spPr>
          <a:xfrm>
            <a:off x="179106" y="1187778"/>
            <a:ext cx="2454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 </a:t>
            </a:r>
            <a:r>
              <a:rPr lang="en-US" dirty="0" err="1"/>
              <a:t>si</a:t>
            </a:r>
            <a:r>
              <a:rPr lang="en-US" dirty="0"/>
              <a:t> le LHC </a:t>
            </a:r>
          </a:p>
          <a:p>
            <a:r>
              <a:rPr lang="en-US" dirty="0"/>
              <a:t>se </a:t>
            </a:r>
            <a:r>
              <a:rPr lang="en-US" dirty="0" err="1"/>
              <a:t>trouvait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Annecy 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4D1382-20AA-054A-8E79-E802FB3C1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489" y="9832"/>
            <a:ext cx="4966009" cy="441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2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8"/>
          <a:stretch/>
        </p:blipFill>
        <p:spPr>
          <a:xfrm>
            <a:off x="0" y="-15498"/>
            <a:ext cx="9144000" cy="446157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2524797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Les aimants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les plus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puissants</a:t>
            </a:r>
          </a:p>
        </p:txBody>
      </p:sp>
    </p:spTree>
    <p:extLst>
      <p:ext uri="{BB962C8B-B14F-4D97-AF65-F5344CB8AC3E}">
        <p14:creationId xmlns:p14="http://schemas.microsoft.com/office/powerpoint/2010/main" val="251156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27"/>
          <a:stretch/>
        </p:blipFill>
        <p:spPr>
          <a:xfrm>
            <a:off x="-1" y="-30997"/>
            <a:ext cx="9144000" cy="4524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972468" y="3635620"/>
            <a:ext cx="6171531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Le vide le plus extrême</a:t>
            </a:r>
          </a:p>
        </p:txBody>
      </p:sp>
    </p:spTree>
    <p:extLst>
      <p:ext uri="{BB962C8B-B14F-4D97-AF65-F5344CB8AC3E}">
        <p14:creationId xmlns:p14="http://schemas.microsoft.com/office/powerpoint/2010/main" val="265911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26"/>
          <a:stretch/>
        </p:blipFill>
        <p:spPr>
          <a:xfrm>
            <a:off x="0" y="-1"/>
            <a:ext cx="9144000" cy="444801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3796" y="2782214"/>
            <a:ext cx="7674866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Le froid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le plus glacial</a:t>
            </a:r>
          </a:p>
        </p:txBody>
      </p:sp>
    </p:spTree>
    <p:extLst>
      <p:ext uri="{BB962C8B-B14F-4D97-AF65-F5344CB8AC3E}">
        <p14:creationId xmlns:p14="http://schemas.microsoft.com/office/powerpoint/2010/main" val="37898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47"/>
          <a:stretch/>
        </p:blipFill>
        <p:spPr>
          <a:xfrm>
            <a:off x="0" y="-3552"/>
            <a:ext cx="9144000" cy="44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50258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Que signifie « CERN » ?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080000"/>
            <a:ext cx="3596030" cy="205560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256785" y="3288546"/>
            <a:ext cx="3137444" cy="1162050"/>
          </a:xfrm>
          <a:prstGeom prst="rect">
            <a:avLst/>
          </a:prstGeom>
        </p:spPr>
        <p:txBody>
          <a:bodyPr anchor="t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</a:rPr>
              <a:t>1953</a:t>
            </a:r>
            <a:endParaRPr lang="fr-FR" sz="6600" b="1" i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0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4445000"/>
            <a:chOff x="0" y="0"/>
            <a:chExt cx="9144000" cy="4445000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9144000" cy="4445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6" name="Picture 2" descr="Des collisions d’ions au LHC à une nouvelle énergie record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19"/>
            <a:stretch/>
          </p:blipFill>
          <p:spPr bwMode="auto">
            <a:xfrm>
              <a:off x="2025650" y="133350"/>
              <a:ext cx="6155666" cy="4133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720850" y="133350"/>
              <a:ext cx="2387600" cy="8318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Des millions de collisions</a:t>
            </a:r>
          </a:p>
        </p:txBody>
      </p:sp>
    </p:spTree>
    <p:extLst>
      <p:ext uri="{BB962C8B-B14F-4D97-AF65-F5344CB8AC3E}">
        <p14:creationId xmlns:p14="http://schemas.microsoft.com/office/powerpoint/2010/main" val="6898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2" b="18783"/>
          <a:stretch/>
        </p:blipFill>
        <p:spPr>
          <a:xfrm>
            <a:off x="0" y="-3551"/>
            <a:ext cx="9144000" cy="44577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86400" y="3648075"/>
            <a:ext cx="8142915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3982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" t="16827" r="17605" b="23570"/>
          <a:stretch/>
        </p:blipFill>
        <p:spPr>
          <a:xfrm>
            <a:off x="-1" y="-13447"/>
            <a:ext cx="9143999" cy="445468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3" y="24653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CMS</a:t>
            </a:r>
          </a:p>
        </p:txBody>
      </p:sp>
    </p:spTree>
    <p:extLst>
      <p:ext uri="{BB962C8B-B14F-4D97-AF65-F5344CB8AC3E}">
        <p14:creationId xmlns:p14="http://schemas.microsoft.com/office/powerpoint/2010/main" val="78360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9" b="33652"/>
          <a:stretch/>
        </p:blipFill>
        <p:spPr>
          <a:xfrm>
            <a:off x="0" y="-9526"/>
            <a:ext cx="9144000" cy="445770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49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ALICE</a:t>
            </a:r>
          </a:p>
        </p:txBody>
      </p:sp>
    </p:spTree>
    <p:extLst>
      <p:ext uri="{BB962C8B-B14F-4D97-AF65-F5344CB8AC3E}">
        <p14:creationId xmlns:p14="http://schemas.microsoft.com/office/powerpoint/2010/main" val="320552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28"/>
          <a:stretch/>
        </p:blipFill>
        <p:spPr>
          <a:xfrm>
            <a:off x="0" y="-13447"/>
            <a:ext cx="9144000" cy="446442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025935" y="3712987"/>
            <a:ext cx="2969210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LHCb</a:t>
            </a:r>
          </a:p>
        </p:txBody>
      </p:sp>
    </p:spTree>
    <p:extLst>
      <p:ext uri="{BB962C8B-B14F-4D97-AF65-F5344CB8AC3E}">
        <p14:creationId xmlns:p14="http://schemas.microsoft.com/office/powerpoint/2010/main" val="136269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428" y="0"/>
            <a:ext cx="5742572" cy="44442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7374" y="0"/>
            <a:ext cx="3418802" cy="444425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La plus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grande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grille de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calcul</a:t>
            </a:r>
          </a:p>
        </p:txBody>
      </p:sp>
    </p:spTree>
    <p:extLst>
      <p:ext uri="{BB962C8B-B14F-4D97-AF65-F5344CB8AC3E}">
        <p14:creationId xmlns:p14="http://schemas.microsoft.com/office/powerpoint/2010/main" val="266034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6194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Le 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Qu’est ce que ça change pour moi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5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" t="20490" r="2023" b="15825"/>
          <a:stretch/>
        </p:blipFill>
        <p:spPr>
          <a:xfrm>
            <a:off x="-13447" y="0"/>
            <a:ext cx="9144000" cy="44509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30" b="18872"/>
          <a:stretch/>
        </p:blipFill>
        <p:spPr>
          <a:xfrm>
            <a:off x="5217458" y="2437279"/>
            <a:ext cx="3496236" cy="2225488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05402"/>
            <a:ext cx="5050183" cy="20955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accent6">
                    <a:lumMod val="50000"/>
                  </a:schemeClr>
                </a:solidFill>
                <a:effectLst/>
              </a:rPr>
              <a:t>World Wide Web</a:t>
            </a:r>
          </a:p>
        </p:txBody>
      </p:sp>
    </p:spTree>
    <p:extLst>
      <p:ext uri="{BB962C8B-B14F-4D97-AF65-F5344CB8AC3E}">
        <p14:creationId xmlns:p14="http://schemas.microsoft.com/office/powerpoint/2010/main" val="234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7374" y="0"/>
            <a:ext cx="9161374" cy="444425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"/>
          <a:stretch/>
        </p:blipFill>
        <p:spPr>
          <a:xfrm>
            <a:off x="3146926" y="988346"/>
            <a:ext cx="5634003" cy="33046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29988"/>
            <a:ext cx="6206631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  <a:effectLst/>
              </a:rPr>
              <a:t>Applications médicales</a:t>
            </a:r>
          </a:p>
        </p:txBody>
      </p:sp>
    </p:spTree>
    <p:extLst>
      <p:ext uri="{BB962C8B-B14F-4D97-AF65-F5344CB8AC3E}">
        <p14:creationId xmlns:p14="http://schemas.microsoft.com/office/powerpoint/2010/main" val="25466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874599" y="2218904"/>
            <a:ext cx="1866507" cy="788962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2000" dirty="0">
                <a:solidFill>
                  <a:srgbClr val="000000"/>
                </a:solidFill>
                <a:effectLst/>
              </a:rPr>
              <a:t>Humanitaire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C5F41F-77D6-CC40-A55E-04F22A7EA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59" y="-105367"/>
            <a:ext cx="6569793" cy="464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45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" t="17043" r="-238" b="1702"/>
          <a:stretch/>
        </p:blipFill>
        <p:spPr>
          <a:xfrm>
            <a:off x="0" y="-12547"/>
            <a:ext cx="9165771" cy="446314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55965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Que signifie « CERN » ?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56785" y="3288546"/>
            <a:ext cx="3137444" cy="1162050"/>
          </a:xfrm>
          <a:prstGeom prst="rect">
            <a:avLst/>
          </a:prstGeom>
        </p:spPr>
        <p:txBody>
          <a:bodyPr anchor="t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</a:rPr>
              <a:t>1954</a:t>
            </a:r>
            <a:endParaRPr lang="fr-FR" sz="6600" b="1" i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080000"/>
            <a:ext cx="4154664" cy="20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5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5" y="129988"/>
            <a:ext cx="7309290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>
                <a:solidFill>
                  <a:srgbClr val="000000"/>
                </a:solidFill>
                <a:effectLst/>
              </a:rPr>
              <a:t>En un mot…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6" t="15425" r="34856" b="9494"/>
          <a:stretch/>
        </p:blipFill>
        <p:spPr>
          <a:xfrm>
            <a:off x="3294089" y="1047189"/>
            <a:ext cx="2475983" cy="3188633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1" r="39274"/>
          <a:stretch/>
        </p:blipFill>
        <p:spPr>
          <a:xfrm>
            <a:off x="6120889" y="1047189"/>
            <a:ext cx="2474699" cy="3188633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82" y="1047189"/>
            <a:ext cx="2457190" cy="3188633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86081" y="1371600"/>
            <a:ext cx="2457191" cy="252804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Recherche fondamentale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94089" y="1371600"/>
            <a:ext cx="2457191" cy="252804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Plus grande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</a:rPr>
              <a:t>c</a:t>
            </a:r>
            <a:r>
              <a:rPr lang="fr-CH" sz="2600" dirty="0">
                <a:solidFill>
                  <a:srgbClr val="000000"/>
                </a:solidFill>
                <a:effectLst/>
              </a:rPr>
              <a:t>ollaboration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scientifique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internationale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120889" y="1371600"/>
            <a:ext cx="2474699" cy="252804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Retombées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technologiques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fr-CH" sz="2600" dirty="0">
                <a:solidFill>
                  <a:srgbClr val="000000"/>
                </a:solidFill>
                <a:effectLst/>
              </a:rPr>
              <a:t>pour la</a:t>
            </a:r>
            <a:br>
              <a:rPr lang="fr-CH" sz="2600" dirty="0">
                <a:solidFill>
                  <a:srgbClr val="000000"/>
                </a:solidFill>
                <a:effectLst/>
              </a:rPr>
            </a:br>
            <a:r>
              <a:rPr lang="fr-CH" sz="2600" dirty="0">
                <a:solidFill>
                  <a:srgbClr val="000000"/>
                </a:solidFill>
                <a:effectLst/>
              </a:rPr>
              <a:t>société</a:t>
            </a:r>
          </a:p>
        </p:txBody>
      </p:sp>
    </p:spTree>
    <p:extLst>
      <p:ext uri="{BB962C8B-B14F-4D97-AF65-F5344CB8AC3E}">
        <p14:creationId xmlns:p14="http://schemas.microsoft.com/office/powerpoint/2010/main" val="297841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4" b="20784"/>
          <a:stretch/>
        </p:blipFill>
        <p:spPr>
          <a:xfrm>
            <a:off x="0" y="0"/>
            <a:ext cx="9144000" cy="445097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29988"/>
            <a:ext cx="7309290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  <a:effectLst/>
              </a:rPr>
              <a:t>Merci de votre attention !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7274" y="999564"/>
            <a:ext cx="8801913" cy="3316942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fr-CH" sz="3200" dirty="0">
                <a:solidFill>
                  <a:schemeClr val="bg1"/>
                </a:solidFill>
              </a:rPr>
              <a:t>Pour aller plus loin…</a:t>
            </a: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CH" sz="3200" dirty="0" err="1">
                <a:solidFill>
                  <a:schemeClr val="bg1"/>
                </a:solidFill>
              </a:rPr>
              <a:t>h</a:t>
            </a:r>
            <a:r>
              <a:rPr lang="fr-CH" sz="3200" dirty="0" err="1">
                <a:solidFill>
                  <a:schemeClr val="bg1"/>
                </a:solidFill>
                <a:effectLst/>
              </a:rPr>
              <a:t>ome.cern</a:t>
            </a:r>
            <a:endParaRPr lang="fr-CH" sz="3200" dirty="0">
              <a:solidFill>
                <a:schemeClr val="bg1"/>
              </a:solidFill>
              <a:effectLst/>
            </a:endParaRP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CH" sz="3200" dirty="0" err="1">
                <a:solidFill>
                  <a:schemeClr val="bg1"/>
                </a:solidFill>
              </a:rPr>
              <a:t>v</a:t>
            </a:r>
            <a:r>
              <a:rPr lang="fr-CH" sz="3200" dirty="0" err="1">
                <a:solidFill>
                  <a:schemeClr val="bg1"/>
                </a:solidFill>
                <a:effectLst/>
              </a:rPr>
              <a:t>isit.cern</a:t>
            </a:r>
            <a:endParaRPr lang="fr-CH" sz="3200" dirty="0">
              <a:solidFill>
                <a:schemeClr val="bg1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CH" sz="3200" dirty="0" err="1">
                <a:solidFill>
                  <a:schemeClr val="bg1"/>
                </a:solidFill>
              </a:rPr>
              <a:t>careers.cern</a:t>
            </a:r>
            <a:endParaRPr lang="fr-CH" sz="3200" dirty="0">
              <a:solidFill>
                <a:schemeClr val="bg1"/>
              </a:solidFill>
              <a:effectLst/>
            </a:endParaRP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CH" sz="3200" dirty="0" err="1">
                <a:solidFill>
                  <a:schemeClr val="bg1"/>
                </a:solidFill>
              </a:rPr>
              <a:t>dominique.bertola@cern.ch</a:t>
            </a:r>
            <a:endParaRPr lang="fr-CH" sz="3200" dirty="0">
              <a:solidFill>
                <a:schemeClr val="bg1"/>
              </a:solidFill>
              <a:effectLst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745967" y="3270250"/>
            <a:ext cx="3213100" cy="1033556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3200" dirty="0">
                <a:solidFill>
                  <a:schemeClr val="accent6">
                    <a:lumMod val="50000"/>
                  </a:schemeClr>
                </a:solidFill>
              </a:rPr>
              <a:t>Merci de remplir l’enquête !</a:t>
            </a:r>
            <a:endParaRPr lang="fr-CH" sz="3200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2604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5" y="129988"/>
            <a:ext cx="7309290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  <a:effectLst/>
              </a:rPr>
              <a:t>Merci de votre attention !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777795" y="1891393"/>
            <a:ext cx="3213100" cy="1033556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3200" dirty="0">
                <a:solidFill>
                  <a:schemeClr val="accent6">
                    <a:lumMod val="50000"/>
                  </a:schemeClr>
                </a:solidFill>
              </a:rPr>
              <a:t>Supplément:</a:t>
            </a:r>
          </a:p>
          <a:p>
            <a:pPr algn="ctr" fontAlgn="auto">
              <a:spcAft>
                <a:spcPts val="0"/>
              </a:spcAft>
              <a:defRPr/>
            </a:pPr>
            <a:endParaRPr lang="fr-CH" sz="3200" dirty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 fontAlgn="auto">
              <a:spcAft>
                <a:spcPts val="0"/>
              </a:spcAft>
              <a:buFontTx/>
              <a:buChar char="-"/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Source protons</a:t>
            </a:r>
          </a:p>
          <a:p>
            <a:pPr marL="457200" indent="-457200" fontAlgn="auto">
              <a:spcAft>
                <a:spcPts val="0"/>
              </a:spcAft>
              <a:buFontTx/>
              <a:buChar char="-"/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  <a:effectLst/>
              </a:rPr>
              <a:t>Cavités RF</a:t>
            </a:r>
          </a:p>
          <a:p>
            <a:pPr marL="457200" indent="-457200" fontAlgn="auto">
              <a:spcAft>
                <a:spcPts val="0"/>
              </a:spcAft>
              <a:buFontTx/>
              <a:buChar char="-"/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  <a:effectLst/>
              </a:rPr>
              <a:t>Aimant courbure</a:t>
            </a:r>
          </a:p>
          <a:p>
            <a:pPr marL="457200" indent="-457200" fontAlgn="auto">
              <a:spcAft>
                <a:spcPts val="0"/>
              </a:spcAft>
              <a:buFontTx/>
              <a:buChar char="-"/>
              <a:defRPr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Aimant focalisation</a:t>
            </a:r>
            <a:endParaRPr lang="fr-CH" sz="2000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2845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978" name="Picture 2" descr="http://www.lhc-closer.es/img/subidas/3_10_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373322"/>
            <a:ext cx="3500438" cy="1428750"/>
          </a:xfrm>
          <a:prstGeom prst="rect">
            <a:avLst/>
          </a:prstGeom>
          <a:noFill/>
        </p:spPr>
      </p:pic>
      <p:pic>
        <p:nvPicPr>
          <p:cNvPr id="254980" name="Picture 4" descr="http://void.printf.net/~conor/sa/LHCb/LHCfu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3588" y="563232"/>
            <a:ext cx="2754306" cy="36735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6545" y="678018"/>
            <a:ext cx="554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La source de protons: </a:t>
            </a:r>
            <a:r>
              <a:rPr lang="en-US" b="1" dirty="0" err="1"/>
              <a:t>une</a:t>
            </a:r>
            <a:r>
              <a:rPr lang="en-US" b="1" dirty="0"/>
              <a:t> </a:t>
            </a:r>
            <a:r>
              <a:rPr lang="en-US" b="1" dirty="0" err="1"/>
              <a:t>bouteille</a:t>
            </a:r>
            <a:r>
              <a:rPr lang="en-US" b="1" dirty="0"/>
              <a:t> </a:t>
            </a:r>
            <a:r>
              <a:rPr lang="en-US" b="1" dirty="0" err="1"/>
              <a:t>d’hydrogène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1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4899F9-B6BC-F34E-9CF4-47EE8E77D3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Andrea Musso - TE Department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C73130-B5B5-7E48-829E-7C928CD189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4" name="Picture 3" descr="RF.jpg">
            <a:extLst>
              <a:ext uri="{FF2B5EF4-FFF2-40B4-BE49-F238E27FC236}">
                <a16:creationId xmlns:a16="http://schemas.microsoft.com/office/drawing/2014/main" id="{98B20F97-A220-C749-9C8B-BEC52D5141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31706" cy="365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emwave">
            <a:extLst>
              <a:ext uri="{FF2B5EF4-FFF2-40B4-BE49-F238E27FC236}">
                <a16:creationId xmlns:a16="http://schemas.microsoft.com/office/drawing/2014/main" id="{9BAF9572-A9C0-B049-85A9-431B2BCB7A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441"/>
          <a:stretch>
            <a:fillRect/>
          </a:stretch>
        </p:blipFill>
        <p:spPr bwMode="auto">
          <a:xfrm>
            <a:off x="3751263" y="1534723"/>
            <a:ext cx="5392737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0712013_01-A4-at-144-dpi.jpg">
            <a:extLst>
              <a:ext uri="{FF2B5EF4-FFF2-40B4-BE49-F238E27FC236}">
                <a16:creationId xmlns:a16="http://schemas.microsoft.com/office/drawing/2014/main" id="{97751C57-1ED8-F54E-9DCD-DAF42B5700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875" y="105172"/>
            <a:ext cx="3238885" cy="431562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6D91516-490B-2F47-802A-0ED70E880FEC}"/>
              </a:ext>
            </a:extLst>
          </p:cNvPr>
          <p:cNvSpPr txBox="1">
            <a:spLocks/>
          </p:cNvSpPr>
          <p:nvPr/>
        </p:nvSpPr>
        <p:spPr bwMode="auto">
          <a:xfrm>
            <a:off x="6183201" y="0"/>
            <a:ext cx="2889013" cy="136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it-IT" sz="2400" dirty="0">
                <a:solidFill>
                  <a:srgbClr val="4F81BD"/>
                </a:solidFill>
                <a:latin typeface="+mn-lt"/>
              </a:rPr>
              <a:t>The RF </a:t>
            </a:r>
            <a:r>
              <a:rPr lang="it-IT" sz="2400" dirty="0" err="1">
                <a:solidFill>
                  <a:srgbClr val="4F81BD"/>
                </a:solidFill>
                <a:latin typeface="+mn-lt"/>
              </a:rPr>
              <a:t>cavities</a:t>
            </a:r>
            <a:endParaRPr lang="it-IT" sz="2400" dirty="0">
              <a:solidFill>
                <a:srgbClr val="4F81B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275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54622" y="-54439"/>
            <a:ext cx="6170141" cy="705332"/>
          </a:xfrm>
        </p:spPr>
        <p:txBody>
          <a:bodyPr/>
          <a:lstStyle/>
          <a:p>
            <a:pPr eaLnBrk="1" hangingPunct="1"/>
            <a:r>
              <a:rPr lang="de-DE" altLang="en-US" sz="3000" dirty="0">
                <a:ea typeface="ＭＳ Ｐゴシック" panose="020B0600070205080204" pitchFamily="34" charset="-128"/>
              </a:rPr>
              <a:t>Les aimants dipolaires</a:t>
            </a:r>
            <a:endParaRPr lang="de-DE" altLang="en-US" sz="3300" dirty="0">
              <a:ea typeface="ＭＳ Ｐゴシック" panose="020B0600070205080204" pitchFamily="34" charset="-128"/>
            </a:endParaRPr>
          </a:p>
        </p:txBody>
      </p:sp>
      <p:sp>
        <p:nvSpPr>
          <p:cNvPr id="51205" name="Text Box 6"/>
          <p:cNvSpPr txBox="1">
            <a:spLocks noChangeArrowheads="1"/>
          </p:cNvSpPr>
          <p:nvPr/>
        </p:nvSpPr>
        <p:spPr bwMode="auto">
          <a:xfrm>
            <a:off x="2284358" y="704422"/>
            <a:ext cx="1248313" cy="300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27" tIns="34264" rIns="68527" bIns="34264">
            <a:spAutoFit/>
          </a:bodyPr>
          <a:lstStyle/>
          <a:p>
            <a:pPr eaLnBrk="1" hangingPunct="1">
              <a:defRPr/>
            </a:pPr>
            <a:r>
              <a:rPr lang="fr-CH" sz="1500" dirty="0">
                <a:solidFill>
                  <a:srgbClr val="2519FF"/>
                </a:solidFill>
                <a:latin typeface="+mj-lt"/>
              </a:rPr>
              <a:t> Aimant fer</a:t>
            </a:r>
            <a:endParaRPr lang="fr-CH" sz="1500" dirty="0">
              <a:solidFill>
                <a:srgbClr val="3333CC"/>
              </a:solidFill>
              <a:latin typeface="+mj-lt"/>
            </a:endParaRPr>
          </a:p>
        </p:txBody>
      </p:sp>
      <p:pic>
        <p:nvPicPr>
          <p:cNvPr id="30724" name="Picture 14" descr="LEP-dipol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148" y="1143762"/>
            <a:ext cx="3225403" cy="2436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15" descr="dipole-coi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49" y="1149294"/>
            <a:ext cx="220861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Oval 19"/>
          <p:cNvSpPr>
            <a:spLocks noChangeArrowheads="1"/>
          </p:cNvSpPr>
          <p:nvPr/>
        </p:nvSpPr>
        <p:spPr bwMode="auto">
          <a:xfrm>
            <a:off x="4975623" y="1196919"/>
            <a:ext cx="1253728" cy="221813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de-DE" altLang="en-US" sz="1350"/>
          </a:p>
        </p:txBody>
      </p:sp>
      <p:sp>
        <p:nvSpPr>
          <p:cNvPr id="30727" name="Oval 20"/>
          <p:cNvSpPr>
            <a:spLocks noChangeArrowheads="1"/>
          </p:cNvSpPr>
          <p:nvPr/>
        </p:nvSpPr>
        <p:spPr bwMode="auto">
          <a:xfrm>
            <a:off x="6343650" y="1168344"/>
            <a:ext cx="1281113" cy="224671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de-DE" altLang="en-US" sz="1350"/>
          </a:p>
        </p:txBody>
      </p:sp>
      <p:sp>
        <p:nvSpPr>
          <p:cNvPr id="30728" name="Oval 21"/>
          <p:cNvSpPr>
            <a:spLocks noChangeArrowheads="1"/>
          </p:cNvSpPr>
          <p:nvPr/>
        </p:nvSpPr>
        <p:spPr bwMode="auto">
          <a:xfrm>
            <a:off x="1600200" y="1600962"/>
            <a:ext cx="1143000" cy="15430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endParaRPr lang="de-DE" altLang="en-US" sz="1350"/>
          </a:p>
        </p:txBody>
      </p:sp>
      <p:sp>
        <p:nvSpPr>
          <p:cNvPr id="30729" name="Line 23"/>
          <p:cNvSpPr>
            <a:spLocks noChangeShapeType="1"/>
          </p:cNvSpPr>
          <p:nvPr/>
        </p:nvSpPr>
        <p:spPr bwMode="auto">
          <a:xfrm>
            <a:off x="2914650" y="2229612"/>
            <a:ext cx="0" cy="2857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vert="eaVert" wrap="none" anchor="ctr"/>
          <a:lstStyle/>
          <a:p>
            <a:endParaRPr lang="en-GB" sz="1350"/>
          </a:p>
        </p:txBody>
      </p:sp>
      <p:sp>
        <p:nvSpPr>
          <p:cNvPr id="30730" name="Line 24"/>
          <p:cNvSpPr>
            <a:spLocks noChangeShapeType="1"/>
          </p:cNvSpPr>
          <p:nvPr/>
        </p:nvSpPr>
        <p:spPr bwMode="auto">
          <a:xfrm>
            <a:off x="6343650" y="2286762"/>
            <a:ext cx="0" cy="2857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vert="eaVert" wrap="none" anchor="ctr"/>
          <a:lstStyle/>
          <a:p>
            <a:endParaRPr lang="en-GB" sz="1350"/>
          </a:p>
        </p:txBody>
      </p:sp>
      <p:sp>
        <p:nvSpPr>
          <p:cNvPr id="30731" name="Line 25"/>
          <p:cNvSpPr>
            <a:spLocks noChangeShapeType="1"/>
          </p:cNvSpPr>
          <p:nvPr/>
        </p:nvSpPr>
        <p:spPr bwMode="auto">
          <a:xfrm>
            <a:off x="6229350" y="2286762"/>
            <a:ext cx="0" cy="2857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vert="eaVert" wrap="none" anchor="ctr"/>
          <a:lstStyle/>
          <a:p>
            <a:endParaRPr lang="en-GB" sz="1350"/>
          </a:p>
        </p:txBody>
      </p:sp>
      <p:sp>
        <p:nvSpPr>
          <p:cNvPr id="30732" name="Line 26"/>
          <p:cNvSpPr>
            <a:spLocks noChangeShapeType="1"/>
          </p:cNvSpPr>
          <p:nvPr/>
        </p:nvSpPr>
        <p:spPr bwMode="auto">
          <a:xfrm>
            <a:off x="2743200" y="2229612"/>
            <a:ext cx="0" cy="2857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vert="eaVert" wrap="none" anchor="ctr"/>
          <a:lstStyle/>
          <a:p>
            <a:endParaRPr lang="en-GB" sz="1350"/>
          </a:p>
        </p:txBody>
      </p:sp>
      <p:sp>
        <p:nvSpPr>
          <p:cNvPr id="16" name="TextBox 15"/>
          <p:cNvSpPr txBox="1"/>
          <p:nvPr/>
        </p:nvSpPr>
        <p:spPr>
          <a:xfrm>
            <a:off x="1489473" y="3841718"/>
            <a:ext cx="2884251" cy="3000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CH" sz="1350" dirty="0">
                <a:latin typeface="+mj-lt"/>
              </a:rPr>
              <a:t>Champ magnétique limité à 2 Tesla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88707" y="3502621"/>
            <a:ext cx="305514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CH" sz="1350" dirty="0">
                <a:latin typeface="+mj-lt"/>
              </a:rPr>
              <a:t>Champ magnétique typique 4-5 Tesla, Le LHC atteint 8.3 Tesla,</a:t>
            </a:r>
          </a:p>
          <a:p>
            <a:pPr>
              <a:defRPr/>
            </a:pPr>
            <a:r>
              <a:rPr lang="fr-CH" sz="1350" dirty="0">
                <a:latin typeface="+mj-lt"/>
              </a:rPr>
              <a:t>Bientôt 11 Tesla (2021?),</a:t>
            </a:r>
          </a:p>
          <a:p>
            <a:pPr>
              <a:defRPr/>
            </a:pPr>
            <a:r>
              <a:rPr lang="fr-CH" sz="1350" dirty="0">
                <a:latin typeface="+mj-lt"/>
              </a:rPr>
              <a:t>Limité par la technologie.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162761" y="704422"/>
            <a:ext cx="2284387" cy="300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27" tIns="34264" rIns="68527" bIns="34264">
            <a:spAutoFit/>
          </a:bodyPr>
          <a:lstStyle/>
          <a:p>
            <a:pPr eaLnBrk="1" hangingPunct="1">
              <a:defRPr/>
            </a:pPr>
            <a:r>
              <a:rPr lang="fr-CH" sz="1500" dirty="0">
                <a:solidFill>
                  <a:srgbClr val="2519FF"/>
                </a:solidFill>
                <a:latin typeface="+mj-lt"/>
              </a:rPr>
              <a:t>Aimant supraconducteur</a:t>
            </a:r>
            <a:endParaRPr lang="fr-CH" sz="1500" dirty="0">
              <a:solidFill>
                <a:srgbClr val="3333C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478277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70295" y="0"/>
            <a:ext cx="7886700" cy="486295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300" dirty="0" err="1"/>
              <a:t>Aimant</a:t>
            </a:r>
            <a:r>
              <a:rPr lang="en-GB" sz="3300" dirty="0"/>
              <a:t> </a:t>
            </a:r>
            <a:r>
              <a:rPr lang="en-GB" sz="3300" dirty="0" err="1"/>
              <a:t>quadrupolaire</a:t>
            </a:r>
            <a:endParaRPr lang="en-GB" sz="33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2830304" y="1165537"/>
            <a:ext cx="3766682" cy="3889376"/>
            <a:chOff x="-244614" y="1895423"/>
            <a:chExt cx="3900849" cy="4027913"/>
          </a:xfrm>
        </p:grpSpPr>
        <p:pic>
          <p:nvPicPr>
            <p:cNvPr id="20" name="Picture 2" descr="Image result for quadrupole field&quot;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31" t="25315" r="25582" b="25967"/>
            <a:stretch/>
          </p:blipFill>
          <p:spPr bwMode="auto">
            <a:xfrm>
              <a:off x="588528" y="2809094"/>
              <a:ext cx="2187070" cy="2153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 rot="2700000">
              <a:off x="-308146" y="1958955"/>
              <a:ext cx="4027913" cy="3900849"/>
              <a:chOff x="462706" y="1631268"/>
              <a:chExt cx="4027913" cy="3900849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888437" y="1631268"/>
                <a:ext cx="1107788" cy="1038078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/>
                  <a:t>Nord</a:t>
                </a: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3382831" y="3014795"/>
                <a:ext cx="1107788" cy="113053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/>
                  <a:t>Sud</a:t>
                </a: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889933" y="4494039"/>
                <a:ext cx="1107788" cy="1038078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/>
                  <a:t>Nord</a:t>
                </a: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62706" y="3010771"/>
                <a:ext cx="1107788" cy="113053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350" dirty="0"/>
                  <a:t>Sud</a:t>
                </a:r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3701501" y="595338"/>
            <a:ext cx="197842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u="sng" dirty="0" err="1"/>
              <a:t>Vue</a:t>
            </a:r>
            <a:r>
              <a:rPr lang="en-GB" sz="1350" u="sng" dirty="0"/>
              <a:t> de face:</a:t>
            </a:r>
          </a:p>
          <a:p>
            <a:pPr algn="ctr"/>
            <a:r>
              <a:rPr lang="en-GB" sz="1350" dirty="0"/>
              <a:t>4 Poles = Quad-</a:t>
            </a:r>
            <a:r>
              <a:rPr lang="en-GB" sz="1350" dirty="0" err="1"/>
              <a:t>ru</a:t>
            </a:r>
            <a:r>
              <a:rPr lang="en-GB" sz="1350" dirty="0"/>
              <a:t>-pole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2700000" flipV="1">
            <a:off x="3753008" y="2767397"/>
            <a:ext cx="724866" cy="662413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2700000" flipH="1">
            <a:off x="4995050" y="2748246"/>
            <a:ext cx="766782" cy="700717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08301" y="3302077"/>
            <a:ext cx="10688" cy="1160186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681267" y="1779487"/>
            <a:ext cx="11762" cy="1104170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66061" y="2948795"/>
            <a:ext cx="169469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>
                <a:solidFill>
                  <a:srgbClr val="00B050"/>
                </a:solidFill>
              </a:rPr>
              <a:t>Focalisation </a:t>
            </a:r>
            <a:r>
              <a:rPr lang="en-GB" sz="1350" b="1" dirty="0" err="1">
                <a:solidFill>
                  <a:srgbClr val="00B050"/>
                </a:solidFill>
              </a:rPr>
              <a:t>dans</a:t>
            </a:r>
            <a:r>
              <a:rPr lang="en-GB" sz="1350" b="1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en-GB" sz="1350" b="1" dirty="0">
                <a:solidFill>
                  <a:srgbClr val="00B050"/>
                </a:solidFill>
              </a:rPr>
              <a:t>le plan horizontal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64241" y="1127878"/>
            <a:ext cx="18774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 err="1">
                <a:solidFill>
                  <a:srgbClr val="FF0000"/>
                </a:solidFill>
              </a:rPr>
              <a:t>Dé</a:t>
            </a:r>
            <a:r>
              <a:rPr lang="en-GB" sz="1350" b="1" dirty="0">
                <a:solidFill>
                  <a:srgbClr val="FF0000"/>
                </a:solidFill>
              </a:rPr>
              <a:t>-focalisation </a:t>
            </a:r>
            <a:r>
              <a:rPr lang="en-GB" sz="1350" b="1" dirty="0" err="1">
                <a:solidFill>
                  <a:srgbClr val="FF0000"/>
                </a:solidFill>
              </a:rPr>
              <a:t>dans</a:t>
            </a:r>
            <a:endParaRPr lang="en-GB" sz="1350" b="1" dirty="0">
              <a:solidFill>
                <a:srgbClr val="FF0000"/>
              </a:solidFill>
            </a:endParaRPr>
          </a:p>
          <a:p>
            <a:pPr algn="ctr"/>
            <a:r>
              <a:rPr lang="en-GB" sz="1350" b="1" dirty="0">
                <a:solidFill>
                  <a:srgbClr val="FF0000"/>
                </a:solidFill>
              </a:rPr>
              <a:t>le plan horizontal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806471" y="1166526"/>
            <a:ext cx="1813044" cy="0"/>
          </a:xfrm>
          <a:prstGeom prst="straightConnector1">
            <a:avLst/>
          </a:prstGeom>
          <a:ln w="57150">
            <a:solidFill>
              <a:schemeClr val="tx2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06352" y="1226885"/>
            <a:ext cx="305083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>
                <a:solidFill>
                  <a:schemeClr val="tx2"/>
                </a:solidFill>
              </a:rPr>
              <a:t>Force </a:t>
            </a:r>
            <a:r>
              <a:rPr lang="en-GB" sz="1350" b="1" dirty="0" err="1">
                <a:solidFill>
                  <a:schemeClr val="tx2"/>
                </a:solidFill>
              </a:rPr>
              <a:t>appliquée</a:t>
            </a:r>
            <a:r>
              <a:rPr lang="en-GB" sz="1350" b="1" dirty="0">
                <a:solidFill>
                  <a:schemeClr val="tx2"/>
                </a:solidFill>
              </a:rPr>
              <a:t> </a:t>
            </a:r>
            <a:r>
              <a:rPr lang="en-GB" sz="1350" b="1" dirty="0" err="1">
                <a:solidFill>
                  <a:schemeClr val="tx2"/>
                </a:solidFill>
              </a:rPr>
              <a:t>à</a:t>
            </a:r>
            <a:r>
              <a:rPr lang="en-GB" sz="1350" b="1" dirty="0">
                <a:solidFill>
                  <a:schemeClr val="tx2"/>
                </a:solidFill>
              </a:rPr>
              <a:t> un proton </a:t>
            </a:r>
          </a:p>
          <a:p>
            <a:pPr algn="ctr"/>
            <a:r>
              <a:rPr lang="en-GB" sz="1350" b="1" dirty="0">
                <a:solidFill>
                  <a:schemeClr val="tx2"/>
                </a:solidFill>
              </a:rPr>
              <a:t>qui </a:t>
            </a:r>
            <a:r>
              <a:rPr lang="en-GB" sz="1350" b="1" dirty="0" err="1">
                <a:solidFill>
                  <a:schemeClr val="tx2"/>
                </a:solidFill>
              </a:rPr>
              <a:t>circule</a:t>
            </a:r>
            <a:r>
              <a:rPr lang="en-GB" sz="1350" b="1" dirty="0">
                <a:solidFill>
                  <a:schemeClr val="tx2"/>
                </a:solidFill>
              </a:rPr>
              <a:t> </a:t>
            </a:r>
            <a:r>
              <a:rPr lang="en-GB" sz="1350" b="1" dirty="0" err="1">
                <a:solidFill>
                  <a:schemeClr val="tx2"/>
                </a:solidFill>
              </a:rPr>
              <a:t>à</a:t>
            </a:r>
            <a:r>
              <a:rPr lang="en-GB" sz="1350" b="1" dirty="0">
                <a:solidFill>
                  <a:schemeClr val="tx2"/>
                </a:solidFill>
              </a:rPr>
              <a:t> travers </a:t>
            </a:r>
            <a:r>
              <a:rPr lang="en-GB" sz="1350" b="1" dirty="0" err="1">
                <a:solidFill>
                  <a:schemeClr val="tx2"/>
                </a:solidFill>
              </a:rPr>
              <a:t>ce</a:t>
            </a:r>
            <a:r>
              <a:rPr lang="en-GB" sz="1350" b="1" dirty="0">
                <a:solidFill>
                  <a:schemeClr val="tx2"/>
                </a:solidFill>
              </a:rPr>
              <a:t> quadrupole</a:t>
            </a:r>
          </a:p>
        </p:txBody>
      </p:sp>
    </p:spTree>
    <p:extLst>
      <p:ext uri="{BB962C8B-B14F-4D97-AF65-F5344CB8AC3E}">
        <p14:creationId xmlns:p14="http://schemas.microsoft.com/office/powerpoint/2010/main" val="406186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elenevespertina.files.wordpress.com/2014/02/nuclear_0032551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0" b="7725"/>
          <a:stretch/>
        </p:blipFill>
        <p:spPr bwMode="auto">
          <a:xfrm>
            <a:off x="0" y="-29029"/>
            <a:ext cx="9144000" cy="448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Nucléaire?</a:t>
            </a:r>
            <a:endParaRPr lang="fr-FR" sz="3600" i="1" dirty="0">
              <a:solidFill>
                <a:schemeClr val="bg1"/>
              </a:solidFill>
            </a:endParaRPr>
          </a:p>
        </p:txBody>
      </p:sp>
      <p:pic>
        <p:nvPicPr>
          <p:cNvPr id="14" name="Picture 2" descr="http://whygreeneconomy.org/wp-content/uploads/2012/10/Bjoern-Schwarz-Nuclear-Power-Plant-Germany-creative-commons-201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0" r="12239"/>
          <a:stretch/>
        </p:blipFill>
        <p:spPr bwMode="auto">
          <a:xfrm>
            <a:off x="323528" y="1077390"/>
            <a:ext cx="2427890" cy="1938568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b.vimeocdn.com/ts/174/791/174791219_64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" t="17416" r="-311" b="2934"/>
          <a:stretch/>
        </p:blipFill>
        <p:spPr bwMode="auto">
          <a:xfrm>
            <a:off x="3322051" y="1082129"/>
            <a:ext cx="2427889" cy="1933829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fc05.deviantart.net/fs51/i/2009/334/9/c/Inside_Atom_by_xaotherion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9"/>
          <a:stretch/>
        </p:blipFill>
        <p:spPr bwMode="auto">
          <a:xfrm>
            <a:off x="6321083" y="1082129"/>
            <a:ext cx="2427889" cy="1938568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black-schaffer.org/david/online/transparent/cross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549169"/>
            <a:ext cx="2995010" cy="299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black-schaffer.org/david/online/transparent/cross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90" y="556836"/>
            <a:ext cx="2995010" cy="299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://www.black-schaffer.org/david/online/transparent/checkmark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904" y="910486"/>
            <a:ext cx="3258551" cy="323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9174" y="3654183"/>
            <a:ext cx="87175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Laboratoire </a:t>
            </a:r>
            <a:r>
              <a:rPr lang="fr-FR" sz="2000" b="1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europ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é</a:t>
            </a:r>
            <a:r>
              <a:rPr lang="en-GB" sz="2000" b="1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pour la physique des </a:t>
            </a:r>
            <a:r>
              <a:rPr lang="en-GB" sz="2000" b="1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particules</a:t>
            </a:r>
            <a:endParaRPr lang="en-GB" sz="2000" b="1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Arc 3"/>
          <p:cNvSpPr/>
          <p:nvPr/>
        </p:nvSpPr>
        <p:spPr>
          <a:xfrm rot="21351604">
            <a:off x="5244882" y="4087960"/>
            <a:ext cx="2743200" cy="126014"/>
          </a:xfrm>
          <a:prstGeom prst="arc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77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4143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3600" dirty="0">
                <a:solidFill>
                  <a:schemeClr val="bg1"/>
                </a:solidFill>
              </a:rPr>
              <a:t>Le 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3600" i="1" dirty="0">
                <a:solidFill>
                  <a:schemeClr val="bg1"/>
                </a:solidFill>
              </a:rPr>
              <a:t>C’est qui ?</a:t>
            </a:r>
            <a:endParaRPr lang="fr-FR"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90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-23746" y="0"/>
            <a:ext cx="9167745" cy="4438567"/>
            <a:chOff x="-23746" y="0"/>
            <a:chExt cx="9167745" cy="4438567"/>
          </a:xfrm>
        </p:grpSpPr>
        <p:sp>
          <p:nvSpPr>
            <p:cNvPr id="375" name="Rectangle 374"/>
            <p:cNvSpPr/>
            <p:nvPr/>
          </p:nvSpPr>
          <p:spPr>
            <a:xfrm>
              <a:off x="-23746" y="1677"/>
              <a:ext cx="2954822" cy="4436890"/>
            </a:xfrm>
            <a:prstGeom prst="rect">
              <a:avLst/>
            </a:prstGeom>
            <a:solidFill>
              <a:srgbClr val="EDEBE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931076" y="0"/>
              <a:ext cx="6212923" cy="4438567"/>
              <a:chOff x="2931076" y="0"/>
              <a:chExt cx="6212923" cy="4438567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31076" y="265554"/>
                <a:ext cx="6212923" cy="4173013"/>
              </a:xfrm>
              <a:prstGeom prst="rect">
                <a:avLst/>
              </a:prstGeom>
            </p:spPr>
          </p:pic>
          <p:sp>
            <p:nvSpPr>
              <p:cNvPr id="3" name="Rectangle 2"/>
              <p:cNvSpPr/>
              <p:nvPr/>
            </p:nvSpPr>
            <p:spPr>
              <a:xfrm>
                <a:off x="2931076" y="0"/>
                <a:ext cx="2498174" cy="800100"/>
              </a:xfrm>
              <a:prstGeom prst="rect">
                <a:avLst/>
              </a:prstGeom>
              <a:solidFill>
                <a:srgbClr val="EDEBE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2" name="Rectangle 391"/>
              <p:cNvSpPr/>
              <p:nvPr/>
            </p:nvSpPr>
            <p:spPr>
              <a:xfrm>
                <a:off x="5429250" y="0"/>
                <a:ext cx="3714749" cy="265554"/>
              </a:xfrm>
              <a:prstGeom prst="rect">
                <a:avLst/>
              </a:prstGeom>
              <a:solidFill>
                <a:srgbClr val="EDEBE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8" name="Title 1"/>
          <p:cNvSpPr txBox="1">
            <a:spLocks/>
          </p:cNvSpPr>
          <p:nvPr/>
        </p:nvSpPr>
        <p:spPr>
          <a:xfrm>
            <a:off x="167276" y="109623"/>
            <a:ext cx="5119360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Etats membres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4" name="Title 1"/>
          <p:cNvSpPr txBox="1">
            <a:spLocks/>
          </p:cNvSpPr>
          <p:nvPr/>
        </p:nvSpPr>
        <p:spPr>
          <a:xfrm>
            <a:off x="60843" y="2521970"/>
            <a:ext cx="3430791" cy="8337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1600" dirty="0">
                <a:solidFill>
                  <a:schemeClr val="accent6">
                    <a:lumMod val="50000"/>
                  </a:schemeClr>
                </a:solidFill>
              </a:rPr>
              <a:t>Budget (2020)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1600" dirty="0">
                <a:solidFill>
                  <a:schemeClr val="accent6">
                    <a:lumMod val="50000"/>
                  </a:schemeClr>
                </a:solidFill>
              </a:rPr>
              <a:t>1,168 milliard CHF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1600" i="1" dirty="0">
                <a:solidFill>
                  <a:schemeClr val="accent6">
                    <a:lumMod val="50000"/>
                  </a:schemeClr>
                </a:solidFill>
              </a:rPr>
              <a:t>1,108 milliard EUR</a:t>
            </a:r>
          </a:p>
        </p:txBody>
      </p:sp>
      <p:pic>
        <p:nvPicPr>
          <p:cNvPr id="377" name="Picture 37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8" y="3477280"/>
            <a:ext cx="324260" cy="324260"/>
          </a:xfrm>
          <a:prstGeom prst="rect">
            <a:avLst/>
          </a:prstGeom>
        </p:spPr>
      </p:pic>
      <p:pic>
        <p:nvPicPr>
          <p:cNvPr id="378" name="Picture 37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80" y="3477280"/>
            <a:ext cx="324260" cy="324260"/>
          </a:xfrm>
          <a:prstGeom prst="rect">
            <a:avLst/>
          </a:prstGeom>
        </p:spPr>
      </p:pic>
      <p:pic>
        <p:nvPicPr>
          <p:cNvPr id="379" name="Picture 37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82" y="3474881"/>
            <a:ext cx="324260" cy="324260"/>
          </a:xfrm>
          <a:prstGeom prst="rect">
            <a:avLst/>
          </a:prstGeom>
        </p:spPr>
      </p:pic>
      <p:pic>
        <p:nvPicPr>
          <p:cNvPr id="380" name="Picture 37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284" y="3474881"/>
            <a:ext cx="324260" cy="324260"/>
          </a:xfrm>
          <a:prstGeom prst="rect">
            <a:avLst/>
          </a:prstGeom>
        </p:spPr>
      </p:pic>
      <p:pic>
        <p:nvPicPr>
          <p:cNvPr id="381" name="Picture 38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354" y="3466931"/>
            <a:ext cx="324260" cy="324260"/>
          </a:xfrm>
          <a:prstGeom prst="rect">
            <a:avLst/>
          </a:prstGeom>
        </p:spPr>
      </p:pic>
      <p:pic>
        <p:nvPicPr>
          <p:cNvPr id="382" name="Picture 38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710" y="3465636"/>
            <a:ext cx="324260" cy="324260"/>
          </a:xfrm>
          <a:prstGeom prst="rect">
            <a:avLst/>
          </a:prstGeom>
        </p:spPr>
      </p:pic>
      <p:grpSp>
        <p:nvGrpSpPr>
          <p:cNvPr id="391" name="Group 390"/>
          <p:cNvGrpSpPr/>
          <p:nvPr/>
        </p:nvGrpSpPr>
        <p:grpSpPr>
          <a:xfrm>
            <a:off x="181963" y="3877916"/>
            <a:ext cx="2279028" cy="246525"/>
            <a:chOff x="3348892" y="3836100"/>
            <a:chExt cx="2278185" cy="282234"/>
          </a:xfrm>
        </p:grpSpPr>
        <p:sp>
          <p:nvSpPr>
            <p:cNvPr id="386" name="Rounded Rectangle 385"/>
            <p:cNvSpPr/>
            <p:nvPr/>
          </p:nvSpPr>
          <p:spPr>
            <a:xfrm>
              <a:off x="3348892" y="3871809"/>
              <a:ext cx="2278185" cy="217200"/>
            </a:xfrm>
            <a:prstGeom prst="round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b="1" dirty="0">
                  <a:latin typeface="Arial Rounded MT Bold" panose="020F0704030504030204" pitchFamily="34" charset="0"/>
                </a:rPr>
                <a:t>LHC</a:t>
              </a:r>
              <a:endParaRPr lang="en-GB" b="1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387" name="Rectangle 386"/>
            <p:cNvSpPr/>
            <p:nvPr/>
          </p:nvSpPr>
          <p:spPr>
            <a:xfrm>
              <a:off x="3477846" y="3836100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3977909" y="3839635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9" name="Rectangle 388"/>
            <p:cNvSpPr/>
            <p:nvPr/>
          </p:nvSpPr>
          <p:spPr>
            <a:xfrm>
              <a:off x="4919719" y="3839635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5442368" y="3839635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3" name="Rectangle 392"/>
          <p:cNvSpPr/>
          <p:nvPr/>
        </p:nvSpPr>
        <p:spPr>
          <a:xfrm>
            <a:off x="4063045" y="1411823"/>
            <a:ext cx="1181726" cy="260067"/>
          </a:xfrm>
          <a:prstGeom prst="rect">
            <a:avLst/>
          </a:prstGeom>
          <a:solidFill>
            <a:srgbClr val="EDEB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CH" sz="1400" dirty="0">
                <a:solidFill>
                  <a:srgbClr val="00519C"/>
                </a:solidFill>
              </a:rPr>
              <a:t>Associés</a:t>
            </a:r>
            <a:endParaRPr lang="en-GB" sz="1600" dirty="0">
              <a:solidFill>
                <a:srgbClr val="0051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49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Collaborations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1267127"/>
            <a:ext cx="365760" cy="3657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3058186"/>
            <a:ext cx="365760" cy="3657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1868405"/>
            <a:ext cx="365760" cy="3657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2469683"/>
            <a:ext cx="365760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1868405"/>
            <a:ext cx="365760" cy="3657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3670126"/>
            <a:ext cx="365760" cy="3657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3061329"/>
            <a:ext cx="365760" cy="36576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3670126"/>
            <a:ext cx="365760" cy="365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1267127"/>
            <a:ext cx="365760" cy="36576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683" y="1267127"/>
            <a:ext cx="365760" cy="36576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2469683"/>
            <a:ext cx="365760" cy="36576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683" y="2469683"/>
            <a:ext cx="365760" cy="365760"/>
          </a:xfrm>
          <a:prstGeom prst="rect">
            <a:avLst/>
          </a:prstGeom>
        </p:spPr>
      </p:pic>
      <p:grpSp>
        <p:nvGrpSpPr>
          <p:cNvPr id="188" name="Group 187"/>
          <p:cNvGrpSpPr/>
          <p:nvPr/>
        </p:nvGrpSpPr>
        <p:grpSpPr>
          <a:xfrm>
            <a:off x="136042" y="1165008"/>
            <a:ext cx="846293" cy="2889868"/>
            <a:chOff x="136042" y="1165008"/>
            <a:chExt cx="846293" cy="288986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1165008"/>
              <a:ext cx="509077" cy="48686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1766286"/>
              <a:ext cx="509077" cy="48686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2367564"/>
              <a:ext cx="509077" cy="48686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2956067"/>
              <a:ext cx="509077" cy="48686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3568007"/>
              <a:ext cx="509077" cy="48686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5" y="1272029"/>
              <a:ext cx="325079" cy="32507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4" y="1877706"/>
              <a:ext cx="325079" cy="325079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3" y="3063088"/>
              <a:ext cx="325079" cy="32507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2" y="3675028"/>
              <a:ext cx="325079" cy="325079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5" y="2470397"/>
              <a:ext cx="325079" cy="325079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 rot="16200000">
            <a:off x="2264461" y="1342590"/>
            <a:ext cx="240253" cy="121744"/>
            <a:chOff x="7724647" y="1280121"/>
            <a:chExt cx="240253" cy="121744"/>
          </a:xfrm>
        </p:grpSpPr>
        <p:sp>
          <p:nvSpPr>
            <p:cNvPr id="38" name="Flowchart: Magnetic Disk 37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Flowchart: Magnetic Disk 38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Flowchart: Magnetic Disk 39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lowchart: Magnetic Disk 40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lowchart: Magnetic Disk 41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2351171" y="1383434"/>
            <a:ext cx="240253" cy="121744"/>
            <a:chOff x="7724647" y="1280121"/>
            <a:chExt cx="240253" cy="121744"/>
          </a:xfrm>
        </p:grpSpPr>
        <p:sp>
          <p:nvSpPr>
            <p:cNvPr id="49" name="Flowchart: Magnetic Disk 48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Flowchart: Magnetic Disk 49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Flowchart: Magnetic Disk 50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Flowchart: Magnetic Disk 51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Flowchart: Magnetic Disk 52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2203600" y="1433775"/>
            <a:ext cx="240253" cy="121744"/>
            <a:chOff x="7724647" y="1280121"/>
            <a:chExt cx="240253" cy="121744"/>
          </a:xfrm>
        </p:grpSpPr>
        <p:sp>
          <p:nvSpPr>
            <p:cNvPr id="55" name="Flowchart: Magnetic Disk 54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Flowchart: Magnetic Disk 55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Flowchart: Magnetic Disk 56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Flowchart: Magnetic Disk 57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Flowchart: Magnetic Disk 58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1918622" y="1942264"/>
            <a:ext cx="240253" cy="121744"/>
            <a:chOff x="7724647" y="1280121"/>
            <a:chExt cx="240253" cy="121744"/>
          </a:xfrm>
        </p:grpSpPr>
        <p:sp>
          <p:nvSpPr>
            <p:cNvPr id="61" name="Flowchart: Magnetic Disk 60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2" name="Flowchart: Magnetic Disk 61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3" name="Flowchart: Magnetic Disk 62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4" name="Flowchart: Magnetic Disk 63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5" name="Flowchart: Magnetic Disk 64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857764" y="2033451"/>
            <a:ext cx="240252" cy="121743"/>
            <a:chOff x="7724648" y="1280121"/>
            <a:chExt cx="240252" cy="121743"/>
          </a:xfrm>
        </p:grpSpPr>
        <p:sp>
          <p:nvSpPr>
            <p:cNvPr id="73" name="Flowchart: Magnetic Disk 72"/>
            <p:cNvSpPr/>
            <p:nvPr/>
          </p:nvSpPr>
          <p:spPr>
            <a:xfrm rot="5400000">
              <a:off x="7688875" y="1315897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4" name="Flowchart: Magnetic Disk 73"/>
            <p:cNvSpPr/>
            <p:nvPr/>
          </p:nvSpPr>
          <p:spPr>
            <a:xfrm rot="5400000">
              <a:off x="7732990" y="1315903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5" name="Flowchart: Magnetic Disk 74"/>
            <p:cNvSpPr/>
            <p:nvPr/>
          </p:nvSpPr>
          <p:spPr>
            <a:xfrm rot="5400000">
              <a:off x="7781112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6" name="Flowchart: Magnetic Disk 75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7" name="Flowchart: Magnetic Disk 76"/>
            <p:cNvSpPr/>
            <p:nvPr/>
          </p:nvSpPr>
          <p:spPr>
            <a:xfrm rot="5400000">
              <a:off x="7878939" y="1315899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pSp>
        <p:nvGrpSpPr>
          <p:cNvPr id="78" name="Group 77"/>
          <p:cNvGrpSpPr/>
          <p:nvPr/>
        </p:nvGrpSpPr>
        <p:grpSpPr>
          <a:xfrm rot="16200000">
            <a:off x="2187189" y="2570947"/>
            <a:ext cx="240253" cy="121744"/>
            <a:chOff x="7724647" y="1280121"/>
            <a:chExt cx="240253" cy="121744"/>
          </a:xfrm>
        </p:grpSpPr>
        <p:sp>
          <p:nvSpPr>
            <p:cNvPr id="79" name="Flowchart: Magnetic Disk 78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Flowchart: Magnetic Disk 79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Flowchart: Magnetic Disk 80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Flowchart: Magnetic Disk 81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Flowchart: Magnetic Disk 82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4" name="Group 83"/>
          <p:cNvGrpSpPr/>
          <p:nvPr/>
        </p:nvGrpSpPr>
        <p:grpSpPr>
          <a:xfrm rot="16200000">
            <a:off x="2292296" y="2621135"/>
            <a:ext cx="240253" cy="121744"/>
            <a:chOff x="7724647" y="1280121"/>
            <a:chExt cx="240253" cy="121744"/>
          </a:xfrm>
        </p:grpSpPr>
        <p:sp>
          <p:nvSpPr>
            <p:cNvPr id="85" name="Flowchart: Magnetic Disk 84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Flowchart: Magnetic Disk 85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Flowchart: Magnetic Disk 86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Flowchart: Magnetic Disk 87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Flowchart: Magnetic Disk 88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6" name="Group 95"/>
          <p:cNvGrpSpPr/>
          <p:nvPr/>
        </p:nvGrpSpPr>
        <p:grpSpPr>
          <a:xfrm rot="16200000">
            <a:off x="1938208" y="3125152"/>
            <a:ext cx="240253" cy="121744"/>
            <a:chOff x="7724647" y="1280121"/>
            <a:chExt cx="240253" cy="121744"/>
          </a:xfrm>
        </p:grpSpPr>
        <p:sp>
          <p:nvSpPr>
            <p:cNvPr id="97" name="Flowchart: Magnetic Disk 96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Flowchart: Magnetic Disk 97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Flowchart: Magnetic Disk 98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Flowchart: Magnetic Disk 99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Flowchart: Magnetic Disk 100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2" name="Group 101"/>
          <p:cNvGrpSpPr/>
          <p:nvPr/>
        </p:nvGrpSpPr>
        <p:grpSpPr>
          <a:xfrm rot="16200000">
            <a:off x="2024918" y="3165996"/>
            <a:ext cx="240253" cy="121744"/>
            <a:chOff x="7724647" y="1280121"/>
            <a:chExt cx="240253" cy="121744"/>
          </a:xfrm>
        </p:grpSpPr>
        <p:sp>
          <p:nvSpPr>
            <p:cNvPr id="103" name="Flowchart: Magnetic Disk 102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Flowchart: Magnetic Disk 103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Flowchart: Magnetic Disk 104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Flowchart: Magnetic Disk 105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Flowchart: Magnetic Disk 106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8" name="Group 107"/>
          <p:cNvGrpSpPr/>
          <p:nvPr/>
        </p:nvGrpSpPr>
        <p:grpSpPr>
          <a:xfrm rot="16200000">
            <a:off x="1877347" y="3216337"/>
            <a:ext cx="240253" cy="121744"/>
            <a:chOff x="7724647" y="1280121"/>
            <a:chExt cx="240253" cy="121744"/>
          </a:xfrm>
        </p:grpSpPr>
        <p:sp>
          <p:nvSpPr>
            <p:cNvPr id="109" name="Flowchart: Magnetic Disk 108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Flowchart: Magnetic Disk 109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Flowchart: Magnetic Disk 110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Flowchart: Magnetic Disk 111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Flowchart: Magnetic Disk 112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4" name="Group 113"/>
          <p:cNvGrpSpPr/>
          <p:nvPr/>
        </p:nvGrpSpPr>
        <p:grpSpPr>
          <a:xfrm rot="16200000">
            <a:off x="1964057" y="3784768"/>
            <a:ext cx="240253" cy="121744"/>
            <a:chOff x="7724647" y="1280121"/>
            <a:chExt cx="240253" cy="121744"/>
          </a:xfrm>
        </p:grpSpPr>
        <p:sp>
          <p:nvSpPr>
            <p:cNvPr id="115" name="Flowchart: Magnetic Disk 114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Flowchart: Magnetic Disk 115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Flowchart: Magnetic Disk 116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Flowchart: Magnetic Disk 117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Flowchart: Magnetic Disk 118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0" name="Group 119"/>
          <p:cNvGrpSpPr/>
          <p:nvPr/>
        </p:nvGrpSpPr>
        <p:grpSpPr>
          <a:xfrm rot="16200000">
            <a:off x="1870952" y="3828065"/>
            <a:ext cx="240253" cy="121744"/>
            <a:chOff x="7724647" y="1280121"/>
            <a:chExt cx="240253" cy="121744"/>
          </a:xfrm>
        </p:grpSpPr>
        <p:sp>
          <p:nvSpPr>
            <p:cNvPr id="121" name="Flowchart: Magnetic Disk 120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Flowchart: Magnetic Disk 121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Flowchart: Magnetic Disk 122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Flowchart: Magnetic Disk 123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Flowchart: Magnetic Disk 124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5523426" y="954648"/>
            <a:ext cx="3303499" cy="1355343"/>
            <a:chOff x="5523426" y="954648"/>
            <a:chExt cx="3303499" cy="1355343"/>
          </a:xfrm>
        </p:grpSpPr>
        <p:cxnSp>
          <p:nvCxnSpPr>
            <p:cNvPr id="143" name="Straight Arrow Connector 142"/>
            <p:cNvCxnSpPr>
              <a:stCxn id="37" idx="3"/>
            </p:cNvCxnSpPr>
            <p:nvPr/>
          </p:nvCxnSpPr>
          <p:spPr>
            <a:xfrm>
              <a:off x="5523426" y="1661907"/>
              <a:ext cx="640483" cy="2583"/>
            </a:xfrm>
            <a:prstGeom prst="straightConnector1">
              <a:avLst/>
            </a:prstGeom>
            <a:ln w="5715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51" name="Picture 150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8558" y="954648"/>
              <a:ext cx="2468367" cy="1355343"/>
            </a:xfrm>
            <a:prstGeom prst="rect">
              <a:avLst/>
            </a:prstGeom>
          </p:spPr>
        </p:pic>
      </p:grpSp>
      <p:sp>
        <p:nvSpPr>
          <p:cNvPr id="146" name="TextBox 145"/>
          <p:cNvSpPr txBox="1"/>
          <p:nvPr/>
        </p:nvSpPr>
        <p:spPr>
          <a:xfrm>
            <a:off x="3631326" y="2661373"/>
            <a:ext cx="51955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En réalité, ATLAS compte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44 pays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261 instituts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8442 participants</a:t>
            </a:r>
          </a:p>
          <a:p>
            <a:r>
              <a:rPr lang="fr-CH" sz="2000" dirty="0"/>
              <a:t>et il y a 261 collaborations actives en 2020</a:t>
            </a:r>
            <a:endParaRPr lang="en-GB" sz="2000" dirty="0"/>
          </a:p>
        </p:txBody>
      </p:sp>
      <p:grpSp>
        <p:nvGrpSpPr>
          <p:cNvPr id="186" name="Group 185"/>
          <p:cNvGrpSpPr/>
          <p:nvPr/>
        </p:nvGrpSpPr>
        <p:grpSpPr>
          <a:xfrm>
            <a:off x="2797694" y="1018632"/>
            <a:ext cx="2725732" cy="3141177"/>
            <a:chOff x="2797694" y="1018632"/>
            <a:chExt cx="2725732" cy="3141177"/>
          </a:xfrm>
        </p:grpSpPr>
        <p:sp>
          <p:nvSpPr>
            <p:cNvPr id="37" name="Rectangle 36"/>
            <p:cNvSpPr/>
            <p:nvPr/>
          </p:nvSpPr>
          <p:spPr>
            <a:xfrm>
              <a:off x="3666199" y="1137795"/>
              <a:ext cx="1857227" cy="1048223"/>
            </a:xfrm>
            <a:prstGeom prst="rect">
              <a:avLst/>
            </a:prstGeom>
            <a:ln>
              <a:solidFill>
                <a:schemeClr val="tx2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3600" dirty="0"/>
                <a:t>ATLAS</a:t>
              </a:r>
              <a:endParaRPr lang="en-GB" sz="3600" dirty="0"/>
            </a:p>
          </p:txBody>
        </p:sp>
        <p:grpSp>
          <p:nvGrpSpPr>
            <p:cNvPr id="181" name="Group 180"/>
            <p:cNvGrpSpPr/>
            <p:nvPr/>
          </p:nvGrpSpPr>
          <p:grpSpPr>
            <a:xfrm>
              <a:off x="2797694" y="1018632"/>
              <a:ext cx="868505" cy="3141177"/>
              <a:chOff x="2797694" y="1018632"/>
              <a:chExt cx="868505" cy="3141177"/>
            </a:xfrm>
          </p:grpSpPr>
          <p:cxnSp>
            <p:nvCxnSpPr>
              <p:cNvPr id="177" name="Straight Arrow Connector 176"/>
              <p:cNvCxnSpPr>
                <a:endCxn id="37" idx="1"/>
              </p:cNvCxnSpPr>
              <p:nvPr/>
            </p:nvCxnSpPr>
            <p:spPr>
              <a:xfrm>
                <a:off x="2977754" y="1661907"/>
                <a:ext cx="688445" cy="0"/>
              </a:xfrm>
              <a:prstGeom prst="straightConnector1">
                <a:avLst/>
              </a:prstGeom>
              <a:ln w="57150"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>
                <a:off x="2977754" y="1018632"/>
                <a:ext cx="0" cy="3141177"/>
              </a:xfrm>
              <a:prstGeom prst="line">
                <a:avLst/>
              </a:prstGeom>
              <a:ln w="57150"/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H="1">
                <a:off x="2807171" y="1018632"/>
                <a:ext cx="199011" cy="0"/>
              </a:xfrm>
              <a:prstGeom prst="line">
                <a:avLst/>
              </a:prstGeom>
              <a:ln w="57150"/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flipH="1">
                <a:off x="2797694" y="4132173"/>
                <a:ext cx="199011" cy="0"/>
              </a:xfrm>
              <a:prstGeom prst="line">
                <a:avLst/>
              </a:prstGeom>
              <a:ln w="57150"/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4604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7273" y="2454312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rgbClr val="FF3300"/>
                </a:solidFill>
              </a:rPr>
              <a:t>61 avec accords</a:t>
            </a:r>
            <a:endParaRPr lang="en-GB" sz="2400" dirty="0">
              <a:solidFill>
                <a:srgbClr val="FF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275" y="1992647"/>
            <a:ext cx="2222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3 observateurs</a:t>
            </a:r>
            <a:endParaRPr lang="en-GB" sz="2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275" y="1581722"/>
            <a:ext cx="164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rgbClr val="6666FF"/>
                </a:solidFill>
              </a:rPr>
              <a:t>8 associés</a:t>
            </a:r>
            <a:endParaRPr lang="en-GB" sz="2400" dirty="0">
              <a:solidFill>
                <a:srgbClr val="6666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275" y="1185142"/>
            <a:ext cx="1896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1">
                    <a:lumMod val="75000"/>
                  </a:schemeClr>
                </a:solidFill>
              </a:rPr>
              <a:t>23 membres</a:t>
            </a:r>
            <a:endParaRPr lang="en-GB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3600" dirty="0">
                <a:solidFill>
                  <a:schemeClr val="accent6">
                    <a:lumMod val="50000"/>
                  </a:schemeClr>
                </a:solidFill>
              </a:rPr>
              <a:t>Une collaboration mondiale</a:t>
            </a:r>
            <a:endParaRPr lang="fr-FR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697" y="1013894"/>
            <a:ext cx="7544532" cy="321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0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3AE180FC1A14A87506E7BD35F0A2D" ma:contentTypeVersion="0" ma:contentTypeDescription="Create a new document." ma:contentTypeScope="" ma:versionID="373b3254eb1493b59944211d6e4626d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736BD7-E7BC-466E-8FAB-9462C5024F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A7C35B-DCFD-453B-93FF-DEC0546E650A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1828A57-B3BC-4191-B8CC-774CA66ED4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45502</TotalTime>
  <Words>581</Words>
  <Application>Microsoft Macintosh PowerPoint</Application>
  <PresentationFormat>On-screen Show (16:9)</PresentationFormat>
  <Paragraphs>207</Paragraphs>
  <Slides>46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ＭＳ Ｐゴシック</vt:lpstr>
      <vt:lpstr>Arial</vt:lpstr>
      <vt:lpstr>Arial Rounded MT Bold</vt:lpstr>
      <vt:lpstr>Calibri</vt:lpstr>
      <vt:lpstr>Comic Sans MS</vt:lpstr>
      <vt:lpstr>Helvetica</vt:lpstr>
      <vt:lpstr>Times New Roman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aimants dipolaires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Briard</dc:creator>
  <cp:lastModifiedBy>Dominique Bertola</cp:lastModifiedBy>
  <cp:revision>343</cp:revision>
  <cp:lastPrinted>2020-04-16T11:19:20Z</cp:lastPrinted>
  <dcterms:created xsi:type="dcterms:W3CDTF">2015-01-27T20:34:59Z</dcterms:created>
  <dcterms:modified xsi:type="dcterms:W3CDTF">2020-04-26T14:19:41Z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0x0101003FF3AE180FC1A14A87506E7BD35F0A2D</vt:lpwstr>
  </property>
</Properties>
</file>