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tevi Adikle Assamagan" initials="KAA" lastIdx="1" clrIdx="0">
    <p:extLst>
      <p:ext uri="{19B8F6BF-5375-455C-9EA6-DF929625EA0E}">
        <p15:presenceInfo xmlns:p15="http://schemas.microsoft.com/office/powerpoint/2012/main" userId="S::ketevi.adikle.assamagan@cern.ch::16c8d42a-bd5e-482c-9d47-a5464f3eb98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00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84"/>
  </p:normalViewPr>
  <p:slideViewPr>
    <p:cSldViewPr snapToGrid="0" snapToObjects="1">
      <p:cViewPr varScale="1">
        <p:scale>
          <a:sx n="120" d="100"/>
          <a:sy n="120" d="100"/>
        </p:scale>
        <p:origin x="20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4-22T13:03:14.423" idx="1">
    <p:pos x="10" y="10"/>
    <p:text/>
    <p:extLst>
      <p:ext uri="{C676402C-5697-4E1C-873F-D02D1690AC5C}">
        <p15:threadingInfo xmlns:p15="http://schemas.microsoft.com/office/powerpoint/2012/main" timeZoneBias="24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FE52AE-8FBD-8F47-A0FE-61197565C3F4}" type="datetimeFigureOut">
              <a:rPr lang="en-US" smtClean="0"/>
              <a:t>4/21/20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3E50E0-9E4A-3448-96F7-3F1779C3C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366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DE4DDCD-D8C6-7143-8247-CCABB3FFF6C3}" type="datetime1">
              <a:rPr lang="en-US" smtClean="0"/>
              <a:t>4/21/20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3C126-5EB0-A045-8A37-E775A56F2EDE}" type="datetime1">
              <a:rPr lang="en-US" smtClean="0"/>
              <a:t>4/21/20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9D074-B3EA-4542-8AF5-2ACA9AB0DC62}" type="datetime1">
              <a:rPr lang="en-US" smtClean="0"/>
              <a:t>4/21/20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6676-7644-AA49-83C8-DDBB417743C7}" type="datetime1">
              <a:rPr lang="en-US" smtClean="0"/>
              <a:t>4/21/20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786C723-133A-B84D-B4E5-916F856100FC}" type="datetime1">
              <a:rPr lang="en-US" smtClean="0"/>
              <a:t>4/21/20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CE57E-566E-6B47-BFE9-BEF04FB1B011}" type="datetime1">
              <a:rPr lang="en-US" smtClean="0"/>
              <a:t>4/21/20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3418-25BA-5D4E-BF3A-5DBE47010232}" type="datetime1">
              <a:rPr lang="en-US" smtClean="0"/>
              <a:t>4/21/20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E2B2-A637-E44F-9053-0DC4A7ADF7AB}" type="datetime1">
              <a:rPr lang="en-US" smtClean="0"/>
              <a:t>4/21/20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98D6-1BF6-5548-8C97-4DD9A1C11EB6}" type="datetime1">
              <a:rPr lang="en-US" smtClean="0"/>
              <a:t>4/21/20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70CF34C-F243-A940-B314-9D45116788FC}" type="datetime1">
              <a:rPr lang="en-US" smtClean="0"/>
              <a:t>4/21/20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146A9D3-7793-A144-8C68-7954B4746B11}" type="datetime1">
              <a:rPr lang="en-US" smtClean="0"/>
              <a:t>4/21/20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145BFCC7-D9C6-8F41-81A3-D91D02E92DEF}" type="datetime1">
              <a:rPr lang="en-US" smtClean="0"/>
              <a:t>4/21/20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cgeb.org/activities/grants/" TargetMode="External"/><Relationship Id="rId2" Type="http://schemas.openxmlformats.org/officeDocument/2006/relationships/hyperlink" Target="https://arxiv.org/pdf/2004.07208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E600F-6783-014F-8D10-9C4D07AEF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0"/>
            <a:ext cx="10398642" cy="637953"/>
          </a:xfrm>
        </p:spPr>
        <p:txBody>
          <a:bodyPr>
            <a:normAutofit fontScale="90000"/>
          </a:bodyPr>
          <a:lstStyle/>
          <a:p>
            <a:r>
              <a:rPr lang="en-US" dirty="0"/>
              <a:t>As expected the SIR Model does not fit the data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7BBB832-5275-DA4A-9A88-F1788324A4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57435" y="1986959"/>
            <a:ext cx="6734565" cy="4573329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F34EBC-C790-184B-AED8-D0DA4ACEE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835F0F9-58A0-CD47-BCCA-060A409417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408" y="637953"/>
            <a:ext cx="4978998" cy="338115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08C1647-C3FF-A043-BF42-D26AE7A965F7}"/>
              </a:ext>
            </a:extLst>
          </p:cNvPr>
          <p:cNvSpPr txBox="1"/>
          <p:nvPr/>
        </p:nvSpPr>
        <p:spPr>
          <a:xfrm>
            <a:off x="6411433" y="751925"/>
            <a:ext cx="42755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Features in the data (Active) </a:t>
            </a:r>
          </a:p>
          <a:p>
            <a:r>
              <a:rPr lang="en-US" sz="2400" b="1" dirty="0"/>
              <a:t>are not well modeled by the SIR</a:t>
            </a:r>
          </a:p>
        </p:txBody>
      </p:sp>
    </p:spTree>
    <p:extLst>
      <p:ext uri="{BB962C8B-B14F-4D97-AF65-F5344CB8AC3E}">
        <p14:creationId xmlns:p14="http://schemas.microsoft.com/office/powerpoint/2010/main" val="118692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CC45A-29C2-C24D-9E47-D7977811F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5274" y="90377"/>
            <a:ext cx="10579395" cy="579474"/>
          </a:xfrm>
        </p:spPr>
        <p:txBody>
          <a:bodyPr>
            <a:normAutofit fontScale="90000"/>
          </a:bodyPr>
          <a:lstStyle/>
          <a:p>
            <a:r>
              <a:rPr lang="en-US" dirty="0"/>
              <a:t>Modified SIR Fit parameters and closure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17807C-02C9-E844-AEC1-22EEE9670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71F0225-81DB-8744-92FB-0A5A71ABB766}"/>
              </a:ext>
            </a:extLst>
          </p:cNvPr>
          <p:cNvSpPr/>
          <p:nvPr/>
        </p:nvSpPr>
        <p:spPr>
          <a:xfrm>
            <a:off x="1433216" y="669851"/>
            <a:ext cx="974160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Menlo" panose="020B0609030804020204" pitchFamily="49" charset="0"/>
              </a:rPr>
              <a:t>root [0] .x Covid19_Togo_April23.C </a:t>
            </a:r>
          </a:p>
          <a:p>
            <a:r>
              <a:rPr lang="en-US" sz="1600" dirty="0">
                <a:solidFill>
                  <a:srgbClr val="000000"/>
                </a:solidFill>
                <a:latin typeface="Menlo" panose="020B0609030804020204" pitchFamily="49" charset="0"/>
              </a:rPr>
              <a:t> FCN=166.955 FROM MINOS     STATUS=SUCCESSFUL    167 CALLS         699 TOTAL</a:t>
            </a:r>
          </a:p>
          <a:p>
            <a:r>
              <a:rPr lang="en-US" sz="1600" dirty="0">
                <a:solidFill>
                  <a:srgbClr val="000000"/>
                </a:solidFill>
                <a:latin typeface="Menlo" panose="020B0609030804020204" pitchFamily="49" charset="0"/>
              </a:rPr>
              <a:t>                     EDM=1.0436e-08    STRATEGY= 2      ERROR MATRIX ACCURATE </a:t>
            </a:r>
          </a:p>
          <a:p>
            <a:r>
              <a:rPr lang="en-US" sz="1600" dirty="0">
                <a:solidFill>
                  <a:srgbClr val="000000"/>
                </a:solidFill>
                <a:latin typeface="Menlo" panose="020B0609030804020204" pitchFamily="49" charset="0"/>
              </a:rPr>
              <a:t>  EXT PARAMETER                                   STEP         FIRST   </a:t>
            </a:r>
          </a:p>
          <a:p>
            <a:r>
              <a:rPr lang="en-US" sz="1600" dirty="0">
                <a:solidFill>
                  <a:srgbClr val="000000"/>
                </a:solidFill>
                <a:latin typeface="Menlo" panose="020B0609030804020204" pitchFamily="49" charset="0"/>
              </a:rPr>
              <a:t>  NO.   NAME      VALUE            ERROR          SIZE      DERIVATIVE </a:t>
            </a:r>
          </a:p>
          <a:p>
            <a:r>
              <a:rPr lang="en-US" sz="1600" dirty="0">
                <a:solidFill>
                  <a:srgbClr val="000000"/>
                </a:solidFill>
                <a:latin typeface="Menlo" panose="020B0609030804020204" pitchFamily="49" charset="0"/>
              </a:rPr>
              <a:t>   1  p0 (b)       4.19903e-01   6.85252e-03  -1.09896e-04   1.05176e-03</a:t>
            </a:r>
          </a:p>
          <a:p>
            <a:r>
              <a:rPr lang="en-US" sz="1600" dirty="0">
                <a:solidFill>
                  <a:srgbClr val="000000"/>
                </a:solidFill>
                <a:latin typeface="Menlo" panose="020B0609030804020204" pitchFamily="49" charset="0"/>
              </a:rPr>
              <a:t>   2  p1 (b/k)     7.00000e+00   1.14430e+00  -1.20710e-02** </a:t>
            </a:r>
            <a:r>
              <a:rPr lang="en-US" sz="1600" dirty="0">
                <a:solidFill>
                  <a:srgbClr val="FF0000"/>
                </a:solidFill>
                <a:latin typeface="Menlo" panose="020B0609030804020204" pitchFamily="49" charset="0"/>
              </a:rPr>
              <a:t>at limit **</a:t>
            </a:r>
          </a:p>
          <a:p>
            <a:r>
              <a:rPr lang="en-US" sz="1600" dirty="0">
                <a:solidFill>
                  <a:srgbClr val="000000"/>
                </a:solidFill>
                <a:latin typeface="Menlo" panose="020B0609030804020204" pitchFamily="49" charset="0"/>
              </a:rPr>
              <a:t>   3  p2 (</a:t>
            </a:r>
            <a:r>
              <a:rPr lang="en-US" sz="1600" dirty="0" err="1">
                <a:solidFill>
                  <a:srgbClr val="000000"/>
                </a:solidFill>
                <a:latin typeface="Menlo" panose="020B0609030804020204" pitchFamily="49" charset="0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Menlo" panose="020B0609030804020204" pitchFamily="49" charset="0"/>
              </a:rPr>
              <a:t>[0])    1.15310e-04   6.06027e-06   1.21361e-06** </a:t>
            </a:r>
            <a:r>
              <a:rPr lang="en-US" sz="1600" dirty="0">
                <a:solidFill>
                  <a:srgbClr val="FF0000"/>
                </a:solidFill>
                <a:latin typeface="Menlo" panose="020B0609030804020204" pitchFamily="49" charset="0"/>
              </a:rPr>
              <a:t>at limit **</a:t>
            </a:r>
          </a:p>
          <a:p>
            <a:r>
              <a:rPr lang="en-US" sz="1600" dirty="0">
                <a:solidFill>
                  <a:srgbClr val="000000"/>
                </a:solidFill>
                <a:latin typeface="Menlo" panose="020B0609030804020204" pitchFamily="49" charset="0"/>
              </a:rPr>
              <a:t>  </a:t>
            </a:r>
            <a:r>
              <a:rPr lang="en-US" sz="1600" b="1" dirty="0">
                <a:solidFill>
                  <a:srgbClr val="FF0000"/>
                </a:solidFill>
                <a:latin typeface="Menlo" panose="020B0609030804020204" pitchFamily="49" charset="0"/>
              </a:rPr>
              <a:t> 4  p3           8.89763e-06   3.21024e-07   3.21024e-07  -9.10879e-04</a:t>
            </a:r>
          </a:p>
          <a:p>
            <a:r>
              <a:rPr lang="en-US" sz="1600" dirty="0">
                <a:solidFill>
                  <a:srgbClr val="000000"/>
                </a:solidFill>
                <a:latin typeface="Menlo" panose="020B0609030804020204" pitchFamily="49" charset="0"/>
              </a:rPr>
              <a:t> FCN=28.8971 FROM MINOS     STATUS=SUCCESSFUL    375 CALLS        1031 TOTAL</a:t>
            </a:r>
          </a:p>
          <a:p>
            <a:r>
              <a:rPr lang="en-US" sz="1600" dirty="0">
                <a:solidFill>
                  <a:srgbClr val="000000"/>
                </a:solidFill>
                <a:latin typeface="Menlo" panose="020B0609030804020204" pitchFamily="49" charset="0"/>
              </a:rPr>
              <a:t>                     EDM=2.18591e-09    STRATEGY= 2      ERROR MATRIX ACCURATE </a:t>
            </a:r>
          </a:p>
          <a:p>
            <a:r>
              <a:rPr lang="en-US" sz="1600" dirty="0">
                <a:solidFill>
                  <a:srgbClr val="000000"/>
                </a:solidFill>
                <a:latin typeface="Menlo" panose="020B0609030804020204" pitchFamily="49" charset="0"/>
              </a:rPr>
              <a:t>  EXT PARAMETER                                   STEP         FIRST   </a:t>
            </a:r>
          </a:p>
          <a:p>
            <a:r>
              <a:rPr lang="en-US" sz="1600" dirty="0">
                <a:solidFill>
                  <a:srgbClr val="000000"/>
                </a:solidFill>
                <a:latin typeface="Menlo" panose="020B0609030804020204" pitchFamily="49" charset="0"/>
              </a:rPr>
              <a:t>  NO.   NAME      VALUE            ERROR          SIZE      DERIVATIVE </a:t>
            </a:r>
          </a:p>
          <a:p>
            <a:r>
              <a:rPr lang="en-US" sz="1600" dirty="0">
                <a:solidFill>
                  <a:srgbClr val="000000"/>
                </a:solidFill>
                <a:latin typeface="Menlo" panose="020B0609030804020204" pitchFamily="49" charset="0"/>
              </a:rPr>
              <a:t>   1  p0 (b)       4.85022e-01   1.64470e-02   6.69232e-03  -2.60320e-04</a:t>
            </a:r>
          </a:p>
          <a:p>
            <a:r>
              <a:rPr lang="en-US" sz="1600" dirty="0">
                <a:solidFill>
                  <a:srgbClr val="000000"/>
                </a:solidFill>
                <a:latin typeface="Menlo" panose="020B0609030804020204" pitchFamily="49" charset="0"/>
              </a:rPr>
              <a:t>   2  p1 (b/k)     8.40000e+00   1.91434e+00   6.06100e-04** </a:t>
            </a:r>
            <a:r>
              <a:rPr lang="en-US" sz="1600" dirty="0">
                <a:solidFill>
                  <a:srgbClr val="FF0000"/>
                </a:solidFill>
                <a:latin typeface="Menlo" panose="020B0609030804020204" pitchFamily="49" charset="0"/>
              </a:rPr>
              <a:t>at limit **</a:t>
            </a:r>
          </a:p>
          <a:p>
            <a:r>
              <a:rPr lang="en-US" sz="1600" dirty="0">
                <a:solidFill>
                  <a:srgbClr val="000000"/>
                </a:solidFill>
                <a:latin typeface="Menlo" panose="020B0609030804020204" pitchFamily="49" charset="0"/>
              </a:rPr>
              <a:t>   3  p2 (</a:t>
            </a:r>
            <a:r>
              <a:rPr lang="en-US" sz="1600" dirty="0" err="1">
                <a:solidFill>
                  <a:srgbClr val="000000"/>
                </a:solidFill>
                <a:latin typeface="Menlo" panose="020B0609030804020204" pitchFamily="49" charset="0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Menlo" panose="020B0609030804020204" pitchFamily="49" charset="0"/>
              </a:rPr>
              <a:t>[0])    1.38372e-04   4.55988e-05   1.81352e-03** </a:t>
            </a:r>
            <a:r>
              <a:rPr lang="en-US" sz="1600" dirty="0">
                <a:solidFill>
                  <a:srgbClr val="FF0000"/>
                </a:solidFill>
                <a:latin typeface="Menlo" panose="020B0609030804020204" pitchFamily="49" charset="0"/>
              </a:rPr>
              <a:t>at limit **</a:t>
            </a:r>
          </a:p>
          <a:p>
            <a:r>
              <a:rPr lang="en-US" sz="1600" dirty="0">
                <a:solidFill>
                  <a:srgbClr val="000000"/>
                </a:solidFill>
                <a:latin typeface="Menlo" panose="020B0609030804020204" pitchFamily="49" charset="0"/>
              </a:rPr>
              <a:t>   </a:t>
            </a:r>
            <a:r>
              <a:rPr lang="en-US" sz="1600" dirty="0">
                <a:solidFill>
                  <a:srgbClr val="FF0000"/>
                </a:solidFill>
                <a:latin typeface="Menlo" panose="020B0609030804020204" pitchFamily="49" charset="0"/>
              </a:rPr>
              <a:t>4  p3           8.40959e-06   6.55329e-07   6.55329e-07   5.51759e-03</a:t>
            </a:r>
            <a:endParaRPr lang="en-US" sz="1600" dirty="0">
              <a:solidFill>
                <a:srgbClr val="FF0000"/>
              </a:solidFill>
              <a:effectLst/>
              <a:latin typeface="Menlo" panose="020B0609030804020204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683B04-FD62-4D4B-82A6-D12087CEE749}"/>
              </a:ext>
            </a:extLst>
          </p:cNvPr>
          <p:cNvSpPr txBox="1"/>
          <p:nvPr/>
        </p:nvSpPr>
        <p:spPr>
          <a:xfrm>
            <a:off x="2105248" y="5173475"/>
            <a:ext cx="7942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 had to introduce p3 as a global scaling parameter to make progress in the fit. P3 suggests  that the number of </a:t>
            </a:r>
            <a:r>
              <a:rPr lang="en-US" b="1" dirty="0" err="1"/>
              <a:t>susceptibles</a:t>
            </a:r>
            <a:r>
              <a:rPr lang="en-US" b="1" dirty="0"/>
              <a:t> is not the entire population; further, quarantine measures alter the dynamics significantly away from the SIR model. </a:t>
            </a:r>
            <a:r>
              <a:rPr lang="en-US" b="1" dirty="0">
                <a:solidFill>
                  <a:srgbClr val="FF0000"/>
                </a:solidFill>
              </a:rPr>
              <a:t>We need to go beyond the SIR</a:t>
            </a:r>
          </a:p>
        </p:txBody>
      </p:sp>
    </p:spTree>
    <p:extLst>
      <p:ext uri="{BB962C8B-B14F-4D97-AF65-F5344CB8AC3E}">
        <p14:creationId xmlns:p14="http://schemas.microsoft.com/office/powerpoint/2010/main" val="2598156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A072A-0ADE-E949-ACB2-AF27C3679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0"/>
            <a:ext cx="9601200" cy="653902"/>
          </a:xfrm>
        </p:spPr>
        <p:txBody>
          <a:bodyPr>
            <a:normAutofit fontScale="90000"/>
          </a:bodyPr>
          <a:lstStyle/>
          <a:p>
            <a:r>
              <a:rPr lang="en-US" dirty="0"/>
              <a:t>Take a look at this paper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5F505A-B959-EF47-A012-A51F9CCE03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6029" y="1158949"/>
            <a:ext cx="8910084" cy="3147237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Title: Why differential equation based models fail to describe the dynamics of epidemics</a:t>
            </a:r>
          </a:p>
          <a:p>
            <a:r>
              <a:rPr lang="en-US" dirty="0"/>
              <a:t>Preprint arXiv:2004.07208</a:t>
            </a:r>
          </a:p>
          <a:p>
            <a:r>
              <a:rPr lang="en-US" dirty="0">
                <a:hlinkClick r:id="rId2"/>
              </a:rPr>
              <a:t>https://arxiv.org/pdf/2004.07208.pdf</a:t>
            </a:r>
            <a:endParaRPr lang="en-US" dirty="0"/>
          </a:p>
          <a:p>
            <a:r>
              <a:rPr lang="en-US" dirty="0"/>
              <a:t>I would like to study this one with the people that are interested to go further</a:t>
            </a:r>
          </a:p>
          <a:p>
            <a:r>
              <a:rPr lang="en-US" dirty="0"/>
              <a:t>The possibility for grant application</a:t>
            </a:r>
          </a:p>
          <a:p>
            <a:pPr lvl="1"/>
            <a:r>
              <a:rPr lang="en-US" dirty="0">
                <a:hlinkClick r:id="rId3"/>
              </a:rPr>
              <a:t>https://www.icgeb.org/activities/grants/</a:t>
            </a:r>
            <a:endParaRPr lang="en-US" dirty="0"/>
          </a:p>
          <a:p>
            <a:r>
              <a:rPr lang="en-US" dirty="0"/>
              <a:t>However, as we get more details, keep fitting to the SIR as a reference to go further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B5A81E-62EB-4F48-A153-8EC5C7FDC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11315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11368</TotalTime>
  <Words>748</Words>
  <Application>Microsoft Macintosh PowerPoint</Application>
  <PresentationFormat>Widescreen</PresentationFormat>
  <Paragraphs>35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Franklin Gothic Book</vt:lpstr>
      <vt:lpstr>Menlo</vt:lpstr>
      <vt:lpstr>Crop</vt:lpstr>
      <vt:lpstr>As expected the SIR Model does not fit the data</vt:lpstr>
      <vt:lpstr>Modified SIR Fit parameters and closure</vt:lpstr>
      <vt:lpstr>Take a look at this paper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 Exercise to model the evolution of covid-19 in africA</dc:title>
  <dc:creator>Ketevi Adikle Assamagan</dc:creator>
  <cp:lastModifiedBy>Ketevi Adikle Assamagan</cp:lastModifiedBy>
  <cp:revision>51</cp:revision>
  <cp:lastPrinted>2020-04-08T21:55:52Z</cp:lastPrinted>
  <dcterms:created xsi:type="dcterms:W3CDTF">2020-04-02T15:57:27Z</dcterms:created>
  <dcterms:modified xsi:type="dcterms:W3CDTF">2020-04-22T17:49:38Z</dcterms:modified>
</cp:coreProperties>
</file>