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669" r:id="rId2"/>
    <p:sldId id="664" r:id="rId3"/>
    <p:sldId id="665" r:id="rId4"/>
    <p:sldId id="666" r:id="rId5"/>
    <p:sldId id="667" r:id="rId6"/>
    <p:sldId id="668" r:id="rId7"/>
  </p:sldIdLst>
  <p:sldSz cx="9906000" cy="6858000" type="A4"/>
  <p:notesSz cx="6811963" cy="9942513"/>
  <p:defaultTextStyle>
    <a:defPPr>
      <a:defRPr lang="en-GB"/>
    </a:defPPr>
    <a:lvl1pPr algn="ctr" rtl="0" fontAlgn="base">
      <a:spcBef>
        <a:spcPct val="50000"/>
      </a:spcBef>
      <a:spcAft>
        <a:spcPct val="0"/>
      </a:spcAft>
      <a:buFont typeface="Wingdings" pitchFamily="2" charset="2"/>
      <a:buChar char="l"/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1pPr>
    <a:lvl2pPr marL="457200" algn="ctr" rtl="0" fontAlgn="base">
      <a:spcBef>
        <a:spcPct val="50000"/>
      </a:spcBef>
      <a:spcAft>
        <a:spcPct val="0"/>
      </a:spcAft>
      <a:buFont typeface="Wingdings" pitchFamily="2" charset="2"/>
      <a:buChar char="l"/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2pPr>
    <a:lvl3pPr marL="914400" algn="ctr" rtl="0" fontAlgn="base">
      <a:spcBef>
        <a:spcPct val="50000"/>
      </a:spcBef>
      <a:spcAft>
        <a:spcPct val="0"/>
      </a:spcAft>
      <a:buFont typeface="Wingdings" pitchFamily="2" charset="2"/>
      <a:buChar char="l"/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3pPr>
    <a:lvl4pPr marL="1371600" algn="ctr" rtl="0" fontAlgn="base">
      <a:spcBef>
        <a:spcPct val="50000"/>
      </a:spcBef>
      <a:spcAft>
        <a:spcPct val="0"/>
      </a:spcAft>
      <a:buFont typeface="Wingdings" pitchFamily="2" charset="2"/>
      <a:buChar char="l"/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4pPr>
    <a:lvl5pPr marL="1828800" algn="ctr" rtl="0" fontAlgn="base">
      <a:spcBef>
        <a:spcPct val="50000"/>
      </a:spcBef>
      <a:spcAft>
        <a:spcPct val="0"/>
      </a:spcAft>
      <a:buFont typeface="Wingdings" pitchFamily="2" charset="2"/>
      <a:buChar char="l"/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4280">
          <p15:clr>
            <a:srgbClr val="A4A3A4"/>
          </p15:clr>
        </p15:guide>
      </p15:sldGuideLst>
    </p:ext>
    <p:ext uri="{2D200454-40CA-4A62-9FC3-DE9A4176ACB9}">
      <p15:notesGuideLst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>
        <p15:guide id="1" orient="horz" pos="3132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 useTimings="0">
    <p:present/>
    <p:sldAll/>
    <p:penClr>
      <a:schemeClr val="tx1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  </p:ext>
    </p:extLst>
  </p:showPr>
  <p:clrMru>
    <a:srgbClr val="0B00F1"/>
    <a:srgbClr val="0A0097"/>
    <a:srgbClr val="064FFF"/>
    <a:srgbClr val="689FE6"/>
    <a:srgbClr val="AC00AB"/>
    <a:srgbClr val="7DC0FF"/>
    <a:srgbClr val="96DFFF"/>
    <a:srgbClr val="7087FF"/>
    <a:srgbClr val="900090"/>
    <a:srgbClr val="0000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  <p:ext uri="{FD5EFAAD-0ECE-453E-9831-46B23BE46B34}">
      <p15:chartTrackingRefBased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529" autoAdjust="0"/>
    <p:restoredTop sz="94613" autoAdjust="0"/>
  </p:normalViewPr>
  <p:slideViewPr>
    <p:cSldViewPr snapToGrid="0">
      <p:cViewPr varScale="1">
        <p:scale>
          <a:sx n="99" d="100"/>
          <a:sy n="99" d="100"/>
        </p:scale>
        <p:origin x="-1256" y="-104"/>
      </p:cViewPr>
      <p:guideLst>
        <p:guide orient="horz" pos="2160"/>
        <p:guide pos="4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2808" y="-96"/>
      </p:cViewPr>
      <p:guideLst>
        <p:guide orient="horz" pos="3132"/>
        <p:guide pos="214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t" anchorCtr="0" compatLnSpc="1">
            <a:prstTxWarp prst="textNoShape">
              <a:avLst/>
            </a:prstTxWarp>
          </a:bodyPr>
          <a:lstStyle>
            <a:lvl1pPr algn="l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98788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t" anchorCtr="0" compatLnSpc="1">
            <a:prstTxWarp prst="textNoShape">
              <a:avLst/>
            </a:prstTxWarp>
          </a:bodyPr>
          <a:lstStyle>
            <a:lvl1pPr algn="r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22588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b" anchorCtr="0" compatLnSpc="1">
            <a:prstTxWarp prst="textNoShape">
              <a:avLst/>
            </a:prstTxWarp>
          </a:bodyPr>
          <a:lstStyle>
            <a:lvl1pPr algn="l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98788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b" anchorCtr="0" compatLnSpc="1">
            <a:prstTxWarp prst="textNoShape">
              <a:avLst/>
            </a:prstTxWarp>
          </a:bodyPr>
          <a:lstStyle>
            <a:lvl1pPr algn="r" defTabSz="9159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5CED8CE8-5666-4A68-BC79-EDC1A484650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208106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9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t" anchorCtr="0" compatLnSpc="1">
            <a:prstTxWarp prst="textNoShape">
              <a:avLst/>
            </a:prstTxWarp>
          </a:bodyPr>
          <a:lstStyle>
            <a:lvl1pPr algn="l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59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t" anchorCtr="0" compatLnSpc="1">
            <a:prstTxWarp prst="textNoShape">
              <a:avLst/>
            </a:prstTxWarp>
          </a:bodyPr>
          <a:lstStyle>
            <a:lvl1pPr algn="r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3212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638" y="4721225"/>
            <a:ext cx="4992687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noProof="0"/>
              <a:t>Click to edit Master text styles</a:t>
            </a:r>
          </a:p>
          <a:p>
            <a:pPr lvl="1"/>
            <a:r>
              <a:rPr lang="en-GB" altLang="en-GB" noProof="0"/>
              <a:t>Second level</a:t>
            </a:r>
          </a:p>
          <a:p>
            <a:pPr lvl="2"/>
            <a:r>
              <a:rPr lang="en-GB" altLang="en-GB" noProof="0"/>
              <a:t>Third level</a:t>
            </a:r>
          </a:p>
          <a:p>
            <a:pPr lvl="3"/>
            <a:r>
              <a:rPr lang="en-GB" altLang="en-GB" noProof="0"/>
              <a:t>Fourth level</a:t>
            </a:r>
          </a:p>
          <a:p>
            <a:pPr lvl="4"/>
            <a:r>
              <a:rPr lang="en-GB" altLang="en-GB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559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b" anchorCtr="0" compatLnSpc="1">
            <a:prstTxWarp prst="textNoShape">
              <a:avLst/>
            </a:prstTxWarp>
          </a:bodyPr>
          <a:lstStyle>
            <a:lvl1pPr algn="l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7213"/>
            <a:ext cx="29559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b" anchorCtr="0" compatLnSpc="1">
            <a:prstTxWarp prst="textNoShape">
              <a:avLst/>
            </a:prstTxWarp>
          </a:bodyPr>
          <a:lstStyle>
            <a:lvl1pPr algn="r" defTabSz="9159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BD8C3639-9B5A-4081-9F33-1411393B585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900859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60400" y="1219200"/>
            <a:ext cx="85852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2146300" y="3962400"/>
            <a:ext cx="705485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="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8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524000"/>
            <a:ext cx="8258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GB" altLang="en-US"/>
              <a:t>Click to edit Master title style</a:t>
            </a: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6300" y="3962400"/>
            <a:ext cx="70993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GB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3638"/>
            <a:ext cx="2311400" cy="4572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3638"/>
            <a:ext cx="3136900" cy="4572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3638"/>
            <a:ext cx="2311400" cy="457200"/>
          </a:xfrm>
        </p:spPr>
        <p:txBody>
          <a:bodyPr/>
          <a:lstStyle>
            <a:lvl1pPr>
              <a:defRPr sz="1200"/>
            </a:lvl1pPr>
          </a:lstStyle>
          <a:p>
            <a:fld id="{ABB4307B-2207-4B2D-90A4-47AB593032F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8065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6C3CE3-3A05-4072-A449-BE19058D589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7006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7813"/>
            <a:ext cx="2228850" cy="60309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7813"/>
            <a:ext cx="6534150" cy="60309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E322B-613D-4081-BB9D-AE3F58A384DF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3754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006475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3733800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DE00E-A80D-4B23-8072-3D92E3F36214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14456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006475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3733800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C56B6-F522-4591-94F9-84D79336782C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74762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B0F89E-0BE2-495A-9E38-4197A8BF54BF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83901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006475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006475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" y="3733800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3733800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A7FE50-AED6-432F-BD62-CF84A5455ED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55160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006475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" y="3733800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292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699E5-99F6-4573-95CA-C42AA72F0C7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6532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ABD538-ECC4-4255-B313-CA133B5662D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21373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006475"/>
            <a:ext cx="89154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733800"/>
            <a:ext cx="89154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D44422-E2AC-4B24-89FF-B845C277C6DC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42029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95300" y="1006475"/>
            <a:ext cx="8915400" cy="530225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40477D-253E-4DEE-8978-08CE5641D5F5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93964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A4D2D7-83F5-4541-9D32-B2FDCDFFC81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78949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AD42A-E9B0-41D7-904F-8A3A594AA3D2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48099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006475"/>
            <a:ext cx="4381500" cy="530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006475"/>
            <a:ext cx="4381500" cy="530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FFBC05-92F9-41C4-BEE5-B9C42204204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27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AC2823-2227-48E8-8AAF-B9E5DAD8605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94688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175E5-16AB-4B64-B2C8-BEC48E990EE8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82662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E3995-A210-4BDF-AFA3-6114831AD80C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763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E1091E-0219-4FFC-A49F-B2755FBD20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21663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ADD7-C00C-4B8D-B1D5-510B741DDC2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015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43717"/>
            <a:ext cx="891540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006475"/>
            <a:ext cx="8915400" cy="530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</p:txBody>
      </p:sp>
      <p:sp>
        <p:nvSpPr>
          <p:cNvPr id="357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375400"/>
            <a:ext cx="23114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800" b="0">
                <a:solidFill>
                  <a:schemeClr val="tx1"/>
                </a:solidFill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357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96818" y="6391275"/>
            <a:ext cx="345136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800" b="0">
                <a:solidFill>
                  <a:schemeClr val="tx1"/>
                </a:solidFill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 dirty="0"/>
          </a:p>
        </p:txBody>
      </p:sp>
      <p:sp>
        <p:nvSpPr>
          <p:cNvPr id="357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399213"/>
            <a:ext cx="23114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800" b="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fld id="{C1306BD8-6677-446A-B6D7-F2DF376113CD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 flipV="1">
            <a:off x="410203" y="220876"/>
            <a:ext cx="8917947" cy="709958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96888" y="6327775"/>
            <a:ext cx="89154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="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291" r:id="rId2"/>
    <p:sldLayoutId id="2147484292" r:id="rId3"/>
    <p:sldLayoutId id="2147484275" r:id="rId4"/>
    <p:sldLayoutId id="2147484276" r:id="rId5"/>
    <p:sldLayoutId id="2147484277" r:id="rId6"/>
    <p:sldLayoutId id="2147484293" r:id="rId7"/>
    <p:sldLayoutId id="2147484278" r:id="rId8"/>
    <p:sldLayoutId id="2147484279" r:id="rId9"/>
    <p:sldLayoutId id="2147484280" r:id="rId10"/>
    <p:sldLayoutId id="2147484281" r:id="rId11"/>
    <p:sldLayoutId id="2147484282" r:id="rId12"/>
    <p:sldLayoutId id="2147484283" r:id="rId13"/>
    <p:sldLayoutId id="2147484284" r:id="rId14"/>
    <p:sldLayoutId id="2147484285" r:id="rId15"/>
    <p:sldLayoutId id="2147484286" r:id="rId16"/>
    <p:sldLayoutId id="2147484287" r:id="rId17"/>
    <p:sldLayoutId id="2147484288" r:id="rId18"/>
    <p:sldLayoutId id="2147484289" r:id="rId1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000">
          <a:solidFill>
            <a:srgbClr val="0B00F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20000"/>
        <a:buFont typeface="Lucida Grande"/>
        <a:buChar char="-"/>
        <a:defRPr sz="2000">
          <a:solidFill>
            <a:srgbClr val="FF0000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Lucida Grande"/>
        <a:buChar char="-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1</a:t>
            </a:fld>
            <a:endParaRPr lang="en-GB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56885" y="1722019"/>
            <a:ext cx="8407771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4800" b="0" dirty="0" smtClean="0">
                <a:solidFill>
                  <a:srgbClr val="0B00F1"/>
                </a:solidFill>
                <a:latin typeface="+mn-lt"/>
              </a:rPr>
              <a:t>CMSUK Interests in </a:t>
            </a:r>
          </a:p>
          <a:p>
            <a:pPr>
              <a:buNone/>
            </a:pPr>
            <a:r>
              <a:rPr lang="en-GB" sz="4800" b="0" dirty="0" smtClean="0">
                <a:solidFill>
                  <a:srgbClr val="0B00F1"/>
                </a:solidFill>
                <a:latin typeface="+mn-lt"/>
              </a:rPr>
              <a:t>Triggering and Reconstruction</a:t>
            </a:r>
          </a:p>
          <a:p>
            <a:pPr>
              <a:buNone/>
            </a:pPr>
            <a:endParaRPr lang="en-GB" sz="3200" b="0" dirty="0" smtClean="0">
              <a:solidFill>
                <a:srgbClr val="0B00F1"/>
              </a:solidFill>
              <a:latin typeface="+mn-lt"/>
            </a:endParaRPr>
          </a:p>
          <a:p>
            <a:pPr>
              <a:buNone/>
            </a:pPr>
            <a:r>
              <a:rPr lang="en-GB" sz="2000" b="0" dirty="0" smtClean="0">
                <a:solidFill>
                  <a:srgbClr val="0B00F1"/>
                </a:solidFill>
                <a:latin typeface="+mn-lt"/>
              </a:rPr>
              <a:t>Claire Shepherd-</a:t>
            </a:r>
            <a:r>
              <a:rPr lang="en-GB" sz="2000" b="0" dirty="0" err="1" smtClean="0">
                <a:solidFill>
                  <a:srgbClr val="0B00F1"/>
                </a:solidFill>
                <a:latin typeface="+mn-lt"/>
              </a:rPr>
              <a:t>Themistocleous</a:t>
            </a:r>
            <a:r>
              <a:rPr lang="en-GB" sz="2000" b="0" dirty="0" smtClean="0">
                <a:solidFill>
                  <a:srgbClr val="0B00F1"/>
                </a:solidFill>
                <a:latin typeface="+mn-lt"/>
              </a:rPr>
              <a:t> (RAL) </a:t>
            </a:r>
          </a:p>
          <a:p>
            <a:pPr>
              <a:buNone/>
            </a:pPr>
            <a:r>
              <a:rPr lang="en-GB" sz="2000" b="0" dirty="0" smtClean="0">
                <a:solidFill>
                  <a:srgbClr val="0B00F1"/>
                </a:solidFill>
                <a:latin typeface="+mn-lt"/>
              </a:rPr>
              <a:t>for CMSUK</a:t>
            </a:r>
          </a:p>
          <a:p>
            <a:pPr>
              <a:buNone/>
            </a:pPr>
            <a:endParaRPr lang="en-GB" sz="2000" b="0" dirty="0" smtClean="0">
              <a:solidFill>
                <a:srgbClr val="0B00F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ECHEP Triggering - CMS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738" y="1342091"/>
            <a:ext cx="8915400" cy="4488554"/>
          </a:xfrm>
        </p:spPr>
        <p:txBody>
          <a:bodyPr/>
          <a:lstStyle/>
          <a:p>
            <a:pPr>
              <a:spcAft>
                <a:spcPts val="600"/>
              </a:spcAft>
            </a:pPr>
            <a:endParaRPr lang="en-US" dirty="0" smtClean="0">
              <a:solidFill>
                <a:srgbClr val="0B00F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0B00F1"/>
                </a:solidFill>
              </a:rPr>
              <a:t>CMSUK extensive involvement in trigger; in current trigger and for Phase II upgrade.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FF0000"/>
                </a:solidFill>
              </a:rPr>
              <a:t>Interests relevant to ECHEP on using </a:t>
            </a:r>
            <a:r>
              <a:rPr lang="en-US" dirty="0" err="1" smtClean="0">
                <a:solidFill>
                  <a:srgbClr val="FF0000"/>
                </a:solidFill>
              </a:rPr>
              <a:t>FPGAs</a:t>
            </a:r>
            <a:r>
              <a:rPr lang="en-US" dirty="0" smtClean="0">
                <a:solidFill>
                  <a:srgbClr val="FF0000"/>
                </a:solidFill>
              </a:rPr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GPUs</a:t>
            </a:r>
            <a:r>
              <a:rPr lang="en-US" dirty="0" smtClean="0">
                <a:solidFill>
                  <a:srgbClr val="FF0000"/>
                </a:solidFill>
              </a:rPr>
              <a:t> to execute algorithms.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0B00F1"/>
                </a:solidFill>
              </a:rPr>
              <a:t>Phase II upgrade work on Tracker, HGCAL, ECAL and L1 trigger. Work on algorithms in </a:t>
            </a:r>
            <a:r>
              <a:rPr lang="en-US" dirty="0" err="1" smtClean="0">
                <a:solidFill>
                  <a:srgbClr val="0B00F1"/>
                </a:solidFill>
              </a:rPr>
              <a:t>FPGAs</a:t>
            </a:r>
            <a:r>
              <a:rPr lang="en-US" dirty="0" smtClean="0">
                <a:solidFill>
                  <a:srgbClr val="0B00F1"/>
                </a:solidFill>
              </a:rPr>
              <a:t> in all cases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FF0000"/>
                </a:solidFill>
              </a:rPr>
              <a:t>Headline areas of interest: Real time data processing and accelerated computing using heterogeneous systems.    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530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 reconstruction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B00F1"/>
                </a:solidFill>
              </a:rPr>
              <a:t>Upgraded Si tracker will enable track reconstruction for use in the L1 trigger. </a:t>
            </a:r>
          </a:p>
          <a:p>
            <a:r>
              <a:rPr lang="en-GB" dirty="0" smtClean="0">
                <a:solidFill>
                  <a:srgbClr val="0B00F1"/>
                </a:solidFill>
              </a:rPr>
              <a:t>Tracks reconstructed from stubs in backend </a:t>
            </a:r>
            <a:r>
              <a:rPr lang="en-GB" dirty="0" err="1" smtClean="0">
                <a:solidFill>
                  <a:srgbClr val="0B00F1"/>
                </a:solidFill>
              </a:rPr>
              <a:t>FPGAs</a:t>
            </a:r>
            <a:r>
              <a:rPr lang="en-GB" dirty="0" smtClean="0">
                <a:solidFill>
                  <a:srgbClr val="0B00F1"/>
                </a:solidFill>
              </a:rPr>
              <a:t> </a:t>
            </a:r>
            <a:endParaRPr lang="en-GB" dirty="0">
              <a:solidFill>
                <a:srgbClr val="0B00F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3</a:t>
            </a:fld>
            <a:endParaRPr lang="en-GB" altLang="en-US" dirty="0"/>
          </a:p>
        </p:txBody>
      </p:sp>
      <p:pic>
        <p:nvPicPr>
          <p:cNvPr id="10" name="Picture 9" descr="tracker_pictur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69832" y="2562086"/>
            <a:ext cx="4862474" cy="2407479"/>
          </a:xfrm>
          <a:prstGeom prst="rect">
            <a:avLst/>
          </a:prstGeom>
        </p:spPr>
      </p:pic>
      <p:pic>
        <p:nvPicPr>
          <p:cNvPr id="14" name="Picture 13" descr="Alg_chai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596637" y="2860261"/>
            <a:ext cx="4011861" cy="169914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464058" y="4727624"/>
            <a:ext cx="427487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GB" sz="2000" b="0" dirty="0" smtClean="0">
                <a:solidFill>
                  <a:srgbClr val="FF0000"/>
                </a:solidFill>
                <a:latin typeface="+mn-lt"/>
              </a:rPr>
              <a:t>Algorithm sequence implemented in </a:t>
            </a:r>
          </a:p>
          <a:p>
            <a:pPr algn="l">
              <a:buNone/>
            </a:pPr>
            <a:r>
              <a:rPr lang="en-GB" sz="2000" b="0" dirty="0" smtClean="0">
                <a:solidFill>
                  <a:srgbClr val="FF0000"/>
                </a:solidFill>
                <a:latin typeface="+mn-lt"/>
              </a:rPr>
              <a:t>one VU9P.</a:t>
            </a:r>
            <a:endParaRPr lang="en-GB" sz="2000" b="0" dirty="0" smtClean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 reconstruction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Track </a:t>
            </a:r>
            <a:r>
              <a:rPr lang="en-US" dirty="0" smtClean="0"/>
              <a:t>reconstruction algorithm uses Hough Transform and </a:t>
            </a:r>
            <a:r>
              <a:rPr lang="en-US" dirty="0" err="1" smtClean="0"/>
              <a:t>Kalman</a:t>
            </a:r>
            <a:r>
              <a:rPr lang="en-US" dirty="0" smtClean="0"/>
              <a:t> Filter</a:t>
            </a:r>
          </a:p>
          <a:p>
            <a:pPr lvl="0"/>
            <a:r>
              <a:rPr lang="en-US" dirty="0" smtClean="0"/>
              <a:t>Implemented in firmware (VHDL)</a:t>
            </a:r>
          </a:p>
          <a:p>
            <a:pPr lvl="0"/>
            <a:r>
              <a:rPr lang="en-US" dirty="0" smtClean="0"/>
              <a:t>Components</a:t>
            </a:r>
            <a:r>
              <a:rPr lang="en-US" dirty="0" smtClean="0"/>
              <a:t> implemented in HLS</a:t>
            </a:r>
          </a:p>
          <a:p>
            <a:pPr lvl="0"/>
            <a:r>
              <a:rPr lang="en-US" dirty="0" smtClean="0"/>
              <a:t>New algorithm largely implemented in HLS</a:t>
            </a:r>
          </a:p>
          <a:p>
            <a:pPr lvl="0"/>
            <a:r>
              <a:rPr lang="en-US" dirty="0" smtClean="0"/>
              <a:t>Growing experience of HLS. </a:t>
            </a:r>
          </a:p>
          <a:p>
            <a:pPr lvl="1"/>
            <a:r>
              <a:rPr lang="en-US" dirty="0" smtClean="0"/>
              <a:t>Works well for algorithms that progress linearly</a:t>
            </a:r>
          </a:p>
          <a:p>
            <a:pPr lvl="1"/>
            <a:r>
              <a:rPr lang="en-US" dirty="0" smtClean="0"/>
              <a:t>Does not work well for data routing</a:t>
            </a:r>
          </a:p>
          <a:p>
            <a:pPr lvl="1"/>
            <a:r>
              <a:rPr lang="en-US" dirty="0" smtClean="0"/>
              <a:t>C++ has to be carefully written </a:t>
            </a:r>
          </a:p>
          <a:p>
            <a:pPr lvl="1"/>
            <a:r>
              <a:rPr lang="en-US" dirty="0" smtClean="0"/>
              <a:t>Various C++ technical elements not available (yet?)</a:t>
            </a:r>
          </a:p>
          <a:p>
            <a:r>
              <a:rPr lang="en-US" dirty="0" smtClean="0"/>
              <a:t>Comparisons of KF only part in </a:t>
            </a:r>
            <a:r>
              <a:rPr lang="en-US" dirty="0" err="1" smtClean="0"/>
              <a:t>FPGAs</a:t>
            </a:r>
            <a:r>
              <a:rPr lang="en-US" dirty="0" smtClean="0"/>
              <a:t> and </a:t>
            </a:r>
            <a:r>
              <a:rPr lang="en-US" dirty="0" err="1" smtClean="0"/>
              <a:t>GPUs</a:t>
            </a:r>
            <a:endParaRPr lang="en-US" dirty="0" smtClean="0"/>
          </a:p>
          <a:p>
            <a:endParaRPr lang="en-US" sz="9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Tracking a significant CMS interest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4</a:t>
            </a:fld>
            <a:endParaRPr lang="en-GB" alt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2424388" y="5554387"/>
            <a:ext cx="5066844" cy="64138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rgbClr val="0000CC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Variety of algorithms developed to perform vertex finding, jet reconstruction at L1. Includes some neural net implementations</a:t>
            </a:r>
          </a:p>
          <a:p>
            <a:r>
              <a:rPr lang="en-GB" dirty="0" smtClean="0">
                <a:solidFill>
                  <a:srgbClr val="0B00F1"/>
                </a:solidFill>
              </a:rPr>
              <a:t>Use of HLS to evaluate individual algorithm deployment in </a:t>
            </a:r>
            <a:r>
              <a:rPr lang="en-GB" dirty="0" err="1" smtClean="0">
                <a:solidFill>
                  <a:srgbClr val="0B00F1"/>
                </a:solidFill>
              </a:rPr>
              <a:t>FPGAs</a:t>
            </a:r>
            <a:r>
              <a:rPr lang="en-GB" dirty="0" smtClean="0">
                <a:solidFill>
                  <a:srgbClr val="0B00F1"/>
                </a:solidFill>
              </a:rPr>
              <a:t>. </a:t>
            </a:r>
          </a:p>
          <a:p>
            <a:r>
              <a:rPr lang="en-GB" dirty="0" smtClean="0"/>
              <a:t>Exploration of more complex event selection in </a:t>
            </a:r>
            <a:r>
              <a:rPr lang="en-GB" dirty="0" err="1" smtClean="0"/>
              <a:t>FPGAs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Extensive experience of real time algorithms and deployment in </a:t>
            </a:r>
            <a:r>
              <a:rPr lang="en-GB" dirty="0" err="1" smtClean="0"/>
              <a:t>FPGAs</a:t>
            </a:r>
            <a:endParaRPr lang="en-GB" dirty="0" smtClean="0"/>
          </a:p>
          <a:p>
            <a:r>
              <a:rPr lang="en-GB" dirty="0" smtClean="0">
                <a:solidFill>
                  <a:srgbClr val="0B00F1"/>
                </a:solidFill>
              </a:rPr>
              <a:t>Develop this experience to explore accelerated computing possibilities using </a:t>
            </a:r>
            <a:r>
              <a:rPr lang="en-GB" dirty="0" err="1" smtClean="0">
                <a:solidFill>
                  <a:srgbClr val="0B00F1"/>
                </a:solidFill>
              </a:rPr>
              <a:t>FGPAs</a:t>
            </a:r>
            <a:r>
              <a:rPr lang="en-GB" dirty="0" smtClean="0">
                <a:solidFill>
                  <a:srgbClr val="0B00F1"/>
                </a:solidFill>
              </a:rPr>
              <a:t>. </a:t>
            </a:r>
          </a:p>
          <a:p>
            <a:r>
              <a:rPr lang="en-GB" dirty="0" smtClean="0"/>
              <a:t>Interest in abstraction layers that allow straightforward deployment for users in </a:t>
            </a:r>
            <a:r>
              <a:rPr lang="en-GB" dirty="0" err="1" smtClean="0"/>
              <a:t>heterogenous</a:t>
            </a:r>
            <a:r>
              <a:rPr lang="en-GB" dirty="0" smtClean="0"/>
              <a:t> systems.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CMS UK interests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How can complex event processing in real time reduce offline and possibly HLT computing requirements?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How can different computing architectures be exploited to provide required computing capability? 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Comparison of algorithm performance in CPUs, </a:t>
            </a:r>
            <a:r>
              <a:rPr lang="en-GB" dirty="0" err="1" smtClean="0"/>
              <a:t>FPGAs</a:t>
            </a:r>
            <a:r>
              <a:rPr lang="en-GB" dirty="0" smtClean="0"/>
              <a:t> and </a:t>
            </a:r>
            <a:r>
              <a:rPr lang="en-GB" dirty="0" err="1" smtClean="0"/>
              <a:t>GPUs</a:t>
            </a:r>
            <a:r>
              <a:rPr lang="en-GB" dirty="0" smtClean="0"/>
              <a:t>.</a:t>
            </a:r>
          </a:p>
          <a:p>
            <a:r>
              <a:rPr lang="en-GB" dirty="0" smtClean="0">
                <a:solidFill>
                  <a:srgbClr val="0B00F1"/>
                </a:solidFill>
              </a:rPr>
              <a:t>Exploitation of </a:t>
            </a:r>
            <a:r>
              <a:rPr lang="en-GB" dirty="0" err="1" smtClean="0">
                <a:solidFill>
                  <a:srgbClr val="0B00F1"/>
                </a:solidFill>
              </a:rPr>
              <a:t>FPGAs</a:t>
            </a:r>
            <a:r>
              <a:rPr lang="en-GB" dirty="0" smtClean="0">
                <a:solidFill>
                  <a:srgbClr val="0B00F1"/>
                </a:solidFill>
              </a:rPr>
              <a:t> for real time processing applications. </a:t>
            </a:r>
          </a:p>
          <a:p>
            <a:r>
              <a:rPr lang="en-GB" dirty="0" smtClean="0"/>
              <a:t>Development of use of </a:t>
            </a:r>
            <a:r>
              <a:rPr lang="en-GB" dirty="0" err="1" smtClean="0"/>
              <a:t>heterogenous</a:t>
            </a:r>
            <a:r>
              <a:rPr lang="en-GB" dirty="0" smtClean="0"/>
              <a:t> computing systems.</a:t>
            </a:r>
          </a:p>
          <a:p>
            <a:r>
              <a:rPr lang="en-GB" dirty="0" smtClean="0">
                <a:solidFill>
                  <a:srgbClr val="0B00F1"/>
                </a:solidFill>
              </a:rPr>
              <a:t>I</a:t>
            </a:r>
            <a:r>
              <a:rPr lang="en-GB" dirty="0" smtClean="0">
                <a:solidFill>
                  <a:srgbClr val="0B00F1"/>
                </a:solidFill>
              </a:rPr>
              <a:t>nterfaces to enable straightforward exploitation of accelerated computing options. 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30th April 2020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C. Shepherd-Themistocleous, RAL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l"/>
          <a:tabLst/>
          <a:defRPr kumimoji="0" lang="en-GB" sz="22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l"/>
          <a:tabLst/>
          <a:defRPr kumimoji="0" lang="en-GB" sz="22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" pitchFamily="18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buNone/>
          <a:defRPr sz="1800" b="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62335</TotalTime>
  <Words>407</Words>
  <Application>Microsoft Macintosh PowerPoint</Application>
  <PresentationFormat>A4 Paper (210x297 mm)</PresentationFormat>
  <Paragraphs>65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Edge</vt:lpstr>
      <vt:lpstr>Slide 1</vt:lpstr>
      <vt:lpstr>ECHEP Triggering - CMS interests</vt:lpstr>
      <vt:lpstr>Track reconstruction example</vt:lpstr>
      <vt:lpstr>Track reconstruction</vt:lpstr>
      <vt:lpstr>Algorithms</vt:lpstr>
      <vt:lpstr>CMS UK interests</vt:lpstr>
    </vt:vector>
  </TitlesOfParts>
  <Company>PPEP Group, RAL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Default</dc:creator>
  <cp:lastModifiedBy>Claire Shepherd-Themistocleous</cp:lastModifiedBy>
  <cp:revision>1199</cp:revision>
  <cp:lastPrinted>2013-04-26T14:46:55Z</cp:lastPrinted>
  <dcterms:created xsi:type="dcterms:W3CDTF">2020-04-29T18:20:01Z</dcterms:created>
  <dcterms:modified xsi:type="dcterms:W3CDTF">2020-04-30T09:49:09Z</dcterms:modified>
</cp:coreProperties>
</file>