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62" r:id="rId4"/>
    <p:sldId id="263" r:id="rId5"/>
    <p:sldId id="257" r:id="rId6"/>
    <p:sldId id="259" r:id="rId7"/>
    <p:sldId id="256" r:id="rId8"/>
    <p:sldId id="260" r:id="rId9"/>
    <p:sldId id="261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arina" initials="K" lastIdx="2" clrIdx="0">
    <p:extLst>
      <p:ext uri="{19B8F6BF-5375-455C-9EA6-DF929625EA0E}">
        <p15:presenceInfo xmlns:p15="http://schemas.microsoft.com/office/powerpoint/2012/main" userId="Kathar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FAB26E-5D2B-4C2D-B815-3D07AB0286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AC26312-B524-4278-A81D-2773A6A2F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88795B-67A2-4FAB-A123-58E2FDED1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861D89-9E07-4501-9581-D0BE746D2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CE5E2C-FD43-4CB4-9F54-129A2E5E8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4048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AAB3D-8F87-4666-B174-D8FADDEAC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8FA8DC3-1F43-4E46-BCE1-9DFE4BE1A7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656E26-3205-48A8-A955-DA6E140E6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8C0CCA-18A3-44FF-8AA3-64DBE99EB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ED6FD3-8546-414B-9A78-51DB2603D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258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16BC479-F41F-47A4-B283-9485758490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247C07-F96F-445C-8291-387B63EA9B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25A2EF-631F-4454-A902-C7DF38E41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451350-A7A0-4B71-ACFB-CEFDE57C6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F1E017-8BF5-42BF-86D0-B7FC2BAAF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258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4A6CE5-5C63-46C0-BB82-350A454AE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CF7C0C-1D7C-455F-8D30-3C8AAB5C7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B5DA26-AF59-4FB5-9C0E-F5B13C05F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408FD7-F5E9-4848-943D-E4A7E7539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EB5DD-A3B6-478F-9DCC-7444750E9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585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A43684-CE47-499A-ABAC-074C28C04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97B6D9-082F-4768-8D2B-D073F6B0B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165716-D5B0-4EB7-8431-706924855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6C55C5-5BE0-4C75-A848-F9B48AFF8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09A049-2414-4CC9-89B5-8350050D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86101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69C910-AFCF-41F7-A152-750B5E2A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4F9D2C-4ED1-4E5D-B812-C7144304F8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13D2D8-F14E-419F-89CF-4A6CF395C8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96C59D-C819-43F8-A41F-76FC4829D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4AF4950-A3EB-4C93-BE4C-158396C55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245A40C-8789-492F-BFB7-E16B4EE9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4766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69AB0C-586D-4A59-B91F-7FA132754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5CD336-71EB-43E4-922B-0AAB80705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964BB74-A0D7-44AE-BF20-DCCDE7F81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5B0287D-6817-458E-ADA9-A51D2D4A33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35D963B-6AD9-4BD8-B658-434AE7961B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3360382-D827-42C0-98E0-C4309B715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DE2D987-D47E-4EEF-B954-195BBD7A8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EEBDCE2-8B88-4439-9468-86D8422F8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497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EE204-C5C3-4722-A816-2225D3564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A2BE75-EFD6-465B-BD8E-17D576EEC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C17B5F-C4FE-4740-BEE8-229F056A8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9A20BA-AC40-4302-9E76-85F76AD4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264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01BA1CB-8BCD-4012-AD5E-C7A4656A4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E25E9-2E3E-4745-9179-B1BFB761C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FEB2966-05A0-4B8A-8957-D70C8337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972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373BD5-7805-46BD-ACAD-0B30BE634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20937-4CDA-4006-A30A-C64F760B2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F7117F1-F1C3-4775-ACB7-F152005F0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DC7536-3BF1-4342-BCD8-DE3E33C65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9396F15-C648-4B21-B0FB-9CD63B6F2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F272A9-DEBC-466B-8CA7-206D00AE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9562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B14D5C-3CBE-4FED-B170-1D995B584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162BFCB-DB8D-41A4-8DCA-73148B5BA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0D56855-9AA4-4B91-8D5C-0E56C0D57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C952EB-0C10-4688-A597-88E2B316E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527131-8C07-4527-8287-2C0598EC2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12721EF-2EEA-4029-A493-29295A7E2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904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3DEA80A-9D6F-4E33-884F-7DB426E1F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750E3D-F7F0-43A1-B93C-BF22B0FFE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B935AC-7BA7-4413-A465-2D2CCA6962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6C9BA-BCE0-4D4C-B97A-693E2E2B26E6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9EA766-C6E9-4684-8DC8-B232298D5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3EB6F9-E0A2-498F-9962-9381A6AF9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2C1F2-C79C-4DED-8A2D-725B64718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2437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F3D259C4-B806-451E-B0E0-B8ADE5A8C6E3}"/>
              </a:ext>
            </a:extLst>
          </p:cNvPr>
          <p:cNvSpPr txBox="1"/>
          <p:nvPr/>
        </p:nvSpPr>
        <p:spPr>
          <a:xfrm>
            <a:off x="4018326" y="1191236"/>
            <a:ext cx="3586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5400" dirty="0"/>
              <a:t>MTF </a:t>
            </a:r>
            <a:r>
              <a:rPr lang="de-AT" sz="5400" dirty="0" err="1"/>
              <a:t>studies</a:t>
            </a:r>
            <a:endParaRPr lang="de-AT" sz="5400" dirty="0"/>
          </a:p>
          <a:p>
            <a:r>
              <a:rPr lang="de-AT" dirty="0"/>
              <a:t>A.G. 29.04.2020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C641377-3AD3-422E-B4F7-3F05CCE3F1A7}"/>
              </a:ext>
            </a:extLst>
          </p:cNvPr>
          <p:cNvSpPr txBox="1"/>
          <p:nvPr/>
        </p:nvSpPr>
        <p:spPr>
          <a:xfrm>
            <a:off x="1409350" y="3286387"/>
            <a:ext cx="61228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Topics:</a:t>
            </a:r>
          </a:p>
          <a:p>
            <a:pPr marL="342900" indent="-342900">
              <a:buFont typeface="+mj-lt"/>
              <a:buAutoNum type="arabicPeriod"/>
            </a:pPr>
            <a:r>
              <a:rPr lang="de-AT" dirty="0"/>
              <a:t>MTF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methods</a:t>
            </a:r>
            <a:r>
              <a:rPr lang="de-AT" dirty="0"/>
              <a:t> in </a:t>
            </a:r>
            <a:r>
              <a:rPr lang="de-AT" dirty="0" err="1"/>
              <a:t>comparision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theory</a:t>
            </a:r>
            <a:endParaRPr lang="de-AT" dirty="0"/>
          </a:p>
          <a:p>
            <a:pPr marL="342900" indent="-342900">
              <a:buFont typeface="+mj-lt"/>
              <a:buAutoNum type="arabicPeriod"/>
            </a:pPr>
            <a:r>
              <a:rPr lang="de-AT" dirty="0"/>
              <a:t>MTF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speckles</a:t>
            </a:r>
            <a:r>
              <a:rPr lang="de-AT" dirty="0"/>
              <a:t> in </a:t>
            </a:r>
            <a:r>
              <a:rPr lang="de-AT" dirty="0" err="1"/>
              <a:t>comparision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theory</a:t>
            </a:r>
            <a:endParaRPr lang="de-AT" dirty="0"/>
          </a:p>
          <a:p>
            <a:pPr marL="342900" indent="-342900">
              <a:buFont typeface="+mj-lt"/>
              <a:buAutoNum type="arabicPeriod"/>
            </a:pPr>
            <a:r>
              <a:rPr lang="de-AT" dirty="0" err="1"/>
              <a:t>Based</a:t>
            </a:r>
            <a:r>
              <a:rPr lang="de-AT" dirty="0"/>
              <a:t> on Stefanos </a:t>
            </a:r>
            <a:r>
              <a:rPr lang="de-AT" dirty="0" err="1"/>
              <a:t>studies</a:t>
            </a:r>
            <a:r>
              <a:rPr lang="de-AT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AT" dirty="0" err="1"/>
              <a:t>Theoretical</a:t>
            </a:r>
            <a:r>
              <a:rPr lang="de-AT" dirty="0"/>
              <a:t> MTF </a:t>
            </a:r>
            <a:r>
              <a:rPr lang="de-AT" dirty="0" err="1"/>
              <a:t>of</a:t>
            </a:r>
            <a:r>
              <a:rPr lang="de-AT" dirty="0"/>
              <a:t> a </a:t>
            </a:r>
            <a:r>
              <a:rPr lang="de-AT" dirty="0" err="1"/>
              <a:t>defocused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  <a:p>
            <a:pPr marL="800100" lvl="1" indent="-342900">
              <a:buFont typeface="+mj-lt"/>
              <a:buAutoNum type="arabicPeriod"/>
            </a:pPr>
            <a:r>
              <a:rPr lang="de-AT" dirty="0"/>
              <a:t>YAG </a:t>
            </a:r>
            <a:r>
              <a:rPr lang="de-AT" dirty="0" err="1"/>
              <a:t>thickness</a:t>
            </a:r>
            <a:r>
              <a:rPr lang="de-AT" dirty="0"/>
              <a:t> </a:t>
            </a:r>
            <a:r>
              <a:rPr lang="de-AT" dirty="0" err="1"/>
              <a:t>optimisation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28995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EE364B89-7F7E-42A1-A7C7-889ACA4148DA}"/>
              </a:ext>
            </a:extLst>
          </p:cNvPr>
          <p:cNvSpPr txBox="1"/>
          <p:nvPr/>
        </p:nvSpPr>
        <p:spPr>
          <a:xfrm>
            <a:off x="2677468" y="397702"/>
            <a:ext cx="6837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/>
              <a:t>The </a:t>
            </a:r>
            <a:r>
              <a:rPr lang="de-AT" sz="2000" b="1" dirty="0" err="1"/>
              <a:t>frequency</a:t>
            </a:r>
            <a:r>
              <a:rPr lang="de-AT" sz="2000" b="1" dirty="0"/>
              <a:t> </a:t>
            </a:r>
            <a:r>
              <a:rPr lang="de-AT" sz="2000" b="1" dirty="0" err="1"/>
              <a:t>response</a:t>
            </a:r>
            <a:r>
              <a:rPr lang="de-AT" sz="2000" b="1" dirty="0"/>
              <a:t> </a:t>
            </a:r>
            <a:r>
              <a:rPr lang="de-AT" sz="2000" b="1" dirty="0" err="1"/>
              <a:t>function</a:t>
            </a:r>
            <a:r>
              <a:rPr lang="de-AT" sz="2000" b="1" dirty="0"/>
              <a:t> </a:t>
            </a:r>
            <a:r>
              <a:rPr lang="de-AT" sz="2000" b="1" dirty="0" err="1"/>
              <a:t>of</a:t>
            </a:r>
            <a:r>
              <a:rPr lang="de-AT" sz="2000" b="1" dirty="0"/>
              <a:t> a </a:t>
            </a:r>
            <a:r>
              <a:rPr lang="de-AT" sz="2000" b="1" dirty="0" err="1"/>
              <a:t>perfectly</a:t>
            </a:r>
            <a:r>
              <a:rPr lang="de-AT" sz="2000" b="1" dirty="0"/>
              <a:t> </a:t>
            </a:r>
            <a:r>
              <a:rPr lang="de-AT" sz="2000" b="1" dirty="0" err="1"/>
              <a:t>focused</a:t>
            </a:r>
            <a:r>
              <a:rPr lang="de-AT" sz="2000" b="1" dirty="0"/>
              <a:t> </a:t>
            </a:r>
            <a:r>
              <a:rPr lang="de-AT" sz="2000" b="1" dirty="0" err="1"/>
              <a:t>system</a:t>
            </a:r>
            <a:endParaRPr lang="de-AT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4BBF1F9D-7854-46B1-AE7D-04A190E6E0EE}"/>
                  </a:ext>
                </a:extLst>
              </p:cNvPr>
              <p:cNvSpPr txBox="1"/>
              <p:nvPr/>
            </p:nvSpPr>
            <p:spPr>
              <a:xfrm>
                <a:off x="3520040" y="1619104"/>
                <a:ext cx="3647793" cy="642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AT" dirty="0"/>
                  <a:t>OTF(s)=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A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de-AT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de-AT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de-AT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de-AT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AT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AT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de-AT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A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ad>
                              <m:radPr>
                                <m:degHide m:val="on"/>
                                <m:ctrlPr>
                                  <a:rPr lang="de-AT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AT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de-A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de-AT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de-AT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num>
                                          <m:den>
                                            <m:r>
                                              <a:rPr lang="de-AT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de-AT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e>
                        </m:func>
                        <m:r>
                          <m:rPr>
                            <m:nor/>
                          </m:rPr>
                          <a:rPr lang="de-AT" dirty="0"/>
                          <m:t> </m:t>
                        </m:r>
                      </m:e>
                    </m:d>
                  </m:oMath>
                </a14:m>
                <a:endParaRPr lang="de-AT" dirty="0"/>
              </a:p>
            </p:txBody>
          </p:sp>
        </mc:Choice>
        <mc:Fallback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4BBF1F9D-7854-46B1-AE7D-04A190E6E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0040" y="1619104"/>
                <a:ext cx="3647793" cy="642868"/>
              </a:xfrm>
              <a:prstGeom prst="rect">
                <a:avLst/>
              </a:prstGeom>
              <a:blipFill>
                <a:blip r:embed="rId2"/>
                <a:stretch>
                  <a:fillRect l="-384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>
            <a:extLst>
              <a:ext uri="{FF2B5EF4-FFF2-40B4-BE49-F238E27FC236}">
                <a16:creationId xmlns:a16="http://schemas.microsoft.com/office/drawing/2014/main" id="{FFA988CD-7D2D-4519-B300-D01039648F31}"/>
              </a:ext>
            </a:extLst>
          </p:cNvPr>
          <p:cNvSpPr txBox="1"/>
          <p:nvPr/>
        </p:nvSpPr>
        <p:spPr>
          <a:xfrm>
            <a:off x="1266511" y="3244334"/>
            <a:ext cx="173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cutoff</a:t>
            </a:r>
            <a:r>
              <a:rPr lang="de-AT" dirty="0"/>
              <a:t> </a:t>
            </a:r>
            <a:r>
              <a:rPr lang="de-AT" dirty="0" err="1"/>
              <a:t>frequency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FF4C147C-C81D-4FB3-BF2E-F8C8510FB25A}"/>
                  </a:ext>
                </a:extLst>
              </p:cNvPr>
              <p:cNvSpPr txBox="1"/>
              <p:nvPr/>
            </p:nvSpPr>
            <p:spPr>
              <a:xfrm>
                <a:off x="3732875" y="3169698"/>
                <a:ext cx="1502591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𝑐𝑢𝑡𝑜𝑓𝑓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𝑁𝐴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FF4C147C-C81D-4FB3-BF2E-F8C8510FB2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875" y="3169698"/>
                <a:ext cx="1502591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B409BF83-FF4F-46EE-B349-79C4C6C9DB6E}"/>
                  </a:ext>
                </a:extLst>
              </p:cNvPr>
              <p:cNvSpPr txBox="1"/>
              <p:nvPr/>
            </p:nvSpPr>
            <p:spPr>
              <a:xfrm>
                <a:off x="1518408" y="1619104"/>
                <a:ext cx="782843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𝑁𝐴</m:t>
                          </m:r>
                        </m:den>
                      </m:f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B409BF83-FF4F-46EE-B349-79C4C6C9DB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408" y="1619104"/>
                <a:ext cx="782843" cy="5241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007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9B133B0D-530F-4499-B3D3-30AE0977FD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F052474-E90C-4488-833D-6A10F4F23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784" y="1536402"/>
            <a:ext cx="10693530" cy="534676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70D2566-F358-46A0-97FB-0AD7567B7B6A}"/>
              </a:ext>
            </a:extLst>
          </p:cNvPr>
          <p:cNvSpPr txBox="1"/>
          <p:nvPr/>
        </p:nvSpPr>
        <p:spPr>
          <a:xfrm>
            <a:off x="1521522" y="796576"/>
            <a:ext cx="9146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For</a:t>
            </a:r>
            <a:r>
              <a:rPr lang="de-AT" dirty="0"/>
              <a:t> a 20x, NA=0.4 </a:t>
            </a:r>
            <a:r>
              <a:rPr lang="de-AT" dirty="0" err="1"/>
              <a:t>objective</a:t>
            </a:r>
            <a:r>
              <a:rPr lang="de-AT" dirty="0"/>
              <a:t> on a 1236x1626 </a:t>
            </a:r>
            <a:r>
              <a:rPr lang="de-AT" dirty="0" err="1"/>
              <a:t>pixels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5.4mmx7.2mm at </a:t>
            </a:r>
            <a:r>
              <a:rPr lang="de-AT" dirty="0" err="1"/>
              <a:t>wavelength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632nm</a:t>
            </a:r>
          </a:p>
          <a:p>
            <a:r>
              <a:rPr lang="de-AT" dirty="0" err="1"/>
              <a:t>cutoff</a:t>
            </a:r>
            <a:r>
              <a:rPr lang="de-AT" dirty="0"/>
              <a:t> at q=1.26 µm^-1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A73ECC3-3123-4189-8267-B310177AAC05}"/>
              </a:ext>
            </a:extLst>
          </p:cNvPr>
          <p:cNvSpPr txBox="1"/>
          <p:nvPr/>
        </p:nvSpPr>
        <p:spPr>
          <a:xfrm>
            <a:off x="2384643" y="149664"/>
            <a:ext cx="7420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 err="1"/>
              <a:t>Comparison</a:t>
            </a:r>
            <a:r>
              <a:rPr lang="de-AT" sz="2000" b="1" dirty="0"/>
              <a:t> </a:t>
            </a:r>
            <a:r>
              <a:rPr lang="de-AT" sz="2000" b="1" dirty="0" err="1"/>
              <a:t>of</a:t>
            </a:r>
            <a:r>
              <a:rPr lang="de-AT" sz="2000" b="1" dirty="0"/>
              <a:t> </a:t>
            </a:r>
            <a:r>
              <a:rPr lang="de-AT" sz="2000" b="1" dirty="0" err="1"/>
              <a:t>standard</a:t>
            </a:r>
            <a:r>
              <a:rPr lang="de-AT" sz="2000" b="1" dirty="0"/>
              <a:t> </a:t>
            </a:r>
            <a:r>
              <a:rPr lang="de-AT" sz="2000" b="1" dirty="0" err="1"/>
              <a:t>tests</a:t>
            </a:r>
            <a:r>
              <a:rPr lang="de-AT" sz="2000" b="1" dirty="0"/>
              <a:t> </a:t>
            </a:r>
            <a:r>
              <a:rPr lang="de-AT" sz="2000" b="1" dirty="0" err="1"/>
              <a:t>of</a:t>
            </a:r>
            <a:r>
              <a:rPr lang="de-AT" sz="2000" b="1" dirty="0"/>
              <a:t> </a:t>
            </a:r>
            <a:r>
              <a:rPr lang="de-AT" sz="2000" b="1" dirty="0" err="1"/>
              <a:t>the</a:t>
            </a:r>
            <a:r>
              <a:rPr lang="de-AT" sz="2000" b="1" dirty="0"/>
              <a:t> MTF </a:t>
            </a:r>
            <a:r>
              <a:rPr lang="de-AT" sz="2000" b="1" dirty="0" err="1"/>
              <a:t>with</a:t>
            </a:r>
            <a:r>
              <a:rPr lang="de-AT" sz="2000" b="1" dirty="0"/>
              <a:t> </a:t>
            </a:r>
            <a:r>
              <a:rPr lang="de-AT" sz="2000" b="1" dirty="0" err="1"/>
              <a:t>the</a:t>
            </a:r>
            <a:r>
              <a:rPr lang="de-AT" sz="2000" b="1" dirty="0"/>
              <a:t> </a:t>
            </a:r>
            <a:r>
              <a:rPr lang="de-AT" sz="2000" b="1" dirty="0" err="1"/>
              <a:t>analytic</a:t>
            </a:r>
            <a:r>
              <a:rPr lang="de-AT" sz="2000" b="1" dirty="0"/>
              <a:t> </a:t>
            </a:r>
            <a:r>
              <a:rPr lang="de-AT" sz="2000" b="1" dirty="0" err="1"/>
              <a:t>approach</a:t>
            </a:r>
            <a:endParaRPr lang="de-AT" sz="2000" b="1" dirty="0"/>
          </a:p>
        </p:txBody>
      </p:sp>
    </p:spTree>
    <p:extLst>
      <p:ext uri="{BB962C8B-B14F-4D97-AF65-F5344CB8AC3E}">
        <p14:creationId xmlns:p14="http://schemas.microsoft.com/office/powerpoint/2010/main" val="3374656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033D2FBA-0C3F-4C75-9003-413E48D13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1301" y="1476338"/>
            <a:ext cx="10869398" cy="5434699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3286297-8FC5-4D8B-A924-183948F78794}"/>
              </a:ext>
            </a:extLst>
          </p:cNvPr>
          <p:cNvSpPr txBox="1"/>
          <p:nvPr/>
        </p:nvSpPr>
        <p:spPr>
          <a:xfrm>
            <a:off x="1616215" y="830007"/>
            <a:ext cx="8959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For</a:t>
            </a:r>
            <a:r>
              <a:rPr lang="de-AT" dirty="0"/>
              <a:t> a 2.6x, NA=0.236 </a:t>
            </a:r>
            <a:r>
              <a:rPr lang="de-AT" dirty="0" err="1"/>
              <a:t>lens</a:t>
            </a:r>
            <a:r>
              <a:rPr lang="de-AT" dirty="0"/>
              <a:t> on a 1236x1626 </a:t>
            </a:r>
            <a:r>
              <a:rPr lang="de-AT" dirty="0" err="1"/>
              <a:t>pixels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5.4mmx7.2mm at </a:t>
            </a:r>
            <a:r>
              <a:rPr lang="de-AT" dirty="0" err="1"/>
              <a:t>wavelength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632nm</a:t>
            </a:r>
          </a:p>
          <a:p>
            <a:r>
              <a:rPr lang="de-AT" dirty="0" err="1"/>
              <a:t>Colloids</a:t>
            </a:r>
            <a:r>
              <a:rPr lang="de-AT" dirty="0"/>
              <a:t> </a:t>
            </a:r>
            <a:r>
              <a:rPr lang="de-AT" dirty="0" err="1"/>
              <a:t>diameter</a:t>
            </a:r>
            <a:r>
              <a:rPr lang="de-AT" dirty="0"/>
              <a:t>=1µm, </a:t>
            </a:r>
            <a:r>
              <a:rPr lang="de-AT" dirty="0" err="1"/>
              <a:t>distance</a:t>
            </a:r>
            <a:r>
              <a:rPr lang="de-AT" dirty="0"/>
              <a:t> 10mm 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C8F6A45-5783-4AE6-B33F-B1556CFC5979}"/>
              </a:ext>
            </a:extLst>
          </p:cNvPr>
          <p:cNvSpPr/>
          <p:nvPr/>
        </p:nvSpPr>
        <p:spPr>
          <a:xfrm>
            <a:off x="2828245" y="239675"/>
            <a:ext cx="65355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2000" b="1" dirty="0" err="1"/>
              <a:t>Comparison</a:t>
            </a:r>
            <a:r>
              <a:rPr lang="de-AT" sz="2000" b="1" dirty="0"/>
              <a:t> </a:t>
            </a:r>
            <a:r>
              <a:rPr lang="de-AT" sz="2000" b="1" dirty="0" err="1"/>
              <a:t>of</a:t>
            </a:r>
            <a:r>
              <a:rPr lang="de-AT" sz="2000" b="1" dirty="0"/>
              <a:t> </a:t>
            </a:r>
            <a:r>
              <a:rPr lang="de-AT" sz="2000" b="1" dirty="0" err="1"/>
              <a:t>the</a:t>
            </a:r>
            <a:r>
              <a:rPr lang="de-AT" sz="2000" b="1" dirty="0"/>
              <a:t> </a:t>
            </a:r>
            <a:r>
              <a:rPr lang="de-AT" sz="2000" b="1" dirty="0" err="1"/>
              <a:t>speckles</a:t>
            </a:r>
            <a:r>
              <a:rPr lang="de-AT" sz="2000" b="1" dirty="0"/>
              <a:t> MTF </a:t>
            </a:r>
            <a:r>
              <a:rPr lang="de-AT" sz="2000" b="1" dirty="0" err="1"/>
              <a:t>with</a:t>
            </a:r>
            <a:r>
              <a:rPr lang="de-AT" sz="2000" b="1" dirty="0"/>
              <a:t> </a:t>
            </a:r>
            <a:r>
              <a:rPr lang="de-AT" sz="2000" b="1" dirty="0" err="1"/>
              <a:t>the</a:t>
            </a:r>
            <a:r>
              <a:rPr lang="de-AT" sz="2000" b="1" dirty="0"/>
              <a:t> </a:t>
            </a:r>
            <a:r>
              <a:rPr lang="de-AT" sz="2000" b="1" dirty="0" err="1"/>
              <a:t>analytic</a:t>
            </a:r>
            <a:r>
              <a:rPr lang="de-AT" sz="2000" b="1" dirty="0"/>
              <a:t> </a:t>
            </a:r>
            <a:r>
              <a:rPr lang="de-AT" sz="2000" b="1" dirty="0" err="1"/>
              <a:t>approach</a:t>
            </a:r>
            <a:endParaRPr lang="de-AT" sz="2000" b="1" dirty="0"/>
          </a:p>
        </p:txBody>
      </p:sp>
    </p:spTree>
    <p:extLst>
      <p:ext uri="{BB962C8B-B14F-4D97-AF65-F5344CB8AC3E}">
        <p14:creationId xmlns:p14="http://schemas.microsoft.com/office/powerpoint/2010/main" val="2836835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9B172E82-0E80-4EC2-A940-D3B161D05C85}"/>
              </a:ext>
            </a:extLst>
          </p:cNvPr>
          <p:cNvSpPr txBox="1"/>
          <p:nvPr/>
        </p:nvSpPr>
        <p:spPr>
          <a:xfrm>
            <a:off x="1014032" y="1046701"/>
            <a:ext cx="3967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H.H Hopkins (1955)</a:t>
            </a:r>
          </a:p>
          <a:p>
            <a:r>
              <a:rPr lang="de-AT" dirty="0"/>
              <a:t>https://doi.org/10.1098/rspa.1955.0158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02E93EE-0428-4EFA-AF9D-ED88081AF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836" y="1369867"/>
            <a:ext cx="1257475" cy="58110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5E1AF4C-2183-401D-B104-EE51FF669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2783" y="2021696"/>
            <a:ext cx="933580" cy="54300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9D30A5A-D1BC-410F-95CE-A7FBE1BD1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0836" y="2704156"/>
            <a:ext cx="1371791" cy="58110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2AE559B-9890-4560-98CE-F8C8A7B9F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7914" y="3285262"/>
            <a:ext cx="1857634" cy="743054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EDB53F7A-A186-4733-BEF8-9417A509A23B}"/>
              </a:ext>
            </a:extLst>
          </p:cNvPr>
          <p:cNvSpPr txBox="1"/>
          <p:nvPr/>
        </p:nvSpPr>
        <p:spPr>
          <a:xfrm>
            <a:off x="1698534" y="2144551"/>
            <a:ext cx="344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ζ</a:t>
            </a:r>
            <a:r>
              <a:rPr lang="de-AT" dirty="0"/>
              <a:t> … </a:t>
            </a:r>
            <a:r>
              <a:rPr lang="de-AT" dirty="0" err="1"/>
              <a:t>defect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focus</a:t>
            </a:r>
            <a:endParaRPr lang="de-AT" dirty="0"/>
          </a:p>
          <a:p>
            <a:r>
              <a:rPr lang="de-AT" dirty="0" err="1"/>
              <a:t>δz</a:t>
            </a:r>
            <a:r>
              <a:rPr lang="de-AT" dirty="0"/>
              <a:t> … </a:t>
            </a:r>
            <a:r>
              <a:rPr lang="de-AT" dirty="0" err="1"/>
              <a:t>thickness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YAG</a:t>
            </a:r>
            <a:br>
              <a:rPr lang="de-AT" dirty="0"/>
            </a:br>
            <a:r>
              <a:rPr lang="de-AT" dirty="0"/>
              <a:t>NA … </a:t>
            </a:r>
            <a:r>
              <a:rPr lang="de-AT" dirty="0" err="1"/>
              <a:t>numerical</a:t>
            </a:r>
            <a:r>
              <a:rPr lang="de-AT" dirty="0"/>
              <a:t> </a:t>
            </a:r>
            <a:r>
              <a:rPr lang="de-AT" dirty="0" err="1"/>
              <a:t>aperture</a:t>
            </a:r>
            <a:endParaRPr lang="de-AT" dirty="0"/>
          </a:p>
          <a:p>
            <a:r>
              <a:rPr lang="de-AT" dirty="0"/>
              <a:t>n … </a:t>
            </a:r>
            <a:r>
              <a:rPr lang="de-AT" dirty="0" err="1"/>
              <a:t>refractive</a:t>
            </a:r>
            <a:r>
              <a:rPr lang="de-AT" dirty="0"/>
              <a:t> </a:t>
            </a:r>
            <a:r>
              <a:rPr lang="de-AT" dirty="0" err="1"/>
              <a:t>index</a:t>
            </a:r>
            <a:endParaRPr lang="de-AT" dirty="0"/>
          </a:p>
          <a:p>
            <a:r>
              <a:rPr lang="de-AT" dirty="0"/>
              <a:t>λ … </a:t>
            </a:r>
            <a:r>
              <a:rPr lang="de-AT" dirty="0" err="1"/>
              <a:t>working</a:t>
            </a:r>
            <a:r>
              <a:rPr lang="de-AT" dirty="0"/>
              <a:t> </a:t>
            </a:r>
            <a:r>
              <a:rPr lang="de-AT" dirty="0" err="1"/>
              <a:t>wavelength</a:t>
            </a:r>
            <a:endParaRPr lang="de-AT" dirty="0"/>
          </a:p>
          <a:p>
            <a:r>
              <a:rPr lang="de-AT" dirty="0"/>
              <a:t>q … </a:t>
            </a:r>
            <a:r>
              <a:rPr lang="de-AT" dirty="0" err="1"/>
              <a:t>spatial</a:t>
            </a:r>
            <a:r>
              <a:rPr lang="de-AT" dirty="0"/>
              <a:t> </a:t>
            </a:r>
            <a:r>
              <a:rPr lang="de-AT" dirty="0" err="1"/>
              <a:t>frequency</a:t>
            </a:r>
            <a:endParaRPr lang="de-AT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0EF49A6-3E08-407B-A169-7810B76D4D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3702" y="6078041"/>
            <a:ext cx="2314898" cy="66684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B4C310C-4DE2-444D-9238-C3416FE6DF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9151" y="4487344"/>
            <a:ext cx="6411220" cy="123842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7FC53F3-9ADE-4BBD-A35F-A738EC0A8727}"/>
              </a:ext>
            </a:extLst>
          </p:cNvPr>
          <p:cNvSpPr txBox="1"/>
          <p:nvPr/>
        </p:nvSpPr>
        <p:spPr>
          <a:xfrm>
            <a:off x="2852932" y="270399"/>
            <a:ext cx="648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/>
              <a:t>The </a:t>
            </a:r>
            <a:r>
              <a:rPr lang="de-AT" sz="2000" b="1" dirty="0" err="1"/>
              <a:t>response</a:t>
            </a:r>
            <a:r>
              <a:rPr lang="de-AT" sz="2000" b="1" dirty="0"/>
              <a:t> </a:t>
            </a:r>
            <a:r>
              <a:rPr lang="de-AT" sz="2000" b="1" dirty="0" err="1"/>
              <a:t>of</a:t>
            </a:r>
            <a:r>
              <a:rPr lang="de-AT" sz="2000" b="1" dirty="0"/>
              <a:t> a </a:t>
            </a:r>
            <a:r>
              <a:rPr lang="de-AT" sz="2000" b="1" dirty="0" err="1"/>
              <a:t>defocused</a:t>
            </a:r>
            <a:r>
              <a:rPr lang="de-AT" sz="2000" b="1" dirty="0"/>
              <a:t> </a:t>
            </a:r>
            <a:r>
              <a:rPr lang="de-AT" sz="2000" b="1" dirty="0" err="1"/>
              <a:t>aberration-free</a:t>
            </a:r>
            <a:r>
              <a:rPr lang="de-AT" sz="2000" b="1" dirty="0"/>
              <a:t> </a:t>
            </a:r>
            <a:r>
              <a:rPr lang="de-AT" sz="2000" b="1" dirty="0" err="1"/>
              <a:t>optical</a:t>
            </a:r>
            <a:r>
              <a:rPr lang="de-AT" sz="2000" b="1" dirty="0"/>
              <a:t> </a:t>
            </a:r>
            <a:r>
              <a:rPr lang="de-AT" sz="2000" b="1" dirty="0" err="1"/>
              <a:t>system</a:t>
            </a:r>
            <a:endParaRPr lang="de-AT" sz="2000" b="1" dirty="0"/>
          </a:p>
        </p:txBody>
      </p:sp>
    </p:spTree>
    <p:extLst>
      <p:ext uri="{BB962C8B-B14F-4D97-AF65-F5344CB8AC3E}">
        <p14:creationId xmlns:p14="http://schemas.microsoft.com/office/powerpoint/2010/main" val="1587632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CA969FB-C16B-4077-8F9A-427C61B27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79" y="2170577"/>
            <a:ext cx="6201640" cy="438211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D002B64-FE7B-47B7-AD4B-826981A6C921}"/>
              </a:ext>
            </a:extLst>
          </p:cNvPr>
          <p:cNvSpPr txBox="1"/>
          <p:nvPr/>
        </p:nvSpPr>
        <p:spPr>
          <a:xfrm>
            <a:off x="3264839" y="414076"/>
            <a:ext cx="5662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/>
              <a:t>Main </a:t>
            </a:r>
            <a:r>
              <a:rPr lang="de-AT" sz="2000" b="1" dirty="0" err="1"/>
              <a:t>physical</a:t>
            </a:r>
            <a:r>
              <a:rPr lang="de-AT" sz="2000" b="1" dirty="0"/>
              <a:t> and </a:t>
            </a:r>
            <a:r>
              <a:rPr lang="de-AT" sz="2000" b="1" dirty="0" err="1"/>
              <a:t>scintillation</a:t>
            </a:r>
            <a:r>
              <a:rPr lang="de-AT" sz="2000" b="1" dirty="0"/>
              <a:t> </a:t>
            </a:r>
            <a:r>
              <a:rPr lang="de-AT" sz="2000" b="1" dirty="0" err="1"/>
              <a:t>properties</a:t>
            </a:r>
            <a:r>
              <a:rPr lang="de-AT" sz="2000" b="1" dirty="0"/>
              <a:t> </a:t>
            </a:r>
            <a:r>
              <a:rPr lang="de-AT" sz="2000" b="1" dirty="0" err="1"/>
              <a:t>of</a:t>
            </a:r>
            <a:r>
              <a:rPr lang="de-AT" sz="2000" b="1" dirty="0"/>
              <a:t> </a:t>
            </a:r>
            <a:r>
              <a:rPr lang="de-AT" sz="2000" b="1" dirty="0" err="1"/>
              <a:t>YAG:Ce</a:t>
            </a:r>
            <a:endParaRPr lang="de-AT" sz="2000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400A206-E407-4A7B-913F-75F2EB9B4D24}"/>
              </a:ext>
            </a:extLst>
          </p:cNvPr>
          <p:cNvSpPr txBox="1"/>
          <p:nvPr/>
        </p:nvSpPr>
        <p:spPr>
          <a:xfrm>
            <a:off x="2200275" y="1257300"/>
            <a:ext cx="4777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M. </a:t>
            </a:r>
            <a:r>
              <a:rPr lang="de-AT" dirty="0" err="1"/>
              <a:t>Stampanoni</a:t>
            </a:r>
            <a:r>
              <a:rPr lang="de-AT" dirty="0"/>
              <a:t> et al. (2002)</a:t>
            </a:r>
          </a:p>
          <a:p>
            <a:r>
              <a:rPr lang="de-AT" dirty="0"/>
              <a:t>https://doi.org/10.1016/S0168-9002(02)01167-1</a:t>
            </a:r>
          </a:p>
        </p:txBody>
      </p:sp>
    </p:spTree>
    <p:extLst>
      <p:ext uri="{BB962C8B-B14F-4D97-AF65-F5344CB8AC3E}">
        <p14:creationId xmlns:p14="http://schemas.microsoft.com/office/powerpoint/2010/main" val="1934892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9521D2B0-B4C3-4682-804C-96E86D1BED57}"/>
              </a:ext>
            </a:extLst>
          </p:cNvPr>
          <p:cNvSpPr txBox="1"/>
          <p:nvPr/>
        </p:nvSpPr>
        <p:spPr>
          <a:xfrm>
            <a:off x="1028700" y="323850"/>
            <a:ext cx="454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OTF </a:t>
            </a:r>
            <a:r>
              <a:rPr lang="de-AT" dirty="0" err="1"/>
              <a:t>for</a:t>
            </a:r>
            <a:r>
              <a:rPr lang="de-AT" dirty="0"/>
              <a:t> NA=0.4, </a:t>
            </a:r>
            <a:r>
              <a:rPr lang="el-GR" dirty="0"/>
              <a:t>λ</a:t>
            </a:r>
            <a:r>
              <a:rPr lang="de-AT" dirty="0"/>
              <a:t>=550nm, n=1.95, different </a:t>
            </a:r>
            <a:r>
              <a:rPr lang="el-GR" dirty="0"/>
              <a:t>δ</a:t>
            </a:r>
            <a:r>
              <a:rPr lang="de-AT" dirty="0"/>
              <a:t>z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4785653-8D8E-44AC-B5C0-C60A89FDA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793752"/>
            <a:ext cx="11277600" cy="584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96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EEDD2B83-7B8A-4D6F-AF16-EFF81A7001A8}"/>
              </a:ext>
            </a:extLst>
          </p:cNvPr>
          <p:cNvSpPr txBox="1"/>
          <p:nvPr/>
        </p:nvSpPr>
        <p:spPr>
          <a:xfrm>
            <a:off x="3966731" y="185381"/>
            <a:ext cx="4258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/>
              <a:t>Absorption (</a:t>
            </a:r>
            <a:r>
              <a:rPr lang="de-AT" sz="2000" b="1" dirty="0" err="1"/>
              <a:t>conversion</a:t>
            </a:r>
            <a:r>
              <a:rPr lang="de-AT" sz="2000" b="1" dirty="0"/>
              <a:t>) </a:t>
            </a:r>
            <a:r>
              <a:rPr lang="de-AT" sz="2000" b="1" dirty="0" err="1"/>
              <a:t>of</a:t>
            </a:r>
            <a:r>
              <a:rPr lang="de-AT" sz="2000" b="1" dirty="0"/>
              <a:t> </a:t>
            </a:r>
            <a:r>
              <a:rPr lang="de-AT" sz="2000" b="1" dirty="0" err="1"/>
              <a:t>the</a:t>
            </a:r>
            <a:r>
              <a:rPr lang="de-AT" sz="2000" b="1" dirty="0"/>
              <a:t> </a:t>
            </a:r>
            <a:r>
              <a:rPr lang="de-AT" sz="2000" b="1" dirty="0" err="1"/>
              <a:t>YAG:Ce</a:t>
            </a:r>
            <a:endParaRPr lang="de-AT" sz="2000" b="1" dirty="0"/>
          </a:p>
        </p:txBody>
      </p:sp>
      <p:pic>
        <p:nvPicPr>
          <p:cNvPr id="6" name="Grafik 5" descr="Ein Bild, das Karte enthält.&#10;&#10;Automatisch generierte Beschreibung">
            <a:extLst>
              <a:ext uri="{FF2B5EF4-FFF2-40B4-BE49-F238E27FC236}">
                <a16:creationId xmlns:a16="http://schemas.microsoft.com/office/drawing/2014/main" id="{01A0CC7C-FA54-4C39-BD66-140D576F1B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60" y="2573755"/>
            <a:ext cx="5578740" cy="403245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CE5E626-E53F-4A5B-9CD9-B5A92C9CCB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67400" y="2427649"/>
            <a:ext cx="6324600" cy="443035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61544CD-D91B-452D-B30D-D09F8C8DA923}"/>
              </a:ext>
            </a:extLst>
          </p:cNvPr>
          <p:cNvSpPr txBox="1"/>
          <p:nvPr/>
        </p:nvSpPr>
        <p:spPr>
          <a:xfrm>
            <a:off x="581025" y="1117470"/>
            <a:ext cx="484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Absorption </a:t>
            </a:r>
            <a:r>
              <a:rPr lang="de-AT" dirty="0" err="1"/>
              <a:t>depending</a:t>
            </a:r>
            <a:r>
              <a:rPr lang="de-AT" dirty="0"/>
              <a:t> 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energy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different YAG </a:t>
            </a:r>
            <a:r>
              <a:rPr lang="de-AT" dirty="0" err="1"/>
              <a:t>thicknesses</a:t>
            </a:r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C343A6-1489-4334-8664-29D5D3A80B4D}"/>
              </a:ext>
            </a:extLst>
          </p:cNvPr>
          <p:cNvSpPr txBox="1"/>
          <p:nvPr/>
        </p:nvSpPr>
        <p:spPr>
          <a:xfrm>
            <a:off x="6457950" y="1117470"/>
            <a:ext cx="484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Absorption </a:t>
            </a:r>
            <a:r>
              <a:rPr lang="de-AT" dirty="0" err="1"/>
              <a:t>depending</a:t>
            </a:r>
            <a:r>
              <a:rPr lang="de-AT" dirty="0"/>
              <a:t> 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thickness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YAG </a:t>
            </a:r>
            <a:r>
              <a:rPr lang="de-AT" dirty="0" err="1"/>
              <a:t>for</a:t>
            </a:r>
            <a:r>
              <a:rPr lang="de-AT" dirty="0"/>
              <a:t> 20keV</a:t>
            </a:r>
          </a:p>
        </p:txBody>
      </p:sp>
    </p:spTree>
    <p:extLst>
      <p:ext uri="{BB962C8B-B14F-4D97-AF65-F5344CB8AC3E}">
        <p14:creationId xmlns:p14="http://schemas.microsoft.com/office/powerpoint/2010/main" val="50202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8F759FF-8C40-4F30-9C91-1BF8D69BF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375" y="1546369"/>
            <a:ext cx="10763250" cy="538162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A95FC66-5439-4A45-A7C1-21B5890CA4FB}"/>
              </a:ext>
            </a:extLst>
          </p:cNvPr>
          <p:cNvSpPr txBox="1"/>
          <p:nvPr/>
        </p:nvSpPr>
        <p:spPr>
          <a:xfrm>
            <a:off x="1914044" y="346040"/>
            <a:ext cx="8158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Relation </a:t>
            </a:r>
            <a:r>
              <a:rPr lang="de-AT" dirty="0" err="1"/>
              <a:t>between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advantages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 </a:t>
            </a:r>
            <a:r>
              <a:rPr lang="de-AT" dirty="0" err="1"/>
              <a:t>thicker</a:t>
            </a:r>
            <a:r>
              <a:rPr lang="de-AT" dirty="0"/>
              <a:t> YAG </a:t>
            </a:r>
            <a:r>
              <a:rPr lang="de-AT" dirty="0" err="1"/>
              <a:t>because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more</a:t>
            </a:r>
            <a:r>
              <a:rPr lang="de-AT" dirty="0"/>
              <a:t> </a:t>
            </a:r>
            <a:r>
              <a:rPr lang="de-AT" dirty="0" err="1"/>
              <a:t>conversion</a:t>
            </a:r>
            <a:r>
              <a:rPr lang="de-AT" dirty="0"/>
              <a:t> versus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advantages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 </a:t>
            </a:r>
            <a:r>
              <a:rPr lang="de-AT" dirty="0" err="1"/>
              <a:t>thinner</a:t>
            </a:r>
            <a:r>
              <a:rPr lang="de-AT" dirty="0"/>
              <a:t> YAG </a:t>
            </a:r>
            <a:r>
              <a:rPr lang="de-AT" dirty="0" err="1"/>
              <a:t>because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 </a:t>
            </a:r>
            <a:r>
              <a:rPr lang="de-AT" dirty="0" err="1"/>
              <a:t>better</a:t>
            </a:r>
            <a:r>
              <a:rPr lang="de-AT" dirty="0"/>
              <a:t> OTF</a:t>
            </a:r>
          </a:p>
          <a:p>
            <a:endParaRPr lang="de-AT" dirty="0"/>
          </a:p>
          <a:p>
            <a:r>
              <a:rPr lang="de-AT" dirty="0"/>
              <a:t>Best </a:t>
            </a:r>
            <a:r>
              <a:rPr lang="de-AT" dirty="0" err="1"/>
              <a:t>tradeoff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q=1µm^-1 </a:t>
            </a:r>
            <a:r>
              <a:rPr lang="de-AT" dirty="0" err="1"/>
              <a:t>is</a:t>
            </a:r>
            <a:r>
              <a:rPr lang="de-AT" dirty="0"/>
              <a:t> a 50µm YAG</a:t>
            </a:r>
          </a:p>
        </p:txBody>
      </p:sp>
    </p:spTree>
    <p:extLst>
      <p:ext uri="{BB962C8B-B14F-4D97-AF65-F5344CB8AC3E}">
        <p14:creationId xmlns:p14="http://schemas.microsoft.com/office/powerpoint/2010/main" val="1614351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Breitbild</PresentationFormat>
  <Paragraphs>37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Katharina</dc:creator>
  <cp:lastModifiedBy>Katharina</cp:lastModifiedBy>
  <cp:revision>20</cp:revision>
  <dcterms:created xsi:type="dcterms:W3CDTF">2020-04-27T04:44:43Z</dcterms:created>
  <dcterms:modified xsi:type="dcterms:W3CDTF">2020-04-29T07:51:42Z</dcterms:modified>
</cp:coreProperties>
</file>