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2A4DA-2E29-451A-AAC7-4B23438D46F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2D11E-A853-4246-9A5A-ED37F9562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39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7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500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37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62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7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4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11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53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3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201EB-692B-4C9A-8B0A-2A02CF855C6A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9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rbel" panose="020B0503020204020204" pitchFamily="34" charset="0"/>
              </a:rPr>
              <a:t>HNFS setup improvements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rbel" panose="020B0503020204020204" pitchFamily="34" charset="0"/>
              </a:rPr>
              <a:t>SM, 21/4/2020</a:t>
            </a:r>
            <a:endParaRPr lang="en-GB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08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-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SNR is limited by shot noise, readout noise negligible.</a:t>
            </a:r>
          </a:p>
          <a:p>
            <a:pPr marL="0" indent="0" algn="ctr">
              <a:buNone/>
            </a:pPr>
            <a:r>
              <a:rPr lang="en-US" sz="2400" b="1" dirty="0" smtClean="0"/>
              <a:t>Imperative to increase signal, better camera does not help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r>
              <a:rPr lang="en-US" sz="2400" dirty="0" smtClean="0"/>
              <a:t>Smaller pixels / larger sensor size improves sp. resolution</a:t>
            </a:r>
          </a:p>
          <a:p>
            <a:pPr marL="0" indent="0" algn="ctr">
              <a:buNone/>
            </a:pPr>
            <a:r>
              <a:rPr lang="en-US" sz="2400" b="1" dirty="0" smtClean="0"/>
              <a:t>…but what about YAG + optics resolution?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49837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YAG + 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45522"/>
            <a:ext cx="7886700" cy="116695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Considerations based on paper: T. Martin et al.“</a:t>
            </a:r>
            <a:r>
              <a:rPr lang="en-GB" sz="2400" dirty="0"/>
              <a:t>Recent developments in X-ray imaging </a:t>
            </a:r>
            <a:r>
              <a:rPr lang="en-GB" sz="2400" dirty="0" smtClean="0"/>
              <a:t>with </a:t>
            </a:r>
            <a:r>
              <a:rPr lang="en-GB" sz="2400" dirty="0" err="1" smtClean="0"/>
              <a:t>micrometer</a:t>
            </a:r>
            <a:r>
              <a:rPr lang="en-GB" sz="2400" dirty="0" smtClean="0"/>
              <a:t> </a:t>
            </a:r>
            <a:r>
              <a:rPr lang="en-GB" sz="2400" dirty="0"/>
              <a:t>spatial resolution</a:t>
            </a:r>
            <a:r>
              <a:rPr lang="en-US" sz="2400" dirty="0" smtClean="0"/>
              <a:t>”, </a:t>
            </a:r>
            <a:r>
              <a:rPr lang="sv-SE" sz="2400" dirty="0"/>
              <a:t>J. Synchrotron Rad. </a:t>
            </a:r>
            <a:r>
              <a:rPr lang="sv-SE" sz="2400" b="1" dirty="0" smtClean="0"/>
              <a:t>13</a:t>
            </a:r>
            <a:r>
              <a:rPr lang="sv-SE" sz="2400" dirty="0" smtClean="0"/>
              <a:t>, 180–194 (2006)</a:t>
            </a:r>
          </a:p>
          <a:p>
            <a:endParaRPr lang="sv-SE" sz="2400" dirty="0"/>
          </a:p>
          <a:p>
            <a:endParaRPr lang="sv-SE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967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675" t="24522" r="46628" b="15116"/>
          <a:stretch/>
        </p:blipFill>
        <p:spPr>
          <a:xfrm>
            <a:off x="2822784" y="3530499"/>
            <a:ext cx="3498433" cy="3327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3121"/>
            <a:ext cx="7886700" cy="19889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Spatial resolution in scintillator limited by:</a:t>
            </a:r>
          </a:p>
          <a:p>
            <a:pPr lvl="1"/>
            <a:r>
              <a:rPr lang="en-US" sz="2000" dirty="0" smtClean="0"/>
              <a:t>Photoelectric effect (absorption of X ray photon, isotropic re-emission of K band electron that causes fluorescence)</a:t>
            </a:r>
          </a:p>
          <a:p>
            <a:pPr lvl="1"/>
            <a:r>
              <a:rPr lang="en-US" sz="2000" dirty="0" smtClean="0"/>
              <a:t>Scattering of X rays photons (</a:t>
            </a:r>
            <a:r>
              <a:rPr lang="en-US" sz="2000" dirty="0" err="1" smtClean="0"/>
              <a:t>Rayleight</a:t>
            </a:r>
            <a:r>
              <a:rPr lang="en-US" sz="2000" dirty="0" smtClean="0"/>
              <a:t>, </a:t>
            </a:r>
            <a:r>
              <a:rPr lang="en-US" sz="2000" dirty="0" err="1" smtClean="0"/>
              <a:t>compton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Ph. effect is dominant up to approx. 100 </a:t>
            </a:r>
            <a:r>
              <a:rPr lang="en-US" sz="2400" dirty="0" err="1" smtClean="0"/>
              <a:t>keV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852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However: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dirty="0" smtClean="0"/>
              <a:t>“…high spatial resolution </a:t>
            </a:r>
            <a:r>
              <a:rPr lang="en-GB" dirty="0"/>
              <a:t>is </a:t>
            </a:r>
            <a:r>
              <a:rPr lang="en-GB" dirty="0" smtClean="0"/>
              <a:t>[thus] </a:t>
            </a:r>
            <a:r>
              <a:rPr lang="en-GB" dirty="0"/>
              <a:t>not limited by the scintillator but by </a:t>
            </a:r>
            <a:r>
              <a:rPr lang="en-GB" dirty="0" smtClean="0"/>
              <a:t>the resolving </a:t>
            </a:r>
            <a:r>
              <a:rPr lang="en-GB" dirty="0"/>
              <a:t>power of the optics, i.e. in particular of the </a:t>
            </a:r>
            <a:r>
              <a:rPr lang="en-GB" dirty="0" smtClean="0"/>
              <a:t>microscope objective.”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468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473"/>
            <a:ext cx="7886700" cy="156094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Spatial resolution affected by </a:t>
            </a:r>
          </a:p>
          <a:p>
            <a:pPr lvl="1"/>
            <a:r>
              <a:rPr lang="en-US" sz="2000" dirty="0" smtClean="0"/>
              <a:t>depth of field (</a:t>
            </a:r>
            <a:r>
              <a:rPr lang="en-US" sz="2000" dirty="0" err="1" smtClean="0">
                <a:latin typeface="Symbol" panose="05050102010706020507" pitchFamily="18" charset="2"/>
              </a:rPr>
              <a:t>d</a:t>
            </a:r>
            <a:r>
              <a:rPr lang="en-US" sz="2000" dirty="0" err="1" smtClean="0"/>
              <a:t>z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diffraction (</a:t>
            </a:r>
            <a:r>
              <a:rPr lang="en-US" sz="2000" dirty="0" smtClean="0">
                <a:latin typeface="Symbol" panose="05050102010706020507" pitchFamily="18" charset="2"/>
              </a:rPr>
              <a:t>l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spherical aberrations (t)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199" t="52650" r="58480" b="17528"/>
          <a:stretch/>
        </p:blipFill>
        <p:spPr>
          <a:xfrm>
            <a:off x="1609013" y="3103418"/>
            <a:ext cx="5925975" cy="307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608" t="37289" r="25800" b="12858"/>
          <a:stretch/>
        </p:blipFill>
        <p:spPr>
          <a:xfrm>
            <a:off x="2761423" y="3294235"/>
            <a:ext cx="3621154" cy="3431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3116"/>
            <a:ext cx="7886700" cy="197052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Thicker YAG does not improve light collection: limited by depth of field (in our case a few um).</a:t>
            </a:r>
          </a:p>
          <a:p>
            <a:r>
              <a:rPr lang="en-US" sz="2400" dirty="0" smtClean="0"/>
              <a:t>For 100 um thick YAG, 0.4 NA objective, resolution is approx. 3 um</a:t>
            </a:r>
          </a:p>
          <a:p>
            <a:r>
              <a:rPr lang="en-US" sz="2400" dirty="0" smtClean="0"/>
              <a:t>Thinner YAG =&gt; less spherical aberrations.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495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2413866"/>
              </a:xfrm>
            </p:spPr>
            <p:txBody>
              <a:bodyPr/>
              <a:lstStyle/>
              <a:p>
                <a:r>
                  <a:rPr lang="en-US" dirty="0" smtClean="0"/>
                  <a:t>Simulate resolution by filtering (in freq. space) signal with a 2D triangular function with 50% modulation at </a:t>
                </a:r>
                <a:r>
                  <a:rPr lang="en-US" dirty="0" err="1" smtClean="0"/>
                  <a:t>q_typ</a:t>
                </a:r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  <m:r>
                                <m:rPr>
                                  <m:nor/>
                                </m:rPr>
                                <a:rPr lang="en-GB" dirty="0"/>
                                <m:t> 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2413866"/>
              </a:xfrm>
              <a:blipFill>
                <a:blip r:embed="rId2"/>
                <a:stretch>
                  <a:fillRect l="-1391" t="-4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3013349" y="4239491"/>
            <a:ext cx="3117302" cy="2073442"/>
            <a:chOff x="2768902" y="4539734"/>
            <a:chExt cx="3117302" cy="2073442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084945" y="6225309"/>
              <a:ext cx="251229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3315854" y="4719782"/>
              <a:ext cx="0" cy="17641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315854" y="5098473"/>
              <a:ext cx="1237673" cy="1126836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553527" y="6225310"/>
              <a:ext cx="798946" cy="1"/>
            </a:xfrm>
            <a:prstGeom prst="line">
              <a:avLst/>
            </a:prstGeom>
            <a:ln w="57150">
              <a:solidFill>
                <a:schemeClr val="tx1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893906" y="4539734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79710" y="615154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85437" y="585597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85437" y="49090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68902" y="5393975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0.5</a:t>
              </a:r>
              <a:endParaRPr lang="en-GB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3315854" y="5578641"/>
              <a:ext cx="48952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88510" y="5601854"/>
              <a:ext cx="0" cy="63743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735263" y="6243844"/>
              <a:ext cx="1382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r>
                <a:rPr lang="en-US" baseline="-25000" dirty="0" err="1" smtClean="0"/>
                <a:t>typ</a:t>
              </a:r>
              <a:r>
                <a:rPr lang="en-US" dirty="0" smtClean="0"/>
                <a:t> = 2p/Res</a:t>
              </a:r>
              <a:endParaRPr lang="en-GB" dirty="0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flipH="1">
            <a:off x="4664364" y="4008582"/>
            <a:ext cx="1376218" cy="11730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394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68193"/>
          </a:xfrm>
        </p:spPr>
        <p:txBody>
          <a:bodyPr/>
          <a:lstStyle/>
          <a:p>
            <a:r>
              <a:rPr lang="en-US" dirty="0" smtClean="0"/>
              <a:t>From Introduction to Fourier optics (Goodman)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714" t="51858" r="30001" b="9047"/>
          <a:stretch/>
        </p:blipFill>
        <p:spPr>
          <a:xfrm>
            <a:off x="1432955" y="3864608"/>
            <a:ext cx="6139543" cy="24870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714" t="18254" r="52488" b="47634"/>
          <a:stretch/>
        </p:blipFill>
        <p:spPr>
          <a:xfrm>
            <a:off x="3616035" y="2879003"/>
            <a:ext cx="3596245" cy="217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21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204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Present system, infinite resolution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70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204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Present system, </a:t>
            </a:r>
            <a:r>
              <a:rPr lang="en-US" sz="2400" dirty="0" err="1" smtClean="0"/>
              <a:t>inf</a:t>
            </a:r>
            <a:r>
              <a:rPr lang="en-US" sz="2400" dirty="0" smtClean="0"/>
              <a:t> vs 3 um resolution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9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rbel" panose="020B0503020204020204" pitchFamily="34" charset="0"/>
              </a:rPr>
              <a:t>Where to improve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rbel" panose="020B0503020204020204" pitchFamily="34" charset="0"/>
              </a:rPr>
              <a:t>Cameras (SNR, resolution)</a:t>
            </a:r>
          </a:p>
          <a:p>
            <a:r>
              <a:rPr lang="en-US" dirty="0" smtClean="0">
                <a:latin typeface="Corbel" panose="020B0503020204020204" pitchFamily="34" charset="0"/>
              </a:rPr>
              <a:t>Scintillator &amp; optics (resolution, light yield)</a:t>
            </a:r>
          </a:p>
          <a:p>
            <a:r>
              <a:rPr lang="en-US" dirty="0" smtClean="0">
                <a:latin typeface="Corbel" panose="020B0503020204020204" pitchFamily="34" charset="0"/>
              </a:rPr>
              <a:t>Sample (SNR)</a:t>
            </a:r>
            <a:endParaRPr lang="en-GB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212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9268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Present system, </a:t>
            </a:r>
            <a:r>
              <a:rPr lang="en-US" sz="2400" dirty="0" err="1" smtClean="0"/>
              <a:t>inf</a:t>
            </a:r>
            <a:r>
              <a:rPr lang="en-US" sz="2400" dirty="0" smtClean="0"/>
              <a:t> vs 2 um resolution. Qualitatively it looks similar to experimental data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5934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204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Present system, </a:t>
            </a:r>
            <a:r>
              <a:rPr lang="en-US" sz="2400" dirty="0" err="1" smtClean="0"/>
              <a:t>inf</a:t>
            </a:r>
            <a:r>
              <a:rPr lang="en-US" sz="2400" dirty="0" smtClean="0"/>
              <a:t> vs 1 um resolution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71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067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 2 um resolution, changing camera (smaller pix) does not have a major impact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50337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4" y="2346036"/>
            <a:ext cx="5852172" cy="42336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067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 1 um resolution, changing camera starts to make sense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55366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157" y="3197633"/>
            <a:ext cx="5059687" cy="3660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56174"/>
            <a:ext cx="7886700" cy="2053648"/>
          </a:xfrm>
        </p:spPr>
        <p:txBody>
          <a:bodyPr/>
          <a:lstStyle/>
          <a:p>
            <a:r>
              <a:rPr lang="en-US" dirty="0" smtClean="0"/>
              <a:t>Ways to improve quality of data:</a:t>
            </a:r>
          </a:p>
          <a:p>
            <a:pPr lvl="1"/>
            <a:r>
              <a:rPr lang="en-US" b="1" dirty="0" smtClean="0"/>
              <a:t>Increase signal</a:t>
            </a:r>
            <a:r>
              <a:rPr lang="en-US" dirty="0" smtClean="0"/>
              <a:t>: try to increase thickness of cuvette / capillary</a:t>
            </a:r>
          </a:p>
          <a:p>
            <a:pPr lvl="1"/>
            <a:r>
              <a:rPr lang="en-US" b="1" dirty="0" smtClean="0"/>
              <a:t>Increase resolution</a:t>
            </a:r>
            <a:r>
              <a:rPr lang="en-US" dirty="0" smtClean="0"/>
              <a:t>: thinner YAG (50 um? less?)</a:t>
            </a:r>
          </a:p>
          <a:p>
            <a:pPr lvl="1"/>
            <a:r>
              <a:rPr lang="en-US" b="1" dirty="0" smtClean="0"/>
              <a:t>If resolution is increased: change camera </a:t>
            </a:r>
            <a:r>
              <a:rPr lang="en-US" dirty="0" smtClean="0"/>
              <a:t>(Basler Ace)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12521" y="4555101"/>
            <a:ext cx="19028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2x signal</a:t>
            </a:r>
          </a:p>
          <a:p>
            <a:r>
              <a:rPr lang="en-US" dirty="0" smtClean="0"/>
              <a:t>2x resolution</a:t>
            </a:r>
          </a:p>
          <a:p>
            <a:r>
              <a:rPr lang="en-US" dirty="0" smtClean="0"/>
              <a:t>Basler Ace camera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680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October 2018: e- well occupied at 426/2**12 = </a:t>
            </a:r>
            <a:r>
              <a:rPr lang="en-US" b="1" dirty="0" smtClean="0"/>
              <a:t>10% </a:t>
            </a:r>
            <a:r>
              <a:rPr lang="en-US" dirty="0" smtClean="0"/>
              <a:t>for 50 </a:t>
            </a:r>
            <a:r>
              <a:rPr lang="en-US" dirty="0" err="1" smtClean="0"/>
              <a:t>ms</a:t>
            </a:r>
            <a:r>
              <a:rPr lang="en-US" dirty="0" smtClean="0"/>
              <a:t> exposure time.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598" t="12845" r="27562" b="18186"/>
          <a:stretch/>
        </p:blipFill>
        <p:spPr>
          <a:xfrm>
            <a:off x="1708727" y="3038764"/>
            <a:ext cx="5726545" cy="348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16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– signal simulation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1"/>
                <a:r>
                  <a:rPr lang="en-US" dirty="0" smtClean="0"/>
                  <a:t>Single particle pattern</a:t>
                </a:r>
              </a:p>
              <a:p>
                <a:pPr marL="457200" lvl="1" indent="0" algn="ctr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</m:func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GB" dirty="0" smtClean="0"/>
              </a:p>
              <a:p>
                <a:pPr marL="457200" lvl="1" indent="0" algn="ctr">
                  <a:buNone/>
                </a:pPr>
                <a:r>
                  <a:rPr lang="en-US" sz="1800" dirty="0" smtClean="0"/>
                  <a:t>z = 300 mm, </a:t>
                </a:r>
                <a:r>
                  <a:rPr lang="en-US" sz="1800" dirty="0" err="1" smtClean="0"/>
                  <a:t>sigmas</a:t>
                </a:r>
                <a:r>
                  <a:rPr lang="en-US" sz="1800" dirty="0" smtClean="0"/>
                  <a:t> = 8 um, 12 </a:t>
                </a:r>
                <a:r>
                  <a:rPr lang="en-US" sz="1800" dirty="0" err="1" smtClean="0"/>
                  <a:t>keV</a:t>
                </a:r>
                <a:r>
                  <a:rPr lang="en-US" sz="1800" dirty="0" smtClean="0"/>
                  <a:t> (0.1 nm </a:t>
                </a:r>
                <a:r>
                  <a:rPr lang="en-US" sz="1800" dirty="0" err="1" smtClean="0"/>
                  <a:t>wl</a:t>
                </a:r>
                <a:r>
                  <a:rPr lang="en-US" sz="1800" dirty="0" smtClean="0"/>
                  <a:t>)</a:t>
                </a:r>
              </a:p>
              <a:p>
                <a:pPr marL="457200" lvl="1" indent="0" algn="ctr">
                  <a:buNone/>
                </a:pPr>
                <a:endParaRPr lang="en-US" sz="1800" dirty="0"/>
              </a:p>
              <a:p>
                <a:pPr lvl="1"/>
                <a:r>
                  <a:rPr lang="en-US" dirty="0" smtClean="0"/>
                  <a:t>Overlap 5x10</a:t>
                </a:r>
                <a:r>
                  <a:rPr lang="en-US" baseline="30000" dirty="0" smtClean="0"/>
                  <a:t>4</a:t>
                </a:r>
                <a:r>
                  <a:rPr lang="en-US" dirty="0" smtClean="0"/>
                  <a:t> patterns on magnified (x20) pixel matrix</a:t>
                </a: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457200" lvl="1" indent="0" algn="ctr">
                  <a:buNone/>
                </a:pPr>
                <a:endParaRPr lang="en-US" dirty="0"/>
              </a:p>
              <a:p>
                <a:pPr lvl="1"/>
                <a:r>
                  <a:rPr lang="en-US" dirty="0" err="1" smtClean="0"/>
                  <a:t>Normalise</a:t>
                </a:r>
                <a:r>
                  <a:rPr lang="en-US" dirty="0" smtClean="0"/>
                  <a:t> amplitude</a:t>
                </a: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408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– signal simulation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en-US" dirty="0" smtClean="0"/>
                  <a:t>Add pedestal according to 10 % full well occupation (and QE)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en-US" dirty="0" smtClean="0"/>
                  <a:t>Estimate signal amplitude </a:t>
                </a:r>
                <a:r>
                  <a:rPr lang="en-US" dirty="0" err="1" smtClean="0"/>
                  <a:t>wrt</a:t>
                </a:r>
                <a:r>
                  <a:rPr lang="en-US" dirty="0" smtClean="0"/>
                  <a:t> pedestal at 2.7%:</a:t>
                </a:r>
              </a:p>
              <a:p>
                <a:pPr marL="914400" lvl="2" indent="0" algn="ctr">
                  <a:buNone/>
                </a:pPr>
                <a:r>
                  <a:rPr lang="en-US" dirty="0" smtClean="0"/>
                  <a:t>Oct 18 image: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𝑚𝑒𝑎𝑛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  427, 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23.7 </m:t>
                    </m:r>
                  </m:oMath>
                </a14:m>
                <a:endParaRPr lang="en-US" dirty="0" smtClean="0"/>
              </a:p>
              <a:p>
                <a:pPr marL="914400" lvl="2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𝑠𝑖𝑔𝑛𝑎𝑙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𝑆h𝑜𝑡𝑁𝑜𝑖𝑠𝑒</m:t>
                              </m:r>
                            </m:sub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  <m:t>𝑒𝑎𝑛</m:t>
                          </m:r>
                        </m:e>
                      </m:rad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=11.6</m:t>
                      </m:r>
                    </m:oMath>
                  </m:oMathPara>
                </a14:m>
                <a:endParaRPr lang="en-US" sz="22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=11.6∗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 smtClean="0"/>
                  <a:t> </a:t>
                </a:r>
              </a:p>
              <a:p>
                <a:pPr marL="914400" lvl="2" indent="0" algn="ctr">
                  <a:buNone/>
                </a:pPr>
                <a:endParaRPr lang="en-US" dirty="0"/>
              </a:p>
              <a:p>
                <a:pPr lvl="1"/>
                <a:r>
                  <a:rPr lang="en-US" dirty="0" smtClean="0"/>
                  <a:t>Add Shot Noise (Poisson distributed) and Readout Noise (negligible) according to camera specs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69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– signal simulation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584" t="5185" r="28750" b="11111"/>
          <a:stretch/>
        </p:blipFill>
        <p:spPr>
          <a:xfrm>
            <a:off x="1733550" y="1342950"/>
            <a:ext cx="5676900" cy="5173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9455" y="2613891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40708" y="2632303"/>
            <a:ext cx="112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722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– signal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9455" y="2613891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40708" y="2632303"/>
            <a:ext cx="112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874" t="8824" r="25509" b="13268"/>
          <a:stretch/>
        </p:blipFill>
        <p:spPr>
          <a:xfrm>
            <a:off x="1500909" y="1690689"/>
            <a:ext cx="6142182" cy="467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80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- comparison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2850187"/>
            <a:ext cx="5400000" cy="40078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139248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Use procedure to compare Basler Scout and Basler Ace based on specs (QE, full well capacity, pixel size, sensor size, dark noise) with equivalent photon flux.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12875" y="4392428"/>
            <a:ext cx="190625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 due to smaller pixel size / larger sensor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392428"/>
            <a:ext cx="190625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FW occupation:</a:t>
            </a:r>
          </a:p>
          <a:p>
            <a:r>
              <a:rPr lang="en-US" dirty="0" smtClean="0"/>
              <a:t>10% B. scout</a:t>
            </a:r>
          </a:p>
          <a:p>
            <a:r>
              <a:rPr lang="en-US" dirty="0" smtClean="0"/>
              <a:t>4% B. 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73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Camera - 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240848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Different camera does not help much if SNR is not increased. Here comparison of present setup (blue) with Basler ace and 2x signal (orange)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2850187"/>
            <a:ext cx="5400000" cy="400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12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10195</TotalTime>
  <Words>853</Words>
  <Application>Microsoft Office PowerPoint</Application>
  <PresentationFormat>On-screen Show (4:3)</PresentationFormat>
  <Paragraphs>101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Corbel</vt:lpstr>
      <vt:lpstr>Symbol</vt:lpstr>
      <vt:lpstr>Office Theme</vt:lpstr>
      <vt:lpstr>HNFS setup improvements</vt:lpstr>
      <vt:lpstr>Where to improve</vt:lpstr>
      <vt:lpstr>Camera</vt:lpstr>
      <vt:lpstr>Camera – signal simulation</vt:lpstr>
      <vt:lpstr>Camera – signal simulation</vt:lpstr>
      <vt:lpstr>Camera – signal simulation</vt:lpstr>
      <vt:lpstr>Camera – signal simulation</vt:lpstr>
      <vt:lpstr>Camera - comparison</vt:lpstr>
      <vt:lpstr>Camera - comparison</vt:lpstr>
      <vt:lpstr>Camera - summary</vt:lpstr>
      <vt:lpstr>YAG + optics</vt:lpstr>
      <vt:lpstr>YAG</vt:lpstr>
      <vt:lpstr>Optics</vt:lpstr>
      <vt:lpstr>Optics</vt:lpstr>
      <vt:lpstr>Optics</vt:lpstr>
      <vt:lpstr>Optics</vt:lpstr>
      <vt:lpstr>Optics</vt:lpstr>
      <vt:lpstr>Optics</vt:lpstr>
      <vt:lpstr>Optics</vt:lpstr>
      <vt:lpstr>Optics</vt:lpstr>
      <vt:lpstr>Optics</vt:lpstr>
      <vt:lpstr>Optics</vt:lpstr>
      <vt:lpstr>Optics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Refractive index for speckles mask</dc:title>
  <dc:creator>Stefano Mazzoni</dc:creator>
  <cp:lastModifiedBy>Stefano Mazzoni</cp:lastModifiedBy>
  <cp:revision>78</cp:revision>
  <dcterms:created xsi:type="dcterms:W3CDTF">2020-01-15T13:52:21Z</dcterms:created>
  <dcterms:modified xsi:type="dcterms:W3CDTF">2020-04-23T14:30:40Z</dcterms:modified>
</cp:coreProperties>
</file>