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3" r:id="rId5"/>
    <p:sldId id="259" r:id="rId6"/>
    <p:sldId id="258" r:id="rId7"/>
  </p:sldIdLst>
  <p:sldSz cx="9144000" cy="6858000" type="screen4x3"/>
  <p:notesSz cx="6772275" cy="9902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02FCB-86B8-4E59-B195-44B64610D9F5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4AD37-370C-49BD-8B2C-5417FA821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229600" cy="1470025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2"/>
                </a:solidFill>
              </a:rPr>
              <a:t/>
            </a:r>
            <a:br>
              <a:rPr lang="en-US" sz="54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>Muon System Properties of recent </a:t>
            </a:r>
            <a:r>
              <a:rPr lang="en-US" sz="4800" dirty="0" smtClean="0">
                <a:solidFill>
                  <a:schemeClr val="tx2"/>
                </a:solidFill>
              </a:rPr>
              <a:t>Collider Experiments</a:t>
            </a: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>An </a:t>
            </a:r>
            <a:r>
              <a:rPr lang="en-US" sz="4800" dirty="0" smtClean="0">
                <a:solidFill>
                  <a:schemeClr val="tx2"/>
                </a:solidFill>
              </a:rPr>
              <a:t>Inventory </a:t>
            </a:r>
            <a:endParaRPr lang="en-US" sz="54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/>
          <a:lstStyle/>
          <a:p>
            <a:r>
              <a:rPr lang="en-US" dirty="0" smtClean="0"/>
              <a:t>Burkhard Schmidt</a:t>
            </a:r>
          </a:p>
          <a:p>
            <a:r>
              <a:rPr lang="en-US" dirty="0" smtClean="0"/>
              <a:t>12.04.2010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10998" y="5486400"/>
            <a:ext cx="69662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Please note that the </a:t>
            </a:r>
            <a:r>
              <a:rPr lang="en-US" sz="2400" dirty="0">
                <a:solidFill>
                  <a:srgbClr val="C00000"/>
                </a:solidFill>
                <a:sym typeface="Wingdings" pitchFamily="2" charset="2"/>
              </a:rPr>
              <a:t>p</a:t>
            </a:r>
            <a:r>
              <a:rPr lang="en-US" sz="2400" dirty="0" smtClean="0">
                <a:solidFill>
                  <a:srgbClr val="C00000"/>
                </a:solidFill>
              </a:rPr>
              <a:t>resentation is not yet complete. </a:t>
            </a:r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Only CMS has been looked at so far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Overview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08037"/>
            <a:ext cx="8229600" cy="5973763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Muon Systems considered:</a:t>
            </a:r>
          </a:p>
          <a:p>
            <a:pPr lvl="1"/>
            <a:r>
              <a:rPr lang="en-US" dirty="0" smtClean="0"/>
              <a:t>LHC experiments:</a:t>
            </a:r>
          </a:p>
          <a:p>
            <a:pPr lvl="2"/>
            <a:r>
              <a:rPr lang="en-US" dirty="0" smtClean="0"/>
              <a:t>CMS, ATLAS and LHCb</a:t>
            </a:r>
          </a:p>
          <a:p>
            <a:pPr lvl="1"/>
            <a:r>
              <a:rPr lang="en-US" dirty="0" smtClean="0"/>
              <a:t>Experiments at B-factories</a:t>
            </a:r>
          </a:p>
          <a:p>
            <a:pPr lvl="2"/>
            <a:r>
              <a:rPr lang="en-US" dirty="0" smtClean="0"/>
              <a:t>Babar and Belle </a:t>
            </a:r>
          </a:p>
          <a:p>
            <a:pPr lvl="1"/>
            <a:r>
              <a:rPr lang="en-US" dirty="0" smtClean="0"/>
              <a:t>To be included as well:</a:t>
            </a:r>
          </a:p>
          <a:p>
            <a:pPr lvl="2"/>
            <a:r>
              <a:rPr lang="en-US" dirty="0" smtClean="0"/>
              <a:t>ILC experiments ILD and </a:t>
            </a:r>
            <a:r>
              <a:rPr lang="en-US" dirty="0" err="1" smtClean="0"/>
              <a:t>SiD</a:t>
            </a:r>
            <a:endParaRPr lang="en-US" dirty="0" smtClean="0"/>
          </a:p>
          <a:p>
            <a:r>
              <a:rPr lang="en-US" b="1" dirty="0" smtClean="0">
                <a:solidFill>
                  <a:srgbClr val="008000"/>
                </a:solidFill>
              </a:rPr>
              <a:t>Properties of Interest:</a:t>
            </a:r>
          </a:p>
          <a:p>
            <a:pPr lvl="1"/>
            <a:r>
              <a:rPr lang="en-US" dirty="0" smtClean="0"/>
              <a:t>Main design features</a:t>
            </a:r>
          </a:p>
          <a:p>
            <a:pPr lvl="2"/>
            <a:r>
              <a:rPr lang="en-US" dirty="0" smtClean="0"/>
              <a:t>Number of stations, thickness of </a:t>
            </a:r>
            <a:r>
              <a:rPr lang="en-US" dirty="0" err="1"/>
              <a:t>h</a:t>
            </a:r>
            <a:r>
              <a:rPr lang="en-US" dirty="0" err="1" smtClean="0"/>
              <a:t>adron</a:t>
            </a:r>
            <a:r>
              <a:rPr lang="en-US" dirty="0" smtClean="0"/>
              <a:t> absorber</a:t>
            </a:r>
          </a:p>
          <a:p>
            <a:pPr lvl="1"/>
            <a:r>
              <a:rPr lang="en-US" dirty="0" smtClean="0"/>
              <a:t>Expected background rates</a:t>
            </a:r>
          </a:p>
          <a:p>
            <a:pPr lvl="2"/>
            <a:r>
              <a:rPr lang="en-US" dirty="0" smtClean="0"/>
              <a:t>Have direct impact on technology choices</a:t>
            </a:r>
          </a:p>
          <a:p>
            <a:pPr lvl="1"/>
            <a:r>
              <a:rPr lang="en-US" dirty="0" smtClean="0"/>
              <a:t>Spatial- and Time-resolutions </a:t>
            </a:r>
          </a:p>
          <a:p>
            <a:pPr lvl="2"/>
            <a:r>
              <a:rPr lang="en-US" dirty="0" smtClean="0"/>
              <a:t>Strongly related to the main purposes of a </a:t>
            </a:r>
            <a:r>
              <a:rPr lang="en-US" dirty="0" err="1" smtClean="0"/>
              <a:t>muon</a:t>
            </a:r>
            <a:r>
              <a:rPr lang="en-US" dirty="0" smtClean="0"/>
              <a:t> system, such as Muon ID, Muon momentum measurement, Muon triggering</a:t>
            </a:r>
          </a:p>
          <a:p>
            <a:pPr lvl="2"/>
            <a:r>
              <a:rPr lang="en-US" dirty="0" smtClean="0"/>
              <a:t>Have a strong impact on the technology choices</a:t>
            </a:r>
          </a:p>
          <a:p>
            <a:pPr lvl="2">
              <a:buNone/>
            </a:pPr>
            <a:endParaRPr lang="en-US" dirty="0" smtClean="0"/>
          </a:p>
          <a:p>
            <a:endParaRPr lang="en-US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 closer look at </a:t>
            </a:r>
            <a:r>
              <a:rPr lang="en-US" dirty="0" smtClean="0">
                <a:solidFill>
                  <a:schemeClr val="tx2"/>
                </a:solidFill>
              </a:rPr>
              <a:t>CMS: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Thickness of the </a:t>
            </a:r>
            <a:r>
              <a:rPr lang="en-US" dirty="0" err="1" smtClean="0">
                <a:solidFill>
                  <a:schemeClr val="tx2"/>
                </a:solidFill>
              </a:rPr>
              <a:t>Hadron</a:t>
            </a:r>
            <a:r>
              <a:rPr lang="en-US" dirty="0" smtClean="0">
                <a:solidFill>
                  <a:schemeClr val="tx2"/>
                </a:solidFill>
              </a:rPr>
              <a:t> Absorber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1295400"/>
            <a:ext cx="534804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7663" y="3781999"/>
            <a:ext cx="4390137" cy="299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80488"/>
            <a:ext cx="4191001" cy="3634312"/>
          </a:xfrm>
          <a:prstGeom prst="rect">
            <a:avLst/>
          </a:prstGeom>
          <a:blipFill dpi="0" rotWithShape="1">
            <a:blip r:embed="rId3" cstate="print">
              <a:alphaModFix amt="3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Comparison CMS - ILD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8200"/>
            <a:ext cx="5638800" cy="3133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757089"/>
            <a:ext cx="4191000" cy="3634311"/>
          </a:xfrm>
          <a:prstGeom prst="rect">
            <a:avLst/>
          </a:prstGeom>
          <a:blipFill dpi="0" rotWithShape="1">
            <a:blip r:embed="rId3" cstate="print">
              <a:alphaModFix amt="3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5400000" flipH="1" flipV="1">
            <a:off x="1371600" y="3962400"/>
            <a:ext cx="1066800" cy="609600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828800" y="4724400"/>
            <a:ext cx="838200" cy="76200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20275" y="4876800"/>
            <a:ext cx="2717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Huge difference in </a:t>
            </a:r>
          </a:p>
          <a:p>
            <a:pPr algn="ctr"/>
            <a:r>
              <a:rPr lang="en-US" b="1" dirty="0"/>
              <a:t>a</a:t>
            </a:r>
            <a:r>
              <a:rPr lang="en-US" b="1" dirty="0" smtClean="0"/>
              <a:t>bsorber depth and </a:t>
            </a:r>
          </a:p>
          <a:p>
            <a:pPr algn="ctr"/>
            <a:r>
              <a:rPr lang="en-US" b="1" dirty="0"/>
              <a:t>s</a:t>
            </a:r>
            <a:r>
              <a:rPr lang="en-US" b="1" dirty="0" smtClean="0"/>
              <a:t>pace for </a:t>
            </a:r>
            <a:r>
              <a:rPr lang="en-US" b="1" dirty="0" smtClean="0"/>
              <a:t>instrumentation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 </a:t>
            </a:r>
            <a:r>
              <a:rPr lang="en-US" b="1" dirty="0" smtClean="0"/>
              <a:t>To be looked into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Momentum resolution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60" y="1447800"/>
            <a:ext cx="6971328" cy="448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Other characteristics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371600"/>
            <a:ext cx="42957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00400" y="5715000"/>
            <a:ext cx="2627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 To be completed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140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Muon System Properties of recent Collider Experiments An Inventory </vt:lpstr>
      <vt:lpstr>Overview</vt:lpstr>
      <vt:lpstr>A closer look at CMS: Thickness of the Hadron Absorber</vt:lpstr>
      <vt:lpstr>Comparison CMS - ILD</vt:lpstr>
      <vt:lpstr>Momentum resolution</vt:lpstr>
      <vt:lpstr>Other characteristics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schmidtb</dc:creator>
  <cp:lastModifiedBy>schmidtb</cp:lastModifiedBy>
  <cp:revision>37</cp:revision>
  <dcterms:created xsi:type="dcterms:W3CDTF">2010-04-12T10:32:06Z</dcterms:created>
  <dcterms:modified xsi:type="dcterms:W3CDTF">2010-04-12T17:38:15Z</dcterms:modified>
</cp:coreProperties>
</file>