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5" r:id="rId3"/>
    <p:sldId id="266" r:id="rId4"/>
    <p:sldId id="258" r:id="rId5"/>
    <p:sldId id="259" r:id="rId6"/>
    <p:sldId id="267" r:id="rId7"/>
    <p:sldId id="262" r:id="rId8"/>
    <p:sldId id="268" r:id="rId9"/>
    <p:sldId id="272" r:id="rId10"/>
    <p:sldId id="269" r:id="rId11"/>
    <p:sldId id="270" r:id="rId12"/>
    <p:sldId id="271" r:id="rId13"/>
    <p:sldId id="273" r:id="rId14"/>
    <p:sldId id="264"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69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29" autoAdjust="0"/>
    <p:restoredTop sz="94660"/>
  </p:normalViewPr>
  <p:slideViewPr>
    <p:cSldViewPr snapToGrid="0">
      <p:cViewPr varScale="1">
        <p:scale>
          <a:sx n="78" d="100"/>
          <a:sy n="78" d="100"/>
        </p:scale>
        <p:origin x="422"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D6F5B3-DB0A-4D69-B6E1-888ED59FC0B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8889DE4C-70EA-49DA-A876-92278A1F811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DD9A36A6-F668-4EC3-94D3-FEDD18D52BAD}"/>
              </a:ext>
            </a:extLst>
          </p:cNvPr>
          <p:cNvSpPr>
            <a:spLocks noGrp="1"/>
          </p:cNvSpPr>
          <p:nvPr>
            <p:ph type="dt" sz="half" idx="10"/>
          </p:nvPr>
        </p:nvSpPr>
        <p:spPr/>
        <p:txBody>
          <a:bodyPr/>
          <a:lstStyle/>
          <a:p>
            <a:fld id="{F689628B-42E3-41BB-99EC-3A16A9198DBB}" type="datetimeFigureOut">
              <a:rPr lang="en-GB" smtClean="0"/>
              <a:t>05/05/2020</a:t>
            </a:fld>
            <a:endParaRPr lang="en-GB"/>
          </a:p>
        </p:txBody>
      </p:sp>
      <p:sp>
        <p:nvSpPr>
          <p:cNvPr id="5" name="Footer Placeholder 4">
            <a:extLst>
              <a:ext uri="{FF2B5EF4-FFF2-40B4-BE49-F238E27FC236}">
                <a16:creationId xmlns:a16="http://schemas.microsoft.com/office/drawing/2014/main" id="{B68A6082-05C8-4D49-97F8-6ABBACFC6DE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7A4E0BB-AAEA-4651-A220-715388554B60}"/>
              </a:ext>
            </a:extLst>
          </p:cNvPr>
          <p:cNvSpPr>
            <a:spLocks noGrp="1"/>
          </p:cNvSpPr>
          <p:nvPr>
            <p:ph type="sldNum" sz="quarter" idx="12"/>
          </p:nvPr>
        </p:nvSpPr>
        <p:spPr/>
        <p:txBody>
          <a:bodyPr/>
          <a:lstStyle/>
          <a:p>
            <a:fld id="{7A606C67-4D3E-4A30-A0F9-88928B588DCE}" type="slidenum">
              <a:rPr lang="en-GB" smtClean="0"/>
              <a:t>‹#›</a:t>
            </a:fld>
            <a:endParaRPr lang="en-GB"/>
          </a:p>
        </p:txBody>
      </p:sp>
    </p:spTree>
    <p:extLst>
      <p:ext uri="{BB962C8B-B14F-4D97-AF65-F5344CB8AC3E}">
        <p14:creationId xmlns:p14="http://schemas.microsoft.com/office/powerpoint/2010/main" val="26054482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6FD7DE-ADC5-4017-B64F-C568DB280817}"/>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7F78DFA7-78DD-45CE-97D2-8D072E3ED37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2F72AA4-4139-4038-8C8C-5A9C26C63171}"/>
              </a:ext>
            </a:extLst>
          </p:cNvPr>
          <p:cNvSpPr>
            <a:spLocks noGrp="1"/>
          </p:cNvSpPr>
          <p:nvPr>
            <p:ph type="dt" sz="half" idx="10"/>
          </p:nvPr>
        </p:nvSpPr>
        <p:spPr/>
        <p:txBody>
          <a:bodyPr/>
          <a:lstStyle/>
          <a:p>
            <a:fld id="{F689628B-42E3-41BB-99EC-3A16A9198DBB}" type="datetimeFigureOut">
              <a:rPr lang="en-GB" smtClean="0"/>
              <a:t>05/05/2020</a:t>
            </a:fld>
            <a:endParaRPr lang="en-GB"/>
          </a:p>
        </p:txBody>
      </p:sp>
      <p:sp>
        <p:nvSpPr>
          <p:cNvPr id="5" name="Footer Placeholder 4">
            <a:extLst>
              <a:ext uri="{FF2B5EF4-FFF2-40B4-BE49-F238E27FC236}">
                <a16:creationId xmlns:a16="http://schemas.microsoft.com/office/drawing/2014/main" id="{AEA9ACD4-B34C-4615-A732-D403AAA805F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3C24CAB-775D-4F9D-92C6-3B6C6CF9C899}"/>
              </a:ext>
            </a:extLst>
          </p:cNvPr>
          <p:cNvSpPr>
            <a:spLocks noGrp="1"/>
          </p:cNvSpPr>
          <p:nvPr>
            <p:ph type="sldNum" sz="quarter" idx="12"/>
          </p:nvPr>
        </p:nvSpPr>
        <p:spPr/>
        <p:txBody>
          <a:bodyPr/>
          <a:lstStyle/>
          <a:p>
            <a:fld id="{7A606C67-4D3E-4A30-A0F9-88928B588DCE}" type="slidenum">
              <a:rPr lang="en-GB" smtClean="0"/>
              <a:t>‹#›</a:t>
            </a:fld>
            <a:endParaRPr lang="en-GB"/>
          </a:p>
        </p:txBody>
      </p:sp>
    </p:spTree>
    <p:extLst>
      <p:ext uri="{BB962C8B-B14F-4D97-AF65-F5344CB8AC3E}">
        <p14:creationId xmlns:p14="http://schemas.microsoft.com/office/powerpoint/2010/main" val="42820685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9CC05E2-7492-4731-9240-FC71FD2D8053}"/>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C3D1EBC6-833B-4999-BD2B-73CC0C25CDF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4802D50-0A1E-4B5E-96F5-DAA467D19C4F}"/>
              </a:ext>
            </a:extLst>
          </p:cNvPr>
          <p:cNvSpPr>
            <a:spLocks noGrp="1"/>
          </p:cNvSpPr>
          <p:nvPr>
            <p:ph type="dt" sz="half" idx="10"/>
          </p:nvPr>
        </p:nvSpPr>
        <p:spPr/>
        <p:txBody>
          <a:bodyPr/>
          <a:lstStyle/>
          <a:p>
            <a:fld id="{F689628B-42E3-41BB-99EC-3A16A9198DBB}" type="datetimeFigureOut">
              <a:rPr lang="en-GB" smtClean="0"/>
              <a:t>05/05/2020</a:t>
            </a:fld>
            <a:endParaRPr lang="en-GB"/>
          </a:p>
        </p:txBody>
      </p:sp>
      <p:sp>
        <p:nvSpPr>
          <p:cNvPr id="5" name="Footer Placeholder 4">
            <a:extLst>
              <a:ext uri="{FF2B5EF4-FFF2-40B4-BE49-F238E27FC236}">
                <a16:creationId xmlns:a16="http://schemas.microsoft.com/office/drawing/2014/main" id="{8B02A030-D7EC-459C-A956-97421C1DDE3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024B9FB-4F26-4769-967E-4145AA79670A}"/>
              </a:ext>
            </a:extLst>
          </p:cNvPr>
          <p:cNvSpPr>
            <a:spLocks noGrp="1"/>
          </p:cNvSpPr>
          <p:nvPr>
            <p:ph type="sldNum" sz="quarter" idx="12"/>
          </p:nvPr>
        </p:nvSpPr>
        <p:spPr/>
        <p:txBody>
          <a:bodyPr/>
          <a:lstStyle/>
          <a:p>
            <a:fld id="{7A606C67-4D3E-4A30-A0F9-88928B588DCE}" type="slidenum">
              <a:rPr lang="en-GB" smtClean="0"/>
              <a:t>‹#›</a:t>
            </a:fld>
            <a:endParaRPr lang="en-GB"/>
          </a:p>
        </p:txBody>
      </p:sp>
    </p:spTree>
    <p:extLst>
      <p:ext uri="{BB962C8B-B14F-4D97-AF65-F5344CB8AC3E}">
        <p14:creationId xmlns:p14="http://schemas.microsoft.com/office/powerpoint/2010/main" val="21467590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3D0E03-EB85-4843-85AD-A1A78D5F8CE0}"/>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C44A59B-4B07-46F0-B0EC-2AC2FA0B734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9C5971E-A50B-4388-8DB6-D44554C54444}"/>
              </a:ext>
            </a:extLst>
          </p:cNvPr>
          <p:cNvSpPr>
            <a:spLocks noGrp="1"/>
          </p:cNvSpPr>
          <p:nvPr>
            <p:ph type="dt" sz="half" idx="10"/>
          </p:nvPr>
        </p:nvSpPr>
        <p:spPr/>
        <p:txBody>
          <a:bodyPr/>
          <a:lstStyle/>
          <a:p>
            <a:fld id="{F689628B-42E3-41BB-99EC-3A16A9198DBB}" type="datetimeFigureOut">
              <a:rPr lang="en-GB" smtClean="0"/>
              <a:t>05/05/2020</a:t>
            </a:fld>
            <a:endParaRPr lang="en-GB"/>
          </a:p>
        </p:txBody>
      </p:sp>
      <p:sp>
        <p:nvSpPr>
          <p:cNvPr id="5" name="Footer Placeholder 4">
            <a:extLst>
              <a:ext uri="{FF2B5EF4-FFF2-40B4-BE49-F238E27FC236}">
                <a16:creationId xmlns:a16="http://schemas.microsoft.com/office/drawing/2014/main" id="{4B3E4C46-378A-493F-8FA5-0F8E01DB785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A316155-E1FE-45F4-80A1-2CB984D35F22}"/>
              </a:ext>
            </a:extLst>
          </p:cNvPr>
          <p:cNvSpPr>
            <a:spLocks noGrp="1"/>
          </p:cNvSpPr>
          <p:nvPr>
            <p:ph type="sldNum" sz="quarter" idx="12"/>
          </p:nvPr>
        </p:nvSpPr>
        <p:spPr/>
        <p:txBody>
          <a:bodyPr/>
          <a:lstStyle/>
          <a:p>
            <a:fld id="{7A606C67-4D3E-4A30-A0F9-88928B588DCE}" type="slidenum">
              <a:rPr lang="en-GB" smtClean="0"/>
              <a:t>‹#›</a:t>
            </a:fld>
            <a:endParaRPr lang="en-GB"/>
          </a:p>
        </p:txBody>
      </p:sp>
    </p:spTree>
    <p:extLst>
      <p:ext uri="{BB962C8B-B14F-4D97-AF65-F5344CB8AC3E}">
        <p14:creationId xmlns:p14="http://schemas.microsoft.com/office/powerpoint/2010/main" val="20601528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55EB49-FB9F-425B-869B-52E8274ED66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ABDAFF6E-5FC8-4169-BB87-72F2D648EF0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F9B0845-2015-4D73-8626-DBE142EAAB79}"/>
              </a:ext>
            </a:extLst>
          </p:cNvPr>
          <p:cNvSpPr>
            <a:spLocks noGrp="1"/>
          </p:cNvSpPr>
          <p:nvPr>
            <p:ph type="dt" sz="half" idx="10"/>
          </p:nvPr>
        </p:nvSpPr>
        <p:spPr/>
        <p:txBody>
          <a:bodyPr/>
          <a:lstStyle/>
          <a:p>
            <a:fld id="{F689628B-42E3-41BB-99EC-3A16A9198DBB}" type="datetimeFigureOut">
              <a:rPr lang="en-GB" smtClean="0"/>
              <a:t>05/05/2020</a:t>
            </a:fld>
            <a:endParaRPr lang="en-GB"/>
          </a:p>
        </p:txBody>
      </p:sp>
      <p:sp>
        <p:nvSpPr>
          <p:cNvPr id="5" name="Footer Placeholder 4">
            <a:extLst>
              <a:ext uri="{FF2B5EF4-FFF2-40B4-BE49-F238E27FC236}">
                <a16:creationId xmlns:a16="http://schemas.microsoft.com/office/drawing/2014/main" id="{71393840-DEC9-4302-9C02-D7713F65CB0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1BF0ECB-C74E-40B4-8EFC-A47B17C8391E}"/>
              </a:ext>
            </a:extLst>
          </p:cNvPr>
          <p:cNvSpPr>
            <a:spLocks noGrp="1"/>
          </p:cNvSpPr>
          <p:nvPr>
            <p:ph type="sldNum" sz="quarter" idx="12"/>
          </p:nvPr>
        </p:nvSpPr>
        <p:spPr/>
        <p:txBody>
          <a:bodyPr/>
          <a:lstStyle/>
          <a:p>
            <a:fld id="{7A606C67-4D3E-4A30-A0F9-88928B588DCE}" type="slidenum">
              <a:rPr lang="en-GB" smtClean="0"/>
              <a:t>‹#›</a:t>
            </a:fld>
            <a:endParaRPr lang="en-GB"/>
          </a:p>
        </p:txBody>
      </p:sp>
    </p:spTree>
    <p:extLst>
      <p:ext uri="{BB962C8B-B14F-4D97-AF65-F5344CB8AC3E}">
        <p14:creationId xmlns:p14="http://schemas.microsoft.com/office/powerpoint/2010/main" val="828552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CCB59B-9965-489A-94DF-42D6C77CD5E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32DA5C0-F50D-4607-A97F-3EC97E38C22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0997757E-6A17-469F-BA20-85AF12E9031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6EC6B583-FA98-4CA5-A21E-2E07E7C42743}"/>
              </a:ext>
            </a:extLst>
          </p:cNvPr>
          <p:cNvSpPr>
            <a:spLocks noGrp="1"/>
          </p:cNvSpPr>
          <p:nvPr>
            <p:ph type="dt" sz="half" idx="10"/>
          </p:nvPr>
        </p:nvSpPr>
        <p:spPr/>
        <p:txBody>
          <a:bodyPr/>
          <a:lstStyle/>
          <a:p>
            <a:fld id="{F689628B-42E3-41BB-99EC-3A16A9198DBB}" type="datetimeFigureOut">
              <a:rPr lang="en-GB" smtClean="0"/>
              <a:t>05/05/2020</a:t>
            </a:fld>
            <a:endParaRPr lang="en-GB"/>
          </a:p>
        </p:txBody>
      </p:sp>
      <p:sp>
        <p:nvSpPr>
          <p:cNvPr id="6" name="Footer Placeholder 5">
            <a:extLst>
              <a:ext uri="{FF2B5EF4-FFF2-40B4-BE49-F238E27FC236}">
                <a16:creationId xmlns:a16="http://schemas.microsoft.com/office/drawing/2014/main" id="{71BC23CF-4316-4F93-8D2F-EF23BD8068D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79E80AE-5C08-4F35-8C0F-488C6A6ACE75}"/>
              </a:ext>
            </a:extLst>
          </p:cNvPr>
          <p:cNvSpPr>
            <a:spLocks noGrp="1"/>
          </p:cNvSpPr>
          <p:nvPr>
            <p:ph type="sldNum" sz="quarter" idx="12"/>
          </p:nvPr>
        </p:nvSpPr>
        <p:spPr/>
        <p:txBody>
          <a:bodyPr/>
          <a:lstStyle/>
          <a:p>
            <a:fld id="{7A606C67-4D3E-4A30-A0F9-88928B588DCE}" type="slidenum">
              <a:rPr lang="en-GB" smtClean="0"/>
              <a:t>‹#›</a:t>
            </a:fld>
            <a:endParaRPr lang="en-GB"/>
          </a:p>
        </p:txBody>
      </p:sp>
    </p:spTree>
    <p:extLst>
      <p:ext uri="{BB962C8B-B14F-4D97-AF65-F5344CB8AC3E}">
        <p14:creationId xmlns:p14="http://schemas.microsoft.com/office/powerpoint/2010/main" val="11915543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176894-C5F5-4053-AF83-B2054C2BBE82}"/>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BCACCDB-15E3-4CD5-A6B5-D4CA4C84695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B359E1C-CF55-472B-95A4-9E44E10A552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7BC077CD-0EC6-485C-A388-DA080B9917A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69DC529-A5FE-4DDB-9235-4EB56DAFE07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9863A2C3-B5DE-4D53-A633-F2AD222883BA}"/>
              </a:ext>
            </a:extLst>
          </p:cNvPr>
          <p:cNvSpPr>
            <a:spLocks noGrp="1"/>
          </p:cNvSpPr>
          <p:nvPr>
            <p:ph type="dt" sz="half" idx="10"/>
          </p:nvPr>
        </p:nvSpPr>
        <p:spPr/>
        <p:txBody>
          <a:bodyPr/>
          <a:lstStyle/>
          <a:p>
            <a:fld id="{F689628B-42E3-41BB-99EC-3A16A9198DBB}" type="datetimeFigureOut">
              <a:rPr lang="en-GB" smtClean="0"/>
              <a:t>05/05/2020</a:t>
            </a:fld>
            <a:endParaRPr lang="en-GB"/>
          </a:p>
        </p:txBody>
      </p:sp>
      <p:sp>
        <p:nvSpPr>
          <p:cNvPr id="8" name="Footer Placeholder 7">
            <a:extLst>
              <a:ext uri="{FF2B5EF4-FFF2-40B4-BE49-F238E27FC236}">
                <a16:creationId xmlns:a16="http://schemas.microsoft.com/office/drawing/2014/main" id="{BF80C2D4-E179-4144-9FCB-AD317F0B9BC4}"/>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BE28E504-00F3-4E6E-BEC1-49D0F533580A}"/>
              </a:ext>
            </a:extLst>
          </p:cNvPr>
          <p:cNvSpPr>
            <a:spLocks noGrp="1"/>
          </p:cNvSpPr>
          <p:nvPr>
            <p:ph type="sldNum" sz="quarter" idx="12"/>
          </p:nvPr>
        </p:nvSpPr>
        <p:spPr/>
        <p:txBody>
          <a:bodyPr/>
          <a:lstStyle/>
          <a:p>
            <a:fld id="{7A606C67-4D3E-4A30-A0F9-88928B588DCE}" type="slidenum">
              <a:rPr lang="en-GB" smtClean="0"/>
              <a:t>‹#›</a:t>
            </a:fld>
            <a:endParaRPr lang="en-GB"/>
          </a:p>
        </p:txBody>
      </p:sp>
    </p:spTree>
    <p:extLst>
      <p:ext uri="{BB962C8B-B14F-4D97-AF65-F5344CB8AC3E}">
        <p14:creationId xmlns:p14="http://schemas.microsoft.com/office/powerpoint/2010/main" val="7614023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4D24F3-BABC-4E96-A0FC-CC9EA9E0678E}"/>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E6EF87A1-8317-40B0-81D9-FB721E92AD79}"/>
              </a:ext>
            </a:extLst>
          </p:cNvPr>
          <p:cNvSpPr>
            <a:spLocks noGrp="1"/>
          </p:cNvSpPr>
          <p:nvPr>
            <p:ph type="dt" sz="half" idx="10"/>
          </p:nvPr>
        </p:nvSpPr>
        <p:spPr/>
        <p:txBody>
          <a:bodyPr/>
          <a:lstStyle/>
          <a:p>
            <a:fld id="{F689628B-42E3-41BB-99EC-3A16A9198DBB}" type="datetimeFigureOut">
              <a:rPr lang="en-GB" smtClean="0"/>
              <a:t>05/05/2020</a:t>
            </a:fld>
            <a:endParaRPr lang="en-GB"/>
          </a:p>
        </p:txBody>
      </p:sp>
      <p:sp>
        <p:nvSpPr>
          <p:cNvPr id="4" name="Footer Placeholder 3">
            <a:extLst>
              <a:ext uri="{FF2B5EF4-FFF2-40B4-BE49-F238E27FC236}">
                <a16:creationId xmlns:a16="http://schemas.microsoft.com/office/drawing/2014/main" id="{F99BAE01-3202-439A-8F30-2ED369DAF4D3}"/>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0A6B3329-68EB-4DA8-A03D-1A2B59566137}"/>
              </a:ext>
            </a:extLst>
          </p:cNvPr>
          <p:cNvSpPr>
            <a:spLocks noGrp="1"/>
          </p:cNvSpPr>
          <p:nvPr>
            <p:ph type="sldNum" sz="quarter" idx="12"/>
          </p:nvPr>
        </p:nvSpPr>
        <p:spPr/>
        <p:txBody>
          <a:bodyPr/>
          <a:lstStyle/>
          <a:p>
            <a:fld id="{7A606C67-4D3E-4A30-A0F9-88928B588DCE}" type="slidenum">
              <a:rPr lang="en-GB" smtClean="0"/>
              <a:t>‹#›</a:t>
            </a:fld>
            <a:endParaRPr lang="en-GB"/>
          </a:p>
        </p:txBody>
      </p:sp>
    </p:spTree>
    <p:extLst>
      <p:ext uri="{BB962C8B-B14F-4D97-AF65-F5344CB8AC3E}">
        <p14:creationId xmlns:p14="http://schemas.microsoft.com/office/powerpoint/2010/main" val="29792112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DF87746-DEC5-415A-8F0D-1E78EE5AFCD6}"/>
              </a:ext>
            </a:extLst>
          </p:cNvPr>
          <p:cNvSpPr>
            <a:spLocks noGrp="1"/>
          </p:cNvSpPr>
          <p:nvPr>
            <p:ph type="dt" sz="half" idx="10"/>
          </p:nvPr>
        </p:nvSpPr>
        <p:spPr/>
        <p:txBody>
          <a:bodyPr/>
          <a:lstStyle/>
          <a:p>
            <a:fld id="{F689628B-42E3-41BB-99EC-3A16A9198DBB}" type="datetimeFigureOut">
              <a:rPr lang="en-GB" smtClean="0"/>
              <a:t>05/05/2020</a:t>
            </a:fld>
            <a:endParaRPr lang="en-GB"/>
          </a:p>
        </p:txBody>
      </p:sp>
      <p:sp>
        <p:nvSpPr>
          <p:cNvPr id="3" name="Footer Placeholder 2">
            <a:extLst>
              <a:ext uri="{FF2B5EF4-FFF2-40B4-BE49-F238E27FC236}">
                <a16:creationId xmlns:a16="http://schemas.microsoft.com/office/drawing/2014/main" id="{A27C0E00-436C-4B5F-B49A-C0D97445FF39}"/>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79A089AE-2C57-4F0A-8CCE-348A9AFEE8DB}"/>
              </a:ext>
            </a:extLst>
          </p:cNvPr>
          <p:cNvSpPr>
            <a:spLocks noGrp="1"/>
          </p:cNvSpPr>
          <p:nvPr>
            <p:ph type="sldNum" sz="quarter" idx="12"/>
          </p:nvPr>
        </p:nvSpPr>
        <p:spPr/>
        <p:txBody>
          <a:bodyPr/>
          <a:lstStyle/>
          <a:p>
            <a:fld id="{7A606C67-4D3E-4A30-A0F9-88928B588DCE}" type="slidenum">
              <a:rPr lang="en-GB" smtClean="0"/>
              <a:t>‹#›</a:t>
            </a:fld>
            <a:endParaRPr lang="en-GB"/>
          </a:p>
        </p:txBody>
      </p:sp>
    </p:spTree>
    <p:extLst>
      <p:ext uri="{BB962C8B-B14F-4D97-AF65-F5344CB8AC3E}">
        <p14:creationId xmlns:p14="http://schemas.microsoft.com/office/powerpoint/2010/main" val="39627936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EFAE14-174E-415D-84A3-9C677D96A9C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504375B8-DC32-401D-B30A-B4388C55CEA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58E81A41-8F0B-4151-8D87-909AF40B48E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8B63BD8-CD72-4BAB-AA1F-75067C45CAFA}"/>
              </a:ext>
            </a:extLst>
          </p:cNvPr>
          <p:cNvSpPr>
            <a:spLocks noGrp="1"/>
          </p:cNvSpPr>
          <p:nvPr>
            <p:ph type="dt" sz="half" idx="10"/>
          </p:nvPr>
        </p:nvSpPr>
        <p:spPr/>
        <p:txBody>
          <a:bodyPr/>
          <a:lstStyle/>
          <a:p>
            <a:fld id="{F689628B-42E3-41BB-99EC-3A16A9198DBB}" type="datetimeFigureOut">
              <a:rPr lang="en-GB" smtClean="0"/>
              <a:t>05/05/2020</a:t>
            </a:fld>
            <a:endParaRPr lang="en-GB"/>
          </a:p>
        </p:txBody>
      </p:sp>
      <p:sp>
        <p:nvSpPr>
          <p:cNvPr id="6" name="Footer Placeholder 5">
            <a:extLst>
              <a:ext uri="{FF2B5EF4-FFF2-40B4-BE49-F238E27FC236}">
                <a16:creationId xmlns:a16="http://schemas.microsoft.com/office/drawing/2014/main" id="{F2DDE508-4834-4F67-B9E6-B7E1DA7B7AB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5AC386E1-D42F-4D22-A1E8-C68800D0731F}"/>
              </a:ext>
            </a:extLst>
          </p:cNvPr>
          <p:cNvSpPr>
            <a:spLocks noGrp="1"/>
          </p:cNvSpPr>
          <p:nvPr>
            <p:ph type="sldNum" sz="quarter" idx="12"/>
          </p:nvPr>
        </p:nvSpPr>
        <p:spPr/>
        <p:txBody>
          <a:bodyPr/>
          <a:lstStyle/>
          <a:p>
            <a:fld id="{7A606C67-4D3E-4A30-A0F9-88928B588DCE}" type="slidenum">
              <a:rPr lang="en-GB" smtClean="0"/>
              <a:t>‹#›</a:t>
            </a:fld>
            <a:endParaRPr lang="en-GB"/>
          </a:p>
        </p:txBody>
      </p:sp>
    </p:spTree>
    <p:extLst>
      <p:ext uri="{BB962C8B-B14F-4D97-AF65-F5344CB8AC3E}">
        <p14:creationId xmlns:p14="http://schemas.microsoft.com/office/powerpoint/2010/main" val="35261306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E9F2C3-DA06-4A2B-A6DE-A1EC9AAA782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5D9D040C-A719-483A-B58E-C0E722ECF8D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5DC24D8D-6124-4D6E-A68B-9480CBCCC58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CE04018-FA73-4AA3-A333-3E4C47CB6C3A}"/>
              </a:ext>
            </a:extLst>
          </p:cNvPr>
          <p:cNvSpPr>
            <a:spLocks noGrp="1"/>
          </p:cNvSpPr>
          <p:nvPr>
            <p:ph type="dt" sz="half" idx="10"/>
          </p:nvPr>
        </p:nvSpPr>
        <p:spPr/>
        <p:txBody>
          <a:bodyPr/>
          <a:lstStyle/>
          <a:p>
            <a:fld id="{F689628B-42E3-41BB-99EC-3A16A9198DBB}" type="datetimeFigureOut">
              <a:rPr lang="en-GB" smtClean="0"/>
              <a:t>05/05/2020</a:t>
            </a:fld>
            <a:endParaRPr lang="en-GB"/>
          </a:p>
        </p:txBody>
      </p:sp>
      <p:sp>
        <p:nvSpPr>
          <p:cNvPr id="6" name="Footer Placeholder 5">
            <a:extLst>
              <a:ext uri="{FF2B5EF4-FFF2-40B4-BE49-F238E27FC236}">
                <a16:creationId xmlns:a16="http://schemas.microsoft.com/office/drawing/2014/main" id="{B6238AE3-0008-4EEE-86A3-72C60AB27B4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46FF7E3-50E9-4CC4-8B8E-72B5B10724DE}"/>
              </a:ext>
            </a:extLst>
          </p:cNvPr>
          <p:cNvSpPr>
            <a:spLocks noGrp="1"/>
          </p:cNvSpPr>
          <p:nvPr>
            <p:ph type="sldNum" sz="quarter" idx="12"/>
          </p:nvPr>
        </p:nvSpPr>
        <p:spPr/>
        <p:txBody>
          <a:bodyPr/>
          <a:lstStyle/>
          <a:p>
            <a:fld id="{7A606C67-4D3E-4A30-A0F9-88928B588DCE}" type="slidenum">
              <a:rPr lang="en-GB" smtClean="0"/>
              <a:t>‹#›</a:t>
            </a:fld>
            <a:endParaRPr lang="en-GB"/>
          </a:p>
        </p:txBody>
      </p:sp>
    </p:spTree>
    <p:extLst>
      <p:ext uri="{BB962C8B-B14F-4D97-AF65-F5344CB8AC3E}">
        <p14:creationId xmlns:p14="http://schemas.microsoft.com/office/powerpoint/2010/main" val="28846369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296076D-E647-47CF-8A14-0D95D04A961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186E3979-AB96-4A87-B33C-F4AF2935BB5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80763EA-4FC3-4C7B-B20F-34256E8043A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689628B-42E3-41BB-99EC-3A16A9198DBB}" type="datetimeFigureOut">
              <a:rPr lang="en-GB" smtClean="0"/>
              <a:t>05/05/2020</a:t>
            </a:fld>
            <a:endParaRPr lang="en-GB"/>
          </a:p>
        </p:txBody>
      </p:sp>
      <p:sp>
        <p:nvSpPr>
          <p:cNvPr id="5" name="Footer Placeholder 4">
            <a:extLst>
              <a:ext uri="{FF2B5EF4-FFF2-40B4-BE49-F238E27FC236}">
                <a16:creationId xmlns:a16="http://schemas.microsoft.com/office/drawing/2014/main" id="{762B4FAD-E2AD-4BE9-8C9F-346B9D29396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80CCBDAA-5E51-49D5-ADCA-40EAF8520F1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A606C67-4D3E-4A30-A0F9-88928B588DCE}" type="slidenum">
              <a:rPr lang="en-GB" smtClean="0"/>
              <a:t>‹#›</a:t>
            </a:fld>
            <a:endParaRPr lang="en-GB"/>
          </a:p>
        </p:txBody>
      </p:sp>
    </p:spTree>
    <p:extLst>
      <p:ext uri="{BB962C8B-B14F-4D97-AF65-F5344CB8AC3E}">
        <p14:creationId xmlns:p14="http://schemas.microsoft.com/office/powerpoint/2010/main" val="10140852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edms.cern.ch/document/2370779/0.1"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F29D2E-D013-40A9-B49F-2FB936D95B75}"/>
              </a:ext>
            </a:extLst>
          </p:cNvPr>
          <p:cNvSpPr>
            <a:spLocks noGrp="1"/>
          </p:cNvSpPr>
          <p:nvPr>
            <p:ph type="ctrTitle"/>
          </p:nvPr>
        </p:nvSpPr>
        <p:spPr/>
        <p:txBody>
          <a:bodyPr/>
          <a:lstStyle/>
          <a:p>
            <a:r>
              <a:rPr lang="en-GB" dirty="0"/>
              <a:t>Management </a:t>
            </a:r>
            <a:r>
              <a:rPr lang="en-GB"/>
              <a:t>and </a:t>
            </a:r>
            <a:r>
              <a:rPr lang="en-GB" smtClean="0"/>
              <a:t>Protection </a:t>
            </a:r>
            <a:r>
              <a:rPr lang="en-GB" dirty="0"/>
              <a:t>of Linac4 LEBT settings </a:t>
            </a:r>
          </a:p>
        </p:txBody>
      </p:sp>
      <p:sp>
        <p:nvSpPr>
          <p:cNvPr id="3" name="Subtitle 2">
            <a:extLst>
              <a:ext uri="{FF2B5EF4-FFF2-40B4-BE49-F238E27FC236}">
                <a16:creationId xmlns:a16="http://schemas.microsoft.com/office/drawing/2014/main" id="{283E7067-49D7-4EAD-B285-671D9BD78825}"/>
              </a:ext>
            </a:extLst>
          </p:cNvPr>
          <p:cNvSpPr>
            <a:spLocks noGrp="1"/>
          </p:cNvSpPr>
          <p:nvPr>
            <p:ph type="subTitle" idx="1"/>
          </p:nvPr>
        </p:nvSpPr>
        <p:spPr/>
        <p:txBody>
          <a:bodyPr/>
          <a:lstStyle/>
          <a:p>
            <a:r>
              <a:rPr lang="en-GB" dirty="0"/>
              <a:t>R. Scrivens, </a:t>
            </a:r>
            <a:r>
              <a:rPr lang="en-GB" dirty="0" smtClean="0"/>
              <a:t>06/05/2020</a:t>
            </a:r>
          </a:p>
          <a:p>
            <a:r>
              <a:rPr lang="en-US" dirty="0" smtClean="0"/>
              <a:t>Machine Protection Panel</a:t>
            </a:r>
            <a:endParaRPr lang="en-GB" dirty="0"/>
          </a:p>
        </p:txBody>
      </p:sp>
    </p:spTree>
    <p:extLst>
      <p:ext uri="{BB962C8B-B14F-4D97-AF65-F5344CB8AC3E}">
        <p14:creationId xmlns:p14="http://schemas.microsoft.com/office/powerpoint/2010/main" val="117463693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199" y="145669"/>
            <a:ext cx="10515600" cy="1325563"/>
          </a:xfrm>
        </p:spPr>
        <p:txBody>
          <a:bodyPr/>
          <a:lstStyle/>
          <a:p>
            <a:r>
              <a:rPr lang="en-US" dirty="0" smtClean="0"/>
              <a:t>Mode1 Operation</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147291459"/>
              </p:ext>
            </p:extLst>
          </p:nvPr>
        </p:nvGraphicFramePr>
        <p:xfrm>
          <a:off x="589788" y="1203595"/>
          <a:ext cx="11012423" cy="5126158"/>
        </p:xfrm>
        <a:graphic>
          <a:graphicData uri="http://schemas.openxmlformats.org/drawingml/2006/table">
            <a:tbl>
              <a:tblPr firstRow="1" firstCol="1" bandRow="1">
                <a:tableStyleId>{5C22544A-7EE6-4342-B048-85BDC9FD1C3A}</a:tableStyleId>
              </a:tblPr>
              <a:tblGrid>
                <a:gridCol w="4398496">
                  <a:extLst>
                    <a:ext uri="{9D8B030D-6E8A-4147-A177-3AD203B41FA5}">
                      <a16:colId xmlns:a16="http://schemas.microsoft.com/office/drawing/2014/main" val="1533116350"/>
                    </a:ext>
                  </a:extLst>
                </a:gridCol>
                <a:gridCol w="1834757">
                  <a:extLst>
                    <a:ext uri="{9D8B030D-6E8A-4147-A177-3AD203B41FA5}">
                      <a16:colId xmlns:a16="http://schemas.microsoft.com/office/drawing/2014/main" val="1971663846"/>
                    </a:ext>
                  </a:extLst>
                </a:gridCol>
                <a:gridCol w="1652184">
                  <a:extLst>
                    <a:ext uri="{9D8B030D-6E8A-4147-A177-3AD203B41FA5}">
                      <a16:colId xmlns:a16="http://schemas.microsoft.com/office/drawing/2014/main" val="2214708229"/>
                    </a:ext>
                  </a:extLst>
                </a:gridCol>
                <a:gridCol w="3126986">
                  <a:extLst>
                    <a:ext uri="{9D8B030D-6E8A-4147-A177-3AD203B41FA5}">
                      <a16:colId xmlns:a16="http://schemas.microsoft.com/office/drawing/2014/main" val="1032126277"/>
                    </a:ext>
                  </a:extLst>
                </a:gridCol>
              </a:tblGrid>
              <a:tr h="393557">
                <a:tc>
                  <a:txBody>
                    <a:bodyPr/>
                    <a:lstStyle/>
                    <a:p>
                      <a:pPr marL="72000" algn="just">
                        <a:lnSpc>
                          <a:spcPct val="100000"/>
                        </a:lnSpc>
                        <a:spcAft>
                          <a:spcPts val="0"/>
                        </a:spcAft>
                      </a:pPr>
                      <a:r>
                        <a:rPr lang="en-GB" sz="1600" dirty="0">
                          <a:effectLst/>
                        </a:rPr>
                        <a:t>Mode 1 _ OP</a:t>
                      </a:r>
                      <a:endParaRPr lang="en-GB" sz="16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23239" marR="23239" marT="0" marB="0"/>
                </a:tc>
                <a:tc>
                  <a:txBody>
                    <a:bodyPr/>
                    <a:lstStyle/>
                    <a:p>
                      <a:pPr marL="72000" algn="just">
                        <a:lnSpc>
                          <a:spcPct val="100000"/>
                        </a:lnSpc>
                        <a:spcAft>
                          <a:spcPts val="0"/>
                        </a:spcAft>
                      </a:pPr>
                      <a:r>
                        <a:rPr lang="en-GB" sz="1600">
                          <a:effectLst/>
                        </a:rPr>
                        <a:t>Window</a:t>
                      </a:r>
                      <a:endParaRPr lang="en-GB" sz="1600">
                        <a:effectLst/>
                        <a:latin typeface="Verdana" panose="020B0604030504040204" pitchFamily="34" charset="0"/>
                        <a:ea typeface="Times New Roman" panose="02020603050405020304" pitchFamily="18" charset="0"/>
                        <a:cs typeface="Times New Roman" panose="02020603050405020304" pitchFamily="18" charset="0"/>
                      </a:endParaRPr>
                    </a:p>
                  </a:txBody>
                  <a:tcPr marL="23239" marR="23239" marT="0" marB="0"/>
                </a:tc>
                <a:tc>
                  <a:txBody>
                    <a:bodyPr/>
                    <a:lstStyle/>
                    <a:p>
                      <a:pPr marL="72000" algn="just">
                        <a:lnSpc>
                          <a:spcPct val="100000"/>
                        </a:lnSpc>
                        <a:spcAft>
                          <a:spcPts val="0"/>
                        </a:spcAft>
                      </a:pPr>
                      <a:r>
                        <a:rPr lang="en-GB" sz="1600" dirty="0">
                          <a:effectLst/>
                        </a:rPr>
                        <a:t>Central Value</a:t>
                      </a:r>
                      <a:endParaRPr lang="en-GB" sz="16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23239" marR="23239" marT="0" marB="0"/>
                </a:tc>
                <a:tc>
                  <a:txBody>
                    <a:bodyPr/>
                    <a:lstStyle/>
                    <a:p>
                      <a:pPr marL="72000" algn="just">
                        <a:lnSpc>
                          <a:spcPct val="100000"/>
                        </a:lnSpc>
                        <a:spcAft>
                          <a:spcPts val="0"/>
                        </a:spcAft>
                      </a:pPr>
                      <a:r>
                        <a:rPr lang="en-GB" sz="1600">
                          <a:effectLst/>
                        </a:rPr>
                        <a:t>Comment</a:t>
                      </a:r>
                      <a:endParaRPr lang="en-GB" sz="1600">
                        <a:effectLst/>
                        <a:latin typeface="Verdana" panose="020B0604030504040204" pitchFamily="34" charset="0"/>
                        <a:ea typeface="Times New Roman" panose="02020603050405020304" pitchFamily="18" charset="0"/>
                        <a:cs typeface="Times New Roman" panose="02020603050405020304" pitchFamily="18" charset="0"/>
                      </a:endParaRPr>
                    </a:p>
                  </a:txBody>
                  <a:tcPr marL="23239" marR="23239" marT="0" marB="0"/>
                </a:tc>
                <a:extLst>
                  <a:ext uri="{0D108BD9-81ED-4DB2-BD59-A6C34878D82A}">
                    <a16:rowId xmlns:a16="http://schemas.microsoft.com/office/drawing/2014/main" val="2885090574"/>
                  </a:ext>
                </a:extLst>
              </a:tr>
              <a:tr h="297457">
                <a:tc>
                  <a:txBody>
                    <a:bodyPr/>
                    <a:lstStyle/>
                    <a:p>
                      <a:pPr marL="72000" algn="just">
                        <a:lnSpc>
                          <a:spcPct val="100000"/>
                        </a:lnSpc>
                        <a:spcAft>
                          <a:spcPts val="0"/>
                        </a:spcAft>
                      </a:pPr>
                      <a:r>
                        <a:rPr lang="en-GB" sz="1600" dirty="0">
                          <a:effectLst/>
                        </a:rPr>
                        <a:t>solenoidLEBT111_Mode1_Mi</a:t>
                      </a:r>
                      <a:r>
                        <a:rPr lang="fr-FR" sz="1600" dirty="0">
                          <a:effectLst/>
                        </a:rPr>
                        <a:t>n/Max</a:t>
                      </a:r>
                      <a:endParaRPr lang="en-GB" sz="16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23239" marR="23239" marT="0" marB="0"/>
                </a:tc>
                <a:tc>
                  <a:txBody>
                    <a:bodyPr/>
                    <a:lstStyle/>
                    <a:p>
                      <a:pPr marL="72000" algn="just">
                        <a:lnSpc>
                          <a:spcPct val="100000"/>
                        </a:lnSpc>
                        <a:spcAft>
                          <a:spcPts val="0"/>
                        </a:spcAft>
                      </a:pPr>
                      <a:r>
                        <a:rPr lang="fr-FR" sz="1600" dirty="0">
                          <a:effectLst/>
                        </a:rPr>
                        <a:t>+/-</a:t>
                      </a:r>
                      <a:r>
                        <a:rPr lang="fr-FR" sz="1600" dirty="0" smtClean="0">
                          <a:effectLst/>
                        </a:rPr>
                        <a:t>0.5 A</a:t>
                      </a:r>
                      <a:endParaRPr lang="en-GB" sz="16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23239" marR="23239" marT="0" marB="0"/>
                </a:tc>
                <a:tc>
                  <a:txBody>
                    <a:bodyPr/>
                    <a:lstStyle/>
                    <a:p>
                      <a:pPr marL="72000" algn="just">
                        <a:lnSpc>
                          <a:spcPct val="100000"/>
                        </a:lnSpc>
                        <a:spcAft>
                          <a:spcPts val="0"/>
                        </a:spcAft>
                      </a:pPr>
                      <a:r>
                        <a:rPr lang="fr-FR" sz="1600">
                          <a:effectLst/>
                        </a:rPr>
                        <a:t>86.4</a:t>
                      </a:r>
                      <a:endParaRPr lang="en-GB" sz="1600">
                        <a:effectLst/>
                        <a:latin typeface="Verdana" panose="020B0604030504040204" pitchFamily="34" charset="0"/>
                        <a:ea typeface="Times New Roman" panose="02020603050405020304" pitchFamily="18" charset="0"/>
                        <a:cs typeface="Times New Roman" panose="02020603050405020304" pitchFamily="18" charset="0"/>
                      </a:endParaRPr>
                    </a:p>
                  </a:txBody>
                  <a:tcPr marL="23239" marR="23239" marT="0" marB="0"/>
                </a:tc>
                <a:tc>
                  <a:txBody>
                    <a:bodyPr/>
                    <a:lstStyle/>
                    <a:p>
                      <a:pPr marL="72000" algn="just">
                        <a:lnSpc>
                          <a:spcPct val="100000"/>
                        </a:lnSpc>
                        <a:spcAft>
                          <a:spcPts val="0"/>
                        </a:spcAft>
                      </a:pPr>
                      <a:r>
                        <a:rPr lang="fr-FR" sz="1600">
                          <a:effectLst/>
                        </a:rPr>
                        <a:t> </a:t>
                      </a:r>
                      <a:endParaRPr lang="en-GB" sz="1600">
                        <a:effectLst/>
                        <a:latin typeface="Verdana" panose="020B0604030504040204" pitchFamily="34" charset="0"/>
                        <a:ea typeface="Times New Roman" panose="02020603050405020304" pitchFamily="18" charset="0"/>
                        <a:cs typeface="Times New Roman" panose="02020603050405020304" pitchFamily="18" charset="0"/>
                      </a:endParaRPr>
                    </a:p>
                  </a:txBody>
                  <a:tcPr marL="23239" marR="23239" marT="0" marB="0"/>
                </a:tc>
                <a:extLst>
                  <a:ext uri="{0D108BD9-81ED-4DB2-BD59-A6C34878D82A}">
                    <a16:rowId xmlns:a16="http://schemas.microsoft.com/office/drawing/2014/main" val="1860403794"/>
                  </a:ext>
                </a:extLst>
              </a:tr>
              <a:tr h="371821">
                <a:tc>
                  <a:txBody>
                    <a:bodyPr/>
                    <a:lstStyle/>
                    <a:p>
                      <a:pPr marL="72000" algn="just">
                        <a:lnSpc>
                          <a:spcPct val="100000"/>
                        </a:lnSpc>
                        <a:spcAft>
                          <a:spcPts val="0"/>
                        </a:spcAft>
                      </a:pPr>
                      <a:r>
                        <a:rPr lang="fr-FR" sz="1600" dirty="0">
                          <a:effectLst/>
                        </a:rPr>
                        <a:t>solenoidLEBT121_Mode1_Min/Max</a:t>
                      </a:r>
                      <a:endParaRPr lang="en-GB" sz="16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23239" marR="23239" marT="0" marB="0"/>
                </a:tc>
                <a:tc>
                  <a:txBody>
                    <a:bodyPr/>
                    <a:lstStyle/>
                    <a:p>
                      <a:pPr marL="72000" algn="just">
                        <a:lnSpc>
                          <a:spcPct val="100000"/>
                        </a:lnSpc>
                        <a:spcAft>
                          <a:spcPts val="0"/>
                        </a:spcAft>
                      </a:pPr>
                      <a:r>
                        <a:rPr lang="fr-FR" sz="1600" dirty="0">
                          <a:effectLst/>
                        </a:rPr>
                        <a:t>+/-</a:t>
                      </a:r>
                      <a:r>
                        <a:rPr lang="fr-FR" sz="1600" dirty="0" smtClean="0">
                          <a:effectLst/>
                        </a:rPr>
                        <a:t>0.5 A</a:t>
                      </a:r>
                      <a:endParaRPr lang="en-GB" sz="16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23239" marR="23239" marT="0" marB="0"/>
                </a:tc>
                <a:tc>
                  <a:txBody>
                    <a:bodyPr/>
                    <a:lstStyle/>
                    <a:p>
                      <a:pPr marL="72000" algn="just">
                        <a:lnSpc>
                          <a:spcPct val="100000"/>
                        </a:lnSpc>
                        <a:spcAft>
                          <a:spcPts val="0"/>
                        </a:spcAft>
                      </a:pPr>
                      <a:r>
                        <a:rPr lang="en-GB" sz="1600">
                          <a:effectLst/>
                        </a:rPr>
                        <a:t>107.7</a:t>
                      </a:r>
                      <a:endParaRPr lang="en-GB" sz="1600">
                        <a:effectLst/>
                        <a:latin typeface="Verdana" panose="020B0604030504040204" pitchFamily="34" charset="0"/>
                        <a:ea typeface="Times New Roman" panose="02020603050405020304" pitchFamily="18" charset="0"/>
                        <a:cs typeface="Times New Roman" panose="02020603050405020304" pitchFamily="18" charset="0"/>
                      </a:endParaRPr>
                    </a:p>
                  </a:txBody>
                  <a:tcPr marL="23239" marR="23239" marT="0" marB="0"/>
                </a:tc>
                <a:tc>
                  <a:txBody>
                    <a:bodyPr/>
                    <a:lstStyle/>
                    <a:p>
                      <a:pPr marL="72000" algn="just">
                        <a:lnSpc>
                          <a:spcPct val="100000"/>
                        </a:lnSpc>
                        <a:spcAft>
                          <a:spcPts val="0"/>
                        </a:spcAft>
                      </a:pPr>
                      <a:r>
                        <a:rPr lang="fr-FR" sz="1600">
                          <a:effectLst/>
                        </a:rPr>
                        <a:t> </a:t>
                      </a:r>
                      <a:endParaRPr lang="en-GB" sz="1600">
                        <a:effectLst/>
                        <a:latin typeface="Verdana" panose="020B0604030504040204" pitchFamily="34" charset="0"/>
                        <a:ea typeface="Times New Roman" panose="02020603050405020304" pitchFamily="18" charset="0"/>
                        <a:cs typeface="Times New Roman" panose="02020603050405020304" pitchFamily="18" charset="0"/>
                      </a:endParaRPr>
                    </a:p>
                  </a:txBody>
                  <a:tcPr marL="23239" marR="23239" marT="0" marB="0"/>
                </a:tc>
                <a:extLst>
                  <a:ext uri="{0D108BD9-81ED-4DB2-BD59-A6C34878D82A}">
                    <a16:rowId xmlns:a16="http://schemas.microsoft.com/office/drawing/2014/main" val="2814207364"/>
                  </a:ext>
                </a:extLst>
              </a:tr>
              <a:tr h="247881">
                <a:tc>
                  <a:txBody>
                    <a:bodyPr/>
                    <a:lstStyle/>
                    <a:p>
                      <a:pPr marL="72000" algn="just">
                        <a:lnSpc>
                          <a:spcPct val="100000"/>
                        </a:lnSpc>
                        <a:spcAft>
                          <a:spcPts val="0"/>
                        </a:spcAft>
                      </a:pPr>
                      <a:r>
                        <a:rPr lang="fr-FR" sz="1600" dirty="0">
                          <a:effectLst/>
                        </a:rPr>
                        <a:t>steererLEBTH111_Mode1_Min/Max</a:t>
                      </a:r>
                      <a:endParaRPr lang="en-GB" sz="16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23239" marR="23239" marT="0" marB="0"/>
                </a:tc>
                <a:tc>
                  <a:txBody>
                    <a:bodyPr/>
                    <a:lstStyle/>
                    <a:p>
                      <a:pPr marL="72000" algn="just">
                        <a:lnSpc>
                          <a:spcPct val="100000"/>
                        </a:lnSpc>
                        <a:spcAft>
                          <a:spcPts val="0"/>
                        </a:spcAft>
                      </a:pPr>
                      <a:r>
                        <a:rPr lang="fr-FR" sz="1600" dirty="0">
                          <a:effectLst/>
                        </a:rPr>
                        <a:t>+/-</a:t>
                      </a:r>
                      <a:r>
                        <a:rPr lang="fr-FR" sz="1600" dirty="0" smtClean="0">
                          <a:effectLst/>
                        </a:rPr>
                        <a:t>0.5 A</a:t>
                      </a:r>
                      <a:endParaRPr lang="en-GB" sz="16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23239" marR="23239" marT="0" marB="0"/>
                </a:tc>
                <a:tc>
                  <a:txBody>
                    <a:bodyPr/>
                    <a:lstStyle/>
                    <a:p>
                      <a:pPr marL="72000" algn="just">
                        <a:lnSpc>
                          <a:spcPct val="100000"/>
                        </a:lnSpc>
                        <a:spcAft>
                          <a:spcPts val="0"/>
                        </a:spcAft>
                      </a:pPr>
                      <a:r>
                        <a:rPr lang="en-GB" sz="1600">
                          <a:effectLst/>
                        </a:rPr>
                        <a:t>TBC</a:t>
                      </a:r>
                      <a:endParaRPr lang="en-GB" sz="1600">
                        <a:effectLst/>
                        <a:latin typeface="Verdana" panose="020B0604030504040204" pitchFamily="34" charset="0"/>
                        <a:ea typeface="Times New Roman" panose="02020603050405020304" pitchFamily="18" charset="0"/>
                        <a:cs typeface="Times New Roman" panose="02020603050405020304" pitchFamily="18" charset="0"/>
                      </a:endParaRPr>
                    </a:p>
                  </a:txBody>
                  <a:tcPr marL="23239" marR="23239" marT="0" marB="0"/>
                </a:tc>
                <a:tc>
                  <a:txBody>
                    <a:bodyPr/>
                    <a:lstStyle/>
                    <a:p>
                      <a:pPr marL="72000" algn="just">
                        <a:lnSpc>
                          <a:spcPct val="100000"/>
                        </a:lnSpc>
                        <a:spcAft>
                          <a:spcPts val="0"/>
                        </a:spcAft>
                      </a:pPr>
                      <a:r>
                        <a:rPr lang="en-GB" sz="1600">
                          <a:effectLst/>
                        </a:rPr>
                        <a:t>Central value to be set after 3MeV beam tests.</a:t>
                      </a:r>
                      <a:endParaRPr lang="en-GB" sz="1600">
                        <a:effectLst/>
                        <a:latin typeface="Verdana" panose="020B0604030504040204" pitchFamily="34" charset="0"/>
                        <a:ea typeface="Times New Roman" panose="02020603050405020304" pitchFamily="18" charset="0"/>
                        <a:cs typeface="Times New Roman" panose="02020603050405020304" pitchFamily="18" charset="0"/>
                      </a:endParaRPr>
                    </a:p>
                  </a:txBody>
                  <a:tcPr marL="23239" marR="23239" marT="0" marB="0"/>
                </a:tc>
                <a:extLst>
                  <a:ext uri="{0D108BD9-81ED-4DB2-BD59-A6C34878D82A}">
                    <a16:rowId xmlns:a16="http://schemas.microsoft.com/office/drawing/2014/main" val="445595583"/>
                  </a:ext>
                </a:extLst>
              </a:tr>
              <a:tr h="247881">
                <a:tc>
                  <a:txBody>
                    <a:bodyPr/>
                    <a:lstStyle/>
                    <a:p>
                      <a:pPr marL="72000" algn="just">
                        <a:lnSpc>
                          <a:spcPct val="100000"/>
                        </a:lnSpc>
                        <a:spcAft>
                          <a:spcPts val="0"/>
                        </a:spcAft>
                      </a:pPr>
                      <a:r>
                        <a:rPr lang="fr-FR" sz="1600" dirty="0">
                          <a:effectLst/>
                        </a:rPr>
                        <a:t>steererLEBTV111_Mode1_Min/Max</a:t>
                      </a:r>
                      <a:endParaRPr lang="en-GB" sz="16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23239" marR="23239" marT="0" marB="0"/>
                </a:tc>
                <a:tc>
                  <a:txBody>
                    <a:bodyPr/>
                    <a:lstStyle/>
                    <a:p>
                      <a:pPr marL="72000" algn="just">
                        <a:lnSpc>
                          <a:spcPct val="100000"/>
                        </a:lnSpc>
                        <a:spcAft>
                          <a:spcPts val="0"/>
                        </a:spcAft>
                      </a:pPr>
                      <a:r>
                        <a:rPr lang="fr-FR" sz="1600" dirty="0">
                          <a:effectLst/>
                        </a:rPr>
                        <a:t>+/-</a:t>
                      </a:r>
                      <a:r>
                        <a:rPr lang="fr-FR" sz="1600" dirty="0" smtClean="0">
                          <a:effectLst/>
                        </a:rPr>
                        <a:t>0.5 A</a:t>
                      </a:r>
                      <a:endParaRPr lang="en-GB" sz="16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23239" marR="23239" marT="0" marB="0"/>
                </a:tc>
                <a:tc>
                  <a:txBody>
                    <a:bodyPr/>
                    <a:lstStyle/>
                    <a:p>
                      <a:pPr marL="72000" algn="just">
                        <a:lnSpc>
                          <a:spcPct val="100000"/>
                        </a:lnSpc>
                        <a:spcAft>
                          <a:spcPts val="0"/>
                        </a:spcAft>
                      </a:pPr>
                      <a:r>
                        <a:rPr lang="en-GB" sz="1600">
                          <a:effectLst/>
                        </a:rPr>
                        <a:t>TBC</a:t>
                      </a:r>
                      <a:endParaRPr lang="en-GB" sz="1600">
                        <a:effectLst/>
                        <a:latin typeface="Verdana" panose="020B0604030504040204" pitchFamily="34" charset="0"/>
                        <a:ea typeface="Times New Roman" panose="02020603050405020304" pitchFamily="18" charset="0"/>
                        <a:cs typeface="Times New Roman" panose="02020603050405020304" pitchFamily="18" charset="0"/>
                      </a:endParaRPr>
                    </a:p>
                  </a:txBody>
                  <a:tcPr marL="23239" marR="23239" marT="0" marB="0"/>
                </a:tc>
                <a:tc>
                  <a:txBody>
                    <a:bodyPr/>
                    <a:lstStyle/>
                    <a:p>
                      <a:pPr marL="72000" algn="just">
                        <a:lnSpc>
                          <a:spcPct val="100000"/>
                        </a:lnSpc>
                        <a:spcAft>
                          <a:spcPts val="0"/>
                        </a:spcAft>
                      </a:pPr>
                      <a:r>
                        <a:rPr lang="en-GB" sz="1600">
                          <a:effectLst/>
                        </a:rPr>
                        <a:t>Central value to be set after 3MeV beam tests.</a:t>
                      </a:r>
                      <a:endParaRPr lang="en-GB" sz="1600">
                        <a:effectLst/>
                        <a:latin typeface="Verdana" panose="020B0604030504040204" pitchFamily="34" charset="0"/>
                        <a:ea typeface="Times New Roman" panose="02020603050405020304" pitchFamily="18" charset="0"/>
                        <a:cs typeface="Times New Roman" panose="02020603050405020304" pitchFamily="18" charset="0"/>
                      </a:endParaRPr>
                    </a:p>
                  </a:txBody>
                  <a:tcPr marL="23239" marR="23239" marT="0" marB="0"/>
                </a:tc>
                <a:extLst>
                  <a:ext uri="{0D108BD9-81ED-4DB2-BD59-A6C34878D82A}">
                    <a16:rowId xmlns:a16="http://schemas.microsoft.com/office/drawing/2014/main" val="805158397"/>
                  </a:ext>
                </a:extLst>
              </a:tr>
              <a:tr h="247881">
                <a:tc>
                  <a:txBody>
                    <a:bodyPr/>
                    <a:lstStyle/>
                    <a:p>
                      <a:pPr marL="72000" algn="just">
                        <a:lnSpc>
                          <a:spcPct val="100000"/>
                        </a:lnSpc>
                        <a:spcAft>
                          <a:spcPts val="0"/>
                        </a:spcAft>
                      </a:pPr>
                      <a:r>
                        <a:rPr lang="en-GB" sz="1600" dirty="0">
                          <a:effectLst/>
                        </a:rPr>
                        <a:t>steererLEBTH121_Mode1_Min/Max</a:t>
                      </a:r>
                      <a:endParaRPr lang="en-GB" sz="16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23239" marR="23239" marT="0" marB="0"/>
                </a:tc>
                <a:tc>
                  <a:txBody>
                    <a:bodyPr/>
                    <a:lstStyle/>
                    <a:p>
                      <a:pPr marL="72000" algn="just">
                        <a:lnSpc>
                          <a:spcPct val="100000"/>
                        </a:lnSpc>
                        <a:spcAft>
                          <a:spcPts val="0"/>
                        </a:spcAft>
                      </a:pPr>
                      <a:r>
                        <a:rPr lang="fr-FR" sz="1600" dirty="0">
                          <a:effectLst/>
                        </a:rPr>
                        <a:t>+/-</a:t>
                      </a:r>
                      <a:r>
                        <a:rPr lang="fr-FR" sz="1600" dirty="0" smtClean="0">
                          <a:effectLst/>
                        </a:rPr>
                        <a:t>0.5 A</a:t>
                      </a:r>
                      <a:endParaRPr lang="en-GB" sz="16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23239" marR="23239" marT="0" marB="0"/>
                </a:tc>
                <a:tc>
                  <a:txBody>
                    <a:bodyPr/>
                    <a:lstStyle/>
                    <a:p>
                      <a:pPr marL="72000" algn="just">
                        <a:lnSpc>
                          <a:spcPct val="100000"/>
                        </a:lnSpc>
                        <a:spcAft>
                          <a:spcPts val="0"/>
                        </a:spcAft>
                      </a:pPr>
                      <a:r>
                        <a:rPr lang="en-GB" sz="1600">
                          <a:effectLst/>
                        </a:rPr>
                        <a:t>TBC</a:t>
                      </a:r>
                      <a:endParaRPr lang="en-GB" sz="1600">
                        <a:effectLst/>
                        <a:latin typeface="Verdana" panose="020B0604030504040204" pitchFamily="34" charset="0"/>
                        <a:ea typeface="Times New Roman" panose="02020603050405020304" pitchFamily="18" charset="0"/>
                        <a:cs typeface="Times New Roman" panose="02020603050405020304" pitchFamily="18" charset="0"/>
                      </a:endParaRPr>
                    </a:p>
                  </a:txBody>
                  <a:tcPr marL="23239" marR="23239" marT="0" marB="0"/>
                </a:tc>
                <a:tc>
                  <a:txBody>
                    <a:bodyPr/>
                    <a:lstStyle/>
                    <a:p>
                      <a:pPr marL="72000" algn="just">
                        <a:lnSpc>
                          <a:spcPct val="100000"/>
                        </a:lnSpc>
                        <a:spcAft>
                          <a:spcPts val="0"/>
                        </a:spcAft>
                      </a:pPr>
                      <a:r>
                        <a:rPr lang="en-GB" sz="1600">
                          <a:effectLst/>
                        </a:rPr>
                        <a:t>Central value to be set after 3MeV beam tests.</a:t>
                      </a:r>
                      <a:endParaRPr lang="en-GB" sz="1600">
                        <a:effectLst/>
                        <a:latin typeface="Verdana" panose="020B0604030504040204" pitchFamily="34" charset="0"/>
                        <a:ea typeface="Times New Roman" panose="02020603050405020304" pitchFamily="18" charset="0"/>
                        <a:cs typeface="Times New Roman" panose="02020603050405020304" pitchFamily="18" charset="0"/>
                      </a:endParaRPr>
                    </a:p>
                  </a:txBody>
                  <a:tcPr marL="23239" marR="23239" marT="0" marB="0"/>
                </a:tc>
                <a:extLst>
                  <a:ext uri="{0D108BD9-81ED-4DB2-BD59-A6C34878D82A}">
                    <a16:rowId xmlns:a16="http://schemas.microsoft.com/office/drawing/2014/main" val="1688472436"/>
                  </a:ext>
                </a:extLst>
              </a:tr>
              <a:tr h="247881">
                <a:tc>
                  <a:txBody>
                    <a:bodyPr/>
                    <a:lstStyle/>
                    <a:p>
                      <a:pPr marL="72000" algn="just">
                        <a:lnSpc>
                          <a:spcPct val="100000"/>
                        </a:lnSpc>
                        <a:spcAft>
                          <a:spcPts val="0"/>
                        </a:spcAft>
                      </a:pPr>
                      <a:r>
                        <a:rPr lang="en-GB" sz="1600">
                          <a:effectLst/>
                        </a:rPr>
                        <a:t>steererLEBTV121_Mode1_Min/Max</a:t>
                      </a:r>
                      <a:endParaRPr lang="en-GB" sz="1600">
                        <a:effectLst/>
                        <a:latin typeface="Verdana" panose="020B0604030504040204" pitchFamily="34" charset="0"/>
                        <a:ea typeface="Times New Roman" panose="02020603050405020304" pitchFamily="18" charset="0"/>
                        <a:cs typeface="Times New Roman" panose="02020603050405020304" pitchFamily="18" charset="0"/>
                      </a:endParaRPr>
                    </a:p>
                  </a:txBody>
                  <a:tcPr marL="23239" marR="23239" marT="0" marB="0"/>
                </a:tc>
                <a:tc>
                  <a:txBody>
                    <a:bodyPr/>
                    <a:lstStyle/>
                    <a:p>
                      <a:pPr marL="72000" algn="just">
                        <a:lnSpc>
                          <a:spcPct val="100000"/>
                        </a:lnSpc>
                        <a:spcAft>
                          <a:spcPts val="0"/>
                        </a:spcAft>
                      </a:pPr>
                      <a:r>
                        <a:rPr lang="fr-FR" sz="1600" dirty="0">
                          <a:effectLst/>
                        </a:rPr>
                        <a:t>+/-</a:t>
                      </a:r>
                      <a:r>
                        <a:rPr lang="fr-FR" sz="1600" dirty="0" smtClean="0">
                          <a:effectLst/>
                        </a:rPr>
                        <a:t>0.5 A</a:t>
                      </a:r>
                      <a:endParaRPr lang="en-GB" sz="16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23239" marR="23239" marT="0" marB="0"/>
                </a:tc>
                <a:tc>
                  <a:txBody>
                    <a:bodyPr/>
                    <a:lstStyle/>
                    <a:p>
                      <a:pPr marL="72000" algn="just">
                        <a:lnSpc>
                          <a:spcPct val="100000"/>
                        </a:lnSpc>
                        <a:spcAft>
                          <a:spcPts val="0"/>
                        </a:spcAft>
                      </a:pPr>
                      <a:r>
                        <a:rPr lang="en-GB" sz="1600" dirty="0">
                          <a:effectLst/>
                        </a:rPr>
                        <a:t>TBC</a:t>
                      </a:r>
                      <a:endParaRPr lang="en-GB" sz="16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23239" marR="23239" marT="0" marB="0"/>
                </a:tc>
                <a:tc>
                  <a:txBody>
                    <a:bodyPr/>
                    <a:lstStyle/>
                    <a:p>
                      <a:pPr marL="72000" algn="just">
                        <a:lnSpc>
                          <a:spcPct val="100000"/>
                        </a:lnSpc>
                        <a:spcAft>
                          <a:spcPts val="0"/>
                        </a:spcAft>
                      </a:pPr>
                      <a:r>
                        <a:rPr lang="en-GB" sz="1600">
                          <a:effectLst/>
                        </a:rPr>
                        <a:t>Central value to be set after 3MeV beam tests.</a:t>
                      </a:r>
                      <a:endParaRPr lang="en-GB" sz="1600">
                        <a:effectLst/>
                        <a:latin typeface="Verdana" panose="020B0604030504040204" pitchFamily="34" charset="0"/>
                        <a:ea typeface="Times New Roman" panose="02020603050405020304" pitchFamily="18" charset="0"/>
                        <a:cs typeface="Times New Roman" panose="02020603050405020304" pitchFamily="18" charset="0"/>
                      </a:endParaRPr>
                    </a:p>
                  </a:txBody>
                  <a:tcPr marL="23239" marR="23239" marT="0" marB="0"/>
                </a:tc>
                <a:extLst>
                  <a:ext uri="{0D108BD9-81ED-4DB2-BD59-A6C34878D82A}">
                    <a16:rowId xmlns:a16="http://schemas.microsoft.com/office/drawing/2014/main" val="3681881050"/>
                  </a:ext>
                </a:extLst>
              </a:tr>
              <a:tr h="371821">
                <a:tc>
                  <a:txBody>
                    <a:bodyPr/>
                    <a:lstStyle/>
                    <a:p>
                      <a:pPr marL="72000" algn="just">
                        <a:lnSpc>
                          <a:spcPct val="100000"/>
                        </a:lnSpc>
                        <a:spcAft>
                          <a:spcPts val="0"/>
                        </a:spcAft>
                      </a:pPr>
                      <a:r>
                        <a:rPr lang="en-GB" sz="1600" dirty="0">
                          <a:effectLst/>
                        </a:rPr>
                        <a:t>einzelLens_Mode1_Min/Max</a:t>
                      </a:r>
                      <a:endParaRPr lang="en-GB" sz="16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23239" marR="23239" marT="0" marB="0"/>
                </a:tc>
                <a:tc>
                  <a:txBody>
                    <a:bodyPr/>
                    <a:lstStyle/>
                    <a:p>
                      <a:pPr marL="72000" algn="just">
                        <a:lnSpc>
                          <a:spcPct val="100000"/>
                        </a:lnSpc>
                        <a:spcAft>
                          <a:spcPts val="0"/>
                        </a:spcAft>
                      </a:pPr>
                      <a:r>
                        <a:rPr lang="en-GB" sz="1600" dirty="0">
                          <a:effectLst/>
                        </a:rPr>
                        <a:t>+/-</a:t>
                      </a:r>
                      <a:r>
                        <a:rPr lang="en-GB" sz="1600" dirty="0" smtClean="0">
                          <a:effectLst/>
                        </a:rPr>
                        <a:t>1050.0</a:t>
                      </a:r>
                      <a:r>
                        <a:rPr lang="fr-FR" sz="1600" dirty="0" smtClean="0">
                          <a:effectLst/>
                        </a:rPr>
                        <a:t> V</a:t>
                      </a:r>
                      <a:endParaRPr lang="en-GB" sz="16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23239" marR="23239" marT="0" marB="0"/>
                </a:tc>
                <a:tc>
                  <a:txBody>
                    <a:bodyPr/>
                    <a:lstStyle/>
                    <a:p>
                      <a:pPr marL="72000" algn="just">
                        <a:lnSpc>
                          <a:spcPct val="100000"/>
                        </a:lnSpc>
                        <a:spcAft>
                          <a:spcPts val="0"/>
                        </a:spcAft>
                      </a:pPr>
                      <a:r>
                        <a:rPr lang="en-GB" sz="1600" dirty="0">
                          <a:effectLst/>
                        </a:rPr>
                        <a:t>29000.0</a:t>
                      </a:r>
                      <a:endParaRPr lang="en-GB" sz="16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23239" marR="23239" marT="0" marB="0"/>
                </a:tc>
                <a:tc>
                  <a:txBody>
                    <a:bodyPr/>
                    <a:lstStyle/>
                    <a:p>
                      <a:pPr marL="72000" algn="just">
                        <a:lnSpc>
                          <a:spcPct val="100000"/>
                        </a:lnSpc>
                        <a:spcAft>
                          <a:spcPts val="0"/>
                        </a:spcAft>
                      </a:pPr>
                      <a:r>
                        <a:rPr lang="en-GB" sz="1600">
                          <a:effectLst/>
                        </a:rPr>
                        <a:t> </a:t>
                      </a:r>
                      <a:endParaRPr lang="en-GB" sz="1600">
                        <a:effectLst/>
                        <a:latin typeface="Verdana" panose="020B0604030504040204" pitchFamily="34" charset="0"/>
                        <a:ea typeface="Times New Roman" panose="02020603050405020304" pitchFamily="18" charset="0"/>
                        <a:cs typeface="Times New Roman" panose="02020603050405020304" pitchFamily="18" charset="0"/>
                      </a:endParaRPr>
                    </a:p>
                  </a:txBody>
                  <a:tcPr marL="23239" marR="23239" marT="0" marB="0"/>
                </a:tc>
                <a:extLst>
                  <a:ext uri="{0D108BD9-81ED-4DB2-BD59-A6C34878D82A}">
                    <a16:rowId xmlns:a16="http://schemas.microsoft.com/office/drawing/2014/main" val="1677543565"/>
                  </a:ext>
                </a:extLst>
              </a:tr>
              <a:tr h="223093">
                <a:tc>
                  <a:txBody>
                    <a:bodyPr/>
                    <a:lstStyle/>
                    <a:p>
                      <a:pPr marL="72000" algn="just">
                        <a:lnSpc>
                          <a:spcPct val="100000"/>
                        </a:lnSpc>
                        <a:spcAft>
                          <a:spcPts val="0"/>
                        </a:spcAft>
                      </a:pPr>
                      <a:r>
                        <a:rPr lang="en-GB" sz="1600" dirty="0">
                          <a:effectLst/>
                        </a:rPr>
                        <a:t> </a:t>
                      </a:r>
                      <a:endParaRPr lang="en-GB" sz="16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23239" marR="23239" marT="0" marB="0">
                    <a:solidFill>
                      <a:schemeClr val="accent1">
                        <a:lumMod val="20000"/>
                        <a:lumOff val="80000"/>
                      </a:schemeClr>
                    </a:solidFill>
                  </a:tcPr>
                </a:tc>
                <a:tc>
                  <a:txBody>
                    <a:bodyPr/>
                    <a:lstStyle/>
                    <a:p>
                      <a:pPr marL="72000" algn="just">
                        <a:lnSpc>
                          <a:spcPct val="100000"/>
                        </a:lnSpc>
                        <a:spcAft>
                          <a:spcPts val="0"/>
                        </a:spcAft>
                      </a:pPr>
                      <a:r>
                        <a:rPr lang="en-GB" sz="1600">
                          <a:effectLst/>
                        </a:rPr>
                        <a:t>Value</a:t>
                      </a:r>
                      <a:endParaRPr lang="en-GB" sz="1600">
                        <a:effectLst/>
                        <a:latin typeface="Verdana" panose="020B0604030504040204" pitchFamily="34" charset="0"/>
                        <a:ea typeface="Times New Roman" panose="02020603050405020304" pitchFamily="18" charset="0"/>
                        <a:cs typeface="Times New Roman" panose="02020603050405020304" pitchFamily="18" charset="0"/>
                      </a:endParaRPr>
                    </a:p>
                  </a:txBody>
                  <a:tcPr marL="23239" marR="23239" marT="0" marB="0"/>
                </a:tc>
                <a:tc>
                  <a:txBody>
                    <a:bodyPr/>
                    <a:lstStyle/>
                    <a:p>
                      <a:pPr marL="72000" algn="just">
                        <a:lnSpc>
                          <a:spcPct val="100000"/>
                        </a:lnSpc>
                        <a:spcAft>
                          <a:spcPts val="0"/>
                        </a:spcAft>
                      </a:pPr>
                      <a:r>
                        <a:rPr lang="en-GB" sz="1600" dirty="0">
                          <a:effectLst/>
                        </a:rPr>
                        <a:t> </a:t>
                      </a:r>
                      <a:endParaRPr lang="en-GB" sz="16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23239" marR="23239" marT="0" marB="0"/>
                </a:tc>
                <a:tc>
                  <a:txBody>
                    <a:bodyPr/>
                    <a:lstStyle/>
                    <a:p>
                      <a:pPr marL="72000" algn="just">
                        <a:lnSpc>
                          <a:spcPct val="100000"/>
                        </a:lnSpc>
                        <a:spcAft>
                          <a:spcPts val="0"/>
                        </a:spcAft>
                      </a:pPr>
                      <a:r>
                        <a:rPr lang="en-GB" sz="1600">
                          <a:effectLst/>
                        </a:rPr>
                        <a:t> </a:t>
                      </a:r>
                      <a:endParaRPr lang="en-GB" sz="1600">
                        <a:effectLst/>
                        <a:latin typeface="Verdana" panose="020B0604030504040204" pitchFamily="34" charset="0"/>
                        <a:ea typeface="Times New Roman" panose="02020603050405020304" pitchFamily="18" charset="0"/>
                        <a:cs typeface="Times New Roman" panose="02020603050405020304" pitchFamily="18" charset="0"/>
                      </a:endParaRPr>
                    </a:p>
                  </a:txBody>
                  <a:tcPr marL="23239" marR="23239" marT="0" marB="0"/>
                </a:tc>
                <a:extLst>
                  <a:ext uri="{0D108BD9-81ED-4DB2-BD59-A6C34878D82A}">
                    <a16:rowId xmlns:a16="http://schemas.microsoft.com/office/drawing/2014/main" val="4272068679"/>
                  </a:ext>
                </a:extLst>
              </a:tr>
              <a:tr h="185910">
                <a:tc>
                  <a:txBody>
                    <a:bodyPr/>
                    <a:lstStyle/>
                    <a:p>
                      <a:pPr marL="72000" algn="just">
                        <a:lnSpc>
                          <a:spcPct val="100000"/>
                        </a:lnSpc>
                        <a:spcAft>
                          <a:spcPts val="0"/>
                        </a:spcAft>
                      </a:pPr>
                      <a:r>
                        <a:rPr lang="en-GB" sz="1600">
                          <a:effectLst/>
                        </a:rPr>
                        <a:t>tailclipperTime_Mode1_Max</a:t>
                      </a:r>
                      <a:endParaRPr lang="en-GB" sz="1600">
                        <a:effectLst/>
                        <a:latin typeface="Verdana" panose="020B0604030504040204" pitchFamily="34" charset="0"/>
                        <a:ea typeface="Times New Roman" panose="02020603050405020304" pitchFamily="18" charset="0"/>
                        <a:cs typeface="Times New Roman" panose="02020603050405020304" pitchFamily="18" charset="0"/>
                      </a:endParaRPr>
                    </a:p>
                  </a:txBody>
                  <a:tcPr marL="23239" marR="23239" marT="0" marB="0"/>
                </a:tc>
                <a:tc>
                  <a:txBody>
                    <a:bodyPr/>
                    <a:lstStyle/>
                    <a:p>
                      <a:pPr marL="72000" algn="just">
                        <a:lnSpc>
                          <a:spcPct val="100000"/>
                        </a:lnSpc>
                        <a:spcAft>
                          <a:spcPts val="0"/>
                        </a:spcAft>
                      </a:pPr>
                      <a:r>
                        <a:rPr lang="en-GB" sz="1600" dirty="0" smtClean="0">
                          <a:effectLst/>
                        </a:rPr>
                        <a:t>276.0e6 ns</a:t>
                      </a:r>
                      <a:endParaRPr lang="en-GB" sz="16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23239" marR="23239" marT="0" marB="0"/>
                </a:tc>
                <a:tc>
                  <a:txBody>
                    <a:bodyPr/>
                    <a:lstStyle/>
                    <a:p>
                      <a:pPr marL="72000" algn="just">
                        <a:lnSpc>
                          <a:spcPct val="100000"/>
                        </a:lnSpc>
                        <a:spcAft>
                          <a:spcPts val="0"/>
                        </a:spcAft>
                      </a:pPr>
                      <a:r>
                        <a:rPr lang="en-GB" sz="1600" dirty="0">
                          <a:effectLst/>
                        </a:rPr>
                        <a:t> </a:t>
                      </a:r>
                      <a:endParaRPr lang="en-GB" sz="16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23239" marR="23239" marT="0" marB="0"/>
                </a:tc>
                <a:tc>
                  <a:txBody>
                    <a:bodyPr/>
                    <a:lstStyle/>
                    <a:p>
                      <a:pPr marL="72000" algn="just">
                        <a:lnSpc>
                          <a:spcPct val="100000"/>
                        </a:lnSpc>
                        <a:spcAft>
                          <a:spcPts val="0"/>
                        </a:spcAft>
                      </a:pPr>
                      <a:r>
                        <a:rPr lang="en-GB" sz="1600" dirty="0">
                          <a:effectLst/>
                        </a:rPr>
                        <a:t>i.e. 1ms pulse</a:t>
                      </a:r>
                      <a:endParaRPr lang="en-GB" sz="16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23239" marR="23239" marT="0" marB="0"/>
                </a:tc>
                <a:extLst>
                  <a:ext uri="{0D108BD9-81ED-4DB2-BD59-A6C34878D82A}">
                    <a16:rowId xmlns:a16="http://schemas.microsoft.com/office/drawing/2014/main" val="1804632290"/>
                  </a:ext>
                </a:extLst>
              </a:tr>
              <a:tr h="185910">
                <a:tc>
                  <a:txBody>
                    <a:bodyPr/>
                    <a:lstStyle/>
                    <a:p>
                      <a:pPr marL="72000" algn="just">
                        <a:lnSpc>
                          <a:spcPct val="100000"/>
                        </a:lnSpc>
                        <a:spcAft>
                          <a:spcPts val="0"/>
                        </a:spcAft>
                      </a:pPr>
                      <a:r>
                        <a:rPr lang="en-GB" sz="1600">
                          <a:effectLst/>
                        </a:rPr>
                        <a:t>rfPower_Mode1_Max</a:t>
                      </a:r>
                      <a:endParaRPr lang="en-GB" sz="1600">
                        <a:effectLst/>
                        <a:latin typeface="Verdana" panose="020B0604030504040204" pitchFamily="34" charset="0"/>
                        <a:ea typeface="Times New Roman" panose="02020603050405020304" pitchFamily="18" charset="0"/>
                        <a:cs typeface="Times New Roman" panose="02020603050405020304" pitchFamily="18" charset="0"/>
                      </a:endParaRPr>
                    </a:p>
                  </a:txBody>
                  <a:tcPr marL="23239" marR="23239" marT="0" marB="0"/>
                </a:tc>
                <a:tc>
                  <a:txBody>
                    <a:bodyPr/>
                    <a:lstStyle/>
                    <a:p>
                      <a:pPr marL="72000" algn="just">
                        <a:lnSpc>
                          <a:spcPct val="100000"/>
                        </a:lnSpc>
                        <a:spcAft>
                          <a:spcPts val="0"/>
                        </a:spcAft>
                      </a:pPr>
                      <a:r>
                        <a:rPr lang="en-GB" sz="1600" dirty="0" smtClean="0">
                          <a:effectLst/>
                        </a:rPr>
                        <a:t>50000</a:t>
                      </a:r>
                      <a:endParaRPr lang="en-GB" sz="16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23239" marR="23239" marT="0" marB="0"/>
                </a:tc>
                <a:tc>
                  <a:txBody>
                    <a:bodyPr/>
                    <a:lstStyle/>
                    <a:p>
                      <a:pPr marL="72000" algn="just">
                        <a:lnSpc>
                          <a:spcPct val="100000"/>
                        </a:lnSpc>
                        <a:spcAft>
                          <a:spcPts val="0"/>
                        </a:spcAft>
                      </a:pPr>
                      <a:r>
                        <a:rPr lang="en-GB" sz="1600" dirty="0">
                          <a:effectLst/>
                        </a:rPr>
                        <a:t> </a:t>
                      </a:r>
                      <a:endParaRPr lang="en-GB" sz="16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23239" marR="23239" marT="0" marB="0"/>
                </a:tc>
                <a:tc>
                  <a:txBody>
                    <a:bodyPr/>
                    <a:lstStyle/>
                    <a:p>
                      <a:pPr marL="72000" algn="just">
                        <a:lnSpc>
                          <a:spcPct val="100000"/>
                        </a:lnSpc>
                        <a:spcAft>
                          <a:spcPts val="0"/>
                        </a:spcAft>
                      </a:pPr>
                      <a:r>
                        <a:rPr lang="en-GB" sz="1600" dirty="0">
                          <a:effectLst/>
                        </a:rPr>
                        <a:t>W</a:t>
                      </a:r>
                      <a:endParaRPr lang="en-GB" sz="16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23239" marR="23239" marT="0" marB="0"/>
                </a:tc>
                <a:extLst>
                  <a:ext uri="{0D108BD9-81ED-4DB2-BD59-A6C34878D82A}">
                    <a16:rowId xmlns:a16="http://schemas.microsoft.com/office/drawing/2014/main" val="2397456340"/>
                  </a:ext>
                </a:extLst>
              </a:tr>
              <a:tr h="123940">
                <a:tc>
                  <a:txBody>
                    <a:bodyPr/>
                    <a:lstStyle/>
                    <a:p>
                      <a:pPr marL="72000" algn="just">
                        <a:lnSpc>
                          <a:spcPct val="100000"/>
                        </a:lnSpc>
                        <a:spcAft>
                          <a:spcPts val="0"/>
                        </a:spcAft>
                      </a:pPr>
                      <a:r>
                        <a:rPr lang="en-GB" sz="1600">
                          <a:effectLst/>
                        </a:rPr>
                        <a:t>watchDogLowLossMinTrans_Mode1_Min</a:t>
                      </a:r>
                      <a:endParaRPr lang="en-GB" sz="1600">
                        <a:effectLst/>
                        <a:latin typeface="Verdana" panose="020B0604030504040204" pitchFamily="34" charset="0"/>
                        <a:ea typeface="Times New Roman" panose="02020603050405020304" pitchFamily="18" charset="0"/>
                        <a:cs typeface="Times New Roman" panose="02020603050405020304" pitchFamily="18" charset="0"/>
                      </a:endParaRPr>
                    </a:p>
                  </a:txBody>
                  <a:tcPr marL="23239" marR="23239" marT="0" marB="0"/>
                </a:tc>
                <a:tc>
                  <a:txBody>
                    <a:bodyPr/>
                    <a:lstStyle/>
                    <a:p>
                      <a:pPr marL="72000" algn="just">
                        <a:lnSpc>
                          <a:spcPct val="100000"/>
                        </a:lnSpc>
                        <a:spcAft>
                          <a:spcPts val="0"/>
                        </a:spcAft>
                      </a:pPr>
                      <a:r>
                        <a:rPr lang="en-GB" sz="1600" dirty="0" smtClean="0">
                          <a:effectLst/>
                        </a:rPr>
                        <a:t>65</a:t>
                      </a:r>
                      <a:endParaRPr lang="en-GB" sz="16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23239" marR="23239" marT="0" marB="0"/>
                </a:tc>
                <a:tc>
                  <a:txBody>
                    <a:bodyPr/>
                    <a:lstStyle/>
                    <a:p>
                      <a:pPr marL="72000" algn="just">
                        <a:lnSpc>
                          <a:spcPct val="100000"/>
                        </a:lnSpc>
                        <a:spcAft>
                          <a:spcPts val="0"/>
                        </a:spcAft>
                      </a:pPr>
                      <a:r>
                        <a:rPr lang="en-GB" sz="1600">
                          <a:effectLst/>
                        </a:rPr>
                        <a:t> </a:t>
                      </a:r>
                      <a:endParaRPr lang="en-GB" sz="1600">
                        <a:effectLst/>
                        <a:latin typeface="Verdana" panose="020B0604030504040204" pitchFamily="34" charset="0"/>
                        <a:ea typeface="Times New Roman" panose="02020603050405020304" pitchFamily="18" charset="0"/>
                        <a:cs typeface="Times New Roman" panose="02020603050405020304" pitchFamily="18" charset="0"/>
                      </a:endParaRPr>
                    </a:p>
                  </a:txBody>
                  <a:tcPr marL="23239" marR="23239" marT="0" marB="0"/>
                </a:tc>
                <a:tc>
                  <a:txBody>
                    <a:bodyPr/>
                    <a:lstStyle/>
                    <a:p>
                      <a:pPr marL="72000" algn="just">
                        <a:lnSpc>
                          <a:spcPct val="100000"/>
                        </a:lnSpc>
                        <a:spcAft>
                          <a:spcPts val="0"/>
                        </a:spcAft>
                      </a:pPr>
                      <a:r>
                        <a:rPr lang="en-GB" sz="1600" dirty="0">
                          <a:effectLst/>
                        </a:rPr>
                        <a:t>%</a:t>
                      </a:r>
                      <a:endParaRPr lang="en-GB" sz="16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23239" marR="23239" marT="0" marB="0"/>
                </a:tc>
                <a:extLst>
                  <a:ext uri="{0D108BD9-81ED-4DB2-BD59-A6C34878D82A}">
                    <a16:rowId xmlns:a16="http://schemas.microsoft.com/office/drawing/2014/main" val="3195438302"/>
                  </a:ext>
                </a:extLst>
              </a:tr>
              <a:tr h="521582">
                <a:tc>
                  <a:txBody>
                    <a:bodyPr/>
                    <a:lstStyle/>
                    <a:p>
                      <a:pPr marL="72000" algn="just">
                        <a:lnSpc>
                          <a:spcPct val="100000"/>
                        </a:lnSpc>
                        <a:spcAft>
                          <a:spcPts val="0"/>
                        </a:spcAft>
                      </a:pPr>
                      <a:r>
                        <a:rPr lang="en-GB" sz="1600">
                          <a:effectLst/>
                        </a:rPr>
                        <a:t>lifetime_Mode1_Max</a:t>
                      </a:r>
                      <a:endParaRPr lang="en-GB" sz="1600">
                        <a:effectLst/>
                        <a:latin typeface="Verdana" panose="020B0604030504040204" pitchFamily="34" charset="0"/>
                        <a:ea typeface="Times New Roman" panose="02020603050405020304" pitchFamily="18" charset="0"/>
                        <a:cs typeface="Times New Roman" panose="02020603050405020304" pitchFamily="18" charset="0"/>
                      </a:endParaRPr>
                    </a:p>
                  </a:txBody>
                  <a:tcPr marL="23239" marR="23239" marT="0" marB="0"/>
                </a:tc>
                <a:tc>
                  <a:txBody>
                    <a:bodyPr/>
                    <a:lstStyle/>
                    <a:p>
                      <a:pPr marL="72000" algn="just">
                        <a:lnSpc>
                          <a:spcPct val="100000"/>
                        </a:lnSpc>
                        <a:spcAft>
                          <a:spcPts val="0"/>
                        </a:spcAft>
                      </a:pPr>
                      <a:r>
                        <a:rPr lang="en-GB" sz="1600">
                          <a:effectLst/>
                        </a:rPr>
                        <a:t>100000000</a:t>
                      </a:r>
                    </a:p>
                    <a:p>
                      <a:pPr marL="72000" algn="just">
                        <a:lnSpc>
                          <a:spcPct val="100000"/>
                        </a:lnSpc>
                        <a:spcAft>
                          <a:spcPts val="0"/>
                        </a:spcAft>
                      </a:pPr>
                      <a:r>
                        <a:rPr lang="en-GB" sz="1600">
                          <a:effectLst/>
                        </a:rPr>
                        <a:t>(100M)</a:t>
                      </a:r>
                      <a:endParaRPr lang="en-GB" sz="1600">
                        <a:effectLst/>
                        <a:latin typeface="Verdana" panose="020B0604030504040204" pitchFamily="34" charset="0"/>
                        <a:ea typeface="Times New Roman" panose="02020603050405020304" pitchFamily="18" charset="0"/>
                        <a:cs typeface="Times New Roman" panose="02020603050405020304" pitchFamily="18" charset="0"/>
                      </a:endParaRPr>
                    </a:p>
                  </a:txBody>
                  <a:tcPr marL="23239" marR="23239" marT="0" marB="0"/>
                </a:tc>
                <a:tc>
                  <a:txBody>
                    <a:bodyPr/>
                    <a:lstStyle/>
                    <a:p>
                      <a:pPr marL="72000" algn="just">
                        <a:lnSpc>
                          <a:spcPct val="100000"/>
                        </a:lnSpc>
                        <a:spcAft>
                          <a:spcPts val="0"/>
                        </a:spcAft>
                      </a:pPr>
                      <a:r>
                        <a:rPr lang="en-GB" sz="1600">
                          <a:effectLst/>
                        </a:rPr>
                        <a:t> </a:t>
                      </a:r>
                      <a:endParaRPr lang="en-GB" sz="1600">
                        <a:effectLst/>
                        <a:latin typeface="Verdana" panose="020B0604030504040204" pitchFamily="34" charset="0"/>
                        <a:ea typeface="Times New Roman" panose="02020603050405020304" pitchFamily="18" charset="0"/>
                        <a:cs typeface="Times New Roman" panose="02020603050405020304" pitchFamily="18" charset="0"/>
                      </a:endParaRPr>
                    </a:p>
                  </a:txBody>
                  <a:tcPr marL="23239" marR="23239" marT="0" marB="0"/>
                </a:tc>
                <a:tc>
                  <a:txBody>
                    <a:bodyPr/>
                    <a:lstStyle/>
                    <a:p>
                      <a:pPr marL="72000" algn="just">
                        <a:lnSpc>
                          <a:spcPct val="100000"/>
                        </a:lnSpc>
                        <a:spcAft>
                          <a:spcPts val="0"/>
                        </a:spcAft>
                      </a:pPr>
                      <a:r>
                        <a:rPr lang="en-GB" sz="1600" dirty="0">
                          <a:effectLst/>
                        </a:rPr>
                        <a:t>(&gt;3 years)</a:t>
                      </a:r>
                      <a:endParaRPr lang="en-GB" sz="16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23239" marR="23239" marT="0" marB="0"/>
                </a:tc>
                <a:extLst>
                  <a:ext uri="{0D108BD9-81ED-4DB2-BD59-A6C34878D82A}">
                    <a16:rowId xmlns:a16="http://schemas.microsoft.com/office/drawing/2014/main" val="4038808989"/>
                  </a:ext>
                </a:extLst>
              </a:tr>
              <a:tr h="185910">
                <a:tc>
                  <a:txBody>
                    <a:bodyPr/>
                    <a:lstStyle/>
                    <a:p>
                      <a:pPr marL="72000" algn="just">
                        <a:lnSpc>
                          <a:spcPct val="100000"/>
                        </a:lnSpc>
                        <a:spcAft>
                          <a:spcPts val="0"/>
                        </a:spcAft>
                      </a:pPr>
                      <a:r>
                        <a:rPr lang="en-GB" sz="1600" dirty="0" err="1">
                          <a:effectLst/>
                        </a:rPr>
                        <a:t>beamCurrentLEBT</a:t>
                      </a:r>
                      <a:endParaRPr lang="en-GB" sz="16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23239" marR="23239" marT="0" marB="0"/>
                </a:tc>
                <a:tc>
                  <a:txBody>
                    <a:bodyPr/>
                    <a:lstStyle/>
                    <a:p>
                      <a:pPr marL="72000" algn="just">
                        <a:lnSpc>
                          <a:spcPct val="100000"/>
                        </a:lnSpc>
                        <a:spcAft>
                          <a:spcPts val="0"/>
                        </a:spcAft>
                      </a:pPr>
                      <a:r>
                        <a:rPr lang="en-GB" sz="1600" dirty="0">
                          <a:effectLst/>
                        </a:rPr>
                        <a:t>-</a:t>
                      </a:r>
                      <a:r>
                        <a:rPr lang="en-GB" sz="1600" dirty="0" smtClean="0">
                          <a:effectLst/>
                        </a:rPr>
                        <a:t>45.0</a:t>
                      </a:r>
                      <a:r>
                        <a:rPr lang="en-GB" sz="1600" baseline="0" dirty="0" smtClean="0">
                          <a:effectLst/>
                        </a:rPr>
                        <a:t> mA</a:t>
                      </a:r>
                      <a:endParaRPr lang="en-GB" sz="16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23239" marR="23239" marT="0" marB="0"/>
                </a:tc>
                <a:tc>
                  <a:txBody>
                    <a:bodyPr/>
                    <a:lstStyle/>
                    <a:p>
                      <a:pPr marL="72000" algn="just">
                        <a:lnSpc>
                          <a:spcPct val="100000"/>
                        </a:lnSpc>
                        <a:spcAft>
                          <a:spcPts val="0"/>
                        </a:spcAft>
                      </a:pPr>
                      <a:r>
                        <a:rPr lang="en-GB" sz="1600" dirty="0">
                          <a:effectLst/>
                        </a:rPr>
                        <a:t> </a:t>
                      </a:r>
                      <a:endParaRPr lang="en-GB" sz="16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23239" marR="23239" marT="0" marB="0"/>
                </a:tc>
                <a:tc>
                  <a:txBody>
                    <a:bodyPr/>
                    <a:lstStyle/>
                    <a:p>
                      <a:pPr marL="72000" algn="just">
                        <a:lnSpc>
                          <a:spcPct val="100000"/>
                        </a:lnSpc>
                        <a:spcAft>
                          <a:spcPts val="0"/>
                        </a:spcAft>
                      </a:pPr>
                      <a:r>
                        <a:rPr lang="en-GB" sz="1600" dirty="0">
                          <a:effectLst/>
                        </a:rPr>
                        <a:t> </a:t>
                      </a:r>
                      <a:endParaRPr lang="en-GB" sz="16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23239" marR="23239" marT="0" marB="0"/>
                </a:tc>
                <a:extLst>
                  <a:ext uri="{0D108BD9-81ED-4DB2-BD59-A6C34878D82A}">
                    <a16:rowId xmlns:a16="http://schemas.microsoft.com/office/drawing/2014/main" val="3676882683"/>
                  </a:ext>
                </a:extLst>
              </a:tr>
            </a:tbl>
          </a:graphicData>
        </a:graphic>
      </p:graphicFrame>
    </p:spTree>
    <p:extLst>
      <p:ext uri="{BB962C8B-B14F-4D97-AF65-F5344CB8AC3E}">
        <p14:creationId xmlns:p14="http://schemas.microsoft.com/office/powerpoint/2010/main" val="39951004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Mode2 Low Intensity</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731337888"/>
              </p:ext>
            </p:extLst>
          </p:nvPr>
        </p:nvGraphicFramePr>
        <p:xfrm>
          <a:off x="911352" y="1402810"/>
          <a:ext cx="10113264" cy="5090456"/>
        </p:xfrm>
        <a:graphic>
          <a:graphicData uri="http://schemas.openxmlformats.org/drawingml/2006/table">
            <a:tbl>
              <a:tblPr firstRow="1" firstCol="1" bandRow="1">
                <a:tableStyleId>{5C22544A-7EE6-4342-B048-85BDC9FD1C3A}</a:tableStyleId>
              </a:tblPr>
              <a:tblGrid>
                <a:gridCol w="4039361">
                  <a:extLst>
                    <a:ext uri="{9D8B030D-6E8A-4147-A177-3AD203B41FA5}">
                      <a16:colId xmlns:a16="http://schemas.microsoft.com/office/drawing/2014/main" val="2061808016"/>
                    </a:ext>
                  </a:extLst>
                </a:gridCol>
                <a:gridCol w="1684950">
                  <a:extLst>
                    <a:ext uri="{9D8B030D-6E8A-4147-A177-3AD203B41FA5}">
                      <a16:colId xmlns:a16="http://schemas.microsoft.com/office/drawing/2014/main" val="4172917071"/>
                    </a:ext>
                  </a:extLst>
                </a:gridCol>
                <a:gridCol w="1517288">
                  <a:extLst>
                    <a:ext uri="{9D8B030D-6E8A-4147-A177-3AD203B41FA5}">
                      <a16:colId xmlns:a16="http://schemas.microsoft.com/office/drawing/2014/main" val="218054935"/>
                    </a:ext>
                  </a:extLst>
                </a:gridCol>
                <a:gridCol w="2871665">
                  <a:extLst>
                    <a:ext uri="{9D8B030D-6E8A-4147-A177-3AD203B41FA5}">
                      <a16:colId xmlns:a16="http://schemas.microsoft.com/office/drawing/2014/main" val="3340140196"/>
                    </a:ext>
                  </a:extLst>
                </a:gridCol>
              </a:tblGrid>
              <a:tr h="471710">
                <a:tc>
                  <a:txBody>
                    <a:bodyPr/>
                    <a:lstStyle/>
                    <a:p>
                      <a:pPr marL="72000" algn="just">
                        <a:lnSpc>
                          <a:spcPct val="100000"/>
                        </a:lnSpc>
                        <a:spcAft>
                          <a:spcPts val="0"/>
                        </a:spcAft>
                      </a:pPr>
                      <a:r>
                        <a:rPr lang="en-GB" sz="1600" dirty="0">
                          <a:effectLst/>
                        </a:rPr>
                        <a:t>Mode 2 __ LOW INTENSITY</a:t>
                      </a:r>
                      <a:endParaRPr lang="en-GB" sz="16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25104" marR="25104" marT="0" marB="0"/>
                </a:tc>
                <a:tc>
                  <a:txBody>
                    <a:bodyPr/>
                    <a:lstStyle/>
                    <a:p>
                      <a:pPr marL="72000" algn="just">
                        <a:lnSpc>
                          <a:spcPct val="100000"/>
                        </a:lnSpc>
                        <a:spcAft>
                          <a:spcPts val="0"/>
                        </a:spcAft>
                      </a:pPr>
                      <a:r>
                        <a:rPr lang="en-GB" sz="1600" dirty="0">
                          <a:effectLst/>
                        </a:rPr>
                        <a:t>Window</a:t>
                      </a:r>
                      <a:endParaRPr lang="en-GB" sz="16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25104" marR="25104" marT="0" marB="0"/>
                </a:tc>
                <a:tc>
                  <a:txBody>
                    <a:bodyPr/>
                    <a:lstStyle/>
                    <a:p>
                      <a:pPr marL="72000" algn="just">
                        <a:lnSpc>
                          <a:spcPct val="100000"/>
                        </a:lnSpc>
                        <a:spcAft>
                          <a:spcPts val="0"/>
                        </a:spcAft>
                      </a:pPr>
                      <a:r>
                        <a:rPr lang="en-GB" sz="1600">
                          <a:effectLst/>
                        </a:rPr>
                        <a:t>Central Value</a:t>
                      </a:r>
                      <a:endParaRPr lang="en-GB" sz="1600">
                        <a:effectLst/>
                        <a:latin typeface="Verdana" panose="020B0604030504040204" pitchFamily="34" charset="0"/>
                        <a:ea typeface="Times New Roman" panose="02020603050405020304" pitchFamily="18" charset="0"/>
                        <a:cs typeface="Times New Roman" panose="02020603050405020304" pitchFamily="18" charset="0"/>
                      </a:endParaRPr>
                    </a:p>
                  </a:txBody>
                  <a:tcPr marL="25104" marR="25104" marT="0" marB="0"/>
                </a:tc>
                <a:tc>
                  <a:txBody>
                    <a:bodyPr/>
                    <a:lstStyle/>
                    <a:p>
                      <a:pPr marL="72000" algn="just">
                        <a:lnSpc>
                          <a:spcPct val="100000"/>
                        </a:lnSpc>
                        <a:spcAft>
                          <a:spcPts val="0"/>
                        </a:spcAft>
                      </a:pPr>
                      <a:r>
                        <a:rPr lang="en-GB" sz="1600">
                          <a:effectLst/>
                        </a:rPr>
                        <a:t>Comment</a:t>
                      </a:r>
                      <a:endParaRPr lang="en-GB" sz="1600">
                        <a:effectLst/>
                        <a:latin typeface="Verdana" panose="020B0604030504040204" pitchFamily="34" charset="0"/>
                        <a:ea typeface="Times New Roman" panose="02020603050405020304" pitchFamily="18" charset="0"/>
                        <a:cs typeface="Times New Roman" panose="02020603050405020304" pitchFamily="18" charset="0"/>
                      </a:endParaRPr>
                    </a:p>
                  </a:txBody>
                  <a:tcPr marL="25104" marR="25104" marT="0" marB="0"/>
                </a:tc>
                <a:extLst>
                  <a:ext uri="{0D108BD9-81ED-4DB2-BD59-A6C34878D82A}">
                    <a16:rowId xmlns:a16="http://schemas.microsoft.com/office/drawing/2014/main" val="1474607228"/>
                  </a:ext>
                </a:extLst>
              </a:tr>
              <a:tr h="401662">
                <a:tc>
                  <a:txBody>
                    <a:bodyPr/>
                    <a:lstStyle/>
                    <a:p>
                      <a:pPr marL="72000" algn="just">
                        <a:lnSpc>
                          <a:spcPct val="100000"/>
                        </a:lnSpc>
                        <a:spcAft>
                          <a:spcPts val="0"/>
                        </a:spcAft>
                      </a:pPr>
                      <a:r>
                        <a:rPr lang="en-GB" sz="1600" dirty="0">
                          <a:effectLst/>
                        </a:rPr>
                        <a:t>solenoidLEBT111_Mode2_Mi</a:t>
                      </a:r>
                      <a:r>
                        <a:rPr lang="fr-FR" sz="1600" dirty="0">
                          <a:effectLst/>
                        </a:rPr>
                        <a:t>n/Max</a:t>
                      </a:r>
                      <a:endParaRPr lang="en-GB" sz="16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25104" marR="25104" marT="0" marB="0"/>
                </a:tc>
                <a:tc>
                  <a:txBody>
                    <a:bodyPr/>
                    <a:lstStyle/>
                    <a:p>
                      <a:pPr marL="72000" algn="just">
                        <a:lnSpc>
                          <a:spcPct val="100000"/>
                        </a:lnSpc>
                        <a:spcAft>
                          <a:spcPts val="0"/>
                        </a:spcAft>
                      </a:pPr>
                      <a:r>
                        <a:rPr lang="fr-FR" sz="1600">
                          <a:effectLst/>
                        </a:rPr>
                        <a:t>+/-0.5</a:t>
                      </a:r>
                      <a:endParaRPr lang="en-GB" sz="1600">
                        <a:effectLst/>
                        <a:latin typeface="Verdana" panose="020B0604030504040204" pitchFamily="34" charset="0"/>
                        <a:ea typeface="Times New Roman" panose="02020603050405020304" pitchFamily="18" charset="0"/>
                        <a:cs typeface="Times New Roman" panose="02020603050405020304" pitchFamily="18" charset="0"/>
                      </a:endParaRPr>
                    </a:p>
                  </a:txBody>
                  <a:tcPr marL="25104" marR="25104" marT="0" marB="0"/>
                </a:tc>
                <a:tc>
                  <a:txBody>
                    <a:bodyPr/>
                    <a:lstStyle/>
                    <a:p>
                      <a:pPr marL="72000" algn="just">
                        <a:lnSpc>
                          <a:spcPct val="100000"/>
                        </a:lnSpc>
                        <a:spcAft>
                          <a:spcPts val="0"/>
                        </a:spcAft>
                      </a:pPr>
                      <a:r>
                        <a:rPr lang="fr-FR" sz="1600" dirty="0">
                          <a:solidFill>
                            <a:srgbClr val="FF0000"/>
                          </a:solidFill>
                          <a:effectLst/>
                        </a:rPr>
                        <a:t>62.25</a:t>
                      </a:r>
                      <a:endParaRPr lang="en-GB" sz="1600" dirty="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25104" marR="25104" marT="0" marB="0"/>
                </a:tc>
                <a:tc>
                  <a:txBody>
                    <a:bodyPr/>
                    <a:lstStyle/>
                    <a:p>
                      <a:pPr marL="72000" algn="just">
                        <a:lnSpc>
                          <a:spcPct val="100000"/>
                        </a:lnSpc>
                        <a:spcAft>
                          <a:spcPts val="0"/>
                        </a:spcAft>
                      </a:pPr>
                      <a:r>
                        <a:rPr lang="fr-FR" sz="1600">
                          <a:effectLst/>
                        </a:rPr>
                        <a:t> </a:t>
                      </a:r>
                      <a:endParaRPr lang="en-GB" sz="1600">
                        <a:effectLst/>
                        <a:latin typeface="Verdana" panose="020B0604030504040204" pitchFamily="34" charset="0"/>
                        <a:ea typeface="Times New Roman" panose="02020603050405020304" pitchFamily="18" charset="0"/>
                        <a:cs typeface="Times New Roman" panose="02020603050405020304" pitchFamily="18" charset="0"/>
                      </a:endParaRPr>
                    </a:p>
                  </a:txBody>
                  <a:tcPr marL="25104" marR="25104" marT="0" marB="0"/>
                </a:tc>
                <a:extLst>
                  <a:ext uri="{0D108BD9-81ED-4DB2-BD59-A6C34878D82A}">
                    <a16:rowId xmlns:a16="http://schemas.microsoft.com/office/drawing/2014/main" val="3113812000"/>
                  </a:ext>
                </a:extLst>
              </a:tr>
              <a:tr h="401662">
                <a:tc>
                  <a:txBody>
                    <a:bodyPr/>
                    <a:lstStyle/>
                    <a:p>
                      <a:pPr marL="72000" algn="just">
                        <a:lnSpc>
                          <a:spcPct val="100000"/>
                        </a:lnSpc>
                        <a:spcAft>
                          <a:spcPts val="0"/>
                        </a:spcAft>
                      </a:pPr>
                      <a:r>
                        <a:rPr lang="fr-FR" sz="1600" dirty="0">
                          <a:effectLst/>
                        </a:rPr>
                        <a:t>solenoidLEBT121_Mode2_Min/Max</a:t>
                      </a:r>
                      <a:endParaRPr lang="en-GB" sz="16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25104" marR="25104" marT="0" marB="0"/>
                </a:tc>
                <a:tc>
                  <a:txBody>
                    <a:bodyPr/>
                    <a:lstStyle/>
                    <a:p>
                      <a:pPr marL="72000" algn="just">
                        <a:lnSpc>
                          <a:spcPct val="100000"/>
                        </a:lnSpc>
                        <a:spcAft>
                          <a:spcPts val="0"/>
                        </a:spcAft>
                      </a:pPr>
                      <a:r>
                        <a:rPr lang="fr-FR" sz="1600">
                          <a:effectLst/>
                        </a:rPr>
                        <a:t>+/-0.5</a:t>
                      </a:r>
                      <a:endParaRPr lang="en-GB" sz="1600">
                        <a:effectLst/>
                        <a:latin typeface="Verdana" panose="020B0604030504040204" pitchFamily="34" charset="0"/>
                        <a:ea typeface="Times New Roman" panose="02020603050405020304" pitchFamily="18" charset="0"/>
                        <a:cs typeface="Times New Roman" panose="02020603050405020304" pitchFamily="18" charset="0"/>
                      </a:endParaRPr>
                    </a:p>
                  </a:txBody>
                  <a:tcPr marL="25104" marR="25104" marT="0" marB="0"/>
                </a:tc>
                <a:tc>
                  <a:txBody>
                    <a:bodyPr/>
                    <a:lstStyle/>
                    <a:p>
                      <a:pPr marL="72000" algn="just">
                        <a:lnSpc>
                          <a:spcPct val="100000"/>
                        </a:lnSpc>
                        <a:spcAft>
                          <a:spcPts val="0"/>
                        </a:spcAft>
                      </a:pPr>
                      <a:r>
                        <a:rPr lang="fr-FR" sz="1600" dirty="0">
                          <a:solidFill>
                            <a:srgbClr val="FF0000"/>
                          </a:solidFill>
                          <a:effectLst/>
                        </a:rPr>
                        <a:t>115.0</a:t>
                      </a:r>
                      <a:endParaRPr lang="en-GB" sz="1600" dirty="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25104" marR="25104" marT="0" marB="0"/>
                </a:tc>
                <a:tc>
                  <a:txBody>
                    <a:bodyPr/>
                    <a:lstStyle/>
                    <a:p>
                      <a:pPr marL="72000" algn="just">
                        <a:lnSpc>
                          <a:spcPct val="100000"/>
                        </a:lnSpc>
                        <a:spcAft>
                          <a:spcPts val="0"/>
                        </a:spcAft>
                      </a:pPr>
                      <a:r>
                        <a:rPr lang="fr-FR" sz="1600">
                          <a:effectLst/>
                        </a:rPr>
                        <a:t> </a:t>
                      </a:r>
                      <a:endParaRPr lang="en-GB" sz="1600">
                        <a:effectLst/>
                        <a:latin typeface="Verdana" panose="020B0604030504040204" pitchFamily="34" charset="0"/>
                        <a:ea typeface="Times New Roman" panose="02020603050405020304" pitchFamily="18" charset="0"/>
                        <a:cs typeface="Times New Roman" panose="02020603050405020304" pitchFamily="18" charset="0"/>
                      </a:endParaRPr>
                    </a:p>
                  </a:txBody>
                  <a:tcPr marL="25104" marR="25104" marT="0" marB="0"/>
                </a:tc>
                <a:extLst>
                  <a:ext uri="{0D108BD9-81ED-4DB2-BD59-A6C34878D82A}">
                    <a16:rowId xmlns:a16="http://schemas.microsoft.com/office/drawing/2014/main" val="1627575919"/>
                  </a:ext>
                </a:extLst>
              </a:tr>
              <a:tr h="267775">
                <a:tc>
                  <a:txBody>
                    <a:bodyPr/>
                    <a:lstStyle/>
                    <a:p>
                      <a:pPr marL="72000" algn="just">
                        <a:lnSpc>
                          <a:spcPct val="100000"/>
                        </a:lnSpc>
                        <a:spcAft>
                          <a:spcPts val="0"/>
                        </a:spcAft>
                      </a:pPr>
                      <a:r>
                        <a:rPr lang="fr-FR" sz="1600" dirty="0">
                          <a:effectLst/>
                        </a:rPr>
                        <a:t>steererLEBTH111_Mode2_Min/Max</a:t>
                      </a:r>
                      <a:endParaRPr lang="en-GB" sz="16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25104" marR="25104" marT="0" marB="0"/>
                </a:tc>
                <a:tc>
                  <a:txBody>
                    <a:bodyPr/>
                    <a:lstStyle/>
                    <a:p>
                      <a:pPr marL="72000" algn="just">
                        <a:lnSpc>
                          <a:spcPct val="100000"/>
                        </a:lnSpc>
                        <a:spcAft>
                          <a:spcPts val="0"/>
                        </a:spcAft>
                      </a:pPr>
                      <a:r>
                        <a:rPr lang="fr-FR" sz="1600">
                          <a:effectLst/>
                        </a:rPr>
                        <a:t>+/-0.5</a:t>
                      </a:r>
                      <a:endParaRPr lang="en-GB" sz="1600">
                        <a:effectLst/>
                        <a:latin typeface="Verdana" panose="020B0604030504040204" pitchFamily="34" charset="0"/>
                        <a:ea typeface="Times New Roman" panose="02020603050405020304" pitchFamily="18" charset="0"/>
                        <a:cs typeface="Times New Roman" panose="02020603050405020304" pitchFamily="18" charset="0"/>
                      </a:endParaRPr>
                    </a:p>
                  </a:txBody>
                  <a:tcPr marL="25104" marR="25104" marT="0" marB="0"/>
                </a:tc>
                <a:tc>
                  <a:txBody>
                    <a:bodyPr/>
                    <a:lstStyle/>
                    <a:p>
                      <a:pPr marL="72000" algn="just">
                        <a:lnSpc>
                          <a:spcPct val="100000"/>
                        </a:lnSpc>
                        <a:spcAft>
                          <a:spcPts val="0"/>
                        </a:spcAft>
                      </a:pPr>
                      <a:r>
                        <a:rPr lang="en-GB" sz="1600">
                          <a:effectLst/>
                        </a:rPr>
                        <a:t>TBC</a:t>
                      </a:r>
                      <a:endParaRPr lang="en-GB" sz="1600">
                        <a:effectLst/>
                        <a:latin typeface="Verdana" panose="020B0604030504040204" pitchFamily="34" charset="0"/>
                        <a:ea typeface="Times New Roman" panose="02020603050405020304" pitchFamily="18" charset="0"/>
                        <a:cs typeface="Times New Roman" panose="02020603050405020304" pitchFamily="18" charset="0"/>
                      </a:endParaRPr>
                    </a:p>
                  </a:txBody>
                  <a:tcPr marL="25104" marR="25104" marT="0" marB="0"/>
                </a:tc>
                <a:tc>
                  <a:txBody>
                    <a:bodyPr/>
                    <a:lstStyle/>
                    <a:p>
                      <a:pPr marL="72000" algn="just">
                        <a:lnSpc>
                          <a:spcPct val="100000"/>
                        </a:lnSpc>
                        <a:spcAft>
                          <a:spcPts val="0"/>
                        </a:spcAft>
                      </a:pPr>
                      <a:r>
                        <a:rPr lang="en-GB" sz="1600">
                          <a:effectLst/>
                        </a:rPr>
                        <a:t>Central value to be set after 3MeV beam tests.</a:t>
                      </a:r>
                      <a:endParaRPr lang="en-GB" sz="1600">
                        <a:effectLst/>
                        <a:latin typeface="Verdana" panose="020B0604030504040204" pitchFamily="34" charset="0"/>
                        <a:ea typeface="Times New Roman" panose="02020603050405020304" pitchFamily="18" charset="0"/>
                        <a:cs typeface="Times New Roman" panose="02020603050405020304" pitchFamily="18" charset="0"/>
                      </a:endParaRPr>
                    </a:p>
                  </a:txBody>
                  <a:tcPr marL="25104" marR="25104" marT="0" marB="0"/>
                </a:tc>
                <a:extLst>
                  <a:ext uri="{0D108BD9-81ED-4DB2-BD59-A6C34878D82A}">
                    <a16:rowId xmlns:a16="http://schemas.microsoft.com/office/drawing/2014/main" val="3874363151"/>
                  </a:ext>
                </a:extLst>
              </a:tr>
              <a:tr h="267775">
                <a:tc>
                  <a:txBody>
                    <a:bodyPr/>
                    <a:lstStyle/>
                    <a:p>
                      <a:pPr marL="72000" algn="just">
                        <a:lnSpc>
                          <a:spcPct val="100000"/>
                        </a:lnSpc>
                        <a:spcAft>
                          <a:spcPts val="0"/>
                        </a:spcAft>
                      </a:pPr>
                      <a:r>
                        <a:rPr lang="fr-FR" sz="1600">
                          <a:effectLst/>
                        </a:rPr>
                        <a:t>steererLEBTV111_Mode2_Min/Max</a:t>
                      </a:r>
                      <a:endParaRPr lang="en-GB" sz="1600">
                        <a:effectLst/>
                        <a:latin typeface="Verdana" panose="020B0604030504040204" pitchFamily="34" charset="0"/>
                        <a:ea typeface="Times New Roman" panose="02020603050405020304" pitchFamily="18" charset="0"/>
                        <a:cs typeface="Times New Roman" panose="02020603050405020304" pitchFamily="18" charset="0"/>
                      </a:endParaRPr>
                    </a:p>
                  </a:txBody>
                  <a:tcPr marL="25104" marR="25104" marT="0" marB="0"/>
                </a:tc>
                <a:tc>
                  <a:txBody>
                    <a:bodyPr/>
                    <a:lstStyle/>
                    <a:p>
                      <a:pPr marL="72000" algn="just">
                        <a:lnSpc>
                          <a:spcPct val="100000"/>
                        </a:lnSpc>
                        <a:spcAft>
                          <a:spcPts val="0"/>
                        </a:spcAft>
                      </a:pPr>
                      <a:r>
                        <a:rPr lang="fr-FR" sz="1600" dirty="0">
                          <a:effectLst/>
                        </a:rPr>
                        <a:t>+/-0.5</a:t>
                      </a:r>
                      <a:endParaRPr lang="en-GB" sz="16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25104" marR="25104" marT="0" marB="0"/>
                </a:tc>
                <a:tc>
                  <a:txBody>
                    <a:bodyPr/>
                    <a:lstStyle/>
                    <a:p>
                      <a:pPr marL="72000" algn="just">
                        <a:lnSpc>
                          <a:spcPct val="100000"/>
                        </a:lnSpc>
                        <a:spcAft>
                          <a:spcPts val="0"/>
                        </a:spcAft>
                      </a:pPr>
                      <a:r>
                        <a:rPr lang="en-GB" sz="1600">
                          <a:effectLst/>
                        </a:rPr>
                        <a:t>TBC</a:t>
                      </a:r>
                      <a:endParaRPr lang="en-GB" sz="1600">
                        <a:effectLst/>
                        <a:latin typeface="Verdana" panose="020B0604030504040204" pitchFamily="34" charset="0"/>
                        <a:ea typeface="Times New Roman" panose="02020603050405020304" pitchFamily="18" charset="0"/>
                        <a:cs typeface="Times New Roman" panose="02020603050405020304" pitchFamily="18" charset="0"/>
                      </a:endParaRPr>
                    </a:p>
                  </a:txBody>
                  <a:tcPr marL="25104" marR="25104" marT="0" marB="0"/>
                </a:tc>
                <a:tc>
                  <a:txBody>
                    <a:bodyPr/>
                    <a:lstStyle/>
                    <a:p>
                      <a:pPr marL="72000" algn="just">
                        <a:lnSpc>
                          <a:spcPct val="100000"/>
                        </a:lnSpc>
                        <a:spcAft>
                          <a:spcPts val="0"/>
                        </a:spcAft>
                      </a:pPr>
                      <a:r>
                        <a:rPr lang="en-GB" sz="1600">
                          <a:effectLst/>
                        </a:rPr>
                        <a:t>Central value to be set after 3MeV beam tests.</a:t>
                      </a:r>
                      <a:endParaRPr lang="en-GB" sz="1600">
                        <a:effectLst/>
                        <a:latin typeface="Verdana" panose="020B0604030504040204" pitchFamily="34" charset="0"/>
                        <a:ea typeface="Times New Roman" panose="02020603050405020304" pitchFamily="18" charset="0"/>
                        <a:cs typeface="Times New Roman" panose="02020603050405020304" pitchFamily="18" charset="0"/>
                      </a:endParaRPr>
                    </a:p>
                  </a:txBody>
                  <a:tcPr marL="25104" marR="25104" marT="0" marB="0"/>
                </a:tc>
                <a:extLst>
                  <a:ext uri="{0D108BD9-81ED-4DB2-BD59-A6C34878D82A}">
                    <a16:rowId xmlns:a16="http://schemas.microsoft.com/office/drawing/2014/main" val="2973502505"/>
                  </a:ext>
                </a:extLst>
              </a:tr>
              <a:tr h="267775">
                <a:tc>
                  <a:txBody>
                    <a:bodyPr/>
                    <a:lstStyle/>
                    <a:p>
                      <a:pPr marL="72000" algn="just">
                        <a:lnSpc>
                          <a:spcPct val="100000"/>
                        </a:lnSpc>
                        <a:spcAft>
                          <a:spcPts val="0"/>
                        </a:spcAft>
                      </a:pPr>
                      <a:r>
                        <a:rPr lang="en-GB" sz="1600">
                          <a:effectLst/>
                        </a:rPr>
                        <a:t>steererLEBTH121_Mode2_Min/Max</a:t>
                      </a:r>
                      <a:endParaRPr lang="en-GB" sz="1600">
                        <a:effectLst/>
                        <a:latin typeface="Verdana" panose="020B0604030504040204" pitchFamily="34" charset="0"/>
                        <a:ea typeface="Times New Roman" panose="02020603050405020304" pitchFamily="18" charset="0"/>
                        <a:cs typeface="Times New Roman" panose="02020603050405020304" pitchFamily="18" charset="0"/>
                      </a:endParaRPr>
                    </a:p>
                  </a:txBody>
                  <a:tcPr marL="25104" marR="25104" marT="0" marB="0"/>
                </a:tc>
                <a:tc>
                  <a:txBody>
                    <a:bodyPr/>
                    <a:lstStyle/>
                    <a:p>
                      <a:pPr marL="72000" algn="just">
                        <a:lnSpc>
                          <a:spcPct val="100000"/>
                        </a:lnSpc>
                        <a:spcAft>
                          <a:spcPts val="0"/>
                        </a:spcAft>
                      </a:pPr>
                      <a:r>
                        <a:rPr lang="fr-FR" sz="1600" dirty="0">
                          <a:effectLst/>
                        </a:rPr>
                        <a:t>+/-0.5</a:t>
                      </a:r>
                      <a:endParaRPr lang="en-GB" sz="16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25104" marR="25104" marT="0" marB="0"/>
                </a:tc>
                <a:tc>
                  <a:txBody>
                    <a:bodyPr/>
                    <a:lstStyle/>
                    <a:p>
                      <a:pPr marL="72000" algn="just">
                        <a:lnSpc>
                          <a:spcPct val="100000"/>
                        </a:lnSpc>
                        <a:spcAft>
                          <a:spcPts val="0"/>
                        </a:spcAft>
                      </a:pPr>
                      <a:r>
                        <a:rPr lang="en-GB" sz="1600" dirty="0">
                          <a:effectLst/>
                        </a:rPr>
                        <a:t>TBC</a:t>
                      </a:r>
                      <a:endParaRPr lang="en-GB" sz="16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25104" marR="25104" marT="0" marB="0"/>
                </a:tc>
                <a:tc>
                  <a:txBody>
                    <a:bodyPr/>
                    <a:lstStyle/>
                    <a:p>
                      <a:pPr marL="72000" algn="just">
                        <a:lnSpc>
                          <a:spcPct val="100000"/>
                        </a:lnSpc>
                        <a:spcAft>
                          <a:spcPts val="0"/>
                        </a:spcAft>
                      </a:pPr>
                      <a:r>
                        <a:rPr lang="en-GB" sz="1600">
                          <a:effectLst/>
                        </a:rPr>
                        <a:t>Central value to be set after 3MeV beam tests.</a:t>
                      </a:r>
                      <a:endParaRPr lang="en-GB" sz="1600">
                        <a:effectLst/>
                        <a:latin typeface="Verdana" panose="020B0604030504040204" pitchFamily="34" charset="0"/>
                        <a:ea typeface="Times New Roman" panose="02020603050405020304" pitchFamily="18" charset="0"/>
                        <a:cs typeface="Times New Roman" panose="02020603050405020304" pitchFamily="18" charset="0"/>
                      </a:endParaRPr>
                    </a:p>
                  </a:txBody>
                  <a:tcPr marL="25104" marR="25104" marT="0" marB="0"/>
                </a:tc>
                <a:extLst>
                  <a:ext uri="{0D108BD9-81ED-4DB2-BD59-A6C34878D82A}">
                    <a16:rowId xmlns:a16="http://schemas.microsoft.com/office/drawing/2014/main" val="1302600958"/>
                  </a:ext>
                </a:extLst>
              </a:tr>
              <a:tr h="267775">
                <a:tc>
                  <a:txBody>
                    <a:bodyPr/>
                    <a:lstStyle/>
                    <a:p>
                      <a:pPr marL="72000" algn="just">
                        <a:lnSpc>
                          <a:spcPct val="100000"/>
                        </a:lnSpc>
                        <a:spcAft>
                          <a:spcPts val="0"/>
                        </a:spcAft>
                      </a:pPr>
                      <a:r>
                        <a:rPr lang="en-GB" sz="1600">
                          <a:effectLst/>
                        </a:rPr>
                        <a:t>steererLEBTV121_Mode2_Min/Max</a:t>
                      </a:r>
                      <a:endParaRPr lang="en-GB" sz="1600">
                        <a:effectLst/>
                        <a:latin typeface="Verdana" panose="020B0604030504040204" pitchFamily="34" charset="0"/>
                        <a:ea typeface="Times New Roman" panose="02020603050405020304" pitchFamily="18" charset="0"/>
                        <a:cs typeface="Times New Roman" panose="02020603050405020304" pitchFamily="18" charset="0"/>
                      </a:endParaRPr>
                    </a:p>
                  </a:txBody>
                  <a:tcPr marL="25104" marR="25104" marT="0" marB="0"/>
                </a:tc>
                <a:tc>
                  <a:txBody>
                    <a:bodyPr/>
                    <a:lstStyle/>
                    <a:p>
                      <a:pPr marL="72000" algn="just">
                        <a:lnSpc>
                          <a:spcPct val="100000"/>
                        </a:lnSpc>
                        <a:spcAft>
                          <a:spcPts val="0"/>
                        </a:spcAft>
                      </a:pPr>
                      <a:r>
                        <a:rPr lang="fr-FR" sz="1600">
                          <a:effectLst/>
                        </a:rPr>
                        <a:t>+/-0.5</a:t>
                      </a:r>
                      <a:endParaRPr lang="en-GB" sz="1600">
                        <a:effectLst/>
                        <a:latin typeface="Verdana" panose="020B0604030504040204" pitchFamily="34" charset="0"/>
                        <a:ea typeface="Times New Roman" panose="02020603050405020304" pitchFamily="18" charset="0"/>
                        <a:cs typeface="Times New Roman" panose="02020603050405020304" pitchFamily="18" charset="0"/>
                      </a:endParaRPr>
                    </a:p>
                  </a:txBody>
                  <a:tcPr marL="25104" marR="25104" marT="0" marB="0"/>
                </a:tc>
                <a:tc>
                  <a:txBody>
                    <a:bodyPr/>
                    <a:lstStyle/>
                    <a:p>
                      <a:pPr marL="72000" algn="just">
                        <a:lnSpc>
                          <a:spcPct val="100000"/>
                        </a:lnSpc>
                        <a:spcAft>
                          <a:spcPts val="0"/>
                        </a:spcAft>
                      </a:pPr>
                      <a:r>
                        <a:rPr lang="en-GB" sz="1600" dirty="0">
                          <a:effectLst/>
                        </a:rPr>
                        <a:t>TBC</a:t>
                      </a:r>
                      <a:endParaRPr lang="en-GB" sz="16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25104" marR="25104" marT="0" marB="0"/>
                </a:tc>
                <a:tc>
                  <a:txBody>
                    <a:bodyPr/>
                    <a:lstStyle/>
                    <a:p>
                      <a:pPr marL="72000" algn="just">
                        <a:lnSpc>
                          <a:spcPct val="100000"/>
                        </a:lnSpc>
                        <a:spcAft>
                          <a:spcPts val="0"/>
                        </a:spcAft>
                      </a:pPr>
                      <a:r>
                        <a:rPr lang="en-GB" sz="1600">
                          <a:effectLst/>
                        </a:rPr>
                        <a:t>Central value to be set after 3MeV beam tests.</a:t>
                      </a:r>
                      <a:endParaRPr lang="en-GB" sz="1600">
                        <a:effectLst/>
                        <a:latin typeface="Verdana" panose="020B0604030504040204" pitchFamily="34" charset="0"/>
                        <a:ea typeface="Times New Roman" panose="02020603050405020304" pitchFamily="18" charset="0"/>
                        <a:cs typeface="Times New Roman" panose="02020603050405020304" pitchFamily="18" charset="0"/>
                      </a:endParaRPr>
                    </a:p>
                  </a:txBody>
                  <a:tcPr marL="25104" marR="25104" marT="0" marB="0"/>
                </a:tc>
                <a:extLst>
                  <a:ext uri="{0D108BD9-81ED-4DB2-BD59-A6C34878D82A}">
                    <a16:rowId xmlns:a16="http://schemas.microsoft.com/office/drawing/2014/main" val="3610354022"/>
                  </a:ext>
                </a:extLst>
              </a:tr>
              <a:tr h="401662">
                <a:tc>
                  <a:txBody>
                    <a:bodyPr/>
                    <a:lstStyle/>
                    <a:p>
                      <a:pPr marL="72000" algn="just">
                        <a:lnSpc>
                          <a:spcPct val="100000"/>
                        </a:lnSpc>
                        <a:spcAft>
                          <a:spcPts val="0"/>
                        </a:spcAft>
                      </a:pPr>
                      <a:r>
                        <a:rPr lang="en-GB" sz="1600">
                          <a:effectLst/>
                        </a:rPr>
                        <a:t>einzelLens_Mode2_Min/Max</a:t>
                      </a:r>
                      <a:endParaRPr lang="en-GB" sz="1600">
                        <a:effectLst/>
                        <a:latin typeface="Verdana" panose="020B0604030504040204" pitchFamily="34" charset="0"/>
                        <a:ea typeface="Times New Roman" panose="02020603050405020304" pitchFamily="18" charset="0"/>
                        <a:cs typeface="Times New Roman" panose="02020603050405020304" pitchFamily="18" charset="0"/>
                      </a:endParaRPr>
                    </a:p>
                  </a:txBody>
                  <a:tcPr marL="25104" marR="25104" marT="0" marB="0"/>
                </a:tc>
                <a:tc>
                  <a:txBody>
                    <a:bodyPr/>
                    <a:lstStyle/>
                    <a:p>
                      <a:pPr marL="72000" algn="just">
                        <a:lnSpc>
                          <a:spcPct val="100000"/>
                        </a:lnSpc>
                        <a:spcAft>
                          <a:spcPts val="0"/>
                        </a:spcAft>
                      </a:pPr>
                      <a:r>
                        <a:rPr lang="en-GB" sz="1600">
                          <a:effectLst/>
                        </a:rPr>
                        <a:t>+/-1050.0</a:t>
                      </a:r>
                      <a:endParaRPr lang="en-GB" sz="1600">
                        <a:effectLst/>
                        <a:latin typeface="Verdana" panose="020B0604030504040204" pitchFamily="34" charset="0"/>
                        <a:ea typeface="Times New Roman" panose="02020603050405020304" pitchFamily="18" charset="0"/>
                        <a:cs typeface="Times New Roman" panose="02020603050405020304" pitchFamily="18" charset="0"/>
                      </a:endParaRPr>
                    </a:p>
                  </a:txBody>
                  <a:tcPr marL="25104" marR="25104" marT="0" marB="0"/>
                </a:tc>
                <a:tc>
                  <a:txBody>
                    <a:bodyPr/>
                    <a:lstStyle/>
                    <a:p>
                      <a:pPr marL="72000" algn="just">
                        <a:lnSpc>
                          <a:spcPct val="100000"/>
                        </a:lnSpc>
                        <a:spcAft>
                          <a:spcPts val="0"/>
                        </a:spcAft>
                      </a:pPr>
                      <a:r>
                        <a:rPr lang="en-GB" sz="1600" dirty="0">
                          <a:effectLst/>
                        </a:rPr>
                        <a:t>29000.0</a:t>
                      </a:r>
                      <a:endParaRPr lang="en-GB" sz="16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25104" marR="25104" marT="0" marB="0"/>
                </a:tc>
                <a:tc>
                  <a:txBody>
                    <a:bodyPr/>
                    <a:lstStyle/>
                    <a:p>
                      <a:pPr marL="72000" algn="just">
                        <a:lnSpc>
                          <a:spcPct val="100000"/>
                        </a:lnSpc>
                        <a:spcAft>
                          <a:spcPts val="0"/>
                        </a:spcAft>
                      </a:pPr>
                      <a:r>
                        <a:rPr lang="en-GB" sz="1600">
                          <a:effectLst/>
                        </a:rPr>
                        <a:t> </a:t>
                      </a:r>
                      <a:endParaRPr lang="en-GB" sz="1600">
                        <a:effectLst/>
                        <a:latin typeface="Verdana" panose="020B0604030504040204" pitchFamily="34" charset="0"/>
                        <a:ea typeface="Times New Roman" panose="02020603050405020304" pitchFamily="18" charset="0"/>
                        <a:cs typeface="Times New Roman" panose="02020603050405020304" pitchFamily="18" charset="0"/>
                      </a:endParaRPr>
                    </a:p>
                  </a:txBody>
                  <a:tcPr marL="25104" marR="25104" marT="0" marB="0"/>
                </a:tc>
                <a:extLst>
                  <a:ext uri="{0D108BD9-81ED-4DB2-BD59-A6C34878D82A}">
                    <a16:rowId xmlns:a16="http://schemas.microsoft.com/office/drawing/2014/main" val="949327269"/>
                  </a:ext>
                </a:extLst>
              </a:tr>
              <a:tr h="240997">
                <a:tc>
                  <a:txBody>
                    <a:bodyPr/>
                    <a:lstStyle/>
                    <a:p>
                      <a:pPr marL="72000" algn="just">
                        <a:lnSpc>
                          <a:spcPct val="100000"/>
                        </a:lnSpc>
                        <a:spcAft>
                          <a:spcPts val="0"/>
                        </a:spcAft>
                      </a:pPr>
                      <a:r>
                        <a:rPr lang="en-GB" sz="1600">
                          <a:effectLst/>
                        </a:rPr>
                        <a:t> </a:t>
                      </a:r>
                      <a:endParaRPr lang="en-GB" sz="1600">
                        <a:effectLst/>
                        <a:latin typeface="Verdana" panose="020B0604030504040204" pitchFamily="34" charset="0"/>
                        <a:ea typeface="Times New Roman" panose="02020603050405020304" pitchFamily="18" charset="0"/>
                        <a:cs typeface="Times New Roman" panose="02020603050405020304" pitchFamily="18" charset="0"/>
                      </a:endParaRPr>
                    </a:p>
                  </a:txBody>
                  <a:tcPr marL="25104" marR="25104" marT="0" marB="0"/>
                </a:tc>
                <a:tc>
                  <a:txBody>
                    <a:bodyPr/>
                    <a:lstStyle/>
                    <a:p>
                      <a:pPr marL="72000" algn="just">
                        <a:lnSpc>
                          <a:spcPct val="100000"/>
                        </a:lnSpc>
                        <a:spcAft>
                          <a:spcPts val="0"/>
                        </a:spcAft>
                      </a:pPr>
                      <a:r>
                        <a:rPr lang="fr-FR" sz="1600">
                          <a:effectLst/>
                        </a:rPr>
                        <a:t>Value</a:t>
                      </a:r>
                      <a:endParaRPr lang="en-GB" sz="1600">
                        <a:effectLst/>
                        <a:latin typeface="Verdana" panose="020B0604030504040204" pitchFamily="34" charset="0"/>
                        <a:ea typeface="Times New Roman" panose="02020603050405020304" pitchFamily="18" charset="0"/>
                        <a:cs typeface="Times New Roman" panose="02020603050405020304" pitchFamily="18" charset="0"/>
                      </a:endParaRPr>
                    </a:p>
                  </a:txBody>
                  <a:tcPr marL="25104" marR="25104" marT="0" marB="0"/>
                </a:tc>
                <a:tc>
                  <a:txBody>
                    <a:bodyPr/>
                    <a:lstStyle/>
                    <a:p>
                      <a:pPr marL="72000" algn="just">
                        <a:lnSpc>
                          <a:spcPct val="100000"/>
                        </a:lnSpc>
                        <a:spcAft>
                          <a:spcPts val="0"/>
                        </a:spcAft>
                      </a:pPr>
                      <a:r>
                        <a:rPr lang="en-GB" sz="1600" dirty="0">
                          <a:effectLst/>
                        </a:rPr>
                        <a:t> </a:t>
                      </a:r>
                      <a:endParaRPr lang="en-GB" sz="16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25104" marR="25104" marT="0" marB="0"/>
                </a:tc>
                <a:tc>
                  <a:txBody>
                    <a:bodyPr/>
                    <a:lstStyle/>
                    <a:p>
                      <a:pPr marL="72000" algn="just">
                        <a:lnSpc>
                          <a:spcPct val="100000"/>
                        </a:lnSpc>
                        <a:spcAft>
                          <a:spcPts val="0"/>
                        </a:spcAft>
                      </a:pPr>
                      <a:r>
                        <a:rPr lang="en-GB" sz="1600" dirty="0">
                          <a:effectLst/>
                        </a:rPr>
                        <a:t> </a:t>
                      </a:r>
                      <a:endParaRPr lang="en-GB" sz="16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25104" marR="25104" marT="0" marB="0"/>
                </a:tc>
                <a:extLst>
                  <a:ext uri="{0D108BD9-81ED-4DB2-BD59-A6C34878D82A}">
                    <a16:rowId xmlns:a16="http://schemas.microsoft.com/office/drawing/2014/main" val="2668555756"/>
                  </a:ext>
                </a:extLst>
              </a:tr>
              <a:tr h="200831">
                <a:tc>
                  <a:txBody>
                    <a:bodyPr/>
                    <a:lstStyle/>
                    <a:p>
                      <a:pPr marL="72000" algn="just">
                        <a:lnSpc>
                          <a:spcPct val="100000"/>
                        </a:lnSpc>
                        <a:spcAft>
                          <a:spcPts val="0"/>
                        </a:spcAft>
                      </a:pPr>
                      <a:r>
                        <a:rPr lang="en-GB" sz="1600">
                          <a:effectLst/>
                        </a:rPr>
                        <a:t>tailclipperTime_Mode2_Max</a:t>
                      </a:r>
                      <a:endParaRPr lang="en-GB" sz="1600">
                        <a:effectLst/>
                        <a:latin typeface="Verdana" panose="020B0604030504040204" pitchFamily="34" charset="0"/>
                        <a:ea typeface="Times New Roman" panose="02020603050405020304" pitchFamily="18" charset="0"/>
                        <a:cs typeface="Times New Roman" panose="02020603050405020304" pitchFamily="18" charset="0"/>
                      </a:endParaRPr>
                    </a:p>
                  </a:txBody>
                  <a:tcPr marL="25104" marR="25104" marT="0" marB="0"/>
                </a:tc>
                <a:tc>
                  <a:txBody>
                    <a:bodyPr/>
                    <a:lstStyle/>
                    <a:p>
                      <a:pPr marL="72000" algn="just">
                        <a:lnSpc>
                          <a:spcPct val="100000"/>
                        </a:lnSpc>
                        <a:spcAft>
                          <a:spcPts val="0"/>
                        </a:spcAft>
                      </a:pPr>
                      <a:r>
                        <a:rPr lang="en-GB" sz="1600" dirty="0">
                          <a:solidFill>
                            <a:srgbClr val="FF0000"/>
                          </a:solidFill>
                          <a:effectLst/>
                        </a:rPr>
                        <a:t>275.1e6</a:t>
                      </a:r>
                      <a:endParaRPr lang="en-GB" sz="1600" dirty="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25104" marR="25104" marT="0" marB="0"/>
                </a:tc>
                <a:tc>
                  <a:txBody>
                    <a:bodyPr/>
                    <a:lstStyle/>
                    <a:p>
                      <a:pPr marL="72000" algn="just">
                        <a:lnSpc>
                          <a:spcPct val="100000"/>
                        </a:lnSpc>
                        <a:spcAft>
                          <a:spcPts val="0"/>
                        </a:spcAft>
                      </a:pPr>
                      <a:r>
                        <a:rPr lang="en-GB" sz="1600">
                          <a:effectLst/>
                        </a:rPr>
                        <a:t> </a:t>
                      </a:r>
                      <a:endParaRPr lang="en-GB" sz="1600">
                        <a:effectLst/>
                        <a:latin typeface="Verdana" panose="020B0604030504040204" pitchFamily="34" charset="0"/>
                        <a:ea typeface="Times New Roman" panose="02020603050405020304" pitchFamily="18" charset="0"/>
                        <a:cs typeface="Times New Roman" panose="02020603050405020304" pitchFamily="18" charset="0"/>
                      </a:endParaRPr>
                    </a:p>
                  </a:txBody>
                  <a:tcPr marL="25104" marR="25104" marT="0" marB="0"/>
                </a:tc>
                <a:tc>
                  <a:txBody>
                    <a:bodyPr/>
                    <a:lstStyle/>
                    <a:p>
                      <a:pPr marL="72000" algn="just">
                        <a:lnSpc>
                          <a:spcPct val="100000"/>
                        </a:lnSpc>
                        <a:spcAft>
                          <a:spcPts val="0"/>
                        </a:spcAft>
                      </a:pPr>
                      <a:r>
                        <a:rPr lang="en-GB" sz="1600" dirty="0">
                          <a:effectLst/>
                        </a:rPr>
                        <a:t>i.e. 0.1 </a:t>
                      </a:r>
                      <a:r>
                        <a:rPr lang="en-GB" sz="1600" dirty="0" err="1">
                          <a:effectLst/>
                        </a:rPr>
                        <a:t>ms</a:t>
                      </a:r>
                      <a:r>
                        <a:rPr lang="en-GB" sz="1600" dirty="0">
                          <a:effectLst/>
                        </a:rPr>
                        <a:t> pulse</a:t>
                      </a:r>
                      <a:endParaRPr lang="en-GB" sz="16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25104" marR="25104" marT="0" marB="0"/>
                </a:tc>
                <a:extLst>
                  <a:ext uri="{0D108BD9-81ED-4DB2-BD59-A6C34878D82A}">
                    <a16:rowId xmlns:a16="http://schemas.microsoft.com/office/drawing/2014/main" val="125452214"/>
                  </a:ext>
                </a:extLst>
              </a:tr>
              <a:tr h="200831">
                <a:tc>
                  <a:txBody>
                    <a:bodyPr/>
                    <a:lstStyle/>
                    <a:p>
                      <a:pPr marL="72000" algn="just">
                        <a:lnSpc>
                          <a:spcPct val="100000"/>
                        </a:lnSpc>
                        <a:spcAft>
                          <a:spcPts val="0"/>
                        </a:spcAft>
                      </a:pPr>
                      <a:r>
                        <a:rPr lang="en-GB" sz="1600">
                          <a:effectLst/>
                        </a:rPr>
                        <a:t>rfPower_Mode2_Max</a:t>
                      </a:r>
                      <a:endParaRPr lang="en-GB" sz="1600">
                        <a:effectLst/>
                        <a:latin typeface="Verdana" panose="020B0604030504040204" pitchFamily="34" charset="0"/>
                        <a:ea typeface="Times New Roman" panose="02020603050405020304" pitchFamily="18" charset="0"/>
                        <a:cs typeface="Times New Roman" panose="02020603050405020304" pitchFamily="18" charset="0"/>
                      </a:endParaRPr>
                    </a:p>
                  </a:txBody>
                  <a:tcPr marL="25104" marR="25104" marT="0" marB="0"/>
                </a:tc>
                <a:tc>
                  <a:txBody>
                    <a:bodyPr/>
                    <a:lstStyle/>
                    <a:p>
                      <a:pPr marL="72000" algn="just">
                        <a:lnSpc>
                          <a:spcPct val="100000"/>
                        </a:lnSpc>
                        <a:spcAft>
                          <a:spcPts val="0"/>
                        </a:spcAft>
                      </a:pPr>
                      <a:r>
                        <a:rPr lang="en-GB" sz="1600" dirty="0">
                          <a:solidFill>
                            <a:srgbClr val="FF0000"/>
                          </a:solidFill>
                          <a:effectLst/>
                        </a:rPr>
                        <a:t>30000</a:t>
                      </a:r>
                      <a:endParaRPr lang="en-GB" sz="1600" dirty="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25104" marR="25104" marT="0" marB="0"/>
                </a:tc>
                <a:tc>
                  <a:txBody>
                    <a:bodyPr/>
                    <a:lstStyle/>
                    <a:p>
                      <a:pPr marL="72000" algn="just">
                        <a:lnSpc>
                          <a:spcPct val="100000"/>
                        </a:lnSpc>
                        <a:spcAft>
                          <a:spcPts val="0"/>
                        </a:spcAft>
                      </a:pPr>
                      <a:r>
                        <a:rPr lang="en-GB" sz="1600">
                          <a:effectLst/>
                        </a:rPr>
                        <a:t> </a:t>
                      </a:r>
                      <a:endParaRPr lang="en-GB" sz="1600">
                        <a:effectLst/>
                        <a:latin typeface="Verdana" panose="020B0604030504040204" pitchFamily="34" charset="0"/>
                        <a:ea typeface="Times New Roman" panose="02020603050405020304" pitchFamily="18" charset="0"/>
                        <a:cs typeface="Times New Roman" panose="02020603050405020304" pitchFamily="18" charset="0"/>
                      </a:endParaRPr>
                    </a:p>
                  </a:txBody>
                  <a:tcPr marL="25104" marR="25104" marT="0" marB="0"/>
                </a:tc>
                <a:tc>
                  <a:txBody>
                    <a:bodyPr/>
                    <a:lstStyle/>
                    <a:p>
                      <a:pPr marL="72000" algn="just">
                        <a:lnSpc>
                          <a:spcPct val="100000"/>
                        </a:lnSpc>
                        <a:spcAft>
                          <a:spcPts val="0"/>
                        </a:spcAft>
                      </a:pPr>
                      <a:r>
                        <a:rPr lang="en-GB" sz="1600" dirty="0">
                          <a:effectLst/>
                        </a:rPr>
                        <a:t>W</a:t>
                      </a:r>
                      <a:endParaRPr lang="en-GB" sz="16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25104" marR="25104" marT="0" marB="0"/>
                </a:tc>
                <a:extLst>
                  <a:ext uri="{0D108BD9-81ED-4DB2-BD59-A6C34878D82A}">
                    <a16:rowId xmlns:a16="http://schemas.microsoft.com/office/drawing/2014/main" val="3664216951"/>
                  </a:ext>
                </a:extLst>
              </a:tr>
              <a:tr h="133887">
                <a:tc>
                  <a:txBody>
                    <a:bodyPr/>
                    <a:lstStyle/>
                    <a:p>
                      <a:pPr marL="72000" algn="just">
                        <a:lnSpc>
                          <a:spcPct val="100000"/>
                        </a:lnSpc>
                        <a:spcAft>
                          <a:spcPts val="0"/>
                        </a:spcAft>
                      </a:pPr>
                      <a:r>
                        <a:rPr lang="en-GB" sz="1600">
                          <a:effectLst/>
                        </a:rPr>
                        <a:t>watchDogLowLossMinTrans_Mode2_Min</a:t>
                      </a:r>
                      <a:endParaRPr lang="en-GB" sz="1600">
                        <a:effectLst/>
                        <a:latin typeface="Verdana" panose="020B0604030504040204" pitchFamily="34" charset="0"/>
                        <a:ea typeface="Times New Roman" panose="02020603050405020304" pitchFamily="18" charset="0"/>
                        <a:cs typeface="Times New Roman" panose="02020603050405020304" pitchFamily="18" charset="0"/>
                      </a:endParaRPr>
                    </a:p>
                  </a:txBody>
                  <a:tcPr marL="25104" marR="25104" marT="0" marB="0"/>
                </a:tc>
                <a:tc>
                  <a:txBody>
                    <a:bodyPr/>
                    <a:lstStyle/>
                    <a:p>
                      <a:pPr marL="72000" algn="just">
                        <a:lnSpc>
                          <a:spcPct val="100000"/>
                        </a:lnSpc>
                        <a:spcAft>
                          <a:spcPts val="0"/>
                        </a:spcAft>
                      </a:pPr>
                      <a:r>
                        <a:rPr lang="en-GB" sz="1600" dirty="0">
                          <a:solidFill>
                            <a:srgbClr val="FF0000"/>
                          </a:solidFill>
                          <a:effectLst/>
                        </a:rPr>
                        <a:t>35</a:t>
                      </a:r>
                      <a:endParaRPr lang="en-GB" sz="1600" dirty="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25104" marR="25104" marT="0" marB="0"/>
                </a:tc>
                <a:tc>
                  <a:txBody>
                    <a:bodyPr/>
                    <a:lstStyle/>
                    <a:p>
                      <a:pPr marL="72000" algn="just">
                        <a:lnSpc>
                          <a:spcPct val="100000"/>
                        </a:lnSpc>
                        <a:spcAft>
                          <a:spcPts val="0"/>
                        </a:spcAft>
                      </a:pPr>
                      <a:r>
                        <a:rPr lang="en-GB" sz="1600">
                          <a:effectLst/>
                        </a:rPr>
                        <a:t> </a:t>
                      </a:r>
                      <a:endParaRPr lang="en-GB" sz="1600">
                        <a:effectLst/>
                        <a:latin typeface="Verdana" panose="020B0604030504040204" pitchFamily="34" charset="0"/>
                        <a:ea typeface="Times New Roman" panose="02020603050405020304" pitchFamily="18" charset="0"/>
                        <a:cs typeface="Times New Roman" panose="02020603050405020304" pitchFamily="18" charset="0"/>
                      </a:endParaRPr>
                    </a:p>
                  </a:txBody>
                  <a:tcPr marL="25104" marR="25104" marT="0" marB="0"/>
                </a:tc>
                <a:tc>
                  <a:txBody>
                    <a:bodyPr/>
                    <a:lstStyle/>
                    <a:p>
                      <a:pPr marL="72000" algn="just">
                        <a:lnSpc>
                          <a:spcPct val="100000"/>
                        </a:lnSpc>
                        <a:spcAft>
                          <a:spcPts val="0"/>
                        </a:spcAft>
                      </a:pPr>
                      <a:r>
                        <a:rPr lang="en-GB" sz="1600" dirty="0">
                          <a:effectLst/>
                        </a:rPr>
                        <a:t>%</a:t>
                      </a:r>
                      <a:endParaRPr lang="en-GB" sz="16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25104" marR="25104" marT="0" marB="0"/>
                </a:tc>
                <a:extLst>
                  <a:ext uri="{0D108BD9-81ED-4DB2-BD59-A6C34878D82A}">
                    <a16:rowId xmlns:a16="http://schemas.microsoft.com/office/drawing/2014/main" val="2956914357"/>
                  </a:ext>
                </a:extLst>
              </a:tr>
              <a:tr h="133887">
                <a:tc>
                  <a:txBody>
                    <a:bodyPr/>
                    <a:lstStyle/>
                    <a:p>
                      <a:pPr marL="72000" algn="just">
                        <a:lnSpc>
                          <a:spcPct val="100000"/>
                        </a:lnSpc>
                        <a:spcAft>
                          <a:spcPts val="0"/>
                        </a:spcAft>
                      </a:pPr>
                      <a:r>
                        <a:rPr lang="en-GB" sz="1600">
                          <a:effectLst/>
                        </a:rPr>
                        <a:t>lifetime_Mode2_Max</a:t>
                      </a:r>
                      <a:endParaRPr lang="en-GB" sz="1600">
                        <a:effectLst/>
                        <a:latin typeface="Verdana" panose="020B0604030504040204" pitchFamily="34" charset="0"/>
                        <a:ea typeface="Times New Roman" panose="02020603050405020304" pitchFamily="18" charset="0"/>
                        <a:cs typeface="Times New Roman" panose="02020603050405020304" pitchFamily="18" charset="0"/>
                      </a:endParaRPr>
                    </a:p>
                  </a:txBody>
                  <a:tcPr marL="25104" marR="25104" marT="0" marB="0"/>
                </a:tc>
                <a:tc>
                  <a:txBody>
                    <a:bodyPr/>
                    <a:lstStyle/>
                    <a:p>
                      <a:pPr marL="72000" algn="just">
                        <a:lnSpc>
                          <a:spcPct val="100000"/>
                        </a:lnSpc>
                        <a:spcAft>
                          <a:spcPts val="0"/>
                        </a:spcAft>
                      </a:pPr>
                      <a:r>
                        <a:rPr lang="en-GB" sz="1600" dirty="0">
                          <a:solidFill>
                            <a:srgbClr val="FF0000"/>
                          </a:solidFill>
                          <a:effectLst/>
                        </a:rPr>
                        <a:t>3000</a:t>
                      </a:r>
                      <a:endParaRPr lang="en-GB" sz="1600" dirty="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25104" marR="25104" marT="0" marB="0"/>
                </a:tc>
                <a:tc>
                  <a:txBody>
                    <a:bodyPr/>
                    <a:lstStyle/>
                    <a:p>
                      <a:pPr marL="72000" algn="just">
                        <a:lnSpc>
                          <a:spcPct val="100000"/>
                        </a:lnSpc>
                        <a:spcAft>
                          <a:spcPts val="0"/>
                        </a:spcAft>
                      </a:pPr>
                      <a:r>
                        <a:rPr lang="en-GB" sz="1600">
                          <a:effectLst/>
                        </a:rPr>
                        <a:t> </a:t>
                      </a:r>
                      <a:endParaRPr lang="en-GB" sz="1600">
                        <a:effectLst/>
                        <a:latin typeface="Verdana" panose="020B0604030504040204" pitchFamily="34" charset="0"/>
                        <a:ea typeface="Times New Roman" panose="02020603050405020304" pitchFamily="18" charset="0"/>
                        <a:cs typeface="Times New Roman" panose="02020603050405020304" pitchFamily="18" charset="0"/>
                      </a:endParaRPr>
                    </a:p>
                  </a:txBody>
                  <a:tcPr marL="25104" marR="25104" marT="0" marB="0"/>
                </a:tc>
                <a:tc>
                  <a:txBody>
                    <a:bodyPr/>
                    <a:lstStyle/>
                    <a:p>
                      <a:pPr marL="72000" algn="just">
                        <a:lnSpc>
                          <a:spcPct val="100000"/>
                        </a:lnSpc>
                        <a:spcAft>
                          <a:spcPts val="0"/>
                        </a:spcAft>
                      </a:pPr>
                      <a:r>
                        <a:rPr lang="en-GB" sz="1600" dirty="0">
                          <a:effectLst/>
                        </a:rPr>
                        <a:t>(1 hour)</a:t>
                      </a:r>
                      <a:endParaRPr lang="en-GB" sz="16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25104" marR="25104" marT="0" marB="0"/>
                </a:tc>
                <a:extLst>
                  <a:ext uri="{0D108BD9-81ED-4DB2-BD59-A6C34878D82A}">
                    <a16:rowId xmlns:a16="http://schemas.microsoft.com/office/drawing/2014/main" val="1728633286"/>
                  </a:ext>
                </a:extLst>
              </a:tr>
              <a:tr h="200831">
                <a:tc>
                  <a:txBody>
                    <a:bodyPr/>
                    <a:lstStyle/>
                    <a:p>
                      <a:pPr marL="72000" algn="just">
                        <a:lnSpc>
                          <a:spcPct val="100000"/>
                        </a:lnSpc>
                        <a:spcAft>
                          <a:spcPts val="0"/>
                        </a:spcAft>
                      </a:pPr>
                      <a:r>
                        <a:rPr lang="en-GB" sz="1600">
                          <a:effectLst/>
                        </a:rPr>
                        <a:t>beamCurrentLEBT</a:t>
                      </a:r>
                      <a:endParaRPr lang="en-GB" sz="1600">
                        <a:effectLst/>
                        <a:latin typeface="Verdana" panose="020B0604030504040204" pitchFamily="34" charset="0"/>
                        <a:ea typeface="Times New Roman" panose="02020603050405020304" pitchFamily="18" charset="0"/>
                        <a:cs typeface="Times New Roman" panose="02020603050405020304" pitchFamily="18" charset="0"/>
                      </a:endParaRPr>
                    </a:p>
                  </a:txBody>
                  <a:tcPr marL="25104" marR="25104" marT="0" marB="0"/>
                </a:tc>
                <a:tc>
                  <a:txBody>
                    <a:bodyPr/>
                    <a:lstStyle/>
                    <a:p>
                      <a:pPr marL="72000" algn="just">
                        <a:lnSpc>
                          <a:spcPct val="100000"/>
                        </a:lnSpc>
                        <a:spcAft>
                          <a:spcPts val="0"/>
                        </a:spcAft>
                      </a:pPr>
                      <a:r>
                        <a:rPr lang="en-GB" sz="1600" dirty="0">
                          <a:solidFill>
                            <a:srgbClr val="FF0000"/>
                          </a:solidFill>
                          <a:effectLst/>
                        </a:rPr>
                        <a:t>-25.0</a:t>
                      </a:r>
                      <a:endParaRPr lang="en-GB" sz="1600" dirty="0">
                        <a:solidFill>
                          <a:srgbClr val="FF0000"/>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25104" marR="25104" marT="0" marB="0"/>
                </a:tc>
                <a:tc>
                  <a:txBody>
                    <a:bodyPr/>
                    <a:lstStyle/>
                    <a:p>
                      <a:pPr marL="72000" algn="just">
                        <a:lnSpc>
                          <a:spcPct val="100000"/>
                        </a:lnSpc>
                        <a:spcAft>
                          <a:spcPts val="0"/>
                        </a:spcAft>
                      </a:pPr>
                      <a:r>
                        <a:rPr lang="en-GB" sz="1600">
                          <a:effectLst/>
                        </a:rPr>
                        <a:t> </a:t>
                      </a:r>
                      <a:endParaRPr lang="en-GB" sz="1600">
                        <a:effectLst/>
                        <a:latin typeface="Verdana" panose="020B0604030504040204" pitchFamily="34" charset="0"/>
                        <a:ea typeface="Times New Roman" panose="02020603050405020304" pitchFamily="18" charset="0"/>
                        <a:cs typeface="Times New Roman" panose="02020603050405020304" pitchFamily="18" charset="0"/>
                      </a:endParaRPr>
                    </a:p>
                  </a:txBody>
                  <a:tcPr marL="25104" marR="25104" marT="0" marB="0"/>
                </a:tc>
                <a:tc>
                  <a:txBody>
                    <a:bodyPr/>
                    <a:lstStyle/>
                    <a:p>
                      <a:pPr marL="72000" algn="just">
                        <a:lnSpc>
                          <a:spcPct val="100000"/>
                        </a:lnSpc>
                        <a:spcAft>
                          <a:spcPts val="0"/>
                        </a:spcAft>
                      </a:pPr>
                      <a:r>
                        <a:rPr lang="en-GB" sz="1600" dirty="0">
                          <a:effectLst/>
                        </a:rPr>
                        <a:t> </a:t>
                      </a:r>
                      <a:endParaRPr lang="en-GB" sz="16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25104" marR="25104" marT="0" marB="0"/>
                </a:tc>
                <a:extLst>
                  <a:ext uri="{0D108BD9-81ED-4DB2-BD59-A6C34878D82A}">
                    <a16:rowId xmlns:a16="http://schemas.microsoft.com/office/drawing/2014/main" val="722717784"/>
                  </a:ext>
                </a:extLst>
              </a:tr>
            </a:tbl>
          </a:graphicData>
        </a:graphic>
      </p:graphicFrame>
    </p:spTree>
    <p:extLst>
      <p:ext uri="{BB962C8B-B14F-4D97-AF65-F5344CB8AC3E}">
        <p14:creationId xmlns:p14="http://schemas.microsoft.com/office/powerpoint/2010/main" val="7274761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Mode 3 Machine Development</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6516648"/>
              </p:ext>
            </p:extLst>
          </p:nvPr>
        </p:nvGraphicFramePr>
        <p:xfrm>
          <a:off x="815340" y="1445391"/>
          <a:ext cx="10561320" cy="4459116"/>
        </p:xfrm>
        <a:graphic>
          <a:graphicData uri="http://schemas.openxmlformats.org/drawingml/2006/table">
            <a:tbl>
              <a:tblPr firstRow="1" firstCol="1" bandRow="1">
                <a:tableStyleId>{5C22544A-7EE6-4342-B048-85BDC9FD1C3A}</a:tableStyleId>
              </a:tblPr>
              <a:tblGrid>
                <a:gridCol w="4218320">
                  <a:extLst>
                    <a:ext uri="{9D8B030D-6E8A-4147-A177-3AD203B41FA5}">
                      <a16:colId xmlns:a16="http://schemas.microsoft.com/office/drawing/2014/main" val="355179504"/>
                    </a:ext>
                  </a:extLst>
                </a:gridCol>
                <a:gridCol w="1759600">
                  <a:extLst>
                    <a:ext uri="{9D8B030D-6E8A-4147-A177-3AD203B41FA5}">
                      <a16:colId xmlns:a16="http://schemas.microsoft.com/office/drawing/2014/main" val="3516237845"/>
                    </a:ext>
                  </a:extLst>
                </a:gridCol>
                <a:gridCol w="1584509">
                  <a:extLst>
                    <a:ext uri="{9D8B030D-6E8A-4147-A177-3AD203B41FA5}">
                      <a16:colId xmlns:a16="http://schemas.microsoft.com/office/drawing/2014/main" val="1293933198"/>
                    </a:ext>
                  </a:extLst>
                </a:gridCol>
                <a:gridCol w="2998891">
                  <a:extLst>
                    <a:ext uri="{9D8B030D-6E8A-4147-A177-3AD203B41FA5}">
                      <a16:colId xmlns:a16="http://schemas.microsoft.com/office/drawing/2014/main" val="2004818799"/>
                    </a:ext>
                  </a:extLst>
                </a:gridCol>
              </a:tblGrid>
              <a:tr h="575433">
                <a:tc>
                  <a:txBody>
                    <a:bodyPr/>
                    <a:lstStyle/>
                    <a:p>
                      <a:pPr marL="540385" algn="just">
                        <a:lnSpc>
                          <a:spcPct val="120000"/>
                        </a:lnSpc>
                        <a:spcAft>
                          <a:spcPts val="600"/>
                        </a:spcAft>
                      </a:pPr>
                      <a:r>
                        <a:rPr lang="en-GB" sz="1600">
                          <a:effectLst/>
                        </a:rPr>
                        <a:t>Mode 3 __ MD</a:t>
                      </a:r>
                      <a:endParaRPr lang="en-GB" sz="1600">
                        <a:effectLst/>
                        <a:latin typeface="Verdana" panose="020B0604030504040204" pitchFamily="34" charset="0"/>
                        <a:ea typeface="Times New Roman" panose="02020603050405020304" pitchFamily="18" charset="0"/>
                        <a:cs typeface="Times New Roman" panose="02020603050405020304" pitchFamily="18" charset="0"/>
                      </a:endParaRPr>
                    </a:p>
                  </a:txBody>
                  <a:tcPr marL="36917" marR="36917" marT="0" marB="0"/>
                </a:tc>
                <a:tc>
                  <a:txBody>
                    <a:bodyPr/>
                    <a:lstStyle/>
                    <a:p>
                      <a:pPr marL="540385" algn="just">
                        <a:lnSpc>
                          <a:spcPct val="120000"/>
                        </a:lnSpc>
                        <a:spcAft>
                          <a:spcPts val="600"/>
                        </a:spcAft>
                      </a:pPr>
                      <a:r>
                        <a:rPr lang="en-GB" sz="1600">
                          <a:effectLst/>
                        </a:rPr>
                        <a:t>Window</a:t>
                      </a:r>
                      <a:endParaRPr lang="en-GB" sz="1600">
                        <a:effectLst/>
                        <a:latin typeface="Verdana" panose="020B0604030504040204" pitchFamily="34" charset="0"/>
                        <a:ea typeface="Times New Roman" panose="02020603050405020304" pitchFamily="18" charset="0"/>
                        <a:cs typeface="Times New Roman" panose="02020603050405020304" pitchFamily="18" charset="0"/>
                      </a:endParaRPr>
                    </a:p>
                  </a:txBody>
                  <a:tcPr marL="36917" marR="36917" marT="0" marB="0"/>
                </a:tc>
                <a:tc>
                  <a:txBody>
                    <a:bodyPr/>
                    <a:lstStyle/>
                    <a:p>
                      <a:pPr marL="540385" algn="just">
                        <a:lnSpc>
                          <a:spcPct val="120000"/>
                        </a:lnSpc>
                        <a:spcAft>
                          <a:spcPts val="600"/>
                        </a:spcAft>
                      </a:pPr>
                      <a:r>
                        <a:rPr lang="en-GB" sz="1600">
                          <a:effectLst/>
                        </a:rPr>
                        <a:t>Central Value</a:t>
                      </a:r>
                      <a:endParaRPr lang="en-GB" sz="1600">
                        <a:effectLst/>
                        <a:latin typeface="Verdana" panose="020B0604030504040204" pitchFamily="34" charset="0"/>
                        <a:ea typeface="Times New Roman" panose="02020603050405020304" pitchFamily="18" charset="0"/>
                        <a:cs typeface="Times New Roman" panose="02020603050405020304" pitchFamily="18" charset="0"/>
                      </a:endParaRPr>
                    </a:p>
                  </a:txBody>
                  <a:tcPr marL="36917" marR="36917" marT="0" marB="0"/>
                </a:tc>
                <a:tc>
                  <a:txBody>
                    <a:bodyPr/>
                    <a:lstStyle/>
                    <a:p>
                      <a:pPr marL="540385" algn="just">
                        <a:lnSpc>
                          <a:spcPct val="120000"/>
                        </a:lnSpc>
                        <a:spcAft>
                          <a:spcPts val="600"/>
                        </a:spcAft>
                      </a:pPr>
                      <a:r>
                        <a:rPr lang="en-GB" sz="1600">
                          <a:effectLst/>
                        </a:rPr>
                        <a:t>Comment</a:t>
                      </a:r>
                      <a:endParaRPr lang="en-GB" sz="1600">
                        <a:effectLst/>
                        <a:latin typeface="Verdana" panose="020B0604030504040204" pitchFamily="34" charset="0"/>
                        <a:ea typeface="Times New Roman" panose="02020603050405020304" pitchFamily="18" charset="0"/>
                        <a:cs typeface="Times New Roman" panose="02020603050405020304" pitchFamily="18" charset="0"/>
                      </a:endParaRPr>
                    </a:p>
                  </a:txBody>
                  <a:tcPr marL="36917" marR="36917" marT="0" marB="0"/>
                </a:tc>
                <a:extLst>
                  <a:ext uri="{0D108BD9-81ED-4DB2-BD59-A6C34878D82A}">
                    <a16:rowId xmlns:a16="http://schemas.microsoft.com/office/drawing/2014/main" val="2407546233"/>
                  </a:ext>
                </a:extLst>
              </a:tr>
              <a:tr h="196893">
                <a:tc>
                  <a:txBody>
                    <a:bodyPr/>
                    <a:lstStyle/>
                    <a:p>
                      <a:pPr marL="540385" algn="just">
                        <a:lnSpc>
                          <a:spcPct val="120000"/>
                        </a:lnSpc>
                        <a:spcAft>
                          <a:spcPts val="600"/>
                        </a:spcAft>
                      </a:pPr>
                      <a:r>
                        <a:rPr lang="en-GB" sz="1600">
                          <a:effectLst/>
                        </a:rPr>
                        <a:t>solenoidLEBT111_Mode3_Mi</a:t>
                      </a:r>
                      <a:r>
                        <a:rPr lang="fr-FR" sz="1600">
                          <a:effectLst/>
                        </a:rPr>
                        <a:t>n/Max</a:t>
                      </a:r>
                      <a:endParaRPr lang="en-GB" sz="1600">
                        <a:effectLst/>
                        <a:latin typeface="Verdana" panose="020B0604030504040204" pitchFamily="34" charset="0"/>
                        <a:ea typeface="Times New Roman" panose="02020603050405020304" pitchFamily="18" charset="0"/>
                        <a:cs typeface="Times New Roman" panose="02020603050405020304" pitchFamily="18" charset="0"/>
                      </a:endParaRPr>
                    </a:p>
                  </a:txBody>
                  <a:tcPr marL="36917" marR="36917" marT="0" marB="0"/>
                </a:tc>
                <a:tc>
                  <a:txBody>
                    <a:bodyPr/>
                    <a:lstStyle/>
                    <a:p>
                      <a:pPr marL="540385" algn="just">
                        <a:lnSpc>
                          <a:spcPct val="120000"/>
                        </a:lnSpc>
                        <a:spcAft>
                          <a:spcPts val="600"/>
                        </a:spcAft>
                      </a:pPr>
                      <a:r>
                        <a:rPr lang="en-GB" sz="1600">
                          <a:effectLst/>
                        </a:rPr>
                        <a:t>+/-0.1</a:t>
                      </a:r>
                      <a:endParaRPr lang="en-GB" sz="1600">
                        <a:effectLst/>
                        <a:latin typeface="Verdana" panose="020B0604030504040204" pitchFamily="34" charset="0"/>
                        <a:ea typeface="Times New Roman" panose="02020603050405020304" pitchFamily="18" charset="0"/>
                        <a:cs typeface="Times New Roman" panose="02020603050405020304" pitchFamily="18" charset="0"/>
                      </a:endParaRPr>
                    </a:p>
                  </a:txBody>
                  <a:tcPr marL="36917" marR="36917" marT="0" marB="0"/>
                </a:tc>
                <a:tc>
                  <a:txBody>
                    <a:bodyPr/>
                    <a:lstStyle/>
                    <a:p>
                      <a:pPr marL="540385" algn="just">
                        <a:lnSpc>
                          <a:spcPct val="120000"/>
                        </a:lnSpc>
                        <a:spcAft>
                          <a:spcPts val="600"/>
                        </a:spcAft>
                      </a:pPr>
                      <a:r>
                        <a:rPr lang="en-GB" sz="1600">
                          <a:effectLst/>
                        </a:rPr>
                        <a:t>0.0</a:t>
                      </a:r>
                      <a:endParaRPr lang="en-GB" sz="1600">
                        <a:effectLst/>
                        <a:latin typeface="Verdana" panose="020B0604030504040204" pitchFamily="34" charset="0"/>
                        <a:ea typeface="Times New Roman" panose="02020603050405020304" pitchFamily="18" charset="0"/>
                        <a:cs typeface="Times New Roman" panose="02020603050405020304" pitchFamily="18" charset="0"/>
                      </a:endParaRPr>
                    </a:p>
                  </a:txBody>
                  <a:tcPr marL="36917" marR="36917" marT="0" marB="0"/>
                </a:tc>
                <a:tc>
                  <a:txBody>
                    <a:bodyPr/>
                    <a:lstStyle/>
                    <a:p>
                      <a:pPr marL="540385" algn="just">
                        <a:lnSpc>
                          <a:spcPct val="120000"/>
                        </a:lnSpc>
                        <a:spcAft>
                          <a:spcPts val="600"/>
                        </a:spcAft>
                      </a:pPr>
                      <a:r>
                        <a:rPr lang="fr-FR" sz="1600">
                          <a:effectLst/>
                        </a:rPr>
                        <a:t> </a:t>
                      </a:r>
                      <a:endParaRPr lang="en-GB" sz="1600">
                        <a:effectLst/>
                        <a:latin typeface="Verdana" panose="020B0604030504040204" pitchFamily="34" charset="0"/>
                        <a:ea typeface="Times New Roman" panose="02020603050405020304" pitchFamily="18" charset="0"/>
                        <a:cs typeface="Times New Roman" panose="02020603050405020304" pitchFamily="18" charset="0"/>
                      </a:endParaRPr>
                    </a:p>
                  </a:txBody>
                  <a:tcPr marL="36917" marR="36917" marT="0" marB="0"/>
                </a:tc>
                <a:extLst>
                  <a:ext uri="{0D108BD9-81ED-4DB2-BD59-A6C34878D82A}">
                    <a16:rowId xmlns:a16="http://schemas.microsoft.com/office/drawing/2014/main" val="978754702"/>
                  </a:ext>
                </a:extLst>
              </a:tr>
              <a:tr h="196893">
                <a:tc>
                  <a:txBody>
                    <a:bodyPr/>
                    <a:lstStyle/>
                    <a:p>
                      <a:pPr marL="540385" algn="just">
                        <a:lnSpc>
                          <a:spcPct val="120000"/>
                        </a:lnSpc>
                        <a:spcAft>
                          <a:spcPts val="600"/>
                        </a:spcAft>
                      </a:pPr>
                      <a:r>
                        <a:rPr lang="fr-FR" sz="1600">
                          <a:effectLst/>
                        </a:rPr>
                        <a:t>solenoidLEBT121_Mode3_Min/Max</a:t>
                      </a:r>
                      <a:endParaRPr lang="en-GB" sz="1600">
                        <a:effectLst/>
                        <a:latin typeface="Verdana" panose="020B0604030504040204" pitchFamily="34" charset="0"/>
                        <a:ea typeface="Times New Roman" panose="02020603050405020304" pitchFamily="18" charset="0"/>
                        <a:cs typeface="Times New Roman" panose="02020603050405020304" pitchFamily="18" charset="0"/>
                      </a:endParaRPr>
                    </a:p>
                  </a:txBody>
                  <a:tcPr marL="36917" marR="36917" marT="0" marB="0"/>
                </a:tc>
                <a:tc>
                  <a:txBody>
                    <a:bodyPr/>
                    <a:lstStyle/>
                    <a:p>
                      <a:pPr marL="540385" algn="just">
                        <a:lnSpc>
                          <a:spcPct val="120000"/>
                        </a:lnSpc>
                        <a:spcAft>
                          <a:spcPts val="600"/>
                        </a:spcAft>
                      </a:pPr>
                      <a:r>
                        <a:rPr lang="en-GB" sz="1600">
                          <a:effectLst/>
                        </a:rPr>
                        <a:t>+/-0.1</a:t>
                      </a:r>
                      <a:endParaRPr lang="en-GB" sz="1600">
                        <a:effectLst/>
                        <a:latin typeface="Verdana" panose="020B0604030504040204" pitchFamily="34" charset="0"/>
                        <a:ea typeface="Times New Roman" panose="02020603050405020304" pitchFamily="18" charset="0"/>
                        <a:cs typeface="Times New Roman" panose="02020603050405020304" pitchFamily="18" charset="0"/>
                      </a:endParaRPr>
                    </a:p>
                  </a:txBody>
                  <a:tcPr marL="36917" marR="36917" marT="0" marB="0"/>
                </a:tc>
                <a:tc>
                  <a:txBody>
                    <a:bodyPr/>
                    <a:lstStyle/>
                    <a:p>
                      <a:pPr marL="540385" algn="just">
                        <a:lnSpc>
                          <a:spcPct val="120000"/>
                        </a:lnSpc>
                        <a:spcAft>
                          <a:spcPts val="600"/>
                        </a:spcAft>
                      </a:pPr>
                      <a:r>
                        <a:rPr lang="en-GB" sz="1600">
                          <a:effectLst/>
                        </a:rPr>
                        <a:t>0.0</a:t>
                      </a:r>
                      <a:endParaRPr lang="en-GB" sz="1600">
                        <a:effectLst/>
                        <a:latin typeface="Verdana" panose="020B0604030504040204" pitchFamily="34" charset="0"/>
                        <a:ea typeface="Times New Roman" panose="02020603050405020304" pitchFamily="18" charset="0"/>
                        <a:cs typeface="Times New Roman" panose="02020603050405020304" pitchFamily="18" charset="0"/>
                      </a:endParaRPr>
                    </a:p>
                  </a:txBody>
                  <a:tcPr marL="36917" marR="36917" marT="0" marB="0"/>
                </a:tc>
                <a:tc>
                  <a:txBody>
                    <a:bodyPr/>
                    <a:lstStyle/>
                    <a:p>
                      <a:pPr marL="540385" algn="just">
                        <a:lnSpc>
                          <a:spcPct val="120000"/>
                        </a:lnSpc>
                        <a:spcAft>
                          <a:spcPts val="600"/>
                        </a:spcAft>
                      </a:pPr>
                      <a:r>
                        <a:rPr lang="fr-FR" sz="1600">
                          <a:effectLst/>
                        </a:rPr>
                        <a:t> </a:t>
                      </a:r>
                      <a:endParaRPr lang="en-GB" sz="1600">
                        <a:effectLst/>
                        <a:latin typeface="Verdana" panose="020B0604030504040204" pitchFamily="34" charset="0"/>
                        <a:ea typeface="Times New Roman" panose="02020603050405020304" pitchFamily="18" charset="0"/>
                        <a:cs typeface="Times New Roman" panose="02020603050405020304" pitchFamily="18" charset="0"/>
                      </a:endParaRPr>
                    </a:p>
                  </a:txBody>
                  <a:tcPr marL="36917" marR="36917" marT="0" marB="0"/>
                </a:tc>
                <a:extLst>
                  <a:ext uri="{0D108BD9-81ED-4DB2-BD59-A6C34878D82A}">
                    <a16:rowId xmlns:a16="http://schemas.microsoft.com/office/drawing/2014/main" val="2509562658"/>
                  </a:ext>
                </a:extLst>
              </a:tr>
              <a:tr h="196893">
                <a:tc>
                  <a:txBody>
                    <a:bodyPr/>
                    <a:lstStyle/>
                    <a:p>
                      <a:pPr marL="540385" algn="just">
                        <a:lnSpc>
                          <a:spcPct val="120000"/>
                        </a:lnSpc>
                        <a:spcAft>
                          <a:spcPts val="600"/>
                        </a:spcAft>
                      </a:pPr>
                      <a:r>
                        <a:rPr lang="fr-FR" sz="1600">
                          <a:effectLst/>
                        </a:rPr>
                        <a:t>steererLEBTH111_Mode3_Min/Max</a:t>
                      </a:r>
                      <a:endParaRPr lang="en-GB" sz="1600">
                        <a:effectLst/>
                        <a:latin typeface="Verdana" panose="020B0604030504040204" pitchFamily="34" charset="0"/>
                        <a:ea typeface="Times New Roman" panose="02020603050405020304" pitchFamily="18" charset="0"/>
                        <a:cs typeface="Times New Roman" panose="02020603050405020304" pitchFamily="18" charset="0"/>
                      </a:endParaRPr>
                    </a:p>
                  </a:txBody>
                  <a:tcPr marL="36917" marR="36917" marT="0" marB="0"/>
                </a:tc>
                <a:tc>
                  <a:txBody>
                    <a:bodyPr/>
                    <a:lstStyle/>
                    <a:p>
                      <a:pPr marL="540385" algn="just">
                        <a:lnSpc>
                          <a:spcPct val="120000"/>
                        </a:lnSpc>
                        <a:spcAft>
                          <a:spcPts val="600"/>
                        </a:spcAft>
                      </a:pPr>
                      <a:r>
                        <a:rPr lang="en-GB" sz="1600">
                          <a:effectLst/>
                        </a:rPr>
                        <a:t>+/-0.1</a:t>
                      </a:r>
                      <a:endParaRPr lang="en-GB" sz="1600">
                        <a:effectLst/>
                        <a:latin typeface="Verdana" panose="020B0604030504040204" pitchFamily="34" charset="0"/>
                        <a:ea typeface="Times New Roman" panose="02020603050405020304" pitchFamily="18" charset="0"/>
                        <a:cs typeface="Times New Roman" panose="02020603050405020304" pitchFamily="18" charset="0"/>
                      </a:endParaRPr>
                    </a:p>
                  </a:txBody>
                  <a:tcPr marL="36917" marR="36917" marT="0" marB="0"/>
                </a:tc>
                <a:tc>
                  <a:txBody>
                    <a:bodyPr/>
                    <a:lstStyle/>
                    <a:p>
                      <a:pPr marL="540385" algn="just">
                        <a:lnSpc>
                          <a:spcPct val="120000"/>
                        </a:lnSpc>
                        <a:spcAft>
                          <a:spcPts val="600"/>
                        </a:spcAft>
                      </a:pPr>
                      <a:r>
                        <a:rPr lang="en-GB" sz="1600">
                          <a:effectLst/>
                        </a:rPr>
                        <a:t>0.0</a:t>
                      </a:r>
                      <a:endParaRPr lang="en-GB" sz="1600">
                        <a:effectLst/>
                        <a:latin typeface="Verdana" panose="020B0604030504040204" pitchFamily="34" charset="0"/>
                        <a:ea typeface="Times New Roman" panose="02020603050405020304" pitchFamily="18" charset="0"/>
                        <a:cs typeface="Times New Roman" panose="02020603050405020304" pitchFamily="18" charset="0"/>
                      </a:endParaRPr>
                    </a:p>
                  </a:txBody>
                  <a:tcPr marL="36917" marR="36917" marT="0" marB="0"/>
                </a:tc>
                <a:tc>
                  <a:txBody>
                    <a:bodyPr/>
                    <a:lstStyle/>
                    <a:p>
                      <a:pPr marL="540385" algn="just">
                        <a:lnSpc>
                          <a:spcPct val="120000"/>
                        </a:lnSpc>
                        <a:spcAft>
                          <a:spcPts val="600"/>
                        </a:spcAft>
                      </a:pPr>
                      <a:r>
                        <a:rPr lang="en-GB" sz="1600">
                          <a:effectLst/>
                        </a:rPr>
                        <a:t> </a:t>
                      </a:r>
                      <a:endParaRPr lang="en-GB" sz="1600">
                        <a:effectLst/>
                        <a:latin typeface="Verdana" panose="020B0604030504040204" pitchFamily="34" charset="0"/>
                        <a:ea typeface="Times New Roman" panose="02020603050405020304" pitchFamily="18" charset="0"/>
                        <a:cs typeface="Times New Roman" panose="02020603050405020304" pitchFamily="18" charset="0"/>
                      </a:endParaRPr>
                    </a:p>
                  </a:txBody>
                  <a:tcPr marL="36917" marR="36917" marT="0" marB="0"/>
                </a:tc>
                <a:extLst>
                  <a:ext uri="{0D108BD9-81ED-4DB2-BD59-A6C34878D82A}">
                    <a16:rowId xmlns:a16="http://schemas.microsoft.com/office/drawing/2014/main" val="131359794"/>
                  </a:ext>
                </a:extLst>
              </a:tr>
              <a:tr h="196893">
                <a:tc>
                  <a:txBody>
                    <a:bodyPr/>
                    <a:lstStyle/>
                    <a:p>
                      <a:pPr marL="540385" algn="just">
                        <a:lnSpc>
                          <a:spcPct val="120000"/>
                        </a:lnSpc>
                        <a:spcAft>
                          <a:spcPts val="600"/>
                        </a:spcAft>
                      </a:pPr>
                      <a:r>
                        <a:rPr lang="fr-FR" sz="1600">
                          <a:effectLst/>
                        </a:rPr>
                        <a:t>steererLEBTV111_Mode3_Min/Max</a:t>
                      </a:r>
                      <a:endParaRPr lang="en-GB" sz="1600">
                        <a:effectLst/>
                        <a:latin typeface="Verdana" panose="020B0604030504040204" pitchFamily="34" charset="0"/>
                        <a:ea typeface="Times New Roman" panose="02020603050405020304" pitchFamily="18" charset="0"/>
                        <a:cs typeface="Times New Roman" panose="02020603050405020304" pitchFamily="18" charset="0"/>
                      </a:endParaRPr>
                    </a:p>
                  </a:txBody>
                  <a:tcPr marL="36917" marR="36917" marT="0" marB="0"/>
                </a:tc>
                <a:tc>
                  <a:txBody>
                    <a:bodyPr/>
                    <a:lstStyle/>
                    <a:p>
                      <a:pPr marL="540385" algn="just">
                        <a:lnSpc>
                          <a:spcPct val="120000"/>
                        </a:lnSpc>
                        <a:spcAft>
                          <a:spcPts val="600"/>
                        </a:spcAft>
                      </a:pPr>
                      <a:r>
                        <a:rPr lang="en-GB" sz="1600">
                          <a:effectLst/>
                        </a:rPr>
                        <a:t>+/-0.1</a:t>
                      </a:r>
                      <a:endParaRPr lang="en-GB" sz="1600">
                        <a:effectLst/>
                        <a:latin typeface="Verdana" panose="020B0604030504040204" pitchFamily="34" charset="0"/>
                        <a:ea typeface="Times New Roman" panose="02020603050405020304" pitchFamily="18" charset="0"/>
                        <a:cs typeface="Times New Roman" panose="02020603050405020304" pitchFamily="18" charset="0"/>
                      </a:endParaRPr>
                    </a:p>
                  </a:txBody>
                  <a:tcPr marL="36917" marR="36917" marT="0" marB="0"/>
                </a:tc>
                <a:tc>
                  <a:txBody>
                    <a:bodyPr/>
                    <a:lstStyle/>
                    <a:p>
                      <a:pPr marL="540385" algn="just">
                        <a:lnSpc>
                          <a:spcPct val="120000"/>
                        </a:lnSpc>
                        <a:spcAft>
                          <a:spcPts val="600"/>
                        </a:spcAft>
                      </a:pPr>
                      <a:r>
                        <a:rPr lang="en-GB" sz="1600">
                          <a:effectLst/>
                        </a:rPr>
                        <a:t>0.0</a:t>
                      </a:r>
                      <a:endParaRPr lang="en-GB" sz="1600">
                        <a:effectLst/>
                        <a:latin typeface="Verdana" panose="020B0604030504040204" pitchFamily="34" charset="0"/>
                        <a:ea typeface="Times New Roman" panose="02020603050405020304" pitchFamily="18" charset="0"/>
                        <a:cs typeface="Times New Roman" panose="02020603050405020304" pitchFamily="18" charset="0"/>
                      </a:endParaRPr>
                    </a:p>
                  </a:txBody>
                  <a:tcPr marL="36917" marR="36917" marT="0" marB="0"/>
                </a:tc>
                <a:tc>
                  <a:txBody>
                    <a:bodyPr/>
                    <a:lstStyle/>
                    <a:p>
                      <a:pPr marL="540385" algn="just">
                        <a:lnSpc>
                          <a:spcPct val="120000"/>
                        </a:lnSpc>
                        <a:spcAft>
                          <a:spcPts val="600"/>
                        </a:spcAft>
                      </a:pPr>
                      <a:r>
                        <a:rPr lang="en-GB" sz="1600">
                          <a:effectLst/>
                        </a:rPr>
                        <a:t> </a:t>
                      </a:r>
                      <a:endParaRPr lang="en-GB" sz="1600">
                        <a:effectLst/>
                        <a:latin typeface="Verdana" panose="020B0604030504040204" pitchFamily="34" charset="0"/>
                        <a:ea typeface="Times New Roman" panose="02020603050405020304" pitchFamily="18" charset="0"/>
                        <a:cs typeface="Times New Roman" panose="02020603050405020304" pitchFamily="18" charset="0"/>
                      </a:endParaRPr>
                    </a:p>
                  </a:txBody>
                  <a:tcPr marL="36917" marR="36917" marT="0" marB="0"/>
                </a:tc>
                <a:extLst>
                  <a:ext uri="{0D108BD9-81ED-4DB2-BD59-A6C34878D82A}">
                    <a16:rowId xmlns:a16="http://schemas.microsoft.com/office/drawing/2014/main" val="2633333061"/>
                  </a:ext>
                </a:extLst>
              </a:tr>
              <a:tr h="196893">
                <a:tc>
                  <a:txBody>
                    <a:bodyPr/>
                    <a:lstStyle/>
                    <a:p>
                      <a:pPr marL="540385" algn="just">
                        <a:lnSpc>
                          <a:spcPct val="120000"/>
                        </a:lnSpc>
                        <a:spcAft>
                          <a:spcPts val="600"/>
                        </a:spcAft>
                      </a:pPr>
                      <a:r>
                        <a:rPr lang="en-GB" sz="1600">
                          <a:effectLst/>
                        </a:rPr>
                        <a:t>steererLEBTH121_Mode3_Min/Max</a:t>
                      </a:r>
                      <a:endParaRPr lang="en-GB" sz="1600">
                        <a:effectLst/>
                        <a:latin typeface="Verdana" panose="020B0604030504040204" pitchFamily="34" charset="0"/>
                        <a:ea typeface="Times New Roman" panose="02020603050405020304" pitchFamily="18" charset="0"/>
                        <a:cs typeface="Times New Roman" panose="02020603050405020304" pitchFamily="18" charset="0"/>
                      </a:endParaRPr>
                    </a:p>
                  </a:txBody>
                  <a:tcPr marL="36917" marR="36917" marT="0" marB="0"/>
                </a:tc>
                <a:tc>
                  <a:txBody>
                    <a:bodyPr/>
                    <a:lstStyle/>
                    <a:p>
                      <a:pPr marL="540385" algn="just">
                        <a:lnSpc>
                          <a:spcPct val="120000"/>
                        </a:lnSpc>
                        <a:spcAft>
                          <a:spcPts val="600"/>
                        </a:spcAft>
                      </a:pPr>
                      <a:r>
                        <a:rPr lang="en-GB" sz="1600">
                          <a:effectLst/>
                        </a:rPr>
                        <a:t>+/-0.1</a:t>
                      </a:r>
                      <a:endParaRPr lang="en-GB" sz="1600">
                        <a:effectLst/>
                        <a:latin typeface="Verdana" panose="020B0604030504040204" pitchFamily="34" charset="0"/>
                        <a:ea typeface="Times New Roman" panose="02020603050405020304" pitchFamily="18" charset="0"/>
                        <a:cs typeface="Times New Roman" panose="02020603050405020304" pitchFamily="18" charset="0"/>
                      </a:endParaRPr>
                    </a:p>
                  </a:txBody>
                  <a:tcPr marL="36917" marR="36917" marT="0" marB="0"/>
                </a:tc>
                <a:tc>
                  <a:txBody>
                    <a:bodyPr/>
                    <a:lstStyle/>
                    <a:p>
                      <a:pPr marL="540385" algn="just">
                        <a:lnSpc>
                          <a:spcPct val="120000"/>
                        </a:lnSpc>
                        <a:spcAft>
                          <a:spcPts val="600"/>
                        </a:spcAft>
                      </a:pPr>
                      <a:r>
                        <a:rPr lang="en-GB" sz="1600">
                          <a:effectLst/>
                        </a:rPr>
                        <a:t>0.0</a:t>
                      </a:r>
                      <a:endParaRPr lang="en-GB" sz="1600">
                        <a:effectLst/>
                        <a:latin typeface="Verdana" panose="020B0604030504040204" pitchFamily="34" charset="0"/>
                        <a:ea typeface="Times New Roman" panose="02020603050405020304" pitchFamily="18" charset="0"/>
                        <a:cs typeface="Times New Roman" panose="02020603050405020304" pitchFamily="18" charset="0"/>
                      </a:endParaRPr>
                    </a:p>
                  </a:txBody>
                  <a:tcPr marL="36917" marR="36917" marT="0" marB="0"/>
                </a:tc>
                <a:tc>
                  <a:txBody>
                    <a:bodyPr/>
                    <a:lstStyle/>
                    <a:p>
                      <a:pPr marL="540385" algn="just">
                        <a:lnSpc>
                          <a:spcPct val="120000"/>
                        </a:lnSpc>
                        <a:spcAft>
                          <a:spcPts val="600"/>
                        </a:spcAft>
                      </a:pPr>
                      <a:r>
                        <a:rPr lang="en-GB" sz="1600">
                          <a:effectLst/>
                        </a:rPr>
                        <a:t> </a:t>
                      </a:r>
                      <a:endParaRPr lang="en-GB" sz="1600">
                        <a:effectLst/>
                        <a:latin typeface="Verdana" panose="020B0604030504040204" pitchFamily="34" charset="0"/>
                        <a:ea typeface="Times New Roman" panose="02020603050405020304" pitchFamily="18" charset="0"/>
                        <a:cs typeface="Times New Roman" panose="02020603050405020304" pitchFamily="18" charset="0"/>
                      </a:endParaRPr>
                    </a:p>
                  </a:txBody>
                  <a:tcPr marL="36917" marR="36917" marT="0" marB="0"/>
                </a:tc>
                <a:extLst>
                  <a:ext uri="{0D108BD9-81ED-4DB2-BD59-A6C34878D82A}">
                    <a16:rowId xmlns:a16="http://schemas.microsoft.com/office/drawing/2014/main" val="87463249"/>
                  </a:ext>
                </a:extLst>
              </a:tr>
              <a:tr h="196893">
                <a:tc>
                  <a:txBody>
                    <a:bodyPr/>
                    <a:lstStyle/>
                    <a:p>
                      <a:pPr marL="540385" algn="just">
                        <a:lnSpc>
                          <a:spcPct val="120000"/>
                        </a:lnSpc>
                        <a:spcAft>
                          <a:spcPts val="600"/>
                        </a:spcAft>
                      </a:pPr>
                      <a:r>
                        <a:rPr lang="en-GB" sz="1600">
                          <a:effectLst/>
                        </a:rPr>
                        <a:t>steererLEBTV121_Mode3_Min/Max</a:t>
                      </a:r>
                      <a:endParaRPr lang="en-GB" sz="1600">
                        <a:effectLst/>
                        <a:latin typeface="Verdana" panose="020B0604030504040204" pitchFamily="34" charset="0"/>
                        <a:ea typeface="Times New Roman" panose="02020603050405020304" pitchFamily="18" charset="0"/>
                        <a:cs typeface="Times New Roman" panose="02020603050405020304" pitchFamily="18" charset="0"/>
                      </a:endParaRPr>
                    </a:p>
                  </a:txBody>
                  <a:tcPr marL="36917" marR="36917" marT="0" marB="0"/>
                </a:tc>
                <a:tc>
                  <a:txBody>
                    <a:bodyPr/>
                    <a:lstStyle/>
                    <a:p>
                      <a:pPr marL="540385" algn="just">
                        <a:lnSpc>
                          <a:spcPct val="120000"/>
                        </a:lnSpc>
                        <a:spcAft>
                          <a:spcPts val="600"/>
                        </a:spcAft>
                      </a:pPr>
                      <a:r>
                        <a:rPr lang="en-GB" sz="1600">
                          <a:effectLst/>
                        </a:rPr>
                        <a:t>+/-0.1</a:t>
                      </a:r>
                      <a:endParaRPr lang="en-GB" sz="1600">
                        <a:effectLst/>
                        <a:latin typeface="Verdana" panose="020B0604030504040204" pitchFamily="34" charset="0"/>
                        <a:ea typeface="Times New Roman" panose="02020603050405020304" pitchFamily="18" charset="0"/>
                        <a:cs typeface="Times New Roman" panose="02020603050405020304" pitchFamily="18" charset="0"/>
                      </a:endParaRPr>
                    </a:p>
                  </a:txBody>
                  <a:tcPr marL="36917" marR="36917" marT="0" marB="0"/>
                </a:tc>
                <a:tc>
                  <a:txBody>
                    <a:bodyPr/>
                    <a:lstStyle/>
                    <a:p>
                      <a:pPr marL="540385" algn="just">
                        <a:lnSpc>
                          <a:spcPct val="120000"/>
                        </a:lnSpc>
                        <a:spcAft>
                          <a:spcPts val="600"/>
                        </a:spcAft>
                      </a:pPr>
                      <a:r>
                        <a:rPr lang="en-GB" sz="1600">
                          <a:effectLst/>
                        </a:rPr>
                        <a:t>0.0</a:t>
                      </a:r>
                      <a:endParaRPr lang="en-GB" sz="1600">
                        <a:effectLst/>
                        <a:latin typeface="Verdana" panose="020B0604030504040204" pitchFamily="34" charset="0"/>
                        <a:ea typeface="Times New Roman" panose="02020603050405020304" pitchFamily="18" charset="0"/>
                        <a:cs typeface="Times New Roman" panose="02020603050405020304" pitchFamily="18" charset="0"/>
                      </a:endParaRPr>
                    </a:p>
                  </a:txBody>
                  <a:tcPr marL="36917" marR="36917" marT="0" marB="0"/>
                </a:tc>
                <a:tc>
                  <a:txBody>
                    <a:bodyPr/>
                    <a:lstStyle/>
                    <a:p>
                      <a:pPr marL="540385" algn="just">
                        <a:lnSpc>
                          <a:spcPct val="120000"/>
                        </a:lnSpc>
                        <a:spcAft>
                          <a:spcPts val="600"/>
                        </a:spcAft>
                      </a:pPr>
                      <a:r>
                        <a:rPr lang="en-GB" sz="1600">
                          <a:effectLst/>
                        </a:rPr>
                        <a:t> </a:t>
                      </a:r>
                      <a:endParaRPr lang="en-GB" sz="1600">
                        <a:effectLst/>
                        <a:latin typeface="Verdana" panose="020B0604030504040204" pitchFamily="34" charset="0"/>
                        <a:ea typeface="Times New Roman" panose="02020603050405020304" pitchFamily="18" charset="0"/>
                        <a:cs typeface="Times New Roman" panose="02020603050405020304" pitchFamily="18" charset="0"/>
                      </a:endParaRPr>
                    </a:p>
                  </a:txBody>
                  <a:tcPr marL="36917" marR="36917" marT="0" marB="0"/>
                </a:tc>
                <a:extLst>
                  <a:ext uri="{0D108BD9-81ED-4DB2-BD59-A6C34878D82A}">
                    <a16:rowId xmlns:a16="http://schemas.microsoft.com/office/drawing/2014/main" val="3863133718"/>
                  </a:ext>
                </a:extLst>
              </a:tr>
              <a:tr h="196893">
                <a:tc>
                  <a:txBody>
                    <a:bodyPr/>
                    <a:lstStyle/>
                    <a:p>
                      <a:pPr marL="540385" algn="just">
                        <a:lnSpc>
                          <a:spcPct val="120000"/>
                        </a:lnSpc>
                        <a:spcAft>
                          <a:spcPts val="600"/>
                        </a:spcAft>
                      </a:pPr>
                      <a:r>
                        <a:rPr lang="en-GB" sz="1600">
                          <a:effectLst/>
                        </a:rPr>
                        <a:t>einzelLens_Mode3_Min/Max</a:t>
                      </a:r>
                      <a:endParaRPr lang="en-GB" sz="1600">
                        <a:effectLst/>
                        <a:latin typeface="Verdana" panose="020B0604030504040204" pitchFamily="34" charset="0"/>
                        <a:ea typeface="Times New Roman" panose="02020603050405020304" pitchFamily="18" charset="0"/>
                        <a:cs typeface="Times New Roman" panose="02020603050405020304" pitchFamily="18" charset="0"/>
                      </a:endParaRPr>
                    </a:p>
                  </a:txBody>
                  <a:tcPr marL="36917" marR="36917" marT="0" marB="0"/>
                </a:tc>
                <a:tc>
                  <a:txBody>
                    <a:bodyPr/>
                    <a:lstStyle/>
                    <a:p>
                      <a:pPr marL="540385" algn="just">
                        <a:lnSpc>
                          <a:spcPct val="120000"/>
                        </a:lnSpc>
                        <a:spcAft>
                          <a:spcPts val="600"/>
                        </a:spcAft>
                      </a:pPr>
                      <a:r>
                        <a:rPr lang="en-GB" sz="1600">
                          <a:effectLst/>
                        </a:rPr>
                        <a:t>+/-0.1</a:t>
                      </a:r>
                      <a:endParaRPr lang="en-GB" sz="1600">
                        <a:effectLst/>
                        <a:latin typeface="Verdana" panose="020B0604030504040204" pitchFamily="34" charset="0"/>
                        <a:ea typeface="Times New Roman" panose="02020603050405020304" pitchFamily="18" charset="0"/>
                        <a:cs typeface="Times New Roman" panose="02020603050405020304" pitchFamily="18" charset="0"/>
                      </a:endParaRPr>
                    </a:p>
                  </a:txBody>
                  <a:tcPr marL="36917" marR="36917" marT="0" marB="0"/>
                </a:tc>
                <a:tc>
                  <a:txBody>
                    <a:bodyPr/>
                    <a:lstStyle/>
                    <a:p>
                      <a:pPr marL="540385" algn="just">
                        <a:lnSpc>
                          <a:spcPct val="120000"/>
                        </a:lnSpc>
                        <a:spcAft>
                          <a:spcPts val="600"/>
                        </a:spcAft>
                      </a:pPr>
                      <a:r>
                        <a:rPr lang="en-GB" sz="1600">
                          <a:effectLst/>
                        </a:rPr>
                        <a:t>0.0</a:t>
                      </a:r>
                      <a:endParaRPr lang="en-GB" sz="1600">
                        <a:effectLst/>
                        <a:latin typeface="Verdana" panose="020B0604030504040204" pitchFamily="34" charset="0"/>
                        <a:ea typeface="Times New Roman" panose="02020603050405020304" pitchFamily="18" charset="0"/>
                        <a:cs typeface="Times New Roman" panose="02020603050405020304" pitchFamily="18" charset="0"/>
                      </a:endParaRPr>
                    </a:p>
                  </a:txBody>
                  <a:tcPr marL="36917" marR="36917" marT="0" marB="0"/>
                </a:tc>
                <a:tc>
                  <a:txBody>
                    <a:bodyPr/>
                    <a:lstStyle/>
                    <a:p>
                      <a:pPr marL="540385" algn="just">
                        <a:lnSpc>
                          <a:spcPct val="120000"/>
                        </a:lnSpc>
                        <a:spcAft>
                          <a:spcPts val="600"/>
                        </a:spcAft>
                      </a:pPr>
                      <a:r>
                        <a:rPr lang="en-GB" sz="1600">
                          <a:effectLst/>
                        </a:rPr>
                        <a:t> </a:t>
                      </a:r>
                      <a:endParaRPr lang="en-GB" sz="1600">
                        <a:effectLst/>
                        <a:latin typeface="Verdana" panose="020B0604030504040204" pitchFamily="34" charset="0"/>
                        <a:ea typeface="Times New Roman" panose="02020603050405020304" pitchFamily="18" charset="0"/>
                        <a:cs typeface="Times New Roman" panose="02020603050405020304" pitchFamily="18" charset="0"/>
                      </a:endParaRPr>
                    </a:p>
                  </a:txBody>
                  <a:tcPr marL="36917" marR="36917" marT="0" marB="0"/>
                </a:tc>
                <a:extLst>
                  <a:ext uri="{0D108BD9-81ED-4DB2-BD59-A6C34878D82A}">
                    <a16:rowId xmlns:a16="http://schemas.microsoft.com/office/drawing/2014/main" val="1501859777"/>
                  </a:ext>
                </a:extLst>
              </a:tr>
              <a:tr h="354408">
                <a:tc>
                  <a:txBody>
                    <a:bodyPr/>
                    <a:lstStyle/>
                    <a:p>
                      <a:pPr marL="540385" algn="just">
                        <a:lnSpc>
                          <a:spcPct val="120000"/>
                        </a:lnSpc>
                        <a:spcAft>
                          <a:spcPts val="600"/>
                        </a:spcAft>
                      </a:pPr>
                      <a:r>
                        <a:rPr lang="en-GB" sz="1600">
                          <a:effectLst/>
                        </a:rPr>
                        <a:t> </a:t>
                      </a:r>
                      <a:endParaRPr lang="en-GB" sz="1600">
                        <a:effectLst/>
                        <a:latin typeface="Verdana" panose="020B0604030504040204" pitchFamily="34" charset="0"/>
                        <a:ea typeface="Times New Roman" panose="02020603050405020304" pitchFamily="18" charset="0"/>
                        <a:cs typeface="Times New Roman" panose="02020603050405020304" pitchFamily="18" charset="0"/>
                      </a:endParaRPr>
                    </a:p>
                  </a:txBody>
                  <a:tcPr marL="36917" marR="36917" marT="0" marB="0"/>
                </a:tc>
                <a:tc>
                  <a:txBody>
                    <a:bodyPr/>
                    <a:lstStyle/>
                    <a:p>
                      <a:pPr marL="540385" algn="just">
                        <a:lnSpc>
                          <a:spcPct val="120000"/>
                        </a:lnSpc>
                        <a:spcAft>
                          <a:spcPts val="600"/>
                        </a:spcAft>
                      </a:pPr>
                      <a:r>
                        <a:rPr lang="fr-FR" sz="1600">
                          <a:effectLst/>
                        </a:rPr>
                        <a:t>Value</a:t>
                      </a:r>
                      <a:endParaRPr lang="en-GB" sz="1600">
                        <a:effectLst/>
                        <a:latin typeface="Verdana" panose="020B0604030504040204" pitchFamily="34" charset="0"/>
                        <a:ea typeface="Times New Roman" panose="02020603050405020304" pitchFamily="18" charset="0"/>
                        <a:cs typeface="Times New Roman" panose="02020603050405020304" pitchFamily="18" charset="0"/>
                      </a:endParaRPr>
                    </a:p>
                  </a:txBody>
                  <a:tcPr marL="36917" marR="36917" marT="0" marB="0"/>
                </a:tc>
                <a:tc>
                  <a:txBody>
                    <a:bodyPr/>
                    <a:lstStyle/>
                    <a:p>
                      <a:pPr marL="540385" algn="just">
                        <a:lnSpc>
                          <a:spcPct val="120000"/>
                        </a:lnSpc>
                        <a:spcAft>
                          <a:spcPts val="600"/>
                        </a:spcAft>
                      </a:pPr>
                      <a:r>
                        <a:rPr lang="en-GB" sz="1600">
                          <a:effectLst/>
                        </a:rPr>
                        <a:t> </a:t>
                      </a:r>
                      <a:endParaRPr lang="en-GB" sz="1600">
                        <a:effectLst/>
                        <a:latin typeface="Verdana" panose="020B0604030504040204" pitchFamily="34" charset="0"/>
                        <a:ea typeface="Times New Roman" panose="02020603050405020304" pitchFamily="18" charset="0"/>
                        <a:cs typeface="Times New Roman" panose="02020603050405020304" pitchFamily="18" charset="0"/>
                      </a:endParaRPr>
                    </a:p>
                  </a:txBody>
                  <a:tcPr marL="36917" marR="36917" marT="0" marB="0"/>
                </a:tc>
                <a:tc>
                  <a:txBody>
                    <a:bodyPr/>
                    <a:lstStyle/>
                    <a:p>
                      <a:pPr marL="540385" algn="just">
                        <a:lnSpc>
                          <a:spcPct val="120000"/>
                        </a:lnSpc>
                        <a:spcAft>
                          <a:spcPts val="600"/>
                        </a:spcAft>
                      </a:pPr>
                      <a:r>
                        <a:rPr lang="en-GB" sz="1600">
                          <a:effectLst/>
                        </a:rPr>
                        <a:t> </a:t>
                      </a:r>
                      <a:endParaRPr lang="en-GB" sz="1600">
                        <a:effectLst/>
                        <a:latin typeface="Verdana" panose="020B0604030504040204" pitchFamily="34" charset="0"/>
                        <a:ea typeface="Times New Roman" panose="02020603050405020304" pitchFamily="18" charset="0"/>
                        <a:cs typeface="Times New Roman" panose="02020603050405020304" pitchFamily="18" charset="0"/>
                      </a:endParaRPr>
                    </a:p>
                  </a:txBody>
                  <a:tcPr marL="36917" marR="36917" marT="0" marB="0"/>
                </a:tc>
                <a:extLst>
                  <a:ext uri="{0D108BD9-81ED-4DB2-BD59-A6C34878D82A}">
                    <a16:rowId xmlns:a16="http://schemas.microsoft.com/office/drawing/2014/main" val="1768653363"/>
                  </a:ext>
                </a:extLst>
              </a:tr>
              <a:tr h="295340">
                <a:tc>
                  <a:txBody>
                    <a:bodyPr/>
                    <a:lstStyle/>
                    <a:p>
                      <a:pPr marL="540385" algn="just">
                        <a:lnSpc>
                          <a:spcPct val="120000"/>
                        </a:lnSpc>
                        <a:spcAft>
                          <a:spcPts val="600"/>
                        </a:spcAft>
                      </a:pPr>
                      <a:r>
                        <a:rPr lang="en-GB" sz="1600">
                          <a:effectLst/>
                        </a:rPr>
                        <a:t>tailclipperTime_Mode3_Max</a:t>
                      </a:r>
                      <a:endParaRPr lang="en-GB" sz="1600">
                        <a:effectLst/>
                        <a:latin typeface="Verdana" panose="020B0604030504040204" pitchFamily="34" charset="0"/>
                        <a:ea typeface="Times New Roman" panose="02020603050405020304" pitchFamily="18" charset="0"/>
                        <a:cs typeface="Times New Roman" panose="02020603050405020304" pitchFamily="18" charset="0"/>
                      </a:endParaRPr>
                    </a:p>
                  </a:txBody>
                  <a:tcPr marL="36917" marR="36917" marT="0" marB="0"/>
                </a:tc>
                <a:tc>
                  <a:txBody>
                    <a:bodyPr/>
                    <a:lstStyle/>
                    <a:p>
                      <a:pPr marL="540385" algn="just">
                        <a:lnSpc>
                          <a:spcPct val="120000"/>
                        </a:lnSpc>
                        <a:spcAft>
                          <a:spcPts val="600"/>
                        </a:spcAft>
                      </a:pPr>
                      <a:r>
                        <a:rPr lang="en-GB" sz="1600">
                          <a:effectLst/>
                        </a:rPr>
                        <a:t>275.0e6</a:t>
                      </a:r>
                      <a:endParaRPr lang="en-GB" sz="1600">
                        <a:effectLst/>
                        <a:latin typeface="Verdana" panose="020B0604030504040204" pitchFamily="34" charset="0"/>
                        <a:ea typeface="Times New Roman" panose="02020603050405020304" pitchFamily="18" charset="0"/>
                        <a:cs typeface="Times New Roman" panose="02020603050405020304" pitchFamily="18" charset="0"/>
                      </a:endParaRPr>
                    </a:p>
                  </a:txBody>
                  <a:tcPr marL="36917" marR="36917" marT="0" marB="0"/>
                </a:tc>
                <a:tc>
                  <a:txBody>
                    <a:bodyPr/>
                    <a:lstStyle/>
                    <a:p>
                      <a:pPr marL="540385" algn="just">
                        <a:lnSpc>
                          <a:spcPct val="120000"/>
                        </a:lnSpc>
                        <a:spcAft>
                          <a:spcPts val="600"/>
                        </a:spcAft>
                      </a:pPr>
                      <a:r>
                        <a:rPr lang="en-GB" sz="1600">
                          <a:effectLst/>
                        </a:rPr>
                        <a:t> </a:t>
                      </a:r>
                      <a:endParaRPr lang="en-GB" sz="1600">
                        <a:effectLst/>
                        <a:latin typeface="Verdana" panose="020B0604030504040204" pitchFamily="34" charset="0"/>
                        <a:ea typeface="Times New Roman" panose="02020603050405020304" pitchFamily="18" charset="0"/>
                        <a:cs typeface="Times New Roman" panose="02020603050405020304" pitchFamily="18" charset="0"/>
                      </a:endParaRPr>
                    </a:p>
                  </a:txBody>
                  <a:tcPr marL="36917" marR="36917" marT="0" marB="0"/>
                </a:tc>
                <a:tc>
                  <a:txBody>
                    <a:bodyPr/>
                    <a:lstStyle/>
                    <a:p>
                      <a:pPr marL="540385" algn="just">
                        <a:lnSpc>
                          <a:spcPct val="120000"/>
                        </a:lnSpc>
                        <a:spcAft>
                          <a:spcPts val="600"/>
                        </a:spcAft>
                      </a:pPr>
                      <a:r>
                        <a:rPr lang="en-GB" sz="1600" dirty="0">
                          <a:effectLst/>
                        </a:rPr>
                        <a:t>i.e. </a:t>
                      </a:r>
                      <a:r>
                        <a:rPr lang="en-GB" sz="1600" dirty="0" smtClean="0">
                          <a:effectLst/>
                        </a:rPr>
                        <a:t>0</a:t>
                      </a:r>
                      <a:r>
                        <a:rPr lang="en-GB" sz="1600" baseline="0" dirty="0" smtClean="0">
                          <a:effectLst/>
                        </a:rPr>
                        <a:t> </a:t>
                      </a:r>
                      <a:r>
                        <a:rPr lang="en-GB" sz="1600" dirty="0" err="1" smtClean="0">
                          <a:effectLst/>
                        </a:rPr>
                        <a:t>ms</a:t>
                      </a:r>
                      <a:r>
                        <a:rPr lang="en-GB" sz="1600" dirty="0" smtClean="0">
                          <a:effectLst/>
                        </a:rPr>
                        <a:t> </a:t>
                      </a:r>
                      <a:r>
                        <a:rPr lang="en-GB" sz="1600" dirty="0">
                          <a:effectLst/>
                        </a:rPr>
                        <a:t>pulse</a:t>
                      </a:r>
                      <a:endParaRPr lang="en-GB" sz="16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36917" marR="36917" marT="0" marB="0"/>
                </a:tc>
                <a:extLst>
                  <a:ext uri="{0D108BD9-81ED-4DB2-BD59-A6C34878D82A}">
                    <a16:rowId xmlns:a16="http://schemas.microsoft.com/office/drawing/2014/main" val="346411016"/>
                  </a:ext>
                </a:extLst>
              </a:tr>
              <a:tr h="295340">
                <a:tc>
                  <a:txBody>
                    <a:bodyPr/>
                    <a:lstStyle/>
                    <a:p>
                      <a:pPr marL="540385" algn="just">
                        <a:lnSpc>
                          <a:spcPct val="120000"/>
                        </a:lnSpc>
                        <a:spcAft>
                          <a:spcPts val="600"/>
                        </a:spcAft>
                      </a:pPr>
                      <a:r>
                        <a:rPr lang="en-GB" sz="1600">
                          <a:effectLst/>
                        </a:rPr>
                        <a:t>rfPower_Mode3_Max</a:t>
                      </a:r>
                      <a:endParaRPr lang="en-GB" sz="1600">
                        <a:effectLst/>
                        <a:latin typeface="Verdana" panose="020B0604030504040204" pitchFamily="34" charset="0"/>
                        <a:ea typeface="Times New Roman" panose="02020603050405020304" pitchFamily="18" charset="0"/>
                        <a:cs typeface="Times New Roman" panose="02020603050405020304" pitchFamily="18" charset="0"/>
                      </a:endParaRPr>
                    </a:p>
                  </a:txBody>
                  <a:tcPr marL="36917" marR="36917" marT="0" marB="0"/>
                </a:tc>
                <a:tc>
                  <a:txBody>
                    <a:bodyPr/>
                    <a:lstStyle/>
                    <a:p>
                      <a:pPr marL="540385" algn="just">
                        <a:lnSpc>
                          <a:spcPct val="120000"/>
                        </a:lnSpc>
                        <a:spcAft>
                          <a:spcPts val="600"/>
                        </a:spcAft>
                      </a:pPr>
                      <a:r>
                        <a:rPr lang="en-GB" sz="1600">
                          <a:effectLst/>
                        </a:rPr>
                        <a:t>30000</a:t>
                      </a:r>
                      <a:endParaRPr lang="en-GB" sz="1600">
                        <a:effectLst/>
                        <a:latin typeface="Verdana" panose="020B0604030504040204" pitchFamily="34" charset="0"/>
                        <a:ea typeface="Times New Roman" panose="02020603050405020304" pitchFamily="18" charset="0"/>
                        <a:cs typeface="Times New Roman" panose="02020603050405020304" pitchFamily="18" charset="0"/>
                      </a:endParaRPr>
                    </a:p>
                  </a:txBody>
                  <a:tcPr marL="36917" marR="36917" marT="0" marB="0"/>
                </a:tc>
                <a:tc>
                  <a:txBody>
                    <a:bodyPr/>
                    <a:lstStyle/>
                    <a:p>
                      <a:pPr marL="540385" algn="just">
                        <a:lnSpc>
                          <a:spcPct val="120000"/>
                        </a:lnSpc>
                        <a:spcAft>
                          <a:spcPts val="600"/>
                        </a:spcAft>
                      </a:pPr>
                      <a:r>
                        <a:rPr lang="en-GB" sz="1600">
                          <a:effectLst/>
                        </a:rPr>
                        <a:t> </a:t>
                      </a:r>
                      <a:endParaRPr lang="en-GB" sz="1600">
                        <a:effectLst/>
                        <a:latin typeface="Verdana" panose="020B0604030504040204" pitchFamily="34" charset="0"/>
                        <a:ea typeface="Times New Roman" panose="02020603050405020304" pitchFamily="18" charset="0"/>
                        <a:cs typeface="Times New Roman" panose="02020603050405020304" pitchFamily="18" charset="0"/>
                      </a:endParaRPr>
                    </a:p>
                  </a:txBody>
                  <a:tcPr marL="36917" marR="36917" marT="0" marB="0"/>
                </a:tc>
                <a:tc>
                  <a:txBody>
                    <a:bodyPr/>
                    <a:lstStyle/>
                    <a:p>
                      <a:pPr marL="540385" algn="just">
                        <a:lnSpc>
                          <a:spcPct val="120000"/>
                        </a:lnSpc>
                        <a:spcAft>
                          <a:spcPts val="600"/>
                        </a:spcAft>
                      </a:pPr>
                      <a:r>
                        <a:rPr lang="en-GB" sz="1600">
                          <a:effectLst/>
                        </a:rPr>
                        <a:t>W</a:t>
                      </a:r>
                      <a:endParaRPr lang="en-GB" sz="1600">
                        <a:effectLst/>
                        <a:latin typeface="Verdana" panose="020B0604030504040204" pitchFamily="34" charset="0"/>
                        <a:ea typeface="Times New Roman" panose="02020603050405020304" pitchFamily="18" charset="0"/>
                        <a:cs typeface="Times New Roman" panose="02020603050405020304" pitchFamily="18" charset="0"/>
                      </a:endParaRPr>
                    </a:p>
                  </a:txBody>
                  <a:tcPr marL="36917" marR="36917" marT="0" marB="0"/>
                </a:tc>
                <a:extLst>
                  <a:ext uri="{0D108BD9-81ED-4DB2-BD59-A6C34878D82A}">
                    <a16:rowId xmlns:a16="http://schemas.microsoft.com/office/drawing/2014/main" val="4135506902"/>
                  </a:ext>
                </a:extLst>
              </a:tr>
              <a:tr h="196893">
                <a:tc>
                  <a:txBody>
                    <a:bodyPr/>
                    <a:lstStyle/>
                    <a:p>
                      <a:pPr marL="540385" algn="just">
                        <a:lnSpc>
                          <a:spcPct val="120000"/>
                        </a:lnSpc>
                        <a:spcAft>
                          <a:spcPts val="600"/>
                        </a:spcAft>
                      </a:pPr>
                      <a:r>
                        <a:rPr lang="en-GB" sz="1600">
                          <a:effectLst/>
                        </a:rPr>
                        <a:t>watchDogLowLossMinTrans_Mode3_Min</a:t>
                      </a:r>
                      <a:endParaRPr lang="en-GB" sz="1600">
                        <a:effectLst/>
                        <a:latin typeface="Verdana" panose="020B0604030504040204" pitchFamily="34" charset="0"/>
                        <a:ea typeface="Times New Roman" panose="02020603050405020304" pitchFamily="18" charset="0"/>
                        <a:cs typeface="Times New Roman" panose="02020603050405020304" pitchFamily="18" charset="0"/>
                      </a:endParaRPr>
                    </a:p>
                  </a:txBody>
                  <a:tcPr marL="36917" marR="36917" marT="0" marB="0"/>
                </a:tc>
                <a:tc>
                  <a:txBody>
                    <a:bodyPr/>
                    <a:lstStyle/>
                    <a:p>
                      <a:pPr marL="540385" algn="just">
                        <a:lnSpc>
                          <a:spcPct val="120000"/>
                        </a:lnSpc>
                        <a:spcAft>
                          <a:spcPts val="600"/>
                        </a:spcAft>
                      </a:pPr>
                      <a:r>
                        <a:rPr lang="en-GB" sz="1600">
                          <a:effectLst/>
                        </a:rPr>
                        <a:t>100</a:t>
                      </a:r>
                      <a:endParaRPr lang="en-GB" sz="1600">
                        <a:effectLst/>
                        <a:latin typeface="Verdana" panose="020B0604030504040204" pitchFamily="34" charset="0"/>
                        <a:ea typeface="Times New Roman" panose="02020603050405020304" pitchFamily="18" charset="0"/>
                        <a:cs typeface="Times New Roman" panose="02020603050405020304" pitchFamily="18" charset="0"/>
                      </a:endParaRPr>
                    </a:p>
                  </a:txBody>
                  <a:tcPr marL="36917" marR="36917" marT="0" marB="0"/>
                </a:tc>
                <a:tc>
                  <a:txBody>
                    <a:bodyPr/>
                    <a:lstStyle/>
                    <a:p>
                      <a:pPr marL="540385" algn="just">
                        <a:lnSpc>
                          <a:spcPct val="120000"/>
                        </a:lnSpc>
                        <a:spcAft>
                          <a:spcPts val="600"/>
                        </a:spcAft>
                      </a:pPr>
                      <a:r>
                        <a:rPr lang="en-GB" sz="1600">
                          <a:effectLst/>
                        </a:rPr>
                        <a:t> </a:t>
                      </a:r>
                      <a:endParaRPr lang="en-GB" sz="1600">
                        <a:effectLst/>
                        <a:latin typeface="Verdana" panose="020B0604030504040204" pitchFamily="34" charset="0"/>
                        <a:ea typeface="Times New Roman" panose="02020603050405020304" pitchFamily="18" charset="0"/>
                        <a:cs typeface="Times New Roman" panose="02020603050405020304" pitchFamily="18" charset="0"/>
                      </a:endParaRPr>
                    </a:p>
                  </a:txBody>
                  <a:tcPr marL="36917" marR="36917" marT="0" marB="0"/>
                </a:tc>
                <a:tc>
                  <a:txBody>
                    <a:bodyPr/>
                    <a:lstStyle/>
                    <a:p>
                      <a:pPr marL="540385" algn="just">
                        <a:lnSpc>
                          <a:spcPct val="120000"/>
                        </a:lnSpc>
                        <a:spcAft>
                          <a:spcPts val="600"/>
                        </a:spcAft>
                      </a:pPr>
                      <a:r>
                        <a:rPr lang="en-GB" sz="1600">
                          <a:effectLst/>
                        </a:rPr>
                        <a:t>%</a:t>
                      </a:r>
                      <a:endParaRPr lang="en-GB" sz="1600">
                        <a:effectLst/>
                        <a:latin typeface="Verdana" panose="020B0604030504040204" pitchFamily="34" charset="0"/>
                        <a:ea typeface="Times New Roman" panose="02020603050405020304" pitchFamily="18" charset="0"/>
                        <a:cs typeface="Times New Roman" panose="02020603050405020304" pitchFamily="18" charset="0"/>
                      </a:endParaRPr>
                    </a:p>
                  </a:txBody>
                  <a:tcPr marL="36917" marR="36917" marT="0" marB="0"/>
                </a:tc>
                <a:extLst>
                  <a:ext uri="{0D108BD9-81ED-4DB2-BD59-A6C34878D82A}">
                    <a16:rowId xmlns:a16="http://schemas.microsoft.com/office/drawing/2014/main" val="400358935"/>
                  </a:ext>
                </a:extLst>
              </a:tr>
              <a:tr h="118136">
                <a:tc>
                  <a:txBody>
                    <a:bodyPr/>
                    <a:lstStyle/>
                    <a:p>
                      <a:pPr marL="540385" algn="just">
                        <a:lnSpc>
                          <a:spcPct val="120000"/>
                        </a:lnSpc>
                        <a:spcAft>
                          <a:spcPts val="600"/>
                        </a:spcAft>
                      </a:pPr>
                      <a:r>
                        <a:rPr lang="en-GB" sz="1600">
                          <a:effectLst/>
                        </a:rPr>
                        <a:t>lifetime_Mode3_Max</a:t>
                      </a:r>
                      <a:endParaRPr lang="en-GB" sz="1600">
                        <a:effectLst/>
                        <a:latin typeface="Verdana" panose="020B0604030504040204" pitchFamily="34" charset="0"/>
                        <a:ea typeface="Times New Roman" panose="02020603050405020304" pitchFamily="18" charset="0"/>
                        <a:cs typeface="Times New Roman" panose="02020603050405020304" pitchFamily="18" charset="0"/>
                      </a:endParaRPr>
                    </a:p>
                  </a:txBody>
                  <a:tcPr marL="36917" marR="36917" marT="0" marB="0"/>
                </a:tc>
                <a:tc>
                  <a:txBody>
                    <a:bodyPr/>
                    <a:lstStyle/>
                    <a:p>
                      <a:pPr marL="540385" algn="just">
                        <a:lnSpc>
                          <a:spcPct val="120000"/>
                        </a:lnSpc>
                        <a:spcAft>
                          <a:spcPts val="600"/>
                        </a:spcAft>
                      </a:pPr>
                      <a:r>
                        <a:rPr lang="en-GB" sz="1600">
                          <a:effectLst/>
                        </a:rPr>
                        <a:t>1</a:t>
                      </a:r>
                      <a:endParaRPr lang="en-GB" sz="1600">
                        <a:effectLst/>
                        <a:latin typeface="Verdana" panose="020B0604030504040204" pitchFamily="34" charset="0"/>
                        <a:ea typeface="Times New Roman" panose="02020603050405020304" pitchFamily="18" charset="0"/>
                        <a:cs typeface="Times New Roman" panose="02020603050405020304" pitchFamily="18" charset="0"/>
                      </a:endParaRPr>
                    </a:p>
                  </a:txBody>
                  <a:tcPr marL="36917" marR="36917" marT="0" marB="0"/>
                </a:tc>
                <a:tc>
                  <a:txBody>
                    <a:bodyPr/>
                    <a:lstStyle/>
                    <a:p>
                      <a:pPr marL="540385" algn="just">
                        <a:lnSpc>
                          <a:spcPct val="120000"/>
                        </a:lnSpc>
                        <a:spcAft>
                          <a:spcPts val="600"/>
                        </a:spcAft>
                      </a:pPr>
                      <a:r>
                        <a:rPr lang="en-GB" sz="1600">
                          <a:effectLst/>
                        </a:rPr>
                        <a:t> </a:t>
                      </a:r>
                      <a:endParaRPr lang="en-GB" sz="1600">
                        <a:effectLst/>
                        <a:latin typeface="Verdana" panose="020B0604030504040204" pitchFamily="34" charset="0"/>
                        <a:ea typeface="Times New Roman" panose="02020603050405020304" pitchFamily="18" charset="0"/>
                        <a:cs typeface="Times New Roman" panose="02020603050405020304" pitchFamily="18" charset="0"/>
                      </a:endParaRPr>
                    </a:p>
                  </a:txBody>
                  <a:tcPr marL="36917" marR="36917" marT="0" marB="0"/>
                </a:tc>
                <a:tc>
                  <a:txBody>
                    <a:bodyPr/>
                    <a:lstStyle/>
                    <a:p>
                      <a:pPr marL="540385" algn="just">
                        <a:lnSpc>
                          <a:spcPct val="120000"/>
                        </a:lnSpc>
                        <a:spcAft>
                          <a:spcPts val="600"/>
                        </a:spcAft>
                      </a:pPr>
                      <a:r>
                        <a:rPr lang="en-GB" sz="1600">
                          <a:effectLst/>
                        </a:rPr>
                        <a:t>(1 hour)</a:t>
                      </a:r>
                      <a:endParaRPr lang="en-GB" sz="1600">
                        <a:effectLst/>
                        <a:latin typeface="Verdana" panose="020B0604030504040204" pitchFamily="34" charset="0"/>
                        <a:ea typeface="Times New Roman" panose="02020603050405020304" pitchFamily="18" charset="0"/>
                        <a:cs typeface="Times New Roman" panose="02020603050405020304" pitchFamily="18" charset="0"/>
                      </a:endParaRPr>
                    </a:p>
                  </a:txBody>
                  <a:tcPr marL="36917" marR="36917" marT="0" marB="0"/>
                </a:tc>
                <a:extLst>
                  <a:ext uri="{0D108BD9-81ED-4DB2-BD59-A6C34878D82A}">
                    <a16:rowId xmlns:a16="http://schemas.microsoft.com/office/drawing/2014/main" val="244591381"/>
                  </a:ext>
                </a:extLst>
              </a:tr>
              <a:tr h="295340">
                <a:tc>
                  <a:txBody>
                    <a:bodyPr/>
                    <a:lstStyle/>
                    <a:p>
                      <a:pPr marL="540385" algn="just">
                        <a:lnSpc>
                          <a:spcPct val="120000"/>
                        </a:lnSpc>
                        <a:spcAft>
                          <a:spcPts val="600"/>
                        </a:spcAft>
                      </a:pPr>
                      <a:r>
                        <a:rPr lang="en-GB" sz="1600">
                          <a:effectLst/>
                        </a:rPr>
                        <a:t>beamCurrentLEBT_Mode3_Min</a:t>
                      </a:r>
                      <a:endParaRPr lang="en-GB" sz="1600">
                        <a:effectLst/>
                        <a:latin typeface="Verdana" panose="020B0604030504040204" pitchFamily="34" charset="0"/>
                        <a:ea typeface="Times New Roman" panose="02020603050405020304" pitchFamily="18" charset="0"/>
                        <a:cs typeface="Times New Roman" panose="02020603050405020304" pitchFamily="18" charset="0"/>
                      </a:endParaRPr>
                    </a:p>
                  </a:txBody>
                  <a:tcPr marL="36917" marR="36917" marT="0" marB="0"/>
                </a:tc>
                <a:tc>
                  <a:txBody>
                    <a:bodyPr/>
                    <a:lstStyle/>
                    <a:p>
                      <a:pPr marL="540385" algn="just">
                        <a:lnSpc>
                          <a:spcPct val="120000"/>
                        </a:lnSpc>
                        <a:spcAft>
                          <a:spcPts val="600"/>
                        </a:spcAft>
                      </a:pPr>
                      <a:r>
                        <a:rPr lang="en-GB" sz="1600">
                          <a:effectLst/>
                        </a:rPr>
                        <a:t>-45.0</a:t>
                      </a:r>
                      <a:endParaRPr lang="en-GB" sz="1600">
                        <a:effectLst/>
                        <a:latin typeface="Verdana" panose="020B0604030504040204" pitchFamily="34" charset="0"/>
                        <a:ea typeface="Times New Roman" panose="02020603050405020304" pitchFamily="18" charset="0"/>
                        <a:cs typeface="Times New Roman" panose="02020603050405020304" pitchFamily="18" charset="0"/>
                      </a:endParaRPr>
                    </a:p>
                  </a:txBody>
                  <a:tcPr marL="36917" marR="36917" marT="0" marB="0"/>
                </a:tc>
                <a:tc>
                  <a:txBody>
                    <a:bodyPr/>
                    <a:lstStyle/>
                    <a:p>
                      <a:pPr marL="540385" algn="just">
                        <a:lnSpc>
                          <a:spcPct val="120000"/>
                        </a:lnSpc>
                        <a:spcAft>
                          <a:spcPts val="600"/>
                        </a:spcAft>
                      </a:pPr>
                      <a:r>
                        <a:rPr lang="en-GB" sz="1600">
                          <a:effectLst/>
                        </a:rPr>
                        <a:t> </a:t>
                      </a:r>
                      <a:endParaRPr lang="en-GB" sz="1600">
                        <a:effectLst/>
                        <a:latin typeface="Verdana" panose="020B0604030504040204" pitchFamily="34" charset="0"/>
                        <a:ea typeface="Times New Roman" panose="02020603050405020304" pitchFamily="18" charset="0"/>
                        <a:cs typeface="Times New Roman" panose="02020603050405020304" pitchFamily="18" charset="0"/>
                      </a:endParaRPr>
                    </a:p>
                  </a:txBody>
                  <a:tcPr marL="36917" marR="36917" marT="0" marB="0"/>
                </a:tc>
                <a:tc>
                  <a:txBody>
                    <a:bodyPr/>
                    <a:lstStyle/>
                    <a:p>
                      <a:pPr marL="540385" algn="just">
                        <a:lnSpc>
                          <a:spcPct val="120000"/>
                        </a:lnSpc>
                        <a:spcAft>
                          <a:spcPts val="600"/>
                        </a:spcAft>
                      </a:pPr>
                      <a:r>
                        <a:rPr lang="en-GB" sz="1600" dirty="0">
                          <a:effectLst/>
                        </a:rPr>
                        <a:t> </a:t>
                      </a:r>
                      <a:endParaRPr lang="en-GB" sz="16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36917" marR="36917" marT="0" marB="0"/>
                </a:tc>
                <a:extLst>
                  <a:ext uri="{0D108BD9-81ED-4DB2-BD59-A6C34878D82A}">
                    <a16:rowId xmlns:a16="http://schemas.microsoft.com/office/drawing/2014/main" val="2341961707"/>
                  </a:ext>
                </a:extLst>
              </a:tr>
            </a:tbl>
          </a:graphicData>
        </a:graphic>
      </p:graphicFrame>
    </p:spTree>
    <p:extLst>
      <p:ext uri="{BB962C8B-B14F-4D97-AF65-F5344CB8AC3E}">
        <p14:creationId xmlns:p14="http://schemas.microsoft.com/office/powerpoint/2010/main" val="1488833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Settings</a:t>
            </a:r>
            <a:endParaRPr lang="en-GB" dirty="0"/>
          </a:p>
        </p:txBody>
      </p:sp>
      <p:sp>
        <p:nvSpPr>
          <p:cNvPr id="3" name="Content Placeholder 2"/>
          <p:cNvSpPr>
            <a:spLocks noGrp="1"/>
          </p:cNvSpPr>
          <p:nvPr>
            <p:ph idx="1"/>
          </p:nvPr>
        </p:nvSpPr>
        <p:spPr/>
        <p:txBody>
          <a:bodyPr>
            <a:normAutofit/>
          </a:bodyPr>
          <a:lstStyle/>
          <a:p>
            <a:r>
              <a:rPr lang="en-US" dirty="0" smtClean="0"/>
              <a:t>In the previous tables, the “windows”  in Mode1 and Mode2 are to be considered critical, and changes should be documented with an update to the specification</a:t>
            </a:r>
            <a:r>
              <a:rPr lang="en-US" dirty="0" smtClean="0"/>
              <a:t>.</a:t>
            </a:r>
          </a:p>
          <a:p>
            <a:r>
              <a:rPr lang="en-US" dirty="0"/>
              <a:t>Central values can be updated by Linac4 Supervisors, and should include and entry in the logbook.</a:t>
            </a:r>
          </a:p>
          <a:p>
            <a:r>
              <a:rPr lang="en-US" dirty="0" smtClean="0"/>
              <a:t>All values will be reassessed during the start of Linac4 operation.</a:t>
            </a:r>
            <a:endParaRPr lang="en-US" dirty="0" smtClean="0"/>
          </a:p>
          <a:p>
            <a:r>
              <a:rPr lang="en-US" dirty="0" smtClean="0"/>
              <a:t>The </a:t>
            </a:r>
            <a:r>
              <a:rPr lang="en-US" dirty="0" smtClean="0"/>
              <a:t>Mode3 MD settings: These are to be adjusted for any MD, depending on the objective. The settings in the table are default values that will be programmed at the beginning, and will not allow beam.</a:t>
            </a:r>
            <a:endParaRPr lang="en-GB" dirty="0"/>
          </a:p>
        </p:txBody>
      </p:sp>
    </p:spTree>
    <p:extLst>
      <p:ext uri="{BB962C8B-B14F-4D97-AF65-F5344CB8AC3E}">
        <p14:creationId xmlns:p14="http://schemas.microsoft.com/office/powerpoint/2010/main" val="20699002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F3345C-8D59-45C8-BC41-ECE370590BC0}"/>
              </a:ext>
            </a:extLst>
          </p:cNvPr>
          <p:cNvSpPr>
            <a:spLocks noGrp="1"/>
          </p:cNvSpPr>
          <p:nvPr>
            <p:ph type="title"/>
          </p:nvPr>
        </p:nvSpPr>
        <p:spPr/>
        <p:txBody>
          <a:bodyPr/>
          <a:lstStyle/>
          <a:p>
            <a:r>
              <a:rPr lang="en-US" dirty="0" smtClean="0"/>
              <a:t>Closing Remarks</a:t>
            </a:r>
            <a:endParaRPr lang="en-GB" dirty="0"/>
          </a:p>
        </p:txBody>
      </p:sp>
      <p:sp>
        <p:nvSpPr>
          <p:cNvPr id="3" name="Content Placeholder 2">
            <a:extLst>
              <a:ext uri="{FF2B5EF4-FFF2-40B4-BE49-F238E27FC236}">
                <a16:creationId xmlns:a16="http://schemas.microsoft.com/office/drawing/2014/main" id="{24065064-EECC-48F3-8619-0B94434CAE6A}"/>
              </a:ext>
            </a:extLst>
          </p:cNvPr>
          <p:cNvSpPr>
            <a:spLocks noGrp="1"/>
          </p:cNvSpPr>
          <p:nvPr>
            <p:ph idx="1"/>
          </p:nvPr>
        </p:nvSpPr>
        <p:spPr/>
        <p:txBody>
          <a:bodyPr/>
          <a:lstStyle/>
          <a:p>
            <a:r>
              <a:rPr lang="en-US" dirty="0" smtClean="0"/>
              <a:t>Specification surveys upstream of the RFQ.</a:t>
            </a:r>
          </a:p>
          <a:p>
            <a:r>
              <a:rPr lang="en-US" dirty="0" smtClean="0"/>
              <a:t>Settings for will be protected through Machine Critical Parameters.</a:t>
            </a:r>
            <a:endParaRPr lang="en-GB" dirty="0" smtClean="0"/>
          </a:p>
          <a:p>
            <a:r>
              <a:rPr lang="en-GB" dirty="0" smtClean="0"/>
              <a:t>Specification written up in EDMS L4-CIB-ES-0007 (In Work).</a:t>
            </a:r>
          </a:p>
          <a:p>
            <a:r>
              <a:rPr lang="en-US" dirty="0" smtClean="0"/>
              <a:t>Tibor will explain more on the implementation.</a:t>
            </a:r>
            <a:endParaRPr lang="en-GB" dirty="0"/>
          </a:p>
        </p:txBody>
      </p:sp>
    </p:spTree>
    <p:extLst>
      <p:ext uri="{BB962C8B-B14F-4D97-AF65-F5344CB8AC3E}">
        <p14:creationId xmlns:p14="http://schemas.microsoft.com/office/powerpoint/2010/main" val="5450173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Table of Contents</a:t>
            </a:r>
            <a:endParaRPr lang="en-GB" dirty="0"/>
          </a:p>
        </p:txBody>
      </p:sp>
      <p:sp>
        <p:nvSpPr>
          <p:cNvPr id="3" name="Content Placeholder 2"/>
          <p:cNvSpPr>
            <a:spLocks noGrp="1"/>
          </p:cNvSpPr>
          <p:nvPr>
            <p:ph idx="1"/>
          </p:nvPr>
        </p:nvSpPr>
        <p:spPr/>
        <p:txBody>
          <a:bodyPr/>
          <a:lstStyle/>
          <a:p>
            <a:r>
              <a:rPr lang="en-US" dirty="0" smtClean="0"/>
              <a:t>Introduction</a:t>
            </a:r>
          </a:p>
          <a:p>
            <a:r>
              <a:rPr lang="en-US" dirty="0"/>
              <a:t>Layout of the LEBT</a:t>
            </a:r>
          </a:p>
          <a:p>
            <a:r>
              <a:rPr lang="en-US" dirty="0" smtClean="0"/>
              <a:t>Operation </a:t>
            </a:r>
            <a:r>
              <a:rPr lang="en-US" dirty="0"/>
              <a:t>Scenarios to </a:t>
            </a:r>
            <a:r>
              <a:rPr lang="en-US" dirty="0" smtClean="0"/>
              <a:t>Cover</a:t>
            </a:r>
          </a:p>
          <a:p>
            <a:r>
              <a:rPr lang="en-US" dirty="0" smtClean="0"/>
              <a:t>Function Specification</a:t>
            </a:r>
          </a:p>
          <a:p>
            <a:r>
              <a:rPr lang="en-US" dirty="0" smtClean="0"/>
              <a:t>Roles</a:t>
            </a:r>
          </a:p>
          <a:p>
            <a:r>
              <a:rPr lang="en-US" dirty="0" smtClean="0"/>
              <a:t>Settings</a:t>
            </a:r>
          </a:p>
          <a:p>
            <a:r>
              <a:rPr lang="en-US" dirty="0" smtClean="0"/>
              <a:t>Summary</a:t>
            </a:r>
            <a:endParaRPr lang="en-GB" dirty="0"/>
          </a:p>
        </p:txBody>
      </p:sp>
    </p:spTree>
    <p:extLst>
      <p:ext uri="{BB962C8B-B14F-4D97-AF65-F5344CB8AC3E}">
        <p14:creationId xmlns:p14="http://schemas.microsoft.com/office/powerpoint/2010/main" val="189828640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GB" dirty="0"/>
          </a:p>
        </p:txBody>
      </p:sp>
      <p:sp>
        <p:nvSpPr>
          <p:cNvPr id="3" name="Content Placeholder 2"/>
          <p:cNvSpPr>
            <a:spLocks noGrp="1"/>
          </p:cNvSpPr>
          <p:nvPr>
            <p:ph idx="1"/>
          </p:nvPr>
        </p:nvSpPr>
        <p:spPr/>
        <p:txBody>
          <a:bodyPr/>
          <a:lstStyle/>
          <a:p>
            <a:r>
              <a:rPr lang="en-US" dirty="0" smtClean="0"/>
              <a:t>Transmission of the Linac4 RFQ (measured from LEBT BCT to first MEBT BCT) is in the range of 70% with the present source/LEBT/RFQ combination.</a:t>
            </a:r>
          </a:p>
          <a:p>
            <a:r>
              <a:rPr lang="en-US" dirty="0" smtClean="0"/>
              <a:t>It is very strongly dependent on LEBT settings.</a:t>
            </a:r>
          </a:p>
          <a:p>
            <a:r>
              <a:rPr lang="en-US" dirty="0" smtClean="0"/>
              <a:t>When settings are changed, losses occur in the LEBT, or in the RFQ.</a:t>
            </a:r>
          </a:p>
          <a:p>
            <a:r>
              <a:rPr lang="en-US" dirty="0" smtClean="0"/>
              <a:t>We have to tolerate some losses in the RFQ – </a:t>
            </a:r>
            <a:r>
              <a:rPr lang="en-US" dirty="0" smtClean="0"/>
              <a:t>the </a:t>
            </a:r>
            <a:r>
              <a:rPr lang="en-US" dirty="0" smtClean="0"/>
              <a:t>objective is to avoid that they are increased losses occur unnecessarily, nor maintained for a long period</a:t>
            </a:r>
            <a:r>
              <a:rPr lang="en-US" dirty="0" smtClean="0"/>
              <a:t>.</a:t>
            </a:r>
          </a:p>
          <a:p>
            <a:r>
              <a:rPr lang="en-US" dirty="0" smtClean="0"/>
              <a:t>This is a summary of the specification </a:t>
            </a:r>
            <a:r>
              <a:rPr lang="en-GB" dirty="0" smtClean="0">
                <a:hlinkClick r:id="rId2"/>
              </a:rPr>
              <a:t>EDMS </a:t>
            </a:r>
            <a:r>
              <a:rPr lang="en-GB" dirty="0">
                <a:hlinkClick r:id="rId2"/>
              </a:rPr>
              <a:t>L4-CIB-ES-0007 </a:t>
            </a:r>
            <a:r>
              <a:rPr lang="en-GB" dirty="0" smtClean="0"/>
              <a:t>.</a:t>
            </a:r>
            <a:endParaRPr lang="en-US" dirty="0" smtClean="0"/>
          </a:p>
        </p:txBody>
      </p:sp>
    </p:spTree>
    <p:extLst>
      <p:ext uri="{BB962C8B-B14F-4D97-AF65-F5344CB8AC3E}">
        <p14:creationId xmlns:p14="http://schemas.microsoft.com/office/powerpoint/2010/main" val="302844533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239321-5569-4BAD-B37A-A32E386FAB1E}"/>
              </a:ext>
            </a:extLst>
          </p:cNvPr>
          <p:cNvSpPr>
            <a:spLocks noGrp="1"/>
          </p:cNvSpPr>
          <p:nvPr>
            <p:ph type="title"/>
          </p:nvPr>
        </p:nvSpPr>
        <p:spPr/>
        <p:txBody>
          <a:bodyPr/>
          <a:lstStyle/>
          <a:p>
            <a:r>
              <a:rPr lang="en-GB" dirty="0" smtClean="0"/>
              <a:t>Layout of the LEBT</a:t>
            </a:r>
            <a:endParaRPr lang="en-GB" dirty="0"/>
          </a:p>
        </p:txBody>
      </p:sp>
      <p:sp>
        <p:nvSpPr>
          <p:cNvPr id="4" name="Content Placeholder 3">
            <a:extLst>
              <a:ext uri="{FF2B5EF4-FFF2-40B4-BE49-F238E27FC236}">
                <a16:creationId xmlns:a16="http://schemas.microsoft.com/office/drawing/2014/main" id="{9625C126-83C4-47A6-A75F-4DC720E5F1C4}"/>
              </a:ext>
            </a:extLst>
          </p:cNvPr>
          <p:cNvSpPr>
            <a:spLocks noGrp="1"/>
          </p:cNvSpPr>
          <p:nvPr>
            <p:ph idx="1"/>
          </p:nvPr>
        </p:nvSpPr>
        <p:spPr/>
        <p:txBody>
          <a:bodyPr/>
          <a:lstStyle/>
          <a:p>
            <a:endParaRPr lang="en-GB"/>
          </a:p>
        </p:txBody>
      </p:sp>
      <p:pic>
        <p:nvPicPr>
          <p:cNvPr id="13" name="Picture 12">
            <a:extLst>
              <a:ext uri="{FF2B5EF4-FFF2-40B4-BE49-F238E27FC236}">
                <a16:creationId xmlns:a16="http://schemas.microsoft.com/office/drawing/2014/main" id="{F9AF01AF-25D2-4A02-968B-7E790DF39C87}"/>
              </a:ext>
            </a:extLst>
          </p:cNvPr>
          <p:cNvPicPr>
            <a:picLocks noChangeAspect="1"/>
          </p:cNvPicPr>
          <p:nvPr/>
        </p:nvPicPr>
        <p:blipFill rotWithShape="1">
          <a:blip r:embed="rId2"/>
          <a:srcRect l="9870" t="37372" r="11774" b="23399"/>
          <a:stretch/>
        </p:blipFill>
        <p:spPr>
          <a:xfrm>
            <a:off x="2007266" y="2403920"/>
            <a:ext cx="7669924" cy="2301765"/>
          </a:xfrm>
          <a:prstGeom prst="rect">
            <a:avLst/>
          </a:prstGeom>
        </p:spPr>
      </p:pic>
      <p:sp>
        <p:nvSpPr>
          <p:cNvPr id="8" name="TextBox 7">
            <a:extLst>
              <a:ext uri="{FF2B5EF4-FFF2-40B4-BE49-F238E27FC236}">
                <a16:creationId xmlns:a16="http://schemas.microsoft.com/office/drawing/2014/main" id="{8B5A217D-1A57-45EB-80E5-38EB0F2D0DD0}"/>
              </a:ext>
            </a:extLst>
          </p:cNvPr>
          <p:cNvSpPr txBox="1"/>
          <p:nvPr/>
        </p:nvSpPr>
        <p:spPr>
          <a:xfrm>
            <a:off x="2527528" y="4906860"/>
            <a:ext cx="998991" cy="369332"/>
          </a:xfrm>
          <a:prstGeom prst="rect">
            <a:avLst/>
          </a:prstGeom>
          <a:noFill/>
        </p:spPr>
        <p:txBody>
          <a:bodyPr wrap="none" rtlCol="0">
            <a:spAutoFit/>
          </a:bodyPr>
          <a:lstStyle/>
          <a:p>
            <a:r>
              <a:rPr lang="en-GB" dirty="0"/>
              <a:t>Solenoid</a:t>
            </a:r>
          </a:p>
        </p:txBody>
      </p:sp>
      <p:sp>
        <p:nvSpPr>
          <p:cNvPr id="15" name="TextBox 14">
            <a:extLst>
              <a:ext uri="{FF2B5EF4-FFF2-40B4-BE49-F238E27FC236}">
                <a16:creationId xmlns:a16="http://schemas.microsoft.com/office/drawing/2014/main" id="{4DDF712D-C7C6-4328-A995-E0ACFA651178}"/>
              </a:ext>
            </a:extLst>
          </p:cNvPr>
          <p:cNvSpPr txBox="1"/>
          <p:nvPr/>
        </p:nvSpPr>
        <p:spPr>
          <a:xfrm>
            <a:off x="3470828" y="4906860"/>
            <a:ext cx="868443" cy="369332"/>
          </a:xfrm>
          <a:prstGeom prst="rect">
            <a:avLst/>
          </a:prstGeom>
          <a:noFill/>
        </p:spPr>
        <p:txBody>
          <a:bodyPr wrap="none" rtlCol="0">
            <a:spAutoFit/>
          </a:bodyPr>
          <a:lstStyle/>
          <a:p>
            <a:r>
              <a:rPr lang="en-GB" dirty="0"/>
              <a:t>Steerer</a:t>
            </a:r>
          </a:p>
        </p:txBody>
      </p:sp>
      <p:sp>
        <p:nvSpPr>
          <p:cNvPr id="17" name="TextBox 16">
            <a:extLst>
              <a:ext uri="{FF2B5EF4-FFF2-40B4-BE49-F238E27FC236}">
                <a16:creationId xmlns:a16="http://schemas.microsoft.com/office/drawing/2014/main" id="{5CD1F3BE-09B5-4660-A0DB-88B7CC9ABC3E}"/>
              </a:ext>
            </a:extLst>
          </p:cNvPr>
          <p:cNvSpPr txBox="1"/>
          <p:nvPr/>
        </p:nvSpPr>
        <p:spPr>
          <a:xfrm>
            <a:off x="6916885" y="4906860"/>
            <a:ext cx="868443" cy="369332"/>
          </a:xfrm>
          <a:prstGeom prst="rect">
            <a:avLst/>
          </a:prstGeom>
          <a:noFill/>
        </p:spPr>
        <p:txBody>
          <a:bodyPr wrap="none" rtlCol="0">
            <a:spAutoFit/>
          </a:bodyPr>
          <a:lstStyle/>
          <a:p>
            <a:r>
              <a:rPr lang="en-GB" dirty="0"/>
              <a:t>Steerer</a:t>
            </a:r>
          </a:p>
        </p:txBody>
      </p:sp>
      <p:sp>
        <p:nvSpPr>
          <p:cNvPr id="22" name="TextBox 21">
            <a:extLst>
              <a:ext uri="{FF2B5EF4-FFF2-40B4-BE49-F238E27FC236}">
                <a16:creationId xmlns:a16="http://schemas.microsoft.com/office/drawing/2014/main" id="{655FC3BD-B69F-4F73-9FB1-F64D169F6D08}"/>
              </a:ext>
            </a:extLst>
          </p:cNvPr>
          <p:cNvSpPr txBox="1"/>
          <p:nvPr/>
        </p:nvSpPr>
        <p:spPr>
          <a:xfrm>
            <a:off x="8256954" y="4906860"/>
            <a:ext cx="998991" cy="369332"/>
          </a:xfrm>
          <a:prstGeom prst="rect">
            <a:avLst/>
          </a:prstGeom>
          <a:noFill/>
        </p:spPr>
        <p:txBody>
          <a:bodyPr wrap="none" rtlCol="0">
            <a:spAutoFit/>
          </a:bodyPr>
          <a:lstStyle/>
          <a:p>
            <a:r>
              <a:rPr lang="en-GB" dirty="0"/>
              <a:t>Solenoid</a:t>
            </a:r>
          </a:p>
        </p:txBody>
      </p:sp>
      <p:sp>
        <p:nvSpPr>
          <p:cNvPr id="23" name="TextBox 22">
            <a:extLst>
              <a:ext uri="{FF2B5EF4-FFF2-40B4-BE49-F238E27FC236}">
                <a16:creationId xmlns:a16="http://schemas.microsoft.com/office/drawing/2014/main" id="{CCB38107-6B23-485F-904D-1FD6D78A4988}"/>
              </a:ext>
            </a:extLst>
          </p:cNvPr>
          <p:cNvSpPr txBox="1"/>
          <p:nvPr/>
        </p:nvSpPr>
        <p:spPr>
          <a:xfrm>
            <a:off x="5352385" y="4906860"/>
            <a:ext cx="1347035" cy="369332"/>
          </a:xfrm>
          <a:prstGeom prst="rect">
            <a:avLst/>
          </a:prstGeom>
          <a:noFill/>
        </p:spPr>
        <p:txBody>
          <a:bodyPr wrap="none" rtlCol="0">
            <a:spAutoFit/>
          </a:bodyPr>
          <a:lstStyle/>
          <a:p>
            <a:r>
              <a:rPr lang="en-GB" dirty="0"/>
              <a:t>Pre-chopper</a:t>
            </a:r>
          </a:p>
        </p:txBody>
      </p:sp>
      <p:sp>
        <p:nvSpPr>
          <p:cNvPr id="24" name="TextBox 23">
            <a:extLst>
              <a:ext uri="{FF2B5EF4-FFF2-40B4-BE49-F238E27FC236}">
                <a16:creationId xmlns:a16="http://schemas.microsoft.com/office/drawing/2014/main" id="{D7ABC74B-9385-48B7-A770-04F6932A7C57}"/>
              </a:ext>
            </a:extLst>
          </p:cNvPr>
          <p:cNvSpPr txBox="1"/>
          <p:nvPr/>
        </p:nvSpPr>
        <p:spPr>
          <a:xfrm>
            <a:off x="6229228" y="5298683"/>
            <a:ext cx="1532151" cy="369332"/>
          </a:xfrm>
          <a:prstGeom prst="rect">
            <a:avLst/>
          </a:prstGeom>
          <a:noFill/>
        </p:spPr>
        <p:txBody>
          <a:bodyPr wrap="none" rtlCol="0">
            <a:spAutoFit/>
          </a:bodyPr>
          <a:lstStyle/>
          <a:p>
            <a:r>
              <a:rPr lang="en-GB" dirty="0"/>
              <a:t>Beam-Stopper</a:t>
            </a:r>
          </a:p>
        </p:txBody>
      </p:sp>
      <p:sp>
        <p:nvSpPr>
          <p:cNvPr id="25" name="TextBox 24">
            <a:extLst>
              <a:ext uri="{FF2B5EF4-FFF2-40B4-BE49-F238E27FC236}">
                <a16:creationId xmlns:a16="http://schemas.microsoft.com/office/drawing/2014/main" id="{D2726781-AC9A-414E-A73C-52CCA0A22AC7}"/>
              </a:ext>
            </a:extLst>
          </p:cNvPr>
          <p:cNvSpPr txBox="1"/>
          <p:nvPr/>
        </p:nvSpPr>
        <p:spPr>
          <a:xfrm>
            <a:off x="4318275" y="5298683"/>
            <a:ext cx="546496" cy="369332"/>
          </a:xfrm>
          <a:prstGeom prst="rect">
            <a:avLst/>
          </a:prstGeom>
          <a:noFill/>
        </p:spPr>
        <p:txBody>
          <a:bodyPr wrap="none" rtlCol="0">
            <a:spAutoFit/>
          </a:bodyPr>
          <a:lstStyle/>
          <a:p>
            <a:r>
              <a:rPr lang="en-GB" dirty="0"/>
              <a:t>BCT</a:t>
            </a:r>
          </a:p>
        </p:txBody>
      </p:sp>
      <p:sp>
        <p:nvSpPr>
          <p:cNvPr id="9" name="TextBox 8">
            <a:extLst>
              <a:ext uri="{FF2B5EF4-FFF2-40B4-BE49-F238E27FC236}">
                <a16:creationId xmlns:a16="http://schemas.microsoft.com/office/drawing/2014/main" id="{5ED875EC-6AED-4967-A021-087B65BA2B94}"/>
              </a:ext>
            </a:extLst>
          </p:cNvPr>
          <p:cNvSpPr txBox="1"/>
          <p:nvPr/>
        </p:nvSpPr>
        <p:spPr>
          <a:xfrm>
            <a:off x="1116514" y="3370136"/>
            <a:ext cx="824072" cy="369332"/>
          </a:xfrm>
          <a:prstGeom prst="rect">
            <a:avLst/>
          </a:prstGeom>
          <a:noFill/>
        </p:spPr>
        <p:txBody>
          <a:bodyPr wrap="none" rtlCol="0">
            <a:spAutoFit/>
          </a:bodyPr>
          <a:lstStyle/>
          <a:p>
            <a:r>
              <a:rPr lang="en-GB" dirty="0"/>
              <a:t>Source</a:t>
            </a:r>
          </a:p>
        </p:txBody>
      </p:sp>
      <p:sp>
        <p:nvSpPr>
          <p:cNvPr id="26" name="TextBox 25">
            <a:extLst>
              <a:ext uri="{FF2B5EF4-FFF2-40B4-BE49-F238E27FC236}">
                <a16:creationId xmlns:a16="http://schemas.microsoft.com/office/drawing/2014/main" id="{72575B1A-540F-42F5-BA66-9A52D8F32792}"/>
              </a:ext>
            </a:extLst>
          </p:cNvPr>
          <p:cNvSpPr txBox="1"/>
          <p:nvPr/>
        </p:nvSpPr>
        <p:spPr>
          <a:xfrm>
            <a:off x="9779018" y="3370136"/>
            <a:ext cx="568938" cy="369332"/>
          </a:xfrm>
          <a:prstGeom prst="rect">
            <a:avLst/>
          </a:prstGeom>
          <a:noFill/>
        </p:spPr>
        <p:txBody>
          <a:bodyPr wrap="none" rtlCol="0">
            <a:spAutoFit/>
          </a:bodyPr>
          <a:lstStyle/>
          <a:p>
            <a:r>
              <a:rPr lang="en-GB" dirty="0"/>
              <a:t>RFQ</a:t>
            </a:r>
          </a:p>
        </p:txBody>
      </p:sp>
    </p:spTree>
    <p:extLst>
      <p:ext uri="{BB962C8B-B14F-4D97-AF65-F5344CB8AC3E}">
        <p14:creationId xmlns:p14="http://schemas.microsoft.com/office/powerpoint/2010/main" val="74197663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2D23A7-AB95-4FF6-B2DD-FFDFF2898ADD}"/>
              </a:ext>
            </a:extLst>
          </p:cNvPr>
          <p:cNvSpPr>
            <a:spLocks noGrp="1"/>
          </p:cNvSpPr>
          <p:nvPr>
            <p:ph type="title"/>
          </p:nvPr>
        </p:nvSpPr>
        <p:spPr/>
        <p:txBody>
          <a:bodyPr/>
          <a:lstStyle/>
          <a:p>
            <a:r>
              <a:rPr lang="en-GB" dirty="0"/>
              <a:t>Operation Scenarios</a:t>
            </a:r>
          </a:p>
        </p:txBody>
      </p:sp>
      <p:sp>
        <p:nvSpPr>
          <p:cNvPr id="3" name="Content Placeholder 2">
            <a:extLst>
              <a:ext uri="{FF2B5EF4-FFF2-40B4-BE49-F238E27FC236}">
                <a16:creationId xmlns:a16="http://schemas.microsoft.com/office/drawing/2014/main" id="{70E679EC-5E49-41B1-97D5-FDBC649D63BE}"/>
              </a:ext>
            </a:extLst>
          </p:cNvPr>
          <p:cNvSpPr>
            <a:spLocks noGrp="1"/>
          </p:cNvSpPr>
          <p:nvPr>
            <p:ph idx="1"/>
          </p:nvPr>
        </p:nvSpPr>
        <p:spPr/>
        <p:txBody>
          <a:bodyPr>
            <a:normAutofit lnSpcReduction="10000"/>
          </a:bodyPr>
          <a:lstStyle/>
          <a:p>
            <a:r>
              <a:rPr lang="en-GB" dirty="0"/>
              <a:t>More than one operational scenario:</a:t>
            </a:r>
          </a:p>
          <a:p>
            <a:pPr lvl="1"/>
            <a:r>
              <a:rPr lang="en-GB" dirty="0"/>
              <a:t>Standard </a:t>
            </a:r>
            <a:r>
              <a:rPr lang="en-GB" dirty="0" smtClean="0"/>
              <a:t>operation MODE1.</a:t>
            </a:r>
            <a:endParaRPr lang="en-GB" dirty="0"/>
          </a:p>
          <a:p>
            <a:pPr lvl="2"/>
            <a:r>
              <a:rPr lang="en-US" dirty="0" smtClean="0"/>
              <a:t>Requires best transmission to deliver 25mA out of the RFQ.</a:t>
            </a:r>
            <a:endParaRPr lang="en-GB" dirty="0" smtClean="0"/>
          </a:p>
          <a:p>
            <a:pPr lvl="2"/>
            <a:r>
              <a:rPr lang="en-GB" dirty="0" smtClean="0"/>
              <a:t>Pulse </a:t>
            </a:r>
            <a:r>
              <a:rPr lang="en-GB" dirty="0"/>
              <a:t>length of beam is varied by the pre-chopper (and chopper).</a:t>
            </a:r>
          </a:p>
          <a:p>
            <a:pPr lvl="2"/>
            <a:r>
              <a:rPr lang="en-GB" dirty="0"/>
              <a:t>Beam settings to RFQ are for maximum transmission (25mA), and static.</a:t>
            </a:r>
          </a:p>
          <a:p>
            <a:pPr lvl="2"/>
            <a:r>
              <a:rPr lang="en-GB" dirty="0"/>
              <a:t>Autopilot varies the source intensity (via source RF).</a:t>
            </a:r>
          </a:p>
          <a:p>
            <a:pPr lvl="1"/>
            <a:r>
              <a:rPr lang="en-GB" dirty="0"/>
              <a:t>Low transmission mode (7-8mA out of RFQ</a:t>
            </a:r>
            <a:r>
              <a:rPr lang="en-GB" dirty="0" smtClean="0"/>
              <a:t>) MODE2.</a:t>
            </a:r>
            <a:endParaRPr lang="en-GB" dirty="0"/>
          </a:p>
          <a:p>
            <a:pPr lvl="2"/>
            <a:r>
              <a:rPr lang="en-GB" dirty="0"/>
              <a:t>Source intensity lowered to minimum (limitation to ignite and maintain a plasma).</a:t>
            </a:r>
          </a:p>
          <a:p>
            <a:pPr lvl="2"/>
            <a:r>
              <a:rPr lang="en-GB" dirty="0"/>
              <a:t>Beam settings to RFQ lose beam </a:t>
            </a:r>
            <a:r>
              <a:rPr lang="en-GB" dirty="0" smtClean="0"/>
              <a:t>in the LEBT. </a:t>
            </a:r>
            <a:r>
              <a:rPr lang="en-GB" dirty="0"/>
              <a:t>The settings are static.</a:t>
            </a:r>
          </a:p>
          <a:p>
            <a:pPr lvl="2"/>
            <a:r>
              <a:rPr lang="en-GB" dirty="0"/>
              <a:t>Autopilot should be disabled.</a:t>
            </a:r>
          </a:p>
          <a:p>
            <a:pPr lvl="1"/>
            <a:r>
              <a:rPr lang="en-GB" dirty="0"/>
              <a:t>Machine Development for </a:t>
            </a:r>
            <a:r>
              <a:rPr lang="en-GB" dirty="0" smtClean="0"/>
              <a:t>source/LEBT/RFQ MODE3.</a:t>
            </a:r>
            <a:endParaRPr lang="en-GB" dirty="0"/>
          </a:p>
          <a:p>
            <a:pPr lvl="2"/>
            <a:r>
              <a:rPr lang="en-GB" dirty="0"/>
              <a:t>E.g. </a:t>
            </a:r>
            <a:r>
              <a:rPr lang="en-GB" dirty="0" smtClean="0"/>
              <a:t>attempting </a:t>
            </a:r>
            <a:r>
              <a:rPr lang="en-GB" dirty="0"/>
              <a:t>higher currents and different settings.</a:t>
            </a:r>
          </a:p>
          <a:p>
            <a:pPr lvl="2"/>
            <a:r>
              <a:rPr lang="en-GB" dirty="0"/>
              <a:t>This mode would only be used if justified</a:t>
            </a:r>
            <a:r>
              <a:rPr lang="en-GB" dirty="0" smtClean="0"/>
              <a:t>.</a:t>
            </a:r>
            <a:endParaRPr lang="en-GB" dirty="0"/>
          </a:p>
        </p:txBody>
      </p:sp>
    </p:spTree>
    <p:extLst>
      <p:ext uri="{BB962C8B-B14F-4D97-AF65-F5344CB8AC3E}">
        <p14:creationId xmlns:p14="http://schemas.microsoft.com/office/powerpoint/2010/main" val="98203116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612337"/>
          </a:xfrm>
        </p:spPr>
        <p:txBody>
          <a:bodyPr>
            <a:normAutofit fontScale="90000"/>
          </a:bodyPr>
          <a:lstStyle/>
          <a:p>
            <a:r>
              <a:rPr lang="en-US" dirty="0" smtClean="0"/>
              <a:t>Function Specification - Flow </a:t>
            </a:r>
            <a:r>
              <a:rPr lang="en-US" dirty="0" smtClean="0"/>
              <a:t>Diagram</a:t>
            </a:r>
            <a:endParaRPr lang="en-GB" dirty="0"/>
          </a:p>
        </p:txBody>
      </p:sp>
      <p:sp>
        <p:nvSpPr>
          <p:cNvPr id="4" name="TextBox 3"/>
          <p:cNvSpPr txBox="1"/>
          <p:nvPr/>
        </p:nvSpPr>
        <p:spPr>
          <a:xfrm>
            <a:off x="838200" y="1155891"/>
            <a:ext cx="2091663" cy="1846659"/>
          </a:xfrm>
          <a:prstGeom prst="rect">
            <a:avLst/>
          </a:prstGeom>
          <a:solidFill>
            <a:schemeClr val="accent1">
              <a:lumMod val="40000"/>
              <a:lumOff val="60000"/>
            </a:schemeClr>
          </a:solidFill>
          <a:ln>
            <a:solidFill>
              <a:schemeClr val="accent1"/>
            </a:solidFill>
          </a:ln>
        </p:spPr>
        <p:txBody>
          <a:bodyPr wrap="none" rtlCol="0">
            <a:spAutoFit/>
          </a:bodyPr>
          <a:lstStyle/>
          <a:p>
            <a:r>
              <a:rPr lang="en-US" dirty="0" smtClean="0"/>
              <a:t>MODE1 SETTINGS</a:t>
            </a:r>
          </a:p>
          <a:p>
            <a:r>
              <a:rPr lang="en-US" sz="1600" dirty="0" smtClean="0"/>
              <a:t>SOLENOID111_MIN</a:t>
            </a:r>
          </a:p>
          <a:p>
            <a:r>
              <a:rPr lang="en-US" sz="1600" dirty="0" smtClean="0"/>
              <a:t>SOLENOID121_MAX</a:t>
            </a:r>
          </a:p>
          <a:p>
            <a:r>
              <a:rPr lang="en-US" sz="1600" dirty="0" smtClean="0"/>
              <a:t>…</a:t>
            </a:r>
          </a:p>
          <a:p>
            <a:r>
              <a:rPr lang="en-US" sz="1600" dirty="0" smtClean="0"/>
              <a:t>PULSE_LENGTH_MAX</a:t>
            </a:r>
          </a:p>
          <a:p>
            <a:r>
              <a:rPr lang="en-US" sz="1600" dirty="0" smtClean="0"/>
              <a:t>RF_POWER_MAX</a:t>
            </a:r>
          </a:p>
          <a:p>
            <a:r>
              <a:rPr lang="en-US" sz="1600" dirty="0" smtClean="0"/>
              <a:t>BEAM_CURRENT_MAX</a:t>
            </a:r>
            <a:endParaRPr lang="en-GB" sz="1600" dirty="0"/>
          </a:p>
        </p:txBody>
      </p:sp>
      <p:sp>
        <p:nvSpPr>
          <p:cNvPr id="6" name="TextBox 5"/>
          <p:cNvSpPr txBox="1"/>
          <p:nvPr/>
        </p:nvSpPr>
        <p:spPr>
          <a:xfrm>
            <a:off x="838200" y="3002550"/>
            <a:ext cx="2091663" cy="1846659"/>
          </a:xfrm>
          <a:prstGeom prst="rect">
            <a:avLst/>
          </a:prstGeom>
          <a:solidFill>
            <a:schemeClr val="accent1">
              <a:lumMod val="40000"/>
              <a:lumOff val="60000"/>
            </a:schemeClr>
          </a:solidFill>
          <a:ln>
            <a:solidFill>
              <a:schemeClr val="accent1"/>
            </a:solidFill>
          </a:ln>
        </p:spPr>
        <p:txBody>
          <a:bodyPr wrap="none" rtlCol="0">
            <a:spAutoFit/>
          </a:bodyPr>
          <a:lstStyle/>
          <a:p>
            <a:r>
              <a:rPr lang="en-US" dirty="0" smtClean="0"/>
              <a:t>MODE2 SETTINGS</a:t>
            </a:r>
          </a:p>
          <a:p>
            <a:r>
              <a:rPr lang="en-US" sz="1600" dirty="0" smtClean="0"/>
              <a:t>SOLENOID111_MIN</a:t>
            </a:r>
          </a:p>
          <a:p>
            <a:r>
              <a:rPr lang="en-US" sz="1600" dirty="0" smtClean="0"/>
              <a:t>SOLENOID121_MAX</a:t>
            </a:r>
          </a:p>
          <a:p>
            <a:r>
              <a:rPr lang="en-US" sz="1600" dirty="0" smtClean="0"/>
              <a:t>…</a:t>
            </a:r>
          </a:p>
          <a:p>
            <a:r>
              <a:rPr lang="en-US" sz="1600" dirty="0" smtClean="0"/>
              <a:t>PULSE_LENGTH_MAX</a:t>
            </a:r>
          </a:p>
          <a:p>
            <a:r>
              <a:rPr lang="en-US" sz="1600" dirty="0" smtClean="0"/>
              <a:t>RF_POWER_MAX</a:t>
            </a:r>
          </a:p>
          <a:p>
            <a:r>
              <a:rPr lang="en-US" sz="1600" dirty="0" smtClean="0"/>
              <a:t>BEAM_CURRENT_MAX</a:t>
            </a:r>
            <a:endParaRPr lang="en-GB" sz="1600" dirty="0"/>
          </a:p>
        </p:txBody>
      </p:sp>
      <p:sp>
        <p:nvSpPr>
          <p:cNvPr id="7" name="TextBox 6"/>
          <p:cNvSpPr txBox="1"/>
          <p:nvPr/>
        </p:nvSpPr>
        <p:spPr>
          <a:xfrm>
            <a:off x="838200" y="4849209"/>
            <a:ext cx="2091663" cy="1846659"/>
          </a:xfrm>
          <a:prstGeom prst="rect">
            <a:avLst/>
          </a:prstGeom>
          <a:solidFill>
            <a:schemeClr val="accent1">
              <a:lumMod val="40000"/>
              <a:lumOff val="60000"/>
            </a:schemeClr>
          </a:solidFill>
          <a:ln>
            <a:solidFill>
              <a:schemeClr val="accent1"/>
            </a:solidFill>
          </a:ln>
        </p:spPr>
        <p:txBody>
          <a:bodyPr wrap="none" rtlCol="0">
            <a:spAutoFit/>
          </a:bodyPr>
          <a:lstStyle/>
          <a:p>
            <a:r>
              <a:rPr lang="en-US" dirty="0" smtClean="0"/>
              <a:t>MODE3 SETTINGS</a:t>
            </a:r>
          </a:p>
          <a:p>
            <a:r>
              <a:rPr lang="en-US" sz="1600" dirty="0" smtClean="0"/>
              <a:t>SOLENOID111_MIN</a:t>
            </a:r>
          </a:p>
          <a:p>
            <a:r>
              <a:rPr lang="en-US" sz="1600" dirty="0" smtClean="0"/>
              <a:t>SOLENOID121_MAX</a:t>
            </a:r>
          </a:p>
          <a:p>
            <a:r>
              <a:rPr lang="en-US" sz="1600" dirty="0" smtClean="0"/>
              <a:t>…</a:t>
            </a:r>
          </a:p>
          <a:p>
            <a:r>
              <a:rPr lang="en-US" sz="1600" dirty="0" smtClean="0"/>
              <a:t>PULSE_LENGTH_MAX</a:t>
            </a:r>
          </a:p>
          <a:p>
            <a:r>
              <a:rPr lang="en-US" sz="1600" dirty="0" smtClean="0"/>
              <a:t>RF_POWER_MAX</a:t>
            </a:r>
          </a:p>
          <a:p>
            <a:r>
              <a:rPr lang="en-US" sz="1600" dirty="0" smtClean="0"/>
              <a:t>BEAM_CURRENT_MAX</a:t>
            </a:r>
            <a:endParaRPr lang="en-GB" sz="1600" dirty="0"/>
          </a:p>
        </p:txBody>
      </p:sp>
      <p:sp>
        <p:nvSpPr>
          <p:cNvPr id="9" name="TextBox 8"/>
          <p:cNvSpPr txBox="1"/>
          <p:nvPr/>
        </p:nvSpPr>
        <p:spPr>
          <a:xfrm>
            <a:off x="3497317" y="1155891"/>
            <a:ext cx="2433680" cy="615553"/>
          </a:xfrm>
          <a:prstGeom prst="rect">
            <a:avLst/>
          </a:prstGeom>
          <a:solidFill>
            <a:schemeClr val="accent1">
              <a:lumMod val="40000"/>
              <a:lumOff val="60000"/>
            </a:schemeClr>
          </a:solidFill>
          <a:ln>
            <a:solidFill>
              <a:schemeClr val="accent1"/>
            </a:solidFill>
          </a:ln>
        </p:spPr>
        <p:txBody>
          <a:bodyPr wrap="none" rtlCol="0">
            <a:spAutoFit/>
          </a:bodyPr>
          <a:lstStyle/>
          <a:p>
            <a:r>
              <a:rPr lang="en-US" dirty="0" smtClean="0"/>
              <a:t>OPERATION_MODE</a:t>
            </a:r>
          </a:p>
          <a:p>
            <a:r>
              <a:rPr lang="en-US" sz="1600" dirty="0" smtClean="0"/>
              <a:t>[MODE1, MODE2, MODE3]</a:t>
            </a:r>
            <a:endParaRPr lang="en-GB" sz="1600" dirty="0"/>
          </a:p>
        </p:txBody>
      </p:sp>
      <p:sp>
        <p:nvSpPr>
          <p:cNvPr id="11" name="TextBox 10"/>
          <p:cNvSpPr txBox="1"/>
          <p:nvPr/>
        </p:nvSpPr>
        <p:spPr>
          <a:xfrm>
            <a:off x="5118595" y="2247589"/>
            <a:ext cx="1927772" cy="369332"/>
          </a:xfrm>
          <a:prstGeom prst="rect">
            <a:avLst/>
          </a:prstGeom>
          <a:solidFill>
            <a:schemeClr val="accent4">
              <a:lumMod val="40000"/>
              <a:lumOff val="60000"/>
            </a:schemeClr>
          </a:solidFill>
          <a:ln>
            <a:solidFill>
              <a:schemeClr val="accent1"/>
            </a:solidFill>
          </a:ln>
        </p:spPr>
        <p:txBody>
          <a:bodyPr wrap="none" rtlCol="0">
            <a:spAutoFit/>
          </a:bodyPr>
          <a:lstStyle/>
          <a:p>
            <a:r>
              <a:rPr lang="en-US" dirty="0" smtClean="0"/>
              <a:t>RESET</a:t>
            </a:r>
            <a:r>
              <a:rPr lang="en-US" sz="1600" dirty="0"/>
              <a:t> </a:t>
            </a:r>
            <a:r>
              <a:rPr lang="en-US" sz="1600" dirty="0" smtClean="0"/>
              <a:t>[TRUE/FALSE]</a:t>
            </a:r>
            <a:endParaRPr lang="en-GB" sz="1600" dirty="0"/>
          </a:p>
        </p:txBody>
      </p:sp>
      <p:sp>
        <p:nvSpPr>
          <p:cNvPr id="12" name="TextBox 11"/>
          <p:cNvSpPr txBox="1"/>
          <p:nvPr/>
        </p:nvSpPr>
        <p:spPr>
          <a:xfrm>
            <a:off x="4428462" y="3525948"/>
            <a:ext cx="1172116" cy="646331"/>
          </a:xfrm>
          <a:prstGeom prst="rect">
            <a:avLst/>
          </a:prstGeom>
          <a:solidFill>
            <a:schemeClr val="bg2">
              <a:lumMod val="90000"/>
            </a:schemeClr>
          </a:solidFill>
          <a:ln>
            <a:solidFill>
              <a:schemeClr val="accent1"/>
            </a:solidFill>
          </a:ln>
        </p:spPr>
        <p:txBody>
          <a:bodyPr wrap="none" rtlCol="0">
            <a:spAutoFit/>
          </a:bodyPr>
          <a:lstStyle/>
          <a:p>
            <a:r>
              <a:rPr lang="en-US" dirty="0" smtClean="0"/>
              <a:t>SIS / UCAP</a:t>
            </a:r>
          </a:p>
          <a:p>
            <a:r>
              <a:rPr lang="en-US" dirty="0" smtClean="0"/>
              <a:t>Logic </a:t>
            </a:r>
            <a:endParaRPr lang="en-GB" dirty="0"/>
          </a:p>
        </p:txBody>
      </p:sp>
      <p:cxnSp>
        <p:nvCxnSpPr>
          <p:cNvPr id="14" name="Straight Arrow Connector 13"/>
          <p:cNvCxnSpPr>
            <a:stCxn id="4" idx="3"/>
          </p:cNvCxnSpPr>
          <p:nvPr/>
        </p:nvCxnSpPr>
        <p:spPr>
          <a:xfrm>
            <a:off x="2929863" y="2079221"/>
            <a:ext cx="1498599" cy="143887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a:endCxn id="12" idx="1"/>
          </p:cNvCxnSpPr>
          <p:nvPr/>
        </p:nvCxnSpPr>
        <p:spPr>
          <a:xfrm>
            <a:off x="2825788" y="3467251"/>
            <a:ext cx="1602674" cy="38186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flipV="1">
            <a:off x="2929863" y="4213393"/>
            <a:ext cx="1498599" cy="143765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4220189" y="1779297"/>
            <a:ext cx="484418" cy="172386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flipH="1">
            <a:off x="5328745" y="2616921"/>
            <a:ext cx="261009" cy="88624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8118226" y="4285888"/>
            <a:ext cx="1523366" cy="646331"/>
          </a:xfrm>
          <a:prstGeom prst="rect">
            <a:avLst/>
          </a:prstGeom>
          <a:solidFill>
            <a:schemeClr val="accent6">
              <a:lumMod val="40000"/>
              <a:lumOff val="60000"/>
            </a:schemeClr>
          </a:solidFill>
          <a:ln>
            <a:solidFill>
              <a:schemeClr val="accent1"/>
            </a:solidFill>
          </a:ln>
        </p:spPr>
        <p:txBody>
          <a:bodyPr wrap="none" rtlCol="0">
            <a:spAutoFit/>
          </a:bodyPr>
          <a:lstStyle/>
          <a:p>
            <a:r>
              <a:rPr lang="en-US" dirty="0" smtClean="0"/>
              <a:t>CHOPPERS BIS</a:t>
            </a:r>
          </a:p>
          <a:p>
            <a:r>
              <a:rPr lang="en-US" dirty="0" smtClean="0"/>
              <a:t>SIS Input</a:t>
            </a:r>
            <a:endParaRPr lang="en-GB" dirty="0"/>
          </a:p>
        </p:txBody>
      </p:sp>
      <p:sp>
        <p:nvSpPr>
          <p:cNvPr id="27" name="TextBox 26"/>
          <p:cNvSpPr txBox="1"/>
          <p:nvPr/>
        </p:nvSpPr>
        <p:spPr>
          <a:xfrm>
            <a:off x="5589754" y="4971183"/>
            <a:ext cx="2271263" cy="1600438"/>
          </a:xfrm>
          <a:prstGeom prst="rect">
            <a:avLst/>
          </a:prstGeom>
          <a:solidFill>
            <a:srgbClr val="FF9696"/>
          </a:solidFill>
          <a:ln>
            <a:solidFill>
              <a:schemeClr val="accent1"/>
            </a:solidFill>
          </a:ln>
        </p:spPr>
        <p:txBody>
          <a:bodyPr wrap="none" rtlCol="0">
            <a:spAutoFit/>
          </a:bodyPr>
          <a:lstStyle/>
          <a:p>
            <a:r>
              <a:rPr lang="en-US" dirty="0" smtClean="0"/>
              <a:t>DEVICE ACQUISITIONS</a:t>
            </a:r>
          </a:p>
          <a:p>
            <a:r>
              <a:rPr lang="en-US" sz="1600" dirty="0" smtClean="0"/>
              <a:t>BEAM_STOPPERs</a:t>
            </a:r>
          </a:p>
          <a:p>
            <a:r>
              <a:rPr lang="en-US" sz="1600" dirty="0" smtClean="0"/>
              <a:t>SOLENOID111_AQN</a:t>
            </a:r>
          </a:p>
          <a:p>
            <a:r>
              <a:rPr lang="en-US" sz="1600" dirty="0" smtClean="0"/>
              <a:t>…</a:t>
            </a:r>
          </a:p>
          <a:p>
            <a:r>
              <a:rPr lang="en-US" sz="1600" dirty="0" smtClean="0"/>
              <a:t>PULSE_LENGTH</a:t>
            </a:r>
          </a:p>
          <a:p>
            <a:r>
              <a:rPr lang="en-US" sz="1600" dirty="0" smtClean="0"/>
              <a:t>RF_POWER</a:t>
            </a:r>
            <a:endParaRPr lang="en-GB" sz="1600" dirty="0"/>
          </a:p>
        </p:txBody>
      </p:sp>
      <p:cxnSp>
        <p:nvCxnSpPr>
          <p:cNvPr id="34" name="Straight Arrow Connector 33"/>
          <p:cNvCxnSpPr>
            <a:stCxn id="27" idx="0"/>
          </p:cNvCxnSpPr>
          <p:nvPr/>
        </p:nvCxnSpPr>
        <p:spPr>
          <a:xfrm flipH="1" flipV="1">
            <a:off x="5570863" y="4165960"/>
            <a:ext cx="1154523" cy="80522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6596436" y="3426154"/>
            <a:ext cx="2287806" cy="369332"/>
          </a:xfrm>
          <a:prstGeom prst="rect">
            <a:avLst/>
          </a:prstGeom>
          <a:solidFill>
            <a:schemeClr val="accent2">
              <a:lumMod val="40000"/>
              <a:lumOff val="60000"/>
            </a:schemeClr>
          </a:solidFill>
          <a:ln>
            <a:solidFill>
              <a:schemeClr val="accent1"/>
            </a:solidFill>
          </a:ln>
        </p:spPr>
        <p:txBody>
          <a:bodyPr wrap="none" rtlCol="0">
            <a:spAutoFit/>
          </a:bodyPr>
          <a:lstStyle/>
          <a:p>
            <a:r>
              <a:rPr lang="en-US" dirty="0" smtClean="0"/>
              <a:t>Published Acquisitions</a:t>
            </a:r>
            <a:endParaRPr lang="en-GB" dirty="0"/>
          </a:p>
        </p:txBody>
      </p:sp>
      <p:cxnSp>
        <p:nvCxnSpPr>
          <p:cNvPr id="38" name="Straight Arrow Connector 37"/>
          <p:cNvCxnSpPr>
            <a:endCxn id="37" idx="1"/>
          </p:cNvCxnSpPr>
          <p:nvPr/>
        </p:nvCxnSpPr>
        <p:spPr>
          <a:xfrm>
            <a:off x="5600578" y="3602221"/>
            <a:ext cx="995858" cy="859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a:off x="8326957" y="1507717"/>
            <a:ext cx="69924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3" name="TextBox 42"/>
          <p:cNvSpPr txBox="1"/>
          <p:nvPr/>
        </p:nvSpPr>
        <p:spPr>
          <a:xfrm>
            <a:off x="9062242" y="1323051"/>
            <a:ext cx="2224135" cy="369332"/>
          </a:xfrm>
          <a:prstGeom prst="rect">
            <a:avLst/>
          </a:prstGeom>
          <a:noFill/>
        </p:spPr>
        <p:txBody>
          <a:bodyPr wrap="none" rtlCol="0">
            <a:spAutoFit/>
          </a:bodyPr>
          <a:lstStyle/>
          <a:p>
            <a:r>
              <a:rPr lang="en-US" dirty="0" smtClean="0"/>
              <a:t>CMW communication</a:t>
            </a:r>
            <a:endParaRPr lang="en-GB" dirty="0"/>
          </a:p>
        </p:txBody>
      </p:sp>
      <p:sp>
        <p:nvSpPr>
          <p:cNvPr id="46" name="TextBox 45"/>
          <p:cNvSpPr txBox="1"/>
          <p:nvPr/>
        </p:nvSpPr>
        <p:spPr>
          <a:xfrm rot="16200000">
            <a:off x="-930787" y="3612291"/>
            <a:ext cx="2885662" cy="369332"/>
          </a:xfrm>
          <a:prstGeom prst="rect">
            <a:avLst/>
          </a:prstGeom>
          <a:noFill/>
        </p:spPr>
        <p:txBody>
          <a:bodyPr wrap="none" rtlCol="0">
            <a:spAutoFit/>
          </a:bodyPr>
          <a:lstStyle/>
          <a:p>
            <a:r>
              <a:rPr lang="en-US" dirty="0" smtClean="0"/>
              <a:t>LSA Machine </a:t>
            </a:r>
            <a:r>
              <a:rPr lang="en-US" dirty="0" smtClean="0"/>
              <a:t>Critical Settings</a:t>
            </a:r>
            <a:endParaRPr lang="en-GB" dirty="0"/>
          </a:p>
        </p:txBody>
      </p:sp>
      <p:sp>
        <p:nvSpPr>
          <p:cNvPr id="47" name="TextBox 46"/>
          <p:cNvSpPr txBox="1"/>
          <p:nvPr/>
        </p:nvSpPr>
        <p:spPr>
          <a:xfrm>
            <a:off x="9970335" y="4282577"/>
            <a:ext cx="1626409" cy="646331"/>
          </a:xfrm>
          <a:prstGeom prst="rect">
            <a:avLst/>
          </a:prstGeom>
          <a:solidFill>
            <a:schemeClr val="accent6">
              <a:lumMod val="40000"/>
              <a:lumOff val="60000"/>
            </a:schemeClr>
          </a:solidFill>
          <a:ln>
            <a:solidFill>
              <a:schemeClr val="accent1"/>
            </a:solidFill>
          </a:ln>
        </p:spPr>
        <p:txBody>
          <a:bodyPr wrap="square" rtlCol="0">
            <a:spAutoFit/>
          </a:bodyPr>
          <a:lstStyle/>
          <a:p>
            <a:r>
              <a:rPr lang="en-US" dirty="0" smtClean="0"/>
              <a:t>Beam disposed in LEBT</a:t>
            </a:r>
            <a:endParaRPr lang="en-GB" dirty="0"/>
          </a:p>
        </p:txBody>
      </p:sp>
      <p:cxnSp>
        <p:nvCxnSpPr>
          <p:cNvPr id="49" name="Straight Arrow Connector 48"/>
          <p:cNvCxnSpPr>
            <a:endCxn id="23" idx="1"/>
          </p:cNvCxnSpPr>
          <p:nvPr/>
        </p:nvCxnSpPr>
        <p:spPr>
          <a:xfrm>
            <a:off x="5600578" y="3849114"/>
            <a:ext cx="2517648" cy="7599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a:endCxn id="47" idx="1"/>
          </p:cNvCxnSpPr>
          <p:nvPr/>
        </p:nvCxnSpPr>
        <p:spPr>
          <a:xfrm>
            <a:off x="9641592" y="4605742"/>
            <a:ext cx="328743" cy="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3" name="TextBox 52"/>
          <p:cNvSpPr txBox="1"/>
          <p:nvPr/>
        </p:nvSpPr>
        <p:spPr>
          <a:xfrm>
            <a:off x="8326957" y="1790365"/>
            <a:ext cx="735285" cy="338554"/>
          </a:xfrm>
          <a:prstGeom prst="rect">
            <a:avLst/>
          </a:prstGeom>
          <a:solidFill>
            <a:schemeClr val="accent1">
              <a:lumMod val="40000"/>
              <a:lumOff val="60000"/>
            </a:schemeClr>
          </a:solidFill>
          <a:ln>
            <a:solidFill>
              <a:schemeClr val="accent1"/>
            </a:solidFill>
          </a:ln>
        </p:spPr>
        <p:txBody>
          <a:bodyPr wrap="square" rtlCol="0">
            <a:spAutoFit/>
          </a:bodyPr>
          <a:lstStyle/>
          <a:p>
            <a:endParaRPr lang="en-GB" sz="1600" dirty="0"/>
          </a:p>
        </p:txBody>
      </p:sp>
      <p:sp>
        <p:nvSpPr>
          <p:cNvPr id="54" name="TextBox 53"/>
          <p:cNvSpPr txBox="1"/>
          <p:nvPr/>
        </p:nvSpPr>
        <p:spPr>
          <a:xfrm>
            <a:off x="9084067" y="1765282"/>
            <a:ext cx="2195153" cy="369332"/>
          </a:xfrm>
          <a:prstGeom prst="rect">
            <a:avLst/>
          </a:prstGeom>
          <a:noFill/>
        </p:spPr>
        <p:txBody>
          <a:bodyPr wrap="none" rtlCol="0">
            <a:spAutoFit/>
          </a:bodyPr>
          <a:lstStyle/>
          <a:p>
            <a:r>
              <a:rPr lang="en-US" dirty="0" smtClean="0"/>
              <a:t>Virtual settings - MCS</a:t>
            </a:r>
            <a:endParaRPr lang="en-GB" dirty="0"/>
          </a:p>
        </p:txBody>
      </p:sp>
      <p:sp>
        <p:nvSpPr>
          <p:cNvPr id="55" name="TextBox 54"/>
          <p:cNvSpPr txBox="1"/>
          <p:nvPr/>
        </p:nvSpPr>
        <p:spPr>
          <a:xfrm>
            <a:off x="8326957" y="2226229"/>
            <a:ext cx="750525" cy="338554"/>
          </a:xfrm>
          <a:prstGeom prst="rect">
            <a:avLst/>
          </a:prstGeom>
          <a:solidFill>
            <a:schemeClr val="accent4">
              <a:lumMod val="40000"/>
              <a:lumOff val="60000"/>
            </a:schemeClr>
          </a:solidFill>
          <a:ln>
            <a:solidFill>
              <a:schemeClr val="accent1"/>
            </a:solidFill>
          </a:ln>
        </p:spPr>
        <p:txBody>
          <a:bodyPr wrap="square" rtlCol="0">
            <a:spAutoFit/>
          </a:bodyPr>
          <a:lstStyle/>
          <a:p>
            <a:endParaRPr lang="en-GB" sz="1600" dirty="0"/>
          </a:p>
        </p:txBody>
      </p:sp>
      <p:sp>
        <p:nvSpPr>
          <p:cNvPr id="56" name="TextBox 55"/>
          <p:cNvSpPr txBox="1"/>
          <p:nvPr/>
        </p:nvSpPr>
        <p:spPr>
          <a:xfrm>
            <a:off x="9099307" y="2201146"/>
            <a:ext cx="1592424" cy="369332"/>
          </a:xfrm>
          <a:prstGeom prst="rect">
            <a:avLst/>
          </a:prstGeom>
          <a:noFill/>
        </p:spPr>
        <p:txBody>
          <a:bodyPr wrap="none" rtlCol="0">
            <a:spAutoFit/>
          </a:bodyPr>
          <a:lstStyle/>
          <a:p>
            <a:r>
              <a:rPr lang="en-US" dirty="0" smtClean="0"/>
              <a:t>Virtual settings</a:t>
            </a:r>
            <a:endParaRPr lang="en-GB" dirty="0"/>
          </a:p>
        </p:txBody>
      </p:sp>
      <p:sp>
        <p:nvSpPr>
          <p:cNvPr id="57" name="TextBox 56"/>
          <p:cNvSpPr txBox="1"/>
          <p:nvPr/>
        </p:nvSpPr>
        <p:spPr>
          <a:xfrm>
            <a:off x="8326957" y="2680381"/>
            <a:ext cx="765765" cy="338554"/>
          </a:xfrm>
          <a:prstGeom prst="rect">
            <a:avLst/>
          </a:prstGeom>
          <a:solidFill>
            <a:srgbClr val="FF9696"/>
          </a:solidFill>
          <a:ln>
            <a:solidFill>
              <a:schemeClr val="accent1"/>
            </a:solidFill>
          </a:ln>
        </p:spPr>
        <p:txBody>
          <a:bodyPr wrap="square" rtlCol="0">
            <a:spAutoFit/>
          </a:bodyPr>
          <a:lstStyle/>
          <a:p>
            <a:endParaRPr lang="en-GB" sz="1600" dirty="0"/>
          </a:p>
        </p:txBody>
      </p:sp>
      <p:sp>
        <p:nvSpPr>
          <p:cNvPr id="58" name="TextBox 57"/>
          <p:cNvSpPr txBox="1"/>
          <p:nvPr/>
        </p:nvSpPr>
        <p:spPr>
          <a:xfrm>
            <a:off x="9114547" y="2655298"/>
            <a:ext cx="2364493" cy="369332"/>
          </a:xfrm>
          <a:prstGeom prst="rect">
            <a:avLst/>
          </a:prstGeom>
          <a:noFill/>
        </p:spPr>
        <p:txBody>
          <a:bodyPr wrap="none" rtlCol="0">
            <a:spAutoFit/>
          </a:bodyPr>
          <a:lstStyle/>
          <a:p>
            <a:r>
              <a:rPr lang="en-US" dirty="0" smtClean="0"/>
              <a:t>Equipment device </a:t>
            </a:r>
            <a:r>
              <a:rPr lang="en-US" dirty="0" err="1" smtClean="0"/>
              <a:t>aqns</a:t>
            </a:r>
            <a:endParaRPr lang="en-GB" dirty="0"/>
          </a:p>
        </p:txBody>
      </p:sp>
    </p:spTree>
    <p:extLst>
      <p:ext uri="{BB962C8B-B14F-4D97-AF65-F5344CB8AC3E}">
        <p14:creationId xmlns:p14="http://schemas.microsoft.com/office/powerpoint/2010/main" val="194260881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000FEA-3238-431B-855D-EB9F54A8CD82}"/>
              </a:ext>
            </a:extLst>
          </p:cNvPr>
          <p:cNvSpPr>
            <a:spLocks noGrp="1"/>
          </p:cNvSpPr>
          <p:nvPr>
            <p:ph type="title"/>
          </p:nvPr>
        </p:nvSpPr>
        <p:spPr/>
        <p:txBody>
          <a:bodyPr/>
          <a:lstStyle/>
          <a:p>
            <a:r>
              <a:rPr lang="en-US" dirty="0" smtClean="0"/>
              <a:t>Functional Specification - Logic </a:t>
            </a:r>
            <a:r>
              <a:rPr lang="en-US" dirty="0" smtClean="0"/>
              <a:t>Description</a:t>
            </a:r>
            <a:endParaRPr lang="en-GB" dirty="0"/>
          </a:p>
        </p:txBody>
      </p:sp>
      <p:sp>
        <p:nvSpPr>
          <p:cNvPr id="3" name="Content Placeholder 2">
            <a:extLst>
              <a:ext uri="{FF2B5EF4-FFF2-40B4-BE49-F238E27FC236}">
                <a16:creationId xmlns:a16="http://schemas.microsoft.com/office/drawing/2014/main" id="{BB4771B0-8C54-4BF7-88DE-C9980F0FC8B2}"/>
              </a:ext>
            </a:extLst>
          </p:cNvPr>
          <p:cNvSpPr>
            <a:spLocks noGrp="1"/>
          </p:cNvSpPr>
          <p:nvPr>
            <p:ph idx="1"/>
          </p:nvPr>
        </p:nvSpPr>
        <p:spPr/>
        <p:txBody>
          <a:bodyPr>
            <a:normAutofit fontScale="92500" lnSpcReduction="10000"/>
          </a:bodyPr>
          <a:lstStyle/>
          <a:p>
            <a:r>
              <a:rPr lang="en-US" dirty="0" smtClean="0"/>
              <a:t>Acquire all </a:t>
            </a:r>
            <a:r>
              <a:rPr lang="en-US" b="1" dirty="0" smtClean="0"/>
              <a:t>Settings Parameters</a:t>
            </a:r>
            <a:r>
              <a:rPr lang="en-US" dirty="0" smtClean="0"/>
              <a:t> </a:t>
            </a:r>
            <a:r>
              <a:rPr lang="en-US" dirty="0" smtClean="0"/>
              <a:t>and </a:t>
            </a:r>
            <a:r>
              <a:rPr lang="en-US" b="1" dirty="0" smtClean="0"/>
              <a:t>Acquisitions</a:t>
            </a:r>
            <a:r>
              <a:rPr lang="en-US" dirty="0" smtClean="0"/>
              <a:t>.</a:t>
            </a:r>
            <a:endParaRPr lang="en-GB" dirty="0" smtClean="0"/>
          </a:p>
          <a:p>
            <a:r>
              <a:rPr lang="en-GB" dirty="0" smtClean="0"/>
              <a:t>If beam stopper is IN, do </a:t>
            </a:r>
            <a:r>
              <a:rPr lang="en-GB" dirty="0" smtClean="0"/>
              <a:t>nothing (beam permit is True).</a:t>
            </a:r>
            <a:endParaRPr lang="en-GB" dirty="0"/>
          </a:p>
          <a:p>
            <a:r>
              <a:rPr lang="en-US" dirty="0" smtClean="0"/>
              <a:t>Check if acquisitions out of range (OOR) for the given mode?</a:t>
            </a:r>
            <a:br>
              <a:rPr lang="en-US" dirty="0" smtClean="0"/>
            </a:br>
            <a:r>
              <a:rPr lang="en-US" dirty="0" smtClean="0"/>
              <a:t>=&gt; increment bad-pulse-counter.</a:t>
            </a:r>
            <a:endParaRPr lang="en-GB" dirty="0" smtClean="0"/>
          </a:p>
          <a:p>
            <a:r>
              <a:rPr lang="en-GB" dirty="0" smtClean="0"/>
              <a:t>If bad-pulse-counter &gt; max – stop the next pulse using the BIS.</a:t>
            </a:r>
          </a:p>
          <a:p>
            <a:r>
              <a:rPr lang="en-US" dirty="0"/>
              <a:t>Bad-pulse-counter -&gt; 0  </a:t>
            </a:r>
            <a:r>
              <a:rPr lang="en-US" dirty="0" smtClean="0"/>
              <a:t>once per </a:t>
            </a:r>
            <a:r>
              <a:rPr lang="en-US" dirty="0"/>
              <a:t>hour, if beam is not stopped.</a:t>
            </a:r>
          </a:p>
          <a:p>
            <a:r>
              <a:rPr lang="en-US" dirty="0" smtClean="0"/>
              <a:t>Increment </a:t>
            </a:r>
            <a:r>
              <a:rPr lang="en-US" dirty="0" smtClean="0"/>
              <a:t>life-time-counter</a:t>
            </a:r>
            <a:endParaRPr lang="en-GB" dirty="0" smtClean="0"/>
          </a:p>
          <a:p>
            <a:r>
              <a:rPr lang="en-GB" dirty="0" smtClean="0"/>
              <a:t>If </a:t>
            </a:r>
            <a:r>
              <a:rPr lang="en-GB" dirty="0" smtClean="0"/>
              <a:t>life-time-counter </a:t>
            </a:r>
            <a:r>
              <a:rPr lang="en-GB" dirty="0"/>
              <a:t>&gt; max – stop the next pulse using the BIS.</a:t>
            </a:r>
          </a:p>
          <a:p>
            <a:r>
              <a:rPr lang="en-US" dirty="0" smtClean="0"/>
              <a:t>If </a:t>
            </a:r>
            <a:r>
              <a:rPr lang="en-US" dirty="0" smtClean="0"/>
              <a:t>counter reset </a:t>
            </a:r>
            <a:r>
              <a:rPr lang="en-US" dirty="0" smtClean="0"/>
              <a:t>requested: bad-pulse-counter or life-time-counter -&gt; 0.</a:t>
            </a:r>
          </a:p>
          <a:p>
            <a:r>
              <a:rPr lang="en-US" dirty="0" smtClean="0"/>
              <a:t>In a mode switch, all counters will be set to 0.</a:t>
            </a:r>
            <a:endParaRPr lang="en-GB" dirty="0"/>
          </a:p>
        </p:txBody>
      </p:sp>
    </p:spTree>
    <p:extLst>
      <p:ext uri="{BB962C8B-B14F-4D97-AF65-F5344CB8AC3E}">
        <p14:creationId xmlns:p14="http://schemas.microsoft.com/office/powerpoint/2010/main" val="10256110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000FEA-3238-431B-855D-EB9F54A8CD82}"/>
              </a:ext>
            </a:extLst>
          </p:cNvPr>
          <p:cNvSpPr>
            <a:spLocks noGrp="1"/>
          </p:cNvSpPr>
          <p:nvPr>
            <p:ph type="title"/>
          </p:nvPr>
        </p:nvSpPr>
        <p:spPr/>
        <p:txBody>
          <a:bodyPr/>
          <a:lstStyle/>
          <a:p>
            <a:r>
              <a:rPr lang="en-US" dirty="0" smtClean="0"/>
              <a:t>Who has control (RBAC/MCS)?</a:t>
            </a:r>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3328997329"/>
              </p:ext>
            </p:extLst>
          </p:nvPr>
        </p:nvGraphicFramePr>
        <p:xfrm>
          <a:off x="1623210" y="2228571"/>
          <a:ext cx="8128000" cy="1854200"/>
        </p:xfrm>
        <a:graphic>
          <a:graphicData uri="http://schemas.openxmlformats.org/drawingml/2006/table">
            <a:tbl>
              <a:tblPr firstRow="1" bandRow="1">
                <a:tableStyleId>{5C22544A-7EE6-4342-B048-85BDC9FD1C3A}</a:tableStyleId>
              </a:tblPr>
              <a:tblGrid>
                <a:gridCol w="4064000">
                  <a:extLst>
                    <a:ext uri="{9D8B030D-6E8A-4147-A177-3AD203B41FA5}">
                      <a16:colId xmlns:a16="http://schemas.microsoft.com/office/drawing/2014/main" val="3516200803"/>
                    </a:ext>
                  </a:extLst>
                </a:gridCol>
                <a:gridCol w="4064000">
                  <a:extLst>
                    <a:ext uri="{9D8B030D-6E8A-4147-A177-3AD203B41FA5}">
                      <a16:colId xmlns:a16="http://schemas.microsoft.com/office/drawing/2014/main" val="1532310627"/>
                    </a:ext>
                  </a:extLst>
                </a:gridCol>
              </a:tblGrid>
              <a:tr h="370840">
                <a:tc>
                  <a:txBody>
                    <a:bodyPr/>
                    <a:lstStyle/>
                    <a:p>
                      <a:endParaRPr lang="en-GB" dirty="0"/>
                    </a:p>
                  </a:txBody>
                  <a:tcPr/>
                </a:tc>
                <a:tc>
                  <a:txBody>
                    <a:bodyPr/>
                    <a:lstStyle/>
                    <a:p>
                      <a:r>
                        <a:rPr lang="en-US" dirty="0" smtClean="0"/>
                        <a:t>RBAC /MCS</a:t>
                      </a:r>
                      <a:endParaRPr lang="en-GB" dirty="0"/>
                    </a:p>
                  </a:txBody>
                  <a:tcPr/>
                </a:tc>
                <a:extLst>
                  <a:ext uri="{0D108BD9-81ED-4DB2-BD59-A6C34878D82A}">
                    <a16:rowId xmlns:a16="http://schemas.microsoft.com/office/drawing/2014/main" val="127489968"/>
                  </a:ext>
                </a:extLst>
              </a:tr>
              <a:tr h="370840">
                <a:tc>
                  <a:txBody>
                    <a:bodyPr/>
                    <a:lstStyle/>
                    <a:p>
                      <a:r>
                        <a:rPr lang="en-US" dirty="0" smtClean="0"/>
                        <a:t>Min / Max Settings </a:t>
                      </a:r>
                      <a:endParaRPr lang="en-GB" dirty="0"/>
                    </a:p>
                  </a:txBody>
                  <a:tcPr/>
                </a:tc>
                <a:tc>
                  <a:txBody>
                    <a:bodyPr/>
                    <a:lstStyle/>
                    <a:p>
                      <a:r>
                        <a:rPr lang="en-US" dirty="0" smtClean="0"/>
                        <a:t>MCS for </a:t>
                      </a:r>
                      <a:r>
                        <a:rPr lang="en-US" dirty="0" err="1" smtClean="0"/>
                        <a:t>Linac</a:t>
                      </a:r>
                      <a:r>
                        <a:rPr lang="en-US" dirty="0" smtClean="0"/>
                        <a:t> Supervisors</a:t>
                      </a:r>
                      <a:endParaRPr lang="en-GB" dirty="0"/>
                    </a:p>
                  </a:txBody>
                  <a:tcPr/>
                </a:tc>
                <a:extLst>
                  <a:ext uri="{0D108BD9-81ED-4DB2-BD59-A6C34878D82A}">
                    <a16:rowId xmlns:a16="http://schemas.microsoft.com/office/drawing/2014/main" val="271126121"/>
                  </a:ext>
                </a:extLst>
              </a:tr>
              <a:tr h="370840">
                <a:tc>
                  <a:txBody>
                    <a:bodyPr/>
                    <a:lstStyle/>
                    <a:p>
                      <a:r>
                        <a:rPr lang="en-US" dirty="0" smtClean="0"/>
                        <a:t>Operation</a:t>
                      </a:r>
                      <a:r>
                        <a:rPr lang="en-US" baseline="0" dirty="0" smtClean="0"/>
                        <a:t> Mode</a:t>
                      </a:r>
                      <a:endParaRPr lang="en-GB"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MCS for </a:t>
                      </a:r>
                      <a:r>
                        <a:rPr lang="en-US" dirty="0" err="1" smtClean="0"/>
                        <a:t>Linac</a:t>
                      </a:r>
                      <a:r>
                        <a:rPr lang="en-US" dirty="0" smtClean="0"/>
                        <a:t> Supervisors</a:t>
                      </a:r>
                      <a:endParaRPr lang="en-GB" dirty="0" smtClean="0"/>
                    </a:p>
                  </a:txBody>
                  <a:tcPr/>
                </a:tc>
                <a:extLst>
                  <a:ext uri="{0D108BD9-81ED-4DB2-BD59-A6C34878D82A}">
                    <a16:rowId xmlns:a16="http://schemas.microsoft.com/office/drawing/2014/main" val="3080379489"/>
                  </a:ext>
                </a:extLst>
              </a:tr>
              <a:tr h="370840">
                <a:tc>
                  <a:txBody>
                    <a:bodyPr/>
                    <a:lstStyle/>
                    <a:p>
                      <a:r>
                        <a:rPr lang="en-US" dirty="0" smtClean="0"/>
                        <a:t>Reset Counters</a:t>
                      </a:r>
                      <a:endParaRPr lang="en-GB" dirty="0"/>
                    </a:p>
                  </a:txBody>
                  <a:tcPr/>
                </a:tc>
                <a:tc>
                  <a:txBody>
                    <a:bodyPr/>
                    <a:lstStyle/>
                    <a:p>
                      <a:r>
                        <a:rPr lang="en-US" dirty="0" smtClean="0"/>
                        <a:t>No</a:t>
                      </a:r>
                      <a:r>
                        <a:rPr lang="en-US" baseline="0" dirty="0" smtClean="0"/>
                        <a:t> RBAC - Operator</a:t>
                      </a:r>
                      <a:endParaRPr lang="en-GB" dirty="0"/>
                    </a:p>
                  </a:txBody>
                  <a:tcPr/>
                </a:tc>
                <a:extLst>
                  <a:ext uri="{0D108BD9-81ED-4DB2-BD59-A6C34878D82A}">
                    <a16:rowId xmlns:a16="http://schemas.microsoft.com/office/drawing/2014/main" val="4146877637"/>
                  </a:ext>
                </a:extLst>
              </a:tr>
              <a:tr h="370840">
                <a:tc>
                  <a:txBody>
                    <a:bodyPr/>
                    <a:lstStyle/>
                    <a:p>
                      <a:r>
                        <a:rPr lang="en-US" dirty="0" smtClean="0"/>
                        <a:t>UCAP Node Configuration</a:t>
                      </a:r>
                      <a:endParaRPr lang="en-GB" dirty="0"/>
                    </a:p>
                  </a:txBody>
                  <a:tcPr/>
                </a:tc>
                <a:tc>
                  <a:txBody>
                    <a:bodyPr/>
                    <a:lstStyle/>
                    <a:p>
                      <a:r>
                        <a:rPr lang="en-US" baseline="0" dirty="0" smtClean="0"/>
                        <a:t>RBAC role for Linac4</a:t>
                      </a:r>
                      <a:endParaRPr lang="en-GB" dirty="0"/>
                    </a:p>
                  </a:txBody>
                  <a:tcPr/>
                </a:tc>
                <a:extLst>
                  <a:ext uri="{0D108BD9-81ED-4DB2-BD59-A6C34878D82A}">
                    <a16:rowId xmlns:a16="http://schemas.microsoft.com/office/drawing/2014/main" val="921392693"/>
                  </a:ext>
                </a:extLst>
              </a:tr>
            </a:tbl>
          </a:graphicData>
        </a:graphic>
      </p:graphicFrame>
    </p:spTree>
    <p:extLst>
      <p:ext uri="{BB962C8B-B14F-4D97-AF65-F5344CB8AC3E}">
        <p14:creationId xmlns:p14="http://schemas.microsoft.com/office/powerpoint/2010/main" val="37598809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Settings</a:t>
            </a:r>
            <a:endParaRPr lang="en-GB" dirty="0"/>
          </a:p>
        </p:txBody>
      </p:sp>
      <p:sp>
        <p:nvSpPr>
          <p:cNvPr id="3" name="Content Placeholder 2"/>
          <p:cNvSpPr>
            <a:spLocks noGrp="1"/>
          </p:cNvSpPr>
          <p:nvPr>
            <p:ph idx="1"/>
          </p:nvPr>
        </p:nvSpPr>
        <p:spPr/>
        <p:txBody>
          <a:bodyPr/>
          <a:lstStyle/>
          <a:p>
            <a:r>
              <a:rPr lang="en-US" dirty="0" smtClean="0"/>
              <a:t>The following tables give the proposed values for the min/max settings.</a:t>
            </a:r>
            <a:endParaRPr lang="en-GB" dirty="0"/>
          </a:p>
        </p:txBody>
      </p:sp>
    </p:spTree>
    <p:extLst>
      <p:ext uri="{BB962C8B-B14F-4D97-AF65-F5344CB8AC3E}">
        <p14:creationId xmlns:p14="http://schemas.microsoft.com/office/powerpoint/2010/main" val="328147630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393</TotalTime>
  <Words>965</Words>
  <Application>Microsoft Office PowerPoint</Application>
  <PresentationFormat>Widescreen</PresentationFormat>
  <Paragraphs>287</Paragraphs>
  <Slides>14</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14</vt:i4>
      </vt:variant>
    </vt:vector>
  </HeadingPairs>
  <TitlesOfParts>
    <vt:vector size="20" baseType="lpstr">
      <vt:lpstr>Arial</vt:lpstr>
      <vt:lpstr>Calibri</vt:lpstr>
      <vt:lpstr>Calibri Light</vt:lpstr>
      <vt:lpstr>Times New Roman</vt:lpstr>
      <vt:lpstr>Verdana</vt:lpstr>
      <vt:lpstr>Office Theme</vt:lpstr>
      <vt:lpstr>Management and Protection of Linac4 LEBT settings </vt:lpstr>
      <vt:lpstr>Table of Contents</vt:lpstr>
      <vt:lpstr>Introduction</vt:lpstr>
      <vt:lpstr>Layout of the LEBT</vt:lpstr>
      <vt:lpstr>Operation Scenarios</vt:lpstr>
      <vt:lpstr>Function Specification - Flow Diagram</vt:lpstr>
      <vt:lpstr>Functional Specification - Logic Description</vt:lpstr>
      <vt:lpstr>Who has control (RBAC/MCS)?</vt:lpstr>
      <vt:lpstr>Settings</vt:lpstr>
      <vt:lpstr>Mode1 Operation</vt:lpstr>
      <vt:lpstr>Mode2 Low Intensity</vt:lpstr>
      <vt:lpstr>Mode 3 Machine Development</vt:lpstr>
      <vt:lpstr>Settings</vt:lpstr>
      <vt:lpstr>Closing Remarks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Using SIS to protect Linac4 LEBT Settings</dc:title>
  <dc:creator>Richard Scrivens</dc:creator>
  <cp:lastModifiedBy>Richard Scrivens</cp:lastModifiedBy>
  <cp:revision>30</cp:revision>
  <dcterms:created xsi:type="dcterms:W3CDTF">2020-03-13T07:21:36Z</dcterms:created>
  <dcterms:modified xsi:type="dcterms:W3CDTF">2020-05-05T21:19:35Z</dcterms:modified>
</cp:coreProperties>
</file>