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2" r:id="rId4"/>
    <p:sldId id="258" r:id="rId5"/>
    <p:sldId id="259" r:id="rId6"/>
    <p:sldId id="263" r:id="rId7"/>
    <p:sldId id="260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63"/>
    <p:restoredTop sz="86397"/>
  </p:normalViewPr>
  <p:slideViewPr>
    <p:cSldViewPr snapToGrid="0" snapToObjects="1">
      <p:cViewPr varScale="1">
        <p:scale>
          <a:sx n="79" d="100"/>
          <a:sy n="79" d="100"/>
        </p:scale>
        <p:origin x="53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C6B1C1-E35F-994F-B0EC-C7793CE8BFA0}" type="datetimeFigureOut">
              <a:rPr lang="en-US" smtClean="0"/>
              <a:t>4/27/20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3E6F0-B569-3A4D-B7BD-04406C740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717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63E6F0-B569-3A4D-B7BD-04406C7403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92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/event/644449/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63E6F0-B569-3A4D-B7BD-04406C74034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292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63E6F0-B569-3A4D-B7BD-04406C74034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70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63E6F0-B569-3A4D-B7BD-04406C7403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890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63E6F0-B569-3A4D-B7BD-04406C74034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70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63E6F0-B569-3A4D-B7BD-04406C74034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08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2D99C-297B-4A4E-974D-CD1B546865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B7A9DC-5524-8F44-B221-9D649CC752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CB418-5551-9141-B39B-055A6E8F0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7D0E-9457-C145-8EEA-CE45AB0A8AAD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FCB32-1ACA-1044-9581-B6BB94E04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E3024-1362-AF40-9E5A-D27A02298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B836-6FF0-1B48-A268-9F152C993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7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89C60-AE99-F445-96F8-7C686620C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599D5C-6F51-B947-992F-8A6FA34AB2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29EC7-CBDC-EE43-8E37-53A01EB76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7D0E-9457-C145-8EEA-CE45AB0A8AAD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5A6DA-80AF-9E4A-B2F6-297381D8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8C955-8222-0146-9CDF-8DE7A3697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B836-6FF0-1B48-A268-9F152C993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07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F011A6-A3E1-C341-8034-6CF0C00E48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15E693-A56D-324B-AB00-B458C15089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25EA9-567A-5847-9EFC-680466B67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7D0E-9457-C145-8EEA-CE45AB0A8AAD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6485B-4F55-6440-A162-012B5FE84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B9E23-220F-1E49-8924-AFE59705D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B836-6FF0-1B48-A268-9F152C993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77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C6092-69BB-0B44-9AC2-61466EE91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87173-660F-1644-99AD-DBA77295F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43C8E-7C2E-314B-8E36-4ECF53E02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7D0E-9457-C145-8EEA-CE45AB0A8AAD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07F9E-DA7E-7047-A84D-71E41A2D2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4DA0A-01C2-F745-8C53-FE1A938C3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B836-6FF0-1B48-A268-9F152C993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60301-E241-E34B-931F-831157527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1D5EC-4CE2-744B-8BE2-327077E00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A4887-B47B-0F45-8E0F-7D2D8A0E3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7D0E-9457-C145-8EEA-CE45AB0A8AAD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A5CB3B-16EB-814D-827B-1D7D814C8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B3132-275A-C346-B69E-FC2838A3C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B836-6FF0-1B48-A268-9F152C993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096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F6217-A845-9F42-992F-60080C8E3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419D1-2811-DD43-824E-9CE5552E4A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2B82D5-E940-FC46-B403-7177D10025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4330BF-AC75-7C46-BBC3-65AFF755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7D0E-9457-C145-8EEA-CE45AB0A8AAD}" type="datetimeFigureOut">
              <a:rPr lang="en-US" smtClean="0"/>
              <a:t>4/27/20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790BA0-7798-AA44-9964-9C97B8F56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8F77D-952B-A247-A3E0-9C73854EE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B836-6FF0-1B48-A268-9F152C993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148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6E818-7953-B040-BF80-CAB83BABD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691D7-F84C-A444-B248-C6F548062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C5A0DF-6017-EE4C-A39E-E191D6B018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07C973-058C-F345-B870-32B080AD3D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108EE2-1314-3F48-9BE3-D258561CF6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A1879C-8397-304B-9FAC-C96A01C45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7D0E-9457-C145-8EEA-CE45AB0A8AAD}" type="datetimeFigureOut">
              <a:rPr lang="en-US" smtClean="0"/>
              <a:t>4/27/20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8121EE-4EAD-4D4B-B487-EFE91BB59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F846D1-80DB-A344-AAB0-68BBB5941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B836-6FF0-1B48-A268-9F152C993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96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759E8-3A23-6A4D-87D2-DB27DFB0F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AF5813-4520-3D43-AD7B-1FB4D5479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7D0E-9457-C145-8EEA-CE45AB0A8AAD}" type="datetimeFigureOut">
              <a:rPr lang="en-US" smtClean="0"/>
              <a:t>4/27/20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7437A8-AE92-5045-93B3-872C89998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6FA37D-4F00-9248-8F60-731B10E1F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B836-6FF0-1B48-A268-9F152C993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3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02D819-7E7B-9C43-9D93-4F76338E9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7D0E-9457-C145-8EEA-CE45AB0A8AAD}" type="datetimeFigureOut">
              <a:rPr lang="en-US" smtClean="0"/>
              <a:t>4/27/20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8B502E-309B-144E-93ED-F3625A38A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AF8B3-AEAF-1747-90A7-BB63BFCE2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B836-6FF0-1B48-A268-9F152C993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81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B8FBF-25DB-0442-A3F8-6D3366007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83025-AF20-EB47-854A-88091B3D6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E9AF2-32B8-B74E-9B8A-E99AE6C1F0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EC2D6E-8805-D140-A043-4AAB00F13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7D0E-9457-C145-8EEA-CE45AB0A8AAD}" type="datetimeFigureOut">
              <a:rPr lang="en-US" smtClean="0"/>
              <a:t>4/27/20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0B091C-A4F3-FC4E-99F6-41312EBE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AE8755-40EC-A24C-81E5-AD07E9483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B836-6FF0-1B48-A268-9F152C993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48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7DC48-0362-484E-8C7D-6EFCEF4FF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604FD7-C170-ED46-8DA3-701B9009FB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5959D5-3559-204A-A128-EEA5B72734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B7FC3E-AFA3-AF4C-8D60-1BAC0D77F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7D0E-9457-C145-8EEA-CE45AB0A8AAD}" type="datetimeFigureOut">
              <a:rPr lang="en-US" smtClean="0"/>
              <a:t>4/27/20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8A0DB5-309C-0D49-9326-4489D9041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0FAFD4-584D-8540-A623-E29FD93B3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B836-6FF0-1B48-A268-9F152C993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5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DA1196-AD3D-8941-814D-3A604B0D6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E983F9-ED71-4F45-9898-522753333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D55E5-3CD6-2948-920A-ED9EA5D95D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67D0E-9457-C145-8EEA-CE45AB0A8AAD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C20CB-E4AC-1E4D-A5BA-D25487D5ED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414D6-4F13-2B40-9D73-2346F2EB5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6B836-6FF0-1B48-A268-9F152C993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88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D08C5-137F-954A-90CC-C47DCCEC4C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tomography at the SPS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95E28-82DB-384E-AE25-E6932776EF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G. Papotti </a:t>
            </a:r>
          </a:p>
          <a:p>
            <a:r>
              <a:rPr lang="en-US" dirty="0"/>
              <a:t>acks: S. Albright, E. </a:t>
            </a:r>
            <a:r>
              <a:rPr lang="en-US" dirty="0" err="1"/>
              <a:t>Chapochnikova</a:t>
            </a:r>
            <a:r>
              <a:rPr lang="en-US" dirty="0"/>
              <a:t>, J. F. </a:t>
            </a:r>
            <a:r>
              <a:rPr lang="en-US" dirty="0" err="1"/>
              <a:t>Comblin</a:t>
            </a:r>
            <a:r>
              <a:rPr lang="en-US" dirty="0"/>
              <a:t>, H. </a:t>
            </a:r>
            <a:r>
              <a:rPr lang="en-US" dirty="0" err="1"/>
              <a:t>Damerau</a:t>
            </a:r>
            <a:r>
              <a:rPr lang="en-US" dirty="0"/>
              <a:t>, F. </a:t>
            </a:r>
            <a:r>
              <a:rPr lang="en-US" dirty="0" err="1"/>
              <a:t>Follin</a:t>
            </a:r>
            <a:r>
              <a:rPr lang="en-US" dirty="0"/>
              <a:t>, G. </a:t>
            </a:r>
            <a:r>
              <a:rPr lang="en-US" dirty="0" err="1"/>
              <a:t>Kotzian</a:t>
            </a:r>
            <a:r>
              <a:rPr lang="en-US" dirty="0"/>
              <a:t>, M. </a:t>
            </a:r>
            <a:r>
              <a:rPr lang="en-US" dirty="0" err="1"/>
              <a:t>Jaussi</a:t>
            </a:r>
            <a:r>
              <a:rPr lang="en-US" dirty="0"/>
              <a:t>, A. </a:t>
            </a:r>
            <a:r>
              <a:rPr lang="en-US" dirty="0" err="1"/>
              <a:t>Lasheen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23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7892C-DE43-8F44-8285-9EFF27B65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359D3-A580-9442-B32D-FD2692DF9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2007: studies in RF-BR (T. B., H.D., S. H.)</a:t>
            </a:r>
          </a:p>
          <a:p>
            <a:pPr lvl="1"/>
            <a:r>
              <a:rPr lang="en-US" dirty="0"/>
              <a:t>“Longitudinal Tomographic Reconstruction of LHC-type Bunches in the SPS”</a:t>
            </a:r>
          </a:p>
          <a:p>
            <a:pPr lvl="1"/>
            <a:r>
              <a:rPr lang="en-US" dirty="0"/>
              <a:t>conclusion: … “Avoiding the long coaxial cables from the SPS tunnel to the surface is a crucial issue”</a:t>
            </a:r>
          </a:p>
          <a:p>
            <a:r>
              <a:rPr lang="en-US" dirty="0"/>
              <a:t>2017: A. </a:t>
            </a:r>
            <a:r>
              <a:rPr lang="en-US" dirty="0" err="1"/>
              <a:t>Lasheen</a:t>
            </a:r>
            <a:r>
              <a:rPr lang="en-US" dirty="0"/>
              <a:t> at LIU-SPS BD WG</a:t>
            </a:r>
          </a:p>
          <a:p>
            <a:pPr lvl="2"/>
            <a:r>
              <a:rPr lang="en-US" dirty="0"/>
              <a:t>includes more references</a:t>
            </a:r>
          </a:p>
          <a:p>
            <a:pPr lvl="1"/>
            <a:r>
              <a:rPr lang="en-US" dirty="0"/>
              <a:t>setup for MD profile acquisitions</a:t>
            </a:r>
          </a:p>
          <a:p>
            <a:pPr lvl="1"/>
            <a:r>
              <a:rPr lang="en-US" dirty="0"/>
              <a:t>offline analysis via traditional Fortran code</a:t>
            </a:r>
          </a:p>
          <a:p>
            <a:pPr lvl="1"/>
            <a:r>
              <a:rPr lang="en-US" dirty="0"/>
              <a:t>conclusion: useful for core, tails are tricky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AEAAA9-E949-CA41-821A-2F897C995ECC}"/>
              </a:ext>
            </a:extLst>
          </p:cNvPr>
          <p:cNvGrpSpPr/>
          <p:nvPr/>
        </p:nvGrpSpPr>
        <p:grpSpPr>
          <a:xfrm>
            <a:off x="7755296" y="3067861"/>
            <a:ext cx="3179525" cy="3413118"/>
            <a:chOff x="7755296" y="3067861"/>
            <a:chExt cx="3179525" cy="341311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ABD1005-A6E8-634E-B229-C888C057D330}"/>
                </a:ext>
              </a:extLst>
            </p:cNvPr>
            <p:cNvSpPr txBox="1"/>
            <p:nvPr/>
          </p:nvSpPr>
          <p:spPr>
            <a:xfrm>
              <a:off x="7755296" y="6111647"/>
              <a:ext cx="31795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A.L. LIU-SPS BD WG 13/07/2017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440EC15-90F4-9C44-A33F-6161EB1FB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5296" y="3067861"/>
              <a:ext cx="3055243" cy="30437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319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04897-3E41-FC44-B748-614FDB0A5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A5AA9-BAA5-2241-B4D5-ACE4B1F0C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reconstruction of injected bunches</a:t>
            </a:r>
          </a:p>
          <a:p>
            <a:r>
              <a:rPr lang="en-US" dirty="0"/>
              <a:t>measure voltage and phase for 800 MHz</a:t>
            </a:r>
          </a:p>
          <a:p>
            <a:r>
              <a:rPr lang="en-US" dirty="0"/>
              <a:t>200 MHz voltage calibration </a:t>
            </a:r>
          </a:p>
          <a:p>
            <a:r>
              <a:rPr lang="en-US" dirty="0"/>
              <a:t>slip stacking setup an optimization</a:t>
            </a:r>
          </a:p>
          <a:p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409670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2F097-F92B-3E4F-A316-DD22EADF5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system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9A3504-C435-914C-99F1-F96E35F89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13826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hardware</a:t>
            </a:r>
          </a:p>
          <a:p>
            <a:pPr lvl="1"/>
            <a:r>
              <a:rPr lang="en-US" dirty="0"/>
              <a:t>wall current monitor for beam profiles (APWL, </a:t>
            </a:r>
            <a:r>
              <a:rPr lang="en-US" dirty="0" err="1"/>
              <a:t>bw</a:t>
            </a:r>
            <a:r>
              <a:rPr lang="en-US" dirty="0"/>
              <a:t> &lt; 3 GHz)</a:t>
            </a:r>
          </a:p>
          <a:p>
            <a:pPr lvl="1"/>
            <a:r>
              <a:rPr lang="en-US" dirty="0" err="1"/>
              <a:t>fibre</a:t>
            </a:r>
            <a:r>
              <a:rPr lang="en-US" dirty="0"/>
              <a:t> optic link (</a:t>
            </a:r>
            <a:r>
              <a:rPr lang="en-US" dirty="0" err="1"/>
              <a:t>fibre</a:t>
            </a:r>
            <a:r>
              <a:rPr lang="en-US" dirty="0"/>
              <a:t>, transmitter, receiver)</a:t>
            </a:r>
          </a:p>
          <a:p>
            <a:pPr lvl="1"/>
            <a:r>
              <a:rPr lang="en-US" dirty="0"/>
              <a:t>extension of sampling pit, including remotely controlled variable attenuators</a:t>
            </a:r>
          </a:p>
          <a:p>
            <a:r>
              <a:rPr lang="en-US" dirty="0"/>
              <a:t>digitization of profiles (ADC)</a:t>
            </a:r>
          </a:p>
          <a:p>
            <a:r>
              <a:rPr lang="en-US" dirty="0"/>
              <a:t>trigger devices</a:t>
            </a:r>
          </a:p>
          <a:p>
            <a:pPr lvl="1"/>
            <a:r>
              <a:rPr lang="en-US" dirty="0"/>
              <a:t>synchronize to cycle and RF</a:t>
            </a:r>
          </a:p>
          <a:p>
            <a:r>
              <a:rPr lang="en-US" dirty="0"/>
              <a:t>software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C1AE73B-35E6-C446-A696-BA1D934319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610132"/>
              </p:ext>
            </p:extLst>
          </p:nvPr>
        </p:nvGraphicFramePr>
        <p:xfrm>
          <a:off x="5127169" y="3348154"/>
          <a:ext cx="6765474" cy="2457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5158">
                  <a:extLst>
                    <a:ext uri="{9D8B030D-6E8A-4147-A177-3AD203B41FA5}">
                      <a16:colId xmlns:a16="http://schemas.microsoft.com/office/drawing/2014/main" val="79458512"/>
                    </a:ext>
                  </a:extLst>
                </a:gridCol>
                <a:gridCol w="2255158">
                  <a:extLst>
                    <a:ext uri="{9D8B030D-6E8A-4147-A177-3AD203B41FA5}">
                      <a16:colId xmlns:a16="http://schemas.microsoft.com/office/drawing/2014/main" val="2447262157"/>
                    </a:ext>
                  </a:extLst>
                </a:gridCol>
                <a:gridCol w="2255158">
                  <a:extLst>
                    <a:ext uri="{9D8B030D-6E8A-4147-A177-3AD203B41FA5}">
                      <a16:colId xmlns:a16="http://schemas.microsoft.com/office/drawing/2014/main" val="1233781970"/>
                    </a:ext>
                  </a:extLst>
                </a:gridCol>
              </a:tblGrid>
              <a:tr h="429208">
                <a:tc>
                  <a:txBody>
                    <a:bodyPr/>
                    <a:lstStyle/>
                    <a:p>
                      <a:r>
                        <a:rPr lang="en-US" dirty="0"/>
                        <a:t>options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MD-like setup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towards an op. tool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5951620"/>
                  </a:ext>
                </a:extLst>
              </a:tr>
              <a:tr h="429208">
                <a:tc>
                  <a:txBody>
                    <a:bodyPr/>
                    <a:lstStyle/>
                    <a:p>
                      <a:r>
                        <a:rPr lang="en-US" dirty="0"/>
                        <a:t>hardware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APWL + MD </a:t>
                      </a:r>
                      <a:r>
                        <a:rPr lang="en-US" dirty="0" err="1"/>
                        <a:t>f.o</a:t>
                      </a:r>
                      <a:r>
                        <a:rPr lang="en-US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APWL + dedicated </a:t>
                      </a:r>
                      <a:r>
                        <a:rPr lang="en-US" dirty="0" err="1"/>
                        <a:t>f.o</a:t>
                      </a:r>
                      <a:r>
                        <a:rPr lang="en-US" dirty="0"/>
                        <a:t>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6599526"/>
                  </a:ext>
                </a:extLst>
              </a:tr>
              <a:tr h="429208">
                <a:tc>
                  <a:txBody>
                    <a:bodyPr/>
                    <a:lstStyle/>
                    <a:p>
                      <a:r>
                        <a:rPr lang="en-US" dirty="0"/>
                        <a:t>ADC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 speed scope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Acqiris</a:t>
                      </a:r>
                      <a:r>
                        <a:rPr lang="en-US" baseline="0" dirty="0"/>
                        <a:t> DC222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8759464"/>
                  </a:ext>
                </a:extLst>
              </a:tr>
              <a:tr h="429208">
                <a:tc>
                  <a:txBody>
                    <a:bodyPr/>
                    <a:lstStyle/>
                    <a:p>
                      <a:r>
                        <a:rPr lang="en-US" dirty="0"/>
                        <a:t>synch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DTU</a:t>
                      </a:r>
                      <a:r>
                        <a:rPr lang="en-US" baseline="0" dirty="0"/>
                        <a:t> + VTU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CTR</a:t>
                      </a:r>
                      <a:r>
                        <a:rPr lang="en-US" baseline="0" dirty="0"/>
                        <a:t> + VTU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1164310"/>
                  </a:ext>
                </a:extLst>
              </a:tr>
              <a:tr h="740824">
                <a:tc>
                  <a:txBody>
                    <a:bodyPr/>
                    <a:lstStyle/>
                    <a:p>
                      <a:r>
                        <a:rPr lang="en-US" dirty="0"/>
                        <a:t>software</a:t>
                      </a:r>
                      <a:r>
                        <a:rPr lang="en-US" baseline="0" dirty="0"/>
                        <a:t> layers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dedicated scripts for analysis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ABWLM (FESA class)</a:t>
                      </a:r>
                    </a:p>
                    <a:p>
                      <a:r>
                        <a:rPr lang="en-US" dirty="0"/>
                        <a:t>+ J.F.C.’s GUI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9224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6298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F8DCF-E5A4-E14F-B1B1-9103E1E47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an operational tool -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8534F-CADF-B64E-962B-F362F6CD8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reuse ABWLM FESA class + J.F.C.’s GUI</a:t>
            </a:r>
          </a:p>
          <a:p>
            <a:pPr lvl="1"/>
            <a:r>
              <a:rPr lang="en-US" dirty="0"/>
              <a:t>FESA class to be expanded to publish profiles </a:t>
            </a:r>
            <a:r>
              <a:rPr lang="en-US" dirty="0" err="1"/>
              <a:t>à</a:t>
            </a:r>
            <a:r>
              <a:rPr lang="en-US" dirty="0"/>
              <a:t> la Oasis (G.P., M.J.)</a:t>
            </a:r>
          </a:p>
          <a:p>
            <a:pPr lvl="2"/>
            <a:r>
              <a:rPr lang="en-US" dirty="0"/>
              <a:t>already does burst of acquisitions (“MD mode”)</a:t>
            </a:r>
          </a:p>
          <a:p>
            <a:pPr lvl="1"/>
            <a:r>
              <a:rPr lang="en-US" dirty="0"/>
              <a:t>J.F.C.’s GUI to be extended for use at SPS</a:t>
            </a:r>
          </a:p>
          <a:p>
            <a:pPr lvl="2"/>
            <a:r>
              <a:rPr lang="en-US" dirty="0"/>
              <a:t>already widespread use, option for Fortran and C++/Python implementations</a:t>
            </a:r>
          </a:p>
          <a:p>
            <a:pPr lvl="2"/>
            <a:r>
              <a:rPr lang="en-US" dirty="0"/>
              <a:t>timeline: after beam at the PSB</a:t>
            </a:r>
          </a:p>
          <a:p>
            <a:pPr lvl="1"/>
            <a:r>
              <a:rPr lang="en-US" dirty="0"/>
              <a:t>Fabio’s “OP Bunch Length” GUI to remain</a:t>
            </a:r>
          </a:p>
          <a:p>
            <a:pPr lvl="2"/>
            <a:r>
              <a:rPr lang="en-US" dirty="0"/>
              <a:t>minor changes for sharing hardware with J.F.C.’s GUI</a:t>
            </a:r>
          </a:p>
          <a:p>
            <a:pPr lvl="3"/>
            <a:r>
              <a:rPr lang="en-US" dirty="0"/>
              <a:t>e.g. PPM “who’s using me” field/property in FESA</a:t>
            </a:r>
          </a:p>
        </p:txBody>
      </p:sp>
    </p:spTree>
    <p:extLst>
      <p:ext uri="{BB962C8B-B14F-4D97-AF65-F5344CB8AC3E}">
        <p14:creationId xmlns:p14="http://schemas.microsoft.com/office/powerpoint/2010/main" val="114422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F8DCF-E5A4-E14F-B1B1-9103E1E47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an operational tool - hardware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8534F-CADF-B64E-962B-F362F6CD8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3243"/>
            <a:ext cx="10515600" cy="4723720"/>
          </a:xfrm>
        </p:spPr>
        <p:txBody>
          <a:bodyPr>
            <a:normAutofit/>
          </a:bodyPr>
          <a:lstStyle/>
          <a:p>
            <a:r>
              <a:rPr lang="en-US" dirty="0"/>
              <a:t>additional variable attenuators being built</a:t>
            </a:r>
          </a:p>
          <a:p>
            <a:pPr lvl="1"/>
            <a:r>
              <a:rPr lang="en-US" dirty="0"/>
              <a:t>development for LIU SPS LLRF</a:t>
            </a:r>
          </a:p>
          <a:p>
            <a:r>
              <a:rPr lang="en-US" dirty="0"/>
              <a:t>main issue: ABWLM currently on coaxial cable</a:t>
            </a:r>
          </a:p>
          <a:p>
            <a:pPr lvl="1"/>
            <a:r>
              <a:rPr lang="en-US" dirty="0" err="1"/>
              <a:t>fibres</a:t>
            </a:r>
            <a:r>
              <a:rPr lang="en-US"/>
              <a:t> (tunnel </a:t>
            </a:r>
            <a:r>
              <a:rPr lang="en-US" dirty="0"/>
              <a:t>to BA3 </a:t>
            </a:r>
            <a:r>
              <a:rPr lang="en-US"/>
              <a:t>Faraday Cage) </a:t>
            </a:r>
            <a:r>
              <a:rPr lang="en-US" dirty="0"/>
              <a:t>are pulled and available</a:t>
            </a:r>
          </a:p>
          <a:p>
            <a:r>
              <a:rPr lang="en-US" dirty="0"/>
              <a:t>missing: </a:t>
            </a:r>
            <a:r>
              <a:rPr lang="en-US" dirty="0" err="1"/>
              <a:t>fibre</a:t>
            </a:r>
            <a:r>
              <a:rPr lang="en-US" dirty="0"/>
              <a:t> optic transmitter and receiver</a:t>
            </a:r>
          </a:p>
          <a:p>
            <a:pPr lvl="1"/>
            <a:r>
              <a:rPr lang="en-US" dirty="0"/>
              <a:t>procurement of new wideband </a:t>
            </a:r>
            <a:r>
              <a:rPr lang="en-US" dirty="0" err="1"/>
              <a:t>tx</a:t>
            </a:r>
            <a:r>
              <a:rPr lang="en-US" dirty="0"/>
              <a:t> and </a:t>
            </a:r>
            <a:r>
              <a:rPr lang="en-US" dirty="0" err="1"/>
              <a:t>rx</a:t>
            </a:r>
            <a:r>
              <a:rPr lang="en-US" dirty="0"/>
              <a:t> not straightforward</a:t>
            </a:r>
          </a:p>
          <a:p>
            <a:pPr lvl="2"/>
            <a:r>
              <a:rPr lang="en-US" dirty="0"/>
              <a:t>operational equipment obsolete</a:t>
            </a:r>
          </a:p>
          <a:p>
            <a:pPr lvl="2"/>
            <a:r>
              <a:rPr lang="en-US" dirty="0"/>
              <a:t>commercial successor not in spec</a:t>
            </a:r>
          </a:p>
          <a:p>
            <a:pPr lvl="1"/>
            <a:r>
              <a:rPr lang="en-US" dirty="0"/>
              <a:t>lack of manpower</a:t>
            </a:r>
          </a:p>
          <a:p>
            <a:pPr lvl="2"/>
            <a:r>
              <a:rPr lang="en-US" dirty="0"/>
              <a:t>progress on “best effort” basis only</a:t>
            </a:r>
          </a:p>
        </p:txBody>
      </p:sp>
    </p:spTree>
    <p:extLst>
      <p:ext uri="{BB962C8B-B14F-4D97-AF65-F5344CB8AC3E}">
        <p14:creationId xmlns:p14="http://schemas.microsoft.com/office/powerpoint/2010/main" val="244933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37F88-D450-A048-BF89-F449DF0C3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longer term 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84424-B0F5-1A44-86E4-56B78E83B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CO-SRC and RF-FB to procure and integrate new, fast </a:t>
            </a:r>
            <a:r>
              <a:rPr lang="en-US" dirty="0" err="1"/>
              <a:t>digitisers</a:t>
            </a:r>
            <a:endParaRPr lang="en-US" dirty="0"/>
          </a:p>
          <a:p>
            <a:pPr lvl="1"/>
            <a:r>
              <a:rPr lang="en-US" dirty="0" err="1"/>
              <a:t>Acqiris</a:t>
            </a:r>
            <a:r>
              <a:rPr lang="en-US" dirty="0"/>
              <a:t>/Keysight digitizers are at commercial end-of-life</a:t>
            </a:r>
          </a:p>
          <a:p>
            <a:pPr lvl="2"/>
            <a:r>
              <a:rPr lang="en-US" dirty="0"/>
              <a:t>presently used for SPS BQM, LHC BQMs, ABWLM, SPS MR, PS &amp; PSB </a:t>
            </a:r>
            <a:r>
              <a:rPr lang="en-US" dirty="0" err="1"/>
              <a:t>tomos</a:t>
            </a:r>
            <a:r>
              <a:rPr lang="en-US" dirty="0"/>
              <a:t>, …</a:t>
            </a:r>
          </a:p>
          <a:p>
            <a:pPr lvl="1"/>
            <a:r>
              <a:rPr lang="en-US" dirty="0"/>
              <a:t>joint efforts</a:t>
            </a:r>
          </a:p>
          <a:p>
            <a:r>
              <a:rPr lang="en-US" dirty="0"/>
              <a:t>possibly eventually decouple </a:t>
            </a:r>
            <a:r>
              <a:rPr lang="en-US" dirty="0" err="1"/>
              <a:t>tomo</a:t>
            </a:r>
            <a:r>
              <a:rPr lang="en-US" dirty="0"/>
              <a:t> from ABWLM</a:t>
            </a:r>
          </a:p>
          <a:p>
            <a:pPr lvl="1"/>
            <a:r>
              <a:rPr lang="en-US" dirty="0"/>
              <a:t>requires doubling of hardware (</a:t>
            </a:r>
            <a:r>
              <a:rPr lang="en-US" dirty="0" err="1"/>
              <a:t>fibre</a:t>
            </a:r>
            <a:r>
              <a:rPr lang="en-US" dirty="0"/>
              <a:t> optic </a:t>
            </a:r>
            <a:r>
              <a:rPr lang="en-US" dirty="0" err="1"/>
              <a:t>tx</a:t>
            </a:r>
            <a:r>
              <a:rPr lang="en-US" dirty="0"/>
              <a:t> and </a:t>
            </a:r>
            <a:r>
              <a:rPr lang="en-US" dirty="0" err="1"/>
              <a:t>rx</a:t>
            </a:r>
            <a:r>
              <a:rPr lang="en-US" dirty="0"/>
              <a:t>, ADC)</a:t>
            </a:r>
          </a:p>
          <a:p>
            <a:pPr lvl="1"/>
            <a:endParaRPr lang="en-US" dirty="0"/>
          </a:p>
          <a:p>
            <a:r>
              <a:rPr lang="en-US" dirty="0"/>
              <a:t>multiple tomography within one cycle</a:t>
            </a:r>
          </a:p>
          <a:p>
            <a:pPr lvl="1"/>
            <a:r>
              <a:rPr lang="en-US" dirty="0"/>
              <a:t>ABWLM FESA class to handle </a:t>
            </a:r>
            <a:r>
              <a:rPr lang="en-US" dirty="0" err="1"/>
              <a:t>multiburst</a:t>
            </a:r>
            <a:r>
              <a:rPr lang="en-US" dirty="0"/>
              <a:t> by end of LS2</a:t>
            </a:r>
          </a:p>
        </p:txBody>
      </p:sp>
    </p:spTree>
    <p:extLst>
      <p:ext uri="{BB962C8B-B14F-4D97-AF65-F5344CB8AC3E}">
        <p14:creationId xmlns:p14="http://schemas.microsoft.com/office/powerpoint/2010/main" val="411567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68287-A082-F948-B66C-067D05AA0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matters for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10790-32AB-0E47-8C89-3BFFAF7B5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for 2021 </a:t>
            </a:r>
            <a:r>
              <a:rPr lang="en-GB" dirty="0" err="1"/>
              <a:t>startup</a:t>
            </a:r>
            <a:endParaRPr lang="en-GB" dirty="0"/>
          </a:p>
          <a:p>
            <a:pPr lvl="1"/>
            <a:r>
              <a:rPr lang="en-GB" dirty="0"/>
              <a:t>first operational experience, reuse what is available</a:t>
            </a:r>
          </a:p>
          <a:p>
            <a:pPr lvl="1"/>
            <a:r>
              <a:rPr lang="en-GB" dirty="0"/>
              <a:t>required</a:t>
            </a:r>
          </a:p>
          <a:p>
            <a:pPr lvl="2"/>
            <a:r>
              <a:rPr lang="en-GB" dirty="0"/>
              <a:t>variable, remotely controlled attenuators</a:t>
            </a:r>
          </a:p>
          <a:p>
            <a:pPr lvl="2"/>
            <a:r>
              <a:rPr lang="en-GB" dirty="0"/>
              <a:t>fibre optic </a:t>
            </a:r>
            <a:r>
              <a:rPr lang="en-GB" dirty="0" err="1"/>
              <a:t>tx</a:t>
            </a:r>
            <a:r>
              <a:rPr lang="en-GB" dirty="0"/>
              <a:t> and </a:t>
            </a:r>
            <a:r>
              <a:rPr lang="en-GB" dirty="0" err="1"/>
              <a:t>rx</a:t>
            </a:r>
            <a:endParaRPr lang="en-GB" dirty="0"/>
          </a:p>
          <a:p>
            <a:r>
              <a:rPr lang="en-GB" dirty="0"/>
              <a:t>for later (2022?)</a:t>
            </a:r>
          </a:p>
          <a:p>
            <a:pPr lvl="1"/>
            <a:r>
              <a:rPr lang="en-GB" dirty="0"/>
              <a:t>separate tomography and bunch length measurement</a:t>
            </a:r>
          </a:p>
          <a:p>
            <a:pPr lvl="1"/>
            <a:r>
              <a:rPr lang="en-GB" dirty="0"/>
              <a:t>required</a:t>
            </a:r>
          </a:p>
          <a:p>
            <a:pPr lvl="2"/>
            <a:r>
              <a:rPr lang="en-GB" dirty="0"/>
              <a:t>reuse attenuators and fibre optic </a:t>
            </a:r>
            <a:r>
              <a:rPr lang="en-GB" dirty="0" err="1"/>
              <a:t>tx</a:t>
            </a:r>
            <a:r>
              <a:rPr lang="en-GB" dirty="0"/>
              <a:t> and </a:t>
            </a:r>
            <a:r>
              <a:rPr lang="en-GB" dirty="0" err="1"/>
              <a:t>rx</a:t>
            </a:r>
            <a:r>
              <a:rPr lang="en-GB" dirty="0"/>
              <a:t> (buy/make 2x now)</a:t>
            </a:r>
          </a:p>
          <a:p>
            <a:pPr lvl="3"/>
            <a:r>
              <a:rPr lang="en-GB" dirty="0"/>
              <a:t>assume fibres are pulled</a:t>
            </a:r>
          </a:p>
          <a:p>
            <a:pPr lvl="2"/>
            <a:r>
              <a:rPr lang="en-GB" dirty="0"/>
              <a:t>APWL signals: combiners (?)</a:t>
            </a:r>
          </a:p>
          <a:p>
            <a:pPr lvl="2"/>
            <a:r>
              <a:rPr lang="en-GB" dirty="0"/>
              <a:t>digitiser procurement (BE-CO-SRC </a:t>
            </a:r>
            <a:r>
              <a:rPr lang="en-GB"/>
              <a:t>+ BE-RF-FB)</a:t>
            </a:r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073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2433</TotalTime>
  <Words>620</Words>
  <Application>Microsoft Macintosh PowerPoint</Application>
  <PresentationFormat>Widescreen</PresentationFormat>
  <Paragraphs>95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tomography at the SPS</vt:lpstr>
      <vt:lpstr>history</vt:lpstr>
      <vt:lpstr>motivation</vt:lpstr>
      <vt:lpstr>main system components</vt:lpstr>
      <vt:lpstr>towards an operational tool - software</vt:lpstr>
      <vt:lpstr>towards an operational tool - hardware</vt:lpstr>
      <vt:lpstr>longer term view</vt:lpstr>
      <vt:lpstr>summary and matters for discussion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44</cp:revision>
  <dcterms:created xsi:type="dcterms:W3CDTF">2020-04-01T11:59:55Z</dcterms:created>
  <dcterms:modified xsi:type="dcterms:W3CDTF">2020-04-27T15:04:47Z</dcterms:modified>
</cp:coreProperties>
</file>