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17"/>
  </p:notesMasterIdLst>
  <p:sldIdLst>
    <p:sldId id="256" r:id="rId3"/>
    <p:sldId id="257" r:id="rId4"/>
    <p:sldId id="258" r:id="rId5"/>
    <p:sldId id="287" r:id="rId6"/>
    <p:sldId id="288" r:id="rId7"/>
    <p:sldId id="290" r:id="rId8"/>
    <p:sldId id="292" r:id="rId9"/>
    <p:sldId id="291" r:id="rId10"/>
    <p:sldId id="284" r:id="rId11"/>
    <p:sldId id="285" r:id="rId12"/>
    <p:sldId id="286" r:id="rId13"/>
    <p:sldId id="282" r:id="rId14"/>
    <p:sldId id="266" r:id="rId15"/>
    <p:sldId id="260" r:id="rId16"/>
  </p:sldIdLst>
  <p:sldSz cx="12192000" cy="6858000"/>
  <p:notesSz cx="7772400" cy="100584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672" y="9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33014DE0-1885-462F-953D-93FADB1B8017}" type="datetimeFigureOut">
              <a:rPr lang="nl-NL" smtClean="0"/>
              <a:t>5-6-2020</a:t>
            </a:fld>
            <a:endParaRPr lang="nl-NL"/>
          </a:p>
        </p:txBody>
      </p:sp>
      <p:sp>
        <p:nvSpPr>
          <p:cNvPr id="4" name="Tijdelijke aanduiding voor dia-afbeelding 3"/>
          <p:cNvSpPr>
            <a:spLocks noGrp="1" noRot="1" noChangeAspect="1"/>
          </p:cNvSpPr>
          <p:nvPr>
            <p:ph type="sldImg" idx="2"/>
          </p:nvPr>
        </p:nvSpPr>
        <p:spPr>
          <a:xfrm>
            <a:off x="869950" y="1257300"/>
            <a:ext cx="6032500" cy="339407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4DD51DC0-2474-49AC-9F97-C476B6D3F93B}" type="slidenum">
              <a:rPr lang="nl-NL" smtClean="0"/>
              <a:t>‹nr.›</a:t>
            </a:fld>
            <a:endParaRPr lang="nl-NL"/>
          </a:p>
        </p:txBody>
      </p:sp>
    </p:spTree>
    <p:extLst>
      <p:ext uri="{BB962C8B-B14F-4D97-AF65-F5344CB8AC3E}">
        <p14:creationId xmlns:p14="http://schemas.microsoft.com/office/powerpoint/2010/main" val="249304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98AA8C7-BBB7-446E-B9DA-603A2C1C4855}" type="slidenum">
              <a:rPr lang="de-DE" smtClean="0"/>
              <a:t>11</a:t>
            </a:fld>
            <a:endParaRPr lang="de-DE"/>
          </a:p>
        </p:txBody>
      </p:sp>
    </p:spTree>
    <p:extLst>
      <p:ext uri="{BB962C8B-B14F-4D97-AF65-F5344CB8AC3E}">
        <p14:creationId xmlns:p14="http://schemas.microsoft.com/office/powerpoint/2010/main" val="1195989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32" name="PlaceHolder 2"/>
          <p:cNvSpPr>
            <a:spLocks noGrp="1"/>
          </p:cNvSpPr>
          <p:nvPr>
            <p:ph type="body"/>
          </p:nvPr>
        </p:nvSpPr>
        <p:spPr>
          <a:xfrm>
            <a:off x="609480" y="1604520"/>
            <a:ext cx="109720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33" name="PlaceHolder 3"/>
          <p:cNvSpPr>
            <a:spLocks noGrp="1"/>
          </p:cNvSpPr>
          <p:nvPr>
            <p:ph type="body"/>
          </p:nvPr>
        </p:nvSpPr>
        <p:spPr>
          <a:xfrm>
            <a:off x="609480" y="3682080"/>
            <a:ext cx="109720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35" name="PlaceHolder 2"/>
          <p:cNvSpPr>
            <a:spLocks noGrp="1"/>
          </p:cNvSpPr>
          <p:nvPr>
            <p:ph type="body"/>
          </p:nvPr>
        </p:nvSpPr>
        <p:spPr>
          <a:xfrm>
            <a:off x="60948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36" name="PlaceHolder 3"/>
          <p:cNvSpPr>
            <a:spLocks noGrp="1"/>
          </p:cNvSpPr>
          <p:nvPr>
            <p:ph type="body"/>
          </p:nvPr>
        </p:nvSpPr>
        <p:spPr>
          <a:xfrm>
            <a:off x="623196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37" name="PlaceHolder 4"/>
          <p:cNvSpPr>
            <a:spLocks noGrp="1"/>
          </p:cNvSpPr>
          <p:nvPr>
            <p:ph type="body"/>
          </p:nvPr>
        </p:nvSpPr>
        <p:spPr>
          <a:xfrm>
            <a:off x="6231960" y="368208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38" name="PlaceHolder 5"/>
          <p:cNvSpPr>
            <a:spLocks noGrp="1"/>
          </p:cNvSpPr>
          <p:nvPr>
            <p:ph type="body"/>
          </p:nvPr>
        </p:nvSpPr>
        <p:spPr>
          <a:xfrm>
            <a:off x="609480" y="368208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9"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40" name="PlaceHolder 2"/>
          <p:cNvSpPr>
            <a:spLocks noGrp="1"/>
          </p:cNvSpPr>
          <p:nvPr>
            <p:ph type="body"/>
          </p:nvPr>
        </p:nvSpPr>
        <p:spPr>
          <a:xfrm>
            <a:off x="609480" y="1604520"/>
            <a:ext cx="109720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41" name="PlaceHolder 3"/>
          <p:cNvSpPr>
            <a:spLocks noGrp="1"/>
          </p:cNvSpPr>
          <p:nvPr>
            <p:ph type="body"/>
          </p:nvPr>
        </p:nvSpPr>
        <p:spPr>
          <a:xfrm>
            <a:off x="609480" y="1604520"/>
            <a:ext cx="109720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pic>
        <p:nvPicPr>
          <p:cNvPr id="42" name="Afbeelding 41"/>
          <p:cNvPicPr/>
          <p:nvPr/>
        </p:nvPicPr>
        <p:blipFill>
          <a:blip r:embed="rId2"/>
          <a:stretch/>
        </p:blipFill>
        <p:spPr>
          <a:xfrm>
            <a:off x="3603240" y="1604160"/>
            <a:ext cx="4984200" cy="3976920"/>
          </a:xfrm>
          <a:prstGeom prst="rect">
            <a:avLst/>
          </a:prstGeom>
          <a:ln>
            <a:noFill/>
          </a:ln>
        </p:spPr>
      </p:pic>
      <p:pic>
        <p:nvPicPr>
          <p:cNvPr id="43" name="Afbeelding 42"/>
          <p:cNvPicPr/>
          <p:nvPr/>
        </p:nvPicPr>
        <p:blipFill>
          <a:blip r:embed="rId2"/>
          <a:stretch/>
        </p:blipFill>
        <p:spPr>
          <a:xfrm>
            <a:off x="3603240" y="1604160"/>
            <a:ext cx="4984200" cy="397692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48" name="PlaceHolder 2"/>
          <p:cNvSpPr>
            <a:spLocks noGrp="1"/>
          </p:cNvSpPr>
          <p:nvPr>
            <p:ph type="subTitle"/>
          </p:nvPr>
        </p:nvSpPr>
        <p:spPr>
          <a:xfrm>
            <a:off x="609480" y="1604520"/>
            <a:ext cx="10972080" cy="397692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50" name="PlaceHolder 2"/>
          <p:cNvSpPr>
            <a:spLocks noGrp="1"/>
          </p:cNvSpPr>
          <p:nvPr>
            <p:ph type="body"/>
          </p:nvPr>
        </p:nvSpPr>
        <p:spPr>
          <a:xfrm>
            <a:off x="609480" y="1604520"/>
            <a:ext cx="109720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52" name="PlaceHolder 2"/>
          <p:cNvSpPr>
            <a:spLocks noGrp="1"/>
          </p:cNvSpPr>
          <p:nvPr>
            <p:ph type="body"/>
          </p:nvPr>
        </p:nvSpPr>
        <p:spPr>
          <a:xfrm>
            <a:off x="609480" y="1604520"/>
            <a:ext cx="53542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53" name="PlaceHolder 3"/>
          <p:cNvSpPr>
            <a:spLocks noGrp="1"/>
          </p:cNvSpPr>
          <p:nvPr>
            <p:ph type="body"/>
          </p:nvPr>
        </p:nvSpPr>
        <p:spPr>
          <a:xfrm>
            <a:off x="6231960" y="1604520"/>
            <a:ext cx="53542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609480" y="273600"/>
            <a:ext cx="10972080" cy="530640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57" name="PlaceHolder 2"/>
          <p:cNvSpPr>
            <a:spLocks noGrp="1"/>
          </p:cNvSpPr>
          <p:nvPr>
            <p:ph type="body"/>
          </p:nvPr>
        </p:nvSpPr>
        <p:spPr>
          <a:xfrm>
            <a:off x="60948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58" name="PlaceHolder 3"/>
          <p:cNvSpPr>
            <a:spLocks noGrp="1"/>
          </p:cNvSpPr>
          <p:nvPr>
            <p:ph type="body"/>
          </p:nvPr>
        </p:nvSpPr>
        <p:spPr>
          <a:xfrm>
            <a:off x="609480" y="368208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59" name="PlaceHolder 4"/>
          <p:cNvSpPr>
            <a:spLocks noGrp="1"/>
          </p:cNvSpPr>
          <p:nvPr>
            <p:ph type="body"/>
          </p:nvPr>
        </p:nvSpPr>
        <p:spPr>
          <a:xfrm>
            <a:off x="6231960" y="1604520"/>
            <a:ext cx="53542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11" name="PlaceHolder 2"/>
          <p:cNvSpPr>
            <a:spLocks noGrp="1"/>
          </p:cNvSpPr>
          <p:nvPr>
            <p:ph type="subTitle"/>
          </p:nvPr>
        </p:nvSpPr>
        <p:spPr>
          <a:xfrm>
            <a:off x="609480" y="1604520"/>
            <a:ext cx="10972080" cy="397692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61" name="PlaceHolder 2"/>
          <p:cNvSpPr>
            <a:spLocks noGrp="1"/>
          </p:cNvSpPr>
          <p:nvPr>
            <p:ph type="body"/>
          </p:nvPr>
        </p:nvSpPr>
        <p:spPr>
          <a:xfrm>
            <a:off x="609480" y="1604520"/>
            <a:ext cx="53542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62" name="PlaceHolder 3"/>
          <p:cNvSpPr>
            <a:spLocks noGrp="1"/>
          </p:cNvSpPr>
          <p:nvPr>
            <p:ph type="body"/>
          </p:nvPr>
        </p:nvSpPr>
        <p:spPr>
          <a:xfrm>
            <a:off x="623196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63" name="PlaceHolder 4"/>
          <p:cNvSpPr>
            <a:spLocks noGrp="1"/>
          </p:cNvSpPr>
          <p:nvPr>
            <p:ph type="body"/>
          </p:nvPr>
        </p:nvSpPr>
        <p:spPr>
          <a:xfrm>
            <a:off x="6231960" y="368208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65" name="PlaceHolder 2"/>
          <p:cNvSpPr>
            <a:spLocks noGrp="1"/>
          </p:cNvSpPr>
          <p:nvPr>
            <p:ph type="body"/>
          </p:nvPr>
        </p:nvSpPr>
        <p:spPr>
          <a:xfrm>
            <a:off x="60948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66" name="PlaceHolder 3"/>
          <p:cNvSpPr>
            <a:spLocks noGrp="1"/>
          </p:cNvSpPr>
          <p:nvPr>
            <p:ph type="body"/>
          </p:nvPr>
        </p:nvSpPr>
        <p:spPr>
          <a:xfrm>
            <a:off x="623196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67" name="PlaceHolder 4"/>
          <p:cNvSpPr>
            <a:spLocks noGrp="1"/>
          </p:cNvSpPr>
          <p:nvPr>
            <p:ph type="body"/>
          </p:nvPr>
        </p:nvSpPr>
        <p:spPr>
          <a:xfrm>
            <a:off x="609480" y="3682080"/>
            <a:ext cx="109720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69" name="PlaceHolder 2"/>
          <p:cNvSpPr>
            <a:spLocks noGrp="1"/>
          </p:cNvSpPr>
          <p:nvPr>
            <p:ph type="body"/>
          </p:nvPr>
        </p:nvSpPr>
        <p:spPr>
          <a:xfrm>
            <a:off x="609480" y="1604520"/>
            <a:ext cx="109720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70" name="PlaceHolder 3"/>
          <p:cNvSpPr>
            <a:spLocks noGrp="1"/>
          </p:cNvSpPr>
          <p:nvPr>
            <p:ph type="body"/>
          </p:nvPr>
        </p:nvSpPr>
        <p:spPr>
          <a:xfrm>
            <a:off x="609480" y="3682080"/>
            <a:ext cx="109720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72" name="PlaceHolder 2"/>
          <p:cNvSpPr>
            <a:spLocks noGrp="1"/>
          </p:cNvSpPr>
          <p:nvPr>
            <p:ph type="body"/>
          </p:nvPr>
        </p:nvSpPr>
        <p:spPr>
          <a:xfrm>
            <a:off x="60948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73" name="PlaceHolder 3"/>
          <p:cNvSpPr>
            <a:spLocks noGrp="1"/>
          </p:cNvSpPr>
          <p:nvPr>
            <p:ph type="body"/>
          </p:nvPr>
        </p:nvSpPr>
        <p:spPr>
          <a:xfrm>
            <a:off x="623196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74" name="PlaceHolder 4"/>
          <p:cNvSpPr>
            <a:spLocks noGrp="1"/>
          </p:cNvSpPr>
          <p:nvPr>
            <p:ph type="body"/>
          </p:nvPr>
        </p:nvSpPr>
        <p:spPr>
          <a:xfrm>
            <a:off x="6231960" y="368208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75" name="PlaceHolder 5"/>
          <p:cNvSpPr>
            <a:spLocks noGrp="1"/>
          </p:cNvSpPr>
          <p:nvPr>
            <p:ph type="body"/>
          </p:nvPr>
        </p:nvSpPr>
        <p:spPr>
          <a:xfrm>
            <a:off x="609480" y="368208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77" name="PlaceHolder 2"/>
          <p:cNvSpPr>
            <a:spLocks noGrp="1"/>
          </p:cNvSpPr>
          <p:nvPr>
            <p:ph type="body"/>
          </p:nvPr>
        </p:nvSpPr>
        <p:spPr>
          <a:xfrm>
            <a:off x="609480" y="1604520"/>
            <a:ext cx="109720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78" name="PlaceHolder 3"/>
          <p:cNvSpPr>
            <a:spLocks noGrp="1"/>
          </p:cNvSpPr>
          <p:nvPr>
            <p:ph type="body"/>
          </p:nvPr>
        </p:nvSpPr>
        <p:spPr>
          <a:xfrm>
            <a:off x="609480" y="1604520"/>
            <a:ext cx="109720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pic>
        <p:nvPicPr>
          <p:cNvPr id="79" name="Afbeelding 78"/>
          <p:cNvPicPr/>
          <p:nvPr/>
        </p:nvPicPr>
        <p:blipFill>
          <a:blip r:embed="rId2"/>
          <a:stretch/>
        </p:blipFill>
        <p:spPr>
          <a:xfrm>
            <a:off x="3603240" y="1604160"/>
            <a:ext cx="4984200" cy="3976920"/>
          </a:xfrm>
          <a:prstGeom prst="rect">
            <a:avLst/>
          </a:prstGeom>
          <a:ln>
            <a:noFill/>
          </a:ln>
        </p:spPr>
      </p:pic>
      <p:pic>
        <p:nvPicPr>
          <p:cNvPr id="80" name="Afbeelding 79"/>
          <p:cNvPicPr/>
          <p:nvPr/>
        </p:nvPicPr>
        <p:blipFill>
          <a:blip r:embed="rId2"/>
          <a:stretch/>
        </p:blipFill>
        <p:spPr>
          <a:xfrm>
            <a:off x="3603240" y="1604160"/>
            <a:ext cx="4984200" cy="397692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E8BD0E5-FD7D-2241-BB40-E93FC4AF3B55}" type="datetimeFigureOut">
              <a:rPr lang="fr-FR" smtClean="0">
                <a:solidFill>
                  <a:prstClr val="black">
                    <a:tint val="75000"/>
                  </a:prstClr>
                </a:solidFill>
                <a:latin typeface="Calibri"/>
              </a:rPr>
              <a:pPr/>
              <a:t>05/06/2020</a:t>
            </a:fld>
            <a:endParaRPr lang="fr-FR">
              <a:solidFill>
                <a:prstClr val="black">
                  <a:tint val="75000"/>
                </a:prstClr>
              </a:solidFill>
              <a:latin typeface="Calibri"/>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latin typeface="Calibri"/>
            </a:endParaRPr>
          </a:p>
        </p:txBody>
      </p:sp>
      <p:sp>
        <p:nvSpPr>
          <p:cNvPr id="6" name="Espace réservé du numéro de diapositive 5"/>
          <p:cNvSpPr>
            <a:spLocks noGrp="1"/>
          </p:cNvSpPr>
          <p:nvPr>
            <p:ph type="sldNum" sz="quarter" idx="12"/>
          </p:nvPr>
        </p:nvSpPr>
        <p:spPr/>
        <p:txBody>
          <a:bodyPr/>
          <a:lstStyle/>
          <a:p>
            <a:fld id="{1FCC8DFF-CE0E-704C-BA43-2DE99E28BB45}" type="slidenum">
              <a:rPr lang="fr-FR" smtClean="0">
                <a:solidFill>
                  <a:prstClr val="black">
                    <a:tint val="75000"/>
                  </a:prstClr>
                </a:solidFill>
                <a:latin typeface="Calibri"/>
              </a:rPr>
              <a:pPr/>
              <a:t>‹nr.›</a:t>
            </a:fld>
            <a:endParaRPr lang="fr-FR">
              <a:solidFill>
                <a:prstClr val="black">
                  <a:tint val="75000"/>
                </a:prstClr>
              </a:solidFill>
              <a:latin typeface="Calibri"/>
            </a:endParaRPr>
          </a:p>
        </p:txBody>
      </p:sp>
    </p:spTree>
    <p:extLst>
      <p:ext uri="{BB962C8B-B14F-4D97-AF65-F5344CB8AC3E}">
        <p14:creationId xmlns:p14="http://schemas.microsoft.com/office/powerpoint/2010/main" val="546145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37" name="Line"/>
          <p:cNvSpPr/>
          <p:nvPr/>
        </p:nvSpPr>
        <p:spPr>
          <a:xfrm flipV="1">
            <a:off x="399443" y="891371"/>
            <a:ext cx="11393114" cy="25"/>
          </a:xfrm>
          <a:prstGeom prst="line">
            <a:avLst/>
          </a:prstGeom>
          <a:ln w="12700">
            <a:solidFill>
              <a:srgbClr val="9A9A9A"/>
            </a:solidFill>
            <a:miter lim="400000"/>
          </a:ln>
        </p:spPr>
        <p:txBody>
          <a:bodyPr lIns="25400" tIns="25400" rIns="25400" bIns="25400" anchor="ctr"/>
          <a:lstStyle/>
          <a:p>
            <a:pPr algn="l" defTabSz="228600">
              <a:defRPr sz="1200">
                <a:latin typeface="Helvetica"/>
                <a:ea typeface="Helvetica"/>
                <a:cs typeface="Helvetica"/>
                <a:sym typeface="Helvetica"/>
              </a:defRPr>
            </a:pPr>
            <a:endParaRPr sz="600"/>
          </a:p>
        </p:txBody>
      </p:sp>
      <p:sp>
        <p:nvSpPr>
          <p:cNvPr id="38" name="Title Text"/>
          <p:cNvSpPr txBox="1">
            <a:spLocks noGrp="1"/>
          </p:cNvSpPr>
          <p:nvPr>
            <p:ph type="title"/>
          </p:nvPr>
        </p:nvSpPr>
        <p:spPr>
          <a:xfrm>
            <a:off x="345866" y="299120"/>
            <a:ext cx="11500269" cy="607220"/>
          </a:xfrm>
          <a:prstGeom prst="rect">
            <a:avLst/>
          </a:prstGeom>
        </p:spPr>
        <p:txBody>
          <a:bodyPr lIns="71437" tIns="71437" rIns="71437" bIns="71437" anchor="b">
            <a:noAutofit/>
          </a:bodyPr>
          <a:lstStyle>
            <a:lvl1pPr algn="l" defTabSz="410766">
              <a:defRPr sz="2900" b="1">
                <a:solidFill>
                  <a:srgbClr val="002E7A"/>
                </a:solidFill>
                <a:latin typeface="+mn-lt"/>
                <a:ea typeface="+mn-ea"/>
                <a:cs typeface="+mn-cs"/>
                <a:sym typeface="Helvetica Neue"/>
              </a:defRPr>
            </a:lvl1pPr>
          </a:lstStyle>
          <a:p>
            <a:r>
              <a:t>Title Text</a:t>
            </a:r>
          </a:p>
        </p:txBody>
      </p:sp>
      <p:sp>
        <p:nvSpPr>
          <p:cNvPr id="39" name="Body Level One…"/>
          <p:cNvSpPr txBox="1">
            <a:spLocks noGrp="1"/>
          </p:cNvSpPr>
          <p:nvPr>
            <p:ph type="body" idx="1"/>
          </p:nvPr>
        </p:nvSpPr>
        <p:spPr>
          <a:xfrm>
            <a:off x="345866" y="1076003"/>
            <a:ext cx="11301466" cy="4901182"/>
          </a:xfrm>
          <a:prstGeom prst="rect">
            <a:avLst/>
          </a:prstGeom>
        </p:spPr>
        <p:txBody>
          <a:bodyPr lIns="71437" tIns="71437" rIns="71437" bIns="71437" anchor="t"/>
          <a:lstStyle>
            <a:lvl1pPr marL="184638" indent="-184638" defTabSz="410766">
              <a:spcBef>
                <a:spcPts val="800"/>
              </a:spcBef>
              <a:buSzPct val="100000"/>
              <a:defRPr sz="1800">
                <a:solidFill>
                  <a:srgbClr val="021B9C"/>
                </a:solidFill>
                <a:latin typeface="+mn-lt"/>
                <a:ea typeface="+mn-ea"/>
                <a:cs typeface="+mn-cs"/>
                <a:sym typeface="Helvetica Neue"/>
              </a:defRPr>
            </a:lvl1pPr>
            <a:lvl2pPr marL="400050" indent="-177800" defTabSz="410766">
              <a:spcBef>
                <a:spcPts val="550"/>
              </a:spcBef>
              <a:buSzPct val="100000"/>
              <a:defRPr sz="1600">
                <a:solidFill>
                  <a:srgbClr val="A12756"/>
                </a:solidFill>
                <a:latin typeface="+mn-lt"/>
                <a:ea typeface="+mn-ea"/>
                <a:cs typeface="+mn-cs"/>
                <a:sym typeface="Helvetica Neue"/>
              </a:defRPr>
            </a:lvl2pPr>
            <a:lvl3pPr marL="622300" indent="-177800" defTabSz="410766">
              <a:spcBef>
                <a:spcPts val="400"/>
              </a:spcBef>
              <a:buSzPct val="100000"/>
              <a:defRPr sz="1350">
                <a:solidFill>
                  <a:srgbClr val="022ED7"/>
                </a:solidFill>
                <a:latin typeface="+mn-lt"/>
                <a:ea typeface="+mn-ea"/>
                <a:cs typeface="+mn-cs"/>
                <a:sym typeface="Helvetica Neue"/>
              </a:defRPr>
            </a:lvl3pPr>
            <a:lvl4pPr marL="844550" indent="-177800" defTabSz="410766">
              <a:spcBef>
                <a:spcPts val="400"/>
              </a:spcBef>
              <a:buSzPct val="100000"/>
              <a:defRPr sz="1200">
                <a:solidFill>
                  <a:srgbClr val="2C1376"/>
                </a:solidFill>
                <a:latin typeface="+mn-lt"/>
                <a:ea typeface="+mn-ea"/>
                <a:cs typeface="+mn-cs"/>
                <a:sym typeface="Helvetica Neue"/>
              </a:defRPr>
            </a:lvl4pPr>
            <a:lvl5pPr marL="1066800" indent="-177800" defTabSz="410766">
              <a:spcBef>
                <a:spcPts val="400"/>
              </a:spcBef>
              <a:buSzPct val="100000"/>
              <a:defRPr sz="1200">
                <a:solidFill>
                  <a:srgbClr val="2C1376"/>
                </a:solidFill>
                <a:latin typeface="+mn-lt"/>
                <a:ea typeface="+mn-ea"/>
                <a:cs typeface="+mn-cs"/>
                <a:sym typeface="Helvetica Neue"/>
              </a:defRPr>
            </a:lvl5pPr>
          </a:lstStyle>
          <a:p>
            <a:r>
              <a:t>Body Level One</a:t>
            </a:r>
          </a:p>
          <a:p>
            <a:pPr lvl="1"/>
            <a:r>
              <a:t>Body Level Two</a:t>
            </a:r>
          </a:p>
          <a:p>
            <a:pPr lvl="2"/>
            <a:r>
              <a:t>Body Level Three</a:t>
            </a:r>
          </a:p>
          <a:p>
            <a:pPr lvl="3"/>
            <a:r>
              <a:t>Body Level Four</a:t>
            </a:r>
          </a:p>
          <a:p>
            <a:pPr lvl="4"/>
            <a:r>
              <a:t>Body Level Five</a:t>
            </a:r>
          </a:p>
        </p:txBody>
      </p:sp>
      <p:grpSp>
        <p:nvGrpSpPr>
          <p:cNvPr id="44" name="Group"/>
          <p:cNvGrpSpPr/>
          <p:nvPr/>
        </p:nvGrpSpPr>
        <p:grpSpPr>
          <a:xfrm>
            <a:off x="562913" y="6259407"/>
            <a:ext cx="11066174" cy="450729"/>
            <a:chOff x="0" y="0"/>
            <a:chExt cx="22132346" cy="901457"/>
          </a:xfrm>
        </p:grpSpPr>
        <p:grpSp>
          <p:nvGrpSpPr>
            <p:cNvPr id="42" name="Group"/>
            <p:cNvGrpSpPr/>
            <p:nvPr/>
          </p:nvGrpSpPr>
          <p:grpSpPr>
            <a:xfrm>
              <a:off x="0" y="323470"/>
              <a:ext cx="22132347" cy="457717"/>
              <a:chOff x="0" y="0"/>
              <a:chExt cx="22132346" cy="457715"/>
            </a:xfrm>
          </p:grpSpPr>
          <p:sp>
            <p:nvSpPr>
              <p:cNvPr id="40" name="Rectangle"/>
              <p:cNvSpPr/>
              <p:nvPr/>
            </p:nvSpPr>
            <p:spPr>
              <a:xfrm>
                <a:off x="0" y="229351"/>
                <a:ext cx="22132347" cy="45497"/>
              </a:xfrm>
              <a:prstGeom prst="rect">
                <a:avLst/>
              </a:prstGeom>
              <a:solidFill>
                <a:srgbClr val="00A293"/>
              </a:solidFill>
              <a:ln w="12700" cap="flat">
                <a:noFill/>
                <a:miter lim="400000"/>
              </a:ln>
              <a:effectLst/>
            </p:spPr>
            <p:txBody>
              <a:bodyPr wrap="square" lIns="50800" tIns="50800" rIns="50800" bIns="50800" numCol="1" anchor="ctr">
                <a:noAutofit/>
              </a:bodyPr>
              <a:lstStyle/>
              <a:p>
                <a:pPr defTabSz="292100">
                  <a:defRPr sz="1900">
                    <a:latin typeface="Helvetica Neue Light"/>
                    <a:ea typeface="Helvetica Neue Light"/>
                    <a:cs typeface="Helvetica Neue Light"/>
                    <a:sym typeface="Helvetica Neue Light"/>
                  </a:defRPr>
                </a:pPr>
                <a:endParaRPr sz="950"/>
              </a:p>
            </p:txBody>
          </p:sp>
          <p:sp>
            <p:nvSpPr>
              <p:cNvPr id="41" name="Rectangle"/>
              <p:cNvSpPr txBox="1"/>
              <p:nvPr/>
            </p:nvSpPr>
            <p:spPr>
              <a:xfrm>
                <a:off x="7990324" y="0"/>
                <a:ext cx="4673330" cy="457716"/>
              </a:xfrm>
              <a:prstGeom prst="rect">
                <a:avLst/>
              </a:prstGeom>
              <a:solidFill>
                <a:srgbClr val="FFFFFF"/>
              </a:solidFill>
              <a:ln w="12700" cap="flat">
                <a:noFill/>
                <a:miter lim="400000"/>
              </a:ln>
              <a:effectLst/>
            </p:spPr>
            <p:txBody>
              <a:bodyPr wrap="square" lIns="50800" tIns="50800" rIns="50800" bIns="50800" numCol="1" anchor="b">
                <a:noAutofit/>
              </a:bodyPr>
              <a:lstStyle/>
              <a:p>
                <a:pPr defTabSz="292100">
                  <a:defRPr sz="2300">
                    <a:solidFill>
                      <a:srgbClr val="747474"/>
                    </a:solidFill>
                    <a:latin typeface="+mn-lt"/>
                    <a:ea typeface="+mn-ea"/>
                    <a:cs typeface="+mn-cs"/>
                    <a:sym typeface="Helvetica Neue"/>
                  </a:defRPr>
                </a:pPr>
                <a:endParaRPr sz="1150"/>
              </a:p>
            </p:txBody>
          </p:sp>
        </p:grpSp>
        <p:pic>
          <p:nvPicPr>
            <p:cNvPr id="43" name="APPEC_logo_colour_2.png" descr="APPEC_logo_colour_2.png"/>
            <p:cNvPicPr>
              <a:picLocks noChangeAspect="1"/>
            </p:cNvPicPr>
            <p:nvPr/>
          </p:nvPicPr>
          <p:blipFill>
            <a:blip r:embed="rId2"/>
            <a:stretch>
              <a:fillRect/>
            </a:stretch>
          </p:blipFill>
          <p:spPr>
            <a:xfrm>
              <a:off x="8721973" y="0"/>
              <a:ext cx="3110030" cy="901458"/>
            </a:xfrm>
            <a:prstGeom prst="rect">
              <a:avLst/>
            </a:prstGeom>
            <a:ln w="12700" cap="flat">
              <a:noFill/>
              <a:miter lim="400000"/>
            </a:ln>
            <a:effectLst/>
          </p:spPr>
        </p:pic>
      </p:grpSp>
      <p:sp>
        <p:nvSpPr>
          <p:cNvPr id="45" name="Slide Number"/>
          <p:cNvSpPr txBox="1">
            <a:spLocks noGrp="1"/>
          </p:cNvSpPr>
          <p:nvPr>
            <p:ph type="sldNum" sz="quarter" idx="2"/>
          </p:nvPr>
        </p:nvSpPr>
        <p:spPr>
          <a:xfrm>
            <a:off x="10085889" y="6375797"/>
            <a:ext cx="204890" cy="214173"/>
          </a:xfrm>
          <a:prstGeom prst="rect">
            <a:avLst/>
          </a:prstGeom>
        </p:spPr>
        <p:txBody>
          <a:bodyPr lIns="71437" tIns="71437" rIns="71437" bIns="71437"/>
          <a:lstStyle>
            <a:lvl1pPr defTabSz="410766">
              <a:defRPr sz="900" b="1">
                <a:solidFill>
                  <a:srgbClr val="FAFBFD"/>
                </a:solidFill>
                <a:latin typeface="+mn-lt"/>
                <a:ea typeface="+mn-ea"/>
                <a:cs typeface="+mn-cs"/>
                <a:sym typeface="Helvetica Neue"/>
              </a:defRPr>
            </a:lvl1pPr>
          </a:lstStyle>
          <a:p>
            <a:fld id="{86CB4B4D-7CA3-9044-876B-883B54F8677D}" type="slidenum">
              <a:t>‹nr.›</a:t>
            </a:fld>
            <a:endParaRPr/>
          </a:p>
        </p:txBody>
      </p:sp>
    </p:spTree>
    <p:extLst>
      <p:ext uri="{BB962C8B-B14F-4D97-AF65-F5344CB8AC3E}">
        <p14:creationId xmlns:p14="http://schemas.microsoft.com/office/powerpoint/2010/main" val="1116786612"/>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13" name="PlaceHolder 2"/>
          <p:cNvSpPr>
            <a:spLocks noGrp="1"/>
          </p:cNvSpPr>
          <p:nvPr>
            <p:ph type="body"/>
          </p:nvPr>
        </p:nvSpPr>
        <p:spPr>
          <a:xfrm>
            <a:off x="609480" y="1604520"/>
            <a:ext cx="109720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15" name="PlaceHolder 2"/>
          <p:cNvSpPr>
            <a:spLocks noGrp="1"/>
          </p:cNvSpPr>
          <p:nvPr>
            <p:ph type="body"/>
          </p:nvPr>
        </p:nvSpPr>
        <p:spPr>
          <a:xfrm>
            <a:off x="609480" y="1604520"/>
            <a:ext cx="53542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16" name="PlaceHolder 3"/>
          <p:cNvSpPr>
            <a:spLocks noGrp="1"/>
          </p:cNvSpPr>
          <p:nvPr>
            <p:ph type="body"/>
          </p:nvPr>
        </p:nvSpPr>
        <p:spPr>
          <a:xfrm>
            <a:off x="6231960" y="1604520"/>
            <a:ext cx="53542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 name="PlaceHolder 1"/>
          <p:cNvSpPr>
            <a:spLocks noGrp="1"/>
          </p:cNvSpPr>
          <p:nvPr>
            <p:ph type="subTitle"/>
          </p:nvPr>
        </p:nvSpPr>
        <p:spPr>
          <a:xfrm>
            <a:off x="609480" y="273600"/>
            <a:ext cx="10972080" cy="5306400"/>
          </a:xfrm>
          <a:prstGeom prst="rect">
            <a:avLst/>
          </a:prstGeom>
        </p:spPr>
        <p:txBody>
          <a:bodyPr lIns="0" tIns="0" rIns="0" bIns="0" anchor="ctr"/>
          <a:lstStyle/>
          <a:p>
            <a:pPr algn="ctr"/>
            <a:endParaRPr lang="en-GB"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20" name="PlaceHolder 2"/>
          <p:cNvSpPr>
            <a:spLocks noGrp="1"/>
          </p:cNvSpPr>
          <p:nvPr>
            <p:ph type="body"/>
          </p:nvPr>
        </p:nvSpPr>
        <p:spPr>
          <a:xfrm>
            <a:off x="60948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21" name="PlaceHolder 3"/>
          <p:cNvSpPr>
            <a:spLocks noGrp="1"/>
          </p:cNvSpPr>
          <p:nvPr>
            <p:ph type="body"/>
          </p:nvPr>
        </p:nvSpPr>
        <p:spPr>
          <a:xfrm>
            <a:off x="609480" y="368208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22" name="PlaceHolder 4"/>
          <p:cNvSpPr>
            <a:spLocks noGrp="1"/>
          </p:cNvSpPr>
          <p:nvPr>
            <p:ph type="body"/>
          </p:nvPr>
        </p:nvSpPr>
        <p:spPr>
          <a:xfrm>
            <a:off x="6231960" y="1604520"/>
            <a:ext cx="53542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24" name="PlaceHolder 2"/>
          <p:cNvSpPr>
            <a:spLocks noGrp="1"/>
          </p:cNvSpPr>
          <p:nvPr>
            <p:ph type="body"/>
          </p:nvPr>
        </p:nvSpPr>
        <p:spPr>
          <a:xfrm>
            <a:off x="609480" y="1604520"/>
            <a:ext cx="5354280" cy="397692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25" name="PlaceHolder 3"/>
          <p:cNvSpPr>
            <a:spLocks noGrp="1"/>
          </p:cNvSpPr>
          <p:nvPr>
            <p:ph type="body"/>
          </p:nvPr>
        </p:nvSpPr>
        <p:spPr>
          <a:xfrm>
            <a:off x="623196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26" name="PlaceHolder 4"/>
          <p:cNvSpPr>
            <a:spLocks noGrp="1"/>
          </p:cNvSpPr>
          <p:nvPr>
            <p:ph type="body"/>
          </p:nvPr>
        </p:nvSpPr>
        <p:spPr>
          <a:xfrm>
            <a:off x="6231960" y="368208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28" name="PlaceHolder 2"/>
          <p:cNvSpPr>
            <a:spLocks noGrp="1"/>
          </p:cNvSpPr>
          <p:nvPr>
            <p:ph type="body"/>
          </p:nvPr>
        </p:nvSpPr>
        <p:spPr>
          <a:xfrm>
            <a:off x="60948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29" name="PlaceHolder 3"/>
          <p:cNvSpPr>
            <a:spLocks noGrp="1"/>
          </p:cNvSpPr>
          <p:nvPr>
            <p:ph type="body"/>
          </p:nvPr>
        </p:nvSpPr>
        <p:spPr>
          <a:xfrm>
            <a:off x="6231960" y="1604520"/>
            <a:ext cx="53542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
        <p:nvSpPr>
          <p:cNvPr id="30" name="PlaceHolder 4"/>
          <p:cNvSpPr>
            <a:spLocks noGrp="1"/>
          </p:cNvSpPr>
          <p:nvPr>
            <p:ph type="body"/>
          </p:nvPr>
        </p:nvSpPr>
        <p:spPr>
          <a:xfrm>
            <a:off x="609480" y="3682080"/>
            <a:ext cx="10972080" cy="1896840"/>
          </a:xfrm>
          <a:prstGeom prst="rect">
            <a:avLst/>
          </a:prstGeom>
        </p:spPr>
        <p:txBody>
          <a:bodyPr lIns="0" tIns="0" rIns="0" bIns="0"/>
          <a:lstStyle/>
          <a:p>
            <a:endParaRPr lang="fr-FR" sz="3200" b="0" strike="noStrike" spc="-1">
              <a:solidFill>
                <a:srgbClr val="89BA17"/>
              </a:solidFill>
              <a:uFill>
                <a:solidFill>
                  <a:srgbClr val="FFFFFF"/>
                </a:solidFill>
              </a:uFill>
              <a:latin typeface="Helvetica Neue Ligh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 name="Picture 6"/>
          <p:cNvPicPr/>
          <p:nvPr/>
        </p:nvPicPr>
        <p:blipFill>
          <a:blip r:embed="rId14"/>
          <a:stretch/>
        </p:blipFill>
        <p:spPr>
          <a:xfrm>
            <a:off x="0" y="0"/>
            <a:ext cx="12191760" cy="933120"/>
          </a:xfrm>
          <a:prstGeom prst="rect">
            <a:avLst/>
          </a:prstGeom>
          <a:ln>
            <a:noFill/>
          </a:ln>
        </p:spPr>
      </p:pic>
      <p:pic>
        <p:nvPicPr>
          <p:cNvPr id="11" name="Picture 6"/>
          <p:cNvPicPr/>
          <p:nvPr/>
        </p:nvPicPr>
        <p:blipFill>
          <a:blip r:embed="rId15"/>
          <a:stretch/>
        </p:blipFill>
        <p:spPr>
          <a:xfrm>
            <a:off x="4114800" y="908640"/>
            <a:ext cx="1980720" cy="2520000"/>
          </a:xfrm>
          <a:prstGeom prst="rect">
            <a:avLst/>
          </a:prstGeom>
          <a:ln>
            <a:noFill/>
          </a:ln>
        </p:spPr>
      </p:pic>
      <p:sp>
        <p:nvSpPr>
          <p:cNvPr id="2" name="CustomShape 1"/>
          <p:cNvSpPr/>
          <p:nvPr/>
        </p:nvSpPr>
        <p:spPr>
          <a:xfrm>
            <a:off x="0" y="0"/>
            <a:ext cx="12191760" cy="1047240"/>
          </a:xfrm>
          <a:prstGeom prst="rect">
            <a:avLst/>
          </a:prstGeom>
          <a:solidFill>
            <a:schemeClr val="bg1"/>
          </a:solidFill>
          <a:ln>
            <a:no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3" name="Line 2"/>
          <p:cNvSpPr/>
          <p:nvPr/>
        </p:nvSpPr>
        <p:spPr>
          <a:xfrm>
            <a:off x="4353840" y="3431880"/>
            <a:ext cx="5856840" cy="1800"/>
          </a:xfrm>
          <a:prstGeom prst="line">
            <a:avLst/>
          </a:prstGeom>
          <a:ln w="3240">
            <a:solidFill>
              <a:srgbClr val="0AA8C8"/>
            </a:solidFill>
            <a:round/>
          </a:ln>
        </p:spPr>
        <p:style>
          <a:lnRef idx="2">
            <a:schemeClr val="accent1"/>
          </a:lnRef>
          <a:fillRef idx="0">
            <a:schemeClr val="accent1"/>
          </a:fillRef>
          <a:effectRef idx="1">
            <a:schemeClr val="accent1"/>
          </a:effectRef>
          <a:fontRef idx="minor"/>
        </p:style>
      </p:sp>
      <p:sp>
        <p:nvSpPr>
          <p:cNvPr id="4" name="CustomShape 3"/>
          <p:cNvSpPr/>
          <p:nvPr/>
        </p:nvSpPr>
        <p:spPr>
          <a:xfrm>
            <a:off x="6095880" y="3378240"/>
            <a:ext cx="781452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GB" sz="1800" b="0" strike="noStrike" spc="-1">
                <a:solidFill>
                  <a:srgbClr val="0AA8C8"/>
                </a:solidFill>
                <a:uFill>
                  <a:solidFill>
                    <a:srgbClr val="FFFFFF"/>
                  </a:solidFill>
                </a:uFill>
                <a:latin typeface="Helvetica Neue UltraLight"/>
                <a:ea typeface="ＭＳ Ｐゴシック"/>
              </a:rPr>
              <a:t>Astroparticle Physics for Europe</a:t>
            </a:r>
            <a:endParaRPr lang="en-GB" sz="1800" b="0" strike="noStrike" spc="-1">
              <a:solidFill>
                <a:srgbClr val="000000"/>
              </a:solidFill>
              <a:uFill>
                <a:solidFill>
                  <a:srgbClr val="FFFFFF"/>
                </a:solidFill>
              </a:uFill>
              <a:latin typeface="Arial"/>
            </a:endParaRPr>
          </a:p>
        </p:txBody>
      </p:sp>
      <p:sp>
        <p:nvSpPr>
          <p:cNvPr id="5" name="PlaceHolder 4"/>
          <p:cNvSpPr>
            <a:spLocks noGrp="1"/>
          </p:cNvSpPr>
          <p:nvPr>
            <p:ph type="dt"/>
          </p:nvPr>
        </p:nvSpPr>
        <p:spPr>
          <a:xfrm>
            <a:off x="609480" y="6356520"/>
            <a:ext cx="2844360" cy="364680"/>
          </a:xfrm>
          <a:prstGeom prst="rect">
            <a:avLst/>
          </a:prstGeom>
        </p:spPr>
        <p:txBody>
          <a:bodyPr anchor="ctr"/>
          <a:lstStyle/>
          <a:p>
            <a:pPr>
              <a:lnSpc>
                <a:spcPct val="100000"/>
              </a:lnSpc>
            </a:pPr>
            <a:r>
              <a:rPr lang="en-GB" sz="1200" b="0" strike="noStrike" spc="-1">
                <a:solidFill>
                  <a:srgbClr val="0AA8C8"/>
                </a:solidFill>
                <a:uFill>
                  <a:solidFill>
                    <a:srgbClr val="FFFFFF"/>
                  </a:solidFill>
                </a:uFill>
                <a:latin typeface="Helvetica Neue UltraLight"/>
              </a:rPr>
              <a:t>14/12/2018</a:t>
            </a:r>
            <a:endParaRPr lang="en-GB" sz="1400" b="0" strike="noStrike" spc="-1">
              <a:solidFill>
                <a:srgbClr val="000000"/>
              </a:solidFill>
              <a:uFill>
                <a:solidFill>
                  <a:srgbClr val="FFFFFF"/>
                </a:solidFill>
              </a:uFill>
              <a:latin typeface="Times New Roman"/>
            </a:endParaRPr>
          </a:p>
        </p:txBody>
      </p:sp>
      <p:sp>
        <p:nvSpPr>
          <p:cNvPr id="6" name="PlaceHolder 5"/>
          <p:cNvSpPr>
            <a:spLocks noGrp="1"/>
          </p:cNvSpPr>
          <p:nvPr>
            <p:ph type="sldNum"/>
          </p:nvPr>
        </p:nvSpPr>
        <p:spPr>
          <a:xfrm>
            <a:off x="8737560" y="6356520"/>
            <a:ext cx="2844360" cy="364680"/>
          </a:xfrm>
          <a:prstGeom prst="rect">
            <a:avLst/>
          </a:prstGeom>
        </p:spPr>
        <p:txBody>
          <a:bodyPr anchor="ctr"/>
          <a:lstStyle/>
          <a:p>
            <a:pPr algn="r">
              <a:lnSpc>
                <a:spcPct val="100000"/>
              </a:lnSpc>
            </a:pPr>
            <a:fld id="{4F435FB1-A97A-4609-8150-5BFA0AA157DD}" type="slidenum">
              <a:rPr lang="en-GB" sz="1200" b="0" strike="noStrike" spc="-1">
                <a:solidFill>
                  <a:srgbClr val="89BA17"/>
                </a:solidFill>
                <a:uFill>
                  <a:solidFill>
                    <a:srgbClr val="FFFFFF"/>
                  </a:solidFill>
                </a:uFill>
                <a:latin typeface="Helvetica Neue UltraLight"/>
              </a:rPr>
              <a:t>‹nr.›</a:t>
            </a:fld>
            <a:endParaRPr lang="en-GB" sz="1400" b="0" strike="noStrike" spc="-1">
              <a:solidFill>
                <a:srgbClr val="000000"/>
              </a:solidFill>
              <a:uFill>
                <a:solidFill>
                  <a:srgbClr val="FFFFFF"/>
                </a:solidFill>
              </a:uFill>
              <a:latin typeface="Times New Roman"/>
            </a:endParaRPr>
          </a:p>
        </p:txBody>
      </p:sp>
      <p:sp>
        <p:nvSpPr>
          <p:cNvPr id="7" name="PlaceHolder 6"/>
          <p:cNvSpPr>
            <a:spLocks noGrp="1"/>
          </p:cNvSpPr>
          <p:nvPr>
            <p:ph type="ftr"/>
          </p:nvPr>
        </p:nvSpPr>
        <p:spPr>
          <a:xfrm>
            <a:off x="4165560" y="6356520"/>
            <a:ext cx="3860280" cy="364680"/>
          </a:xfrm>
          <a:prstGeom prst="rect">
            <a:avLst/>
          </a:prstGeom>
        </p:spPr>
        <p:txBody>
          <a:bodyPr anchor="ctr"/>
          <a:lstStyle/>
          <a:p>
            <a:pPr algn="ctr">
              <a:lnSpc>
                <a:spcPct val="100000"/>
              </a:lnSpc>
            </a:pPr>
            <a:r>
              <a:rPr lang="en-GB" sz="1200" b="0" strike="noStrike" spc="-1">
                <a:solidFill>
                  <a:srgbClr val="5B5C5E"/>
                </a:solidFill>
                <a:uFill>
                  <a:solidFill>
                    <a:srgbClr val="FFFFFF"/>
                  </a:solidFill>
                </a:uFill>
                <a:latin typeface="Helvetica Neue UltraLight"/>
              </a:rPr>
              <a:t>Astroparticle physics in Germany – Status and perspectives</a:t>
            </a:r>
            <a:endParaRPr lang="en-GB" sz="1400" b="0" strike="noStrike" spc="-1">
              <a:solidFill>
                <a:srgbClr val="000000"/>
              </a:solidFill>
              <a:uFill>
                <a:solidFill>
                  <a:srgbClr val="FFFFFF"/>
                </a:solidFill>
              </a:uFill>
              <a:latin typeface="Times New Roman"/>
            </a:endParaRPr>
          </a:p>
        </p:txBody>
      </p:sp>
      <p:sp>
        <p:nvSpPr>
          <p:cNvPr id="8" name="PlaceHolder 7"/>
          <p:cNvSpPr>
            <a:spLocks noGrp="1"/>
          </p:cNvSpPr>
          <p:nvPr>
            <p:ph type="title"/>
          </p:nvPr>
        </p:nvSpPr>
        <p:spPr>
          <a:xfrm>
            <a:off x="609480" y="273600"/>
            <a:ext cx="10972440" cy="1144800"/>
          </a:xfrm>
          <a:prstGeom prst="rect">
            <a:avLst/>
          </a:prstGeom>
        </p:spPr>
        <p:txBody>
          <a:bodyPr lIns="0" tIns="0" rIns="0" bIns="0" anchor="ctr"/>
          <a:lstStyle/>
          <a:p>
            <a:r>
              <a:rPr lang="fr-FR" sz="1800" b="0" strike="noStrike" spc="-1">
                <a:solidFill>
                  <a:srgbClr val="000000"/>
                </a:solidFill>
                <a:uFill>
                  <a:solidFill>
                    <a:srgbClr val="FFFFFF"/>
                  </a:solidFill>
                </a:uFill>
                <a:latin typeface="Calibri"/>
              </a:rPr>
              <a:t>Click to edit the title text format</a:t>
            </a:r>
          </a:p>
        </p:txBody>
      </p:sp>
      <p:sp>
        <p:nvSpPr>
          <p:cNvPr id="9" name="PlaceHolder 8"/>
          <p:cNvSpPr>
            <a:spLocks noGrp="1"/>
          </p:cNvSpPr>
          <p:nvPr>
            <p:ph type="body"/>
          </p:nvPr>
        </p:nvSpPr>
        <p:spPr>
          <a:xfrm>
            <a:off x="609480" y="1604520"/>
            <a:ext cx="10972440" cy="3977280"/>
          </a:xfrm>
          <a:prstGeom prst="rect">
            <a:avLst/>
          </a:prstGeom>
        </p:spPr>
        <p:txBody>
          <a:bodyPr lIns="0" tIns="0" rIns="0" bIns="0"/>
          <a:lstStyle/>
          <a:p>
            <a:pPr marL="432000" indent="-324000">
              <a:buClr>
                <a:srgbClr val="000000"/>
              </a:buClr>
              <a:buSzPct val="45000"/>
              <a:buFont typeface="Wingdings" charset="2"/>
              <a:buChar char=""/>
            </a:pPr>
            <a:r>
              <a:rPr lang="fr-FR" sz="3200" b="0" strike="noStrike" spc="-1">
                <a:solidFill>
                  <a:srgbClr val="89BA17"/>
                </a:solidFill>
                <a:uFill>
                  <a:solidFill>
                    <a:srgbClr val="FFFFFF"/>
                  </a:solidFill>
                </a:uFill>
                <a:latin typeface="Helvetica Neue Light"/>
              </a:rPr>
              <a:t>Click to edit the outline text format</a:t>
            </a:r>
          </a:p>
          <a:p>
            <a:pPr marL="864000" lvl="1" indent="-324000">
              <a:buClr>
                <a:srgbClr val="000000"/>
              </a:buClr>
              <a:buSzPct val="75000"/>
              <a:buFont typeface="Symbol" charset="2"/>
              <a:buChar char=""/>
            </a:pPr>
            <a:r>
              <a:rPr lang="fr-FR" sz="2400" b="0" strike="noStrike" spc="-1">
                <a:solidFill>
                  <a:srgbClr val="F29527"/>
                </a:solidFill>
                <a:uFill>
                  <a:solidFill>
                    <a:srgbClr val="FFFFFF"/>
                  </a:solidFill>
                </a:uFill>
                <a:latin typeface="Helvetica Neue Light"/>
              </a:rPr>
              <a:t>Second Outline Level</a:t>
            </a:r>
          </a:p>
          <a:p>
            <a:pPr marL="1296000" lvl="2" indent="-288000">
              <a:buClr>
                <a:srgbClr val="000000"/>
              </a:buClr>
              <a:buSzPct val="45000"/>
              <a:buFont typeface="Wingdings" charset="2"/>
              <a:buChar char=""/>
            </a:pPr>
            <a:r>
              <a:rPr lang="fr-FR" sz="2000" b="0" strike="noStrike" spc="-1">
                <a:solidFill>
                  <a:srgbClr val="5560A4"/>
                </a:solidFill>
                <a:uFill>
                  <a:solidFill>
                    <a:srgbClr val="FFFFFF"/>
                  </a:solidFill>
                </a:uFill>
                <a:latin typeface="Helvetica Neue Light"/>
              </a:rPr>
              <a:t>Third Outline Level</a:t>
            </a:r>
          </a:p>
          <a:p>
            <a:pPr marL="1728000" lvl="3" indent="-216000">
              <a:buClr>
                <a:srgbClr val="000000"/>
              </a:buClr>
              <a:buSzPct val="75000"/>
              <a:buFont typeface="Symbol" charset="2"/>
              <a:buChar char=""/>
            </a:pPr>
            <a:r>
              <a:rPr lang="fr-FR" sz="2000" b="0" strike="noStrike" spc="-1">
                <a:solidFill>
                  <a:srgbClr val="000000"/>
                </a:solidFill>
                <a:uFill>
                  <a:solidFill>
                    <a:srgbClr val="FFFFFF"/>
                  </a:solidFill>
                </a:uFill>
                <a:latin typeface="Helvetica Neue Light"/>
              </a:rPr>
              <a:t>Fourth Outline Level</a:t>
            </a:r>
          </a:p>
          <a:p>
            <a:pPr marL="2160000" lvl="4" indent="-216000">
              <a:buClr>
                <a:srgbClr val="000000"/>
              </a:buClr>
              <a:buSzPct val="45000"/>
              <a:buFont typeface="Wingdings" charset="2"/>
              <a:buChar char=""/>
            </a:pPr>
            <a:r>
              <a:rPr lang="fr-FR" sz="2000" b="0" strike="noStrike" spc="-1">
                <a:solidFill>
                  <a:srgbClr val="000000"/>
                </a:solidFill>
                <a:uFill>
                  <a:solidFill>
                    <a:srgbClr val="FFFFFF"/>
                  </a:solidFill>
                </a:uFill>
                <a:latin typeface="Helvetica Neue Light"/>
              </a:rPr>
              <a:t>Fifth Outline Level</a:t>
            </a:r>
          </a:p>
          <a:p>
            <a:pPr marL="2592000" lvl="5" indent="-216000">
              <a:buClr>
                <a:srgbClr val="000000"/>
              </a:buClr>
              <a:buSzPct val="45000"/>
              <a:buFont typeface="Wingdings" charset="2"/>
              <a:buChar char=""/>
            </a:pPr>
            <a:r>
              <a:rPr lang="fr-FR" sz="2000" b="0" strike="noStrike" spc="-1">
                <a:solidFill>
                  <a:srgbClr val="000000"/>
                </a:solidFill>
                <a:uFill>
                  <a:solidFill>
                    <a:srgbClr val="FFFFFF"/>
                  </a:solidFill>
                </a:uFill>
                <a:latin typeface="Helvetica Neue Light"/>
              </a:rPr>
              <a:t>Sixth Outline Level</a:t>
            </a:r>
          </a:p>
          <a:p>
            <a:pPr marL="3024000" lvl="6" indent="-216000">
              <a:buClr>
                <a:srgbClr val="000000"/>
              </a:buClr>
              <a:buSzPct val="45000"/>
              <a:buFont typeface="Wingdings" charset="2"/>
              <a:buChar char=""/>
            </a:pPr>
            <a:r>
              <a:rPr lang="fr-FR" sz="2000" b="0" strike="noStrike" spc="-1">
                <a:solidFill>
                  <a:srgbClr val="000000"/>
                </a:solidFill>
                <a:uFill>
                  <a:solidFill>
                    <a:srgbClr val="FFFFFF"/>
                  </a:solidFill>
                </a:uFill>
                <a:latin typeface="Helvetica Neue Light"/>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4" name="Picture 6"/>
          <p:cNvPicPr/>
          <p:nvPr/>
        </p:nvPicPr>
        <p:blipFill>
          <a:blip r:embed="rId16"/>
          <a:stretch/>
        </p:blipFill>
        <p:spPr>
          <a:xfrm>
            <a:off x="0" y="0"/>
            <a:ext cx="12191760" cy="933120"/>
          </a:xfrm>
          <a:prstGeom prst="rect">
            <a:avLst/>
          </a:prstGeom>
          <a:ln>
            <a:noFill/>
          </a:ln>
        </p:spPr>
      </p:pic>
      <p:sp>
        <p:nvSpPr>
          <p:cNvPr id="45" name="PlaceHolder 1"/>
          <p:cNvSpPr>
            <a:spLocks noGrp="1"/>
          </p:cNvSpPr>
          <p:nvPr>
            <p:ph type="title"/>
          </p:nvPr>
        </p:nvSpPr>
        <p:spPr>
          <a:xfrm>
            <a:off x="609480" y="273600"/>
            <a:ext cx="10972080" cy="1144440"/>
          </a:xfrm>
          <a:prstGeom prst="rect">
            <a:avLst/>
          </a:prstGeom>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46" name="PlaceHolder 2"/>
          <p:cNvSpPr>
            <a:spLocks noGrp="1"/>
          </p:cNvSpPr>
          <p:nvPr>
            <p:ph type="body"/>
          </p:nvPr>
        </p:nvSpPr>
        <p:spPr>
          <a:xfrm>
            <a:off x="609480" y="1604520"/>
            <a:ext cx="10972080" cy="3976920"/>
          </a:xfrm>
          <a:prstGeom prst="rect">
            <a:avLst/>
          </a:prstGeom>
        </p:spPr>
        <p:txBody>
          <a:bodyPr lIns="0" tIns="0" rIns="0" bIns="0"/>
          <a:lstStyle/>
          <a:p>
            <a:pPr marL="432000" indent="-324000">
              <a:buClr>
                <a:srgbClr val="000000"/>
              </a:buClr>
              <a:buSzPct val="45000"/>
              <a:buFont typeface="Wingdings" charset="2"/>
              <a:buChar char=""/>
            </a:pPr>
            <a:r>
              <a:rPr lang="fr-FR" sz="3200" b="0" strike="noStrike" spc="-1">
                <a:solidFill>
                  <a:srgbClr val="89BA17"/>
                </a:solidFill>
                <a:uFill>
                  <a:solidFill>
                    <a:srgbClr val="FFFFFF"/>
                  </a:solidFill>
                </a:uFill>
                <a:latin typeface="Helvetica Neue Light"/>
              </a:rPr>
              <a:t>Click to edit the outline text format</a:t>
            </a:r>
          </a:p>
          <a:p>
            <a:pPr marL="864000" lvl="1" indent="-324000">
              <a:buClr>
                <a:srgbClr val="000000"/>
              </a:buClr>
              <a:buSzPct val="75000"/>
              <a:buFont typeface="Symbol" charset="2"/>
              <a:buChar char=""/>
            </a:pPr>
            <a:r>
              <a:rPr lang="fr-FR" sz="3200" b="0" strike="noStrike" spc="-1">
                <a:solidFill>
                  <a:srgbClr val="F29527"/>
                </a:solidFill>
                <a:uFill>
                  <a:solidFill>
                    <a:srgbClr val="FFFFFF"/>
                  </a:solidFill>
                </a:uFill>
                <a:latin typeface="Helvetica Neue Light"/>
              </a:rPr>
              <a:t>Second Outline Level</a:t>
            </a:r>
          </a:p>
          <a:p>
            <a:pPr marL="1296000" lvl="2" indent="-288000">
              <a:buClr>
                <a:srgbClr val="000000"/>
              </a:buClr>
              <a:buSzPct val="45000"/>
              <a:buFont typeface="Wingdings" charset="2"/>
              <a:buChar char=""/>
            </a:pPr>
            <a:r>
              <a:rPr lang="fr-FR" sz="3200" b="0" strike="noStrike" spc="-1">
                <a:solidFill>
                  <a:srgbClr val="5560A4"/>
                </a:solidFill>
                <a:uFill>
                  <a:solidFill>
                    <a:srgbClr val="FFFFFF"/>
                  </a:solidFill>
                </a:uFill>
                <a:latin typeface="Helvetica Neue Light"/>
              </a:rPr>
              <a:t>Third Outline Level</a:t>
            </a:r>
          </a:p>
          <a:p>
            <a:pPr marL="1728000" lvl="3" indent="-216000">
              <a:buClr>
                <a:srgbClr val="000000"/>
              </a:buClr>
              <a:buSzPct val="75000"/>
              <a:buFont typeface="Symbol" charset="2"/>
              <a:buChar char=""/>
            </a:pPr>
            <a:r>
              <a:rPr lang="fr-FR" sz="3200" b="0" strike="noStrike" spc="-1">
                <a:solidFill>
                  <a:srgbClr val="000000"/>
                </a:solidFill>
                <a:uFill>
                  <a:solidFill>
                    <a:srgbClr val="FFFFFF"/>
                  </a:solidFill>
                </a:uFill>
                <a:latin typeface="Helvetica Neue Light"/>
              </a:rPr>
              <a:t>Fourth Outline Level</a:t>
            </a:r>
          </a:p>
          <a:p>
            <a:pPr marL="2160000" lvl="4" indent="-216000">
              <a:buClr>
                <a:srgbClr val="000000"/>
              </a:buClr>
              <a:buSzPct val="45000"/>
              <a:buFont typeface="Wingdings" charset="2"/>
              <a:buChar char=""/>
            </a:pPr>
            <a:r>
              <a:rPr lang="fr-FR" sz="3200" b="0" strike="noStrike" spc="-1">
                <a:solidFill>
                  <a:srgbClr val="000000"/>
                </a:solidFill>
                <a:uFill>
                  <a:solidFill>
                    <a:srgbClr val="FFFFFF"/>
                  </a:solidFill>
                </a:uFill>
                <a:latin typeface="Helvetica Neue Light"/>
              </a:rPr>
              <a:t>Fifth Outline Level</a:t>
            </a:r>
          </a:p>
          <a:p>
            <a:pPr marL="2592000" lvl="5" indent="-216000">
              <a:buClr>
                <a:srgbClr val="000000"/>
              </a:buClr>
              <a:buSzPct val="45000"/>
              <a:buFont typeface="Wingdings" charset="2"/>
              <a:buChar char=""/>
            </a:pPr>
            <a:r>
              <a:rPr lang="fr-FR" sz="3200" b="0" strike="noStrike" spc="-1">
                <a:solidFill>
                  <a:srgbClr val="000000"/>
                </a:solidFill>
                <a:uFill>
                  <a:solidFill>
                    <a:srgbClr val="FFFFFF"/>
                  </a:solidFill>
                </a:uFill>
                <a:latin typeface="Helvetica Neue Light"/>
              </a:rPr>
              <a:t>Sixth Outline Level</a:t>
            </a:r>
          </a:p>
          <a:p>
            <a:pPr marL="3024000" lvl="6" indent="-216000">
              <a:buClr>
                <a:srgbClr val="000000"/>
              </a:buClr>
              <a:buSzPct val="45000"/>
              <a:buFont typeface="Wingdings" charset="2"/>
              <a:buChar char=""/>
            </a:pPr>
            <a:r>
              <a:rPr lang="fr-FR" sz="3200" b="0" strike="noStrike" spc="-1">
                <a:solidFill>
                  <a:srgbClr val="000000"/>
                </a:solidFill>
                <a:uFill>
                  <a:solidFill>
                    <a:srgbClr val="FFFFFF"/>
                  </a:solidFill>
                </a:uFill>
                <a:latin typeface="Helvetica Neue Light"/>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hyperlink" Target="https://indico.utef.cvut.cz/indico/event/20/overview"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6.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hyperlink" Target="http://www.astronet-eu.org/" TargetMode="External"/><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25.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2207520" y="3933000"/>
            <a:ext cx="8928720" cy="1295640"/>
          </a:xfrm>
          <a:prstGeom prst="rect">
            <a:avLst/>
          </a:prstGeom>
          <a:noFill/>
          <a:ln>
            <a:noFill/>
          </a:ln>
        </p:spPr>
        <p:txBody>
          <a:bodyPr/>
          <a:lstStyle/>
          <a:p>
            <a:pPr>
              <a:lnSpc>
                <a:spcPct val="120000"/>
              </a:lnSpc>
            </a:pPr>
            <a:r>
              <a:rPr lang="fr-FR" sz="2800" b="1" strike="noStrike" spc="-1" dirty="0">
                <a:solidFill>
                  <a:srgbClr val="002060"/>
                </a:solidFill>
                <a:uFill>
                  <a:solidFill>
                    <a:srgbClr val="FFFFFF"/>
                  </a:solidFill>
                </a:uFill>
                <a:latin typeface="Calibri"/>
                <a:ea typeface="ＭＳ Ｐゴシック"/>
              </a:rPr>
              <a:t>Report of the General Secretary (and Joint </a:t>
            </a:r>
            <a:r>
              <a:rPr lang="fr-FR" sz="2800" b="1" strike="noStrike" spc="-1" dirty="0" err="1">
                <a:solidFill>
                  <a:srgbClr val="002060"/>
                </a:solidFill>
                <a:uFill>
                  <a:solidFill>
                    <a:srgbClr val="FFFFFF"/>
                  </a:solidFill>
                </a:uFill>
                <a:latin typeface="Calibri"/>
                <a:ea typeface="ＭＳ Ｐゴシック"/>
              </a:rPr>
              <a:t>Secretariat</a:t>
            </a:r>
            <a:r>
              <a:rPr lang="fr-FR" sz="2800" b="1" strike="noStrike" spc="-1" dirty="0">
                <a:solidFill>
                  <a:srgbClr val="002060"/>
                </a:solidFill>
                <a:uFill>
                  <a:solidFill>
                    <a:srgbClr val="FFFFFF"/>
                  </a:solidFill>
                </a:uFill>
                <a:latin typeface="Calibri"/>
                <a:ea typeface="ＭＳ Ｐゴシック"/>
              </a:rPr>
              <a:t>)</a:t>
            </a:r>
            <a:endParaRPr lang="fr-FR" sz="3200" b="0" strike="noStrike" spc="-1" dirty="0">
              <a:solidFill>
                <a:srgbClr val="89BA17"/>
              </a:solidFill>
              <a:uFill>
                <a:solidFill>
                  <a:srgbClr val="FFFFFF"/>
                </a:solidFill>
              </a:uFill>
              <a:latin typeface="Helvetica Neue Light"/>
            </a:endParaRPr>
          </a:p>
          <a:p>
            <a:pPr>
              <a:lnSpc>
                <a:spcPct val="120000"/>
              </a:lnSpc>
            </a:pPr>
            <a:r>
              <a:rPr lang="fr-FR" sz="2000" b="0" strike="noStrike" spc="-1" dirty="0">
                <a:solidFill>
                  <a:srgbClr val="002060"/>
                </a:solidFill>
                <a:uFill>
                  <a:solidFill>
                    <a:srgbClr val="FFFFFF"/>
                  </a:solidFill>
                </a:uFill>
                <a:latin typeface="Calibri"/>
                <a:ea typeface="ＭＳ Ｐゴシック"/>
              </a:rPr>
              <a:t>Job de Kleuver et al.</a:t>
            </a:r>
            <a:endParaRPr lang="fr-FR" sz="3200" b="0" strike="noStrike" spc="-1" dirty="0">
              <a:solidFill>
                <a:srgbClr val="89BA17"/>
              </a:solidFill>
              <a:uFill>
                <a:solidFill>
                  <a:srgbClr val="FFFFFF"/>
                </a:solidFill>
              </a:uFill>
              <a:latin typeface="Helvetica Neue Light"/>
            </a:endParaRPr>
          </a:p>
          <a:p>
            <a:pPr>
              <a:lnSpc>
                <a:spcPct val="100000"/>
              </a:lnSpc>
            </a:pPr>
            <a:r>
              <a:rPr lang="fr-FR" sz="2000" b="0" strike="noStrike" spc="-1" dirty="0">
                <a:solidFill>
                  <a:srgbClr val="002060"/>
                </a:solidFill>
                <a:uFill>
                  <a:solidFill>
                    <a:srgbClr val="FFFFFF"/>
                  </a:solidFill>
                </a:uFill>
                <a:latin typeface="Calibri"/>
                <a:ea typeface="ＭＳ Ｐゴシック"/>
              </a:rPr>
              <a:t>General Assembly Meeting – </a:t>
            </a:r>
            <a:r>
              <a:rPr lang="fr-FR" sz="2000" b="0" strike="noStrike" spc="-1" dirty="0" smtClean="0">
                <a:solidFill>
                  <a:srgbClr val="002060"/>
                </a:solidFill>
                <a:uFill>
                  <a:solidFill>
                    <a:srgbClr val="FFFFFF"/>
                  </a:solidFill>
                </a:uFill>
                <a:latin typeface="Calibri"/>
                <a:ea typeface="ＭＳ Ｐゴシック"/>
              </a:rPr>
              <a:t>5 </a:t>
            </a:r>
            <a:r>
              <a:rPr lang="fr-FR" sz="2000" b="0" strike="noStrike" spc="-1" dirty="0" err="1" smtClean="0">
                <a:solidFill>
                  <a:srgbClr val="002060"/>
                </a:solidFill>
                <a:uFill>
                  <a:solidFill>
                    <a:srgbClr val="FFFFFF"/>
                  </a:solidFill>
                </a:uFill>
                <a:latin typeface="Calibri"/>
                <a:ea typeface="ＭＳ Ｐゴシック"/>
              </a:rPr>
              <a:t>June</a:t>
            </a:r>
            <a:r>
              <a:rPr lang="fr-FR" sz="2000" b="0" strike="noStrike" spc="-1" dirty="0" smtClean="0">
                <a:solidFill>
                  <a:srgbClr val="002060"/>
                </a:solidFill>
                <a:uFill>
                  <a:solidFill>
                    <a:srgbClr val="FFFFFF"/>
                  </a:solidFill>
                </a:uFill>
                <a:latin typeface="Calibri"/>
                <a:ea typeface="ＭＳ Ｐゴシック"/>
              </a:rPr>
              <a:t> 2020</a:t>
            </a:r>
            <a:endParaRPr lang="fr-FR" sz="3200" b="0" strike="noStrike" spc="-1" dirty="0">
              <a:solidFill>
                <a:srgbClr val="89BA17"/>
              </a:solidFill>
              <a:uFill>
                <a:solidFill>
                  <a:srgbClr val="FFFFFF"/>
                </a:solidFill>
              </a:uFill>
              <a:latin typeface="Helvetica Neue Light"/>
            </a:endParaRPr>
          </a:p>
          <a:p>
            <a:pPr>
              <a:lnSpc>
                <a:spcPct val="150000"/>
              </a:lnSpc>
            </a:pPr>
            <a:endParaRPr lang="fr-FR" sz="3200" b="0" strike="noStrike" spc="-1" dirty="0">
              <a:solidFill>
                <a:srgbClr val="89BA17"/>
              </a:solidFill>
              <a:uFill>
                <a:solidFill>
                  <a:srgbClr val="FFFFFF"/>
                </a:solidFill>
              </a:uFill>
              <a:latin typeface="Helvetica Neue Light"/>
            </a:endParaRPr>
          </a:p>
        </p:txBody>
      </p:sp>
      <p:sp>
        <p:nvSpPr>
          <p:cNvPr id="122" name="TextShape 2"/>
          <p:cNvSpPr txBox="1"/>
          <p:nvPr/>
        </p:nvSpPr>
        <p:spPr>
          <a:xfrm>
            <a:off x="8737560" y="6356520"/>
            <a:ext cx="2844360" cy="364680"/>
          </a:xfrm>
          <a:prstGeom prst="rect">
            <a:avLst/>
          </a:prstGeom>
          <a:noFill/>
          <a:ln>
            <a:noFill/>
          </a:ln>
        </p:spPr>
        <p:txBody>
          <a:bodyPr anchor="ctr"/>
          <a:lstStyle/>
          <a:p>
            <a:pPr algn="r">
              <a:lnSpc>
                <a:spcPct val="100000"/>
              </a:lnSpc>
            </a:pPr>
            <a:fld id="{D2993D60-B41E-46C7-BE07-8F0CAFFC0562}" type="slidenum">
              <a:rPr lang="en-GB" sz="1200" b="0" strike="noStrike" spc="-1">
                <a:solidFill>
                  <a:srgbClr val="89BA17"/>
                </a:solidFill>
                <a:uFill>
                  <a:solidFill>
                    <a:srgbClr val="FFFFFF"/>
                  </a:solidFill>
                </a:uFill>
                <a:latin typeface="Helvetica Neue UltraLight"/>
              </a:rPr>
              <a:t>1</a:t>
            </a:fld>
            <a:endParaRPr lang="en-GB" sz="1400" b="0" strike="noStrike" spc="-1">
              <a:solidFill>
                <a:srgbClr val="000000"/>
              </a:solidFill>
              <a:uFill>
                <a:solidFill>
                  <a:srgbClr val="FFFFFF"/>
                </a:solidFill>
              </a:uFill>
              <a:latin typeface="Times New Roman"/>
            </a:endParaRPr>
          </a:p>
        </p:txBody>
      </p:sp>
    </p:spTree>
  </p:cSld>
  <p:clrMapOvr>
    <a:masterClrMapping/>
  </p:clrMapOvr>
  <p:transition spd="med">
    <p:fad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txBox="1">
            <a:spLocks noGrp="1"/>
          </p:cNvSpPr>
          <p:nvPr>
            <p:ph type="title"/>
          </p:nvPr>
        </p:nvSpPr>
        <p:spPr>
          <a:xfrm>
            <a:off x="606702" y="951394"/>
            <a:ext cx="5240183" cy="490647"/>
          </a:xfrm>
          <a:prstGeom prst="rect">
            <a:avLst/>
          </a:prstGeom>
        </p:spPr>
        <p:txBody>
          <a:bodyPr vert="horz" wrap="square" lIns="0" tIns="46990" rIns="0" bIns="0" rtlCol="0" anchor="ctr">
            <a:spAutoFit/>
          </a:bodyPr>
          <a:lstStyle/>
          <a:p>
            <a:pPr marR="5080" indent="114300">
              <a:spcBef>
                <a:spcPts val="370"/>
              </a:spcBef>
            </a:pPr>
            <a:r>
              <a:rPr lang="en-GB" sz="3200" spc="-1" dirty="0">
                <a:solidFill>
                  <a:srgbClr val="002060"/>
                </a:solidFill>
                <a:uFill>
                  <a:solidFill>
                    <a:srgbClr val="FFFFFF"/>
                  </a:solidFill>
                </a:uFill>
                <a:latin typeface="Helvetica Neue Light"/>
                <a:ea typeface="ＭＳ Ｐゴシック"/>
                <a:cs typeface="+mn-cs"/>
              </a:rPr>
              <a:t>Joint Research Activities</a:t>
            </a:r>
          </a:p>
        </p:txBody>
      </p:sp>
      <p:sp>
        <p:nvSpPr>
          <p:cNvPr id="6" name="object 4"/>
          <p:cNvSpPr txBox="1"/>
          <p:nvPr/>
        </p:nvSpPr>
        <p:spPr>
          <a:xfrm>
            <a:off x="742505" y="1196717"/>
            <a:ext cx="9015012" cy="5447004"/>
          </a:xfrm>
          <a:prstGeom prst="rect">
            <a:avLst/>
          </a:prstGeom>
        </p:spPr>
        <p:txBody>
          <a:bodyPr vert="horz" wrap="square" lIns="0" tIns="60325" rIns="0" bIns="0" rtlCol="0">
            <a:spAutoFit/>
          </a:bodyPr>
          <a:lstStyle/>
          <a:p>
            <a:pPr marL="12700">
              <a:spcBef>
                <a:spcPts val="365"/>
              </a:spcBef>
              <a:tabLst>
                <a:tab pos="280035" algn="l"/>
              </a:tabLst>
            </a:pPr>
            <a:r>
              <a:rPr lang="en-GB" sz="1400" b="1" spc="-5" dirty="0" smtClean="0">
                <a:solidFill>
                  <a:srgbClr val="008000"/>
                </a:solidFill>
                <a:latin typeface="Cambria"/>
                <a:cs typeface="Cambria"/>
              </a:rPr>
              <a:t>       </a:t>
            </a:r>
            <a:endParaRPr lang="en-GB" sz="3200" spc="-1" dirty="0">
              <a:solidFill>
                <a:srgbClr val="002060"/>
              </a:solidFill>
              <a:uFill>
                <a:solidFill>
                  <a:srgbClr val="FFFFFF"/>
                </a:solidFill>
              </a:uFill>
              <a:latin typeface="Helvetica Neue Light"/>
              <a:ea typeface="ＭＳ Ｐゴシック"/>
            </a:endParaRPr>
          </a:p>
          <a:p>
            <a:pPr marL="285750" indent="-285750">
              <a:buFont typeface="Arial"/>
              <a:buChar char="•"/>
            </a:pPr>
            <a:r>
              <a:rPr lang="en-US" sz="1400" dirty="0">
                <a:solidFill>
                  <a:srgbClr val="000000"/>
                </a:solidFill>
                <a:latin typeface="Times New Roman"/>
                <a:cs typeface="Times New Roman"/>
              </a:rPr>
              <a:t> </a:t>
            </a:r>
            <a:r>
              <a:rPr lang="en-GB" sz="1600" dirty="0">
                <a:solidFill>
                  <a:srgbClr val="008000"/>
                </a:solidFill>
                <a:latin typeface="Times New Roman"/>
                <a:cs typeface="Times New Roman"/>
              </a:rPr>
              <a:t> </a:t>
            </a:r>
            <a:r>
              <a:rPr lang="en-GB" sz="1600" b="1" dirty="0">
                <a:solidFill>
                  <a:srgbClr val="008000"/>
                </a:solidFill>
                <a:latin typeface="Times New Roman"/>
                <a:cs typeface="Times New Roman"/>
              </a:rPr>
              <a:t>Sensors at the  </a:t>
            </a:r>
            <a:r>
              <a:rPr lang="en-GB" sz="1600" b="1" dirty="0" err="1">
                <a:solidFill>
                  <a:srgbClr val="008000"/>
                </a:solidFill>
                <a:latin typeface="Times New Roman"/>
                <a:cs typeface="Times New Roman"/>
              </a:rPr>
              <a:t>Astro</a:t>
            </a:r>
            <a:r>
              <a:rPr lang="en-GB" sz="1600" b="1" dirty="0">
                <a:solidFill>
                  <a:srgbClr val="008000"/>
                </a:solidFill>
                <a:latin typeface="Times New Roman"/>
                <a:cs typeface="Times New Roman"/>
              </a:rPr>
              <a:t>-Geo Interface. </a:t>
            </a:r>
          </a:p>
          <a:p>
            <a:pPr marL="742950" lvl="1" indent="-285750">
              <a:buFont typeface="Arial"/>
              <a:buChar char="•"/>
            </a:pPr>
            <a:r>
              <a:rPr lang="en-GB" sz="1600" b="1" dirty="0" err="1">
                <a:solidFill>
                  <a:srgbClr val="000000"/>
                </a:solidFill>
                <a:latin typeface="Times New Roman"/>
                <a:cs typeface="Times New Roman"/>
              </a:rPr>
              <a:t>Gravimetry</a:t>
            </a:r>
            <a:r>
              <a:rPr lang="en-GB" sz="1600" b="1" dirty="0">
                <a:solidFill>
                  <a:srgbClr val="000000"/>
                </a:solidFill>
                <a:latin typeface="Times New Roman"/>
                <a:cs typeface="Times New Roman"/>
              </a:rPr>
              <a:t> and </a:t>
            </a:r>
            <a:r>
              <a:rPr lang="en-GB" sz="1600" b="1" dirty="0" err="1">
                <a:solidFill>
                  <a:srgbClr val="000000"/>
                </a:solidFill>
                <a:latin typeface="Times New Roman"/>
                <a:cs typeface="Times New Roman"/>
              </a:rPr>
              <a:t>Gradiometry</a:t>
            </a:r>
            <a:r>
              <a:rPr lang="en-GB" sz="1600" b="1" dirty="0">
                <a:solidFill>
                  <a:srgbClr val="000000"/>
                </a:solidFill>
                <a:latin typeface="Times New Roman"/>
                <a:cs typeface="Times New Roman"/>
              </a:rPr>
              <a:t> sensors  , Optical clock sensors  </a:t>
            </a:r>
          </a:p>
          <a:p>
            <a:pPr marL="742950" lvl="1" indent="-285750">
              <a:buFont typeface="Arial"/>
              <a:buChar char="•"/>
            </a:pPr>
            <a:r>
              <a:rPr lang="en-GB" sz="1600" b="1" dirty="0">
                <a:solidFill>
                  <a:srgbClr val="000000"/>
                </a:solidFill>
                <a:latin typeface="Times New Roman"/>
                <a:cs typeface="Times New Roman"/>
              </a:rPr>
              <a:t>Network Synchronisation and time distribution.  </a:t>
            </a:r>
          </a:p>
          <a:p>
            <a:pPr marL="742950" lvl="1" indent="-285750">
              <a:buFont typeface="Arial"/>
              <a:buChar char="•"/>
            </a:pPr>
            <a:r>
              <a:rPr lang="en-GB" sz="1600" b="1" dirty="0">
                <a:solidFill>
                  <a:srgbClr val="000000"/>
                </a:solidFill>
                <a:latin typeface="Times New Roman"/>
                <a:cs typeface="Times New Roman"/>
              </a:rPr>
              <a:t>Early warning systems and Gravity Signal. </a:t>
            </a:r>
          </a:p>
          <a:p>
            <a:pPr marL="285750" indent="-285750">
              <a:buFont typeface="Arial"/>
              <a:buChar char="•"/>
            </a:pPr>
            <a:r>
              <a:rPr lang="en-GB" sz="1600" b="1" dirty="0">
                <a:solidFill>
                  <a:srgbClr val="008000"/>
                </a:solidFill>
                <a:latin typeface="Times New Roman"/>
                <a:cs typeface="Times New Roman"/>
              </a:rPr>
              <a:t>Site Characterisation and Monitoring. </a:t>
            </a:r>
          </a:p>
          <a:p>
            <a:pPr marL="742950" lvl="1" indent="-285750">
              <a:buFont typeface="Arial"/>
              <a:buChar char="•"/>
            </a:pPr>
            <a:r>
              <a:rPr lang="en-GB" sz="1600" b="1" dirty="0">
                <a:solidFill>
                  <a:srgbClr val="000000"/>
                </a:solidFill>
                <a:latin typeface="Times New Roman"/>
                <a:cs typeface="Times New Roman"/>
              </a:rPr>
              <a:t>Characterization and monitoring of  current and next generation  sites.    </a:t>
            </a:r>
          </a:p>
          <a:p>
            <a:pPr marL="742950" lvl="1" indent="-285750">
              <a:buFont typeface="Arial"/>
              <a:buChar char="•"/>
            </a:pPr>
            <a:r>
              <a:rPr lang="en-GB" sz="1600" b="1" dirty="0">
                <a:solidFill>
                  <a:srgbClr val="000000"/>
                </a:solidFill>
                <a:latin typeface="Times New Roman"/>
                <a:cs typeface="Times New Roman"/>
              </a:rPr>
              <a:t>Mobile sensor networks.   </a:t>
            </a:r>
          </a:p>
          <a:p>
            <a:pPr marL="742950" lvl="1" indent="-285750">
              <a:buFont typeface="Arial"/>
              <a:buChar char="•"/>
            </a:pPr>
            <a:r>
              <a:rPr lang="en-GB" sz="1600" b="1" dirty="0">
                <a:solidFill>
                  <a:srgbClr val="000000"/>
                </a:solidFill>
                <a:latin typeface="Times New Roman"/>
                <a:cs typeface="Times New Roman"/>
              </a:rPr>
              <a:t> </a:t>
            </a:r>
            <a:r>
              <a:rPr lang="en-GB" sz="1600" b="1" dirty="0" err="1">
                <a:solidFill>
                  <a:srgbClr val="000000"/>
                </a:solidFill>
                <a:latin typeface="Times New Roman"/>
                <a:cs typeface="Times New Roman"/>
              </a:rPr>
              <a:t>Fiber</a:t>
            </a:r>
            <a:r>
              <a:rPr lang="en-GB" sz="1600" b="1" dirty="0">
                <a:solidFill>
                  <a:srgbClr val="000000"/>
                </a:solidFill>
                <a:latin typeface="Times New Roman"/>
                <a:cs typeface="Times New Roman"/>
              </a:rPr>
              <a:t> Distributed Antenna systems for  seismology and monitoring of deep ocean  sites. </a:t>
            </a:r>
          </a:p>
          <a:p>
            <a:pPr marL="285750" indent="-285750">
              <a:buFont typeface="Arial"/>
              <a:buChar char="•"/>
            </a:pPr>
            <a:r>
              <a:rPr lang="en-GB" sz="1600" b="1" dirty="0">
                <a:solidFill>
                  <a:srgbClr val="000000"/>
                </a:solidFill>
                <a:latin typeface="Times New Roman"/>
                <a:cs typeface="Times New Roman"/>
              </a:rPr>
              <a:t>  </a:t>
            </a:r>
            <a:r>
              <a:rPr lang="en-GB" sz="1600" b="1" dirty="0" err="1">
                <a:solidFill>
                  <a:srgbClr val="008000"/>
                </a:solidFill>
                <a:latin typeface="Times New Roman"/>
                <a:cs typeface="Times New Roman"/>
              </a:rPr>
              <a:t>Muon</a:t>
            </a:r>
            <a:r>
              <a:rPr lang="en-GB" sz="1600" b="1" dirty="0">
                <a:solidFill>
                  <a:srgbClr val="008000"/>
                </a:solidFill>
                <a:latin typeface="Times New Roman"/>
                <a:cs typeface="Times New Roman"/>
              </a:rPr>
              <a:t> Radiography and Atmospheric monitoring.</a:t>
            </a:r>
          </a:p>
          <a:p>
            <a:pPr marL="742950" lvl="1" indent="-285750">
              <a:buFont typeface="Arial"/>
              <a:buChar char="•"/>
            </a:pPr>
            <a:r>
              <a:rPr lang="en-GB" sz="1600" b="1" dirty="0">
                <a:solidFill>
                  <a:srgbClr val="000000"/>
                </a:solidFill>
                <a:latin typeface="Times New Roman"/>
                <a:cs typeface="Times New Roman"/>
              </a:rPr>
              <a:t>Volcanology &amp; Geoscience,   Underground targets and site characterization . </a:t>
            </a:r>
          </a:p>
          <a:p>
            <a:pPr marL="742950" lvl="1" indent="-285750">
              <a:buFont typeface="Arial"/>
              <a:buChar char="•"/>
            </a:pPr>
            <a:r>
              <a:rPr lang="en-GB" sz="1600" b="1" dirty="0">
                <a:solidFill>
                  <a:srgbClr val="000000"/>
                </a:solidFill>
                <a:latin typeface="Times New Roman"/>
                <a:cs typeface="Times New Roman"/>
              </a:rPr>
              <a:t> </a:t>
            </a:r>
            <a:r>
              <a:rPr lang="en-GB" sz="1600" b="1" dirty="0" err="1">
                <a:solidFill>
                  <a:srgbClr val="000000"/>
                </a:solidFill>
                <a:latin typeface="Times New Roman"/>
                <a:cs typeface="Times New Roman"/>
              </a:rPr>
              <a:t>Muons</a:t>
            </a:r>
            <a:r>
              <a:rPr lang="en-GB" sz="1600" b="1" dirty="0">
                <a:solidFill>
                  <a:srgbClr val="000000"/>
                </a:solidFill>
                <a:latin typeface="Times New Roman"/>
                <a:cs typeface="Times New Roman"/>
              </a:rPr>
              <a:t> and the Ozone at the Antarctica</a:t>
            </a:r>
          </a:p>
          <a:p>
            <a:pPr marL="285750" indent="-285750">
              <a:buFont typeface="Arial"/>
              <a:buChar char="•"/>
            </a:pPr>
            <a:r>
              <a:rPr lang="en-GB" sz="1600" b="1" dirty="0">
                <a:solidFill>
                  <a:srgbClr val="008000"/>
                </a:solidFill>
                <a:latin typeface="Times New Roman"/>
                <a:cs typeface="Times New Roman"/>
              </a:rPr>
              <a:t>Data analytics and Machine Learning.</a:t>
            </a:r>
          </a:p>
          <a:p>
            <a:pPr marL="742950" lvl="1" indent="-285750">
              <a:buFont typeface="Arial"/>
              <a:buChar char="•"/>
            </a:pPr>
            <a:r>
              <a:rPr lang="en-GB" sz="1600" b="1" dirty="0">
                <a:latin typeface="Times New Roman"/>
                <a:cs typeface="Times New Roman"/>
              </a:rPr>
              <a:t>Early warning and Machine Learning, Characterization Classification of noise and signals sources in seismic and infrasound sensors networks. </a:t>
            </a:r>
          </a:p>
          <a:p>
            <a:pPr marL="742950" lvl="1" indent="-285750">
              <a:buFont typeface="Arial"/>
              <a:buChar char="•"/>
            </a:pPr>
            <a:r>
              <a:rPr lang="en-GB" sz="1600" b="1" dirty="0">
                <a:latin typeface="Times New Roman"/>
                <a:cs typeface="Times New Roman"/>
              </a:rPr>
              <a:t> Activities identification from seismic signals,   Newtonian Noise and Deep Learning. </a:t>
            </a:r>
          </a:p>
          <a:p>
            <a:pPr marL="742950" lvl="1" indent="-285750">
              <a:buFont typeface="Arial"/>
              <a:buChar char="•"/>
            </a:pPr>
            <a:r>
              <a:rPr lang="en-GB" sz="1600" b="1" dirty="0" err="1">
                <a:latin typeface="Times New Roman"/>
                <a:cs typeface="Times New Roman"/>
              </a:rPr>
              <a:t>Muon</a:t>
            </a:r>
            <a:r>
              <a:rPr lang="en-GB" sz="1600" b="1" dirty="0">
                <a:latin typeface="Times New Roman"/>
                <a:cs typeface="Times New Roman"/>
              </a:rPr>
              <a:t> radiography and Machine Learning. </a:t>
            </a:r>
            <a:endParaRPr lang="en-GB" sz="1600" b="1" dirty="0">
              <a:solidFill>
                <a:srgbClr val="000000"/>
              </a:solidFill>
              <a:latin typeface="Times New Roman"/>
              <a:cs typeface="Times New Roman"/>
            </a:endParaRPr>
          </a:p>
          <a:p>
            <a:pPr marL="285750" indent="-285750">
              <a:buFont typeface="Arial"/>
              <a:buChar char="•"/>
            </a:pPr>
            <a:r>
              <a:rPr lang="en-GB" sz="1600" b="1" dirty="0">
                <a:solidFill>
                  <a:srgbClr val="008000"/>
                </a:solidFill>
                <a:latin typeface="Times New Roman"/>
                <a:cs typeface="Times New Roman"/>
              </a:rPr>
              <a:t>Theoretical studies at the interface. </a:t>
            </a:r>
          </a:p>
          <a:p>
            <a:pPr marL="742950" lvl="1" indent="-285750">
              <a:buFont typeface="Arial"/>
              <a:buChar char="•"/>
            </a:pPr>
            <a:r>
              <a:rPr lang="en-GB" sz="1600" b="1" dirty="0">
                <a:solidFill>
                  <a:srgbClr val="000000"/>
                </a:solidFill>
                <a:latin typeface="Times New Roman"/>
                <a:cs typeface="Times New Roman"/>
              </a:rPr>
              <a:t> Earth tomography with neutrinos and seismic data </a:t>
            </a:r>
          </a:p>
          <a:p>
            <a:pPr marL="742950" lvl="1" indent="-285750">
              <a:buFont typeface="Arial"/>
              <a:buChar char="•"/>
            </a:pPr>
            <a:r>
              <a:rPr lang="en-GB" sz="1600" b="1" dirty="0">
                <a:solidFill>
                  <a:srgbClr val="000000"/>
                </a:solidFill>
                <a:latin typeface="Times New Roman"/>
                <a:cs typeface="Times New Roman"/>
              </a:rPr>
              <a:t>Fluid-kinetic dynamics in astrophysical plasmas and geoscience</a:t>
            </a:r>
          </a:p>
          <a:p>
            <a:pPr marL="742950" lvl="1" indent="-285750">
              <a:buFont typeface="Arial"/>
              <a:buChar char="•"/>
            </a:pPr>
            <a:r>
              <a:rPr lang="en-GB" sz="1600" b="1" dirty="0" err="1">
                <a:solidFill>
                  <a:srgbClr val="000000"/>
                </a:solidFill>
                <a:latin typeface="Times New Roman"/>
                <a:cs typeface="Times New Roman"/>
              </a:rPr>
              <a:t>Astro</a:t>
            </a:r>
            <a:r>
              <a:rPr lang="en-GB" sz="1600" b="1" dirty="0">
                <a:solidFill>
                  <a:srgbClr val="000000"/>
                </a:solidFill>
                <a:latin typeface="Times New Roman"/>
                <a:cs typeface="Times New Roman"/>
              </a:rPr>
              <a:t>-Seismology of compact objects: </a:t>
            </a:r>
            <a:r>
              <a:rPr lang="en-GB" sz="1600" b="1" dirty="0" err="1">
                <a:solidFill>
                  <a:srgbClr val="000000"/>
                </a:solidFill>
                <a:latin typeface="Times New Roman"/>
                <a:cs typeface="Times New Roman"/>
              </a:rPr>
              <a:t>modeling</a:t>
            </a:r>
            <a:r>
              <a:rPr lang="en-GB" sz="1600" b="1" dirty="0">
                <a:solidFill>
                  <a:srgbClr val="000000"/>
                </a:solidFill>
                <a:latin typeface="Times New Roman"/>
                <a:cs typeface="Times New Roman"/>
              </a:rPr>
              <a:t> and data analysis methods </a:t>
            </a:r>
          </a:p>
          <a:p>
            <a:pPr marL="742950" lvl="1" indent="-285750">
              <a:buFont typeface="Arial"/>
              <a:buChar char="•"/>
            </a:pPr>
            <a:r>
              <a:rPr lang="en-GB" sz="1600" b="1" dirty="0" err="1">
                <a:solidFill>
                  <a:srgbClr val="000000"/>
                </a:solidFill>
                <a:latin typeface="Times New Roman"/>
                <a:cs typeface="Times New Roman"/>
              </a:rPr>
              <a:t>Astoparticles</a:t>
            </a:r>
            <a:r>
              <a:rPr lang="en-GB" sz="1600" b="1" dirty="0">
                <a:solidFill>
                  <a:srgbClr val="000000"/>
                </a:solidFill>
                <a:latin typeface="Times New Roman"/>
                <a:cs typeface="Times New Roman"/>
              </a:rPr>
              <a:t> and </a:t>
            </a:r>
            <a:r>
              <a:rPr lang="en-GB" sz="1600" b="1" dirty="0" smtClean="0">
                <a:solidFill>
                  <a:srgbClr val="000000"/>
                </a:solidFill>
                <a:latin typeface="Times New Roman"/>
                <a:cs typeface="Times New Roman"/>
              </a:rPr>
              <a:t>Heliosphere/Magnetosphere/Ionosphere</a:t>
            </a:r>
            <a:endParaRPr lang="en-GB" sz="1600" b="1" dirty="0">
              <a:solidFill>
                <a:srgbClr val="000000"/>
              </a:solidFill>
              <a:latin typeface="Times New Roman"/>
              <a:cs typeface="Times New Roman"/>
            </a:endParaRPr>
          </a:p>
        </p:txBody>
      </p:sp>
      <p:sp>
        <p:nvSpPr>
          <p:cNvPr id="7" name="object 5"/>
          <p:cNvSpPr txBox="1"/>
          <p:nvPr/>
        </p:nvSpPr>
        <p:spPr>
          <a:xfrm>
            <a:off x="10227529" y="6415450"/>
            <a:ext cx="223520" cy="228268"/>
          </a:xfrm>
          <a:prstGeom prst="rect">
            <a:avLst/>
          </a:prstGeom>
        </p:spPr>
        <p:txBody>
          <a:bodyPr vert="horz" wrap="square" lIns="0" tIns="12700" rIns="0" bIns="0" rtlCol="0">
            <a:spAutoFit/>
          </a:bodyPr>
          <a:lstStyle/>
          <a:p>
            <a:pPr marL="12700">
              <a:spcBef>
                <a:spcPts val="100"/>
              </a:spcBef>
            </a:pPr>
            <a:r>
              <a:rPr sz="1400" dirty="0">
                <a:solidFill>
                  <a:srgbClr val="FFFFFF"/>
                </a:solidFill>
                <a:latin typeface="Helvetica"/>
                <a:cs typeface="Helvetica"/>
              </a:rPr>
              <a:t>30</a:t>
            </a:r>
            <a:endParaRPr sz="1400">
              <a:solidFill>
                <a:srgbClr val="FFFFFF"/>
              </a:solidFill>
              <a:latin typeface="Helvetica"/>
              <a:cs typeface="Helvetica"/>
            </a:endParaRPr>
          </a:p>
        </p:txBody>
      </p:sp>
      <p:pic>
        <p:nvPicPr>
          <p:cNvPr id="8" name="Imag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85432" y="1123853"/>
            <a:ext cx="2169160" cy="2228215"/>
          </a:xfrm>
          <a:prstGeom prst="rect">
            <a:avLst/>
          </a:prstGeom>
          <a:noFill/>
          <a:ln>
            <a:noFill/>
          </a:ln>
        </p:spPr>
      </p:pic>
    </p:spTree>
    <p:extLst>
      <p:ext uri="{BB962C8B-B14F-4D97-AF65-F5344CB8AC3E}">
        <p14:creationId xmlns:p14="http://schemas.microsoft.com/office/powerpoint/2010/main" val="16141754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TextShape 1"/>
          <p:cNvSpPr txBox="1"/>
          <p:nvPr/>
        </p:nvSpPr>
        <p:spPr>
          <a:xfrm>
            <a:off x="335520" y="1802160"/>
            <a:ext cx="6341505" cy="4876560"/>
          </a:xfrm>
          <a:prstGeom prst="rect">
            <a:avLst/>
          </a:prstGeom>
          <a:noFill/>
          <a:ln>
            <a:noFill/>
          </a:ln>
        </p:spPr>
        <p:txBody>
          <a:bodyPr lIns="0" tIns="0" rIns="0" bIns="0" anchor="ctr"/>
          <a:lstStyle/>
          <a:p>
            <a:pPr marL="360">
              <a:lnSpc>
                <a:spcPct val="150000"/>
              </a:lnSpc>
              <a:buClr>
                <a:srgbClr val="89BA17"/>
              </a:buClr>
            </a:pPr>
            <a:r>
              <a:rPr lang="fr-FR" sz="2400" b="0" strike="noStrike" spc="-1" dirty="0" err="1" smtClean="0">
                <a:solidFill>
                  <a:srgbClr val="89BA17"/>
                </a:solidFill>
                <a:uFill>
                  <a:solidFill>
                    <a:srgbClr val="FFFFFF"/>
                  </a:solidFill>
                </a:uFill>
                <a:latin typeface="Helvetica Neue Light"/>
              </a:rPr>
              <a:t>Activities</a:t>
            </a:r>
            <a:r>
              <a:rPr lang="fr-FR" sz="2400" b="0" strike="noStrike" spc="-1" dirty="0" smtClean="0">
                <a:solidFill>
                  <a:srgbClr val="89BA17"/>
                </a:solidFill>
                <a:uFill>
                  <a:solidFill>
                    <a:srgbClr val="FFFFFF"/>
                  </a:solidFill>
                </a:uFill>
                <a:latin typeface="Helvetica Neue Light"/>
              </a:rPr>
              <a:t> are </a:t>
            </a:r>
            <a:r>
              <a:rPr lang="fr-FR" sz="2400" b="0" strike="noStrike" spc="-1" dirty="0" err="1" smtClean="0">
                <a:solidFill>
                  <a:srgbClr val="89BA17"/>
                </a:solidFill>
                <a:uFill>
                  <a:solidFill>
                    <a:srgbClr val="FFFFFF"/>
                  </a:solidFill>
                </a:uFill>
                <a:latin typeface="Helvetica Neue Light"/>
              </a:rPr>
              <a:t>ongoing</a:t>
            </a:r>
            <a:endParaRPr lang="fr-FR" sz="2400" b="0" strike="noStrike" spc="-1" dirty="0" smtClean="0">
              <a:solidFill>
                <a:srgbClr val="89BA17"/>
              </a:solidFill>
              <a:uFill>
                <a:solidFill>
                  <a:srgbClr val="FFFFFF"/>
                </a:solidFill>
              </a:uFill>
              <a:latin typeface="Helvetica Neue Light"/>
            </a:endParaRPr>
          </a:p>
          <a:p>
            <a:pPr marL="343260" indent="-342900">
              <a:lnSpc>
                <a:spcPct val="150000"/>
              </a:lnSpc>
              <a:buClr>
                <a:srgbClr val="89BA17"/>
              </a:buClr>
              <a:buFont typeface="Arial" panose="020B0604020202020204" pitchFamily="34" charset="0"/>
              <a:buChar char="•"/>
            </a:pPr>
            <a:r>
              <a:rPr lang="fr-FR" sz="2000" spc="-1" dirty="0" err="1" smtClean="0">
                <a:solidFill>
                  <a:srgbClr val="89BA17"/>
                </a:solidFill>
                <a:uFill>
                  <a:solidFill>
                    <a:srgbClr val="FFFFFF"/>
                  </a:solidFill>
                </a:uFill>
                <a:latin typeface="Helvetica Neue Light"/>
              </a:rPr>
              <a:t>Website</a:t>
            </a:r>
            <a:r>
              <a:rPr lang="fr-FR" sz="2000" spc="-1" dirty="0" smtClean="0">
                <a:solidFill>
                  <a:srgbClr val="89BA17"/>
                </a:solidFill>
                <a:uFill>
                  <a:solidFill>
                    <a:srgbClr val="FFFFFF"/>
                  </a:solidFill>
                </a:uFill>
                <a:latin typeface="Helvetica Neue Light"/>
              </a:rPr>
              <a:t> up and running</a:t>
            </a:r>
          </a:p>
          <a:p>
            <a:pPr marL="800460" lvl="1" indent="-342900">
              <a:lnSpc>
                <a:spcPct val="150000"/>
              </a:lnSpc>
              <a:buClr>
                <a:srgbClr val="89BA17"/>
              </a:buClr>
              <a:buFont typeface="Arial" panose="020B0604020202020204" pitchFamily="34" charset="0"/>
              <a:buChar char="•"/>
            </a:pPr>
            <a:r>
              <a:rPr lang="en-US" spc="-1" dirty="0">
                <a:solidFill>
                  <a:srgbClr val="89BA17"/>
                </a:solidFill>
                <a:uFill>
                  <a:solidFill>
                    <a:srgbClr val="FFFFFF"/>
                  </a:solidFill>
                </a:uFill>
                <a:latin typeface="Helvetica Neue Light"/>
              </a:rPr>
              <a:t>Hacker attack on website in February </a:t>
            </a:r>
          </a:p>
          <a:p>
            <a:pPr marL="1257660" lvl="2" indent="-342900">
              <a:lnSpc>
                <a:spcPct val="150000"/>
              </a:lnSpc>
              <a:buClr>
                <a:srgbClr val="89BA17"/>
              </a:buClr>
              <a:buFont typeface="Arial" panose="020B0604020202020204" pitchFamily="34" charset="0"/>
              <a:buChar char="•"/>
            </a:pPr>
            <a:r>
              <a:rPr lang="en-US" spc="-1" dirty="0">
                <a:solidFill>
                  <a:srgbClr val="89BA17"/>
                </a:solidFill>
                <a:uFill>
                  <a:solidFill>
                    <a:srgbClr val="FFFFFF"/>
                  </a:solidFill>
                </a:uFill>
                <a:latin typeface="Helvetica Neue Light"/>
              </a:rPr>
              <a:t>Redirection to suspicious websites</a:t>
            </a:r>
          </a:p>
          <a:p>
            <a:pPr marL="1257660" lvl="2" indent="-342900">
              <a:lnSpc>
                <a:spcPct val="150000"/>
              </a:lnSpc>
              <a:buClr>
                <a:srgbClr val="89BA17"/>
              </a:buClr>
              <a:buFont typeface="Arial" panose="020B0604020202020204" pitchFamily="34" charset="0"/>
              <a:buChar char="•"/>
            </a:pPr>
            <a:r>
              <a:rPr lang="en-US" spc="-1" dirty="0">
                <a:solidFill>
                  <a:srgbClr val="89BA17"/>
                </a:solidFill>
                <a:uFill>
                  <a:solidFill>
                    <a:srgbClr val="FFFFFF"/>
                  </a:solidFill>
                </a:uFill>
                <a:latin typeface="Helvetica Neue Light"/>
              </a:rPr>
              <a:t>Fixed and better protection </a:t>
            </a:r>
            <a:r>
              <a:rPr lang="en-US" spc="-1" dirty="0" smtClean="0">
                <a:solidFill>
                  <a:srgbClr val="89BA17"/>
                </a:solidFill>
                <a:uFill>
                  <a:solidFill>
                    <a:srgbClr val="FFFFFF"/>
                  </a:solidFill>
                </a:uFill>
                <a:latin typeface="Helvetica Neue Light"/>
              </a:rPr>
              <a:t>implemented</a:t>
            </a:r>
            <a:endParaRPr lang="fr-FR" sz="2000" b="0" strike="noStrike" spc="-1" dirty="0" smtClean="0">
              <a:solidFill>
                <a:srgbClr val="89BA17"/>
              </a:solidFill>
              <a:uFill>
                <a:solidFill>
                  <a:srgbClr val="FFFFFF"/>
                </a:solidFill>
              </a:uFill>
              <a:latin typeface="Helvetica Neue Light"/>
            </a:endParaRPr>
          </a:p>
          <a:p>
            <a:pPr marL="343260" indent="-342900">
              <a:lnSpc>
                <a:spcPct val="150000"/>
              </a:lnSpc>
              <a:buClr>
                <a:srgbClr val="89BA17"/>
              </a:buClr>
              <a:buFont typeface="Arial" panose="020B0604020202020204" pitchFamily="34" charset="0"/>
              <a:buChar char="•"/>
            </a:pPr>
            <a:r>
              <a:rPr lang="fr-FR" sz="2000" spc="-1" dirty="0" smtClean="0">
                <a:solidFill>
                  <a:srgbClr val="89BA17"/>
                </a:solidFill>
                <a:uFill>
                  <a:solidFill>
                    <a:srgbClr val="FFFFFF"/>
                  </a:solidFill>
                </a:uFill>
                <a:latin typeface="Helvetica Neue Light"/>
              </a:rPr>
              <a:t>News, Newsletter, Interviews</a:t>
            </a:r>
          </a:p>
          <a:p>
            <a:pPr marL="343260" indent="-342900">
              <a:lnSpc>
                <a:spcPct val="150000"/>
              </a:lnSpc>
              <a:buClr>
                <a:srgbClr val="89BA17"/>
              </a:buClr>
              <a:buFont typeface="Arial" panose="020B0604020202020204" pitchFamily="34" charset="0"/>
              <a:buChar char="•"/>
            </a:pPr>
            <a:r>
              <a:rPr lang="fr-FR" sz="2000" spc="-1" dirty="0" err="1" smtClean="0">
                <a:solidFill>
                  <a:srgbClr val="89BA17"/>
                </a:solidFill>
                <a:uFill>
                  <a:solidFill>
                    <a:srgbClr val="FFFFFF"/>
                  </a:solidFill>
                </a:uFill>
                <a:latin typeface="Helvetica Neue Light"/>
              </a:rPr>
              <a:t>Announcement</a:t>
            </a:r>
            <a:r>
              <a:rPr lang="fr-FR" sz="2000" spc="-1" dirty="0" smtClean="0">
                <a:solidFill>
                  <a:srgbClr val="89BA17"/>
                </a:solidFill>
                <a:uFill>
                  <a:solidFill>
                    <a:srgbClr val="FFFFFF"/>
                  </a:solidFill>
                </a:uFill>
                <a:latin typeface="Helvetica Neue Light"/>
              </a:rPr>
              <a:t> of Events</a:t>
            </a:r>
          </a:p>
          <a:p>
            <a:pPr marL="800460" lvl="1" indent="-342900">
              <a:lnSpc>
                <a:spcPct val="150000"/>
              </a:lnSpc>
              <a:buClr>
                <a:srgbClr val="89BA17"/>
              </a:buClr>
              <a:buFont typeface="Arial" panose="020B0604020202020204" pitchFamily="34" charset="0"/>
              <a:buChar char="•"/>
            </a:pPr>
            <a:r>
              <a:rPr lang="fr-FR" spc="-1" dirty="0" err="1" smtClean="0">
                <a:solidFill>
                  <a:srgbClr val="89BA17"/>
                </a:solidFill>
                <a:uFill>
                  <a:solidFill>
                    <a:srgbClr val="FFFFFF"/>
                  </a:solidFill>
                </a:uFill>
                <a:latin typeface="Helvetica Neue Light"/>
              </a:rPr>
              <a:t>Testing</a:t>
            </a:r>
            <a:r>
              <a:rPr lang="fr-FR" spc="-1" dirty="0" smtClean="0">
                <a:solidFill>
                  <a:srgbClr val="89BA17"/>
                </a:solidFill>
                <a:uFill>
                  <a:solidFill>
                    <a:srgbClr val="FFFFFF"/>
                  </a:solidFill>
                </a:uFill>
                <a:latin typeface="Helvetica Neue Light"/>
              </a:rPr>
              <a:t> </a:t>
            </a:r>
            <a:r>
              <a:rPr lang="fr-FR" spc="-1" dirty="0" err="1" smtClean="0">
                <a:solidFill>
                  <a:srgbClr val="89BA17"/>
                </a:solidFill>
                <a:uFill>
                  <a:solidFill>
                    <a:srgbClr val="FFFFFF"/>
                  </a:solidFill>
                </a:uFill>
                <a:latin typeface="Helvetica Neue Light"/>
              </a:rPr>
              <a:t>different</a:t>
            </a:r>
            <a:r>
              <a:rPr lang="fr-FR" spc="-1" dirty="0" smtClean="0">
                <a:solidFill>
                  <a:srgbClr val="89BA17"/>
                </a:solidFill>
                <a:uFill>
                  <a:solidFill>
                    <a:srgbClr val="FFFFFF"/>
                  </a:solidFill>
                </a:uFill>
                <a:latin typeface="Helvetica Neue Light"/>
              </a:rPr>
              <a:t> </a:t>
            </a:r>
            <a:r>
              <a:rPr lang="fr-FR" spc="-1" dirty="0" err="1" smtClean="0">
                <a:solidFill>
                  <a:srgbClr val="89BA17"/>
                </a:solidFill>
                <a:uFill>
                  <a:solidFill>
                    <a:srgbClr val="FFFFFF"/>
                  </a:solidFill>
                </a:uFill>
                <a:latin typeface="Helvetica Neue Light"/>
              </a:rPr>
              <a:t>Calendar</a:t>
            </a:r>
            <a:r>
              <a:rPr lang="fr-FR" spc="-1" dirty="0" smtClean="0">
                <a:solidFill>
                  <a:srgbClr val="89BA17"/>
                </a:solidFill>
                <a:uFill>
                  <a:solidFill>
                    <a:srgbClr val="FFFFFF"/>
                  </a:solidFill>
                </a:uFill>
                <a:latin typeface="Helvetica Neue Light"/>
              </a:rPr>
              <a:t> extensions for </a:t>
            </a:r>
            <a:r>
              <a:rPr lang="fr-FR" spc="-1" dirty="0" err="1" smtClean="0">
                <a:solidFill>
                  <a:srgbClr val="89BA17"/>
                </a:solidFill>
                <a:uFill>
                  <a:solidFill>
                    <a:srgbClr val="FFFFFF"/>
                  </a:solidFill>
                </a:uFill>
                <a:latin typeface="Helvetica Neue Light"/>
              </a:rPr>
              <a:t>website</a:t>
            </a:r>
            <a:endParaRPr lang="fr-FR" spc="-1" dirty="0" smtClean="0">
              <a:solidFill>
                <a:srgbClr val="89BA17"/>
              </a:solidFill>
              <a:uFill>
                <a:solidFill>
                  <a:srgbClr val="FFFFFF"/>
                </a:solidFill>
              </a:uFill>
              <a:latin typeface="Helvetica Neue Light"/>
            </a:endParaRPr>
          </a:p>
          <a:p>
            <a:pPr marL="343260" indent="-342900">
              <a:lnSpc>
                <a:spcPct val="150000"/>
              </a:lnSpc>
              <a:buClr>
                <a:srgbClr val="89BA17"/>
              </a:buClr>
              <a:buFont typeface="Arial" panose="020B0604020202020204" pitchFamily="34" charset="0"/>
              <a:buChar char="•"/>
            </a:pPr>
            <a:r>
              <a:rPr lang="fr-FR" sz="2000" spc="-1" dirty="0" err="1">
                <a:solidFill>
                  <a:srgbClr val="89BA17"/>
                </a:solidFill>
                <a:uFill>
                  <a:solidFill>
                    <a:srgbClr val="FFFFFF"/>
                  </a:solidFill>
                </a:uFill>
                <a:latin typeface="Helvetica Neue Light"/>
              </a:rPr>
              <a:t>Irregular</a:t>
            </a:r>
            <a:r>
              <a:rPr lang="fr-FR" sz="2000" spc="-1" dirty="0">
                <a:solidFill>
                  <a:srgbClr val="89BA17"/>
                </a:solidFill>
                <a:uFill>
                  <a:solidFill>
                    <a:srgbClr val="FFFFFF"/>
                  </a:solidFill>
                </a:uFill>
                <a:latin typeface="Helvetica Neue Light"/>
              </a:rPr>
              <a:t> Twitter usage</a:t>
            </a:r>
          </a:p>
          <a:p>
            <a:pPr marL="343260" indent="-342900">
              <a:lnSpc>
                <a:spcPct val="150000"/>
              </a:lnSpc>
              <a:buClr>
                <a:srgbClr val="89BA17"/>
              </a:buClr>
              <a:buFont typeface="Arial" panose="020B0604020202020204" pitchFamily="34" charset="0"/>
              <a:buChar char="•"/>
            </a:pPr>
            <a:r>
              <a:rPr lang="fr-FR" sz="2000" b="0" strike="noStrike" spc="-1" dirty="0" smtClean="0">
                <a:solidFill>
                  <a:srgbClr val="89BA17"/>
                </a:solidFill>
                <a:uFill>
                  <a:solidFill>
                    <a:srgbClr val="FFFFFF"/>
                  </a:solidFill>
                </a:uFill>
                <a:latin typeface="Helvetica Neue Light"/>
              </a:rPr>
              <a:t>Participation in IPPOG and EPPCN meetings</a:t>
            </a:r>
          </a:p>
          <a:p>
            <a:pPr marL="800460" lvl="1" indent="-342900">
              <a:lnSpc>
                <a:spcPct val="150000"/>
              </a:lnSpc>
              <a:buClr>
                <a:srgbClr val="89BA17"/>
              </a:buClr>
              <a:buFont typeface="Arial" panose="020B0604020202020204" pitchFamily="34" charset="0"/>
              <a:buChar char="•"/>
            </a:pPr>
            <a:endParaRPr lang="fr-FR" sz="2000" b="0" strike="noStrike" spc="-1" dirty="0" smtClean="0">
              <a:solidFill>
                <a:srgbClr val="89BA17"/>
              </a:solidFill>
              <a:uFill>
                <a:solidFill>
                  <a:srgbClr val="FFFFFF"/>
                </a:solidFill>
              </a:uFill>
              <a:latin typeface="Helvetica Neue Light"/>
            </a:endParaRPr>
          </a:p>
          <a:p>
            <a:pPr marL="800460" lvl="1" indent="-342900">
              <a:lnSpc>
                <a:spcPct val="150000"/>
              </a:lnSpc>
              <a:buClr>
                <a:srgbClr val="89BA17"/>
              </a:buClr>
              <a:buFont typeface="Arial" panose="020B0604020202020204" pitchFamily="34" charset="0"/>
              <a:buChar char="•"/>
            </a:pPr>
            <a:endParaRPr lang="fr-FR" sz="2000" spc="-1" dirty="0">
              <a:solidFill>
                <a:srgbClr val="89BA17"/>
              </a:solidFill>
              <a:uFill>
                <a:solidFill>
                  <a:srgbClr val="FFFFFF"/>
                </a:solidFill>
              </a:uFill>
              <a:latin typeface="Helvetica Neue Light"/>
            </a:endParaRPr>
          </a:p>
        </p:txBody>
      </p:sp>
      <p:sp>
        <p:nvSpPr>
          <p:cNvPr id="133" name="TextShape 2"/>
          <p:cNvSpPr txBox="1"/>
          <p:nvPr/>
        </p:nvSpPr>
        <p:spPr>
          <a:xfrm>
            <a:off x="609480" y="273600"/>
            <a:ext cx="10972080" cy="1144440"/>
          </a:xfrm>
          <a:prstGeom prst="rect">
            <a:avLst/>
          </a:prstGeom>
          <a:noFill/>
          <a:ln>
            <a:noFill/>
          </a:ln>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134" name="CustomShape 3"/>
          <p:cNvSpPr/>
          <p:nvPr/>
        </p:nvSpPr>
        <p:spPr>
          <a:xfrm>
            <a:off x="335520" y="975960"/>
            <a:ext cx="11665080" cy="6138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r>
              <a:rPr lang="fr-FR" sz="3200" spc="-1" dirty="0">
                <a:solidFill>
                  <a:srgbClr val="002060"/>
                </a:solidFill>
                <a:uFill>
                  <a:solidFill>
                    <a:srgbClr val="FFFFFF"/>
                  </a:solidFill>
                </a:uFill>
                <a:latin typeface="Helvetica Neue Light"/>
                <a:ea typeface="ＭＳ Ｐゴシック"/>
              </a:rPr>
              <a:t>Communication and </a:t>
            </a:r>
            <a:r>
              <a:rPr lang="fr-FR" sz="3200" spc="-1" dirty="0" err="1" smtClean="0">
                <a:solidFill>
                  <a:srgbClr val="002060"/>
                </a:solidFill>
                <a:uFill>
                  <a:solidFill>
                    <a:srgbClr val="FFFFFF"/>
                  </a:solidFill>
                </a:uFill>
                <a:latin typeface="Helvetica Neue Light"/>
                <a:ea typeface="ＭＳ Ｐゴシック"/>
              </a:rPr>
              <a:t>Outreach</a:t>
            </a:r>
            <a:endParaRPr lang="en-GB" sz="1800" b="0" strike="noStrike" spc="-1" dirty="0">
              <a:solidFill>
                <a:srgbClr val="000000"/>
              </a:solidFill>
              <a:uFill>
                <a:solidFill>
                  <a:srgbClr val="FFFFFF"/>
                </a:solidFill>
              </a:uFill>
              <a:latin typeface="Arial"/>
            </a:endParaRPr>
          </a:p>
        </p:txBody>
      </p:sp>
      <p:pic>
        <p:nvPicPr>
          <p:cNvPr id="3" name="Grafik 2"/>
          <p:cNvPicPr>
            <a:picLocks noChangeAspect="1"/>
          </p:cNvPicPr>
          <p:nvPr/>
        </p:nvPicPr>
        <p:blipFill>
          <a:blip r:embed="rId3"/>
          <a:stretch>
            <a:fillRect/>
          </a:stretch>
        </p:blipFill>
        <p:spPr>
          <a:xfrm>
            <a:off x="6971820" y="1802160"/>
            <a:ext cx="4867755" cy="4328025"/>
          </a:xfrm>
          <a:prstGeom prst="rect">
            <a:avLst/>
          </a:prstGeom>
        </p:spPr>
      </p:pic>
    </p:spTree>
    <p:extLst>
      <p:ext uri="{BB962C8B-B14F-4D97-AF65-F5344CB8AC3E}">
        <p14:creationId xmlns:p14="http://schemas.microsoft.com/office/powerpoint/2010/main" val="132732817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CustomShape 1"/>
          <p:cNvSpPr/>
          <p:nvPr/>
        </p:nvSpPr>
        <p:spPr>
          <a:xfrm>
            <a:off x="335520" y="975960"/>
            <a:ext cx="11665080" cy="6138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en-GB" sz="3200" spc="-1" dirty="0" smtClean="0">
                <a:solidFill>
                  <a:srgbClr val="002060"/>
                </a:solidFill>
                <a:uFill>
                  <a:solidFill>
                    <a:srgbClr val="FFFFFF"/>
                  </a:solidFill>
                </a:uFill>
                <a:latin typeface="Helvetica Neue Light"/>
                <a:ea typeface="ＭＳ Ｐゴシック"/>
              </a:rPr>
              <a:t>Common fund 2019 </a:t>
            </a:r>
            <a:r>
              <a:rPr lang="en-GB" sz="3200" spc="-1" dirty="0" smtClean="0">
                <a:solidFill>
                  <a:srgbClr val="002060"/>
                </a:solidFill>
                <a:uFill>
                  <a:solidFill>
                    <a:srgbClr val="FFFFFF"/>
                  </a:solidFill>
                </a:uFill>
                <a:latin typeface="Helvetica Neue Light"/>
                <a:ea typeface="ＭＳ Ｐゴシック"/>
              </a:rPr>
              <a:t>status</a:t>
            </a:r>
            <a:endParaRPr lang="en-GB" sz="1800" b="0" strike="noStrike" spc="-1" dirty="0">
              <a:solidFill>
                <a:srgbClr val="000000"/>
              </a:solidFill>
              <a:uFill>
                <a:solidFill>
                  <a:srgbClr val="FFFFFF"/>
                </a:solidFill>
              </a:uFill>
              <a:latin typeface="Arial"/>
            </a:endParaRPr>
          </a:p>
        </p:txBody>
      </p:sp>
      <p:sp>
        <p:nvSpPr>
          <p:cNvPr id="2" name="Rechthoek 1"/>
          <p:cNvSpPr/>
          <p:nvPr/>
        </p:nvSpPr>
        <p:spPr>
          <a:xfrm>
            <a:off x="335519" y="1679812"/>
            <a:ext cx="11741803" cy="3031599"/>
          </a:xfrm>
          <a:prstGeom prst="rect">
            <a:avLst/>
          </a:prstGeom>
        </p:spPr>
        <p:txBody>
          <a:bodyPr wrap="square">
            <a:spAutoFit/>
          </a:bodyPr>
          <a:lstStyle/>
          <a:p>
            <a:pPr>
              <a:lnSpc>
                <a:spcPct val="115000"/>
              </a:lnSpc>
              <a:spcAft>
                <a:spcPts val="600"/>
              </a:spcAft>
            </a:pPr>
            <a:r>
              <a:rPr lang="en-US" sz="2000" dirty="0">
                <a:solidFill>
                  <a:schemeClr val="accent3"/>
                </a:solidFill>
                <a:latin typeface="Helvetica Neue Light"/>
                <a:ea typeface="Times New Roman" panose="02020603050405020304" pitchFamily="18" charset="0"/>
              </a:rPr>
              <a:t>The call for funds for 2019 was sent to participating institutes end of September 2019. </a:t>
            </a:r>
            <a:endParaRPr lang="nl-NL" sz="2000" dirty="0">
              <a:solidFill>
                <a:schemeClr val="accent3"/>
              </a:solidFill>
              <a:latin typeface="Helvetica Neue Light"/>
              <a:ea typeface="Times New Roman" panose="02020603050405020304" pitchFamily="18" charset="0"/>
            </a:endParaRPr>
          </a:p>
          <a:p>
            <a:pPr>
              <a:lnSpc>
                <a:spcPct val="115000"/>
              </a:lnSpc>
              <a:spcAft>
                <a:spcPts val="600"/>
              </a:spcAft>
            </a:pPr>
            <a:r>
              <a:rPr lang="en-US" sz="2000" dirty="0">
                <a:solidFill>
                  <a:schemeClr val="accent3"/>
                </a:solidFill>
                <a:latin typeface="Helvetica Neue Light"/>
                <a:ea typeface="Times New Roman" panose="02020603050405020304" pitchFamily="18" charset="0"/>
              </a:rPr>
              <a:t>Still some </a:t>
            </a:r>
            <a:r>
              <a:rPr lang="en-US" sz="2000" dirty="0" smtClean="0">
                <a:solidFill>
                  <a:schemeClr val="accent3"/>
                </a:solidFill>
                <a:latin typeface="Helvetica Neue Light"/>
                <a:ea typeface="Times New Roman" panose="02020603050405020304" pitchFamily="18" charset="0"/>
              </a:rPr>
              <a:t>contributions are missing: </a:t>
            </a:r>
          </a:p>
          <a:p>
            <a:pPr marL="342900" indent="-342900">
              <a:lnSpc>
                <a:spcPct val="115000"/>
              </a:lnSpc>
              <a:spcAft>
                <a:spcPts val="600"/>
              </a:spcAft>
              <a:buFont typeface="Arial" panose="020B0604020202020204" pitchFamily="34" charset="0"/>
              <a:buChar char="•"/>
            </a:pPr>
            <a:r>
              <a:rPr lang="en-US" sz="2000" dirty="0" smtClean="0">
                <a:solidFill>
                  <a:schemeClr val="accent3"/>
                </a:solidFill>
                <a:latin typeface="Helvetica Neue Light"/>
                <a:ea typeface="Times New Roman" panose="02020603050405020304" pitchFamily="18" charset="0"/>
              </a:rPr>
              <a:t>CNRS and </a:t>
            </a:r>
            <a:r>
              <a:rPr lang="en-US" sz="2000" dirty="0">
                <a:solidFill>
                  <a:schemeClr val="accent3"/>
                </a:solidFill>
                <a:latin typeface="Helvetica Neue Light"/>
                <a:ea typeface="Times New Roman" panose="02020603050405020304" pitchFamily="18" charset="0"/>
              </a:rPr>
              <a:t>STFC </a:t>
            </a:r>
            <a:r>
              <a:rPr lang="en-US" sz="2000" dirty="0" smtClean="0">
                <a:solidFill>
                  <a:schemeClr val="accent3"/>
                </a:solidFill>
                <a:latin typeface="Helvetica Neue Light"/>
                <a:ea typeface="Times New Roman" panose="02020603050405020304" pitchFamily="18" charset="0"/>
              </a:rPr>
              <a:t>each € 5000 €</a:t>
            </a:r>
            <a:r>
              <a:rPr lang="en-US" sz="2000" dirty="0">
                <a:solidFill>
                  <a:schemeClr val="accent3"/>
                </a:solidFill>
                <a:latin typeface="Helvetica Neue Light"/>
                <a:ea typeface="Times New Roman" panose="02020603050405020304" pitchFamily="18" charset="0"/>
              </a:rPr>
              <a:t>, Greece and Hungary each </a:t>
            </a:r>
            <a:r>
              <a:rPr lang="en-US" sz="2000" dirty="0" smtClean="0">
                <a:solidFill>
                  <a:schemeClr val="accent3"/>
                </a:solidFill>
                <a:latin typeface="Helvetica Neue Light"/>
                <a:ea typeface="Times New Roman" panose="02020603050405020304" pitchFamily="18" charset="0"/>
              </a:rPr>
              <a:t>€ 2000. </a:t>
            </a:r>
            <a:endParaRPr lang="nl-NL" sz="2000" dirty="0">
              <a:solidFill>
                <a:schemeClr val="accent3"/>
              </a:solidFill>
              <a:latin typeface="Helvetica Neue Light"/>
              <a:ea typeface="Times New Roman" panose="02020603050405020304" pitchFamily="18" charset="0"/>
            </a:endParaRPr>
          </a:p>
          <a:p>
            <a:pPr>
              <a:lnSpc>
                <a:spcPct val="115000"/>
              </a:lnSpc>
              <a:spcAft>
                <a:spcPts val="600"/>
              </a:spcAft>
            </a:pPr>
            <a:endParaRPr lang="en-US" sz="2000" dirty="0" smtClean="0">
              <a:solidFill>
                <a:schemeClr val="accent3"/>
              </a:solidFill>
              <a:latin typeface="Helvetica Neue Light"/>
              <a:ea typeface="Times New Roman" panose="02020603050405020304" pitchFamily="18" charset="0"/>
            </a:endParaRPr>
          </a:p>
          <a:p>
            <a:pPr>
              <a:lnSpc>
                <a:spcPct val="115000"/>
              </a:lnSpc>
              <a:spcAft>
                <a:spcPts val="600"/>
              </a:spcAft>
            </a:pPr>
            <a:r>
              <a:rPr lang="en-US" sz="2000" dirty="0" smtClean="0">
                <a:solidFill>
                  <a:schemeClr val="accent3"/>
                </a:solidFill>
                <a:latin typeface="Helvetica Neue Light"/>
                <a:ea typeface="Times New Roman" panose="02020603050405020304" pitchFamily="18" charset="0"/>
              </a:rPr>
              <a:t>The </a:t>
            </a:r>
            <a:r>
              <a:rPr lang="en-US" sz="2000" dirty="0">
                <a:solidFill>
                  <a:schemeClr val="accent3"/>
                </a:solidFill>
                <a:latin typeface="Helvetica Neue Light"/>
                <a:ea typeface="Times New Roman" panose="02020603050405020304" pitchFamily="18" charset="0"/>
              </a:rPr>
              <a:t>financial year 2019 ended with a balance </a:t>
            </a:r>
            <a:r>
              <a:rPr lang="en-US" sz="2000" dirty="0" smtClean="0">
                <a:solidFill>
                  <a:schemeClr val="accent3"/>
                </a:solidFill>
                <a:latin typeface="Helvetica Neue Light"/>
                <a:ea typeface="Times New Roman" panose="02020603050405020304" pitchFamily="18" charset="0"/>
              </a:rPr>
              <a:t>of</a:t>
            </a:r>
            <a:r>
              <a:rPr lang="en-US" sz="2000" dirty="0">
                <a:solidFill>
                  <a:schemeClr val="accent3"/>
                </a:solidFill>
                <a:latin typeface="Helvetica Neue Light"/>
                <a:ea typeface="Times New Roman" panose="02020603050405020304" pitchFamily="18" charset="0"/>
              </a:rPr>
              <a:t> </a:t>
            </a:r>
            <a:r>
              <a:rPr lang="en-US" sz="2000" dirty="0" smtClean="0">
                <a:solidFill>
                  <a:schemeClr val="accent3"/>
                </a:solidFill>
                <a:latin typeface="Helvetica Neue Light"/>
                <a:ea typeface="Times New Roman" panose="02020603050405020304" pitchFamily="18" charset="0"/>
              </a:rPr>
              <a:t>€ </a:t>
            </a:r>
            <a:r>
              <a:rPr lang="en-US" sz="2000" dirty="0">
                <a:solidFill>
                  <a:schemeClr val="accent3"/>
                </a:solidFill>
                <a:latin typeface="Helvetica Neue Light"/>
                <a:ea typeface="Times New Roman" panose="02020603050405020304" pitchFamily="18" charset="0"/>
              </a:rPr>
              <a:t>73,019.14</a:t>
            </a:r>
            <a:endParaRPr lang="nl-NL" sz="2000" dirty="0">
              <a:solidFill>
                <a:schemeClr val="accent3"/>
              </a:solidFill>
              <a:latin typeface="Helvetica Neue Light"/>
              <a:ea typeface="Times New Roman" panose="02020603050405020304" pitchFamily="18" charset="0"/>
            </a:endParaRPr>
          </a:p>
          <a:p>
            <a:pPr algn="just">
              <a:lnSpc>
                <a:spcPct val="115000"/>
              </a:lnSpc>
              <a:spcAft>
                <a:spcPts val="600"/>
              </a:spcAft>
            </a:pPr>
            <a:endParaRPr lang="en-US" sz="2000" dirty="0" smtClean="0">
              <a:solidFill>
                <a:schemeClr val="accent3"/>
              </a:solidFill>
              <a:latin typeface="Helvetica Neue Light"/>
              <a:ea typeface="Times New Roman" panose="02020603050405020304" pitchFamily="18" charset="0"/>
            </a:endParaRPr>
          </a:p>
          <a:p>
            <a:pPr algn="just">
              <a:lnSpc>
                <a:spcPct val="115000"/>
              </a:lnSpc>
              <a:spcAft>
                <a:spcPts val="600"/>
              </a:spcAft>
            </a:pPr>
            <a:r>
              <a:rPr lang="en-US" sz="2000" dirty="0" smtClean="0">
                <a:solidFill>
                  <a:schemeClr val="accent3"/>
                </a:solidFill>
                <a:latin typeface="Helvetica Neue Light"/>
                <a:ea typeface="Times New Roman" panose="02020603050405020304" pitchFamily="18" charset="0"/>
              </a:rPr>
              <a:t>In </a:t>
            </a:r>
            <a:r>
              <a:rPr lang="en-US" sz="2000" dirty="0">
                <a:solidFill>
                  <a:schemeClr val="accent3"/>
                </a:solidFill>
                <a:latin typeface="Helvetica Neue Light"/>
                <a:ea typeface="Times New Roman" panose="02020603050405020304" pitchFamily="18" charset="0"/>
              </a:rPr>
              <a:t>2020 by now, following costs were paid: </a:t>
            </a:r>
            <a:r>
              <a:rPr lang="en-US" sz="2000" dirty="0" smtClean="0">
                <a:solidFill>
                  <a:schemeClr val="accent3"/>
                </a:solidFill>
                <a:latin typeface="Helvetica Neue Light"/>
                <a:ea typeface="Times New Roman" panose="02020603050405020304" pitchFamily="18" charset="0"/>
              </a:rPr>
              <a:t>€ </a:t>
            </a:r>
            <a:r>
              <a:rPr lang="en-US" sz="2000" b="1" dirty="0" smtClean="0">
                <a:solidFill>
                  <a:schemeClr val="accent3"/>
                </a:solidFill>
                <a:latin typeface="Helvetica Neue Light"/>
                <a:ea typeface="Symbol" panose="05050102010706020507" pitchFamily="18" charset="2"/>
                <a:cs typeface="Symbol" panose="05050102010706020507" pitchFamily="18" charset="2"/>
              </a:rPr>
              <a:t>2,462.20</a:t>
            </a:r>
            <a:endParaRPr lang="nl-NL" sz="2000" dirty="0">
              <a:solidFill>
                <a:schemeClr val="accent3"/>
              </a:solidFill>
              <a:latin typeface="Helvetica Neue Light"/>
              <a:ea typeface="Times New Roman" panose="02020603050405020304" pitchFamily="18" charset="0"/>
            </a:endParaRPr>
          </a:p>
        </p:txBody>
      </p:sp>
    </p:spTree>
    <p:extLst>
      <p:ext uri="{BB962C8B-B14F-4D97-AF65-F5344CB8AC3E}">
        <p14:creationId xmlns:p14="http://schemas.microsoft.com/office/powerpoint/2010/main" val="7493701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CustomShape 1"/>
          <p:cNvSpPr/>
          <p:nvPr/>
        </p:nvSpPr>
        <p:spPr>
          <a:xfrm>
            <a:off x="335520" y="975960"/>
            <a:ext cx="11665080" cy="6138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en-GB" sz="3200" b="0" strike="noStrike" spc="-1" dirty="0">
                <a:solidFill>
                  <a:srgbClr val="002060"/>
                </a:solidFill>
                <a:uFill>
                  <a:solidFill>
                    <a:srgbClr val="FFFFFF"/>
                  </a:solidFill>
                </a:uFill>
                <a:latin typeface="Helvetica Neue Light"/>
                <a:ea typeface="ＭＳ Ｐゴシック"/>
              </a:rPr>
              <a:t>Meeting and Budget plan </a:t>
            </a:r>
            <a:r>
              <a:rPr lang="en-GB" sz="3200" b="0" strike="noStrike" spc="-1" dirty="0" smtClean="0">
                <a:solidFill>
                  <a:srgbClr val="002060"/>
                </a:solidFill>
                <a:uFill>
                  <a:solidFill>
                    <a:srgbClr val="FFFFFF"/>
                  </a:solidFill>
                </a:uFill>
                <a:latin typeface="Helvetica Neue Light"/>
                <a:ea typeface="ＭＳ Ｐゴシック"/>
              </a:rPr>
              <a:t>2020</a:t>
            </a:r>
            <a:endParaRPr lang="en-GB" sz="1800" b="0" strike="noStrike" spc="-1" dirty="0">
              <a:solidFill>
                <a:srgbClr val="000000"/>
              </a:solidFill>
              <a:uFill>
                <a:solidFill>
                  <a:srgbClr val="FFFFFF"/>
                </a:solidFill>
              </a:uFill>
              <a:latin typeface="Arial"/>
            </a:endParaRPr>
          </a:p>
        </p:txBody>
      </p:sp>
      <p:graphicFrame>
        <p:nvGraphicFramePr>
          <p:cNvPr id="5" name="Tabel 4"/>
          <p:cNvGraphicFramePr>
            <a:graphicFrameLocks noGrp="1"/>
          </p:cNvGraphicFramePr>
          <p:nvPr>
            <p:extLst>
              <p:ext uri="{D42A27DB-BD31-4B8C-83A1-F6EECF244321}">
                <p14:modId xmlns:p14="http://schemas.microsoft.com/office/powerpoint/2010/main" val="3421691442"/>
              </p:ext>
            </p:extLst>
          </p:nvPr>
        </p:nvGraphicFramePr>
        <p:xfrm>
          <a:off x="8946944" y="1589760"/>
          <a:ext cx="3289300" cy="2333625"/>
        </p:xfrm>
        <a:graphic>
          <a:graphicData uri="http://schemas.openxmlformats.org/drawingml/2006/table">
            <a:tbl>
              <a:tblPr/>
              <a:tblGrid>
                <a:gridCol w="1890475">
                  <a:extLst>
                    <a:ext uri="{9D8B030D-6E8A-4147-A177-3AD203B41FA5}">
                      <a16:colId xmlns:a16="http://schemas.microsoft.com/office/drawing/2014/main" val="2692964950"/>
                    </a:ext>
                  </a:extLst>
                </a:gridCol>
                <a:gridCol w="1398825">
                  <a:extLst>
                    <a:ext uri="{9D8B030D-6E8A-4147-A177-3AD203B41FA5}">
                      <a16:colId xmlns:a16="http://schemas.microsoft.com/office/drawing/2014/main" val="706414355"/>
                    </a:ext>
                  </a:extLst>
                </a:gridCol>
              </a:tblGrid>
              <a:tr h="333375">
                <a:tc>
                  <a:txBody>
                    <a:bodyPr/>
                    <a:lstStyle/>
                    <a:p>
                      <a:pPr algn="l" fontAlgn="b"/>
                      <a:r>
                        <a:rPr lang="nl-NL" sz="2000" b="1" i="0" u="none" strike="noStrike" dirty="0">
                          <a:solidFill>
                            <a:srgbClr val="000000"/>
                          </a:solidFill>
                          <a:effectLst/>
                          <a:latin typeface="Calibri" panose="020F0502020204030204" pitchFamily="34" charset="0"/>
                        </a:rPr>
                        <a:t>Budget </a:t>
                      </a:r>
                      <a:r>
                        <a:rPr lang="nl-NL" sz="2000" b="1" i="0" u="none" strike="noStrike" dirty="0" smtClean="0">
                          <a:solidFill>
                            <a:srgbClr val="000000"/>
                          </a:solidFill>
                          <a:effectLst/>
                          <a:latin typeface="Calibri" panose="020F0502020204030204" pitchFamily="34" charset="0"/>
                        </a:rPr>
                        <a:t>2020</a:t>
                      </a:r>
                      <a:endParaRPr lang="nl-NL" sz="2000" b="1"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nl-NL"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433292174"/>
                  </a:ext>
                </a:extLst>
              </a:tr>
              <a:tr h="333375">
                <a:tc>
                  <a:txBody>
                    <a:bodyPr/>
                    <a:lstStyle/>
                    <a:p>
                      <a:pPr algn="l" fontAlgn="b"/>
                      <a:r>
                        <a:rPr lang="nl-NL" sz="2000" b="0" i="0" u="none" strike="noStrike" dirty="0">
                          <a:solidFill>
                            <a:srgbClr val="000000"/>
                          </a:solidFill>
                          <a:effectLst/>
                          <a:latin typeface="Calibri" panose="020F0502020204030204" pitchFamily="34" charset="0"/>
                        </a:rPr>
                        <a:t>Meetings</a:t>
                      </a:r>
                    </a:p>
                  </a:txBody>
                  <a:tcPr marL="9525" marR="9525" marT="9525" marB="0" anchor="b">
                    <a:lnL>
                      <a:noFill/>
                    </a:lnL>
                    <a:lnR>
                      <a:noFill/>
                    </a:lnR>
                    <a:lnT>
                      <a:noFill/>
                    </a:lnT>
                    <a:lnB>
                      <a:noFill/>
                    </a:lnB>
                  </a:tcPr>
                </a:tc>
                <a:tc>
                  <a:txBody>
                    <a:bodyPr/>
                    <a:lstStyle/>
                    <a:p>
                      <a:pPr algn="l" fontAlgn="b"/>
                      <a:r>
                        <a:rPr lang="nl-NL" sz="2000" b="0" i="0" u="none" strike="noStrike" dirty="0">
                          <a:solidFill>
                            <a:srgbClr val="000000"/>
                          </a:solidFill>
                          <a:effectLst/>
                          <a:latin typeface="Calibri" panose="020F0502020204030204" pitchFamily="34" charset="0"/>
                        </a:rPr>
                        <a:t>   </a:t>
                      </a:r>
                      <a:r>
                        <a:rPr lang="nl-NL" sz="2000" b="0" i="0" u="none" strike="noStrike" dirty="0" smtClean="0">
                          <a:solidFill>
                            <a:srgbClr val="000000"/>
                          </a:solidFill>
                          <a:effectLst/>
                          <a:latin typeface="Calibri" panose="020F0502020204030204" pitchFamily="34" charset="0"/>
                        </a:rPr>
                        <a:t>  4.000,00 </a:t>
                      </a:r>
                      <a:endParaRPr lang="nl-NL"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993130528"/>
                  </a:ext>
                </a:extLst>
              </a:tr>
              <a:tr h="333375">
                <a:tc>
                  <a:txBody>
                    <a:bodyPr/>
                    <a:lstStyle/>
                    <a:p>
                      <a:pPr algn="l" fontAlgn="b"/>
                      <a:r>
                        <a:rPr lang="nl-NL" sz="2000" b="0" i="0" u="none" strike="noStrike">
                          <a:solidFill>
                            <a:srgbClr val="000000"/>
                          </a:solidFill>
                          <a:effectLst/>
                          <a:latin typeface="Calibri" panose="020F0502020204030204" pitchFamily="34" charset="0"/>
                        </a:rPr>
                        <a:t>EuCAPT</a:t>
                      </a:r>
                    </a:p>
                  </a:txBody>
                  <a:tcPr marL="9525" marR="9525" marT="9525" marB="0" anchor="b">
                    <a:lnL>
                      <a:noFill/>
                    </a:lnL>
                    <a:lnR>
                      <a:noFill/>
                    </a:lnR>
                    <a:lnT>
                      <a:noFill/>
                    </a:lnT>
                    <a:lnB>
                      <a:noFill/>
                    </a:lnB>
                  </a:tcPr>
                </a:tc>
                <a:tc>
                  <a:txBody>
                    <a:bodyPr/>
                    <a:lstStyle/>
                    <a:p>
                      <a:pPr algn="l" fontAlgn="b"/>
                      <a:r>
                        <a:rPr lang="nl-NL" sz="2000" b="0" i="0" u="none" strike="noStrike" dirty="0">
                          <a:solidFill>
                            <a:srgbClr val="000000"/>
                          </a:solidFill>
                          <a:effectLst/>
                          <a:latin typeface="Calibri" panose="020F0502020204030204" pitchFamily="34" charset="0"/>
                        </a:rPr>
                        <a:t>   10.000,00 </a:t>
                      </a:r>
                    </a:p>
                  </a:txBody>
                  <a:tcPr marL="9525" marR="9525" marT="9525" marB="0" anchor="b">
                    <a:lnL>
                      <a:noFill/>
                    </a:lnL>
                    <a:lnR>
                      <a:noFill/>
                    </a:lnR>
                    <a:lnT>
                      <a:noFill/>
                    </a:lnT>
                    <a:lnB>
                      <a:noFill/>
                    </a:lnB>
                  </a:tcPr>
                </a:tc>
                <a:extLst>
                  <a:ext uri="{0D108BD9-81ED-4DB2-BD59-A6C34878D82A}">
                    <a16:rowId xmlns:a16="http://schemas.microsoft.com/office/drawing/2014/main" val="2626654589"/>
                  </a:ext>
                </a:extLst>
              </a:tr>
              <a:tr h="333375">
                <a:tc>
                  <a:txBody>
                    <a:bodyPr/>
                    <a:lstStyle/>
                    <a:p>
                      <a:pPr algn="l" fontAlgn="b"/>
                      <a:r>
                        <a:rPr lang="nl-NL" sz="2000" b="0" i="0" u="none" strike="noStrike" dirty="0" smtClean="0">
                          <a:solidFill>
                            <a:srgbClr val="000000"/>
                          </a:solidFill>
                          <a:effectLst/>
                          <a:latin typeface="Calibri" panose="020F0502020204030204" pitchFamily="34" charset="0"/>
                        </a:rPr>
                        <a:t>Town Meeting 21</a:t>
                      </a:r>
                      <a:endParaRPr lang="nl-NL"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r>
                        <a:rPr lang="nl-NL" sz="2000" b="0" i="0" u="none" strike="noStrike" dirty="0" smtClean="0">
                          <a:solidFill>
                            <a:srgbClr val="000000"/>
                          </a:solidFill>
                          <a:effectLst/>
                          <a:latin typeface="Calibri" panose="020F0502020204030204" pitchFamily="34" charset="0"/>
                        </a:rPr>
                        <a:t>   20.000,00</a:t>
                      </a:r>
                      <a:endParaRPr lang="nl-NL"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236649949"/>
                  </a:ext>
                </a:extLst>
              </a:tr>
              <a:tr h="333375">
                <a:tc>
                  <a:txBody>
                    <a:bodyPr/>
                    <a:lstStyle/>
                    <a:p>
                      <a:pPr algn="l" fontAlgn="b"/>
                      <a:r>
                        <a:rPr lang="nl-NL" sz="2000" b="0" i="0" u="none" strike="noStrike" dirty="0">
                          <a:solidFill>
                            <a:srgbClr val="000000"/>
                          </a:solidFill>
                          <a:effectLst/>
                          <a:latin typeface="Calibri" panose="020F0502020204030204" pitchFamily="34" charset="0"/>
                        </a:rPr>
                        <a:t>Communication</a:t>
                      </a:r>
                    </a:p>
                  </a:txBody>
                  <a:tcPr marL="9525" marR="9525" marT="9525" marB="0" anchor="b">
                    <a:lnL>
                      <a:noFill/>
                    </a:lnL>
                    <a:lnR>
                      <a:noFill/>
                    </a:lnR>
                    <a:lnT>
                      <a:noFill/>
                    </a:lnT>
                    <a:lnB>
                      <a:noFill/>
                    </a:lnB>
                  </a:tcPr>
                </a:tc>
                <a:tc>
                  <a:txBody>
                    <a:bodyPr/>
                    <a:lstStyle/>
                    <a:p>
                      <a:pPr algn="l" fontAlgn="b"/>
                      <a:r>
                        <a:rPr lang="nl-NL" sz="2000" b="0" i="0" u="none" strike="noStrike" dirty="0">
                          <a:solidFill>
                            <a:srgbClr val="000000"/>
                          </a:solidFill>
                          <a:effectLst/>
                          <a:latin typeface="Calibri" panose="020F0502020204030204" pitchFamily="34" charset="0"/>
                        </a:rPr>
                        <a:t>   </a:t>
                      </a:r>
                      <a:r>
                        <a:rPr lang="nl-NL" sz="2000" b="0" i="0" u="none" strike="noStrike" dirty="0" smtClean="0">
                          <a:solidFill>
                            <a:srgbClr val="000000"/>
                          </a:solidFill>
                          <a:effectLst/>
                          <a:latin typeface="Calibri" panose="020F0502020204030204" pitchFamily="34" charset="0"/>
                        </a:rPr>
                        <a:t>20.000,00 </a:t>
                      </a:r>
                      <a:endParaRPr lang="nl-NL"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474856571"/>
                  </a:ext>
                </a:extLst>
              </a:tr>
              <a:tr h="333375">
                <a:tc>
                  <a:txBody>
                    <a:bodyPr/>
                    <a:lstStyle/>
                    <a:p>
                      <a:pPr algn="l" fontAlgn="b"/>
                      <a:r>
                        <a:rPr lang="nl-NL" sz="2000" b="0" i="0" u="none" strike="noStrike">
                          <a:solidFill>
                            <a:srgbClr val="000000"/>
                          </a:solidFill>
                          <a:effectLst/>
                          <a:latin typeface="Calibri" panose="020F0502020204030204" pitchFamily="34" charset="0"/>
                        </a:rPr>
                        <a:t>Costs Webserver</a:t>
                      </a:r>
                    </a:p>
                  </a:txBody>
                  <a:tcPr marL="9525" marR="9525" marT="9525" marB="0" anchor="b">
                    <a:lnL>
                      <a:noFill/>
                    </a:lnL>
                    <a:lnR>
                      <a:noFill/>
                    </a:lnR>
                    <a:lnT>
                      <a:noFill/>
                    </a:lnT>
                    <a:lnB>
                      <a:noFill/>
                    </a:lnB>
                  </a:tcPr>
                </a:tc>
                <a:tc>
                  <a:txBody>
                    <a:bodyPr/>
                    <a:lstStyle/>
                    <a:p>
                      <a:pPr algn="l" fontAlgn="b"/>
                      <a:r>
                        <a:rPr lang="nl-NL" sz="2000" b="0" i="0" u="none" strike="noStrike" dirty="0">
                          <a:solidFill>
                            <a:srgbClr val="000000"/>
                          </a:solidFill>
                          <a:effectLst/>
                          <a:latin typeface="Calibri" panose="020F0502020204030204" pitchFamily="34" charset="0"/>
                        </a:rPr>
                        <a:t>     1.300,00 </a:t>
                      </a:r>
                    </a:p>
                  </a:txBody>
                  <a:tcPr marL="9525" marR="9525" marT="9525" marB="0" anchor="b">
                    <a:lnL>
                      <a:noFill/>
                    </a:lnL>
                    <a:lnR>
                      <a:noFill/>
                    </a:lnR>
                    <a:lnT>
                      <a:noFill/>
                    </a:lnT>
                    <a:lnB>
                      <a:noFill/>
                    </a:lnB>
                  </a:tcPr>
                </a:tc>
                <a:extLst>
                  <a:ext uri="{0D108BD9-81ED-4DB2-BD59-A6C34878D82A}">
                    <a16:rowId xmlns:a16="http://schemas.microsoft.com/office/drawing/2014/main" val="3184320636"/>
                  </a:ext>
                </a:extLst>
              </a:tr>
              <a:tr h="333375">
                <a:tc>
                  <a:txBody>
                    <a:bodyPr/>
                    <a:lstStyle/>
                    <a:p>
                      <a:pPr algn="l" fontAlgn="b"/>
                      <a:r>
                        <a:rPr lang="nl-NL" sz="2000" b="0" i="1" u="none" strike="noStrike" dirty="0">
                          <a:solidFill>
                            <a:srgbClr val="000000"/>
                          </a:solidFill>
                          <a:effectLst/>
                          <a:latin typeface="Calibri" panose="020F0502020204030204" pitchFamily="34" charset="0"/>
                        </a:rPr>
                        <a:t>Total</a:t>
                      </a:r>
                    </a:p>
                  </a:txBody>
                  <a:tcPr marL="9525" marR="9525" marT="9525" marB="0" anchor="b">
                    <a:lnL>
                      <a:noFill/>
                    </a:lnL>
                    <a:lnR>
                      <a:noFill/>
                    </a:lnR>
                    <a:lnT>
                      <a:noFill/>
                    </a:lnT>
                    <a:lnB>
                      <a:noFill/>
                    </a:lnB>
                  </a:tcPr>
                </a:tc>
                <a:tc>
                  <a:txBody>
                    <a:bodyPr/>
                    <a:lstStyle/>
                    <a:p>
                      <a:pPr algn="l" fontAlgn="b"/>
                      <a:r>
                        <a:rPr lang="nl-NL" sz="2000" b="0" i="1" u="none" strike="noStrike" dirty="0">
                          <a:solidFill>
                            <a:srgbClr val="000000"/>
                          </a:solidFill>
                          <a:effectLst/>
                          <a:latin typeface="Calibri" panose="020F0502020204030204" pitchFamily="34" charset="0"/>
                        </a:rPr>
                        <a:t>  </a:t>
                      </a:r>
                      <a:r>
                        <a:rPr lang="nl-NL" sz="2000" b="0" i="1" u="none" strike="noStrike" dirty="0" smtClean="0">
                          <a:solidFill>
                            <a:srgbClr val="000000"/>
                          </a:solidFill>
                          <a:effectLst/>
                          <a:latin typeface="Calibri" panose="020F0502020204030204" pitchFamily="34" charset="0"/>
                        </a:rPr>
                        <a:t>54.300,00 </a:t>
                      </a:r>
                      <a:endParaRPr lang="nl-NL" sz="2000" b="0" i="1"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494435873"/>
                  </a:ext>
                </a:extLst>
              </a:tr>
            </a:tbl>
          </a:graphicData>
        </a:graphic>
      </p:graphicFrame>
      <p:graphicFrame>
        <p:nvGraphicFramePr>
          <p:cNvPr id="8" name="Tabel 7"/>
          <p:cNvGraphicFramePr>
            <a:graphicFrameLocks noGrp="1"/>
          </p:cNvGraphicFramePr>
          <p:nvPr>
            <p:extLst>
              <p:ext uri="{D42A27DB-BD31-4B8C-83A1-F6EECF244321}">
                <p14:modId xmlns:p14="http://schemas.microsoft.com/office/powerpoint/2010/main" val="697578548"/>
              </p:ext>
            </p:extLst>
          </p:nvPr>
        </p:nvGraphicFramePr>
        <p:xfrm>
          <a:off x="8946945" y="4028964"/>
          <a:ext cx="3053655" cy="2152957"/>
        </p:xfrm>
        <a:graphic>
          <a:graphicData uri="http://schemas.openxmlformats.org/drawingml/2006/table">
            <a:tbl>
              <a:tblPr/>
              <a:tblGrid>
                <a:gridCol w="1874084">
                  <a:extLst>
                    <a:ext uri="{9D8B030D-6E8A-4147-A177-3AD203B41FA5}">
                      <a16:colId xmlns:a16="http://schemas.microsoft.com/office/drawing/2014/main" val="821229093"/>
                    </a:ext>
                  </a:extLst>
                </a:gridCol>
                <a:gridCol w="683136">
                  <a:extLst>
                    <a:ext uri="{9D8B030D-6E8A-4147-A177-3AD203B41FA5}">
                      <a16:colId xmlns:a16="http://schemas.microsoft.com/office/drawing/2014/main" val="1762638667"/>
                    </a:ext>
                  </a:extLst>
                </a:gridCol>
                <a:gridCol w="44450">
                  <a:extLst>
                    <a:ext uri="{9D8B030D-6E8A-4147-A177-3AD203B41FA5}">
                      <a16:colId xmlns:a16="http://schemas.microsoft.com/office/drawing/2014/main" val="3611965563"/>
                    </a:ext>
                  </a:extLst>
                </a:gridCol>
                <a:gridCol w="451985">
                  <a:extLst>
                    <a:ext uri="{9D8B030D-6E8A-4147-A177-3AD203B41FA5}">
                      <a16:colId xmlns:a16="http://schemas.microsoft.com/office/drawing/2014/main" val="2644685655"/>
                    </a:ext>
                  </a:extLst>
                </a:gridCol>
              </a:tblGrid>
              <a:tr h="462116">
                <a:tc gridSpan="2">
                  <a:txBody>
                    <a:bodyPr/>
                    <a:lstStyle/>
                    <a:p>
                      <a:pPr algn="l" fontAlgn="b"/>
                      <a:r>
                        <a:rPr lang="nl-NL" sz="2000" b="0" i="0" u="none" strike="noStrike" dirty="0" err="1" smtClean="0">
                          <a:solidFill>
                            <a:srgbClr val="0070C0"/>
                          </a:solidFill>
                          <a:effectLst/>
                          <a:latin typeface="Calibri" panose="020F0502020204030204" pitchFamily="34" charset="0"/>
                        </a:rPr>
                        <a:t>Due</a:t>
                      </a:r>
                      <a:r>
                        <a:rPr lang="nl-NL" sz="2000" b="0" i="0" u="none" strike="noStrike" dirty="0" smtClean="0">
                          <a:solidFill>
                            <a:srgbClr val="0070C0"/>
                          </a:solidFill>
                          <a:effectLst/>
                          <a:latin typeface="Calibri" panose="020F0502020204030204" pitchFamily="34" charset="0"/>
                        </a:rPr>
                        <a:t> </a:t>
                      </a:r>
                      <a:r>
                        <a:rPr lang="nl-NL" sz="2000" b="0" i="0" u="none" strike="noStrike" dirty="0" err="1" smtClean="0">
                          <a:solidFill>
                            <a:srgbClr val="0070C0"/>
                          </a:solidFill>
                          <a:effectLst/>
                          <a:latin typeface="Calibri" panose="020F0502020204030204" pitchFamily="34" charset="0"/>
                        </a:rPr>
                        <a:t>to</a:t>
                      </a:r>
                      <a:r>
                        <a:rPr lang="nl-NL" sz="2000" b="0" i="0" u="none" strike="noStrike" dirty="0" smtClean="0">
                          <a:solidFill>
                            <a:srgbClr val="0070C0"/>
                          </a:solidFill>
                          <a:effectLst/>
                          <a:latin typeface="Calibri" panose="020F0502020204030204" pitchFamily="34" charset="0"/>
                        </a:rPr>
                        <a:t> Corona </a:t>
                      </a:r>
                      <a:r>
                        <a:rPr lang="nl-NL" sz="2000" b="0" i="0" u="none" strike="noStrike" dirty="0" err="1" smtClean="0">
                          <a:solidFill>
                            <a:srgbClr val="0070C0"/>
                          </a:solidFill>
                          <a:effectLst/>
                          <a:latin typeface="Calibri" panose="020F0502020204030204" pitchFamily="34" charset="0"/>
                        </a:rPr>
                        <a:t>pandemic</a:t>
                      </a:r>
                      <a:r>
                        <a:rPr lang="nl-NL" sz="2000" b="0" i="0" u="none" strike="noStrike" dirty="0" smtClean="0">
                          <a:solidFill>
                            <a:srgbClr val="0070C0"/>
                          </a:solidFill>
                          <a:effectLst/>
                          <a:latin typeface="Calibri" panose="020F0502020204030204" pitchFamily="34" charset="0"/>
                        </a:rPr>
                        <a:t> </a:t>
                      </a:r>
                      <a:r>
                        <a:rPr lang="nl-NL" sz="2000" b="0" i="0" u="none" strike="noStrike" dirty="0" err="1" smtClean="0">
                          <a:solidFill>
                            <a:srgbClr val="0070C0"/>
                          </a:solidFill>
                          <a:effectLst/>
                          <a:latin typeface="Calibri" panose="020F0502020204030204" pitchFamily="34" charset="0"/>
                        </a:rPr>
                        <a:t>almost</a:t>
                      </a:r>
                      <a:r>
                        <a:rPr lang="nl-NL" sz="2000" b="0" i="0" u="none" strike="noStrike" dirty="0" smtClean="0">
                          <a:solidFill>
                            <a:srgbClr val="0070C0"/>
                          </a:solidFill>
                          <a:effectLst/>
                          <a:latin typeface="Calibri" panose="020F0502020204030204" pitchFamily="34" charset="0"/>
                        </a:rPr>
                        <a:t> </a:t>
                      </a:r>
                      <a:r>
                        <a:rPr lang="nl-NL" sz="2000" b="0" i="0" u="none" strike="noStrike" dirty="0" err="1" smtClean="0">
                          <a:solidFill>
                            <a:srgbClr val="0070C0"/>
                          </a:solidFill>
                          <a:effectLst/>
                          <a:latin typeface="Calibri" panose="020F0502020204030204" pitchFamily="34" charset="0"/>
                        </a:rPr>
                        <a:t>all</a:t>
                      </a:r>
                      <a:r>
                        <a:rPr lang="nl-NL" sz="2000" b="0" i="0" u="none" strike="noStrike" dirty="0" smtClean="0">
                          <a:solidFill>
                            <a:srgbClr val="0070C0"/>
                          </a:solidFill>
                          <a:effectLst/>
                          <a:latin typeface="Calibri" panose="020F0502020204030204" pitchFamily="34" charset="0"/>
                        </a:rPr>
                        <a:t> meetings are remote </a:t>
                      </a:r>
                    </a:p>
                    <a:p>
                      <a:pPr algn="l" fontAlgn="b"/>
                      <a:r>
                        <a:rPr lang="nl-NL" sz="2000" b="0" i="0" u="none" strike="noStrike" dirty="0" smtClean="0">
                          <a:solidFill>
                            <a:srgbClr val="0070C0"/>
                          </a:solidFill>
                          <a:effectLst/>
                          <a:latin typeface="Calibri" panose="020F0502020204030204" pitchFamily="34" charset="0"/>
                        </a:rPr>
                        <a:t>or </a:t>
                      </a:r>
                      <a:r>
                        <a:rPr lang="nl-NL" sz="2000" b="0" i="0" u="none" strike="noStrike" dirty="0" err="1" smtClean="0">
                          <a:solidFill>
                            <a:srgbClr val="0070C0"/>
                          </a:solidFill>
                          <a:effectLst/>
                          <a:latin typeface="Calibri" panose="020F0502020204030204" pitchFamily="34" charset="0"/>
                        </a:rPr>
                        <a:t>postponed</a:t>
                      </a:r>
                      <a:endParaRPr lang="nl-NL" sz="2000" b="0" i="0" u="none" strike="noStrike" dirty="0">
                        <a:solidFill>
                          <a:srgbClr val="0070C0"/>
                        </a:solidFill>
                        <a:effectLst/>
                        <a:latin typeface="Calibri" panose="020F0502020204030204" pitchFamily="34" charset="0"/>
                      </a:endParaRPr>
                    </a:p>
                  </a:txBody>
                  <a:tcPr marL="9525" marR="9525" marT="9525" marB="0" anchor="b">
                    <a:lnL>
                      <a:noFill/>
                    </a:lnL>
                    <a:lnR>
                      <a:noFill/>
                    </a:lnR>
                    <a:lnT>
                      <a:noFill/>
                    </a:lnT>
                    <a:lnB>
                      <a:noFill/>
                    </a:lnB>
                  </a:tcPr>
                </a:tc>
                <a:tc hMerge="1">
                  <a:txBody>
                    <a:bodyPr/>
                    <a:lstStyle/>
                    <a:p>
                      <a:pPr algn="l" fontAlgn="b"/>
                      <a:endParaRPr lang="nl-NL"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endParaRPr lang="nl-NL" dirty="0"/>
                    </a:p>
                  </a:txBody>
                  <a:tcPr marL="9525" marR="9525" marT="9525" marB="0" anchor="b">
                    <a:lnL>
                      <a:noFill/>
                    </a:lnL>
                    <a:lnR>
                      <a:noFill/>
                    </a:lnR>
                    <a:lnT>
                      <a:noFill/>
                    </a:lnT>
                    <a:lnB>
                      <a:noFill/>
                    </a:lnB>
                  </a:tcPr>
                </a:tc>
                <a:tc>
                  <a:txBody>
                    <a:bodyPr/>
                    <a:lstStyle/>
                    <a:p>
                      <a:pPr algn="l" fontAlgn="b"/>
                      <a:endParaRPr lang="nl-NL" sz="20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38604939"/>
                  </a:ext>
                </a:extLst>
              </a:tr>
              <a:tr h="462116">
                <a:tc gridSpan="4">
                  <a:txBody>
                    <a:bodyPr/>
                    <a:lstStyle/>
                    <a:p>
                      <a:pPr algn="l" fontAlgn="b"/>
                      <a:endParaRPr lang="nl-NL"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hMerge="1">
                  <a:txBody>
                    <a:bodyPr/>
                    <a:lstStyle/>
                    <a:p>
                      <a:pPr algn="ctr" fontAlgn="b"/>
                      <a:endParaRPr lang="nl-NL"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1001513454"/>
                  </a:ext>
                </a:extLst>
              </a:tr>
              <a:tr h="462116">
                <a:tc>
                  <a:txBody>
                    <a:bodyPr/>
                    <a:lstStyle/>
                    <a:p>
                      <a:pPr algn="l" fontAlgn="b"/>
                      <a:endParaRPr lang="nl-NL"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gridSpan="3">
                  <a:txBody>
                    <a:bodyPr/>
                    <a:lstStyle/>
                    <a:p>
                      <a:pPr algn="ctr" fontAlgn="b"/>
                      <a:endParaRPr lang="nl-NL" sz="20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694004440"/>
                  </a:ext>
                </a:extLst>
              </a:tr>
            </a:tbl>
          </a:graphicData>
        </a:graphic>
      </p:graphicFrame>
      <p:graphicFrame>
        <p:nvGraphicFramePr>
          <p:cNvPr id="2" name="Tabel 1"/>
          <p:cNvGraphicFramePr>
            <a:graphicFrameLocks noGrp="1"/>
          </p:cNvGraphicFramePr>
          <p:nvPr>
            <p:extLst>
              <p:ext uri="{D42A27DB-BD31-4B8C-83A1-F6EECF244321}">
                <p14:modId xmlns:p14="http://schemas.microsoft.com/office/powerpoint/2010/main" val="3421369711"/>
              </p:ext>
            </p:extLst>
          </p:nvPr>
        </p:nvGraphicFramePr>
        <p:xfrm>
          <a:off x="335516" y="1601668"/>
          <a:ext cx="8518772" cy="4455098"/>
        </p:xfrm>
        <a:graphic>
          <a:graphicData uri="http://schemas.openxmlformats.org/drawingml/2006/table">
            <a:tbl>
              <a:tblPr/>
              <a:tblGrid>
                <a:gridCol w="1796686">
                  <a:extLst>
                    <a:ext uri="{9D8B030D-6E8A-4147-A177-3AD203B41FA5}">
                      <a16:colId xmlns:a16="http://schemas.microsoft.com/office/drawing/2014/main" val="2551064162"/>
                    </a:ext>
                  </a:extLst>
                </a:gridCol>
                <a:gridCol w="904539">
                  <a:extLst>
                    <a:ext uri="{9D8B030D-6E8A-4147-A177-3AD203B41FA5}">
                      <a16:colId xmlns:a16="http://schemas.microsoft.com/office/drawing/2014/main" val="1293044000"/>
                    </a:ext>
                  </a:extLst>
                </a:gridCol>
                <a:gridCol w="421292">
                  <a:extLst>
                    <a:ext uri="{9D8B030D-6E8A-4147-A177-3AD203B41FA5}">
                      <a16:colId xmlns:a16="http://schemas.microsoft.com/office/drawing/2014/main" val="3633125084"/>
                    </a:ext>
                  </a:extLst>
                </a:gridCol>
                <a:gridCol w="436780">
                  <a:extLst>
                    <a:ext uri="{9D8B030D-6E8A-4147-A177-3AD203B41FA5}">
                      <a16:colId xmlns:a16="http://schemas.microsoft.com/office/drawing/2014/main" val="3485948663"/>
                    </a:ext>
                  </a:extLst>
                </a:gridCol>
                <a:gridCol w="421292">
                  <a:extLst>
                    <a:ext uri="{9D8B030D-6E8A-4147-A177-3AD203B41FA5}">
                      <a16:colId xmlns:a16="http://schemas.microsoft.com/office/drawing/2014/main" val="219466567"/>
                    </a:ext>
                  </a:extLst>
                </a:gridCol>
                <a:gridCol w="421292">
                  <a:extLst>
                    <a:ext uri="{9D8B030D-6E8A-4147-A177-3AD203B41FA5}">
                      <a16:colId xmlns:a16="http://schemas.microsoft.com/office/drawing/2014/main" val="1336462800"/>
                    </a:ext>
                  </a:extLst>
                </a:gridCol>
                <a:gridCol w="421292">
                  <a:extLst>
                    <a:ext uri="{9D8B030D-6E8A-4147-A177-3AD203B41FA5}">
                      <a16:colId xmlns:a16="http://schemas.microsoft.com/office/drawing/2014/main" val="2156338726"/>
                    </a:ext>
                  </a:extLst>
                </a:gridCol>
                <a:gridCol w="421292">
                  <a:extLst>
                    <a:ext uri="{9D8B030D-6E8A-4147-A177-3AD203B41FA5}">
                      <a16:colId xmlns:a16="http://schemas.microsoft.com/office/drawing/2014/main" val="1632876747"/>
                    </a:ext>
                  </a:extLst>
                </a:gridCol>
                <a:gridCol w="421292">
                  <a:extLst>
                    <a:ext uri="{9D8B030D-6E8A-4147-A177-3AD203B41FA5}">
                      <a16:colId xmlns:a16="http://schemas.microsoft.com/office/drawing/2014/main" val="4206468310"/>
                    </a:ext>
                  </a:extLst>
                </a:gridCol>
                <a:gridCol w="421292">
                  <a:extLst>
                    <a:ext uri="{9D8B030D-6E8A-4147-A177-3AD203B41FA5}">
                      <a16:colId xmlns:a16="http://schemas.microsoft.com/office/drawing/2014/main" val="1640846674"/>
                    </a:ext>
                  </a:extLst>
                </a:gridCol>
                <a:gridCol w="421292">
                  <a:extLst>
                    <a:ext uri="{9D8B030D-6E8A-4147-A177-3AD203B41FA5}">
                      <a16:colId xmlns:a16="http://schemas.microsoft.com/office/drawing/2014/main" val="4081869010"/>
                    </a:ext>
                  </a:extLst>
                </a:gridCol>
                <a:gridCol w="421292">
                  <a:extLst>
                    <a:ext uri="{9D8B030D-6E8A-4147-A177-3AD203B41FA5}">
                      <a16:colId xmlns:a16="http://schemas.microsoft.com/office/drawing/2014/main" val="3953244263"/>
                    </a:ext>
                  </a:extLst>
                </a:gridCol>
                <a:gridCol w="433684">
                  <a:extLst>
                    <a:ext uri="{9D8B030D-6E8A-4147-A177-3AD203B41FA5}">
                      <a16:colId xmlns:a16="http://schemas.microsoft.com/office/drawing/2014/main" val="4215055158"/>
                    </a:ext>
                  </a:extLst>
                </a:gridCol>
                <a:gridCol w="421292">
                  <a:extLst>
                    <a:ext uri="{9D8B030D-6E8A-4147-A177-3AD203B41FA5}">
                      <a16:colId xmlns:a16="http://schemas.microsoft.com/office/drawing/2014/main" val="4041729951"/>
                    </a:ext>
                  </a:extLst>
                </a:gridCol>
                <a:gridCol w="734163">
                  <a:extLst>
                    <a:ext uri="{9D8B030D-6E8A-4147-A177-3AD203B41FA5}">
                      <a16:colId xmlns:a16="http://schemas.microsoft.com/office/drawing/2014/main" val="436570353"/>
                    </a:ext>
                  </a:extLst>
                </a:gridCol>
              </a:tblGrid>
              <a:tr h="409336">
                <a:tc>
                  <a:txBody>
                    <a:bodyPr/>
                    <a:lstStyle/>
                    <a:p>
                      <a:pPr algn="l" fontAlgn="ctr"/>
                      <a:r>
                        <a:rPr lang="nl-NL" sz="1100" b="0" i="0" u="none" strike="noStrike">
                          <a:solidFill>
                            <a:srgbClr val="000000"/>
                          </a:solidFill>
                          <a:effectLst/>
                          <a:latin typeface="Calibri" panose="020F0502020204030204" pitchFamily="34" charset="0"/>
                        </a:rPr>
                        <a:t>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Location</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Jan</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Feb</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Mar</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April</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May</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June</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July</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Aug</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Sep</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Oct</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Nov</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Dec</a:t>
                      </a:r>
                    </a:p>
                  </a:txBody>
                  <a:tcPr marL="8497" marR="8497" marT="8497"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Cost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0577124"/>
                  </a:ext>
                </a:extLst>
              </a:tr>
              <a:tr h="304622">
                <a:tc>
                  <a:txBody>
                    <a:bodyPr/>
                    <a:lstStyle/>
                    <a:p>
                      <a:pPr algn="l" fontAlgn="ctr"/>
                      <a:r>
                        <a:rPr lang="nl-NL" sz="1100" b="0" i="0" u="none" strike="noStrike">
                          <a:solidFill>
                            <a:srgbClr val="000000"/>
                          </a:solidFill>
                          <a:effectLst/>
                          <a:latin typeface="Calibri" panose="020F0502020204030204" pitchFamily="34" charset="0"/>
                        </a:rPr>
                        <a:t>APPEC JS-meeting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2777838"/>
                  </a:ext>
                </a:extLst>
              </a:tr>
              <a:tr h="304622">
                <a:tc>
                  <a:txBody>
                    <a:bodyPr/>
                    <a:lstStyle/>
                    <a:p>
                      <a:pPr algn="l" fontAlgn="ctr"/>
                      <a:r>
                        <a:rPr lang="nl-NL" sz="1100" b="0" i="0" u="none" strike="noStrike">
                          <a:solidFill>
                            <a:srgbClr val="000000"/>
                          </a:solidFill>
                          <a:effectLst/>
                          <a:latin typeface="Calibri" panose="020F0502020204030204" pitchFamily="34" charset="0"/>
                        </a:rPr>
                        <a:t>APPEC JS-meeting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7107569"/>
                  </a:ext>
                </a:extLst>
              </a:tr>
              <a:tr h="304622">
                <a:tc>
                  <a:txBody>
                    <a:bodyPr/>
                    <a:lstStyle/>
                    <a:p>
                      <a:pPr algn="l" fontAlgn="ctr"/>
                      <a:r>
                        <a:rPr lang="nl-NL" sz="1100" b="0" i="0" u="none" strike="noStrike">
                          <a:solidFill>
                            <a:srgbClr val="000000"/>
                          </a:solidFill>
                          <a:effectLst/>
                          <a:latin typeface="Calibri" panose="020F0502020204030204" pitchFamily="34" charset="0"/>
                        </a:rPr>
                        <a:t>APPEC SAC-meeting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2162694"/>
                  </a:ext>
                </a:extLst>
              </a:tr>
              <a:tr h="304622">
                <a:tc>
                  <a:txBody>
                    <a:bodyPr/>
                    <a:lstStyle/>
                    <a:p>
                      <a:pPr algn="l" fontAlgn="ctr"/>
                      <a:r>
                        <a:rPr lang="nl-NL" sz="1100" b="0" i="0" u="none" strike="noStrike">
                          <a:solidFill>
                            <a:srgbClr val="000000"/>
                          </a:solidFill>
                          <a:effectLst/>
                          <a:latin typeface="Calibri" panose="020F0502020204030204" pitchFamily="34" charset="0"/>
                        </a:rPr>
                        <a:t>APPEC GA-meeting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6467899"/>
                  </a:ext>
                </a:extLst>
              </a:tr>
              <a:tr h="304622">
                <a:tc>
                  <a:txBody>
                    <a:bodyPr/>
                    <a:lstStyle/>
                    <a:p>
                      <a:pPr algn="l" fontAlgn="ctr"/>
                      <a:r>
                        <a:rPr lang="nl-NL" sz="1100" b="0" i="0" u="none" strike="noStrike">
                          <a:solidFill>
                            <a:srgbClr val="000000"/>
                          </a:solidFill>
                          <a:effectLst/>
                          <a:latin typeface="Calibri" panose="020F0502020204030204" pitchFamily="34" charset="0"/>
                        </a:rPr>
                        <a:t>APPEC JS 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0353606"/>
                  </a:ext>
                </a:extLst>
              </a:tr>
              <a:tr h="399817">
                <a:tc>
                  <a:txBody>
                    <a:bodyPr/>
                    <a:lstStyle/>
                    <a:p>
                      <a:pPr algn="l" fontAlgn="ctr"/>
                      <a:r>
                        <a:rPr lang="en-US" sz="1100" b="0" i="0" u="none" strike="noStrike">
                          <a:solidFill>
                            <a:srgbClr val="000000"/>
                          </a:solidFill>
                          <a:effectLst/>
                          <a:latin typeface="Calibri" panose="020F0502020204030204" pitchFamily="34" charset="0"/>
                        </a:rPr>
                        <a:t>ERICE International School of Cosmic Ray Astrophysics</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ERICE</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3.000,00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4071494"/>
                  </a:ext>
                </a:extLst>
              </a:tr>
              <a:tr h="304622">
                <a:tc>
                  <a:txBody>
                    <a:bodyPr/>
                    <a:lstStyle/>
                    <a:p>
                      <a:pPr algn="l" fontAlgn="ctr"/>
                      <a:r>
                        <a:rPr lang="nl-NL" sz="1100" b="0" i="0" u="none" strike="noStrike">
                          <a:solidFill>
                            <a:srgbClr val="000000"/>
                          </a:solidFill>
                          <a:effectLst/>
                          <a:latin typeface="Calibri" panose="020F0502020204030204" pitchFamily="34" charset="0"/>
                        </a:rPr>
                        <a:t>APPEC JS 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3211988"/>
                  </a:ext>
                </a:extLst>
              </a:tr>
              <a:tr h="399817">
                <a:tc>
                  <a:txBody>
                    <a:bodyPr/>
                    <a:lstStyle/>
                    <a:p>
                      <a:pPr algn="l" fontAlgn="ctr"/>
                      <a:r>
                        <a:rPr lang="en-US" sz="1100" b="0" i="0" u="none" strike="noStrike">
                          <a:solidFill>
                            <a:srgbClr val="000000"/>
                          </a:solidFill>
                          <a:effectLst/>
                          <a:latin typeface="Calibri" panose="020F0502020204030204" pitchFamily="34" charset="0"/>
                        </a:rPr>
                        <a:t>DM direct search comm. 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27732301"/>
                  </a:ext>
                </a:extLst>
              </a:tr>
              <a:tr h="304622">
                <a:tc>
                  <a:txBody>
                    <a:bodyPr/>
                    <a:lstStyle/>
                    <a:p>
                      <a:pPr algn="l" fontAlgn="ctr"/>
                      <a:r>
                        <a:rPr lang="nl-NL" sz="1100" b="0" i="0" u="none" strike="noStrike">
                          <a:solidFill>
                            <a:srgbClr val="000000"/>
                          </a:solidFill>
                          <a:effectLst/>
                          <a:latin typeface="Calibri" panose="020F0502020204030204" pitchFamily="34" charset="0"/>
                        </a:rPr>
                        <a:t>APPEC SAC-workingmeeting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2518996"/>
                  </a:ext>
                </a:extLst>
              </a:tr>
              <a:tr h="304622">
                <a:tc>
                  <a:txBody>
                    <a:bodyPr/>
                    <a:lstStyle/>
                    <a:p>
                      <a:pPr algn="l" fontAlgn="ctr"/>
                      <a:r>
                        <a:rPr lang="nl-NL" sz="1100" b="0" i="0" u="none" strike="noStrike">
                          <a:solidFill>
                            <a:srgbClr val="000000"/>
                          </a:solidFill>
                          <a:effectLst/>
                          <a:latin typeface="Calibri" panose="020F0502020204030204" pitchFamily="34" charset="0"/>
                        </a:rPr>
                        <a:t>APPEC SAC-meeting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5571193"/>
                  </a:ext>
                </a:extLst>
              </a:tr>
              <a:tr h="304622">
                <a:tc>
                  <a:txBody>
                    <a:bodyPr/>
                    <a:lstStyle/>
                    <a:p>
                      <a:pPr algn="l" fontAlgn="ctr"/>
                      <a:r>
                        <a:rPr lang="nl-NL" sz="1100" b="0" i="0" u="none" strike="noStrike">
                          <a:solidFill>
                            <a:srgbClr val="000000"/>
                          </a:solidFill>
                          <a:effectLst/>
                          <a:latin typeface="Calibri" panose="020F0502020204030204" pitchFamily="34" charset="0"/>
                        </a:rPr>
                        <a:t>APPEC JS 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49449797"/>
                  </a:ext>
                </a:extLst>
              </a:tr>
              <a:tr h="304622">
                <a:tc>
                  <a:txBody>
                    <a:bodyPr/>
                    <a:lstStyle/>
                    <a:p>
                      <a:pPr algn="l" fontAlgn="ctr"/>
                      <a:r>
                        <a:rPr lang="nl-NL" sz="1100" b="0" i="0" u="none" strike="noStrike">
                          <a:solidFill>
                            <a:srgbClr val="000000"/>
                          </a:solidFill>
                          <a:effectLst/>
                          <a:latin typeface="Calibri" panose="020F0502020204030204" pitchFamily="34" charset="0"/>
                        </a:rPr>
                        <a:t>APPEC GA-meeting</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Rome/Zoom</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nl-NL" sz="1100" b="0" i="0" u="none" strike="noStrike">
                          <a:solidFill>
                            <a:srgbClr val="000000"/>
                          </a:solidFill>
                          <a:effectLst/>
                          <a:latin typeface="Calibri" panose="020F0502020204030204" pitchFamily="34" charset="0"/>
                        </a:rPr>
                        <a:t>X</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nl-NL" sz="1100" b="0" i="0" u="none" strike="noStrike">
                          <a:solidFill>
                            <a:srgbClr val="000000"/>
                          </a:solidFill>
                          <a:effectLst/>
                          <a:latin typeface="Calibri" panose="020F0502020204030204" pitchFamily="34" charset="0"/>
                        </a:rPr>
                        <a:t>   1.000,00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4995005"/>
                  </a:ext>
                </a:extLst>
              </a:tr>
              <a:tr h="199908">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nl-NL" sz="1100" b="0" i="0" u="none" strike="noStrike">
                        <a:solidFill>
                          <a:srgbClr val="000000"/>
                        </a:solidFill>
                        <a:effectLst/>
                        <a:latin typeface="Calibri" panose="020F0502020204030204" pitchFamily="34" charset="0"/>
                      </a:endParaRPr>
                    </a:p>
                  </a:txBody>
                  <a:tcPr marL="8497" marR="8497" marT="84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nl-NL" sz="1100" b="0" i="0" u="none" strike="noStrike" dirty="0">
                          <a:solidFill>
                            <a:srgbClr val="000000"/>
                          </a:solidFill>
                          <a:effectLst/>
                          <a:latin typeface="Calibri" panose="020F0502020204030204" pitchFamily="34" charset="0"/>
                        </a:rPr>
                        <a:t>   4.000,00 </a:t>
                      </a:r>
                    </a:p>
                  </a:txBody>
                  <a:tcPr marL="8497" marR="8497" marT="849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2923705"/>
                  </a:ext>
                </a:extLst>
              </a:tr>
            </a:tbl>
          </a:graphicData>
        </a:graphic>
      </p:graphicFrame>
    </p:spTree>
  </p:cSld>
  <p:clrMapOvr>
    <a:masterClrMapping/>
  </p:clrMapOvr>
  <p:timing>
    <p:tnLst>
      <p:par>
        <p:cTn id="1" dur="indefinite" restart="never" nodeType="tmRoot">
          <p:childTnLst>
            <p:seq>
              <p:cTn id="2"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TextShape 1"/>
          <p:cNvSpPr txBox="1"/>
          <p:nvPr/>
        </p:nvSpPr>
        <p:spPr>
          <a:xfrm>
            <a:off x="335520" y="2063929"/>
            <a:ext cx="11665080" cy="4415453"/>
          </a:xfrm>
          <a:prstGeom prst="rect">
            <a:avLst/>
          </a:prstGeom>
          <a:noFill/>
          <a:ln>
            <a:noFill/>
          </a:ln>
        </p:spPr>
        <p:txBody>
          <a:bodyPr lIns="0" tIns="0" rIns="0" bIns="0"/>
          <a:lstStyle/>
          <a:p>
            <a:pPr marL="343260" indent="-342900">
              <a:buClr>
                <a:srgbClr val="89BA17"/>
              </a:buClr>
              <a:buFont typeface="Arial" panose="020B0604020202020204" pitchFamily="34" charset="0"/>
              <a:buChar char="•"/>
            </a:pPr>
            <a:r>
              <a:rPr lang="en-US" sz="2400" spc="-1" dirty="0" smtClean="0">
                <a:solidFill>
                  <a:srgbClr val="002060"/>
                </a:solidFill>
                <a:uFill>
                  <a:solidFill>
                    <a:srgbClr val="FFFFFF"/>
                  </a:solidFill>
                </a:uFill>
                <a:latin typeface="Helvetica Neue Light"/>
              </a:rPr>
              <a:t>Venue</a:t>
            </a:r>
            <a:r>
              <a:rPr lang="en-US" sz="2400" spc="-1" dirty="0" smtClean="0">
                <a:solidFill>
                  <a:srgbClr val="89BA17"/>
                </a:solidFill>
                <a:uFill>
                  <a:solidFill>
                    <a:srgbClr val="FFFFFF"/>
                  </a:solidFill>
                </a:uFill>
                <a:latin typeface="Helvetica Neue Light"/>
              </a:rPr>
              <a:t>: </a:t>
            </a:r>
            <a:r>
              <a:rPr lang="en-US" sz="2400" spc="-1" dirty="0">
                <a:solidFill>
                  <a:srgbClr val="89BA17"/>
                </a:solidFill>
                <a:uFill>
                  <a:solidFill>
                    <a:srgbClr val="FFFFFF"/>
                  </a:solidFill>
                </a:uFill>
                <a:latin typeface="Helvetica Neue Light"/>
              </a:rPr>
              <a:t>Czech Technical University in Prague, Prague, </a:t>
            </a:r>
            <a:r>
              <a:rPr lang="en-US" sz="2400" spc="-1" dirty="0" smtClean="0">
                <a:solidFill>
                  <a:srgbClr val="89BA17"/>
                </a:solidFill>
                <a:uFill>
                  <a:solidFill>
                    <a:srgbClr val="FFFFFF"/>
                  </a:solidFill>
                </a:uFill>
                <a:latin typeface="Helvetica Neue Light"/>
              </a:rPr>
              <a:t>Czech Republic</a:t>
            </a:r>
          </a:p>
          <a:p>
            <a:pPr marL="343260" indent="-342900">
              <a:lnSpc>
                <a:spcPct val="150000"/>
              </a:lnSpc>
              <a:buClr>
                <a:srgbClr val="89BA17"/>
              </a:buClr>
              <a:buFont typeface="Arial" panose="020B0604020202020204" pitchFamily="34" charset="0"/>
              <a:buChar char="•"/>
            </a:pPr>
            <a:r>
              <a:rPr lang="en-US" sz="2400" spc="-1" dirty="0" smtClean="0">
                <a:solidFill>
                  <a:srgbClr val="002060"/>
                </a:solidFill>
                <a:uFill>
                  <a:solidFill>
                    <a:srgbClr val="FFFFFF"/>
                  </a:solidFill>
                </a:uFill>
                <a:latin typeface="Helvetica Neue Light"/>
              </a:rPr>
              <a:t>Date</a:t>
            </a:r>
            <a:r>
              <a:rPr lang="en-US" sz="2400" spc="-1" dirty="0" smtClean="0">
                <a:solidFill>
                  <a:srgbClr val="89BA17"/>
                </a:solidFill>
                <a:uFill>
                  <a:solidFill>
                    <a:srgbClr val="FFFFFF"/>
                  </a:solidFill>
                </a:uFill>
                <a:latin typeface="Helvetica Neue Light"/>
              </a:rPr>
              <a:t>: </a:t>
            </a:r>
            <a:r>
              <a:rPr lang="en-US" sz="2400" spc="-1" dirty="0">
                <a:solidFill>
                  <a:srgbClr val="89BA17"/>
                </a:solidFill>
                <a:uFill>
                  <a:solidFill>
                    <a:srgbClr val="FFFFFF"/>
                  </a:solidFill>
                </a:uFill>
                <a:latin typeface="Helvetica Neue Light"/>
              </a:rPr>
              <a:t>June 1 – 2, </a:t>
            </a:r>
            <a:r>
              <a:rPr lang="en-US" sz="2400" spc="-1" dirty="0" smtClean="0">
                <a:solidFill>
                  <a:srgbClr val="89BA17"/>
                </a:solidFill>
                <a:uFill>
                  <a:solidFill>
                    <a:srgbClr val="FFFFFF"/>
                  </a:solidFill>
                </a:uFill>
                <a:latin typeface="Helvetica Neue Light"/>
              </a:rPr>
              <a:t>2021</a:t>
            </a:r>
          </a:p>
          <a:p>
            <a:pPr marL="343260" indent="-342900">
              <a:spcAft>
                <a:spcPts val="600"/>
              </a:spcAft>
              <a:buClr>
                <a:srgbClr val="89BA17"/>
              </a:buClr>
              <a:buFont typeface="Arial" panose="020B0604020202020204" pitchFamily="34" charset="0"/>
              <a:buChar char="•"/>
            </a:pPr>
            <a:r>
              <a:rPr lang="en-US" sz="2400" spc="-1" dirty="0" smtClean="0">
                <a:solidFill>
                  <a:srgbClr val="002060"/>
                </a:solidFill>
                <a:uFill>
                  <a:solidFill>
                    <a:srgbClr val="FFFFFF"/>
                  </a:solidFill>
                </a:uFill>
                <a:latin typeface="Helvetica Neue Light"/>
              </a:rPr>
              <a:t>Aim</a:t>
            </a:r>
            <a:r>
              <a:rPr lang="en-US" sz="2400" spc="-1" dirty="0" smtClean="0">
                <a:solidFill>
                  <a:srgbClr val="89BA17"/>
                </a:solidFill>
                <a:uFill>
                  <a:solidFill>
                    <a:srgbClr val="FFFFFF"/>
                  </a:solidFill>
                </a:uFill>
                <a:latin typeface="Helvetica Neue Light"/>
              </a:rPr>
              <a:t>:  In </a:t>
            </a:r>
            <a:r>
              <a:rPr lang="en-US" sz="2400" spc="-1" dirty="0">
                <a:solidFill>
                  <a:srgbClr val="89BA17"/>
                </a:solidFill>
                <a:uFill>
                  <a:solidFill>
                    <a:srgbClr val="FFFFFF"/>
                  </a:solidFill>
                </a:uFill>
                <a:latin typeface="Helvetica Neue Light"/>
              </a:rPr>
              <a:t>person </a:t>
            </a:r>
            <a:r>
              <a:rPr lang="en-US" sz="2400" spc="-1" dirty="0" smtClean="0">
                <a:solidFill>
                  <a:srgbClr val="89BA17"/>
                </a:solidFill>
                <a:uFill>
                  <a:solidFill>
                    <a:srgbClr val="FFFFFF"/>
                  </a:solidFill>
                </a:uFill>
                <a:latin typeface="Helvetica Neue Light"/>
              </a:rPr>
              <a:t>meeting with 60-70 </a:t>
            </a:r>
            <a:r>
              <a:rPr lang="en-US" sz="2400" spc="-1" dirty="0">
                <a:solidFill>
                  <a:srgbClr val="89BA17"/>
                </a:solidFill>
                <a:uFill>
                  <a:solidFill>
                    <a:srgbClr val="FFFFFF"/>
                  </a:solidFill>
                </a:uFill>
                <a:latin typeface="Helvetica Neue Light"/>
              </a:rPr>
              <a:t>people (including SME industry) </a:t>
            </a:r>
            <a:r>
              <a:rPr lang="en-US" sz="2400" spc="-1" dirty="0" smtClean="0">
                <a:solidFill>
                  <a:srgbClr val="89BA17"/>
                </a:solidFill>
                <a:uFill>
                  <a:solidFill>
                    <a:srgbClr val="FFFFFF"/>
                  </a:solidFill>
                </a:uFill>
                <a:latin typeface="Helvetica Neue Light"/>
              </a:rPr>
              <a:t>with </a:t>
            </a:r>
            <a:r>
              <a:rPr lang="en-US" sz="2400" spc="-1" dirty="0">
                <a:solidFill>
                  <a:srgbClr val="89BA17"/>
                </a:solidFill>
                <a:uFill>
                  <a:solidFill>
                    <a:srgbClr val="FFFFFF"/>
                  </a:solidFill>
                </a:uFill>
                <a:latin typeface="Helvetica Neue Light"/>
              </a:rPr>
              <a:t>a </a:t>
            </a:r>
            <a:r>
              <a:rPr lang="en-US" sz="2400" spc="-1" dirty="0" smtClean="0">
                <a:solidFill>
                  <a:srgbClr val="89BA17"/>
                </a:solidFill>
                <a:uFill>
                  <a:solidFill>
                    <a:srgbClr val="FFFFFF"/>
                  </a:solidFill>
                </a:uFill>
                <a:latin typeface="Helvetica Neue Light"/>
              </a:rPr>
              <a:t>few major </a:t>
            </a:r>
            <a:r>
              <a:rPr lang="en-US" sz="2400" spc="-1" dirty="0">
                <a:solidFill>
                  <a:srgbClr val="89BA17"/>
                </a:solidFill>
                <a:uFill>
                  <a:solidFill>
                    <a:srgbClr val="FFFFFF"/>
                  </a:solidFill>
                </a:uFill>
                <a:latin typeface="Helvetica Neue Light"/>
              </a:rPr>
              <a:t>speaker </a:t>
            </a:r>
            <a:r>
              <a:rPr lang="en-US" sz="2400" spc="-1" dirty="0" smtClean="0">
                <a:solidFill>
                  <a:srgbClr val="89BA17"/>
                </a:solidFill>
                <a:uFill>
                  <a:solidFill>
                    <a:srgbClr val="FFFFFF"/>
                  </a:solidFill>
                </a:uFill>
                <a:latin typeface="Helvetica Neue Light"/>
              </a:rPr>
              <a:t>presentations</a:t>
            </a:r>
            <a:endParaRPr lang="en-US" sz="2400" spc="-1" dirty="0">
              <a:solidFill>
                <a:srgbClr val="89BA17"/>
              </a:solidFill>
              <a:uFill>
                <a:solidFill>
                  <a:srgbClr val="FFFFFF"/>
                </a:solidFill>
              </a:uFill>
              <a:latin typeface="Helvetica Neue Light"/>
            </a:endParaRPr>
          </a:p>
          <a:p>
            <a:pPr marL="343260" indent="-342900">
              <a:spcAft>
                <a:spcPts val="600"/>
              </a:spcAft>
              <a:buClr>
                <a:srgbClr val="89BA17"/>
              </a:buClr>
              <a:buFont typeface="Arial" panose="020B0604020202020204" pitchFamily="34" charset="0"/>
              <a:buChar char="•"/>
            </a:pPr>
            <a:r>
              <a:rPr lang="en-US" sz="2400" spc="-1" dirty="0" smtClean="0">
                <a:solidFill>
                  <a:srgbClr val="002060"/>
                </a:solidFill>
                <a:uFill>
                  <a:solidFill>
                    <a:srgbClr val="FFFFFF"/>
                  </a:solidFill>
                </a:uFill>
                <a:latin typeface="Helvetica Neue Light"/>
              </a:rPr>
              <a:t>Topics</a:t>
            </a:r>
            <a:r>
              <a:rPr lang="en-US" sz="2400" spc="-1" dirty="0" smtClean="0">
                <a:solidFill>
                  <a:srgbClr val="89BA17"/>
                </a:solidFill>
                <a:uFill>
                  <a:solidFill>
                    <a:srgbClr val="FFFFFF"/>
                  </a:solidFill>
                </a:uFill>
                <a:latin typeface="Helvetica Neue Light"/>
              </a:rPr>
              <a:t>: </a:t>
            </a:r>
            <a:r>
              <a:rPr lang="en-US" sz="2400" spc="-1" dirty="0">
                <a:solidFill>
                  <a:srgbClr val="89BA17"/>
                </a:solidFill>
                <a:uFill>
                  <a:solidFill>
                    <a:srgbClr val="FFFFFF"/>
                  </a:solidFill>
                </a:uFill>
                <a:latin typeface="Helvetica Neue Light"/>
              </a:rPr>
              <a:t>Robotics in medical applications and in Covid-19 era, Robotics in </a:t>
            </a:r>
            <a:r>
              <a:rPr lang="en-US" sz="2400" spc="-1" dirty="0" smtClean="0">
                <a:solidFill>
                  <a:srgbClr val="89BA17"/>
                </a:solidFill>
                <a:uFill>
                  <a:solidFill>
                    <a:srgbClr val="FFFFFF"/>
                  </a:solidFill>
                </a:uFill>
                <a:latin typeface="Helvetica Neue Light"/>
              </a:rPr>
              <a:t>space Robotics underground</a:t>
            </a:r>
            <a:endParaRPr lang="en-US" sz="2400" spc="-1" dirty="0">
              <a:solidFill>
                <a:srgbClr val="89BA17"/>
              </a:solidFill>
              <a:uFill>
                <a:solidFill>
                  <a:srgbClr val="FFFFFF"/>
                </a:solidFill>
              </a:uFill>
              <a:latin typeface="Helvetica Neue Light"/>
            </a:endParaRPr>
          </a:p>
          <a:p>
            <a:pPr marL="343260" indent="-342900">
              <a:spcAft>
                <a:spcPts val="600"/>
              </a:spcAft>
              <a:buClr>
                <a:srgbClr val="89BA17"/>
              </a:buClr>
              <a:buFont typeface="Arial" panose="020B0604020202020204" pitchFamily="34" charset="0"/>
              <a:buChar char="•"/>
            </a:pPr>
            <a:r>
              <a:rPr lang="en-US" sz="2400" spc="-1" dirty="0">
                <a:solidFill>
                  <a:srgbClr val="002060"/>
                </a:solidFill>
                <a:uFill>
                  <a:solidFill>
                    <a:srgbClr val="FFFFFF"/>
                  </a:solidFill>
                </a:uFill>
                <a:latin typeface="Helvetica Neue Light"/>
              </a:rPr>
              <a:t>Web site</a:t>
            </a:r>
            <a:r>
              <a:rPr lang="en-US" sz="2400" spc="-1" dirty="0">
                <a:solidFill>
                  <a:srgbClr val="89BA17"/>
                </a:solidFill>
                <a:uFill>
                  <a:solidFill>
                    <a:srgbClr val="FFFFFF"/>
                  </a:solidFill>
                </a:uFill>
                <a:latin typeface="Helvetica Neue Light"/>
              </a:rPr>
              <a:t>: </a:t>
            </a:r>
            <a:r>
              <a:rPr lang="en-US" sz="2400" spc="-1" dirty="0">
                <a:solidFill>
                  <a:srgbClr val="89BA17"/>
                </a:solidFill>
                <a:uFill>
                  <a:solidFill>
                    <a:srgbClr val="FFFFFF"/>
                  </a:solidFill>
                </a:uFill>
                <a:latin typeface="Helvetica Neue Light"/>
                <a:hlinkClick r:id="rId2"/>
              </a:rPr>
              <a:t>https://</a:t>
            </a:r>
            <a:r>
              <a:rPr lang="en-US" sz="2400" spc="-1" dirty="0" smtClean="0">
                <a:solidFill>
                  <a:srgbClr val="89BA17"/>
                </a:solidFill>
                <a:uFill>
                  <a:solidFill>
                    <a:srgbClr val="FFFFFF"/>
                  </a:solidFill>
                </a:uFill>
                <a:latin typeface="Helvetica Neue Light"/>
                <a:hlinkClick r:id="rId2"/>
              </a:rPr>
              <a:t>indico.utef.cvut.cz/indico/event/20/overview</a:t>
            </a:r>
            <a:endParaRPr lang="en-US" sz="2400" spc="-1" dirty="0" smtClean="0">
              <a:solidFill>
                <a:srgbClr val="89BA17"/>
              </a:solidFill>
              <a:uFill>
                <a:solidFill>
                  <a:srgbClr val="FFFFFF"/>
                </a:solidFill>
              </a:uFill>
              <a:latin typeface="Helvetica Neue Light"/>
            </a:endParaRPr>
          </a:p>
        </p:txBody>
      </p:sp>
      <p:sp>
        <p:nvSpPr>
          <p:cNvPr id="133" name="TextShape 2"/>
          <p:cNvSpPr txBox="1"/>
          <p:nvPr/>
        </p:nvSpPr>
        <p:spPr>
          <a:xfrm>
            <a:off x="550486" y="297540"/>
            <a:ext cx="10972080" cy="1144440"/>
          </a:xfrm>
          <a:prstGeom prst="rect">
            <a:avLst/>
          </a:prstGeom>
          <a:noFill/>
          <a:ln>
            <a:noFill/>
          </a:ln>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134" name="CustomShape 3"/>
          <p:cNvSpPr/>
          <p:nvPr/>
        </p:nvSpPr>
        <p:spPr>
          <a:xfrm>
            <a:off x="335520" y="975959"/>
            <a:ext cx="11665080" cy="1087971"/>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en-GB" sz="3200" b="0" strike="noStrike" spc="-1" dirty="0">
                <a:solidFill>
                  <a:srgbClr val="002060"/>
                </a:solidFill>
                <a:uFill>
                  <a:solidFill>
                    <a:srgbClr val="FFFFFF"/>
                  </a:solidFill>
                </a:uFill>
                <a:latin typeface="Helvetica Neue Light"/>
                <a:ea typeface="ＭＳ Ｐゴシック"/>
              </a:rPr>
              <a:t>APPEC </a:t>
            </a:r>
            <a:r>
              <a:rPr lang="en-GB" sz="3200" b="0" strike="noStrike" spc="-1" dirty="0" smtClean="0">
                <a:solidFill>
                  <a:srgbClr val="002060"/>
                </a:solidFill>
                <a:uFill>
                  <a:solidFill>
                    <a:srgbClr val="FFFFFF"/>
                  </a:solidFill>
                </a:uFill>
                <a:latin typeface="Helvetica Neue Light"/>
                <a:ea typeface="ＭＳ Ｐゴシック"/>
              </a:rPr>
              <a:t>Technology Forum: </a:t>
            </a:r>
            <a:r>
              <a:rPr lang="en-US" sz="3200" spc="-1" dirty="0" smtClean="0">
                <a:solidFill>
                  <a:srgbClr val="002060"/>
                </a:solidFill>
                <a:uFill>
                  <a:solidFill>
                    <a:srgbClr val="FFFFFF"/>
                  </a:solidFill>
                </a:uFill>
                <a:latin typeface="Helvetica Neue Light"/>
              </a:rPr>
              <a:t>Robotics </a:t>
            </a:r>
            <a:r>
              <a:rPr lang="en-US" sz="3200" spc="-1" dirty="0">
                <a:solidFill>
                  <a:srgbClr val="002060"/>
                </a:solidFill>
                <a:uFill>
                  <a:solidFill>
                    <a:srgbClr val="FFFFFF"/>
                  </a:solidFill>
                </a:uFill>
                <a:latin typeface="Helvetica Neue Light"/>
              </a:rPr>
              <a:t>and operation of detectors in a harsh environment</a:t>
            </a:r>
            <a:r>
              <a:rPr lang="en-GB" sz="3200" b="0" strike="noStrike" spc="-1" dirty="0" smtClean="0">
                <a:solidFill>
                  <a:srgbClr val="002060"/>
                </a:solidFill>
                <a:uFill>
                  <a:solidFill>
                    <a:srgbClr val="FFFFFF"/>
                  </a:solidFill>
                </a:uFill>
                <a:latin typeface="Helvetica Neue Light"/>
                <a:ea typeface="ＭＳ Ｐゴシック"/>
              </a:rPr>
              <a:t> (</a:t>
            </a:r>
            <a:r>
              <a:rPr lang="en-GB" sz="3200" spc="-1" dirty="0" smtClean="0">
                <a:solidFill>
                  <a:srgbClr val="002060"/>
                </a:solidFill>
                <a:uFill>
                  <a:solidFill>
                    <a:srgbClr val="FFFFFF"/>
                  </a:solidFill>
                </a:uFill>
                <a:latin typeface="Helvetica Neue Light"/>
                <a:ea typeface="ＭＳ Ｐゴシック"/>
              </a:rPr>
              <a:t>Ivan</a:t>
            </a:r>
            <a:r>
              <a:rPr lang="en-GB" sz="3200" b="0" strike="noStrike" spc="-1" dirty="0" smtClean="0">
                <a:solidFill>
                  <a:srgbClr val="002060"/>
                </a:solidFill>
                <a:uFill>
                  <a:solidFill>
                    <a:srgbClr val="FFFFFF"/>
                  </a:solidFill>
                </a:uFill>
                <a:latin typeface="Helvetica Neue Light"/>
                <a:ea typeface="ＭＳ Ｐゴシック"/>
              </a:rPr>
              <a:t>)</a:t>
            </a:r>
            <a:endParaRPr lang="en-GB"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extShape 1"/>
          <p:cNvSpPr txBox="1"/>
          <p:nvPr/>
        </p:nvSpPr>
        <p:spPr>
          <a:xfrm>
            <a:off x="335519" y="1981440"/>
            <a:ext cx="11418945" cy="4876560"/>
          </a:xfrm>
          <a:prstGeom prst="rect">
            <a:avLst/>
          </a:prstGeom>
          <a:noFill/>
          <a:ln>
            <a:noFill/>
          </a:ln>
        </p:spPr>
        <p:txBody>
          <a:bodyPr lIns="0" tIns="0" rIns="0" bIns="0"/>
          <a:lstStyle/>
          <a:p>
            <a:pPr marL="457200" indent="-457200">
              <a:spcAft>
                <a:spcPts val="1200"/>
              </a:spcAft>
              <a:buFont typeface="Arial" panose="020B0604020202020204" pitchFamily="34" charset="0"/>
              <a:buChar char="•"/>
              <a:tabLst>
                <a:tab pos="2876550" algn="l"/>
              </a:tabLst>
            </a:pPr>
            <a:r>
              <a:rPr lang="fr-FR" sz="3200" spc="-1" dirty="0" err="1" smtClean="0">
                <a:solidFill>
                  <a:srgbClr val="89BA17"/>
                </a:solidFill>
                <a:uFill>
                  <a:solidFill>
                    <a:srgbClr val="FFFFFF"/>
                  </a:solidFill>
                </a:uFill>
                <a:latin typeface="Helvetica Neue Light"/>
              </a:rPr>
              <a:t>Poland</a:t>
            </a:r>
            <a:r>
              <a:rPr lang="fr-FR" sz="3200" spc="-1" dirty="0">
                <a:solidFill>
                  <a:srgbClr val="89BA17"/>
                </a:solidFill>
                <a:uFill>
                  <a:solidFill>
                    <a:srgbClr val="FFFFFF"/>
                  </a:solidFill>
                </a:uFill>
                <a:latin typeface="Helvetica Neue Light"/>
              </a:rPr>
              <a:t>: </a:t>
            </a:r>
            <a:r>
              <a:rPr lang="fr-FR" sz="3200" spc="-1" dirty="0" smtClean="0">
                <a:solidFill>
                  <a:srgbClr val="89BA17"/>
                </a:solidFill>
                <a:uFill>
                  <a:solidFill>
                    <a:srgbClr val="FFFFFF"/>
                  </a:solidFill>
                </a:uFill>
                <a:latin typeface="Helvetica Neue Light"/>
              </a:rPr>
              <a:t>	Accession document </a:t>
            </a:r>
            <a:r>
              <a:rPr lang="fr-FR" sz="3200" spc="-1" dirty="0" err="1" smtClean="0">
                <a:solidFill>
                  <a:srgbClr val="89BA17"/>
                </a:solidFill>
                <a:uFill>
                  <a:solidFill>
                    <a:srgbClr val="FFFFFF"/>
                  </a:solidFill>
                </a:uFill>
                <a:latin typeface="Helvetica Neue Light"/>
              </a:rPr>
              <a:t>signed</a:t>
            </a:r>
            <a:r>
              <a:rPr lang="fr-FR" sz="3200" spc="-1" dirty="0" smtClean="0">
                <a:solidFill>
                  <a:srgbClr val="89BA17"/>
                </a:solidFill>
                <a:uFill>
                  <a:solidFill>
                    <a:srgbClr val="FFFFFF"/>
                  </a:solidFill>
                </a:uFill>
                <a:latin typeface="Helvetica Neue Light"/>
              </a:rPr>
              <a:t> in April</a:t>
            </a:r>
            <a:br>
              <a:rPr lang="fr-FR" sz="3200" spc="-1" dirty="0" smtClean="0">
                <a:solidFill>
                  <a:srgbClr val="89BA17"/>
                </a:solidFill>
                <a:uFill>
                  <a:solidFill>
                    <a:srgbClr val="FFFFFF"/>
                  </a:solidFill>
                </a:uFill>
                <a:latin typeface="Helvetica Neue Light"/>
              </a:rPr>
            </a:br>
            <a:r>
              <a:rPr lang="fr-FR" sz="3200" spc="-1" dirty="0" smtClean="0">
                <a:solidFill>
                  <a:srgbClr val="89BA17"/>
                </a:solidFill>
                <a:uFill>
                  <a:solidFill>
                    <a:srgbClr val="FFFFFF"/>
                  </a:solidFill>
                </a:uFill>
                <a:latin typeface="Helvetica Neue Light"/>
              </a:rPr>
              <a:t>	Leszek </a:t>
            </a:r>
            <a:r>
              <a:rPr lang="fr-FR" sz="3200" spc="-1" dirty="0">
                <a:solidFill>
                  <a:srgbClr val="89BA17"/>
                </a:solidFill>
                <a:uFill>
                  <a:solidFill>
                    <a:srgbClr val="FFFFFF"/>
                  </a:solidFill>
                </a:uFill>
                <a:latin typeface="Helvetica Neue Light"/>
              </a:rPr>
              <a:t>Roszkowski </a:t>
            </a:r>
            <a:r>
              <a:rPr lang="fr-FR" sz="3200" spc="-1" dirty="0" err="1" smtClean="0">
                <a:solidFill>
                  <a:srgbClr val="89BA17"/>
                </a:solidFill>
                <a:uFill>
                  <a:solidFill>
                    <a:srgbClr val="FFFFFF"/>
                  </a:solidFill>
                </a:uFill>
                <a:latin typeface="Helvetica Neue Light"/>
              </a:rPr>
              <a:t>represents</a:t>
            </a:r>
            <a:r>
              <a:rPr lang="fr-FR" sz="3200" spc="-1" dirty="0" smtClean="0">
                <a:solidFill>
                  <a:srgbClr val="89BA17"/>
                </a:solidFill>
                <a:uFill>
                  <a:solidFill>
                    <a:srgbClr val="FFFFFF"/>
                  </a:solidFill>
                </a:uFill>
                <a:latin typeface="Helvetica Neue Light"/>
              </a:rPr>
              <a:t> </a:t>
            </a:r>
            <a:r>
              <a:rPr lang="fr-FR" sz="3200" spc="-1" dirty="0" err="1" smtClean="0">
                <a:solidFill>
                  <a:srgbClr val="89BA17"/>
                </a:solidFill>
                <a:uFill>
                  <a:solidFill>
                    <a:srgbClr val="FFFFFF"/>
                  </a:solidFill>
                </a:uFill>
                <a:latin typeface="Helvetica Neue Light"/>
              </a:rPr>
              <a:t>Poland</a:t>
            </a:r>
            <a:endParaRPr lang="fr-FR" sz="3200" spc="-1" dirty="0" smtClean="0">
              <a:solidFill>
                <a:srgbClr val="89BA17"/>
              </a:solidFill>
              <a:uFill>
                <a:solidFill>
                  <a:srgbClr val="FFFFFF"/>
                </a:solidFill>
              </a:uFill>
              <a:latin typeface="Helvetica Neue Light"/>
            </a:endParaRPr>
          </a:p>
          <a:p>
            <a:pPr marL="457200" indent="-457200">
              <a:spcAft>
                <a:spcPts val="1200"/>
              </a:spcAft>
              <a:buFont typeface="Arial" panose="020B0604020202020204" pitchFamily="34" charset="0"/>
              <a:buChar char="•"/>
              <a:tabLst>
                <a:tab pos="2876550" algn="l"/>
              </a:tabLst>
            </a:pPr>
            <a:r>
              <a:rPr lang="fr-FR" sz="3200" spc="-1" dirty="0" err="1" smtClean="0">
                <a:solidFill>
                  <a:srgbClr val="89BA17"/>
                </a:solidFill>
                <a:uFill>
                  <a:solidFill>
                    <a:srgbClr val="FFFFFF"/>
                  </a:solidFill>
                </a:uFill>
                <a:latin typeface="Helvetica Neue Light"/>
              </a:rPr>
              <a:t>NuPECC</a:t>
            </a:r>
            <a:r>
              <a:rPr lang="fr-FR" sz="3200" spc="-1" dirty="0">
                <a:solidFill>
                  <a:srgbClr val="89BA17"/>
                </a:solidFill>
                <a:uFill>
                  <a:solidFill>
                    <a:srgbClr val="FFFFFF"/>
                  </a:solidFill>
                </a:uFill>
                <a:latin typeface="Helvetica Neue Light"/>
              </a:rPr>
              <a:t>:	</a:t>
            </a:r>
            <a:r>
              <a:rPr lang="fr-FR" sz="3200" spc="-1" dirty="0" smtClean="0">
                <a:solidFill>
                  <a:srgbClr val="89BA17"/>
                </a:solidFill>
                <a:uFill>
                  <a:solidFill>
                    <a:srgbClr val="FFFFFF"/>
                  </a:solidFill>
                </a:uFill>
                <a:latin typeface="Helvetica Neue Light"/>
              </a:rPr>
              <a:t>Marek </a:t>
            </a:r>
            <a:r>
              <a:rPr lang="fr-FR" sz="3200" spc="-1" dirty="0" err="1" smtClean="0">
                <a:solidFill>
                  <a:srgbClr val="89BA17"/>
                </a:solidFill>
                <a:uFill>
                  <a:solidFill>
                    <a:srgbClr val="FFFFFF"/>
                  </a:solidFill>
                </a:uFill>
                <a:latin typeface="Helvetica Neue Light"/>
              </a:rPr>
              <a:t>Lewitowicz</a:t>
            </a:r>
            <a:r>
              <a:rPr lang="fr-FR" sz="3200" spc="-1" dirty="0" smtClean="0">
                <a:solidFill>
                  <a:srgbClr val="89BA17"/>
                </a:solidFill>
                <a:uFill>
                  <a:solidFill>
                    <a:srgbClr val="FFFFFF"/>
                  </a:solidFill>
                </a:uFill>
                <a:latin typeface="Helvetica Neue Light"/>
              </a:rPr>
              <a:t> </a:t>
            </a:r>
            <a:r>
              <a:rPr lang="fr-FR" sz="3200" spc="-1" dirty="0">
                <a:solidFill>
                  <a:srgbClr val="89BA17"/>
                </a:solidFill>
                <a:uFill>
                  <a:solidFill>
                    <a:srgbClr val="FFFFFF"/>
                  </a:solidFill>
                </a:uFill>
                <a:latin typeface="Helvetica Neue Light"/>
              </a:rPr>
              <a:t>(</a:t>
            </a:r>
            <a:r>
              <a:rPr lang="fr-FR" sz="3200" spc="-1" dirty="0" smtClean="0">
                <a:solidFill>
                  <a:srgbClr val="89BA17"/>
                </a:solidFill>
                <a:uFill>
                  <a:solidFill>
                    <a:srgbClr val="FFFFFF"/>
                  </a:solidFill>
                </a:uFill>
                <a:latin typeface="Helvetica Neue Light"/>
              </a:rPr>
              <a:t>observer)</a:t>
            </a:r>
          </a:p>
          <a:p>
            <a:pPr>
              <a:tabLst>
                <a:tab pos="2876550" algn="l"/>
              </a:tabLst>
            </a:pPr>
            <a:endParaRPr lang="fr-FR" sz="3200" spc="-1" dirty="0">
              <a:solidFill>
                <a:srgbClr val="89BA17"/>
              </a:solidFill>
              <a:uFill>
                <a:solidFill>
                  <a:srgbClr val="FFFFFF"/>
                </a:solidFill>
              </a:uFill>
              <a:latin typeface="Helvetica Neue Light"/>
            </a:endParaRPr>
          </a:p>
          <a:p>
            <a:pPr marL="457200" indent="-457200">
              <a:buFont typeface="Arial" panose="020B0604020202020204" pitchFamily="34" charset="0"/>
              <a:buChar char="•"/>
              <a:tabLst>
                <a:tab pos="2876550" algn="l"/>
              </a:tabLst>
            </a:pPr>
            <a:endParaRPr lang="fr-FR" sz="3200" spc="-1" dirty="0" smtClean="0">
              <a:solidFill>
                <a:srgbClr val="89BA17"/>
              </a:solidFill>
              <a:uFill>
                <a:solidFill>
                  <a:srgbClr val="FFFFFF"/>
                </a:solidFill>
              </a:uFill>
              <a:latin typeface="Helvetica Neue Light"/>
            </a:endParaRPr>
          </a:p>
          <a:p>
            <a:pPr marL="457200" indent="-457200">
              <a:buFont typeface="Arial" panose="020B0604020202020204" pitchFamily="34" charset="0"/>
              <a:buChar char="•"/>
              <a:tabLst>
                <a:tab pos="2876550" algn="l"/>
              </a:tabLst>
            </a:pPr>
            <a:endParaRPr lang="fr-FR" sz="3200" spc="-1" dirty="0">
              <a:solidFill>
                <a:srgbClr val="89BA17"/>
              </a:solidFill>
              <a:uFill>
                <a:solidFill>
                  <a:srgbClr val="FFFFFF"/>
                </a:solidFill>
              </a:uFill>
              <a:latin typeface="Helvetica Neue Light"/>
            </a:endParaRPr>
          </a:p>
          <a:p>
            <a:pPr>
              <a:lnSpc>
                <a:spcPct val="150000"/>
              </a:lnSpc>
              <a:tabLst>
                <a:tab pos="2876550" algn="l"/>
              </a:tabLst>
            </a:pPr>
            <a:endParaRPr lang="fr-FR" sz="3200" spc="-1" dirty="0">
              <a:solidFill>
                <a:srgbClr val="FF0000"/>
              </a:solidFill>
              <a:uFill>
                <a:solidFill>
                  <a:srgbClr val="FFFFFF"/>
                </a:solidFill>
              </a:uFill>
              <a:latin typeface="Helvetica Neue Light"/>
            </a:endParaRPr>
          </a:p>
          <a:p>
            <a:pPr marL="457200" indent="-457200">
              <a:lnSpc>
                <a:spcPct val="150000"/>
              </a:lnSpc>
              <a:buFont typeface="Arial" panose="020B0604020202020204" pitchFamily="34" charset="0"/>
              <a:buChar char="•"/>
              <a:tabLst>
                <a:tab pos="2876550" algn="l"/>
              </a:tabLst>
            </a:pPr>
            <a:endParaRPr lang="fr-FR" sz="3200" spc="-1" dirty="0">
              <a:solidFill>
                <a:srgbClr val="89BA17"/>
              </a:solidFill>
              <a:uFill>
                <a:solidFill>
                  <a:srgbClr val="FFFFFF"/>
                </a:solidFill>
              </a:uFill>
              <a:latin typeface="Helvetica Neue Light"/>
            </a:endParaRPr>
          </a:p>
          <a:p>
            <a:pPr marL="457200" indent="-457200">
              <a:lnSpc>
                <a:spcPct val="150000"/>
              </a:lnSpc>
              <a:buFont typeface="Arial" panose="020B0604020202020204" pitchFamily="34" charset="0"/>
              <a:buChar char="•"/>
            </a:pPr>
            <a:endParaRPr lang="fr-FR" sz="3200" b="0" strike="noStrike" spc="-1" dirty="0">
              <a:solidFill>
                <a:srgbClr val="89BA17"/>
              </a:solidFill>
              <a:uFill>
                <a:solidFill>
                  <a:srgbClr val="FFFFFF"/>
                </a:solidFill>
              </a:uFill>
              <a:latin typeface="Helvetica Neue Light"/>
            </a:endParaRPr>
          </a:p>
        </p:txBody>
      </p:sp>
      <p:sp>
        <p:nvSpPr>
          <p:cNvPr id="124" name="TextShape 2"/>
          <p:cNvSpPr txBox="1"/>
          <p:nvPr/>
        </p:nvSpPr>
        <p:spPr>
          <a:xfrm>
            <a:off x="565235" y="214607"/>
            <a:ext cx="10972080" cy="1144440"/>
          </a:xfrm>
          <a:prstGeom prst="rect">
            <a:avLst/>
          </a:prstGeom>
          <a:noFill/>
          <a:ln>
            <a:noFill/>
          </a:ln>
        </p:spPr>
        <p:txBody>
          <a:bodyPr lIns="0" tIns="0" rIns="0" bIns="0" anchor="ctr"/>
          <a:lstStyle/>
          <a:p>
            <a:endParaRPr lang="fr-FR" sz="1800" b="0" strike="noStrike" spc="-1">
              <a:solidFill>
                <a:srgbClr val="000000"/>
              </a:solidFill>
              <a:uFill>
                <a:solidFill>
                  <a:srgbClr val="FFFFFF"/>
                </a:solidFill>
              </a:uFill>
              <a:latin typeface="Calibri"/>
            </a:endParaRPr>
          </a:p>
        </p:txBody>
      </p:sp>
      <p:sp>
        <p:nvSpPr>
          <p:cNvPr id="125" name="CustomShape 3"/>
          <p:cNvSpPr/>
          <p:nvPr/>
        </p:nvSpPr>
        <p:spPr>
          <a:xfrm>
            <a:off x="335520" y="975960"/>
            <a:ext cx="11665080" cy="6138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nSpc>
                <a:spcPct val="100000"/>
              </a:lnSpc>
            </a:pPr>
            <a:r>
              <a:rPr lang="en-GB" sz="3200" b="0" strike="noStrike" spc="-1" dirty="0">
                <a:solidFill>
                  <a:srgbClr val="002060"/>
                </a:solidFill>
                <a:uFill>
                  <a:solidFill>
                    <a:srgbClr val="FFFFFF"/>
                  </a:solidFill>
                </a:uFill>
                <a:latin typeface="Helvetica Neue Light"/>
                <a:ea typeface="ＭＳ Ｐゴシック"/>
              </a:rPr>
              <a:t>General Assembly </a:t>
            </a:r>
            <a:r>
              <a:rPr lang="en-GB" sz="3200" b="0" strike="noStrike" spc="-1" dirty="0" smtClean="0">
                <a:solidFill>
                  <a:srgbClr val="002060"/>
                </a:solidFill>
                <a:uFill>
                  <a:solidFill>
                    <a:srgbClr val="FFFFFF"/>
                  </a:solidFill>
                </a:uFill>
                <a:latin typeface="Helvetica Neue Light"/>
                <a:ea typeface="ＭＳ Ｐゴシック"/>
              </a:rPr>
              <a:t>composition</a:t>
            </a:r>
            <a:endParaRPr lang="en-GB"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CustomShape 1"/>
          <p:cNvSpPr/>
          <p:nvPr/>
        </p:nvSpPr>
        <p:spPr>
          <a:xfrm>
            <a:off x="1847520" y="1105920"/>
            <a:ext cx="8506440" cy="791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p:txBody>
      </p:sp>
      <p:sp>
        <p:nvSpPr>
          <p:cNvPr id="127" name="TextShape 2"/>
          <p:cNvSpPr txBox="1"/>
          <p:nvPr/>
        </p:nvSpPr>
        <p:spPr>
          <a:xfrm>
            <a:off x="335520" y="975960"/>
            <a:ext cx="11665080" cy="613800"/>
          </a:xfrm>
          <a:prstGeom prst="rect">
            <a:avLst/>
          </a:prstGeom>
          <a:noFill/>
          <a:ln>
            <a:noFill/>
          </a:ln>
        </p:spPr>
        <p:txBody>
          <a:bodyPr lIns="0" tIns="0" rIns="0" bIns="0" anchor="ctr"/>
          <a:lstStyle/>
          <a:p>
            <a:pPr>
              <a:lnSpc>
                <a:spcPct val="100000"/>
              </a:lnSpc>
            </a:pPr>
            <a:r>
              <a:rPr lang="fr-FR" sz="3200" b="0" strike="noStrike" spc="-1" dirty="0" err="1">
                <a:solidFill>
                  <a:srgbClr val="002060"/>
                </a:solidFill>
                <a:uFill>
                  <a:solidFill>
                    <a:srgbClr val="FFFFFF"/>
                  </a:solidFill>
                </a:uFill>
                <a:latin typeface="Helvetica Neue Light"/>
                <a:ea typeface="ＭＳ Ｐゴシック"/>
              </a:rPr>
              <a:t>Activities</a:t>
            </a:r>
            <a:r>
              <a:rPr lang="fr-FR" sz="3200" b="0" strike="noStrike" spc="-1" dirty="0">
                <a:solidFill>
                  <a:srgbClr val="002060"/>
                </a:solidFill>
                <a:uFill>
                  <a:solidFill>
                    <a:srgbClr val="FFFFFF"/>
                  </a:solidFill>
                </a:uFill>
                <a:latin typeface="Helvetica Neue Light"/>
                <a:ea typeface="ＭＳ Ｐゴシック"/>
              </a:rPr>
              <a:t> </a:t>
            </a:r>
            <a:r>
              <a:rPr lang="fr-FR" sz="3200" b="0" strike="noStrike" spc="-1" dirty="0" err="1">
                <a:solidFill>
                  <a:srgbClr val="002060"/>
                </a:solidFill>
                <a:uFill>
                  <a:solidFill>
                    <a:srgbClr val="FFFFFF"/>
                  </a:solidFill>
                </a:uFill>
                <a:latin typeface="Helvetica Neue Light"/>
                <a:ea typeface="ＭＳ Ｐゴシック"/>
              </a:rPr>
              <a:t>since</a:t>
            </a:r>
            <a:r>
              <a:rPr lang="fr-FR" sz="3200" b="0" strike="noStrike" spc="-1" dirty="0">
                <a:solidFill>
                  <a:srgbClr val="002060"/>
                </a:solidFill>
                <a:uFill>
                  <a:solidFill>
                    <a:srgbClr val="FFFFFF"/>
                  </a:solidFill>
                </a:uFill>
                <a:latin typeface="Helvetica Neue Light"/>
                <a:ea typeface="ＭＳ Ｐゴシック"/>
              </a:rPr>
              <a:t> last GA </a:t>
            </a:r>
            <a:r>
              <a:rPr lang="fr-FR" sz="3200" b="0" strike="noStrike" spc="-1" dirty="0" smtClean="0">
                <a:solidFill>
                  <a:srgbClr val="002060"/>
                </a:solidFill>
                <a:uFill>
                  <a:solidFill>
                    <a:srgbClr val="FFFFFF"/>
                  </a:solidFill>
                </a:uFill>
                <a:latin typeface="Helvetica Neue Light"/>
                <a:ea typeface="ＭＳ Ｐゴシック"/>
              </a:rPr>
              <a:t>meeting (Job)</a:t>
            </a:r>
            <a:endParaRPr lang="fr-FR" sz="1800" b="0" strike="noStrike" spc="-1" dirty="0">
              <a:solidFill>
                <a:srgbClr val="000000"/>
              </a:solidFill>
              <a:uFill>
                <a:solidFill>
                  <a:srgbClr val="FFFFFF"/>
                </a:solidFill>
              </a:uFill>
              <a:latin typeface="Calibri"/>
            </a:endParaRPr>
          </a:p>
        </p:txBody>
      </p:sp>
      <p:sp>
        <p:nvSpPr>
          <p:cNvPr id="128" name="TextShape 3"/>
          <p:cNvSpPr txBox="1"/>
          <p:nvPr/>
        </p:nvSpPr>
        <p:spPr>
          <a:xfrm>
            <a:off x="335520" y="1802160"/>
            <a:ext cx="11160720" cy="4876560"/>
          </a:xfrm>
          <a:prstGeom prst="rect">
            <a:avLst/>
          </a:prstGeom>
          <a:noFill/>
          <a:ln>
            <a:noFill/>
          </a:ln>
        </p:spPr>
        <p:txBody>
          <a:bodyPr lIns="0" tIns="0" rIns="0" bIns="0"/>
          <a:lstStyle/>
          <a:p>
            <a:pPr marL="285840" indent="-285480">
              <a:lnSpc>
                <a:spcPct val="150000"/>
              </a:lnSpc>
              <a:buClr>
                <a:srgbClr val="89BA17"/>
              </a:buClr>
              <a:buFont typeface="Arial"/>
              <a:buChar char="•"/>
            </a:pPr>
            <a:r>
              <a:rPr lang="fr-FR" sz="2400" spc="-1" dirty="0" smtClean="0">
                <a:solidFill>
                  <a:srgbClr val="89BA17"/>
                </a:solidFill>
                <a:uFill>
                  <a:solidFill>
                    <a:srgbClr val="FFFFFF"/>
                  </a:solidFill>
                </a:uFill>
                <a:latin typeface="Helvetica Neue Light"/>
              </a:rPr>
              <a:t>JS meetings in March and May (via Zoom)</a:t>
            </a:r>
          </a:p>
          <a:p>
            <a:pPr marL="285840" indent="-285480">
              <a:lnSpc>
                <a:spcPct val="150000"/>
              </a:lnSpc>
              <a:buClr>
                <a:srgbClr val="89BA17"/>
              </a:buClr>
              <a:buFont typeface="Arial"/>
              <a:buChar char="•"/>
            </a:pPr>
            <a:r>
              <a:rPr lang="fr-FR" sz="2400" spc="-1" dirty="0" err="1" smtClean="0">
                <a:solidFill>
                  <a:srgbClr val="89BA17"/>
                </a:solidFill>
                <a:uFill>
                  <a:solidFill>
                    <a:srgbClr val="FFFFFF"/>
                  </a:solidFill>
                </a:uFill>
                <a:latin typeface="Helvetica Neue Light"/>
              </a:rPr>
              <a:t>Preparatory</a:t>
            </a:r>
            <a:r>
              <a:rPr lang="fr-FR" sz="2400" spc="-1" dirty="0" smtClean="0">
                <a:solidFill>
                  <a:srgbClr val="89BA17"/>
                </a:solidFill>
                <a:uFill>
                  <a:solidFill>
                    <a:srgbClr val="FFFFFF"/>
                  </a:solidFill>
                </a:uFill>
                <a:latin typeface="Helvetica Neue Light"/>
              </a:rPr>
              <a:t> meetings for </a:t>
            </a:r>
            <a:r>
              <a:rPr lang="fr-FR" sz="2400" spc="-1" dirty="0" err="1" smtClean="0">
                <a:solidFill>
                  <a:srgbClr val="89BA17"/>
                </a:solidFill>
                <a:uFill>
                  <a:solidFill>
                    <a:srgbClr val="FFFFFF"/>
                  </a:solidFill>
                </a:uFill>
                <a:latin typeface="Helvetica Neue Light"/>
              </a:rPr>
              <a:t>Town</a:t>
            </a:r>
            <a:r>
              <a:rPr lang="fr-FR" sz="2400" spc="-1" dirty="0" smtClean="0">
                <a:solidFill>
                  <a:srgbClr val="89BA17"/>
                </a:solidFill>
                <a:uFill>
                  <a:solidFill>
                    <a:srgbClr val="FFFFFF"/>
                  </a:solidFill>
                </a:uFill>
                <a:latin typeface="Helvetica Neue Light"/>
              </a:rPr>
              <a:t> Meeting</a:t>
            </a:r>
          </a:p>
          <a:p>
            <a:pPr marL="285840" indent="-285480">
              <a:lnSpc>
                <a:spcPct val="150000"/>
              </a:lnSpc>
              <a:buClr>
                <a:srgbClr val="89BA17"/>
              </a:buClr>
              <a:buFont typeface="Arial"/>
              <a:buChar char="•"/>
            </a:pPr>
            <a:r>
              <a:rPr lang="fr-FR" sz="2400" spc="-1" dirty="0" err="1" smtClean="0">
                <a:solidFill>
                  <a:srgbClr val="89BA17"/>
                </a:solidFill>
                <a:uFill>
                  <a:solidFill>
                    <a:srgbClr val="FFFFFF"/>
                  </a:solidFill>
                </a:uFill>
                <a:latin typeface="Helvetica Neue Light"/>
              </a:rPr>
              <a:t>Renewal</a:t>
            </a:r>
            <a:r>
              <a:rPr lang="fr-FR" sz="2400" spc="-1" dirty="0" smtClean="0">
                <a:solidFill>
                  <a:srgbClr val="89BA17"/>
                </a:solidFill>
                <a:uFill>
                  <a:solidFill>
                    <a:srgbClr val="FFFFFF"/>
                  </a:solidFill>
                </a:uFill>
                <a:latin typeface="Helvetica Neue Light"/>
              </a:rPr>
              <a:t> SAC composition</a:t>
            </a:r>
          </a:p>
          <a:p>
            <a:pPr marL="285840" indent="-285480">
              <a:lnSpc>
                <a:spcPct val="150000"/>
              </a:lnSpc>
              <a:buClr>
                <a:srgbClr val="89BA17"/>
              </a:buClr>
              <a:buFont typeface="Arial"/>
              <a:buChar char="•"/>
            </a:pPr>
            <a:r>
              <a:rPr lang="fr-FR" sz="2400" spc="-1" dirty="0" smtClean="0">
                <a:solidFill>
                  <a:srgbClr val="89BA17"/>
                </a:solidFill>
                <a:uFill>
                  <a:solidFill>
                    <a:srgbClr val="FFFFFF"/>
                  </a:solidFill>
                </a:uFill>
                <a:latin typeface="Helvetica Neue Light"/>
              </a:rPr>
              <a:t>SAC meeting in May (Zoom)</a:t>
            </a:r>
          </a:p>
          <a:p>
            <a:pPr marL="285840" indent="-285480">
              <a:lnSpc>
                <a:spcPct val="150000"/>
              </a:lnSpc>
              <a:buClr>
                <a:srgbClr val="89BA17"/>
              </a:buClr>
              <a:buFont typeface="Arial"/>
              <a:buChar char="•"/>
            </a:pPr>
            <a:r>
              <a:rPr lang="fr-FR" sz="2400" spc="-1" dirty="0" err="1" smtClean="0">
                <a:solidFill>
                  <a:srgbClr val="89BA17"/>
                </a:solidFill>
                <a:uFill>
                  <a:solidFill>
                    <a:srgbClr val="FFFFFF"/>
                  </a:solidFill>
                </a:uFill>
                <a:latin typeface="Helvetica Neue Light"/>
              </a:rPr>
              <a:t>Preparations</a:t>
            </a:r>
            <a:r>
              <a:rPr lang="fr-FR" sz="2400" spc="-1" dirty="0" smtClean="0">
                <a:solidFill>
                  <a:srgbClr val="89BA17"/>
                </a:solidFill>
                <a:uFill>
                  <a:solidFill>
                    <a:srgbClr val="FFFFFF"/>
                  </a:solidFill>
                </a:uFill>
                <a:latin typeface="Helvetica Neue Light"/>
              </a:rPr>
              <a:t> GA meeting </a:t>
            </a:r>
            <a:r>
              <a:rPr lang="fr-FR" sz="2400" spc="-1" dirty="0" err="1" smtClean="0">
                <a:solidFill>
                  <a:srgbClr val="89BA17"/>
                </a:solidFill>
                <a:uFill>
                  <a:solidFill>
                    <a:srgbClr val="FFFFFF"/>
                  </a:solidFill>
                </a:uFill>
                <a:latin typeface="Helvetica Neue Light"/>
              </a:rPr>
              <a:t>today</a:t>
            </a:r>
            <a:r>
              <a:rPr lang="fr-FR" sz="2400" spc="-1" dirty="0" smtClean="0">
                <a:solidFill>
                  <a:srgbClr val="89BA17"/>
                </a:solidFill>
                <a:uFill>
                  <a:solidFill>
                    <a:srgbClr val="FFFFFF"/>
                  </a:solidFill>
                </a:uFill>
                <a:latin typeface="Helvetica Neue Light"/>
              </a:rPr>
              <a:t> and </a:t>
            </a:r>
            <a:r>
              <a:rPr lang="fr-FR" sz="2400" spc="-1" dirty="0" err="1" smtClean="0">
                <a:solidFill>
                  <a:srgbClr val="89BA17"/>
                </a:solidFill>
                <a:uFill>
                  <a:solidFill>
                    <a:srgbClr val="FFFFFF"/>
                  </a:solidFill>
                </a:uFill>
                <a:latin typeface="Helvetica Neue Light"/>
              </a:rPr>
              <a:t>December</a:t>
            </a:r>
            <a:r>
              <a:rPr lang="fr-FR" sz="2400" spc="-1" dirty="0" smtClean="0">
                <a:solidFill>
                  <a:srgbClr val="89BA17"/>
                </a:solidFill>
                <a:uFill>
                  <a:solidFill>
                    <a:srgbClr val="FFFFFF"/>
                  </a:solidFill>
                </a:uFill>
                <a:latin typeface="Helvetica Neue Light"/>
              </a:rPr>
              <a:t> meeting</a:t>
            </a:r>
          </a:p>
          <a:p>
            <a:pPr marL="285840" indent="-285480">
              <a:lnSpc>
                <a:spcPct val="150000"/>
              </a:lnSpc>
              <a:buClr>
                <a:srgbClr val="89BA17"/>
              </a:buClr>
              <a:buFont typeface="Arial"/>
              <a:buChar char="•"/>
            </a:pPr>
            <a:r>
              <a:rPr lang="fr-FR" sz="2400" spc="-1" dirty="0" err="1" smtClean="0">
                <a:solidFill>
                  <a:srgbClr val="89BA17"/>
                </a:solidFill>
                <a:uFill>
                  <a:solidFill>
                    <a:srgbClr val="FFFFFF"/>
                  </a:solidFill>
                </a:uFill>
                <a:latin typeface="Helvetica Neue Light"/>
              </a:rPr>
              <a:t>Finalising</a:t>
            </a:r>
            <a:r>
              <a:rPr lang="fr-FR" sz="2400" spc="-1" dirty="0" smtClean="0">
                <a:solidFill>
                  <a:srgbClr val="89BA17"/>
                </a:solidFill>
                <a:uFill>
                  <a:solidFill>
                    <a:srgbClr val="FFFFFF"/>
                  </a:solidFill>
                </a:uFill>
                <a:latin typeface="Helvetica Neue Light"/>
              </a:rPr>
              <a:t> accession </a:t>
            </a:r>
            <a:r>
              <a:rPr lang="fr-FR" sz="2400" spc="-1" dirty="0" err="1" smtClean="0">
                <a:solidFill>
                  <a:srgbClr val="89BA17"/>
                </a:solidFill>
                <a:uFill>
                  <a:solidFill>
                    <a:srgbClr val="FFFFFF"/>
                  </a:solidFill>
                </a:uFill>
                <a:latin typeface="Helvetica Neue Light"/>
              </a:rPr>
              <a:t>Poland</a:t>
            </a:r>
            <a:endParaRPr lang="fr-FR" sz="2400" spc="-1" dirty="0" smtClean="0">
              <a:solidFill>
                <a:srgbClr val="89BA17"/>
              </a:solidFill>
              <a:uFill>
                <a:solidFill>
                  <a:srgbClr val="FFFFFF"/>
                </a:solidFill>
              </a:uFill>
              <a:latin typeface="Helvetica Neue Light"/>
            </a:endParaRPr>
          </a:p>
          <a:p>
            <a:pPr marL="285840" indent="-285480">
              <a:lnSpc>
                <a:spcPct val="150000"/>
              </a:lnSpc>
              <a:buClr>
                <a:srgbClr val="89BA17"/>
              </a:buClr>
              <a:buFont typeface="Arial"/>
              <a:buChar char="•"/>
            </a:pPr>
            <a:r>
              <a:rPr lang="fr-FR" sz="2400" spc="-1" dirty="0" smtClean="0">
                <a:solidFill>
                  <a:srgbClr val="89BA17"/>
                </a:solidFill>
                <a:uFill>
                  <a:solidFill>
                    <a:srgbClr val="FFFFFF"/>
                  </a:solidFill>
                </a:uFill>
                <a:latin typeface="Helvetica Neue Light"/>
              </a:rPr>
              <a:t>Contacts </a:t>
            </a:r>
            <a:r>
              <a:rPr lang="fr-FR" sz="2400" spc="-1" dirty="0" err="1" smtClean="0">
                <a:solidFill>
                  <a:srgbClr val="89BA17"/>
                </a:solidFill>
                <a:uFill>
                  <a:solidFill>
                    <a:srgbClr val="FFFFFF"/>
                  </a:solidFill>
                </a:uFill>
                <a:latin typeface="Helvetica Neue Light"/>
              </a:rPr>
              <a:t>with</a:t>
            </a:r>
            <a:r>
              <a:rPr lang="fr-FR" sz="2400" spc="-1" dirty="0" smtClean="0">
                <a:solidFill>
                  <a:srgbClr val="89BA17"/>
                </a:solidFill>
                <a:uFill>
                  <a:solidFill>
                    <a:srgbClr val="FFFFFF"/>
                  </a:solidFill>
                </a:uFill>
                <a:latin typeface="Helvetica Neue Light"/>
              </a:rPr>
              <a:t> FNRS (</a:t>
            </a:r>
            <a:r>
              <a:rPr lang="fr-FR" sz="2400" spc="-1" dirty="0" err="1" smtClean="0">
                <a:solidFill>
                  <a:srgbClr val="89BA17"/>
                </a:solidFill>
                <a:uFill>
                  <a:solidFill>
                    <a:srgbClr val="FFFFFF"/>
                  </a:solidFill>
                </a:uFill>
                <a:latin typeface="Helvetica Neue Light"/>
              </a:rPr>
              <a:t>Belgium</a:t>
            </a:r>
            <a:r>
              <a:rPr lang="fr-FR" sz="2400" spc="-1" dirty="0" smtClean="0">
                <a:solidFill>
                  <a:srgbClr val="89BA17"/>
                </a:solidFill>
                <a:uFill>
                  <a:solidFill>
                    <a:srgbClr val="FFFFFF"/>
                  </a:solidFill>
                </a:uFill>
                <a:latin typeface="Helvetica Neue Light"/>
              </a:rPr>
              <a:t>) about APPEC </a:t>
            </a:r>
            <a:r>
              <a:rPr lang="fr-FR" sz="2400" spc="-1" dirty="0" err="1" smtClean="0">
                <a:solidFill>
                  <a:srgbClr val="89BA17"/>
                </a:solidFill>
                <a:uFill>
                  <a:solidFill>
                    <a:srgbClr val="FFFFFF"/>
                  </a:solidFill>
                </a:uFill>
                <a:latin typeface="Helvetica Neue Light"/>
              </a:rPr>
              <a:t>membership</a:t>
            </a:r>
            <a:endParaRPr lang="fr-FR" sz="2400" spc="-1" dirty="0" smtClean="0">
              <a:solidFill>
                <a:srgbClr val="89BA17"/>
              </a:solidFill>
              <a:uFill>
                <a:solidFill>
                  <a:srgbClr val="FFFFFF"/>
                </a:solidFill>
              </a:uFill>
              <a:latin typeface="Helvetica Neue Light"/>
            </a:endParaRPr>
          </a:p>
          <a:p>
            <a:pPr marL="285840" indent="-285480">
              <a:lnSpc>
                <a:spcPct val="150000"/>
              </a:lnSpc>
              <a:buClr>
                <a:srgbClr val="89BA17"/>
              </a:buClr>
              <a:buFont typeface="Arial"/>
              <a:buChar char="•"/>
            </a:pPr>
            <a:r>
              <a:rPr lang="fr-FR" sz="2400" spc="-1" dirty="0" err="1" smtClean="0">
                <a:solidFill>
                  <a:srgbClr val="89BA17"/>
                </a:solidFill>
                <a:uFill>
                  <a:solidFill>
                    <a:srgbClr val="FFFFFF"/>
                  </a:solidFill>
                </a:uFill>
                <a:latin typeface="Helvetica Neue Light"/>
              </a:rPr>
              <a:t>Several</a:t>
            </a:r>
            <a:r>
              <a:rPr lang="fr-FR" sz="2400" spc="-1" dirty="0" smtClean="0">
                <a:solidFill>
                  <a:srgbClr val="89BA17"/>
                </a:solidFill>
                <a:uFill>
                  <a:solidFill>
                    <a:srgbClr val="FFFFFF"/>
                  </a:solidFill>
                </a:uFill>
                <a:latin typeface="Helvetica Neue Light"/>
              </a:rPr>
              <a:t> GW and ET </a:t>
            </a:r>
            <a:r>
              <a:rPr lang="fr-FR" sz="2400" spc="-1" dirty="0" err="1" smtClean="0">
                <a:solidFill>
                  <a:srgbClr val="89BA17"/>
                </a:solidFill>
                <a:uFill>
                  <a:solidFill>
                    <a:srgbClr val="FFFFFF"/>
                  </a:solidFill>
                </a:uFill>
                <a:latin typeface="Helvetica Neue Light"/>
              </a:rPr>
              <a:t>related</a:t>
            </a:r>
            <a:r>
              <a:rPr lang="fr-FR" sz="2400" spc="-1" dirty="0" smtClean="0">
                <a:solidFill>
                  <a:srgbClr val="89BA17"/>
                </a:solidFill>
                <a:uFill>
                  <a:solidFill>
                    <a:srgbClr val="FFFFFF"/>
                  </a:solidFill>
                </a:uFill>
                <a:latin typeface="Helvetica Neue Light"/>
              </a:rPr>
              <a:t> </a:t>
            </a:r>
            <a:r>
              <a:rPr lang="fr-FR" sz="2400" spc="-1" dirty="0" err="1" smtClean="0">
                <a:solidFill>
                  <a:srgbClr val="89BA17"/>
                </a:solidFill>
                <a:uFill>
                  <a:solidFill>
                    <a:srgbClr val="FFFFFF"/>
                  </a:solidFill>
                </a:uFill>
                <a:latin typeface="Helvetica Neue Light"/>
              </a:rPr>
              <a:t>activities</a:t>
            </a:r>
            <a:r>
              <a:rPr lang="fr-FR" sz="2400" spc="-1" dirty="0" smtClean="0">
                <a:solidFill>
                  <a:srgbClr val="89BA17"/>
                </a:solidFill>
                <a:uFill>
                  <a:solidFill>
                    <a:srgbClr val="FFFFFF"/>
                  </a:solidFill>
                </a:uFill>
                <a:latin typeface="Helvetica Neue Light"/>
              </a:rPr>
              <a:t> and contacts</a:t>
            </a:r>
          </a:p>
          <a:p>
            <a:pPr marL="285840" indent="-285480">
              <a:lnSpc>
                <a:spcPct val="150000"/>
              </a:lnSpc>
              <a:buClr>
                <a:srgbClr val="89BA17"/>
              </a:buClr>
              <a:buFont typeface="Arial"/>
              <a:buChar char="•"/>
            </a:pPr>
            <a:endParaRPr lang="fr-FR" sz="2400" spc="-1" dirty="0">
              <a:solidFill>
                <a:srgbClr val="89BA17"/>
              </a:solidFill>
              <a:uFill>
                <a:solidFill>
                  <a:srgbClr val="FFFFFF"/>
                </a:solidFill>
              </a:uFill>
              <a:latin typeface="Helvetica Neue Light"/>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CustomShape 1"/>
          <p:cNvSpPr/>
          <p:nvPr/>
        </p:nvSpPr>
        <p:spPr>
          <a:xfrm>
            <a:off x="1847520" y="1105920"/>
            <a:ext cx="8506440" cy="791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p:txBody>
      </p:sp>
      <p:sp>
        <p:nvSpPr>
          <p:cNvPr id="127" name="TextShape 2"/>
          <p:cNvSpPr txBox="1"/>
          <p:nvPr/>
        </p:nvSpPr>
        <p:spPr>
          <a:xfrm>
            <a:off x="335520" y="975960"/>
            <a:ext cx="11665080" cy="613800"/>
          </a:xfrm>
          <a:prstGeom prst="rect">
            <a:avLst/>
          </a:prstGeom>
          <a:noFill/>
          <a:ln>
            <a:noFill/>
          </a:ln>
        </p:spPr>
        <p:txBody>
          <a:bodyPr lIns="0" tIns="0" rIns="0" bIns="0" anchor="ctr"/>
          <a:lstStyle/>
          <a:p>
            <a:pPr>
              <a:lnSpc>
                <a:spcPct val="100000"/>
              </a:lnSpc>
            </a:pPr>
            <a:r>
              <a:rPr lang="fr-FR" sz="3200" b="0" strike="noStrike" spc="-1" dirty="0" smtClean="0">
                <a:solidFill>
                  <a:srgbClr val="002060"/>
                </a:solidFill>
                <a:uFill>
                  <a:solidFill>
                    <a:srgbClr val="FFFFFF"/>
                  </a:solidFill>
                </a:uFill>
                <a:latin typeface="Helvetica Neue Light"/>
                <a:ea typeface="ＭＳ Ｐゴシック"/>
              </a:rPr>
              <a:t>APPEC </a:t>
            </a:r>
            <a:r>
              <a:rPr lang="fr-FR" sz="3200" b="0" strike="noStrike" spc="-1" dirty="0" err="1" smtClean="0">
                <a:solidFill>
                  <a:srgbClr val="002060"/>
                </a:solidFill>
                <a:uFill>
                  <a:solidFill>
                    <a:srgbClr val="FFFFFF"/>
                  </a:solidFill>
                </a:uFill>
                <a:latin typeface="Helvetica Neue Light"/>
                <a:ea typeface="ＭＳ Ｐゴシック"/>
              </a:rPr>
              <a:t>Town</a:t>
            </a:r>
            <a:r>
              <a:rPr lang="fr-FR" sz="3200" b="0" strike="noStrike" spc="-1" dirty="0" smtClean="0">
                <a:solidFill>
                  <a:srgbClr val="002060"/>
                </a:solidFill>
                <a:uFill>
                  <a:solidFill>
                    <a:srgbClr val="FFFFFF"/>
                  </a:solidFill>
                </a:uFill>
                <a:latin typeface="Helvetica Neue Light"/>
                <a:ea typeface="ＭＳ Ｐゴシック"/>
              </a:rPr>
              <a:t> Meeting </a:t>
            </a:r>
            <a:r>
              <a:rPr lang="fr-FR" sz="3200" b="0" strike="noStrike" spc="-1" dirty="0" err="1" smtClean="0">
                <a:solidFill>
                  <a:srgbClr val="002060"/>
                </a:solidFill>
                <a:uFill>
                  <a:solidFill>
                    <a:srgbClr val="FFFFFF"/>
                  </a:solidFill>
                </a:uFill>
                <a:latin typeface="Helvetica Neue Light"/>
                <a:ea typeface="ＭＳ Ｐゴシック"/>
              </a:rPr>
              <a:t>postponed</a:t>
            </a:r>
            <a:r>
              <a:rPr lang="fr-FR" sz="3200" b="0" strike="noStrike" spc="-1" dirty="0" smtClean="0">
                <a:solidFill>
                  <a:srgbClr val="002060"/>
                </a:solidFill>
                <a:uFill>
                  <a:solidFill>
                    <a:srgbClr val="FFFFFF"/>
                  </a:solidFill>
                </a:uFill>
                <a:latin typeface="Helvetica Neue Light"/>
                <a:ea typeface="ＭＳ Ｐゴシック"/>
              </a:rPr>
              <a:t> </a:t>
            </a:r>
            <a:r>
              <a:rPr lang="fr-FR" sz="3200" b="0" strike="noStrike" spc="-1" dirty="0" err="1" smtClean="0">
                <a:solidFill>
                  <a:srgbClr val="002060"/>
                </a:solidFill>
                <a:uFill>
                  <a:solidFill>
                    <a:srgbClr val="FFFFFF"/>
                  </a:solidFill>
                </a:uFill>
                <a:latin typeface="Helvetica Neue Light"/>
                <a:ea typeface="ＭＳ Ｐゴシック"/>
              </a:rPr>
              <a:t>until</a:t>
            </a:r>
            <a:r>
              <a:rPr lang="fr-FR" sz="3200" b="0" strike="noStrike" spc="-1" dirty="0" smtClean="0">
                <a:solidFill>
                  <a:srgbClr val="002060"/>
                </a:solidFill>
                <a:uFill>
                  <a:solidFill>
                    <a:srgbClr val="FFFFFF"/>
                  </a:solidFill>
                </a:uFill>
                <a:latin typeface="Helvetica Neue Light"/>
                <a:ea typeface="ＭＳ Ｐゴシック"/>
              </a:rPr>
              <a:t> </a:t>
            </a:r>
            <a:r>
              <a:rPr lang="fr-FR" sz="3200" b="0" strike="noStrike" spc="-1" dirty="0" err="1" smtClean="0">
                <a:solidFill>
                  <a:srgbClr val="002060"/>
                </a:solidFill>
                <a:uFill>
                  <a:solidFill>
                    <a:srgbClr val="FFFFFF"/>
                  </a:solidFill>
                </a:uFill>
                <a:latin typeface="Helvetica Neue Light"/>
                <a:ea typeface="ＭＳ Ｐゴシック"/>
              </a:rPr>
              <a:t>Fall</a:t>
            </a:r>
            <a:r>
              <a:rPr lang="fr-FR" sz="3200" b="0" strike="noStrike" spc="-1" dirty="0" smtClean="0">
                <a:solidFill>
                  <a:srgbClr val="002060"/>
                </a:solidFill>
                <a:uFill>
                  <a:solidFill>
                    <a:srgbClr val="FFFFFF"/>
                  </a:solidFill>
                </a:uFill>
                <a:latin typeface="Helvetica Neue Light"/>
                <a:ea typeface="ＭＳ Ｐゴシック"/>
              </a:rPr>
              <a:t> 2021</a:t>
            </a:r>
            <a:endParaRPr lang="fr-FR" sz="1800" b="0" strike="noStrike" spc="-1" dirty="0">
              <a:solidFill>
                <a:srgbClr val="000000"/>
              </a:solidFill>
              <a:uFill>
                <a:solidFill>
                  <a:srgbClr val="FFFFFF"/>
                </a:solidFill>
              </a:uFill>
              <a:latin typeface="Calibri"/>
            </a:endParaRPr>
          </a:p>
        </p:txBody>
      </p:sp>
      <p:sp>
        <p:nvSpPr>
          <p:cNvPr id="128" name="TextShape 3"/>
          <p:cNvSpPr txBox="1"/>
          <p:nvPr/>
        </p:nvSpPr>
        <p:spPr>
          <a:xfrm>
            <a:off x="335520" y="1802160"/>
            <a:ext cx="11160720" cy="4876560"/>
          </a:xfrm>
          <a:prstGeom prst="rect">
            <a:avLst/>
          </a:prstGeom>
          <a:noFill/>
          <a:ln>
            <a:noFill/>
          </a:ln>
        </p:spPr>
        <p:txBody>
          <a:bodyPr lIns="0" tIns="0" rIns="0" bIns="0"/>
          <a:lstStyle/>
          <a:p>
            <a:pPr marL="285840" indent="-285480">
              <a:lnSpc>
                <a:spcPct val="150000"/>
              </a:lnSpc>
              <a:buClr>
                <a:srgbClr val="89BA17"/>
              </a:buClr>
              <a:buFont typeface="Arial"/>
              <a:buChar char="•"/>
            </a:pPr>
            <a:r>
              <a:rPr lang="fr-FR" sz="2400" spc="-1" dirty="0" err="1" smtClean="0">
                <a:solidFill>
                  <a:srgbClr val="89BA17"/>
                </a:solidFill>
                <a:uFill>
                  <a:solidFill>
                    <a:srgbClr val="FFFFFF"/>
                  </a:solidFill>
                </a:uFill>
                <a:latin typeface="Helvetica Neue Light"/>
              </a:rPr>
              <a:t>Exciting</a:t>
            </a:r>
            <a:r>
              <a:rPr lang="fr-FR" sz="2400" spc="-1" dirty="0" smtClean="0">
                <a:solidFill>
                  <a:srgbClr val="89BA17"/>
                </a:solidFill>
                <a:uFill>
                  <a:solidFill>
                    <a:srgbClr val="FFFFFF"/>
                  </a:solidFill>
                </a:uFill>
                <a:latin typeface="Helvetica Neue Light"/>
              </a:rPr>
              <a:t> venue in Berlin</a:t>
            </a:r>
          </a:p>
          <a:p>
            <a:pPr marL="285840" indent="-285480">
              <a:lnSpc>
                <a:spcPct val="150000"/>
              </a:lnSpc>
              <a:buClr>
                <a:srgbClr val="89BA17"/>
              </a:buClr>
              <a:buFont typeface="Arial"/>
              <a:buChar char="•"/>
            </a:pPr>
            <a:r>
              <a:rPr lang="fr-FR" sz="2400" spc="-1" dirty="0" smtClean="0">
                <a:solidFill>
                  <a:srgbClr val="89BA17"/>
                </a:solidFill>
                <a:uFill>
                  <a:solidFill>
                    <a:srgbClr val="FFFFFF"/>
                  </a:solidFill>
                </a:uFill>
                <a:latin typeface="Helvetica Neue Light"/>
              </a:rPr>
              <a:t>First </a:t>
            </a:r>
            <a:r>
              <a:rPr lang="fr-FR" sz="2400" spc="-1" dirty="0" err="1" smtClean="0">
                <a:solidFill>
                  <a:srgbClr val="89BA17"/>
                </a:solidFill>
                <a:uFill>
                  <a:solidFill>
                    <a:srgbClr val="FFFFFF"/>
                  </a:solidFill>
                </a:uFill>
                <a:latin typeface="Helvetica Neue Light"/>
              </a:rPr>
              <a:t>ideas</a:t>
            </a:r>
            <a:r>
              <a:rPr lang="fr-FR" sz="2400" spc="-1" dirty="0">
                <a:solidFill>
                  <a:srgbClr val="89BA17"/>
                </a:solidFill>
                <a:uFill>
                  <a:solidFill>
                    <a:srgbClr val="FFFFFF"/>
                  </a:solidFill>
                </a:uFill>
                <a:latin typeface="Helvetica Neue Light"/>
              </a:rPr>
              <a:t> </a:t>
            </a:r>
            <a:r>
              <a:rPr lang="fr-FR" sz="2400" spc="-1" dirty="0" smtClean="0">
                <a:solidFill>
                  <a:srgbClr val="89BA17"/>
                </a:solidFill>
                <a:uFill>
                  <a:solidFill>
                    <a:srgbClr val="FFFFFF"/>
                  </a:solidFill>
                </a:uFill>
                <a:latin typeface="Helvetica Neue Light"/>
              </a:rPr>
              <a:t>programme and format</a:t>
            </a:r>
          </a:p>
          <a:p>
            <a:pPr marL="285840" indent="-285480">
              <a:lnSpc>
                <a:spcPct val="150000"/>
              </a:lnSpc>
              <a:buClr>
                <a:srgbClr val="89BA17"/>
              </a:buClr>
              <a:buFont typeface="Arial"/>
              <a:buChar char="•"/>
            </a:pPr>
            <a:r>
              <a:rPr lang="fr-FR" sz="2400" spc="-1" dirty="0" smtClean="0">
                <a:solidFill>
                  <a:srgbClr val="89BA17"/>
                </a:solidFill>
                <a:uFill>
                  <a:solidFill>
                    <a:srgbClr val="FFFFFF"/>
                  </a:solidFill>
                </a:uFill>
                <a:latin typeface="Helvetica Neue Light"/>
              </a:rPr>
              <a:t>SAC actions on </a:t>
            </a:r>
            <a:r>
              <a:rPr lang="fr-FR" sz="2400" spc="-1" dirty="0" err="1" smtClean="0">
                <a:solidFill>
                  <a:srgbClr val="89BA17"/>
                </a:solidFill>
                <a:uFill>
                  <a:solidFill>
                    <a:srgbClr val="FFFFFF"/>
                  </a:solidFill>
                </a:uFill>
                <a:latin typeface="Helvetica Neue Light"/>
              </a:rPr>
              <a:t>going</a:t>
            </a:r>
            <a:endParaRPr lang="fr-FR" sz="2400" spc="-1" dirty="0" smtClean="0">
              <a:solidFill>
                <a:srgbClr val="89BA17"/>
              </a:solidFill>
              <a:uFill>
                <a:solidFill>
                  <a:srgbClr val="FFFFFF"/>
                </a:solidFill>
              </a:uFill>
              <a:latin typeface="Helvetica Neue Light"/>
            </a:endParaRPr>
          </a:p>
          <a:p>
            <a:pPr marL="285840" indent="-285480">
              <a:lnSpc>
                <a:spcPct val="150000"/>
              </a:lnSpc>
              <a:buClr>
                <a:srgbClr val="89BA17"/>
              </a:buClr>
              <a:buFont typeface="Arial"/>
              <a:buChar char="•"/>
            </a:pPr>
            <a:r>
              <a:rPr lang="fr-FR" sz="2400" spc="-1" dirty="0" smtClean="0">
                <a:solidFill>
                  <a:srgbClr val="89BA17"/>
                </a:solidFill>
                <a:uFill>
                  <a:solidFill>
                    <a:srgbClr val="FFFFFF"/>
                  </a:solidFill>
                </a:uFill>
                <a:latin typeface="Helvetica Neue Light"/>
              </a:rPr>
              <a:t>Excellent moment to </a:t>
            </a:r>
            <a:r>
              <a:rPr lang="fr-FR" sz="2400" spc="-1" dirty="0" err="1" smtClean="0">
                <a:solidFill>
                  <a:srgbClr val="89BA17"/>
                </a:solidFill>
                <a:uFill>
                  <a:solidFill>
                    <a:srgbClr val="FFFFFF"/>
                  </a:solidFill>
                </a:uFill>
                <a:latin typeface="Helvetica Neue Light"/>
              </a:rPr>
              <a:t>celebrate</a:t>
            </a:r>
            <a:endParaRPr lang="fr-FR" sz="2400" spc="-1" dirty="0" smtClean="0">
              <a:solidFill>
                <a:srgbClr val="89BA17"/>
              </a:solidFill>
              <a:uFill>
                <a:solidFill>
                  <a:srgbClr val="FFFFFF"/>
                </a:solidFill>
              </a:uFill>
              <a:latin typeface="Helvetica Neue Light"/>
            </a:endParaRPr>
          </a:p>
          <a:p>
            <a:pPr marL="285840" indent="-285480">
              <a:lnSpc>
                <a:spcPct val="150000"/>
              </a:lnSpc>
              <a:buClr>
                <a:srgbClr val="89BA17"/>
              </a:buClr>
              <a:buFont typeface="Arial"/>
              <a:buChar char="•"/>
            </a:pPr>
            <a:endParaRPr lang="fr-FR" sz="2400" spc="-1" dirty="0">
              <a:solidFill>
                <a:srgbClr val="89BA17"/>
              </a:solidFill>
              <a:uFill>
                <a:solidFill>
                  <a:srgbClr val="FFFFFF"/>
                </a:solidFill>
              </a:uFill>
              <a:latin typeface="Helvetica Neue Light"/>
            </a:endParaRPr>
          </a:p>
        </p:txBody>
      </p:sp>
      <p:pic>
        <p:nvPicPr>
          <p:cNvPr id="2" name="Afbeelding 1"/>
          <p:cNvPicPr>
            <a:picLocks noChangeAspect="1"/>
          </p:cNvPicPr>
          <p:nvPr/>
        </p:nvPicPr>
        <p:blipFill>
          <a:blip r:embed="rId2"/>
          <a:stretch>
            <a:fillRect/>
          </a:stretch>
        </p:blipFill>
        <p:spPr>
          <a:xfrm>
            <a:off x="5533733" y="1719720"/>
            <a:ext cx="6466868" cy="4853096"/>
          </a:xfrm>
          <a:prstGeom prst="rect">
            <a:avLst/>
          </a:prstGeom>
        </p:spPr>
      </p:pic>
      <p:pic>
        <p:nvPicPr>
          <p:cNvPr id="6" name="Picture 4" descr="A picture containing indoor, computer, toy, sitting&#10;&#10;Description automatically generated">
            <a:extLst>
              <a:ext uri="{FF2B5EF4-FFF2-40B4-BE49-F238E27FC236}">
                <a16:creationId xmlns:a16="http://schemas.microsoft.com/office/drawing/2014/main" id="{C00373FF-9CF0-CE45-A274-07167629EFB7}"/>
              </a:ext>
            </a:extLst>
          </p:cNvPr>
          <p:cNvPicPr>
            <a:picLocks noChangeAspect="1"/>
          </p:cNvPicPr>
          <p:nvPr/>
        </p:nvPicPr>
        <p:blipFill>
          <a:blip r:embed="rId3"/>
          <a:stretch>
            <a:fillRect/>
          </a:stretch>
        </p:blipFill>
        <p:spPr>
          <a:xfrm>
            <a:off x="634284" y="4142073"/>
            <a:ext cx="3382196" cy="2536647"/>
          </a:xfrm>
          <a:prstGeom prst="rect">
            <a:avLst/>
          </a:prstGeom>
          <a:ln>
            <a:noFill/>
          </a:ln>
        </p:spPr>
      </p:pic>
    </p:spTree>
    <p:extLst>
      <p:ext uri="{BB962C8B-B14F-4D97-AF65-F5344CB8AC3E}">
        <p14:creationId xmlns:p14="http://schemas.microsoft.com/office/powerpoint/2010/main" val="151984180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 name="Screenshot 2020-03-06 11.28.05.png" descr="Screenshot 2020-03-06 11.28.05.png"/>
          <p:cNvPicPr>
            <a:picLocks noChangeAspect="1"/>
          </p:cNvPicPr>
          <p:nvPr/>
        </p:nvPicPr>
        <p:blipFill>
          <a:blip r:embed="rId2"/>
          <a:stretch>
            <a:fillRect/>
          </a:stretch>
        </p:blipFill>
        <p:spPr>
          <a:xfrm>
            <a:off x="-63064" y="3574011"/>
            <a:ext cx="5015364" cy="3557502"/>
          </a:xfrm>
          <a:prstGeom prst="rect">
            <a:avLst/>
          </a:prstGeom>
          <a:ln w="12700">
            <a:miter lim="400000"/>
          </a:ln>
        </p:spPr>
      </p:pic>
      <p:sp>
        <p:nvSpPr>
          <p:cNvPr id="277" name="APPEC-ECFA-NuPECC activities"/>
          <p:cNvSpPr txBox="1">
            <a:spLocks noGrp="1"/>
          </p:cNvSpPr>
          <p:nvPr>
            <p:ph type="title"/>
          </p:nvPr>
        </p:nvSpPr>
        <p:spPr>
          <a:xfrm>
            <a:off x="345866" y="186561"/>
            <a:ext cx="11500269" cy="607219"/>
          </a:xfrm>
          <a:prstGeom prst="rect">
            <a:avLst/>
          </a:prstGeom>
        </p:spPr>
        <p:txBody>
          <a:bodyPr/>
          <a:lstStyle/>
          <a:p>
            <a:r>
              <a:t>APPEC-ECFA-NuPECC activities</a:t>
            </a:r>
          </a:p>
        </p:txBody>
      </p:sp>
      <p:sp>
        <p:nvSpPr>
          <p:cNvPr id="278" name="2 EoIs received and 1 in preparation within EuCAPT!…"/>
          <p:cNvSpPr txBox="1">
            <a:spLocks noGrp="1"/>
          </p:cNvSpPr>
          <p:nvPr>
            <p:ph type="body" idx="1"/>
          </p:nvPr>
        </p:nvSpPr>
        <p:spPr>
          <a:xfrm>
            <a:off x="13068" y="978409"/>
            <a:ext cx="11952490" cy="4901182"/>
          </a:xfrm>
          <a:prstGeom prst="rect">
            <a:avLst/>
          </a:prstGeom>
        </p:spPr>
        <p:txBody>
          <a:bodyPr/>
          <a:lstStyle/>
          <a:p>
            <a:r>
              <a:t> 2 EoIs received and 1 in preparation within EuCAPT!</a:t>
            </a:r>
          </a:p>
          <a:p>
            <a:r>
              <a:t>6 panel members: ML Jurgen Brunner (CPPM, KM3NeT, IceCube),Elena Cuoco (Virgo, EGO), DM: F. Calore (Theory/Pheno, LAPTh), U. Oberlack (Mainz, XENON) GW TomeK Bulik (Warsaw U,, Virgo,CTA), J.van den Brand</a:t>
            </a:r>
          </a:p>
        </p:txBody>
      </p:sp>
      <p:pic>
        <p:nvPicPr>
          <p:cNvPr id="279" name="logo_JENAS.png" descr="logo_JENAS.png"/>
          <p:cNvPicPr>
            <a:picLocks noChangeAspect="1"/>
          </p:cNvPicPr>
          <p:nvPr/>
        </p:nvPicPr>
        <p:blipFill>
          <a:blip r:embed="rId3"/>
          <a:stretch>
            <a:fillRect/>
          </a:stretch>
        </p:blipFill>
        <p:spPr>
          <a:xfrm>
            <a:off x="10687617" y="-145877"/>
            <a:ext cx="1692812" cy="1692812"/>
          </a:xfrm>
          <a:prstGeom prst="rect">
            <a:avLst/>
          </a:prstGeom>
          <a:ln w="12700">
            <a:miter lim="400000"/>
          </a:ln>
        </p:spPr>
      </p:pic>
      <p:pic>
        <p:nvPicPr>
          <p:cNvPr id="280" name="Screenshot 2020-03-06 12.15.23.png" descr="Screenshot 2020-03-06 12.15.23.png"/>
          <p:cNvPicPr>
            <a:picLocks noChangeAspect="1"/>
          </p:cNvPicPr>
          <p:nvPr/>
        </p:nvPicPr>
        <p:blipFill>
          <a:blip r:embed="rId4"/>
          <a:stretch>
            <a:fillRect/>
          </a:stretch>
        </p:blipFill>
        <p:spPr>
          <a:xfrm>
            <a:off x="190250" y="1983633"/>
            <a:ext cx="3746736" cy="2103718"/>
          </a:xfrm>
          <a:prstGeom prst="rect">
            <a:avLst/>
          </a:prstGeom>
          <a:ln w="12700">
            <a:miter lim="400000"/>
          </a:ln>
        </p:spPr>
      </p:pic>
      <p:pic>
        <p:nvPicPr>
          <p:cNvPr id="281" name="Screenshot 2020-03-06 11.57.46.png" descr="Screenshot 2020-03-06 11.57.46.png"/>
          <p:cNvPicPr>
            <a:picLocks noChangeAspect="1"/>
          </p:cNvPicPr>
          <p:nvPr/>
        </p:nvPicPr>
        <p:blipFill>
          <a:blip r:embed="rId5"/>
          <a:stretch>
            <a:fillRect/>
          </a:stretch>
        </p:blipFill>
        <p:spPr>
          <a:xfrm>
            <a:off x="5494110" y="2437961"/>
            <a:ext cx="6208843" cy="2600285"/>
          </a:xfrm>
          <a:prstGeom prst="rect">
            <a:avLst/>
          </a:prstGeom>
          <a:ln w="12700">
            <a:miter lim="400000"/>
          </a:ln>
        </p:spPr>
      </p:pic>
      <p:sp>
        <p:nvSpPr>
          <p:cNvPr id="282" name="Led by Tetyana Galatyuk (Prof at TU Darmstadt, from the nuclear physics / accelerator community) and Paolo Pani (Ass. Prof. in Rome, from the GW / Fundamental Physics community)."/>
          <p:cNvSpPr txBox="1"/>
          <p:nvPr/>
        </p:nvSpPr>
        <p:spPr>
          <a:xfrm>
            <a:off x="5217568" y="5203715"/>
            <a:ext cx="6761929" cy="8822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400" tIns="25400" rIns="25400" bIns="25400" anchor="ctr">
            <a:spAutoFit/>
          </a:bodyPr>
          <a:lstStyle>
            <a:lvl1pPr algn="l" defTabSz="821531">
              <a:spcBef>
                <a:spcPts val="1600"/>
              </a:spcBef>
              <a:defRPr sz="3600">
                <a:solidFill>
                  <a:srgbClr val="021B9C"/>
                </a:solidFill>
                <a:latin typeface="+mn-lt"/>
                <a:ea typeface="+mn-ea"/>
                <a:cs typeface="+mn-cs"/>
                <a:sym typeface="Helvetica Neue"/>
              </a:defRPr>
            </a:lvl1pPr>
          </a:lstStyle>
          <a:p>
            <a:r>
              <a:rPr sz="1800"/>
              <a:t>Led by Tetyana Galatyuk (Prof at TU Darmstadt, from the nuclear physics / accelerator community) and Paolo Pani (Ass. Prof. in Rome, from the GW / Fundamental Physics community).  </a:t>
            </a:r>
          </a:p>
        </p:txBody>
      </p:sp>
    </p:spTree>
    <p:extLst>
      <p:ext uri="{BB962C8B-B14F-4D97-AF65-F5344CB8AC3E}">
        <p14:creationId xmlns:p14="http://schemas.microsoft.com/office/powerpoint/2010/main" val="210872498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Proposal to GA"/>
          <p:cNvSpPr txBox="1">
            <a:spLocks noGrp="1"/>
          </p:cNvSpPr>
          <p:nvPr>
            <p:ph type="title"/>
          </p:nvPr>
        </p:nvSpPr>
        <p:spPr>
          <a:prstGeom prst="rect">
            <a:avLst/>
          </a:prstGeom>
        </p:spPr>
        <p:txBody>
          <a:bodyPr/>
          <a:lstStyle/>
          <a:p>
            <a:r>
              <a:t>Proposal to GA</a:t>
            </a:r>
          </a:p>
        </p:txBody>
      </p:sp>
      <p:sp>
        <p:nvSpPr>
          <p:cNvPr id="285" name="APPEC could provide the communities proposing the EoIs with opportunities for a one-time spending sum of 10kEuro. Short proposals for motivations on spending on specific items would be encouraged from the EoI proponents and then scrutinized by the panel,"/>
          <p:cNvSpPr txBox="1">
            <a:spLocks noGrp="1"/>
          </p:cNvSpPr>
          <p:nvPr>
            <p:ph type="body" idx="1"/>
          </p:nvPr>
        </p:nvSpPr>
        <p:spPr>
          <a:xfrm>
            <a:off x="295066" y="1132282"/>
            <a:ext cx="11301466" cy="4901182"/>
          </a:xfrm>
          <a:prstGeom prst="rect">
            <a:avLst/>
          </a:prstGeom>
        </p:spPr>
        <p:txBody>
          <a:bodyPr/>
          <a:lstStyle/>
          <a:p>
            <a:pPr marL="0" indent="0" algn="just" defTabSz="228600">
              <a:spcBef>
                <a:spcPts val="0"/>
              </a:spcBef>
              <a:buSzTx/>
              <a:buNone/>
              <a:defRPr sz="3000">
                <a:solidFill>
                  <a:srgbClr val="000000"/>
                </a:solidFill>
                <a:latin typeface="Arial"/>
                <a:ea typeface="Arial"/>
                <a:cs typeface="Arial"/>
                <a:sym typeface="Arial"/>
              </a:defRPr>
            </a:pPr>
            <a:r>
              <a:rPr sz="1600" dirty="0"/>
              <a:t>APPEC could provide the communities proposing the </a:t>
            </a:r>
            <a:r>
              <a:rPr sz="1600" dirty="0" err="1"/>
              <a:t>EoIs</a:t>
            </a:r>
            <a:r>
              <a:rPr sz="1600" dirty="0"/>
              <a:t> with opportunities for a one-time spending sum of 10kEuro. Short proposals for motivations on spending on specific items would be encouraged from the </a:t>
            </a:r>
            <a:r>
              <a:rPr sz="1600" dirty="0" err="1"/>
              <a:t>EoI</a:t>
            </a:r>
            <a:r>
              <a:rPr sz="1600" dirty="0"/>
              <a:t> proponents and then scrutinized by the panel, who would issue a recommendation to APPEC GA on which items to finance between the following items:</a:t>
            </a:r>
          </a:p>
          <a:p>
            <a:pPr marL="0" indent="0" algn="just" defTabSz="228600">
              <a:spcBef>
                <a:spcPts val="0"/>
              </a:spcBef>
              <a:buSzTx/>
              <a:buNone/>
              <a:defRPr sz="2400">
                <a:solidFill>
                  <a:srgbClr val="000000"/>
                </a:solidFill>
                <a:latin typeface="Arial"/>
                <a:ea typeface="Arial"/>
                <a:cs typeface="Arial"/>
                <a:sym typeface="Arial"/>
              </a:defRPr>
            </a:pPr>
            <a:endParaRPr sz="1600" dirty="0"/>
          </a:p>
          <a:p>
            <a:pPr marL="0" indent="114300" algn="just" defTabSz="228600">
              <a:spcBef>
                <a:spcPts val="0"/>
              </a:spcBef>
              <a:buFont typeface="Arial"/>
              <a:buAutoNum type="arabicPeriod"/>
              <a:defRPr sz="3000">
                <a:solidFill>
                  <a:srgbClr val="000000"/>
                </a:solidFill>
                <a:latin typeface="Arial"/>
                <a:ea typeface="Arial"/>
                <a:cs typeface="Arial"/>
                <a:sym typeface="Arial"/>
              </a:defRPr>
            </a:pPr>
            <a:r>
              <a:rPr sz="1600" dirty="0"/>
              <a:t>Workshops, kick-off meetings</a:t>
            </a:r>
          </a:p>
          <a:p>
            <a:pPr marL="0" indent="114300" algn="just" defTabSz="228600">
              <a:spcBef>
                <a:spcPts val="0"/>
              </a:spcBef>
              <a:buFont typeface="Arial"/>
              <a:buAutoNum type="arabicPeriod"/>
              <a:defRPr sz="3000">
                <a:solidFill>
                  <a:srgbClr val="000000"/>
                </a:solidFill>
                <a:latin typeface="Arial"/>
                <a:ea typeface="Arial"/>
                <a:cs typeface="Arial"/>
                <a:sym typeface="Arial"/>
              </a:defRPr>
            </a:pPr>
            <a:r>
              <a:rPr sz="1600" dirty="0"/>
              <a:t>Schools, Cycles of seminars</a:t>
            </a:r>
          </a:p>
          <a:p>
            <a:pPr marL="0" indent="114300" algn="just" defTabSz="228600">
              <a:spcBef>
                <a:spcPts val="0"/>
              </a:spcBef>
              <a:buFont typeface="Arial"/>
              <a:buAutoNum type="arabicPeriod"/>
              <a:defRPr sz="3000">
                <a:solidFill>
                  <a:srgbClr val="000000"/>
                </a:solidFill>
                <a:latin typeface="Arial"/>
                <a:ea typeface="Arial"/>
                <a:cs typeface="Arial"/>
                <a:sym typeface="Arial"/>
              </a:defRPr>
            </a:pPr>
            <a:r>
              <a:rPr sz="1600" dirty="0"/>
              <a:t>Developments of Web tools, Citizen Science items from a company or Institute covered by APPEC…</a:t>
            </a:r>
          </a:p>
          <a:p>
            <a:pPr marL="0" indent="114300" algn="just" defTabSz="228600">
              <a:spcBef>
                <a:spcPts val="0"/>
              </a:spcBef>
              <a:buFont typeface="Arial"/>
              <a:buAutoNum type="arabicPeriod"/>
              <a:defRPr sz="3000">
                <a:solidFill>
                  <a:srgbClr val="000000"/>
                </a:solidFill>
                <a:latin typeface="Arial"/>
                <a:ea typeface="Arial"/>
                <a:cs typeface="Arial"/>
                <a:sym typeface="Arial"/>
              </a:defRPr>
            </a:pPr>
            <a:r>
              <a:rPr sz="1600" dirty="0"/>
              <a:t>Officer professional science writer in a company or institute involved in APPEC…to support in an EC network proposal submission.</a:t>
            </a:r>
          </a:p>
          <a:p>
            <a:pPr marL="0" indent="0" algn="just" defTabSz="228600">
              <a:spcBef>
                <a:spcPts val="0"/>
              </a:spcBef>
              <a:buSzTx/>
              <a:buNone/>
              <a:defRPr sz="2400">
                <a:solidFill>
                  <a:srgbClr val="000000"/>
                </a:solidFill>
                <a:latin typeface="Arial"/>
                <a:ea typeface="Arial"/>
                <a:cs typeface="Arial"/>
                <a:sym typeface="Arial"/>
              </a:defRPr>
            </a:pPr>
            <a:endParaRPr sz="1600" dirty="0"/>
          </a:p>
          <a:p>
            <a:pPr marL="0" indent="0" algn="just" defTabSz="228600">
              <a:spcBef>
                <a:spcPts val="0"/>
              </a:spcBef>
              <a:buSzTx/>
              <a:buNone/>
              <a:defRPr sz="3000">
                <a:solidFill>
                  <a:srgbClr val="000000"/>
                </a:solidFill>
                <a:latin typeface="Arial"/>
                <a:ea typeface="Arial"/>
                <a:cs typeface="Arial"/>
                <a:sym typeface="Arial"/>
              </a:defRPr>
            </a:pPr>
            <a:r>
              <a:rPr sz="1600" dirty="0"/>
              <a:t>At the moment, the position of ECFA is that ECFA does not have a direct budget to function but that in-kind contributions are possible. Once the panel enters in the discussion with the </a:t>
            </a:r>
            <a:r>
              <a:rPr sz="1600" dirty="0" err="1"/>
              <a:t>EoI</a:t>
            </a:r>
            <a:r>
              <a:rPr sz="1600" dirty="0"/>
              <a:t> promoters, under the option that joint work can happen between the three communities, the chair would then be available to explore in the ECFA community and Institutes might become interested to contribute in-kind for hosting meetings, workshops, schools. </a:t>
            </a:r>
          </a:p>
          <a:p>
            <a:pPr marL="0" indent="0" algn="just" defTabSz="228600">
              <a:spcBef>
                <a:spcPts val="0"/>
              </a:spcBef>
              <a:buSzTx/>
              <a:buNone/>
              <a:defRPr sz="3000">
                <a:solidFill>
                  <a:srgbClr val="000000"/>
                </a:solidFill>
                <a:latin typeface="Arial"/>
                <a:ea typeface="Arial"/>
                <a:cs typeface="Arial"/>
                <a:sym typeface="Arial"/>
              </a:defRPr>
            </a:pPr>
            <a:endParaRPr sz="1600" dirty="0"/>
          </a:p>
          <a:p>
            <a:pPr marL="0" indent="0" algn="just" defTabSz="228600">
              <a:spcBef>
                <a:spcPts val="0"/>
              </a:spcBef>
              <a:buSzTx/>
              <a:buNone/>
              <a:defRPr sz="3000">
                <a:solidFill>
                  <a:srgbClr val="000000"/>
                </a:solidFill>
                <a:latin typeface="Arial"/>
                <a:ea typeface="Arial"/>
                <a:cs typeface="Arial"/>
                <a:sym typeface="Arial"/>
              </a:defRPr>
            </a:pPr>
            <a:r>
              <a:rPr sz="1600" dirty="0"/>
              <a:t>The position of </a:t>
            </a:r>
            <a:r>
              <a:rPr sz="1600" dirty="0" err="1"/>
              <a:t>NuPECC</a:t>
            </a:r>
            <a:r>
              <a:rPr sz="1600" dirty="0"/>
              <a:t> is that they can support the </a:t>
            </a:r>
            <a:r>
              <a:rPr sz="1600" dirty="0" err="1"/>
              <a:t>EoI</a:t>
            </a:r>
            <a:r>
              <a:rPr sz="1600" dirty="0"/>
              <a:t> process with very limited funds (few k€) but this kind of support for any action is done after consideration (usually at their plenary meetings) of a well-defined project. It is desirable also that the full process leads to EC applications.</a:t>
            </a:r>
          </a:p>
          <a:p>
            <a:pPr marL="0" indent="0" defTabSz="228600">
              <a:spcBef>
                <a:spcPts val="0"/>
              </a:spcBef>
              <a:buSzTx/>
              <a:buNone/>
              <a:defRPr sz="3000">
                <a:solidFill>
                  <a:srgbClr val="000000"/>
                </a:solidFill>
                <a:latin typeface="Times New Roman"/>
                <a:ea typeface="Times New Roman"/>
                <a:cs typeface="Times New Roman"/>
                <a:sym typeface="Times New Roman"/>
              </a:defRPr>
            </a:pPr>
            <a:endParaRPr sz="1600" dirty="0"/>
          </a:p>
          <a:p>
            <a:pPr marL="0" indent="0" defTabSz="228600">
              <a:spcBef>
                <a:spcPts val="0"/>
              </a:spcBef>
              <a:buSzTx/>
              <a:buNone/>
              <a:defRPr sz="2400">
                <a:solidFill>
                  <a:srgbClr val="000000"/>
                </a:solidFill>
                <a:latin typeface="Times New Roman"/>
                <a:ea typeface="Times New Roman"/>
                <a:cs typeface="Times New Roman"/>
                <a:sym typeface="Times New Roman"/>
              </a:defRPr>
            </a:pPr>
            <a:endParaRPr sz="1600" dirty="0"/>
          </a:p>
        </p:txBody>
      </p:sp>
    </p:spTree>
    <p:extLst>
      <p:ext uri="{BB962C8B-B14F-4D97-AF65-F5344CB8AC3E}">
        <p14:creationId xmlns:p14="http://schemas.microsoft.com/office/powerpoint/2010/main" val="112426381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CustomShape 1"/>
          <p:cNvSpPr/>
          <p:nvPr/>
        </p:nvSpPr>
        <p:spPr>
          <a:xfrm>
            <a:off x="1847520" y="1105920"/>
            <a:ext cx="8506440" cy="791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endParaRPr lang="en-GB" sz="1800" b="0" strike="noStrike" spc="-1">
              <a:solidFill>
                <a:srgbClr val="000000"/>
              </a:solidFill>
              <a:uFill>
                <a:solidFill>
                  <a:srgbClr val="FFFFFF"/>
                </a:solidFill>
              </a:uFill>
              <a:latin typeface="Arial"/>
            </a:endParaRPr>
          </a:p>
          <a:p>
            <a:pPr>
              <a:lnSpc>
                <a:spcPct val="100000"/>
              </a:lnSpc>
            </a:pPr>
            <a:endParaRPr lang="en-GB" sz="1800" b="0" strike="noStrike" spc="-1">
              <a:solidFill>
                <a:srgbClr val="000000"/>
              </a:solidFill>
              <a:uFill>
                <a:solidFill>
                  <a:srgbClr val="FFFFFF"/>
                </a:solidFill>
              </a:uFill>
              <a:latin typeface="Arial"/>
            </a:endParaRPr>
          </a:p>
        </p:txBody>
      </p:sp>
      <p:sp>
        <p:nvSpPr>
          <p:cNvPr id="127" name="TextShape 2"/>
          <p:cNvSpPr txBox="1"/>
          <p:nvPr/>
        </p:nvSpPr>
        <p:spPr>
          <a:xfrm>
            <a:off x="335520" y="975960"/>
            <a:ext cx="11665080" cy="613800"/>
          </a:xfrm>
          <a:prstGeom prst="rect">
            <a:avLst/>
          </a:prstGeom>
          <a:noFill/>
          <a:ln>
            <a:noFill/>
          </a:ln>
        </p:spPr>
        <p:txBody>
          <a:bodyPr lIns="0" tIns="0" rIns="0" bIns="0" anchor="ctr"/>
          <a:lstStyle/>
          <a:p>
            <a:pPr>
              <a:lnSpc>
                <a:spcPct val="100000"/>
              </a:lnSpc>
            </a:pPr>
            <a:r>
              <a:rPr lang="en-US" sz="3200" spc="-1" dirty="0">
                <a:solidFill>
                  <a:srgbClr val="002060"/>
                </a:solidFill>
                <a:uFill>
                  <a:solidFill>
                    <a:srgbClr val="FFFFFF"/>
                  </a:solidFill>
                </a:uFill>
                <a:latin typeface="Helvetica Neue Light"/>
                <a:ea typeface="ＭＳ Ｐゴシック"/>
              </a:rPr>
              <a:t>Launch of the Diversity Charter @ JENAS 2019</a:t>
            </a:r>
            <a:endParaRPr lang="fr-FR" sz="1800" b="0" strike="noStrike" spc="-1" dirty="0">
              <a:solidFill>
                <a:srgbClr val="000000"/>
              </a:solidFill>
              <a:uFill>
                <a:solidFill>
                  <a:srgbClr val="FFFFFF"/>
                </a:solidFill>
              </a:uFill>
              <a:latin typeface="Calibri"/>
            </a:endParaRPr>
          </a:p>
        </p:txBody>
      </p:sp>
      <p:sp>
        <p:nvSpPr>
          <p:cNvPr id="128" name="TextShape 3"/>
          <p:cNvSpPr txBox="1"/>
          <p:nvPr/>
        </p:nvSpPr>
        <p:spPr>
          <a:xfrm>
            <a:off x="335520" y="1802160"/>
            <a:ext cx="11160720" cy="4876560"/>
          </a:xfrm>
          <a:prstGeom prst="rect">
            <a:avLst/>
          </a:prstGeom>
          <a:noFill/>
          <a:ln>
            <a:noFill/>
          </a:ln>
        </p:spPr>
        <p:txBody>
          <a:bodyPr lIns="0" tIns="0" rIns="0" bIns="0"/>
          <a:lstStyle/>
          <a:p>
            <a:pPr marL="285840" indent="-285480">
              <a:lnSpc>
                <a:spcPct val="150000"/>
              </a:lnSpc>
              <a:buClr>
                <a:srgbClr val="89BA17"/>
              </a:buClr>
              <a:buFont typeface="Arial"/>
              <a:buChar char="•"/>
            </a:pPr>
            <a:endParaRPr lang="fr-FR" sz="2400" spc="-1" dirty="0">
              <a:solidFill>
                <a:srgbClr val="89BA17"/>
              </a:solidFill>
              <a:uFill>
                <a:solidFill>
                  <a:srgbClr val="FFFFFF"/>
                </a:solidFill>
              </a:uFill>
              <a:latin typeface="Helvetica Neue Light"/>
            </a:endParaRPr>
          </a:p>
        </p:txBody>
      </p:sp>
      <p:pic>
        <p:nvPicPr>
          <p:cNvPr id="5" name="Screenshot 2019-10-11 00.25.16.png" descr="Screenshot 2019-10-11 00.25.16.png"/>
          <p:cNvPicPr>
            <a:picLocks noChangeAspect="1"/>
          </p:cNvPicPr>
          <p:nvPr/>
        </p:nvPicPr>
        <p:blipFill>
          <a:blip r:embed="rId2"/>
          <a:stretch>
            <a:fillRect/>
          </a:stretch>
        </p:blipFill>
        <p:spPr>
          <a:xfrm>
            <a:off x="160016" y="1897200"/>
            <a:ext cx="7176723" cy="2129573"/>
          </a:xfrm>
          <a:prstGeom prst="rect">
            <a:avLst/>
          </a:prstGeom>
          <a:ln w="12700">
            <a:miter lim="400000"/>
          </a:ln>
        </p:spPr>
      </p:pic>
      <p:sp>
        <p:nvSpPr>
          <p:cNvPr id="6" name="http://ecfa.web.cern.ch/content/diversity-charter"/>
          <p:cNvSpPr txBox="1"/>
          <p:nvPr/>
        </p:nvSpPr>
        <p:spPr>
          <a:xfrm>
            <a:off x="335520" y="4121813"/>
            <a:ext cx="5429371" cy="6668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algn="l">
              <a:defRPr sz="4000">
                <a:latin typeface="+mn-lt"/>
                <a:ea typeface="+mn-ea"/>
                <a:cs typeface="+mn-cs"/>
                <a:sym typeface="Helvetica Neue"/>
              </a:defRPr>
            </a:pPr>
            <a:r>
              <a:rPr sz="2000" u="sng" dirty="0">
                <a:hlinkClick r:id=""/>
              </a:rPr>
              <a:t>http://ecfa.web.cern.ch/content/diversity-charter</a:t>
            </a:r>
          </a:p>
          <a:p>
            <a:pPr algn="l">
              <a:defRPr sz="4000">
                <a:latin typeface="+mn-lt"/>
                <a:ea typeface="+mn-ea"/>
                <a:cs typeface="+mn-cs"/>
                <a:sym typeface="Helvetica Neue"/>
              </a:defRPr>
            </a:pPr>
            <a:endParaRPr sz="2000" u="sng" dirty="0">
              <a:hlinkClick r:id=""/>
            </a:endParaRPr>
          </a:p>
        </p:txBody>
      </p:sp>
      <p:sp>
        <p:nvSpPr>
          <p:cNvPr id="7" name="Prepared letters to…"/>
          <p:cNvSpPr txBox="1">
            <a:spLocks/>
          </p:cNvSpPr>
          <p:nvPr/>
        </p:nvSpPr>
        <p:spPr>
          <a:xfrm>
            <a:off x="335520" y="4777761"/>
            <a:ext cx="12040567" cy="154141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smtClean="0"/>
              <a:t>Prepared letters to </a:t>
            </a:r>
          </a:p>
          <a:p>
            <a:pPr marL="0" indent="0">
              <a:buFont typeface="Arial" panose="020B0604020202020204" pitchFamily="34" charset="0"/>
              <a:buNone/>
            </a:pPr>
            <a:r>
              <a:rPr lang="en-US" sz="2000" dirty="0" smtClean="0"/>
              <a:t>- to sponsor it at conferences </a:t>
            </a:r>
          </a:p>
          <a:p>
            <a:pPr marL="0" indent="0">
              <a:buFont typeface="Arial" panose="020B0604020202020204" pitchFamily="34" charset="0"/>
              <a:buNone/>
            </a:pPr>
            <a:r>
              <a:rPr lang="en-US" sz="2000" dirty="0" smtClean="0"/>
              <a:t>- send request of endorsement to main experiments and to respond to Survey or send data in other form.</a:t>
            </a:r>
            <a:endParaRPr lang="en-US" sz="2000" dirty="0"/>
          </a:p>
        </p:txBody>
      </p:sp>
    </p:spTree>
    <p:extLst>
      <p:ext uri="{BB962C8B-B14F-4D97-AF65-F5344CB8AC3E}">
        <p14:creationId xmlns:p14="http://schemas.microsoft.com/office/powerpoint/2010/main" val="175464904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ASTRONET Roadmap"/>
          <p:cNvSpPr txBox="1">
            <a:spLocks noGrp="1"/>
          </p:cNvSpPr>
          <p:nvPr>
            <p:ph type="title"/>
          </p:nvPr>
        </p:nvSpPr>
        <p:spPr>
          <a:prstGeom prst="rect">
            <a:avLst/>
          </a:prstGeom>
        </p:spPr>
        <p:txBody>
          <a:bodyPr/>
          <a:lstStyle/>
          <a:p>
            <a:r>
              <a:t>ASTRONET Roadmap</a:t>
            </a:r>
          </a:p>
        </p:txBody>
      </p:sp>
      <p:sp>
        <p:nvSpPr>
          <p:cNvPr id="293" name="The ASTRONET Science Vision and Infrastructure Roadmap were published in 2007 and 2008 respectively and presented a strategic plan for the development of European Astronomy.…"/>
          <p:cNvSpPr txBox="1">
            <a:spLocks noGrp="1"/>
          </p:cNvSpPr>
          <p:nvPr>
            <p:ph type="body" idx="1"/>
          </p:nvPr>
        </p:nvSpPr>
        <p:spPr>
          <a:xfrm>
            <a:off x="644769" y="978409"/>
            <a:ext cx="11031416" cy="5316884"/>
          </a:xfrm>
          <a:prstGeom prst="rect">
            <a:avLst/>
          </a:prstGeom>
        </p:spPr>
        <p:txBody>
          <a:bodyPr>
            <a:normAutofit fontScale="47500" lnSpcReduction="20000"/>
          </a:bodyPr>
          <a:lstStyle/>
          <a:p>
            <a:pPr marL="0" indent="0" defTabSz="228600">
              <a:lnSpc>
                <a:spcPts val="3200"/>
              </a:lnSpc>
              <a:spcBef>
                <a:spcPts val="0"/>
              </a:spcBef>
              <a:buSzTx/>
              <a:buNone/>
              <a:defRPr sz="3500">
                <a:solidFill>
                  <a:srgbClr val="000000"/>
                </a:solidFill>
                <a:latin typeface="Arial"/>
                <a:ea typeface="Arial"/>
                <a:cs typeface="Arial"/>
                <a:sym typeface="Arial"/>
              </a:defRPr>
            </a:pPr>
            <a:r>
              <a:rPr dirty="0"/>
              <a:t> </a:t>
            </a:r>
            <a:r>
              <a:rPr sz="2750" dirty="0"/>
              <a:t>The ASTRONET Science Vision and Infrastructure Roadmap were published in 2007 and 2008 respectively and presented a </a:t>
            </a:r>
            <a:r>
              <a:rPr sz="2750" b="1" dirty="0"/>
              <a:t>strategic plan for the development of European Astronomy</a:t>
            </a:r>
            <a:r>
              <a:rPr sz="2750" dirty="0"/>
              <a:t>. </a:t>
            </a:r>
            <a:endParaRPr lang="fr-CH" sz="2750" dirty="0"/>
          </a:p>
          <a:p>
            <a:pPr marL="0" indent="0" defTabSz="228600">
              <a:lnSpc>
                <a:spcPts val="3200"/>
              </a:lnSpc>
              <a:spcBef>
                <a:spcPts val="0"/>
              </a:spcBef>
              <a:buSzTx/>
              <a:buNone/>
              <a:defRPr sz="3500">
                <a:solidFill>
                  <a:srgbClr val="000000"/>
                </a:solidFill>
                <a:latin typeface="Arial"/>
                <a:ea typeface="Arial"/>
                <a:cs typeface="Arial"/>
                <a:sym typeface="Arial"/>
              </a:defRPr>
            </a:pPr>
            <a:r>
              <a:rPr sz="2750" dirty="0"/>
              <a:t>A requirement was to have a light-touch update of these</a:t>
            </a:r>
            <a:r>
              <a:rPr sz="2750" b="1" dirty="0"/>
              <a:t> midway through the term</a:t>
            </a:r>
            <a:r>
              <a:rPr sz="2750" dirty="0"/>
              <a:t>. The </a:t>
            </a:r>
            <a:r>
              <a:rPr sz="2750" b="1" dirty="0"/>
              <a:t>Science Vision was updated in 2013 and the conclusions were fed into the Roadmap update</a:t>
            </a:r>
            <a:r>
              <a:rPr sz="2750" dirty="0"/>
              <a:t>. This was completed following the outcome of the ESA decisions on the latest missions. The community has been involved through a variety of processes and the final version of the update has been endorsed by the ASTRONET Executive. </a:t>
            </a:r>
          </a:p>
          <a:p>
            <a:pPr marL="0" indent="0" defTabSz="228600">
              <a:lnSpc>
                <a:spcPts val="3200"/>
              </a:lnSpc>
              <a:spcBef>
                <a:spcPts val="0"/>
              </a:spcBef>
              <a:buSzTx/>
              <a:buNone/>
              <a:defRPr sz="3500">
                <a:solidFill>
                  <a:srgbClr val="000000"/>
                </a:solidFill>
                <a:latin typeface="Arial"/>
                <a:ea typeface="Arial"/>
                <a:cs typeface="Arial"/>
                <a:sym typeface="Arial"/>
              </a:defRPr>
            </a:pPr>
            <a:r>
              <a:rPr sz="2750" dirty="0"/>
              <a:t>ASTRONET was created by a group of European funding agencies in order to establish a strategic planning mechanism for all of European astronomy. It covers the whole astronomical domain, from the Sun and Solar System to the limits of the observable Universe, and from </a:t>
            </a:r>
            <a:r>
              <a:rPr sz="2750" dirty="0" err="1"/>
              <a:t>radioastronomy</a:t>
            </a:r>
            <a:r>
              <a:rPr sz="2750" dirty="0"/>
              <a:t> to gamma-rays and particles, on the ground as well as in space; but also theory and computing, outreach, training and recruitment of the vital human resources.</a:t>
            </a:r>
            <a:endParaRPr lang="fr-CH" sz="2750" dirty="0"/>
          </a:p>
          <a:p>
            <a:pPr marL="0" indent="0" defTabSz="228600">
              <a:lnSpc>
                <a:spcPts val="3200"/>
              </a:lnSpc>
              <a:spcBef>
                <a:spcPts val="0"/>
              </a:spcBef>
              <a:buSzTx/>
              <a:buNone/>
              <a:defRPr sz="3500">
                <a:solidFill>
                  <a:srgbClr val="000000"/>
                </a:solidFill>
                <a:latin typeface="Arial"/>
                <a:ea typeface="Arial"/>
                <a:cs typeface="Arial"/>
                <a:sym typeface="Arial"/>
              </a:defRPr>
            </a:pPr>
            <a:r>
              <a:rPr sz="2750" dirty="0"/>
              <a:t> ASTRONET aims to engage all astronomical communities and relevant funding agencies on the new map of Europe</a:t>
            </a:r>
            <a:r>
              <a:rPr lang="fr-CH" sz="2750" dirty="0"/>
              <a:t> in 2020</a:t>
            </a:r>
          </a:p>
          <a:p>
            <a:pPr marL="0" indent="0" defTabSz="228600">
              <a:lnSpc>
                <a:spcPts val="3200"/>
              </a:lnSpc>
              <a:spcBef>
                <a:spcPts val="0"/>
              </a:spcBef>
              <a:buSzTx/>
              <a:buNone/>
              <a:defRPr sz="3500">
                <a:solidFill>
                  <a:srgbClr val="000000"/>
                </a:solidFill>
                <a:latin typeface="Arial"/>
                <a:ea typeface="Arial"/>
                <a:cs typeface="Arial"/>
                <a:sym typeface="Arial"/>
              </a:defRPr>
            </a:pPr>
            <a:r>
              <a:rPr sz="2750" dirty="0"/>
              <a:t> </a:t>
            </a:r>
            <a:r>
              <a:rPr sz="2750" u="sng" dirty="0">
                <a:hlinkClick r:id="rId2"/>
              </a:rPr>
              <a:t>http://www.astronet-eu.org/</a:t>
            </a:r>
            <a:endParaRPr lang="fr-CH" sz="2750" u="sng" dirty="0">
              <a:hlinkClick r:id="rId2"/>
            </a:endParaRPr>
          </a:p>
          <a:p>
            <a:pPr marL="0" indent="0" defTabSz="228600">
              <a:lnSpc>
                <a:spcPts val="3200"/>
              </a:lnSpc>
              <a:spcBef>
                <a:spcPts val="0"/>
              </a:spcBef>
              <a:buSzTx/>
              <a:buNone/>
              <a:defRPr sz="3500">
                <a:solidFill>
                  <a:srgbClr val="000000"/>
                </a:solidFill>
                <a:latin typeface="Arial"/>
                <a:ea typeface="Arial"/>
                <a:cs typeface="Arial"/>
                <a:sym typeface="Arial"/>
              </a:defRPr>
            </a:pPr>
            <a:r>
              <a:rPr sz="2750" dirty="0"/>
              <a:t>http://www.astronet-eu.org/sites/default/files/astronet_ir_final_word_doc_for_printing_with_logo.pdf</a:t>
            </a:r>
          </a:p>
        </p:txBody>
      </p:sp>
    </p:spTree>
    <p:extLst>
      <p:ext uri="{BB962C8B-B14F-4D97-AF65-F5344CB8AC3E}">
        <p14:creationId xmlns:p14="http://schemas.microsoft.com/office/powerpoint/2010/main" val="2074815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798537" y="1638677"/>
            <a:ext cx="6293504" cy="5102475"/>
          </a:xfrm>
          <a:prstGeom prst="rect">
            <a:avLst/>
          </a:prstGeom>
        </p:spPr>
      </p:pic>
      <p:pic>
        <p:nvPicPr>
          <p:cNvPr id="6" name="Imag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85432" y="1123853"/>
            <a:ext cx="2169160" cy="2228215"/>
          </a:xfrm>
          <a:prstGeom prst="rect">
            <a:avLst/>
          </a:prstGeom>
          <a:noFill/>
          <a:ln>
            <a:noFill/>
          </a:ln>
        </p:spPr>
      </p:pic>
      <p:sp>
        <p:nvSpPr>
          <p:cNvPr id="7" name="Rectangle 6"/>
          <p:cNvSpPr/>
          <p:nvPr/>
        </p:nvSpPr>
        <p:spPr>
          <a:xfrm>
            <a:off x="4601451" y="1004823"/>
            <a:ext cx="3534393" cy="1477328"/>
          </a:xfrm>
          <a:prstGeom prst="rect">
            <a:avLst/>
          </a:prstGeom>
        </p:spPr>
        <p:txBody>
          <a:bodyPr wrap="square">
            <a:spAutoFit/>
          </a:bodyPr>
          <a:lstStyle/>
          <a:p>
            <a:r>
              <a:rPr lang="en-GB" b="1" spc="-40" dirty="0">
                <a:solidFill>
                  <a:srgbClr val="008000"/>
                </a:solidFill>
                <a:latin typeface="Cambria"/>
                <a:cs typeface="Cambria"/>
              </a:rPr>
              <a:t>APOGEIA </a:t>
            </a:r>
            <a:br>
              <a:rPr lang="en-GB" b="1" spc="-40" dirty="0">
                <a:solidFill>
                  <a:srgbClr val="008000"/>
                </a:solidFill>
                <a:latin typeface="Cambria"/>
                <a:cs typeface="Cambria"/>
              </a:rPr>
            </a:br>
            <a:r>
              <a:rPr lang="en-GB" b="1" spc="-40" dirty="0" err="1">
                <a:solidFill>
                  <a:srgbClr val="008000"/>
                </a:solidFill>
                <a:latin typeface="Cambria"/>
                <a:cs typeface="Cambria"/>
              </a:rPr>
              <a:t>AstroParticle</a:t>
            </a:r>
            <a:r>
              <a:rPr lang="en-GB" b="1" spc="-40" dirty="0">
                <a:solidFill>
                  <a:srgbClr val="008000"/>
                </a:solidFill>
                <a:latin typeface="Cambria"/>
                <a:cs typeface="Cambria"/>
              </a:rPr>
              <a:t> Observatories and Geoscience Infrastructure Activities</a:t>
            </a:r>
            <a:br>
              <a:rPr lang="en-GB" b="1" spc="-40" dirty="0">
                <a:solidFill>
                  <a:srgbClr val="008000"/>
                </a:solidFill>
                <a:latin typeface="Cambria"/>
                <a:cs typeface="Cambria"/>
              </a:rPr>
            </a:br>
            <a:endParaRPr lang="en-GB" dirty="0"/>
          </a:p>
        </p:txBody>
      </p:sp>
      <p:sp>
        <p:nvSpPr>
          <p:cNvPr id="8" name="ZoneTexte 7"/>
          <p:cNvSpPr txBox="1"/>
          <p:nvPr/>
        </p:nvSpPr>
        <p:spPr>
          <a:xfrm>
            <a:off x="4601451" y="2323367"/>
            <a:ext cx="5073070" cy="5175776"/>
          </a:xfrm>
          <a:prstGeom prst="rect">
            <a:avLst/>
          </a:prstGeom>
          <a:noFill/>
        </p:spPr>
        <p:txBody>
          <a:bodyPr wrap="square" rtlCol="0">
            <a:spAutoFit/>
          </a:bodyPr>
          <a:lstStyle/>
          <a:p>
            <a:pPr marL="298450" indent="-285750">
              <a:spcBef>
                <a:spcPts val="365"/>
              </a:spcBef>
              <a:buFont typeface="Arial"/>
              <a:buChar char="•"/>
              <a:tabLst>
                <a:tab pos="280035" algn="l"/>
              </a:tabLst>
            </a:pPr>
            <a:r>
              <a:rPr lang="en-GB" b="1" spc="-5" dirty="0">
                <a:solidFill>
                  <a:srgbClr val="FF0000"/>
                </a:solidFill>
                <a:latin typeface="Cambria"/>
                <a:cs typeface="Cambria"/>
              </a:rPr>
              <a:t>Deliverable 1:   a synergy   roadmap of </a:t>
            </a:r>
            <a:r>
              <a:rPr lang="en-GB" b="1" spc="-5" dirty="0" err="1">
                <a:solidFill>
                  <a:srgbClr val="FF0000"/>
                </a:solidFill>
                <a:latin typeface="Cambria"/>
                <a:cs typeface="Cambria"/>
              </a:rPr>
              <a:t>Astroparticle</a:t>
            </a:r>
            <a:r>
              <a:rPr lang="en-GB" b="1" spc="-5" dirty="0">
                <a:solidFill>
                  <a:srgbClr val="FF0000"/>
                </a:solidFill>
                <a:latin typeface="Cambria"/>
                <a:cs typeface="Cambria"/>
              </a:rPr>
              <a:t> Observatories  and Geoscience Infrastructures</a:t>
            </a:r>
          </a:p>
          <a:p>
            <a:pPr marL="298450" indent="-285750">
              <a:spcBef>
                <a:spcPts val="365"/>
              </a:spcBef>
              <a:buFont typeface="Arial"/>
              <a:buChar char="•"/>
              <a:tabLst>
                <a:tab pos="280035" algn="l"/>
              </a:tabLst>
            </a:pPr>
            <a:r>
              <a:rPr lang="en-GB" b="1" spc="-5" dirty="0">
                <a:solidFill>
                  <a:srgbClr val="FF0000"/>
                </a:solidFill>
                <a:latin typeface="Cambria"/>
                <a:cs typeface="Cambria"/>
              </a:rPr>
              <a:t>Deliverable 2: Characterisation of next generation sites (ET and KMT but also undergrounds labs, deep ocean/lake/ice)</a:t>
            </a:r>
          </a:p>
          <a:p>
            <a:pPr marL="298450" indent="-285750">
              <a:spcBef>
                <a:spcPts val="365"/>
              </a:spcBef>
              <a:buFont typeface="Arial"/>
              <a:buChar char="•"/>
              <a:tabLst>
                <a:tab pos="273050" algn="l"/>
                <a:tab pos="279400" algn="l"/>
              </a:tabLst>
            </a:pPr>
            <a:r>
              <a:rPr lang="en-GB" b="1" spc="-5" dirty="0">
                <a:solidFill>
                  <a:srgbClr val="FF0000"/>
                </a:solidFill>
                <a:latin typeface="Cambria"/>
                <a:cs typeface="Cambria"/>
              </a:rPr>
              <a:t>Integrated Activity: Networking, Infrastructure Access and Joint Research Activities</a:t>
            </a:r>
          </a:p>
          <a:p>
            <a:pPr marL="298450" indent="-285750">
              <a:spcBef>
                <a:spcPts val="365"/>
              </a:spcBef>
              <a:buFont typeface="Arial"/>
              <a:buChar char="•"/>
              <a:tabLst>
                <a:tab pos="273050" algn="l"/>
                <a:tab pos="279400" algn="l"/>
              </a:tabLst>
            </a:pPr>
            <a:r>
              <a:rPr lang="en-GB" b="1" spc="-5" dirty="0">
                <a:solidFill>
                  <a:srgbClr val="FF0000"/>
                </a:solidFill>
                <a:latin typeface="Cambria"/>
                <a:cs typeface="Cambria"/>
              </a:rPr>
              <a:t>+ Art and Science (T. </a:t>
            </a:r>
            <a:r>
              <a:rPr lang="en-GB" b="1" spc="-5" dirty="0" err="1">
                <a:solidFill>
                  <a:srgbClr val="FF0000"/>
                </a:solidFill>
                <a:latin typeface="Cambria"/>
                <a:cs typeface="Cambria"/>
              </a:rPr>
              <a:t>Saraceno</a:t>
            </a:r>
            <a:r>
              <a:rPr lang="en-GB" b="1" spc="-5" dirty="0">
                <a:solidFill>
                  <a:srgbClr val="FF0000"/>
                </a:solidFill>
                <a:latin typeface="Cambria"/>
                <a:cs typeface="Cambria"/>
              </a:rPr>
              <a:t> et al.)</a:t>
            </a:r>
          </a:p>
          <a:p>
            <a:pPr marL="298450" indent="-285750">
              <a:spcBef>
                <a:spcPts val="365"/>
              </a:spcBef>
              <a:buFont typeface="Arial"/>
              <a:buChar char="•"/>
              <a:tabLst>
                <a:tab pos="273050" algn="l"/>
                <a:tab pos="279400" algn="l"/>
              </a:tabLst>
            </a:pPr>
            <a:r>
              <a:rPr lang="en-GB" b="1" spc="-5" dirty="0">
                <a:solidFill>
                  <a:srgbClr val="FF0000"/>
                </a:solidFill>
                <a:latin typeface="Cambria"/>
                <a:cs typeface="Cambria"/>
              </a:rPr>
              <a:t>Budget 5 M€</a:t>
            </a:r>
          </a:p>
          <a:p>
            <a:pPr marL="298450" indent="-285750">
              <a:spcBef>
                <a:spcPts val="365"/>
              </a:spcBef>
              <a:buFont typeface="Arial"/>
              <a:buChar char="•"/>
              <a:tabLst>
                <a:tab pos="273050" algn="l"/>
                <a:tab pos="279400" algn="l"/>
              </a:tabLst>
            </a:pPr>
            <a:endParaRPr lang="en-GB" b="1" spc="-5" dirty="0">
              <a:solidFill>
                <a:srgbClr val="FF0000"/>
              </a:solidFill>
              <a:latin typeface="Cambria"/>
              <a:cs typeface="Cambria"/>
            </a:endParaRPr>
          </a:p>
          <a:p>
            <a:pPr marL="298450" indent="-285750">
              <a:spcBef>
                <a:spcPts val="365"/>
              </a:spcBef>
              <a:buFont typeface="Arial"/>
              <a:buChar char="•"/>
              <a:tabLst>
                <a:tab pos="273050" algn="l"/>
                <a:tab pos="279400" algn="l"/>
              </a:tabLst>
            </a:pPr>
            <a:r>
              <a:rPr lang="en-GB" b="1" i="1" spc="-5" dirty="0">
                <a:solidFill>
                  <a:srgbClr val="008000"/>
                </a:solidFill>
                <a:latin typeface="Cambria"/>
                <a:cs typeface="Cambria"/>
              </a:rPr>
              <a:t>Support by APPEC, GEO-8 and Academia </a:t>
            </a:r>
            <a:r>
              <a:rPr lang="en-GB" b="1" i="1" spc="-5" dirty="0" err="1">
                <a:solidFill>
                  <a:srgbClr val="008000"/>
                </a:solidFill>
                <a:latin typeface="Cambria"/>
                <a:cs typeface="Cambria"/>
              </a:rPr>
              <a:t>Europeae</a:t>
            </a:r>
            <a:endParaRPr lang="en-GB" b="1" i="1" spc="-5" dirty="0">
              <a:solidFill>
                <a:srgbClr val="008000"/>
              </a:solidFill>
              <a:latin typeface="Cambria"/>
              <a:cs typeface="Cambria"/>
            </a:endParaRPr>
          </a:p>
          <a:p>
            <a:pPr marL="12700">
              <a:spcBef>
                <a:spcPts val="365"/>
              </a:spcBef>
              <a:tabLst>
                <a:tab pos="273050" algn="l"/>
                <a:tab pos="279400" algn="l"/>
              </a:tabLst>
            </a:pPr>
            <a:endParaRPr lang="en-GB" b="1" spc="-5" dirty="0">
              <a:solidFill>
                <a:srgbClr val="FF0000"/>
              </a:solidFill>
              <a:latin typeface="Cambria"/>
              <a:cs typeface="Cambria"/>
            </a:endParaRPr>
          </a:p>
          <a:p>
            <a:pPr marL="12700">
              <a:spcBef>
                <a:spcPts val="365"/>
              </a:spcBef>
              <a:tabLst>
                <a:tab pos="273050" algn="l"/>
                <a:tab pos="279400" algn="l"/>
              </a:tabLst>
            </a:pPr>
            <a:endParaRPr lang="en-GB" b="1" spc="-5" dirty="0">
              <a:solidFill>
                <a:srgbClr val="FF0000"/>
              </a:solidFill>
              <a:latin typeface="Cambria"/>
              <a:cs typeface="Cambria"/>
            </a:endParaRPr>
          </a:p>
          <a:p>
            <a:endParaRPr lang="en-GB" dirty="0"/>
          </a:p>
        </p:txBody>
      </p:sp>
      <p:pic>
        <p:nvPicPr>
          <p:cNvPr id="9" name="Image 8" descr="APOGEIA partners.pd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9724782" y="4307138"/>
            <a:ext cx="1690461" cy="2958745"/>
          </a:xfrm>
          <a:prstGeom prst="rect">
            <a:avLst/>
          </a:prstGeom>
        </p:spPr>
      </p:pic>
    </p:spTree>
    <p:extLst>
      <p:ext uri="{BB962C8B-B14F-4D97-AF65-F5344CB8AC3E}">
        <p14:creationId xmlns:p14="http://schemas.microsoft.com/office/powerpoint/2010/main" val="21073328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1486</TotalTime>
  <Words>1440</Words>
  <Application>Microsoft Office PowerPoint</Application>
  <PresentationFormat>Breedbeeld</PresentationFormat>
  <Paragraphs>322</Paragraphs>
  <Slides>14</Slides>
  <Notes>1</Notes>
  <HiddenSlides>0</HiddenSlides>
  <MMClips>0</MMClips>
  <ScaleCrop>false</ScaleCrop>
  <HeadingPairs>
    <vt:vector size="6" baseType="variant">
      <vt:variant>
        <vt:lpstr>Gebruikte lettertypen</vt:lpstr>
      </vt:variant>
      <vt:variant>
        <vt:i4>12</vt:i4>
      </vt:variant>
      <vt:variant>
        <vt:lpstr>Thema</vt:lpstr>
      </vt:variant>
      <vt:variant>
        <vt:i4>2</vt:i4>
      </vt:variant>
      <vt:variant>
        <vt:lpstr>Diatitels</vt:lpstr>
      </vt:variant>
      <vt:variant>
        <vt:i4>14</vt:i4>
      </vt:variant>
    </vt:vector>
  </HeadingPairs>
  <TitlesOfParts>
    <vt:vector size="28" baseType="lpstr">
      <vt:lpstr>ＭＳ Ｐゴシック</vt:lpstr>
      <vt:lpstr>Arial</vt:lpstr>
      <vt:lpstr>Calibri</vt:lpstr>
      <vt:lpstr>Cambria</vt:lpstr>
      <vt:lpstr>DejaVu Sans</vt:lpstr>
      <vt:lpstr>Helvetica</vt:lpstr>
      <vt:lpstr>Helvetica Neue</vt:lpstr>
      <vt:lpstr>Helvetica Neue Light</vt:lpstr>
      <vt:lpstr>Helvetica Neue UltraLight</vt:lpstr>
      <vt:lpstr>Symbol</vt:lpstr>
      <vt:lpstr>Times New Roman</vt:lpstr>
      <vt:lpstr>Wingdings</vt:lpstr>
      <vt:lpstr>Office Theme</vt:lpstr>
      <vt:lpstr>Office Theme</vt:lpstr>
      <vt:lpstr>PowerPoint-presentatie</vt:lpstr>
      <vt:lpstr>PowerPoint-presentatie</vt:lpstr>
      <vt:lpstr>PowerPoint-presentatie</vt:lpstr>
      <vt:lpstr>PowerPoint-presentatie</vt:lpstr>
      <vt:lpstr>APPEC-ECFA-NuPECC activities</vt:lpstr>
      <vt:lpstr>Proposal to GA</vt:lpstr>
      <vt:lpstr>PowerPoint-presentatie</vt:lpstr>
      <vt:lpstr>ASTRONET Roadmap</vt:lpstr>
      <vt:lpstr>PowerPoint-presentatie</vt:lpstr>
      <vt:lpstr>Joint Research Activities</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Kleuver, J. de [Job]</dc:creator>
  <dc:description/>
  <cp:lastModifiedBy>Kleuver, J. de [Job]</cp:lastModifiedBy>
  <cp:revision>43</cp:revision>
  <cp:lastPrinted>2017-11-24T09:35:49Z</cp:lastPrinted>
  <dcterms:created xsi:type="dcterms:W3CDTF">2013-09-25T13:06:09Z</dcterms:created>
  <dcterms:modified xsi:type="dcterms:W3CDTF">2020-06-04T23:41:56Z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16.0016</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Breitbild</vt:lpwstr>
  </property>
  <property fmtid="{D5CDD505-2E9C-101B-9397-08002B2CF9AE}" pid="9" name="ScaleCrop">
    <vt:bool>false</vt:bool>
  </property>
  <property fmtid="{D5CDD505-2E9C-101B-9397-08002B2CF9AE}" pid="10" name="ShareDoc">
    <vt:bool>false</vt:bool>
  </property>
  <property fmtid="{D5CDD505-2E9C-101B-9397-08002B2CF9AE}" pid="11" name="Slides">
    <vt:i4>11</vt:i4>
  </property>
</Properties>
</file>