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18" r:id="rId2"/>
    <p:sldId id="858" r:id="rId3"/>
    <p:sldId id="857" r:id="rId4"/>
    <p:sldId id="849" r:id="rId5"/>
    <p:sldId id="853" r:id="rId6"/>
    <p:sldId id="854" r:id="rId7"/>
    <p:sldId id="856" r:id="rId8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buChar char="-"/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buChar char="-"/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buChar char="-"/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buChar char="-"/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buChar char="-"/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i="1" u="sng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1862B4"/>
    <a:srgbClr val="B75B49"/>
    <a:srgbClr val="006600"/>
    <a:srgbClr val="3399FF"/>
    <a:srgbClr val="000066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57" autoAdjust="0"/>
    <p:restoredTop sz="99027" autoAdjust="0"/>
  </p:normalViewPr>
  <p:slideViewPr>
    <p:cSldViewPr>
      <p:cViewPr varScale="1">
        <p:scale>
          <a:sx n="112" d="100"/>
          <a:sy n="112" d="100"/>
        </p:scale>
        <p:origin x="148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0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226" y="0"/>
            <a:ext cx="2945449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468"/>
            <a:ext cx="2945450" cy="49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226" y="9430468"/>
            <a:ext cx="2945449" cy="49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04FB492-B3C2-4EA4-8438-8B6616310DB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929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0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652" y="0"/>
            <a:ext cx="2945450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83" y="4716042"/>
            <a:ext cx="5437510" cy="446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852"/>
            <a:ext cx="2945450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652" y="9428852"/>
            <a:ext cx="2945450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0ABDEFD-CA21-4D97-88BC-CE936FC28BF3}" type="slidenum">
              <a:rPr lang="cs-CZ"/>
              <a:pPr>
                <a:defRPr/>
              </a:pPr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3564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1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10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2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8958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3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2261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4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4083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5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6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2014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099EA-65FE-4FAC-B298-43E4214954EC}" type="slidenum">
              <a:rPr lang="cs-CZ"/>
              <a:pPr/>
              <a:t>7</a:t>
            </a:fld>
            <a:endParaRPr lang="cs-CZ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2298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D5E2E-E3B3-404F-8EA3-1F1A22D941E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8EA9E-2E92-451D-A114-ACB20EEB7A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51B0C-7420-4AE9-B82A-1082C6BF56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142FE-1A2C-46D3-B895-4E7AE79C730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C3FED-6E7B-43B2-A88E-41C158581FC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FDDF3-E8DE-4A10-93CF-D59A811855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ADFF7-AD66-4F37-A72A-3795E2969D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D7F8-6D1B-4D1B-A5D2-9F7B123A49E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9D869-FFB1-4749-899C-6A2FE9096F2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17C5-1293-4F05-8983-F22C3DE3DE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A2790-BDF7-4CA1-A51E-03FFF66B073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8D3AD-F9DC-44F0-ABA3-B08B153CCFD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AD7E-A649-434C-9F4B-A164F2A46F8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3CD9D-4D8B-43BA-9821-4C462722798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D28E-A9E3-4CFA-AB5A-ECFECCED65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 sz="14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4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 i="0" u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2CB01EF-77C6-46E6-9678-3E5BBAA5453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3" r:id="rId1"/>
    <p:sldLayoutId id="2147484654" r:id="rId2"/>
    <p:sldLayoutId id="2147484655" r:id="rId3"/>
    <p:sldLayoutId id="2147484656" r:id="rId4"/>
    <p:sldLayoutId id="2147484657" r:id="rId5"/>
    <p:sldLayoutId id="2147484658" r:id="rId6"/>
    <p:sldLayoutId id="2147484659" r:id="rId7"/>
    <p:sldLayoutId id="2147484660" r:id="rId8"/>
    <p:sldLayoutId id="2147484661" r:id="rId9"/>
    <p:sldLayoutId id="2147484662" r:id="rId10"/>
    <p:sldLayoutId id="2147484663" r:id="rId11"/>
    <p:sldLayoutId id="2147484664" r:id="rId12"/>
    <p:sldLayoutId id="2147484665" r:id="rId13"/>
    <p:sldLayoutId id="2147484666" r:id="rId14"/>
    <p:sldLayoutId id="214748466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82100" cy="457200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FontTx/>
              <a:buNone/>
            </a:pPr>
            <a:r>
              <a:rPr lang="cs-CZ" sz="3600" i="0" u="none" dirty="0" smtClean="0">
                <a:solidFill>
                  <a:schemeClr val="bg1"/>
                </a:solidFill>
              </a:rPr>
              <a:t>ATF 2021 in Prague </a:t>
            </a:r>
            <a:endParaRPr lang="en-US" sz="3600" i="0" u="none" dirty="0" smtClean="0">
              <a:solidFill>
                <a:schemeClr val="bg1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177" y="1560255"/>
            <a:ext cx="91440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Technology </a:t>
            </a:r>
            <a:r>
              <a:rPr lang="cs-CZ" sz="2000" b="1" i="0" u="none" kern="0" dirty="0" err="1" smtClean="0">
                <a:solidFill>
                  <a:srgbClr val="FF0000"/>
                </a:solidFill>
                <a:latin typeface="Times New Roman"/>
              </a:rPr>
              <a:t>Forum</a:t>
            </a: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 2021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organized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by APPEC,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NuPECC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, ECFA, CTU in Prague (2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research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institutes</a:t>
            </a:r>
            <a:r>
              <a:rPr lang="en-US" sz="2000" i="0" u="none" kern="0" dirty="0" smtClean="0">
                <a:solidFill>
                  <a:srgbClr val="000000"/>
                </a:solidFill>
                <a:latin typeface="Times New Roman"/>
              </a:rPr>
              <a:t> – IEAP, CIIRC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), NRPI</a:t>
            </a:r>
          </a:p>
          <a:p>
            <a:pPr lvl="0" algn="l" eaLnBrk="0" hangingPunct="0">
              <a:spcBef>
                <a:spcPct val="20000"/>
              </a:spcBef>
              <a:buNone/>
            </a:pPr>
            <a:endParaRPr lang="cs-CZ" sz="2000" i="0" u="none" kern="0" dirty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b="1" i="0" u="none" kern="0" dirty="0" err="1" smtClean="0">
                <a:solidFill>
                  <a:srgbClr val="FF0000"/>
                </a:solidFill>
                <a:latin typeface="Times New Roman"/>
              </a:rPr>
              <a:t>Date</a:t>
            </a: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: 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June 1-2. 2021 (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it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was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changed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due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to covid-19)</a:t>
            </a:r>
          </a:p>
          <a:p>
            <a:pPr lvl="0" algn="l" eaLnBrk="0" hangingPunct="0">
              <a:spcBef>
                <a:spcPct val="20000"/>
              </a:spcBef>
              <a:buNone/>
            </a:pPr>
            <a:endParaRPr lang="cs-CZ" sz="2000" i="0" u="none" kern="0" dirty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b="1" i="0" u="none" kern="0" dirty="0" err="1" smtClean="0">
                <a:solidFill>
                  <a:srgbClr val="FF0000"/>
                </a:solidFill>
                <a:latin typeface="Times New Roman"/>
              </a:rPr>
              <a:t>Venue</a:t>
            </a: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: 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CTU in Prague (2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possibilities</a:t>
            </a:r>
            <a:r>
              <a:rPr lang="cs-CZ" sz="2000" i="0" u="none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– CIIRC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or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IEAP CTU)</a:t>
            </a: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i="0" u="none" kern="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			</a:t>
            </a:r>
            <a:endParaRPr lang="en-US" sz="2000" i="0" u="none" kern="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" y="457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2000" i="0" u="none" dirty="0" smtClean="0">
                <a:solidFill>
                  <a:schemeClr val="accent2"/>
                </a:solidFill>
              </a:rPr>
              <a:t>Ivan Štekl</a:t>
            </a:r>
            <a:endParaRPr lang="en-US" sz="2000" i="0" u="none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2000" i="0" u="none" dirty="0" smtClean="0">
                <a:solidFill>
                  <a:schemeClr val="accent2"/>
                </a:solidFill>
              </a:rPr>
              <a:t>I</a:t>
            </a:r>
            <a:r>
              <a:rPr lang="cs-CZ" sz="2000" i="0" u="none" dirty="0" err="1" smtClean="0">
                <a:solidFill>
                  <a:schemeClr val="accent2"/>
                </a:solidFill>
              </a:rPr>
              <a:t>nstitute</a:t>
            </a:r>
            <a:r>
              <a:rPr lang="cs-CZ" sz="2000" i="0" u="none" dirty="0" smtClean="0">
                <a:solidFill>
                  <a:schemeClr val="accent2"/>
                </a:solidFill>
              </a:rPr>
              <a:t> </a:t>
            </a:r>
            <a:r>
              <a:rPr lang="cs-CZ" sz="2000" i="0" u="none" dirty="0" err="1" smtClean="0">
                <a:solidFill>
                  <a:schemeClr val="accent2"/>
                </a:solidFill>
              </a:rPr>
              <a:t>of</a:t>
            </a:r>
            <a:r>
              <a:rPr lang="cs-CZ" sz="2000" i="0" u="none" dirty="0" smtClean="0">
                <a:solidFill>
                  <a:schemeClr val="accent2"/>
                </a:solidFill>
              </a:rPr>
              <a:t> </a:t>
            </a:r>
            <a:r>
              <a:rPr lang="cs-CZ" sz="2000" i="0" u="none" dirty="0" err="1" smtClean="0">
                <a:solidFill>
                  <a:schemeClr val="accent2"/>
                </a:solidFill>
              </a:rPr>
              <a:t>Experimental</a:t>
            </a:r>
            <a:r>
              <a:rPr lang="cs-CZ" sz="2000" i="0" u="none" dirty="0" smtClean="0">
                <a:solidFill>
                  <a:schemeClr val="accent2"/>
                </a:solidFill>
              </a:rPr>
              <a:t> and </a:t>
            </a:r>
            <a:r>
              <a:rPr lang="cs-CZ" sz="2000" i="0" u="none" dirty="0" err="1">
                <a:solidFill>
                  <a:schemeClr val="accent2"/>
                </a:solidFill>
              </a:rPr>
              <a:t>A</a:t>
            </a:r>
            <a:r>
              <a:rPr lang="cs-CZ" sz="2000" i="0" u="none" dirty="0" err="1" smtClean="0">
                <a:solidFill>
                  <a:schemeClr val="accent2"/>
                </a:solidFill>
              </a:rPr>
              <a:t>pplied</a:t>
            </a:r>
            <a:r>
              <a:rPr lang="cs-CZ" sz="2000" i="0" u="none" dirty="0" smtClean="0">
                <a:solidFill>
                  <a:schemeClr val="accent2"/>
                </a:solidFill>
              </a:rPr>
              <a:t> </a:t>
            </a:r>
            <a:r>
              <a:rPr lang="cs-CZ" sz="2000" i="0" u="none" dirty="0" err="1" smtClean="0">
                <a:solidFill>
                  <a:schemeClr val="accent2"/>
                </a:solidFill>
              </a:rPr>
              <a:t>Physics</a:t>
            </a:r>
            <a:r>
              <a:rPr lang="cs-CZ" sz="2000" i="0" u="none" dirty="0" smtClean="0">
                <a:solidFill>
                  <a:schemeClr val="accent2"/>
                </a:solidFill>
              </a:rPr>
              <a:t>, Czech </a:t>
            </a:r>
            <a:r>
              <a:rPr lang="cs-CZ" sz="2000" i="0" u="none" dirty="0" err="1">
                <a:solidFill>
                  <a:schemeClr val="accent2"/>
                </a:solidFill>
              </a:rPr>
              <a:t>T</a:t>
            </a:r>
            <a:r>
              <a:rPr lang="cs-CZ" sz="2000" i="0" u="none" dirty="0" err="1" smtClean="0">
                <a:solidFill>
                  <a:schemeClr val="accent2"/>
                </a:solidFill>
              </a:rPr>
              <a:t>echnical</a:t>
            </a:r>
            <a:r>
              <a:rPr lang="cs-CZ" sz="2000" i="0" u="none" dirty="0" smtClean="0">
                <a:solidFill>
                  <a:schemeClr val="accent2"/>
                </a:solidFill>
              </a:rPr>
              <a:t> University in Prague</a:t>
            </a:r>
            <a:endParaRPr lang="cs-CZ" sz="2000" i="0" u="none" dirty="0">
              <a:solidFill>
                <a:schemeClr val="accent2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309415"/>
            <a:ext cx="2746148" cy="79598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4343400"/>
            <a:ext cx="2122490" cy="657972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7767"/>
            <a:ext cx="9144000" cy="942033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6298771"/>
            <a:ext cx="4191000" cy="559229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" y="6068796"/>
            <a:ext cx="2508504" cy="789203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6047892"/>
            <a:ext cx="2438400" cy="810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77" y="0"/>
            <a:ext cx="9144001" cy="656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b="1" i="0" u="none" kern="0" dirty="0" err="1" smtClean="0">
                <a:solidFill>
                  <a:srgbClr val="FF0000"/>
                </a:solidFill>
                <a:latin typeface="Times New Roman"/>
              </a:rPr>
              <a:t>Scientific</a:t>
            </a: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cs-CZ" sz="2000" b="1" i="0" u="none" kern="0" dirty="0" err="1" smtClean="0">
                <a:solidFill>
                  <a:srgbClr val="FF0000"/>
                </a:solidFill>
                <a:latin typeface="Times New Roman"/>
              </a:rPr>
              <a:t>Committee</a:t>
            </a: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: </a:t>
            </a: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cs-CZ" sz="1800" i="0" u="none" kern="0" dirty="0" err="1" smtClean="0">
                <a:solidFill>
                  <a:srgbClr val="0000FF"/>
                </a:solidFill>
                <a:latin typeface="Times New Roman"/>
              </a:rPr>
              <a:t>Beniamino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>
                <a:solidFill>
                  <a:srgbClr val="0000FF"/>
                </a:solidFill>
                <a:latin typeface="Times New Roman"/>
              </a:rPr>
              <a:t>Di </a:t>
            </a:r>
            <a:r>
              <a:rPr lang="cs-CZ" sz="1800" i="0" u="none" kern="0" dirty="0" err="1">
                <a:solidFill>
                  <a:srgbClr val="0000FF"/>
                </a:solidFill>
                <a:latin typeface="Times New Roman"/>
              </a:rPr>
              <a:t>Girolamo</a:t>
            </a:r>
            <a:r>
              <a:rPr lang="cs-CZ" sz="1800" i="0" u="none" kern="0" dirty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cs-CZ" sz="1800" i="0" u="none" kern="0" dirty="0" err="1" smtClean="0">
                <a:solidFill>
                  <a:srgbClr val="000000"/>
                </a:solidFill>
                <a:latin typeface="Times New Roman"/>
              </a:rPr>
              <a:t>chair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, CERN),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Teresa </a:t>
            </a:r>
            <a:r>
              <a:rPr lang="cs-CZ" sz="1800" i="0" u="none" kern="0" dirty="0" err="1">
                <a:solidFill>
                  <a:srgbClr val="0000FF"/>
                </a:solidFill>
                <a:latin typeface="Times New Roman"/>
              </a:rPr>
              <a:t>Montaruli</a:t>
            </a:r>
            <a:r>
              <a:rPr lang="cs-CZ" sz="1800" i="0" u="none" kern="0" dirty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(APPEC), </a:t>
            </a:r>
            <a:r>
              <a:rPr lang="cs-CZ" sz="1800" i="0" u="none" kern="0" dirty="0" err="1" smtClean="0">
                <a:solidFill>
                  <a:srgbClr val="0000FF"/>
                </a:solidFill>
                <a:latin typeface="Times New Roman"/>
              </a:rPr>
              <a:t>Hanna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err="1" smtClean="0">
                <a:solidFill>
                  <a:srgbClr val="0000FF"/>
                </a:solidFill>
                <a:latin typeface="Times New Roman"/>
              </a:rPr>
              <a:t>Franberg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cs-CZ" sz="1800" i="0" u="none" kern="0" dirty="0" err="1" smtClean="0">
                <a:solidFill>
                  <a:srgbClr val="000000"/>
                </a:solidFill>
                <a:latin typeface="Times New Roman"/>
              </a:rPr>
              <a:t>NuPECC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/GANIL), </a:t>
            </a:r>
            <a:r>
              <a:rPr lang="cs-CZ" sz="1800" i="0" u="none" kern="0" dirty="0" err="1" smtClean="0">
                <a:solidFill>
                  <a:srgbClr val="0000FF"/>
                </a:solidFill>
                <a:latin typeface="Times New Roman"/>
              </a:rPr>
              <a:t>Corrado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err="1" smtClean="0">
                <a:solidFill>
                  <a:srgbClr val="0000FF"/>
                </a:solidFill>
                <a:latin typeface="Times New Roman"/>
              </a:rPr>
              <a:t>Gargiulo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(ECFA),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Václav Hlaváč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(CIIRC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</a:t>
            </a:r>
            <a:endParaRPr lang="cs-CZ" sz="1800" i="0" u="none" kern="0" dirty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cs-CZ" sz="1800" i="0" u="none" kern="0" dirty="0">
                <a:solidFill>
                  <a:srgbClr val="0000FF"/>
                </a:solidFill>
                <a:latin typeface="Times New Roman"/>
              </a:rPr>
              <a:t>Jiří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Hůlka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(NRPI),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Ivan Štekl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(IEAP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Enrico </a:t>
            </a:r>
            <a:r>
              <a:rPr lang="cs-CZ" sz="1800" i="0" u="none" kern="0" dirty="0" err="1" smtClean="0">
                <a:solidFill>
                  <a:srgbClr val="0000FF"/>
                </a:solidFill>
                <a:latin typeface="Times New Roman"/>
              </a:rPr>
              <a:t>Chesta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(CERN, </a:t>
            </a:r>
            <a:r>
              <a:rPr lang="cs-CZ" sz="1800" i="0" u="none" kern="0" dirty="0" err="1" smtClean="0">
                <a:solidFill>
                  <a:srgbClr val="000000"/>
                </a:solidFill>
                <a:latin typeface="Times New Roman"/>
              </a:rPr>
              <a:t>Knowledge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Transfer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Group)</a:t>
            </a: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b="1" i="0" kern="0" dirty="0" err="1" smtClean="0">
                <a:solidFill>
                  <a:srgbClr val="FF0000"/>
                </a:solidFill>
                <a:latin typeface="Times New Roman"/>
              </a:rPr>
              <a:t>Organizing</a:t>
            </a:r>
            <a:r>
              <a:rPr lang="cs-CZ" sz="2000" b="1" i="0" kern="0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cs-CZ" sz="2000" b="1" i="0" kern="0" dirty="0" err="1" smtClean="0">
                <a:solidFill>
                  <a:srgbClr val="FF0000"/>
                </a:solidFill>
                <a:latin typeface="Times New Roman"/>
              </a:rPr>
              <a:t>Committee</a:t>
            </a:r>
            <a:r>
              <a:rPr lang="cs-CZ" sz="2000" b="1" i="0" kern="0" dirty="0" smtClean="0">
                <a:solidFill>
                  <a:srgbClr val="FF0000"/>
                </a:solidFill>
                <a:latin typeface="Times New Roman"/>
              </a:rPr>
              <a:t>:</a:t>
            </a:r>
            <a:r>
              <a:rPr lang="cs-CZ" sz="2000" b="1" i="0" u="none" kern="0" dirty="0" smtClean="0">
                <a:solidFill>
                  <a:srgbClr val="FF0000"/>
                </a:solidFill>
                <a:latin typeface="Times New Roman"/>
              </a:rPr>
              <a:t> </a:t>
            </a: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cs-CZ" sz="1800" i="0" u="none" kern="0" dirty="0">
                <a:solidFill>
                  <a:srgbClr val="0000FF"/>
                </a:solidFill>
                <a:latin typeface="Times New Roman"/>
              </a:rPr>
              <a:t>Ivan Štekl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(IEAP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Maroš Petro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(IEAP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Aneta Chaloupková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(IEAP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Martina Vanišová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(IEAP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Daniel Seifert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(CIIRC</a:t>
            </a:r>
            <a:r>
              <a:rPr lang="cs-CZ" sz="1800" i="0" u="none" kern="0" dirty="0">
                <a:solidFill>
                  <a:srgbClr val="000000"/>
                </a:solidFill>
                <a:latin typeface="Times New Roman"/>
              </a:rPr>
              <a:t>, CTU in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Prague), </a:t>
            </a:r>
            <a:r>
              <a:rPr lang="cs-CZ" sz="1800" i="0" u="none" kern="0" dirty="0" smtClean="0">
                <a:solidFill>
                  <a:srgbClr val="0000FF"/>
                </a:solidFill>
                <a:latin typeface="Times New Roman"/>
              </a:rPr>
              <a:t>Ivan </a:t>
            </a:r>
            <a:r>
              <a:rPr lang="cs-CZ" sz="1800" i="0" u="none" kern="0" dirty="0" err="1">
                <a:solidFill>
                  <a:srgbClr val="0000FF"/>
                </a:solidFill>
                <a:latin typeface="Times New Roman"/>
              </a:rPr>
              <a:t>Hupka</a:t>
            </a:r>
            <a:r>
              <a:rPr lang="cs-CZ" sz="1800" i="0" u="none" kern="0" dirty="0">
                <a:solidFill>
                  <a:srgbClr val="0000FF"/>
                </a:solidFill>
                <a:latin typeface="Times New Roman"/>
              </a:rPr>
              <a:t>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(NRPI)</a:t>
            </a: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en-US" sz="2000" b="1" i="0" kern="0" dirty="0" smtClean="0">
                <a:solidFill>
                  <a:srgbClr val="FF0000"/>
                </a:solidFill>
                <a:latin typeface="Times New Roman"/>
              </a:rPr>
              <a:t>Topics: </a:t>
            </a: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1. Robotics, electronics and detectors </a:t>
            </a:r>
            <a:r>
              <a:rPr lang="en-US" sz="1800" i="0" u="none" kern="0" dirty="0" smtClean="0">
                <a:solidFill>
                  <a:srgbClr val="0000FF"/>
                </a:solidFill>
                <a:latin typeface="Times New Roman"/>
              </a:rPr>
              <a:t>in medical applications</a:t>
            </a: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 (including Covid-19 era)</a:t>
            </a: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2. Robotics, electronics and detectors </a:t>
            </a:r>
            <a:r>
              <a:rPr lang="en-US" sz="1800" i="0" u="none" kern="0" dirty="0" smtClean="0">
                <a:solidFill>
                  <a:srgbClr val="0000FF"/>
                </a:solidFill>
                <a:latin typeface="Times New Roman"/>
              </a:rPr>
              <a:t>in space</a:t>
            </a: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3. Robotics, electronics and detectors </a:t>
            </a:r>
            <a:r>
              <a:rPr lang="en-US" sz="1800" i="0" u="none" kern="0" dirty="0" smtClean="0">
                <a:solidFill>
                  <a:srgbClr val="0000FF"/>
                </a:solidFill>
                <a:latin typeface="Times New Roman"/>
              </a:rPr>
              <a:t>in underground, high energy physics and nuclear reactors</a:t>
            </a: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en-US" sz="2000" b="1" i="0" kern="0" dirty="0" err="1" smtClean="0">
                <a:solidFill>
                  <a:srgbClr val="FF0000"/>
                </a:solidFill>
                <a:latin typeface="Times New Roman"/>
              </a:rPr>
              <a:t>Indico</a:t>
            </a:r>
            <a:r>
              <a:rPr lang="en-US" sz="2000" b="1" i="0" kern="0" dirty="0" smtClean="0">
                <a:solidFill>
                  <a:srgbClr val="FF0000"/>
                </a:solidFill>
                <a:latin typeface="Times New Roman"/>
              </a:rPr>
              <a:t> page:</a:t>
            </a: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en-US" sz="2000" i="0" u="none" kern="0" dirty="0" smtClean="0">
                <a:solidFill>
                  <a:srgbClr val="0000FF"/>
                </a:solidFill>
                <a:latin typeface="Times New Roman"/>
              </a:rPr>
              <a:t>https://indico.utef.cvut.cz/indico/event/20/overview</a:t>
            </a:r>
            <a:r>
              <a:rPr lang="en-US" sz="2000" i="0" u="none" kern="0" dirty="0" smtClean="0">
                <a:solidFill>
                  <a:srgbClr val="000000"/>
                </a:solidFill>
                <a:latin typeface="Times New Roman"/>
              </a:rPr>
              <a:t>	</a:t>
            </a:r>
          </a:p>
          <a:p>
            <a:pPr lvl="0" algn="l" eaLnBrk="0" hangingPunct="0">
              <a:spcBef>
                <a:spcPct val="20000"/>
              </a:spcBef>
              <a:buNone/>
            </a:pPr>
            <a:endParaRPr lang="en-US" sz="2000" i="0" u="none" kern="0" dirty="0" smtClean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b="1" i="0" kern="0" dirty="0" smtClean="0">
                <a:solidFill>
                  <a:srgbClr val="FF0000"/>
                </a:solidFill>
                <a:latin typeface="Times New Roman"/>
              </a:rPr>
              <a:t>Some remarks (opened for discussion):</a:t>
            </a: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a) ≤ 50-60 participants</a:t>
            </a: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b) Participation  of technology companies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 in ATF </a:t>
            </a:r>
            <a:r>
              <a:rPr lang="cs-CZ" sz="1800" i="0" u="none" kern="0" dirty="0" err="1" smtClean="0">
                <a:solidFill>
                  <a:srgbClr val="000000"/>
                </a:solidFill>
                <a:latin typeface="Times New Roman"/>
              </a:rPr>
              <a:t>subjects</a:t>
            </a:r>
            <a:endParaRPr lang="en-US" sz="1800" i="0" u="none" kern="0" dirty="0" smtClean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c) Student session (the possibility for selected students to present their activities in ATF subjects)</a:t>
            </a:r>
            <a:endParaRPr lang="cs-CZ" sz="1800" i="0" u="none" kern="0" dirty="0" smtClean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ts val="0"/>
              </a:spcBef>
              <a:buNone/>
            </a:pP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d) </a:t>
            </a: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P</a:t>
            </a:r>
            <a:r>
              <a:rPr lang="cs-CZ" sz="1800" i="0" u="none" kern="0" dirty="0" err="1" smtClean="0">
                <a:solidFill>
                  <a:srgbClr val="000000"/>
                </a:solidFill>
                <a:latin typeface="Times New Roman"/>
              </a:rPr>
              <a:t>oster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 session ???</a:t>
            </a:r>
            <a:endParaRPr lang="en-US" sz="1800" i="0" u="none" kern="0" dirty="0" smtClean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936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3886200"/>
            <a:ext cx="91440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i="0" u="none" kern="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			       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Special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stamp</a:t>
            </a:r>
            <a:endParaRPr lang="cs-CZ" sz="2000" i="0" u="none" kern="0" dirty="0" smtClean="0">
              <a:solidFill>
                <a:srgbClr val="000000"/>
              </a:solidFill>
              <a:latin typeface="Times New Roman"/>
            </a:endParaRPr>
          </a:p>
          <a:p>
            <a:pPr lvl="0" algn="l" eaLnBrk="0" hangingPunct="0">
              <a:spcBef>
                <a:spcPct val="20000"/>
              </a:spcBef>
              <a:buNone/>
            </a:pPr>
            <a:r>
              <a:rPr lang="cs-CZ" sz="2000" i="0" u="none" kern="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			     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of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cs-CZ" sz="2000" i="0" u="none" kern="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cs-CZ" sz="2000" i="0" u="none" kern="0" dirty="0" smtClean="0">
                <a:solidFill>
                  <a:srgbClr val="000000"/>
                </a:solidFill>
                <a:latin typeface="Times New Roman"/>
              </a:rPr>
              <a:t> Czech Post</a:t>
            </a:r>
            <a:endParaRPr lang="en-US" sz="2000" i="0" u="none" kern="0" dirty="0" smtClean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30" y="3962400"/>
            <a:ext cx="3581400" cy="238325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581400"/>
            <a:ext cx="2819399" cy="273284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293" y="4724400"/>
            <a:ext cx="2381907" cy="1587938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38644" y="6443246"/>
            <a:ext cx="91434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cs-CZ" i="0" u="none" dirty="0" smtClean="0"/>
              <a:t>18.4.1869: Czech </a:t>
            </a:r>
            <a:r>
              <a:rPr lang="cs-CZ" i="0" u="none" dirty="0" err="1" smtClean="0"/>
              <a:t>Polytechnical</a:t>
            </a:r>
            <a:r>
              <a:rPr lang="cs-CZ" i="0" u="none" dirty="0" smtClean="0"/>
              <a:t> </a:t>
            </a:r>
            <a:r>
              <a:rPr lang="cs-CZ" i="0" u="none" dirty="0" err="1" smtClean="0"/>
              <a:t>School</a:t>
            </a:r>
            <a:r>
              <a:rPr lang="cs-CZ" i="0" u="none" dirty="0" smtClean="0"/>
              <a:t> in Prague, and</a:t>
            </a:r>
            <a:r>
              <a:rPr lang="en-GB" i="0" u="none" dirty="0" smtClean="0"/>
              <a:t> </a:t>
            </a:r>
            <a:r>
              <a:rPr lang="en-GB" i="0" u="none" dirty="0"/>
              <a:t>Deutsche </a:t>
            </a:r>
            <a:r>
              <a:rPr lang="en-GB" i="0" u="none" dirty="0" err="1"/>
              <a:t>Technische</a:t>
            </a:r>
            <a:r>
              <a:rPr lang="en-GB" i="0" u="none" dirty="0"/>
              <a:t> </a:t>
            </a:r>
            <a:r>
              <a:rPr lang="en-GB" i="0" u="none" dirty="0" err="1"/>
              <a:t>Hochschule</a:t>
            </a:r>
            <a:r>
              <a:rPr lang="en-GB" i="0" u="none" dirty="0"/>
              <a:t> in </a:t>
            </a:r>
            <a:r>
              <a:rPr lang="en-GB" i="0" u="none" dirty="0" err="1"/>
              <a:t>Prag</a:t>
            </a:r>
            <a:r>
              <a:rPr lang="en-GB" dirty="0"/>
              <a:t>.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cs-CZ" sz="2000" b="1" i="0" dirty="0" err="1" smtClean="0">
                <a:solidFill>
                  <a:srgbClr val="FF0000"/>
                </a:solidFill>
                <a:cs typeface="Times New Roman" pitchFamily="18" charset="0"/>
              </a:rPr>
              <a:t>Venue</a:t>
            </a:r>
            <a:r>
              <a:rPr lang="cs-CZ" sz="2000" b="1" i="0" dirty="0" smtClean="0">
                <a:solidFill>
                  <a:srgbClr val="FF0000"/>
                </a:solidFill>
                <a:cs typeface="Times New Roman" pitchFamily="18" charset="0"/>
              </a:rPr>
              <a:t> No 1: </a:t>
            </a:r>
            <a:r>
              <a:rPr lang="en-GB" sz="2000" i="0" u="none" dirty="0" err="1">
                <a:solidFill>
                  <a:schemeClr val="tx1"/>
                </a:solidFill>
                <a:cs typeface="Times New Roman" pitchFamily="18" charset="0"/>
              </a:rPr>
              <a:t>Respirium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 conference room in the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CIIRC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(10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minutes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from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Prague´s</a:t>
            </a:r>
            <a:endParaRPr lang="cs-CZ" sz="2000" i="0" u="none" dirty="0">
              <a:solidFill>
                <a:schemeClr val="tx1"/>
              </a:solidFill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castle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)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https://www.ciirc.cvut.cz/about/ciirc-ctu-building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/)</a:t>
            </a:r>
            <a:endParaRPr lang="cs-CZ" sz="2000" i="0" u="none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3048000" cy="19050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838200"/>
            <a:ext cx="3048000" cy="1905000"/>
          </a:xfrm>
          <a:prstGeom prst="rect">
            <a:avLst/>
          </a:prstGeom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3015898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cs-CZ" sz="2000" b="1" i="0" dirty="0" err="1" smtClean="0">
                <a:solidFill>
                  <a:srgbClr val="FF0000"/>
                </a:solidFill>
                <a:cs typeface="Times New Roman" pitchFamily="18" charset="0"/>
              </a:rPr>
              <a:t>Venue</a:t>
            </a:r>
            <a:r>
              <a:rPr lang="cs-CZ" sz="2000" b="1" i="0" dirty="0" smtClean="0">
                <a:solidFill>
                  <a:srgbClr val="FF0000"/>
                </a:solidFill>
                <a:cs typeface="Times New Roman" pitchFamily="18" charset="0"/>
              </a:rPr>
              <a:t> No 2: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Conference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center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of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IEAP CTU,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Bethlem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palace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(3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minutes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from</a:t>
            </a:r>
            <a:endParaRPr lang="cs-CZ" sz="2000" i="0" u="none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Charles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bridge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8426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en-US" sz="2000" b="1" u="sng" dirty="0" smtClean="0">
                <a:solidFill>
                  <a:srgbClr val="000000"/>
                </a:solidFill>
                <a:cs typeface="Times New Roman" pitchFamily="18" charset="0"/>
              </a:rPr>
              <a:t>A) Research subjects in IEAP CTU:</a:t>
            </a:r>
          </a:p>
          <a:p>
            <a:pPr algn="just">
              <a:buNone/>
            </a:pPr>
            <a:r>
              <a:rPr lang="en-US" sz="2000" i="0" dirty="0" smtClean="0">
                <a:solidFill>
                  <a:srgbClr val="000000"/>
                </a:solidFill>
                <a:cs typeface="Times New Roman" pitchFamily="18" charset="0"/>
              </a:rPr>
              <a:t>LHC at CERN 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– ATLAS </a:t>
            </a:r>
            <a:r>
              <a:rPr lang="en-US" sz="2000" i="0" u="none" dirty="0" smtClean="0">
                <a:solidFill>
                  <a:srgbClr val="FF1313"/>
                </a:solidFill>
                <a:cs typeface="Times New Roman" pitchFamily="18" charset="0"/>
              </a:rPr>
              <a:t>(shielding, ATLAS TPX – radiation field measurement, luminosity monitoring, data processing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), </a:t>
            </a:r>
            <a:r>
              <a:rPr lang="en-US" sz="2000" i="0" u="none" dirty="0" err="1" smtClean="0">
                <a:solidFill>
                  <a:srgbClr val="000000"/>
                </a:solidFill>
                <a:cs typeface="Times New Roman" pitchFamily="18" charset="0"/>
              </a:rPr>
              <a:t>MoEDAL</a:t>
            </a:r>
            <a:endParaRPr lang="en-US" sz="2000" b="1" i="0" u="none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0" dirty="0" smtClean="0">
                <a:solidFill>
                  <a:srgbClr val="000000"/>
                </a:solidFill>
                <a:cs typeface="Times New Roman" pitchFamily="18" charset="0"/>
              </a:rPr>
              <a:t>Neutrino physics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sz="2000" i="0" u="none" dirty="0" smtClean="0">
                <a:solidFill>
                  <a:srgbClr val="FF1313"/>
                </a:solidFill>
                <a:latin typeface="Symbol" pitchFamily="18" charset="2"/>
                <a:cs typeface="Times New Roman" pitchFamily="18" charset="0"/>
              </a:rPr>
              <a:t>bb</a:t>
            </a:r>
            <a:r>
              <a:rPr lang="en-US" sz="2000" i="0" u="none" dirty="0" smtClean="0">
                <a:solidFill>
                  <a:srgbClr val="FF1313"/>
                </a:solidFill>
                <a:cs typeface="Times New Roman" pitchFamily="18" charset="0"/>
              </a:rPr>
              <a:t> decay 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sz="2000" i="0" u="none" baseline="30000" dirty="0" smtClean="0">
                <a:solidFill>
                  <a:schemeClr val="tx1"/>
                </a:solidFill>
                <a:cs typeface="Times New Roman" pitchFamily="18" charset="0"/>
              </a:rPr>
              <a:t>82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Se</a:t>
            </a:r>
            <a:r>
              <a:rPr lang="en-US" sz="2000" i="0" u="none" dirty="0" smtClean="0">
                <a:solidFill>
                  <a:srgbClr val="FF1313"/>
                </a:solidFill>
                <a:cs typeface="Times New Roman" pitchFamily="18" charset="0"/>
              </a:rPr>
              <a:t> </a:t>
            </a:r>
            <a:r>
              <a:rPr lang="en-US" sz="2000" i="0" u="none" dirty="0" err="1" smtClean="0">
                <a:solidFill>
                  <a:srgbClr val="000000"/>
                </a:solidFill>
                <a:cs typeface="Times New Roman" pitchFamily="18" charset="0"/>
              </a:rPr>
              <a:t>SuperNEMO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sz="2000" i="0" u="none" baseline="30000" dirty="0" smtClean="0">
                <a:solidFill>
                  <a:schemeClr val="tx1"/>
                </a:solidFill>
                <a:cs typeface="Times New Roman" pitchFamily="18" charset="0"/>
              </a:rPr>
              <a:t>76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Ge 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LEGEND); </a:t>
            </a:r>
            <a:r>
              <a:rPr lang="en-US" sz="2000" i="0" u="none" dirty="0" smtClean="0">
                <a:solidFill>
                  <a:srgbClr val="FF1313"/>
                </a:solidFill>
              </a:rPr>
              <a:t>atmospheric neutrinos </a:t>
            </a:r>
            <a:r>
              <a:rPr lang="en-US" sz="2000" i="0" u="none" dirty="0" smtClean="0">
                <a:solidFill>
                  <a:srgbClr val="000000"/>
                </a:solidFill>
              </a:rPr>
              <a:t>(Baikal-GVD); </a:t>
            </a:r>
            <a:r>
              <a:rPr lang="en-US" sz="2000" i="0" u="none" dirty="0" smtClean="0">
                <a:solidFill>
                  <a:srgbClr val="FF1313"/>
                </a:solidFill>
              </a:rPr>
              <a:t>reactor antineutrinos</a:t>
            </a:r>
            <a:endParaRPr lang="en-US" sz="2000" i="0" u="none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0" dirty="0" smtClean="0">
                <a:solidFill>
                  <a:srgbClr val="000000"/>
                </a:solidFill>
                <a:cs typeface="Times New Roman" pitchFamily="18" charset="0"/>
              </a:rPr>
              <a:t>Detection of dark matter 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– experiment PICO in SNOLAB (Canada)</a:t>
            </a:r>
            <a:endParaRPr lang="en-US" sz="2000" i="0" u="none" dirty="0" smtClean="0">
              <a:solidFill>
                <a:srgbClr val="FF1313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0" dirty="0" smtClean="0">
                <a:solidFill>
                  <a:srgbClr val="000000"/>
                </a:solidFill>
                <a:cs typeface="Times New Roman" pitchFamily="18" charset="0"/>
              </a:rPr>
              <a:t>Detection of high-energy cosmic rays 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– </a:t>
            </a:r>
            <a:r>
              <a:rPr lang="en-US" sz="2000" i="0" u="none" dirty="0" err="1" smtClean="0">
                <a:solidFill>
                  <a:srgbClr val="000000"/>
                </a:solidFill>
                <a:cs typeface="Times New Roman" pitchFamily="18" charset="0"/>
              </a:rPr>
              <a:t>Timepix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 detectors on ISS, NASA; on ESA satellite </a:t>
            </a:r>
            <a:r>
              <a:rPr lang="en-US" sz="2000" i="0" u="none" dirty="0" err="1" smtClean="0">
                <a:solidFill>
                  <a:srgbClr val="000000"/>
                </a:solidFill>
                <a:cs typeface="Times New Roman" pitchFamily="18" charset="0"/>
              </a:rPr>
              <a:t>Proba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-V and RISESAT, Japan)</a:t>
            </a:r>
          </a:p>
          <a:p>
            <a:pPr algn="just">
              <a:spcAft>
                <a:spcPts val="1200"/>
              </a:spcAft>
              <a:buNone/>
            </a:pPr>
            <a:r>
              <a:rPr lang="en-US" sz="2000" i="0" dirty="0" smtClean="0">
                <a:solidFill>
                  <a:srgbClr val="000000"/>
                </a:solidFill>
                <a:cs typeface="Times New Roman" pitchFamily="18" charset="0"/>
              </a:rPr>
              <a:t>Applications 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– </a:t>
            </a:r>
            <a:r>
              <a:rPr lang="en-US" sz="2000" i="0" u="none" dirty="0" smtClean="0">
                <a:solidFill>
                  <a:srgbClr val="FF1313"/>
                </a:solidFill>
                <a:cs typeface="Times New Roman" pitchFamily="18" charset="0"/>
              </a:rPr>
              <a:t>pixel and strip detectors, imaging, biomedicine, study of material</a:t>
            </a:r>
            <a:r>
              <a:rPr lang="en-US" sz="2000" i="0" u="none" dirty="0" smtClean="0">
                <a:solidFill>
                  <a:srgbClr val="000000"/>
                </a:solidFill>
                <a:cs typeface="Times New Roman" pitchFamily="18" charset="0"/>
              </a:rPr>
              <a:t>…..</a:t>
            </a:r>
          </a:p>
          <a:p>
            <a:pPr marL="457200" indent="-457200" algn="just">
              <a:buNone/>
            </a:pPr>
            <a:r>
              <a:rPr lang="cs-CZ" sz="2000" b="1" dirty="0" smtClean="0">
                <a:solidFill>
                  <a:srgbClr val="000000"/>
                </a:solidFill>
                <a:cs typeface="Times New Roman" pitchFamily="18" charset="0"/>
              </a:rPr>
              <a:t>B</a:t>
            </a:r>
            <a:r>
              <a:rPr lang="en-US" sz="2000" b="1" dirty="0" smtClean="0">
                <a:solidFill>
                  <a:srgbClr val="000000"/>
                </a:solidFill>
                <a:cs typeface="Times New Roman" pitchFamily="18" charset="0"/>
              </a:rPr>
              <a:t>) </a:t>
            </a:r>
            <a:r>
              <a:rPr lang="en-US" sz="2000" b="1" dirty="0">
                <a:solidFill>
                  <a:srgbClr val="000000"/>
                </a:solidFill>
                <a:cs typeface="Times New Roman" pitchFamily="18" charset="0"/>
              </a:rPr>
              <a:t>Research subjects in </a:t>
            </a:r>
            <a:r>
              <a:rPr lang="cs-CZ" sz="2000" b="1" dirty="0" smtClean="0">
                <a:solidFill>
                  <a:srgbClr val="000000"/>
                </a:solidFill>
                <a:cs typeface="Times New Roman" pitchFamily="18" charset="0"/>
              </a:rPr>
              <a:t>CIIRC </a:t>
            </a:r>
            <a:r>
              <a:rPr lang="en-US" sz="2000" b="1" dirty="0" smtClean="0">
                <a:solidFill>
                  <a:srgbClr val="000000"/>
                </a:solidFill>
                <a:cs typeface="Times New Roman" pitchFamily="18" charset="0"/>
              </a:rPr>
              <a:t>CTU:</a:t>
            </a:r>
          </a:p>
          <a:p>
            <a:pPr marL="457200" indent="-457200" algn="just">
              <a:buNone/>
            </a:pP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Automatic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control and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optimization; robotics;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artificial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intelligence;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computer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graphics;</a:t>
            </a:r>
          </a:p>
          <a:p>
            <a:pPr marL="457200" indent="-457200" algn="just">
              <a:buNone/>
            </a:pP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computer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vision and machine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learning;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designing software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systems;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designing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decision</a:t>
            </a:r>
          </a:p>
          <a:p>
            <a:pPr marL="457200" indent="-457200" algn="just">
              <a:buNone/>
            </a:pP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and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diagnostic systems and their applications in medicine, energy transport,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including</a:t>
            </a:r>
          </a:p>
          <a:p>
            <a:pPr marL="457200" indent="-457200" algn="just">
              <a:spcAft>
                <a:spcPts val="1200"/>
              </a:spcAft>
              <a:buNone/>
            </a:pP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smart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homes and smart cities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. Technology transfer to industry. Industry 4.0.</a:t>
            </a:r>
            <a:endParaRPr lang="cs-CZ" sz="2000" i="0" u="none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cs-CZ" sz="2000" b="1" dirty="0" smtClean="0">
                <a:solidFill>
                  <a:srgbClr val="000000"/>
                </a:solidFill>
                <a:cs typeface="Times New Roman" pitchFamily="18" charset="0"/>
              </a:rPr>
              <a:t>C</a:t>
            </a:r>
            <a:r>
              <a:rPr lang="en-US" sz="2000" b="1" dirty="0" smtClean="0">
                <a:solidFill>
                  <a:srgbClr val="000000"/>
                </a:solidFill>
                <a:cs typeface="Times New Roman" pitchFamily="18" charset="0"/>
              </a:rPr>
              <a:t>) </a:t>
            </a:r>
            <a:r>
              <a:rPr lang="en-US" sz="2000" b="1" dirty="0">
                <a:solidFill>
                  <a:srgbClr val="000000"/>
                </a:solidFill>
                <a:cs typeface="Times New Roman" pitchFamily="18" charset="0"/>
              </a:rPr>
              <a:t>Research subjects in </a:t>
            </a:r>
            <a:r>
              <a:rPr lang="cs-CZ" sz="2000" b="1" dirty="0" smtClean="0">
                <a:solidFill>
                  <a:srgbClr val="000000"/>
                </a:solidFill>
                <a:cs typeface="Times New Roman" pitchFamily="18" charset="0"/>
              </a:rPr>
              <a:t>NRPI</a:t>
            </a:r>
            <a:r>
              <a:rPr lang="en-US" sz="2000" b="1" dirty="0" smtClean="0">
                <a:solidFill>
                  <a:srgbClr val="000000"/>
                </a:solidFill>
                <a:cs typeface="Times New Roman" pitchFamily="18" charset="0"/>
              </a:rPr>
              <a:t>:</a:t>
            </a:r>
            <a:endParaRPr lang="en-US" sz="2000" b="1" dirty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R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adiation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protection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;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support of state supervision in radiation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protection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;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o</a:t>
            </a:r>
            <a:r>
              <a:rPr lang="en-GB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perating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the Radiation Monitoring Network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in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the Czech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Republic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cs-CZ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including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Early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Warning </a:t>
            </a:r>
            <a:r>
              <a:rPr lang="en-GB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Syst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e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m</a:t>
            </a:r>
            <a:r>
              <a:rPr lang="en-US" sz="2000" i="0" u="none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and atmospheric contamination monitoring;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o</a:t>
            </a:r>
            <a:r>
              <a:rPr lang="en-GB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perating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sz="2000" i="0" u="none" dirty="0">
                <a:solidFill>
                  <a:schemeClr val="tx1"/>
                </a:solidFill>
                <a:cs typeface="Times New Roman" pitchFamily="18" charset="0"/>
              </a:rPr>
              <a:t>the mobile team for radiation accidents and emergency </a:t>
            </a:r>
            <a:r>
              <a:rPr lang="en-GB" sz="2000" i="0" u="none" dirty="0" smtClean="0">
                <a:solidFill>
                  <a:schemeClr val="tx1"/>
                </a:solidFill>
                <a:cs typeface="Times New Roman" pitchFamily="18" charset="0"/>
              </a:rPr>
              <a:t>events</a:t>
            </a:r>
            <a:r>
              <a:rPr lang="en-US" sz="2000" i="0" u="none" dirty="0">
                <a:solidFill>
                  <a:schemeClr val="tx1"/>
                </a:solidFill>
                <a:cs typeface="Times New Roman" pitchFamily="18" charset="0"/>
              </a:rPr>
              <a:t>;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Radon </a:t>
            </a:r>
            <a:r>
              <a:rPr lang="cs-CZ" sz="2000" i="0" u="none" dirty="0" smtClean="0">
                <a:solidFill>
                  <a:schemeClr val="tx1"/>
                </a:solidFill>
                <a:cs typeface="Times New Roman" pitchFamily="18" charset="0"/>
              </a:rPr>
              <a:t>R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&amp;D; radiation protection assessments for medical exposure… </a:t>
            </a:r>
            <a:endParaRPr lang="cs-CZ" sz="2000" i="0" u="none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sz="2000" i="0" u="none" dirty="0" smtClean="0">
                <a:solidFill>
                  <a:srgbClr val="0000FF"/>
                </a:solidFill>
                <a:cs typeface="Times New Roman" pitchFamily="18" charset="0"/>
              </a:rPr>
              <a:t>Close </a:t>
            </a:r>
            <a:r>
              <a:rPr lang="cs-CZ" sz="2000" i="0" u="none" dirty="0" smtClean="0">
                <a:solidFill>
                  <a:srgbClr val="0000FF"/>
                </a:solidFill>
                <a:cs typeface="Times New Roman" pitchFamily="18" charset="0"/>
              </a:rPr>
              <a:t>link</a:t>
            </a:r>
            <a:r>
              <a:rPr lang="en-US" sz="2000" i="0" u="none" dirty="0" smtClean="0">
                <a:solidFill>
                  <a:srgbClr val="0000FF"/>
                </a:solidFill>
                <a:cs typeface="Times New Roman" pitchFamily="18" charset="0"/>
              </a:rPr>
              <a:t> with A</a:t>
            </a:r>
            <a:r>
              <a:rPr lang="cs-CZ" sz="2000" i="0" u="none" dirty="0" smtClean="0">
                <a:solidFill>
                  <a:srgbClr val="0000FF"/>
                </a:solidFill>
                <a:cs typeface="Times New Roman" pitchFamily="18" charset="0"/>
              </a:rPr>
              <a:t>TF</a:t>
            </a:r>
            <a:r>
              <a:rPr lang="en-US" sz="2000" i="0" u="none" dirty="0" smtClean="0">
                <a:solidFill>
                  <a:srgbClr val="0000FF"/>
                </a:solidFill>
                <a:cs typeface="Times New Roman" pitchFamily="18" charset="0"/>
              </a:rPr>
              <a:t> conference subjects</a:t>
            </a:r>
            <a:endParaRPr lang="cs-CZ" sz="2000" i="0" u="none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3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en-US" sz="1800" i="0" dirty="0" smtClean="0">
                <a:solidFill>
                  <a:srgbClr val="C00000"/>
                </a:solidFill>
                <a:cs typeface="Times New Roman" pitchFamily="18" charset="0"/>
              </a:rPr>
              <a:t>Selected conferences or summer schools organized by IEAP CTU:</a:t>
            </a:r>
          </a:p>
          <a:p>
            <a:pPr marL="457200" indent="-457200"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1) </a:t>
            </a: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Conferences</a:t>
            </a: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 MEDEX (Matrix </a:t>
            </a: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Elements</a:t>
            </a: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for</a:t>
            </a: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the</a:t>
            </a: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 Double beta </a:t>
            </a: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decay</a:t>
            </a: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Experiments</a:t>
            </a:r>
            <a:r>
              <a:rPr lang="cs-CZ" sz="1800" i="0" dirty="0">
                <a:solidFill>
                  <a:srgbClr val="000000"/>
                </a:solidFill>
                <a:cs typeface="Times New Roman" pitchFamily="18" charset="0"/>
              </a:rPr>
              <a:t>)</a:t>
            </a:r>
            <a:endParaRPr lang="cs-CZ" sz="1800" i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cs-CZ" sz="1800" i="0" dirty="0" err="1" smtClean="0">
                <a:solidFill>
                  <a:srgbClr val="000000"/>
                </a:solidFill>
                <a:cs typeface="Times New Roman" pitchFamily="18" charset="0"/>
              </a:rPr>
              <a:t>Organizers</a:t>
            </a: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O</a:t>
            </a:r>
            <a:r>
              <a:rPr lang="cs-CZ" sz="1800" i="0" u="none" dirty="0">
                <a:solidFill>
                  <a:srgbClr val="000000"/>
                </a:solidFill>
                <a:cs typeface="Times New Roman" pitchFamily="18" charset="0"/>
              </a:rPr>
              <a:t>. </a:t>
            </a:r>
            <a:r>
              <a:rPr lang="cs-CZ" sz="1800" i="0" u="none" dirty="0" err="1">
                <a:solidFill>
                  <a:srgbClr val="000000"/>
                </a:solidFill>
                <a:cs typeface="Times New Roman" pitchFamily="18" charset="0"/>
              </a:rPr>
              <a:t>Civitarese</a:t>
            </a:r>
            <a:r>
              <a:rPr lang="cs-CZ" sz="1800" i="0" u="none" dirty="0">
                <a:solidFill>
                  <a:srgbClr val="000000"/>
                </a:solidFill>
                <a:cs typeface="Times New Roman" pitchFamily="18" charset="0"/>
              </a:rPr>
              <a:t> (Univ. La Plata), J. </a:t>
            </a:r>
            <a:r>
              <a:rPr lang="cs-CZ" sz="1800" i="0" u="none" dirty="0" err="1">
                <a:solidFill>
                  <a:srgbClr val="000000"/>
                </a:solidFill>
                <a:cs typeface="Times New Roman" pitchFamily="18" charset="0"/>
              </a:rPr>
              <a:t>Suhonen</a:t>
            </a:r>
            <a:r>
              <a:rPr lang="cs-CZ" sz="1800" i="0" u="none" dirty="0">
                <a:solidFill>
                  <a:srgbClr val="000000"/>
                </a:solidFill>
                <a:cs typeface="Times New Roman" pitchFamily="18" charset="0"/>
              </a:rPr>
              <a:t> (Univ. </a:t>
            </a:r>
            <a:r>
              <a:rPr lang="cs-CZ" sz="1800" i="0" u="none" dirty="0" err="1">
                <a:solidFill>
                  <a:srgbClr val="000000"/>
                </a:solidFill>
                <a:cs typeface="Times New Roman" pitchFamily="18" charset="0"/>
              </a:rPr>
              <a:t>Jyvaskyla</a:t>
            </a:r>
            <a:r>
              <a:rPr lang="cs-CZ" sz="1800" i="0" u="none" dirty="0">
                <a:solidFill>
                  <a:srgbClr val="000000"/>
                </a:solidFill>
                <a:cs typeface="Times New Roman" pitchFamily="18" charset="0"/>
              </a:rPr>
              <a:t>), I. Štekl (IEAP CTU); R. </a:t>
            </a:r>
            <a:r>
              <a:rPr lang="cs-CZ" sz="1800" i="0" u="none" dirty="0" err="1">
                <a:solidFill>
                  <a:srgbClr val="000000"/>
                </a:solidFill>
                <a:cs typeface="Times New Roman" pitchFamily="18" charset="0"/>
              </a:rPr>
              <a:t>Hodák</a:t>
            </a:r>
            <a:r>
              <a:rPr lang="cs-CZ" sz="1800" i="0" u="none" dirty="0">
                <a:solidFill>
                  <a:srgbClr val="000000"/>
                </a:solidFill>
                <a:cs typeface="Times New Roman" pitchFamily="18" charset="0"/>
              </a:rPr>
              <a:t> (IEAP CTU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) –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every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two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years</a:t>
            </a:r>
            <a:endParaRPr lang="cs-CZ" sz="1800" i="0" u="none" dirty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cs-CZ" sz="1800" i="0" dirty="0" smtClean="0">
                <a:solidFill>
                  <a:srgbClr val="000000"/>
                </a:solidFill>
                <a:cs typeface="Times New Roman" pitchFamily="18" charset="0"/>
              </a:rPr>
              <a:t>MEDEX´19: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Prague, 27-31 May, 2019</a:t>
            </a:r>
            <a:r>
              <a:rPr lang="cs-CZ" sz="1800" i="0" u="none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(50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participants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),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venue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=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National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Technical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Library</a:t>
            </a:r>
            <a:endParaRPr lang="cs-CZ" sz="1800" i="0" u="none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See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>
                <a:solidFill>
                  <a:srgbClr val="0000FF"/>
                </a:solidFill>
                <a:cs typeface="Times New Roman" pitchFamily="18" charset="0"/>
              </a:rPr>
              <a:t>https://indico.utef.cvut.cz/indico/event/15/overview</a:t>
            </a:r>
            <a:endParaRPr lang="cs-CZ" sz="1800" i="0" u="none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Proceedings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published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in AIP</a:t>
            </a:r>
            <a:endParaRPr lang="cs-CZ" sz="2000" i="0" u="none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447800"/>
            <a:ext cx="2438400" cy="18288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447800"/>
            <a:ext cx="1420937" cy="1828800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3429000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2) </a:t>
            </a:r>
            <a:r>
              <a:rPr lang="en-US" sz="1800" i="0" kern="0" dirty="0" smtClean="0">
                <a:solidFill>
                  <a:srgbClr val="000000"/>
                </a:solidFill>
                <a:latin typeface="Times New Roman"/>
              </a:rPr>
              <a:t>2017: </a:t>
            </a: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the VII </a:t>
            </a:r>
            <a:r>
              <a:rPr lang="en-US" sz="1800" i="0" u="none" kern="0" dirty="0" err="1" smtClean="0">
                <a:solidFill>
                  <a:srgbClr val="000000"/>
                </a:solidFill>
                <a:latin typeface="Times New Roman"/>
              </a:rPr>
              <a:t>Pontecorvo</a:t>
            </a: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 Neutrino Physics School at IEAP CTU</a:t>
            </a:r>
          </a:p>
          <a:p>
            <a:pPr marL="457200" indent="-457200" algn="just">
              <a:buNone/>
            </a:pPr>
            <a:r>
              <a:rPr lang="en-US" sz="1800" i="0" u="none" kern="0" dirty="0" smtClean="0">
                <a:solidFill>
                  <a:srgbClr val="000000"/>
                </a:solidFill>
                <a:latin typeface="Times New Roman"/>
              </a:rPr>
              <a:t>    </a:t>
            </a:r>
            <a:r>
              <a:rPr lang="en-US" sz="1800" i="0" kern="0" dirty="0" smtClean="0">
                <a:solidFill>
                  <a:srgbClr val="000000"/>
                </a:solidFill>
                <a:latin typeface="Times New Roman"/>
              </a:rPr>
              <a:t>201</a:t>
            </a:r>
            <a:r>
              <a:rPr lang="cs-CZ" sz="1800" i="0" kern="0" dirty="0" smtClean="0">
                <a:solidFill>
                  <a:srgbClr val="000000"/>
                </a:solidFill>
                <a:latin typeface="Times New Roman"/>
              </a:rPr>
              <a:t>9: 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t</a:t>
            </a:r>
            <a:r>
              <a:rPr lang="en-GB" sz="1800" i="0" u="none" kern="0" dirty="0" smtClean="0">
                <a:solidFill>
                  <a:srgbClr val="000000"/>
                </a:solidFill>
                <a:latin typeface="Times New Roman"/>
              </a:rPr>
              <a:t>he </a:t>
            </a:r>
            <a:r>
              <a:rPr lang="en-GB" sz="1800" i="0" u="none" kern="0" dirty="0">
                <a:solidFill>
                  <a:srgbClr val="000000"/>
                </a:solidFill>
                <a:latin typeface="Times New Roman"/>
              </a:rPr>
              <a:t>VIII </a:t>
            </a:r>
            <a:r>
              <a:rPr lang="en-GB" sz="1800" i="0" u="none" kern="0" dirty="0" err="1" smtClean="0">
                <a:solidFill>
                  <a:srgbClr val="000000"/>
                </a:solidFill>
                <a:latin typeface="Times New Roman"/>
              </a:rPr>
              <a:t>Pontecorvo</a:t>
            </a:r>
            <a:r>
              <a:rPr lang="en-GB" sz="18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1800" i="0" u="none" kern="0" dirty="0">
                <a:solidFill>
                  <a:srgbClr val="000000"/>
                </a:solidFill>
                <a:latin typeface="Times New Roman"/>
              </a:rPr>
              <a:t>Neutrino Physics School to be held in </a:t>
            </a:r>
            <a:r>
              <a:rPr lang="en-GB" sz="1800" i="0" u="none" kern="0" dirty="0" smtClean="0">
                <a:solidFill>
                  <a:srgbClr val="000000"/>
                </a:solidFill>
                <a:latin typeface="Times New Roman"/>
              </a:rPr>
              <a:t>Hotel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1800" i="0" u="none" kern="0" dirty="0" smtClean="0">
                <a:solidFill>
                  <a:srgbClr val="000000"/>
                </a:solidFill>
                <a:latin typeface="Times New Roman"/>
              </a:rPr>
              <a:t>International</a:t>
            </a:r>
            <a:r>
              <a:rPr lang="en-GB" sz="1800" i="0" u="none" kern="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GB" sz="1800" i="0" u="none" kern="0" dirty="0" err="1" smtClean="0">
                <a:solidFill>
                  <a:srgbClr val="000000"/>
                </a:solidFill>
                <a:latin typeface="Times New Roman"/>
              </a:rPr>
              <a:t>Sinaia</a:t>
            </a:r>
            <a:endParaRPr lang="en-GB" sz="1800" i="0" u="none" kern="0" dirty="0" smtClean="0">
              <a:solidFill>
                <a:srgbClr val="000000"/>
              </a:solidFill>
              <a:latin typeface="Times New Roman"/>
            </a:endParaRPr>
          </a:p>
          <a:p>
            <a:pPr marL="457200" indent="-457200" algn="just">
              <a:buNone/>
            </a:pPr>
            <a:r>
              <a:rPr lang="en-GB" sz="1800" i="0" u="none" kern="0" dirty="0" smtClean="0">
                <a:solidFill>
                  <a:srgbClr val="000000"/>
                </a:solidFill>
                <a:latin typeface="Times New Roman"/>
              </a:rPr>
              <a:t>mountain </a:t>
            </a:r>
            <a:r>
              <a:rPr lang="en-GB" sz="1800" i="0" u="none" kern="0" dirty="0">
                <a:solidFill>
                  <a:srgbClr val="000000"/>
                </a:solidFill>
                <a:latin typeface="Times New Roman"/>
              </a:rPr>
              <a:t>resort, Romania, September 1 - September 10, </a:t>
            </a:r>
            <a:r>
              <a:rPr lang="en-GB" sz="1800" i="0" u="none" kern="0" dirty="0" smtClean="0">
                <a:solidFill>
                  <a:srgbClr val="000000"/>
                </a:solidFill>
                <a:latin typeface="Times New Roman"/>
              </a:rPr>
              <a:t>2019</a:t>
            </a:r>
            <a:r>
              <a:rPr lang="cs-CZ" sz="1800" i="0" u="none" kern="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en-GB" sz="1800" i="0" u="none" dirty="0" smtClean="0">
                <a:solidFill>
                  <a:srgbClr val="000000"/>
                </a:solidFill>
                <a:cs typeface="Times New Roman" pitchFamily="18" charset="0"/>
              </a:rPr>
              <a:t>22 lecturers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; </a:t>
            </a:r>
            <a:r>
              <a:rPr lang="cs-CZ" sz="1800" i="0" u="none" dirty="0" err="1">
                <a:solidFill>
                  <a:srgbClr val="000000"/>
                </a:solidFill>
                <a:cs typeface="Times New Roman" pitchFamily="18" charset="0"/>
              </a:rPr>
              <a:t>n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umber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of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cs-CZ" sz="1800" i="0" u="none" dirty="0" err="1" smtClean="0">
                <a:solidFill>
                  <a:srgbClr val="000000"/>
                </a:solidFill>
                <a:cs typeface="Times New Roman" pitchFamily="18" charset="0"/>
              </a:rPr>
              <a:t>students</a:t>
            </a: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sz="1800" i="0" u="none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cs-CZ" sz="1800" i="0" u="none" dirty="0" smtClean="0">
                <a:solidFill>
                  <a:srgbClr val="000000"/>
                </a:solidFill>
                <a:cs typeface="Times New Roman" pitchFamily="18" charset="0"/>
              </a:rPr>
              <a:t>80</a:t>
            </a:r>
            <a:endParaRPr lang="en-US" sz="1800" i="0" u="none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See </a:t>
            </a:r>
            <a:r>
              <a:rPr lang="en-US" sz="1800" i="0" u="none" dirty="0" smtClean="0">
                <a:solidFill>
                  <a:srgbClr val="0000FF"/>
                </a:solidFill>
                <a:cs typeface="Times New Roman" pitchFamily="18" charset="0"/>
              </a:rPr>
              <a:t>http://theor.jinr.ru/~neutrino1</a:t>
            </a:r>
            <a:r>
              <a:rPr lang="cs-CZ" sz="1800" i="0" u="none" dirty="0" smtClean="0">
                <a:solidFill>
                  <a:srgbClr val="0000FF"/>
                </a:solidFill>
                <a:cs typeface="Times New Roman" pitchFamily="18" charset="0"/>
              </a:rPr>
              <a:t>9/</a:t>
            </a:r>
            <a:endParaRPr lang="en-US" sz="1800" i="0" u="none" dirty="0" smtClean="0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54108"/>
            <a:ext cx="3962400" cy="280389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7" y="4968436"/>
            <a:ext cx="2514601" cy="1889564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2516777" y="5934670"/>
            <a:ext cx="26582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cs-CZ" altLang="cs-CZ" sz="1800" i="0" u="none" dirty="0">
                <a:cs typeface="Times New Roman" panose="02020603050405020304" pitchFamily="18" charset="0"/>
              </a:rPr>
              <a:t>Nobel </a:t>
            </a:r>
            <a:r>
              <a:rPr lang="cs-CZ" altLang="cs-CZ" sz="1800" i="0" u="none" dirty="0" err="1">
                <a:cs typeface="Times New Roman" panose="02020603050405020304" pitchFamily="18" charset="0"/>
              </a:rPr>
              <a:t>price</a:t>
            </a:r>
            <a:r>
              <a:rPr lang="cs-CZ" altLang="cs-CZ" sz="1800" i="0" u="none" dirty="0">
                <a:cs typeface="Times New Roman" panose="02020603050405020304" pitchFamily="18" charset="0"/>
              </a:rPr>
              <a:t> </a:t>
            </a:r>
            <a:r>
              <a:rPr lang="cs-CZ" altLang="cs-CZ" sz="1800" i="0" u="none" dirty="0" err="1">
                <a:cs typeface="Times New Roman" panose="02020603050405020304" pitchFamily="18" charset="0"/>
              </a:rPr>
              <a:t>winner</a:t>
            </a:r>
            <a:r>
              <a:rPr lang="cs-CZ" altLang="cs-CZ" sz="1800" i="0" u="none" dirty="0">
                <a:cs typeface="Times New Roman" panose="02020603050405020304" pitchFamily="18" charset="0"/>
              </a:rPr>
              <a:t> B. </a:t>
            </a:r>
            <a:r>
              <a:rPr lang="cs-CZ" altLang="cs-CZ" sz="1800" i="0" u="none" dirty="0" err="1">
                <a:cs typeface="Times New Roman" panose="02020603050405020304" pitchFamily="18" charset="0"/>
              </a:rPr>
              <a:t>Barish</a:t>
            </a:r>
            <a:r>
              <a:rPr lang="cs-CZ" altLang="cs-CZ" sz="1800" i="0" u="none" dirty="0">
                <a:cs typeface="Times New Roman" panose="02020603050405020304" pitchFamily="18" charset="0"/>
              </a:rPr>
              <a:t>, </a:t>
            </a:r>
            <a:r>
              <a:rPr lang="cs-CZ" altLang="cs-CZ" sz="1800" i="0" u="none" dirty="0" err="1">
                <a:cs typeface="Times New Roman" panose="02020603050405020304" pitchFamily="18" charset="0"/>
              </a:rPr>
              <a:t>during</a:t>
            </a:r>
            <a:r>
              <a:rPr lang="cs-CZ" altLang="cs-CZ" sz="1800" i="0" u="none" dirty="0">
                <a:cs typeface="Times New Roman" panose="02020603050405020304" pitchFamily="18" charset="0"/>
              </a:rPr>
              <a:t> his </a:t>
            </a:r>
            <a:r>
              <a:rPr lang="cs-CZ" altLang="cs-CZ" sz="1800" i="0" u="none" dirty="0" err="1">
                <a:cs typeface="Times New Roman" panose="02020603050405020304" pitchFamily="18" charset="0"/>
              </a:rPr>
              <a:t>lecture</a:t>
            </a:r>
            <a:r>
              <a:rPr lang="cs-CZ" altLang="cs-CZ" sz="1800" i="0" u="none" dirty="0">
                <a:cs typeface="Times New Roman" panose="02020603050405020304" pitchFamily="18" charset="0"/>
              </a:rPr>
              <a:t> in </a:t>
            </a:r>
            <a:r>
              <a:rPr lang="cs-CZ" altLang="cs-CZ" sz="1800" i="0" u="none" dirty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cs-CZ" altLang="cs-CZ" sz="1800" i="0" u="none" dirty="0">
                <a:cs typeface="Times New Roman" panose="02020603050405020304" pitchFamily="18" charset="0"/>
              </a:rPr>
              <a:t> </a:t>
            </a:r>
            <a:r>
              <a:rPr lang="cs-CZ" altLang="cs-CZ" sz="1800" i="0" u="none" dirty="0" err="1" smtClean="0">
                <a:cs typeface="Times New Roman" panose="02020603050405020304" pitchFamily="18" charset="0"/>
              </a:rPr>
              <a:t>school</a:t>
            </a:r>
            <a:r>
              <a:rPr lang="en-US" altLang="cs-CZ" sz="1800" i="0" u="none" dirty="0" smtClean="0">
                <a:cs typeface="Times New Roman" panose="02020603050405020304" pitchFamily="18" charset="0"/>
              </a:rPr>
              <a:t> (2017)</a:t>
            </a:r>
            <a:endParaRPr lang="en-GB" sz="1800" i="0" u="none" dirty="0"/>
          </a:p>
        </p:txBody>
      </p:sp>
    </p:spTree>
    <p:extLst>
      <p:ext uri="{BB962C8B-B14F-4D97-AF65-F5344CB8AC3E}">
        <p14:creationId xmlns:p14="http://schemas.microsoft.com/office/powerpoint/2010/main" val="25778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en-US" sz="2000" b="1" i="0" u="none" kern="0" dirty="0" smtClean="0">
                <a:solidFill>
                  <a:srgbClr val="000000"/>
                </a:solidFill>
                <a:latin typeface="Times New Roman"/>
              </a:rPr>
              <a:t>Prague advertisement and o</a:t>
            </a:r>
            <a:r>
              <a:rPr lang="en-US" sz="2000" b="1" i="0" u="none" dirty="0" smtClean="0">
                <a:solidFill>
                  <a:schemeClr val="tx1"/>
                </a:solidFill>
                <a:cs typeface="Times New Roman" pitchFamily="18" charset="0"/>
              </a:rPr>
              <a:t>ther cities (for excursion): 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Cesky </a:t>
            </a:r>
            <a:r>
              <a:rPr lang="en-US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Krumlov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en-US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Kutna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 Hora,</a:t>
            </a:r>
          </a:p>
          <a:p>
            <a:pPr marL="457200" indent="-457200" algn="just">
              <a:buNone/>
            </a:pP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castle </a:t>
            </a:r>
            <a:r>
              <a:rPr lang="en-US" sz="2000" i="0" u="none" dirty="0" err="1" smtClean="0">
                <a:solidFill>
                  <a:schemeClr val="tx1"/>
                </a:solidFill>
                <a:cs typeface="Times New Roman" pitchFamily="18" charset="0"/>
              </a:rPr>
              <a:t>Krivokrat</a:t>
            </a:r>
            <a:r>
              <a:rPr lang="en-US" sz="2000" i="0" u="none" dirty="0" smtClean="0">
                <a:solidFill>
                  <a:schemeClr val="tx1"/>
                </a:solidFill>
                <a:cs typeface="Times New Roman" pitchFamily="18" charset="0"/>
              </a:rPr>
              <a:t>……</a:t>
            </a:r>
            <a:endParaRPr lang="en-US" sz="2000" b="1" i="0" u="none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3308201" cy="2209800"/>
          </a:xfrm>
          <a:prstGeom prst="rect">
            <a:avLst/>
          </a:prstGeom>
        </p:spPr>
      </p:pic>
      <p:sp>
        <p:nvSpPr>
          <p:cNvPr id="3" name="AutoShape 2" descr="Výsledek obrázku pro fotky Prah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Výsledek obrázku pro fotky Prah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81000"/>
            <a:ext cx="3310116" cy="22098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71800"/>
            <a:ext cx="3297263" cy="219997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674900"/>
            <a:ext cx="4572000" cy="22019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955556"/>
            <a:ext cx="2757564" cy="188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en-US" sz="2400" b="1" i="0" dirty="0" smtClean="0">
                <a:solidFill>
                  <a:srgbClr val="000000"/>
                </a:solidFill>
                <a:cs typeface="Times New Roman" pitchFamily="18" charset="0"/>
              </a:rPr>
              <a:t>Conclusion:</a:t>
            </a:r>
            <a:endParaRPr lang="en-US" sz="1800" i="0" u="none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- IEAP, CIIRC CTU, NRPI are ready to participate in ATF 2021 organization</a:t>
            </a:r>
          </a:p>
          <a:p>
            <a:pPr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- Offering interesting conference venue (possibility to select – modern or old) </a:t>
            </a:r>
          </a:p>
          <a:p>
            <a:pPr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- Needed infrastructure in Prague</a:t>
            </a:r>
          </a:p>
          <a:p>
            <a:pPr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- High level of Czech science, education and industry </a:t>
            </a:r>
          </a:p>
          <a:p>
            <a:pPr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- Very good connections of Prague with many airports</a:t>
            </a:r>
          </a:p>
          <a:p>
            <a:pPr marL="457200" indent="-457200"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- Attractive location</a:t>
            </a:r>
          </a:p>
          <a:p>
            <a:pPr marL="457200" indent="-457200" algn="just">
              <a:buNone/>
            </a:pPr>
            <a:r>
              <a:rPr lang="en-US" sz="1800" i="0" u="none" dirty="0" smtClean="0">
                <a:solidFill>
                  <a:srgbClr val="000000"/>
                </a:solidFill>
                <a:cs typeface="Times New Roman" pitchFamily="18" charset="0"/>
              </a:rPr>
              <a:t>			           </a:t>
            </a:r>
            <a:r>
              <a:rPr lang="en-US" sz="2800" i="0" u="none" dirty="0" smtClean="0">
                <a:solidFill>
                  <a:srgbClr val="FF0000"/>
                </a:solidFill>
                <a:cs typeface="Times New Roman" pitchFamily="18" charset="0"/>
              </a:rPr>
              <a:t>WELCOME in PRAGUE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089" y="3765369"/>
            <a:ext cx="2071545" cy="30861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14" y="711765"/>
            <a:ext cx="1905000" cy="284800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7" y="2625603"/>
            <a:ext cx="2282497" cy="301319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771900"/>
            <a:ext cx="41148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1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en-US" sz="1600" b="0" i="1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en-US" sz="1600" b="0" i="1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21198</TotalTime>
  <Words>834</Words>
  <Application>Microsoft Office PowerPoint</Application>
  <PresentationFormat>Diavoorstelling (4:3)</PresentationFormat>
  <Paragraphs>76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Symbol</vt:lpstr>
      <vt:lpstr>Times New Roman</vt:lpstr>
      <vt:lpstr>Default Design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Problematika pozadí v experimentech subjaderné fyziky</dc:title>
  <dc:creator>IS</dc:creator>
  <cp:lastModifiedBy>Kleuver, J. de [Job]</cp:lastModifiedBy>
  <cp:revision>1681</cp:revision>
  <cp:lastPrinted>2016-07-19T06:23:15Z</cp:lastPrinted>
  <dcterms:created xsi:type="dcterms:W3CDTF">2003-01-11T15:10:31Z</dcterms:created>
  <dcterms:modified xsi:type="dcterms:W3CDTF">2020-06-04T23:11:52Z</dcterms:modified>
</cp:coreProperties>
</file>