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497" r:id="rId2"/>
    <p:sldId id="540" r:id="rId3"/>
    <p:sldId id="534" r:id="rId4"/>
    <p:sldId id="1010" r:id="rId5"/>
    <p:sldId id="1008" r:id="rId6"/>
    <p:sldId id="529" r:id="rId7"/>
    <p:sldId id="531" r:id="rId8"/>
    <p:sldId id="1070" r:id="rId9"/>
    <p:sldId id="1412" r:id="rId10"/>
    <p:sldId id="316" r:id="rId11"/>
    <p:sldId id="1012" r:id="rId12"/>
    <p:sldId id="1014" r:id="rId13"/>
    <p:sldId id="1084" r:id="rId14"/>
    <p:sldId id="1415" r:id="rId15"/>
    <p:sldId id="1414" r:id="rId16"/>
    <p:sldId id="1398" r:id="rId17"/>
    <p:sldId id="532" r:id="rId18"/>
    <p:sldId id="1411" r:id="rId19"/>
    <p:sldId id="1409" r:id="rId20"/>
    <p:sldId id="1413" r:id="rId21"/>
    <p:sldId id="904" r:id="rId22"/>
    <p:sldId id="510" r:id="rId23"/>
    <p:sldId id="428" r:id="rId24"/>
    <p:sldId id="429" r:id="rId25"/>
    <p:sldId id="514" r:id="rId26"/>
    <p:sldId id="1141" r:id="rId27"/>
    <p:sldId id="1236" r:id="rId28"/>
    <p:sldId id="1018" r:id="rId29"/>
    <p:sldId id="398" r:id="rId30"/>
    <p:sldId id="460" r:id="rId31"/>
    <p:sldId id="461" r:id="rId32"/>
    <p:sldId id="341" r:id="rId33"/>
    <p:sldId id="1204" r:id="rId34"/>
    <p:sldId id="400" r:id="rId35"/>
    <p:sldId id="455" r:id="rId36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5FFFF"/>
    <a:srgbClr val="C7FCFF"/>
    <a:srgbClr val="E3F3FF"/>
    <a:srgbClr val="DCFFF0"/>
    <a:srgbClr val="C2FFF0"/>
    <a:srgbClr val="ECEDFF"/>
    <a:srgbClr val="FFF8E1"/>
    <a:srgbClr val="C3A58D"/>
    <a:srgbClr val="857AFF"/>
    <a:srgbClr val="72D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71017" autoAdjust="0"/>
  </p:normalViewPr>
  <p:slideViewPr>
    <p:cSldViewPr snapToGrid="0" snapToObjects="1">
      <p:cViewPr varScale="1">
        <p:scale>
          <a:sx n="79" d="100"/>
          <a:sy n="79" d="100"/>
        </p:scale>
        <p:origin x="2600" y="192"/>
      </p:cViewPr>
      <p:guideLst>
        <p:guide orient="horz" pos="2160"/>
        <p:guide pos="2880"/>
      </p:guideLst>
    </p:cSldViewPr>
  </p:slid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064" y="-10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AA3D523-A923-4D41-8EB3-9304CF73DE56}" type="datetimeFigureOut">
              <a:rPr lang="en-US" smtClean="0"/>
              <a:t>6/16/20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87B2631-FDFC-6E4E-8EA0-541B983F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71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DCE5F96-2ABF-AA4D-AF08-A2399A836C88}" type="datetimeFigureOut">
              <a:rPr lang="en-US" smtClean="0"/>
              <a:t>6/16/20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87318F3-7E7E-1D40-934A-711DCEDD2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102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400" kern="1200">
        <a:solidFill>
          <a:schemeClr val="tx1"/>
        </a:solidFill>
        <a:latin typeface="Arial"/>
        <a:ea typeface="+mn-ea"/>
        <a:cs typeface="Arial"/>
      </a:defRPr>
    </a:lvl1pPr>
    <a:lvl2pPr marL="457200" algn="l" defTabSz="457200" rtl="0" eaLnBrk="1" latinLnBrk="0" hangingPunct="1">
      <a:defRPr sz="1400" kern="1200">
        <a:solidFill>
          <a:schemeClr val="tx1"/>
        </a:solidFill>
        <a:latin typeface="Arial"/>
        <a:ea typeface="+mn-ea"/>
        <a:cs typeface="Arial"/>
      </a:defRPr>
    </a:lvl2pPr>
    <a:lvl3pPr marL="914400" algn="l" defTabSz="457200" rtl="0" eaLnBrk="1" latinLnBrk="0" hangingPunct="1">
      <a:defRPr sz="1400" kern="1200">
        <a:solidFill>
          <a:schemeClr val="tx1"/>
        </a:solidFill>
        <a:latin typeface="Arial"/>
        <a:ea typeface="+mn-ea"/>
        <a:cs typeface="Arial"/>
      </a:defRPr>
    </a:lvl3pPr>
    <a:lvl4pPr marL="1371600" algn="l" defTabSz="4572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98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28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24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34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4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Challenge #4:  Low energy ultra-high intensity Collider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2 </a:t>
            </a:r>
            <a:r>
              <a:rPr lang="ru-RU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х</a:t>
            </a:r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503 m SC rings in one cryostat, separated vertically by 320 mm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Lattice: FODO,  12 cells x 90</a:t>
            </a:r>
            <a:r>
              <a:rPr lang="en-US" sz="1400" kern="1200" baseline="300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0</a:t>
            </a:r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 each arc Electron &amp; stochastic beam cooling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Finally, the parameters will be reached indicated in the table.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Main one - Luminosity 10 27 at 11 GeV/u in the </a:t>
            </a:r>
            <a:r>
              <a:rPr lang="en-US" sz="140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cms</a:t>
            </a:r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44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6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59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Main task of these experiments is exploration of the QCD phase diagram in the region od maximum available net baryonic density. 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The studies includes: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sz="14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Search for phenomena: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onset of deconfinement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onset of chiral symmetry restoration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b="1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first order phase transition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b="1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critical endpoint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ru-RU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 </a:t>
            </a:r>
          </a:p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the Observables are: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particle yield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strangeness production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femtoscopy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evet-by-event fluctuations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dileptons, vector mesons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collective phenomena (flows, hydrodynamics)  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lvl="0"/>
            <a:r>
              <a:rPr lang="en-US" sz="14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vorticity – polarization following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630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57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0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323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0137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baseline="0" dirty="0">
                <a:ea typeface="ＭＳ Ｐゴシック" charset="0"/>
                <a:cs typeface="ＭＳ Ｐゴシック" charset="0"/>
              </a:rPr>
              <a:t>.</a:t>
            </a:r>
            <a:r>
              <a:rPr lang="en-US" dirty="0"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A2C2CB-9F0D-B646-A8EA-84DCBEC24913}" type="slidenum">
              <a:rPr lang="ru-RU" sz="1300"/>
              <a:pPr eaLnBrk="1" hangingPunct="1"/>
              <a:t>22</a:t>
            </a:fld>
            <a:endParaRPr lang="ru-RU" sz="13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36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836274-6DE2-844F-9869-B74927C4270E}" type="slidenum">
              <a:rPr lang="ru-RU" sz="1300"/>
              <a:pPr eaLnBrk="1" hangingPunct="1"/>
              <a:t>23</a:t>
            </a:fld>
            <a:endParaRPr lang="ru-RU" sz="13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36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836274-6DE2-844F-9869-B74927C4270E}" type="slidenum">
              <a:rPr lang="ru-RU" sz="1300"/>
              <a:pPr eaLnBrk="1" hangingPunct="1"/>
              <a:t>24</a:t>
            </a:fld>
            <a:endParaRPr lang="ru-RU" sz="13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625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.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B32C8BD-70D0-D545-8B47-FF89934A6E05}" type="slidenum">
              <a:rPr lang="ru-RU" sz="1300"/>
              <a:pPr eaLnBrk="1" hangingPunct="1"/>
              <a:t>25</a:t>
            </a:fld>
            <a:endParaRPr lang="ru-RU" sz="13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sz="14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 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endParaRPr lang="ru-RU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5413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374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183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4C1D6E-C806-1E4A-92EB-CE538D06390D}" type="slidenum">
              <a:rPr lang="de-DE" sz="1300">
                <a:latin typeface="Calibri" charset="0"/>
                <a:ea typeface="MS PGothic" charset="0"/>
                <a:cs typeface="MS PGothic" charset="0"/>
              </a:rPr>
              <a:pPr eaLnBrk="1" hangingPunct="1"/>
              <a:t>29</a:t>
            </a:fld>
            <a:endParaRPr lang="de-DE" sz="1300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4C1D6E-C806-1E4A-92EB-CE538D06390D}" type="slidenum">
              <a:rPr lang="de-DE" sz="1300">
                <a:latin typeface="Calibri" charset="0"/>
                <a:ea typeface="MS PGothic" charset="0"/>
                <a:cs typeface="MS PGothic" charset="0"/>
              </a:rPr>
              <a:pPr eaLnBrk="1" hangingPunct="1"/>
              <a:t>30</a:t>
            </a:fld>
            <a:endParaRPr lang="de-DE" sz="1300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4C1D6E-C806-1E4A-92EB-CE538D06390D}" type="slidenum">
              <a:rPr lang="de-DE" sz="1300">
                <a:latin typeface="Calibri" charset="0"/>
                <a:ea typeface="MS PGothic" charset="0"/>
                <a:cs typeface="MS PGothic" charset="0"/>
              </a:rPr>
              <a:pPr eaLnBrk="1" hangingPunct="1"/>
              <a:t>31</a:t>
            </a:fld>
            <a:endParaRPr lang="de-DE" sz="1300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1087645" indent="-4059240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95239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9047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48571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980956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ru-RU" sz="1300"/>
              <a:t>V.Kekelidze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1087645" indent="-4059240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95239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9047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48571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980956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5E5B0F0-23C4-604D-A7C7-F2AF1681860E}" type="datetime1">
              <a:rPr lang="ru-RU" sz="1300"/>
              <a:pPr eaLnBrk="1" hangingPunct="1"/>
              <a:t>16.06.2020</a:t>
            </a:fld>
            <a:endParaRPr lang="ru-RU" sz="1300"/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1087645" indent="-4059240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95239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9047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48571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980956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D62808-9F30-1F43-83B9-CF3587B3FD0E}" type="slidenum">
              <a:rPr lang="ru-RU" sz="1300"/>
              <a:pPr eaLnBrk="1" hangingPunct="1"/>
              <a:t>3</a:t>
            </a:fld>
            <a:endParaRPr lang="ru-RU" sz="1300"/>
          </a:p>
        </p:txBody>
      </p:sp>
      <p:sp>
        <p:nvSpPr>
          <p:cNvPr id="22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sz="1700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Hypernuclei</a:t>
            </a:r>
            <a:r>
              <a:rPr lang="en-US" baseline="0" dirty="0"/>
              <a:t> could be reliably reconstructed and detected using PID based on the measurements of </a:t>
            </a:r>
            <a:r>
              <a:rPr lang="en-US" baseline="0" dirty="0" err="1"/>
              <a:t>ToF</a:t>
            </a:r>
            <a:r>
              <a:rPr lang="en-US" baseline="0" dirty="0"/>
              <a:t> and energy loss  due to ionization in TPC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50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21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318F3-7E7E-1D40-934A-711DCEDD20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753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9810" name="Заметки 2"/>
          <p:cNvSpPr>
            <a:spLocks noGrp="1"/>
          </p:cNvSpPr>
          <p:nvPr>
            <p:ph type="body" idx="1"/>
          </p:nvPr>
        </p:nvSpPr>
        <p:spPr bwMode="auto">
          <a:xfrm>
            <a:off x="568603" y="4861441"/>
            <a:ext cx="6037692" cy="4605576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en-US" sz="1500" dirty="0">
              <a:latin typeface="Calibri" charset="0"/>
              <a:ea typeface="MS PGothic" charset="0"/>
            </a:endParaRPr>
          </a:p>
        </p:txBody>
      </p:sp>
      <p:sp>
        <p:nvSpPr>
          <p:cNvPr id="1198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51609037-A38D-034F-8362-C9E592689147}" type="slidenum">
              <a:rPr lang="ru-RU" sz="1300">
                <a:latin typeface="Calibri" charset="0"/>
                <a:cs typeface="Arial" charset="0"/>
              </a:rPr>
              <a:pPr/>
              <a:t>7</a:t>
            </a:fld>
            <a:endParaRPr lang="ru-RU" sz="13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069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07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ru-RU" dirty="0"/>
              <a:t>.</a:t>
            </a:r>
            <a:endParaRPr lang="ru-RU" altLang="ru-RU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6F8C4AF-42C4-492D-9146-9ABD69CF5558}" type="slidenum">
              <a:rPr lang="ru-RU" altLang="ru-RU"/>
              <a:pPr/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9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9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4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4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4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4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0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5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4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8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3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4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wmf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2.png"/><Relationship Id="rId4" Type="http://schemas.openxmlformats.org/officeDocument/2006/relationships/image" Target="../media/image71.png"/><Relationship Id="rId9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tiff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2.jpg"/><Relationship Id="rId7" Type="http://schemas.openxmlformats.org/officeDocument/2006/relationships/image" Target="../media/image8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4.jpeg"/><Relationship Id="rId10" Type="http://schemas.openxmlformats.org/officeDocument/2006/relationships/image" Target="../media/image88.emf"/><Relationship Id="rId4" Type="http://schemas.openxmlformats.org/officeDocument/2006/relationships/image" Target="../media/image83.jpeg"/><Relationship Id="rId9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7" descr="дубн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Subtitle 2"/>
          <p:cNvSpPr>
            <a:spLocks noGrp="1"/>
          </p:cNvSpPr>
          <p:nvPr>
            <p:ph type="subTitle" idx="1"/>
          </p:nvPr>
        </p:nvSpPr>
        <p:spPr>
          <a:xfrm>
            <a:off x="2260600" y="844196"/>
            <a:ext cx="6642103" cy="883004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000" i="1" dirty="0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V.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Kekelidze</a:t>
            </a:r>
            <a:r>
              <a:rPr lang="en-US" sz="2000" i="1" dirty="0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, G.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Trubnikov</a:t>
            </a:r>
            <a:endParaRPr lang="en-US" sz="2000" i="1" dirty="0">
              <a:solidFill>
                <a:srgbClr val="000090"/>
              </a:solidFill>
              <a:latin typeface="Arial"/>
              <a:ea typeface="ＭＳ Ｐゴシック" pitchFamily="34" charset="-128"/>
              <a:cs typeface="Arial"/>
            </a:endParaRPr>
          </a:p>
          <a:p>
            <a:pPr algn="r" eaLnBrk="1" hangingPunct="1"/>
            <a:r>
              <a:rPr lang="en-US" sz="2000" b="1" i="1" dirty="0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Joint Institute for Nuclear Research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997700" y="2819400"/>
            <a:ext cx="393700" cy="101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1" name="TextBox 9"/>
          <p:cNvSpPr txBox="1">
            <a:spLocks noChangeArrowheads="1"/>
          </p:cNvSpPr>
          <p:nvPr/>
        </p:nvSpPr>
        <p:spPr bwMode="auto">
          <a:xfrm>
            <a:off x="7239000" y="2452688"/>
            <a:ext cx="749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NICA</a:t>
            </a:r>
          </a:p>
        </p:txBody>
      </p:sp>
      <p:sp>
        <p:nvSpPr>
          <p:cNvPr id="18442" name="TextBox 10"/>
          <p:cNvSpPr txBox="1">
            <a:spLocks noChangeArrowheads="1"/>
          </p:cNvSpPr>
          <p:nvPr/>
        </p:nvSpPr>
        <p:spPr bwMode="auto">
          <a:xfrm>
            <a:off x="5471494" y="4064000"/>
            <a:ext cx="989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000" b="1" i="1" dirty="0">
                <a:solidFill>
                  <a:srgbClr val="000090"/>
                </a:solidFill>
              </a:rPr>
              <a:t>r. Volga</a:t>
            </a: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1494263" y="188164"/>
            <a:ext cx="6768791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dirty="0">
                <a:solidFill>
                  <a:srgbClr val="000090"/>
                </a:solidFill>
                <a:latin typeface="Arial"/>
                <a:cs typeface="Arial"/>
              </a:rPr>
              <a:t>Challenges of the               Project</a:t>
            </a:r>
            <a:endParaRPr lang="ru-RU" sz="28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4" name="Picture 6" descr="NICA-Logo_4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1787" y="162321"/>
            <a:ext cx="1219200" cy="6005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0" name="Subtitle 2"/>
          <p:cNvSpPr txBox="1">
            <a:spLocks/>
          </p:cNvSpPr>
          <p:nvPr/>
        </p:nvSpPr>
        <p:spPr bwMode="auto">
          <a:xfrm>
            <a:off x="138152" y="5667375"/>
            <a:ext cx="3987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000" i="1" dirty="0">
                <a:solidFill>
                  <a:srgbClr val="FFFF00"/>
                </a:solidFill>
                <a:ea typeface="ＭＳ Ｐゴシック" pitchFamily="34" charset="-128"/>
                <a:cs typeface="Arial" pitchFamily="34" charset="0"/>
              </a:rPr>
              <a:t>Ice Cream seminar, CERN</a:t>
            </a:r>
          </a:p>
          <a:p>
            <a:pPr algn="l" eaLnBrk="1" hangingPunct="1"/>
            <a:r>
              <a:rPr lang="en-US" sz="2000" i="1" dirty="0">
                <a:solidFill>
                  <a:srgbClr val="FFFF00"/>
                </a:solidFill>
                <a:ea typeface="ＭＳ Ｐゴシック" pitchFamily="34" charset="-128"/>
                <a:cs typeface="Arial" pitchFamily="34" charset="0"/>
              </a:rPr>
              <a:t>June 16, 2020</a:t>
            </a:r>
          </a:p>
        </p:txBody>
      </p:sp>
    </p:spTree>
    <p:extLst>
      <p:ext uri="{BB962C8B-B14F-4D97-AF65-F5344CB8AC3E}">
        <p14:creationId xmlns:p14="http://schemas.microsoft.com/office/powerpoint/2010/main" val="2192257322"/>
      </p:ext>
    </p:extLst>
  </p:cSld>
  <p:clrMapOvr>
    <a:masterClrMapping/>
  </p:clrMapOvr>
  <p:transition spd="slow" advTm="5156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7843DE-A75E-6C47-948A-647775061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4929" y="3061784"/>
            <a:ext cx="6389071" cy="3567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5" name="Номер слайда 3"/>
          <p:cNvSpPr txBox="1">
            <a:spLocks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D0B48E96-1AD5-4C8E-98DA-7CD8583EC180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10</a:t>
            </a:fld>
            <a:endParaRPr lang="ru-RU" alt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23" name="Picture 14" descr="D:\!Butenko\-=Work=-\Dropbox\Booster\сборка\IMG_20200223_1605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75509"/>
            <a:ext cx="6126605" cy="424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3"/>
          <p:cNvSpPr txBox="1"/>
          <p:nvPr/>
        </p:nvSpPr>
        <p:spPr>
          <a:xfrm>
            <a:off x="104172" y="675509"/>
            <a:ext cx="3345084" cy="707886"/>
          </a:xfrm>
          <a:prstGeom prst="rect">
            <a:avLst/>
          </a:prstGeom>
          <a:solidFill>
            <a:schemeClr val="bg1">
              <a:alpha val="77000"/>
            </a:schemeClr>
          </a:solidFill>
          <a:ln w="12700">
            <a:miter lim="400000"/>
          </a:ln>
          <a:extLst>
            <a:ext uri="{C572A759-6A51-4108-AA02-DFA0A04FC94B}"/>
          </a:extLst>
        </p:spPr>
        <p:txBody>
          <a:bodyPr wrap="square" lIns="45719" rIns="45719">
            <a:spAutoFit/>
          </a:bodyPr>
          <a:lstStyle>
            <a:lvl1pPr algn="ctr">
              <a:defRPr sz="3600">
                <a:solidFill>
                  <a:srgbClr val="254061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2000" b="1" i="1" spc="-150" dirty="0">
                <a:solidFill>
                  <a:srgbClr val="008A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Green machine is under 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2000" b="1" i="1" spc="-150" dirty="0">
                <a:solidFill>
                  <a:srgbClr val="008A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technical commissioning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65539" y="613667"/>
            <a:ext cx="4178461" cy="2523768"/>
          </a:xfrm>
          <a:prstGeom prst="rect">
            <a:avLst/>
          </a:prstGeom>
          <a:solidFill>
            <a:srgbClr val="00B050">
              <a:alpha val="49000"/>
            </a:srgbClr>
          </a:solidFill>
          <a:ln>
            <a:solidFill>
              <a:srgbClr val="9CAAEE"/>
            </a:solidFill>
          </a:ln>
          <a:effectLst>
            <a:outerShdw blurRad="114300" sx="104000" sy="104000" algn="ctr" rotWithShape="0">
              <a:prstClr val="black">
                <a:alpha val="65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100% magnets </a:t>
            </a: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i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nstalled 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&amp;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aligned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90% </a:t>
            </a: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magnets connections  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100% </a:t>
            </a:r>
            <a:r>
              <a:rPr lang="en-US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system 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assembled, 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80% </a:t>
            </a: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LN2 system </a:t>
            </a:r>
            <a:r>
              <a:rPr lang="ru-RU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assembled</a:t>
            </a:r>
            <a:endParaRPr 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25% </a:t>
            </a: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Vacuum system  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assembled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1/8  </a:t>
            </a:r>
            <a:r>
              <a:rPr lang="en-US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Beam pipe 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assembling &amp; testing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B19C9A-1C39-0A4B-8FFE-64D0148B046B}"/>
              </a:ext>
            </a:extLst>
          </p:cNvPr>
          <p:cNvSpPr txBox="1"/>
          <p:nvPr/>
        </p:nvSpPr>
        <p:spPr>
          <a:xfrm>
            <a:off x="82291" y="58594"/>
            <a:ext cx="7560597" cy="461665"/>
          </a:xfrm>
          <a:prstGeom prst="rect">
            <a:avLst/>
          </a:prstGeom>
          <a:solidFill>
            <a:srgbClr val="A0FFF6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Booster:  </a:t>
            </a:r>
            <a:r>
              <a:rPr lang="en-US" sz="2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 to be completed in </a:t>
            </a:r>
            <a:r>
              <a:rPr lang="en-US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 2020 </a:t>
            </a:r>
            <a:endParaRPr lang="ru-RU" sz="2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2">
            <a:extLst>
              <a:ext uri="{FF2B5EF4-FFF2-40B4-BE49-F238E27FC236}">
                <a16:creationId xmlns:a16="http://schemas.microsoft.com/office/drawing/2014/main" id="{BEAD5B0F-83AD-314A-92A7-2358C9633CB2}"/>
              </a:ext>
            </a:extLst>
          </p:cNvPr>
          <p:cNvSpPr/>
          <p:nvPr/>
        </p:nvSpPr>
        <p:spPr>
          <a:xfrm>
            <a:off x="6829498" y="5783577"/>
            <a:ext cx="2133600" cy="677108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ECS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installed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tested (BINP)</a:t>
            </a:r>
          </a:p>
        </p:txBody>
      </p:sp>
      <p:pic>
        <p:nvPicPr>
          <p:cNvPr id="11" name="Picture 13" descr="D:\Загрузки Chrom\IMG_20191111_101715.jpg">
            <a:extLst>
              <a:ext uri="{FF2B5EF4-FFF2-40B4-BE49-F238E27FC236}">
                <a16:creationId xmlns:a16="http://schemas.microsoft.com/office/drawing/2014/main" id="{33B30DED-D36B-564E-96E4-3FDE1AFCD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4173" y="3174294"/>
            <a:ext cx="2472432" cy="166764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sx="99000" sy="99000" algn="tl" rotWithShape="0">
              <a:srgbClr val="333333"/>
            </a:outerShdw>
          </a:effectLst>
        </p:spPr>
      </p:pic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9321158E-9AA9-EF4D-B31F-6D0229140F36}"/>
              </a:ext>
            </a:extLst>
          </p:cNvPr>
          <p:cNvSpPr txBox="1">
            <a:spLocks/>
          </p:cNvSpPr>
          <p:nvPr/>
        </p:nvSpPr>
        <p:spPr bwMode="auto">
          <a:xfrm>
            <a:off x="63499" y="6341635"/>
            <a:ext cx="334350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ru-RU"/>
              <a:t>В. Кекелидзе, КПП ОИЯИ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E534843-56FD-5340-8084-F245DACED0B5}"/>
              </a:ext>
            </a:extLst>
          </p:cNvPr>
          <p:cNvSpPr txBox="1">
            <a:spLocks/>
          </p:cNvSpPr>
          <p:nvPr/>
        </p:nvSpPr>
        <p:spPr bwMode="auto">
          <a:xfrm>
            <a:off x="3492500" y="634163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B48C6A6B-7DAE-D543-9180-0B8DAED66F6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82944C-CCA8-0247-99DB-EB0A2447D23D}"/>
              </a:ext>
            </a:extLst>
          </p:cNvPr>
          <p:cNvSpPr txBox="1"/>
          <p:nvPr/>
        </p:nvSpPr>
        <p:spPr>
          <a:xfrm>
            <a:off x="130508" y="4906414"/>
            <a:ext cx="6568482" cy="1754326"/>
          </a:xfrm>
          <a:prstGeom prst="rect">
            <a:avLst/>
          </a:prstGeom>
          <a:solidFill>
            <a:srgbClr val="FEECE7"/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					        Diagnostics &amp; control systems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86150" lvl="7" indent="-28575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diagnostic </a:t>
            </a:r>
            <a:r>
              <a:rPr lang="ru-RU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- 90%</a:t>
            </a:r>
          </a:p>
          <a:p>
            <a:pPr marL="3486150" lvl="7" indent="-285750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i="1" dirty="0">
                <a:solidFill>
                  <a:srgbClr val="002060"/>
                </a:solidFill>
                <a:cs typeface="Arial" panose="020B0604020202020204" pitchFamily="34" charset="0"/>
              </a:rPr>
              <a:t>m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onitoring &amp; control</a:t>
            </a:r>
            <a:r>
              <a:rPr lang="ru-RU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- 90%</a:t>
            </a:r>
          </a:p>
          <a:p>
            <a:pPr marL="3486150" lvl="7" indent="-285750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i="1" dirty="0">
                <a:solidFill>
                  <a:srgbClr val="002060"/>
                </a:solidFill>
                <a:cs typeface="Arial" panose="020B0604020202020204" pitchFamily="34" charset="0"/>
              </a:rPr>
              <a:t>v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acuum chamber automatic </a:t>
            </a:r>
            <a:r>
              <a:rPr lang="en-US" i="1" dirty="0">
                <a:solidFill>
                  <a:srgbClr val="002060"/>
                </a:solidFill>
                <a:cs typeface="Arial" panose="020B0604020202020204" pitchFamily="34" charset="0"/>
              </a:rPr>
              <a:t>control</a:t>
            </a:r>
            <a:r>
              <a:rPr lang="ru-RU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- 30%</a:t>
            </a:r>
            <a:endParaRPr lang="en-US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C:\Users\Artem\Desktop\2019-06-06_07\Presentation\Galimov\Data\Photos\IMG_20190604_112643.jpg">
            <a:extLst>
              <a:ext uri="{FF2B5EF4-FFF2-40B4-BE49-F238E27FC236}">
                <a16:creationId xmlns:a16="http://schemas.microsoft.com/office/drawing/2014/main" id="{BBA5B20F-7DCD-AB4F-9FB4-6E313F9ED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00" y="4959304"/>
            <a:ext cx="832908" cy="1840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C:\Users\Artem\Desktop\2019-06-06_07\Presentation\Galimov\Data\Photos\IMG_20190604_112703.jpg">
            <a:extLst>
              <a:ext uri="{FF2B5EF4-FFF2-40B4-BE49-F238E27FC236}">
                <a16:creationId xmlns:a16="http://schemas.microsoft.com/office/drawing/2014/main" id="{9EAD1A78-619B-274A-84B1-B81AF07CC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342" y="4929288"/>
            <a:ext cx="1345763" cy="1888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C:\Users\Artem\Desktop\2019-06-06_07\Presentation\Galimov\Data\Photos\IMG_20190604_112650.jpg">
            <a:extLst>
              <a:ext uri="{FF2B5EF4-FFF2-40B4-BE49-F238E27FC236}">
                <a16:creationId xmlns:a16="http://schemas.microsoft.com/office/drawing/2014/main" id="{35ED0966-03C8-4745-A097-A63E42C7F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6" y="4919241"/>
            <a:ext cx="863020" cy="189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5D89C6-139C-3247-B750-7CAF48413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59E9E2-0534-DF43-A346-2D792A427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F555D-733D-7346-9E2F-ECC27D754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13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3" name="Rectangle 18"/>
          <p:cNvSpPr>
            <a:spLocks noChangeArrowheads="1"/>
          </p:cNvSpPr>
          <p:nvPr/>
        </p:nvSpPr>
        <p:spPr bwMode="auto">
          <a:xfrm>
            <a:off x="354840" y="65201"/>
            <a:ext cx="8295748" cy="796520"/>
          </a:xfrm>
          <a:prstGeom prst="rect">
            <a:avLst/>
          </a:prstGeom>
          <a:solidFill>
            <a:srgbClr val="C7FCFF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rgbClr val="002060"/>
                </a:solidFill>
              </a:rPr>
              <a:t>Challenge # 1</a:t>
            </a:r>
            <a:r>
              <a:rPr lang="en-US" altLang="ru-RU" sz="2400" dirty="0">
                <a:solidFill>
                  <a:srgbClr val="002060"/>
                </a:solidFill>
              </a:rPr>
              <a:t>: </a:t>
            </a:r>
            <a:r>
              <a:rPr lang="en-US" altLang="ru-RU" sz="2400" b="1" dirty="0">
                <a:solidFill>
                  <a:srgbClr val="002060"/>
                </a:solidFill>
              </a:rPr>
              <a:t>Unique SC magnets </a:t>
            </a:r>
            <a:r>
              <a:rPr lang="en-US" altLang="ru-RU" sz="2400" b="1" dirty="0" err="1">
                <a:solidFill>
                  <a:srgbClr val="002060"/>
                </a:solidFill>
              </a:rPr>
              <a:t>Nuclotron</a:t>
            </a:r>
            <a:r>
              <a:rPr lang="en-US" altLang="ru-RU" sz="2400" b="1" dirty="0">
                <a:solidFill>
                  <a:srgbClr val="002060"/>
                </a:solidFill>
              </a:rPr>
              <a:t> type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400" i="1" dirty="0">
                <a:solidFill>
                  <a:srgbClr val="002060"/>
                </a:solidFill>
              </a:rPr>
              <a:t>(from fast-cycling mode to long plateau @ high field)</a:t>
            </a:r>
            <a:endParaRPr lang="ru-RU" altLang="ru-RU" sz="2400" i="1" dirty="0">
              <a:solidFill>
                <a:srgbClr val="002060"/>
              </a:solidFill>
            </a:endParaRPr>
          </a:p>
        </p:txBody>
      </p:sp>
      <p:pic>
        <p:nvPicPr>
          <p:cNvPr id="15" name="Picture 10" descr="Безымянный_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170" y="967069"/>
            <a:ext cx="4896544" cy="200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14" y="980728"/>
            <a:ext cx="2744891" cy="17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411940" y="2884946"/>
            <a:ext cx="5661345" cy="923330"/>
          </a:xfrm>
          <a:prstGeom prst="rect">
            <a:avLst/>
          </a:prstGeom>
          <a:solidFill>
            <a:srgbClr val="F5FFFF"/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NICA Booster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SIS-100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HIAF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10–17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ramp rate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up to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T/s@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Hz,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stored energy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9" descr="плот_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072" y="3785122"/>
            <a:ext cx="4321081" cy="3007422"/>
          </a:xfrm>
          <a:prstGeom prst="rect">
            <a:avLst/>
          </a:prstGeom>
          <a:solidFill>
            <a:srgbClr val="F5FFFF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UFN_fig5_новая_3">
            <a:extLst>
              <a:ext uri="{FF2B5EF4-FFF2-40B4-BE49-F238E27FC236}">
                <a16:creationId xmlns:a16="http://schemas.microsoft.com/office/drawing/2014/main" id="{F4363C70-A158-194E-8619-FBDF92D27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87"/>
          <a:stretch>
            <a:fillRect/>
          </a:stretch>
        </p:blipFill>
        <p:spPr bwMode="auto">
          <a:xfrm>
            <a:off x="2897767" y="962465"/>
            <a:ext cx="761871" cy="17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E:\Мои документы\NICA\foto\Коллайдер\модуль с диполем\DSC01395a.jpg">
            <a:extLst>
              <a:ext uri="{FF2B5EF4-FFF2-40B4-BE49-F238E27FC236}">
                <a16:creationId xmlns:a16="http://schemas.microsoft.com/office/drawing/2014/main" id="{3E6B83F9-B4F5-9B4F-8A58-E7EA4400E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2" y="3824045"/>
            <a:ext cx="1538366" cy="225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4">
            <a:extLst>
              <a:ext uri="{FF2B5EF4-FFF2-40B4-BE49-F238E27FC236}">
                <a16:creationId xmlns:a16="http://schemas.microsoft.com/office/drawing/2014/main" id="{8819C3E6-A13D-EB47-9E46-1B2998FBD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6" y="6092491"/>
            <a:ext cx="1794906" cy="648072"/>
          </a:xfrm>
          <a:prstGeom prst="rect">
            <a:avLst/>
          </a:prstGeom>
          <a:solidFill>
            <a:srgbClr val="F5FFFF">
              <a:alpha val="75294"/>
            </a:srgb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 “twin” SC dipole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187582B-9162-D24A-9713-0731348B3C62}"/>
              </a:ext>
            </a:extLst>
          </p:cNvPr>
          <p:cNvSpPr/>
          <p:nvPr/>
        </p:nvSpPr>
        <p:spPr>
          <a:xfrm>
            <a:off x="70714" y="2656070"/>
            <a:ext cx="31951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Nuclotron</a:t>
            </a:r>
            <a:r>
              <a:rPr lang="en-US" alt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en-US" alt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magnets: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hollow </a:t>
            </a:r>
            <a:r>
              <a:rPr lang="en-US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lang="en-US" alt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phase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flow @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3D00C42-8494-3E40-9869-7FF41F7A85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7475" y="3824045"/>
            <a:ext cx="3095859" cy="2056224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846273BF-C523-6645-8503-C250A6421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5892" y="5909791"/>
            <a:ext cx="2979335" cy="883007"/>
          </a:xfrm>
          <a:prstGeom prst="rect">
            <a:avLst/>
          </a:prstGeom>
          <a:solidFill>
            <a:srgbClr val="F5FFFF">
              <a:alpha val="75294"/>
            </a:srgb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factory for SC magnet</a:t>
            </a:r>
          </a:p>
          <a:p>
            <a:pPr algn="ctr"/>
            <a:r>
              <a:rPr lang="en-US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was put in operation in 2016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7789A9-599B-0B40-81D7-C34272550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661BDA-8D5E-1D4F-BDC3-DCCC8E2D0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20609A-4DF2-9D4D-BA88-B6C084492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13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666750" y="190500"/>
            <a:ext cx="7570788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endParaRPr lang="ru-RU" sz="4000">
              <a:solidFill>
                <a:srgbClr val="FF0066"/>
              </a:solidFill>
            </a:endParaRPr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4139952" y="908720"/>
            <a:ext cx="500404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00FF"/>
                </a:solidFill>
              </a:rPr>
              <a:t>- </a:t>
            </a:r>
            <a:r>
              <a:rPr lang="ru-RU" sz="1600" b="1" dirty="0" err="1">
                <a:solidFill>
                  <a:srgbClr val="0000FF"/>
                </a:solidFill>
              </a:rPr>
              <a:t>A</a:t>
            </a:r>
            <a:r>
              <a:rPr lang="en-US" sz="1600" b="1" dirty="0" err="1">
                <a:solidFill>
                  <a:srgbClr val="0000FF"/>
                </a:solidFill>
              </a:rPr>
              <a:t>perture</a:t>
            </a:r>
            <a:r>
              <a:rPr lang="en-US" sz="1600" b="1" dirty="0">
                <a:solidFill>
                  <a:srgbClr val="0000FF"/>
                </a:solidFill>
              </a:rPr>
              <a:t>: </a:t>
            </a:r>
            <a:r>
              <a:rPr lang="ru-RU" sz="1600" b="1" dirty="0">
                <a:solidFill>
                  <a:srgbClr val="0000FF"/>
                </a:solidFill>
              </a:rPr>
              <a:t>100</a:t>
            </a:r>
            <a:r>
              <a:rPr lang="en-US" sz="1600" b="1" dirty="0">
                <a:solidFill>
                  <a:srgbClr val="0000FF"/>
                </a:solidFill>
              </a:rPr>
              <a:t> </a:t>
            </a:r>
            <a:r>
              <a:rPr lang="ru-RU" sz="1600" b="1" dirty="0">
                <a:solidFill>
                  <a:srgbClr val="0000FF"/>
                </a:solidFill>
              </a:rPr>
              <a:t>-</a:t>
            </a:r>
            <a:r>
              <a:rPr lang="en-US" sz="1600" b="1" dirty="0">
                <a:solidFill>
                  <a:srgbClr val="0000FF"/>
                </a:solidFill>
              </a:rPr>
              <a:t> </a:t>
            </a:r>
            <a:r>
              <a:rPr lang="ru-RU" sz="1600" b="1" dirty="0">
                <a:solidFill>
                  <a:srgbClr val="0000FF"/>
                </a:solidFill>
              </a:rPr>
              <a:t>110 </a:t>
            </a:r>
            <a:r>
              <a:rPr lang="ru-RU" sz="1600" b="1" dirty="0" err="1">
                <a:solidFill>
                  <a:srgbClr val="0000FF"/>
                </a:solidFill>
              </a:rPr>
              <a:t>mm</a:t>
            </a:r>
            <a:r>
              <a:rPr lang="ru-RU" sz="1600" b="1" dirty="0">
                <a:solidFill>
                  <a:srgbClr val="0000FF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00FF"/>
                </a:solidFill>
              </a:rPr>
              <a:t>- Single layer coil </a:t>
            </a:r>
            <a:r>
              <a:rPr lang="ru-RU" sz="1600" b="1" dirty="0">
                <a:solidFill>
                  <a:srgbClr val="0000FF"/>
                </a:solidFill>
              </a:rPr>
              <a:t>(12-14 </a:t>
            </a:r>
            <a:r>
              <a:rPr lang="en-US" sz="1600" b="1" dirty="0">
                <a:solidFill>
                  <a:srgbClr val="0000FF"/>
                </a:solidFill>
              </a:rPr>
              <a:t>turns)</a:t>
            </a:r>
            <a:endParaRPr lang="ru-RU" sz="16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0066"/>
                </a:solidFill>
              </a:rPr>
              <a:t>- </a:t>
            </a:r>
            <a:r>
              <a:rPr lang="ru-RU" sz="1600" b="1" dirty="0" err="1">
                <a:solidFill>
                  <a:srgbClr val="FF0066"/>
                </a:solidFill>
              </a:rPr>
              <a:t>NbTi</a:t>
            </a:r>
            <a:r>
              <a:rPr lang="ru-RU" sz="1600" b="1" dirty="0">
                <a:solidFill>
                  <a:srgbClr val="FF0066"/>
                </a:solidFill>
              </a:rPr>
              <a:t> </a:t>
            </a:r>
            <a:r>
              <a:rPr lang="en-US" sz="1600" b="1" dirty="0">
                <a:solidFill>
                  <a:srgbClr val="FF0066"/>
                </a:solidFill>
              </a:rPr>
              <a:t>cable made of</a:t>
            </a:r>
            <a:r>
              <a:rPr lang="ru-RU" sz="1600" b="1" dirty="0">
                <a:solidFill>
                  <a:srgbClr val="FF0066"/>
                </a:solidFill>
              </a:rPr>
              <a:t> </a:t>
            </a:r>
            <a:endParaRPr lang="en-US" sz="1600" b="1" dirty="0">
              <a:solidFill>
                <a:srgbClr val="FF0066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FF0066"/>
                </a:solidFill>
              </a:rPr>
              <a:t>  keystone wires</a:t>
            </a:r>
            <a:r>
              <a:rPr lang="ru-RU" sz="1600" b="1" dirty="0">
                <a:solidFill>
                  <a:srgbClr val="FF0066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00FF"/>
                </a:solidFill>
              </a:rPr>
              <a:t>- The cold mass limited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00FF"/>
                </a:solidFill>
              </a:rPr>
              <a:t>to the coil and collar</a:t>
            </a:r>
            <a:r>
              <a:rPr lang="ru-RU" sz="1600" b="1" dirty="0">
                <a:solidFill>
                  <a:srgbClr val="0000FF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FF0066"/>
                </a:solidFill>
              </a:rPr>
              <a:t>- The yoke</a:t>
            </a:r>
            <a:r>
              <a:rPr lang="ru-RU" sz="1600" b="1" dirty="0">
                <a:solidFill>
                  <a:srgbClr val="FF0066"/>
                </a:solidFill>
              </a:rPr>
              <a:t> </a:t>
            </a:r>
            <a:r>
              <a:rPr lang="en-US" sz="1600" b="1" dirty="0">
                <a:solidFill>
                  <a:srgbClr val="FF0066"/>
                </a:solidFill>
              </a:rPr>
              <a:t>at</a:t>
            </a:r>
            <a:r>
              <a:rPr lang="ru-RU" sz="1600" b="1" dirty="0">
                <a:solidFill>
                  <a:srgbClr val="FF0066"/>
                </a:solidFill>
              </a:rPr>
              <a:t> </a:t>
            </a:r>
            <a:r>
              <a:rPr lang="ru-RU" sz="1600" b="1" dirty="0" err="1">
                <a:solidFill>
                  <a:srgbClr val="FF0066"/>
                </a:solidFill>
              </a:rPr>
              <a:t>T</a:t>
            </a:r>
            <a:r>
              <a:rPr lang="ru-RU" sz="1600" b="1" dirty="0">
                <a:solidFill>
                  <a:srgbClr val="FF0066"/>
                </a:solidFill>
              </a:rPr>
              <a:t> = 50</a:t>
            </a:r>
            <a:r>
              <a:rPr lang="en-US" sz="1600" b="1" dirty="0">
                <a:solidFill>
                  <a:srgbClr val="FF0066"/>
                </a:solidFill>
              </a:rPr>
              <a:t> </a:t>
            </a:r>
            <a:r>
              <a:rPr lang="ru-RU" sz="1600" b="1" dirty="0">
                <a:solidFill>
                  <a:srgbClr val="FF0066"/>
                </a:solidFill>
              </a:rPr>
              <a:t>-</a:t>
            </a:r>
            <a:r>
              <a:rPr lang="en-US" sz="1600" b="1" dirty="0">
                <a:solidFill>
                  <a:srgbClr val="FF0066"/>
                </a:solidFill>
              </a:rPr>
              <a:t> </a:t>
            </a:r>
            <a:r>
              <a:rPr lang="ru-RU" sz="1600" b="1" dirty="0">
                <a:solidFill>
                  <a:srgbClr val="FF0066"/>
                </a:solidFill>
              </a:rPr>
              <a:t>80 </a:t>
            </a:r>
            <a:r>
              <a:rPr lang="ru-RU" sz="1600" b="1" dirty="0" err="1">
                <a:solidFill>
                  <a:srgbClr val="FF0066"/>
                </a:solidFill>
              </a:rPr>
              <a:t>K</a:t>
            </a:r>
            <a:r>
              <a:rPr lang="en-US" sz="1600" b="1" dirty="0">
                <a:solidFill>
                  <a:srgbClr val="FF0066"/>
                </a:solidFill>
              </a:rPr>
              <a:t>.</a:t>
            </a:r>
            <a:endParaRPr lang="ru-RU" sz="1600" b="1" dirty="0">
              <a:solidFill>
                <a:srgbClr val="FF0066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00FF"/>
                </a:solidFill>
              </a:rPr>
              <a:t>- </a:t>
            </a:r>
            <a:r>
              <a:rPr lang="ru-RU" sz="1600" b="1" dirty="0" err="1">
                <a:solidFill>
                  <a:srgbClr val="0000FF"/>
                </a:solidFill>
              </a:rPr>
              <a:t>T</a:t>
            </a:r>
            <a:r>
              <a:rPr lang="en-US" sz="1600" b="1" dirty="0" err="1">
                <a:solidFill>
                  <a:srgbClr val="0000FF"/>
                </a:solidFill>
              </a:rPr>
              <a:t>wo</a:t>
            </a:r>
            <a:r>
              <a:rPr lang="en-US" sz="1600" b="1" dirty="0">
                <a:solidFill>
                  <a:srgbClr val="0000FF"/>
                </a:solidFill>
              </a:rPr>
              <a:t>-phase Helium flow </a:t>
            </a:r>
            <a:r>
              <a:rPr lang="ru-RU" sz="1600" b="1" dirty="0">
                <a:solidFill>
                  <a:srgbClr val="0000FF"/>
                </a:solidFill>
              </a:rPr>
              <a:t>(</a:t>
            </a:r>
            <a:r>
              <a:rPr lang="ru-RU" sz="1600" b="1" dirty="0" err="1">
                <a:solidFill>
                  <a:srgbClr val="0000FF"/>
                </a:solidFill>
              </a:rPr>
              <a:t>mass</a:t>
            </a:r>
            <a:r>
              <a:rPr lang="ru-RU" sz="1600" b="1" dirty="0">
                <a:solidFill>
                  <a:srgbClr val="0000FF"/>
                </a:solidFill>
              </a:rPr>
              <a:t> </a:t>
            </a:r>
            <a:r>
              <a:rPr lang="ru-RU" sz="1600" b="1" dirty="0" err="1">
                <a:solidFill>
                  <a:srgbClr val="0000FF"/>
                </a:solidFill>
              </a:rPr>
              <a:t>flow</a:t>
            </a:r>
            <a:r>
              <a:rPr lang="ru-RU" sz="1600" b="1" dirty="0">
                <a:solidFill>
                  <a:srgbClr val="0000FF"/>
                </a:solidFill>
              </a:rPr>
              <a:t> </a:t>
            </a:r>
            <a:r>
              <a:rPr lang="ru-RU" sz="1600" b="1" dirty="0" err="1">
                <a:solidFill>
                  <a:srgbClr val="0000FF"/>
                </a:solidFill>
              </a:rPr>
              <a:t>rate</a:t>
            </a:r>
            <a:r>
              <a:rPr lang="ru-RU" sz="1600" b="1" dirty="0">
                <a:solidFill>
                  <a:srgbClr val="0000FF"/>
                </a:solidFill>
              </a:rPr>
              <a:t> </a:t>
            </a:r>
            <a:r>
              <a:rPr lang="ru-RU" sz="1600" b="1" dirty="0" err="1">
                <a:solidFill>
                  <a:srgbClr val="0000FF"/>
                </a:solidFill>
              </a:rPr>
              <a:t>of</a:t>
            </a:r>
            <a:r>
              <a:rPr lang="ru-RU" sz="1600" b="1" dirty="0">
                <a:solidFill>
                  <a:srgbClr val="0000FF"/>
                </a:solidFill>
              </a:rPr>
              <a:t> 2 </a:t>
            </a:r>
            <a:r>
              <a:rPr lang="ru-RU" sz="1600" b="1" dirty="0" err="1">
                <a:solidFill>
                  <a:srgbClr val="0000FF"/>
                </a:solidFill>
              </a:rPr>
              <a:t>g</a:t>
            </a:r>
            <a:r>
              <a:rPr lang="ru-RU" sz="1600" b="1" dirty="0">
                <a:solidFill>
                  <a:srgbClr val="0000FF"/>
                </a:solidFill>
              </a:rPr>
              <a:t>/</a:t>
            </a:r>
            <a:r>
              <a:rPr lang="ru-RU" sz="1600" b="1" dirty="0" err="1">
                <a:solidFill>
                  <a:srgbClr val="0000FF"/>
                </a:solidFill>
              </a:rPr>
              <a:t>s</a:t>
            </a:r>
            <a:r>
              <a:rPr lang="ru-RU" sz="1600" b="1" dirty="0">
                <a:solidFill>
                  <a:srgbClr val="0000FF"/>
                </a:solidFill>
              </a:rPr>
              <a:t>);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00FF"/>
                </a:solidFill>
              </a:rPr>
              <a:t>- Operating current</a:t>
            </a:r>
            <a:r>
              <a:rPr lang="ru-RU" sz="1600" b="1" dirty="0">
                <a:solidFill>
                  <a:srgbClr val="0000FF"/>
                </a:solidFill>
              </a:rPr>
              <a:t> </a:t>
            </a:r>
            <a:r>
              <a:rPr lang="en-US" sz="1600" b="1" dirty="0">
                <a:solidFill>
                  <a:srgbClr val="0000FF"/>
                </a:solidFill>
              </a:rPr>
              <a:t>~</a:t>
            </a:r>
            <a:r>
              <a:rPr lang="ru-RU" sz="1600" b="1" dirty="0">
                <a:solidFill>
                  <a:srgbClr val="0000FF"/>
                </a:solidFill>
              </a:rPr>
              <a:t> 30 </a:t>
            </a:r>
            <a:r>
              <a:rPr lang="ru-RU" sz="1600" b="1" dirty="0" err="1">
                <a:solidFill>
                  <a:srgbClr val="0000FF"/>
                </a:solidFill>
              </a:rPr>
              <a:t>kA</a:t>
            </a:r>
            <a:r>
              <a:rPr lang="en-US" sz="1600" b="1" dirty="0">
                <a:solidFill>
                  <a:srgbClr val="0000FF"/>
                </a:solidFill>
              </a:rPr>
              <a:t>. HTSC current-leads (1</a:t>
            </a:r>
            <a:r>
              <a:rPr lang="en-US" sz="1600" b="1" baseline="30000" dirty="0">
                <a:solidFill>
                  <a:srgbClr val="0000FF"/>
                </a:solidFill>
              </a:rPr>
              <a:t>st</a:t>
            </a:r>
            <a:r>
              <a:rPr lang="en-US" sz="1600" b="1" dirty="0">
                <a:solidFill>
                  <a:srgbClr val="0000FF"/>
                </a:solidFill>
              </a:rPr>
              <a:t> gen.) </a:t>
            </a:r>
            <a:r>
              <a:rPr lang="en-US" sz="1600" b="1" dirty="0">
                <a:solidFill>
                  <a:srgbClr val="FF0066"/>
                </a:solidFill>
              </a:rPr>
              <a:t>used @ 77K.</a:t>
            </a:r>
            <a:endParaRPr lang="ru-RU" sz="1600" b="1" dirty="0">
              <a:solidFill>
                <a:srgbClr val="0000FF"/>
              </a:solidFill>
            </a:endParaRPr>
          </a:p>
        </p:txBody>
      </p:sp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774700" y="1854200"/>
            <a:ext cx="4751388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1803" name="Rectangle 11"/>
          <p:cNvSpPr>
            <a:spLocks noChangeArrowheads="1"/>
          </p:cNvSpPr>
          <p:nvPr/>
        </p:nvSpPr>
        <p:spPr bwMode="auto">
          <a:xfrm>
            <a:off x="179512" y="44624"/>
            <a:ext cx="8964488" cy="729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algn="ctr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near future: fast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(up to 4 T/s) ramped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4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-6</a:t>
            </a:r>
            <a:r>
              <a:rPr lang="ru-RU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dipoles and large aperture quadrupoles (FFL). Perspective -&gt; 50 GeV (p)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1804" name="Rectangle 12"/>
          <p:cNvSpPr>
            <a:spLocks noChangeArrowheads="1"/>
          </p:cNvSpPr>
          <p:nvPr/>
        </p:nvSpPr>
        <p:spPr bwMode="auto">
          <a:xfrm>
            <a:off x="4090988" y="2609850"/>
            <a:ext cx="11953875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2813447"/>
            <a:ext cx="4067944" cy="615553"/>
          </a:xfrm>
          <a:prstGeom prst="rect">
            <a:avLst/>
          </a:prstGeom>
          <a:solidFill>
            <a:srgbClr val="D6D6F5"/>
          </a:solidFill>
        </p:spPr>
        <p:txBody>
          <a:bodyPr wrap="square">
            <a:spAutoFit/>
          </a:bodyPr>
          <a:lstStyle/>
          <a:p>
            <a:pPr algn="ctr" eaLnBrk="1" hangingPunct="1">
              <a:buClr>
                <a:schemeClr val="hlink"/>
              </a:buClr>
              <a:buSzPct val="50000"/>
              <a:buFont typeface="Monotype Sorts" pitchFamily="2" charset="2"/>
              <a:buNone/>
            </a:pPr>
            <a:r>
              <a:rPr kumimoji="1" lang="en-US" altLang="ru-RU" b="1" dirty="0">
                <a:solidFill>
                  <a:srgbClr val="000066"/>
                </a:solidFill>
              </a:rPr>
              <a:t>Field quality - by yoke boundary profile and the coil turns azimuth position</a:t>
            </a:r>
            <a:r>
              <a:rPr kumimoji="1" lang="en-US" altLang="ru-RU" sz="1800" dirty="0">
                <a:solidFill>
                  <a:srgbClr val="000066"/>
                </a:solidFill>
              </a:rPr>
              <a:t> </a:t>
            </a:r>
          </a:p>
        </p:txBody>
      </p:sp>
      <p:pic>
        <p:nvPicPr>
          <p:cNvPr id="15" name="Picture 9" descr="Безымянный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11" y="836712"/>
            <a:ext cx="251756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asted-imag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126" y="1052736"/>
            <a:ext cx="1684834" cy="157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8" name="Picture 10" descr="Безымянный_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81896" y="980728"/>
            <a:ext cx="195007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Изображение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389926"/>
            <a:ext cx="3420888" cy="3115925"/>
          </a:xfrm>
          <a:prstGeom prst="rect">
            <a:avLst/>
          </a:prstGeom>
        </p:spPr>
      </p:pic>
      <p:pic>
        <p:nvPicPr>
          <p:cNvPr id="19" name="Изображение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3789040"/>
            <a:ext cx="2123728" cy="237932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79511" y="5984478"/>
            <a:ext cx="895245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JINR+GSI common efforts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increase current density of the cable,  coil, to construct high field septum magnet reaching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8T  -  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to the Rutherford cable magnet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asted-image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5" y="4149080"/>
            <a:ext cx="1512169" cy="148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2" name="pasted-image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18" y="4149080"/>
            <a:ext cx="1584177" cy="155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3" name="Shape 107"/>
          <p:cNvSpPr/>
          <p:nvPr/>
        </p:nvSpPr>
        <p:spPr>
          <a:xfrm>
            <a:off x="3819152" y="5552430"/>
            <a:ext cx="1275432" cy="364728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2" indent="0" algn="ctr" defTabSz="2565400">
              <a:defRPr sz="1800">
                <a:latin typeface="Myriad Pro Bold"/>
                <a:ea typeface="Myriad Pro Bold"/>
                <a:cs typeface="Myriad Pro Bold"/>
                <a:sym typeface="Myriad Pro Bold"/>
              </a:defRPr>
            </a:pPr>
            <a:r>
              <a:rPr lang="de-DE" sz="1600" dirty="0">
                <a:solidFill>
                  <a:srgbClr val="FF0000"/>
                </a:solidFill>
                <a:latin typeface="+mn-lt"/>
                <a:ea typeface="Myriad Pro Bold"/>
                <a:cs typeface="Myriad Pro Bold"/>
                <a:sym typeface="Myriad Pro Bold"/>
              </a:rPr>
              <a:t>c</a:t>
            </a:r>
            <a:r>
              <a:rPr sz="1600" dirty="0">
                <a:solidFill>
                  <a:srgbClr val="FF0000"/>
                </a:solidFill>
                <a:latin typeface="+mn-lt"/>
                <a:ea typeface="Myriad Pro Bold"/>
                <a:cs typeface="Myriad Pro Bold"/>
                <a:sym typeface="Myriad Pro Bold"/>
              </a:rPr>
              <a:t>os-theta</a:t>
            </a:r>
          </a:p>
        </p:txBody>
      </p:sp>
      <p:sp>
        <p:nvSpPr>
          <p:cNvPr id="24" name="Shape 108"/>
          <p:cNvSpPr/>
          <p:nvPr/>
        </p:nvSpPr>
        <p:spPr>
          <a:xfrm>
            <a:off x="5468861" y="5494747"/>
            <a:ext cx="1512169" cy="4191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6502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2" indent="0" algn="ctr" defTabSz="2565400">
              <a:defRPr sz="1800">
                <a:latin typeface="Myriad Pro Bold"/>
                <a:ea typeface="Myriad Pro Bold"/>
                <a:cs typeface="Myriad Pro Bold"/>
                <a:sym typeface="Myriad Pro Bold"/>
              </a:defRPr>
            </a:pPr>
            <a:r>
              <a:rPr lang="de-DE" sz="1600" dirty="0" err="1">
                <a:solidFill>
                  <a:srgbClr val="FF0000"/>
                </a:solidFill>
                <a:latin typeface="+mn-lt"/>
                <a:ea typeface="Myriad Pro Bold"/>
                <a:cs typeface="Myriad Pro Bold"/>
                <a:sym typeface="Myriad Pro Bold"/>
              </a:rPr>
              <a:t>cut</a:t>
            </a:r>
            <a:r>
              <a:rPr lang="de-DE" sz="1600" dirty="0">
                <a:solidFill>
                  <a:srgbClr val="FF0000"/>
                </a:solidFill>
                <a:latin typeface="+mn-lt"/>
                <a:ea typeface="Myriad Pro Bold"/>
                <a:cs typeface="Myriad Pro Bold"/>
                <a:sym typeface="Myriad Pro Bold"/>
              </a:rPr>
              <a:t> cos-theta</a:t>
            </a:r>
            <a:endParaRPr sz="1600" dirty="0">
              <a:solidFill>
                <a:srgbClr val="FF0000"/>
              </a:solidFill>
              <a:latin typeface="+mn-lt"/>
              <a:ea typeface="Myriad Pro Bold"/>
              <a:cs typeface="Myriad Pro Bold"/>
              <a:sym typeface="Myriad Pro Bold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4DEE98-A855-0C45-9475-DE9E621BD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03BCE7-F909-1E40-B264-579920AD5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F86C2-8B77-5443-B122-D4EA43C19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39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496148" y="836712"/>
            <a:ext cx="3411166" cy="280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0" lang="en-GB" sz="2000" dirty="0">
                <a:solidFill>
                  <a:srgbClr val="002060"/>
                </a:solidFill>
                <a:cs typeface="Arial" panose="020B0604020202020204" pitchFamily="34" charset="0"/>
              </a:rPr>
              <a:t>B = </a:t>
            </a:r>
            <a:r>
              <a:rPr kumimoji="0" lang="en-GB" sz="2000" b="1" dirty="0">
                <a:solidFill>
                  <a:srgbClr val="002060"/>
                </a:solidFill>
                <a:cs typeface="Arial" panose="020B0604020202020204" pitchFamily="34" charset="0"/>
              </a:rPr>
              <a:t>6</a:t>
            </a:r>
            <a:r>
              <a:rPr kumimoji="0" lang="en-GB" sz="2000" dirty="0">
                <a:solidFill>
                  <a:srgbClr val="002060"/>
                </a:solidFill>
                <a:cs typeface="Arial" panose="020B0604020202020204" pitchFamily="34" charset="0"/>
              </a:rPr>
              <a:t> (</a:t>
            </a:r>
            <a:r>
              <a:rPr kumimoji="0" lang="en-GB" sz="2000" b="1" dirty="0">
                <a:solidFill>
                  <a:srgbClr val="002060"/>
                </a:solidFill>
                <a:cs typeface="Arial" panose="020B0604020202020204" pitchFamily="34" charset="0"/>
              </a:rPr>
              <a:t>5.</a:t>
            </a:r>
            <a:r>
              <a:rPr kumimoji="0" lang="en-GB" sz="2000" dirty="0">
                <a:solidFill>
                  <a:srgbClr val="002060"/>
                </a:solidFill>
                <a:cs typeface="Arial" panose="020B0604020202020204" pitchFamily="34" charset="0"/>
              </a:rPr>
              <a:t>4) T !!!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0" lang="en-GB" sz="2000" dirty="0" err="1">
                <a:solidFill>
                  <a:srgbClr val="002060"/>
                </a:solidFill>
                <a:cs typeface="Arial" panose="020B0604020202020204" pitchFamily="34" charset="0"/>
              </a:rPr>
              <a:t>Ee</a:t>
            </a:r>
            <a:r>
              <a:rPr kumimoji="0" lang="en-GB" sz="2000" dirty="0">
                <a:solidFill>
                  <a:srgbClr val="002060"/>
                </a:solidFill>
                <a:cs typeface="Arial" panose="020B0604020202020204" pitchFamily="34" charset="0"/>
              </a:rPr>
              <a:t> = </a:t>
            </a:r>
            <a:r>
              <a:rPr kumimoji="0" lang="en-GB" sz="2000" b="1" dirty="0">
                <a:solidFill>
                  <a:srgbClr val="002060"/>
                </a:solidFill>
                <a:cs typeface="Arial" panose="020B0604020202020204" pitchFamily="34" charset="0"/>
              </a:rPr>
              <a:t>25</a:t>
            </a:r>
            <a:r>
              <a:rPr kumimoji="0" lang="en-GB" sz="20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kumimoji="0" lang="en-GB" sz="2000" dirty="0" err="1">
                <a:solidFill>
                  <a:srgbClr val="002060"/>
                </a:solidFill>
                <a:cs typeface="Arial" panose="020B0604020202020204" pitchFamily="34" charset="0"/>
              </a:rPr>
              <a:t>keV</a:t>
            </a:r>
            <a:endParaRPr kumimoji="0" lang="en-GB" sz="20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GB" sz="2000" dirty="0">
                <a:solidFill>
                  <a:srgbClr val="FF0000"/>
                </a:solidFill>
                <a:cs typeface="Arial" panose="020B0604020202020204" pitchFamily="34" charset="0"/>
              </a:rPr>
              <a:t>J_</a:t>
            </a:r>
            <a:r>
              <a:rPr lang="hr-HR" sz="2000" dirty="0">
                <a:solidFill>
                  <a:srgbClr val="FF0000"/>
                </a:solidFill>
                <a:cs typeface="Arial" panose="020B0604020202020204" pitchFamily="34" charset="0"/>
              </a:rPr>
              <a:t>el (design) = 1000  A/cm</a:t>
            </a:r>
            <a:r>
              <a:rPr lang="hr-HR" sz="2000" baseline="30000" dirty="0">
                <a:solidFill>
                  <a:srgbClr val="002060"/>
                </a:solidFill>
                <a:cs typeface="Arial" panose="020B0604020202020204" pitchFamily="34" charset="0"/>
              </a:rPr>
              <a:t>2</a:t>
            </a:r>
            <a:endParaRPr kumimoji="0" lang="en-US" sz="20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kumimoji="0" lang="en-US" sz="2000" b="1" dirty="0">
                <a:solidFill>
                  <a:srgbClr val="002060"/>
                </a:solidFill>
                <a:cs typeface="Arial" panose="020B0604020202020204" pitchFamily="34" charset="0"/>
              </a:rPr>
              <a:t>Au</a:t>
            </a:r>
            <a:r>
              <a:rPr kumimoji="0" lang="en-US" sz="2000" b="1" baseline="30000" dirty="0">
                <a:solidFill>
                  <a:srgbClr val="002060"/>
                </a:solidFill>
                <a:cs typeface="Arial" panose="020B0604020202020204" pitchFamily="34" charset="0"/>
              </a:rPr>
              <a:t>30+32+</a:t>
            </a:r>
            <a:r>
              <a:rPr kumimoji="0" lang="en-US" sz="2000" b="1" dirty="0">
                <a:solidFill>
                  <a:srgbClr val="002060"/>
                </a:solidFill>
                <a:cs typeface="Arial" panose="020B0604020202020204" pitchFamily="34" charset="0"/>
              </a:rPr>
              <a:t> : 2.5*10</a:t>
            </a:r>
            <a:r>
              <a:rPr kumimoji="0" lang="en-US" sz="2000" b="1" baseline="30000" dirty="0">
                <a:solidFill>
                  <a:srgbClr val="002060"/>
                </a:solidFill>
                <a:cs typeface="Arial" panose="020B0604020202020204" pitchFamily="34" charset="0"/>
              </a:rPr>
              <a:t>9 </a:t>
            </a:r>
            <a:r>
              <a:rPr kumimoji="0" lang="en-US" sz="2000" b="1" dirty="0" err="1">
                <a:solidFill>
                  <a:srgbClr val="002060"/>
                </a:solidFill>
                <a:cs typeface="Arial" panose="020B0604020202020204" pitchFamily="34" charset="0"/>
              </a:rPr>
              <a:t>ppp</a:t>
            </a:r>
            <a:r>
              <a:rPr kumimoji="0" lang="en-US" sz="2000" b="1" dirty="0">
                <a:solidFill>
                  <a:srgbClr val="002060"/>
                </a:solidFill>
                <a:cs typeface="Arial" panose="020B0604020202020204" pitchFamily="34" charset="0"/>
              </a:rPr>
              <a:t>,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0" lang="en-US" sz="2000" dirty="0" err="1">
                <a:solidFill>
                  <a:srgbClr val="002060"/>
                </a:solidFill>
                <a:cs typeface="Arial" panose="020B0604020202020204" pitchFamily="34" charset="0"/>
              </a:rPr>
              <a:t>t</a:t>
            </a:r>
            <a:r>
              <a:rPr kumimoji="0" lang="en-US" sz="2000" baseline="-25000" dirty="0" err="1">
                <a:solidFill>
                  <a:srgbClr val="002060"/>
                </a:solidFill>
                <a:cs typeface="Arial" panose="020B0604020202020204" pitchFamily="34" charset="0"/>
              </a:rPr>
              <a:t>ion</a:t>
            </a:r>
            <a:r>
              <a:rPr kumimoji="0"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 = </a:t>
            </a:r>
            <a:r>
              <a:rPr kumimoji="0" lang="en-US" sz="2000" b="1" dirty="0">
                <a:solidFill>
                  <a:srgbClr val="002060"/>
                </a:solidFill>
                <a:cs typeface="Arial" panose="020B0604020202020204" pitchFamily="34" charset="0"/>
              </a:rPr>
              <a:t>20</a:t>
            </a:r>
            <a:r>
              <a:rPr kumimoji="0"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kumimoji="0" lang="en-US" sz="2000" dirty="0" err="1">
                <a:solidFill>
                  <a:srgbClr val="002060"/>
                </a:solidFill>
                <a:cs typeface="Arial" panose="020B0604020202020204" pitchFamily="34" charset="0"/>
              </a:rPr>
              <a:t>ms</a:t>
            </a:r>
            <a:r>
              <a:rPr kumimoji="0"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 @ </a:t>
            </a:r>
            <a:r>
              <a:rPr kumimoji="0" lang="en-US" sz="2000" b="1" dirty="0">
                <a:solidFill>
                  <a:srgbClr val="002060"/>
                </a:solidFill>
                <a:cs typeface="Arial" panose="020B0604020202020204" pitchFamily="34" charset="0"/>
              </a:rPr>
              <a:t>50 </a:t>
            </a:r>
            <a:r>
              <a:rPr kumimoji="0"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Hz.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0"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Frequency </a:t>
            </a:r>
            <a:r>
              <a:rPr kumimoji="0" lang="en-US" sz="2000" b="1" dirty="0">
                <a:solidFill>
                  <a:srgbClr val="002060"/>
                </a:solidFill>
                <a:cs typeface="Arial" panose="020B0604020202020204" pitchFamily="34" charset="0"/>
              </a:rPr>
              <a:t>0.6 – 10 </a:t>
            </a:r>
            <a:r>
              <a:rPr kumimoji="0"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Hz</a:t>
            </a: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3933056"/>
            <a:ext cx="5015883" cy="27809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73688"/>
            <a:ext cx="8568952" cy="552107"/>
          </a:xfrm>
          <a:solidFill>
            <a:srgbClr val="C7FCFF"/>
          </a:solidFill>
          <a:ln>
            <a:noFill/>
          </a:ln>
        </p:spPr>
        <p:txBody>
          <a:bodyPr lIns="90000" tIns="46800" rIns="90000" bIns="46800" rtlCol="0"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rgbClr val="EE0627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 #2: Intense Heavy ion sources ESIS/EBIS type</a:t>
            </a:r>
          </a:p>
        </p:txBody>
      </p:sp>
      <p:pic>
        <p:nvPicPr>
          <p:cNvPr id="4" name="Изображение 3" descr="IMG_7984_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4536504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3865" y="797803"/>
            <a:ext cx="3888431" cy="432048"/>
          </a:xfrm>
          <a:solidFill>
            <a:srgbClr val="FFFFFF"/>
          </a:solidFill>
          <a:ln>
            <a:noFill/>
          </a:ln>
        </p:spPr>
        <p:txBody>
          <a:bodyPr lIns="90000" tIns="46800" rIns="90000" bIns="46800" rtlCol="0">
            <a:noAutofit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Clr>
                <a:srgbClr val="EE0627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JINR Krion-6T (ESIS) for NICA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07458" y="6313874"/>
            <a:ext cx="4328621" cy="40011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BNL 5T EBIS (for RHIC and NSRL)</a:t>
            </a:r>
            <a:endParaRPr lang="ru-RU" sz="20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4187989"/>
            <a:ext cx="3456384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Au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32+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</a:p>
          <a:p>
            <a:pPr algn="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2.3*10</a:t>
            </a:r>
            <a:r>
              <a:rPr lang="en-US" sz="2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ions/pp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Hz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4120" y="5057889"/>
            <a:ext cx="2880320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I_e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fr-F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</a:t>
            </a:r>
          </a:p>
          <a:p>
            <a:r>
              <a:rPr lang="fr-F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L_trap</a:t>
            </a: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188 cm</a:t>
            </a:r>
          </a:p>
          <a:p>
            <a:r>
              <a:rPr lang="nl-NL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E_e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nl-NL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–24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kV</a:t>
            </a:r>
          </a:p>
          <a:p>
            <a:r>
              <a:rPr lang="hr-H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J_e= (</a:t>
            </a:r>
            <a:r>
              <a:rPr lang="hr-H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300–500</a:t>
            </a:r>
            <a:r>
              <a:rPr lang="hr-H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A/cm2</a:t>
            </a:r>
          </a:p>
        </p:txBody>
      </p:sp>
      <p:cxnSp>
        <p:nvCxnSpPr>
          <p:cNvPr id="9" name="Прямая со стрелкой 8"/>
          <p:cNvCxnSpPr>
            <a:cxnSpLocks/>
          </p:cNvCxnSpPr>
          <p:nvPr/>
        </p:nvCxnSpPr>
        <p:spPr bwMode="auto">
          <a:xfrm>
            <a:off x="3347864" y="5373216"/>
            <a:ext cx="432048" cy="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Прямая со стрелкой 13"/>
          <p:cNvCxnSpPr>
            <a:cxnSpLocks/>
          </p:cNvCxnSpPr>
          <p:nvPr/>
        </p:nvCxnSpPr>
        <p:spPr bwMode="auto">
          <a:xfrm flipH="1">
            <a:off x="4727345" y="2106140"/>
            <a:ext cx="690816" cy="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08C1D-EB4D-8548-966B-59045FBC5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92BB0-D839-494B-BE0D-137ABEC6C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09B3F-5DCB-A842-82CB-01B92912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68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255" y="57599"/>
            <a:ext cx="8920800" cy="461665"/>
          </a:xfrm>
          <a:prstGeom prst="rect">
            <a:avLst/>
          </a:prstGeom>
          <a:solidFill>
            <a:srgbClr val="C7FC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 #3. </a:t>
            </a:r>
            <a:r>
              <a:rPr lang="en-US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cooling systems: Electron &amp; Stochastic</a:t>
            </a:r>
          </a:p>
        </p:txBody>
      </p:sp>
      <p:pic>
        <p:nvPicPr>
          <p:cNvPr id="11" name="Изображение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93" y="1133096"/>
            <a:ext cx="1746585" cy="1068586"/>
          </a:xfrm>
          <a:prstGeom prst="rect">
            <a:avLst/>
          </a:prstGeom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648A4E5A-000B-C045-A7F3-6DF45053970C}"/>
              </a:ext>
            </a:extLst>
          </p:cNvPr>
          <p:cNvGrpSpPr/>
          <p:nvPr/>
        </p:nvGrpSpPr>
        <p:grpSpPr>
          <a:xfrm>
            <a:off x="98997" y="2286127"/>
            <a:ext cx="1927395" cy="1666954"/>
            <a:chOff x="125449" y="1663617"/>
            <a:chExt cx="1927395" cy="1666954"/>
          </a:xfrm>
        </p:grpSpPr>
        <p:pic>
          <p:nvPicPr>
            <p:cNvPr id="12" name="Изображение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412" y="1663617"/>
              <a:ext cx="1908845" cy="1644505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125449" y="2776573"/>
              <a:ext cx="1927395" cy="55399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de-DE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FNAL:</a:t>
              </a:r>
              <a:r>
                <a:rPr lang="de-DE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/>
              <a:r>
                <a:rPr lang="de-DE" sz="14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de-DE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MeV</a:t>
              </a:r>
              <a:r>
                <a:rPr lang="de-DE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Pelletron</a:t>
              </a:r>
              <a:endPara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69A298C-A47C-294A-83DF-CC05093ABA66}"/>
              </a:ext>
            </a:extLst>
          </p:cNvPr>
          <p:cNvGrpSpPr/>
          <p:nvPr/>
        </p:nvGrpSpPr>
        <p:grpSpPr>
          <a:xfrm>
            <a:off x="1993438" y="1108901"/>
            <a:ext cx="2152588" cy="1655861"/>
            <a:chOff x="2171080" y="1249401"/>
            <a:chExt cx="2152588" cy="1655861"/>
          </a:xfrm>
        </p:grpSpPr>
        <p:pic>
          <p:nvPicPr>
            <p:cNvPr id="13" name="Picture 5" descr="COOLERINCOSY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1080" y="1249401"/>
              <a:ext cx="2152588" cy="1655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Прямоугольник 19"/>
            <p:cNvSpPr/>
            <p:nvPr/>
          </p:nvSpPr>
          <p:spPr>
            <a:xfrm>
              <a:off x="2171080" y="1254026"/>
              <a:ext cx="2152588" cy="33855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de-DE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COSY FZJ: 2 </a:t>
              </a:r>
              <a:r>
                <a:rPr lang="de-DE" sz="16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MeV</a:t>
              </a:r>
              <a:r>
                <a:rPr lang="de-DE" sz="16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endPara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41707" y="4053528"/>
            <a:ext cx="48578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booster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typical; </a:t>
            </a:r>
          </a:p>
          <a:p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 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challenging 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one, </a:t>
            </a:r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JINR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BINP: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0.2-2.5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MeV, current </a:t>
            </a:r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0.1-1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</a:t>
            </a:r>
          </a:p>
          <a:p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hollow beam, B=</a:t>
            </a:r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T, cooling time ~</a:t>
            </a:r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⌯</a:t>
            </a:r>
            <a:r>
              <a:rPr lang="en-US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in range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⌯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GeV/u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883F491-C6B5-0F4C-BDC1-EA9D75E96F0C}"/>
              </a:ext>
            </a:extLst>
          </p:cNvPr>
          <p:cNvSpPr/>
          <p:nvPr/>
        </p:nvSpPr>
        <p:spPr>
          <a:xfrm>
            <a:off x="107040" y="460523"/>
            <a:ext cx="4315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Cooling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ultra-high energy of </a:t>
            </a:r>
            <a:r>
              <a:rPr lang="en-US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beam;</a:t>
            </a:r>
          </a:p>
          <a:p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cathodes; hollow </a:t>
            </a:r>
            <a:r>
              <a:rPr lang="en-US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beam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36A7E22-1A7F-2841-9D4D-F5C05A5C94B3}"/>
              </a:ext>
            </a:extLst>
          </p:cNvPr>
          <p:cNvGrpSpPr/>
          <p:nvPr/>
        </p:nvGrpSpPr>
        <p:grpSpPr>
          <a:xfrm>
            <a:off x="2002122" y="2614765"/>
            <a:ext cx="2626493" cy="1763144"/>
            <a:chOff x="2138468" y="2513681"/>
            <a:chExt cx="2592289" cy="1809023"/>
          </a:xfrm>
        </p:grpSpPr>
        <p:pic>
          <p:nvPicPr>
            <p:cNvPr id="14" name="Рисунок 14">
              <a:extLst>
                <a:ext uri="{FF2B5EF4-FFF2-40B4-BE49-F238E27FC236}">
                  <a16:creationId xmlns:a16="http://schemas.microsoft.com/office/drawing/2014/main" id="{AD83ABBA-26F2-574B-986F-291083B6DAF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89" r="21370" b="3755"/>
            <a:stretch/>
          </p:blipFill>
          <p:spPr bwMode="auto">
            <a:xfrm>
              <a:off x="2138468" y="2513681"/>
              <a:ext cx="2592289" cy="1809023"/>
            </a:xfrm>
            <a:prstGeom prst="rect">
              <a:avLst/>
            </a:prstGeom>
            <a:noFill/>
            <a:ln w="9525">
              <a:solidFill>
                <a:srgbClr val="3333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9E93A28E-F6FC-EF4D-B6F0-33802FFC34DB}"/>
                </a:ext>
              </a:extLst>
            </p:cNvPr>
            <p:cNvSpPr/>
            <p:nvPr/>
          </p:nvSpPr>
          <p:spPr>
            <a:xfrm>
              <a:off x="3853530" y="2513681"/>
              <a:ext cx="877227" cy="59999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lIns="0">
              <a:spAutoFit/>
            </a:bodyPr>
            <a:lstStyle/>
            <a:p>
              <a:r>
                <a:rPr lang="de-DE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NICA:</a:t>
              </a:r>
              <a:endPara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de-DE" sz="16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2.5 </a:t>
              </a:r>
              <a:r>
                <a:rPr lang="de-DE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MeV</a:t>
              </a:r>
              <a:r>
                <a:rPr lang="de-DE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3846831-A5C7-0B45-B628-D8ABC9F67F80}"/>
              </a:ext>
            </a:extLst>
          </p:cNvPr>
          <p:cNvSpPr/>
          <p:nvPr/>
        </p:nvSpPr>
        <p:spPr>
          <a:xfrm>
            <a:off x="4655428" y="3679856"/>
            <a:ext cx="44317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horizontal &amp; vertical cooling ~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W/ each; gain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70~75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dB; total power:  ~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400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W;</a:t>
            </a:r>
          </a:p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TDR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32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rings per each pick-up,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64 - 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each kicker, ~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400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rings for total system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19F9363-EF51-0B41-9669-7E10F53EFC11}"/>
              </a:ext>
            </a:extLst>
          </p:cNvPr>
          <p:cNvSpPr/>
          <p:nvPr/>
        </p:nvSpPr>
        <p:spPr>
          <a:xfrm>
            <a:off x="4415146" y="444162"/>
            <a:ext cx="4717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Stochastic cooling: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2-4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GHz, slot-ring-coupler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(designed &amp; produced for </a:t>
            </a:r>
            <a:r>
              <a:rPr lang="en-US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Nuclotron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FZJ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prototype for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NICA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collaborating with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FZJ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(COSY, HESR),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FNAL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19" name="Grafik 1">
            <a:extLst>
              <a:ext uri="{FF2B5EF4-FFF2-40B4-BE49-F238E27FC236}">
                <a16:creationId xmlns:a16="http://schemas.microsoft.com/office/drawing/2014/main" id="{0C959717-F322-8042-AD5A-03E6AC970C7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1755" y="1622473"/>
            <a:ext cx="2552115" cy="1915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CA9EFA9-60E1-5D44-85AA-E204D1775DF9}"/>
              </a:ext>
            </a:extLst>
          </p:cNvPr>
          <p:cNvSpPr/>
          <p:nvPr/>
        </p:nvSpPr>
        <p:spPr>
          <a:xfrm>
            <a:off x="7519441" y="3127005"/>
            <a:ext cx="1424429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FZJ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COSY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Изображение 1" descr="CIMG2170.JPG">
            <a:extLst>
              <a:ext uri="{FF2B5EF4-FFF2-40B4-BE49-F238E27FC236}">
                <a16:creationId xmlns:a16="http://schemas.microsoft.com/office/drawing/2014/main" id="{0ABD849E-A380-5E4B-B8D0-7F3B95D1C53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" t="5772" r="8574" b="11325"/>
          <a:stretch/>
        </p:blipFill>
        <p:spPr>
          <a:xfrm rot="5400000">
            <a:off x="4428883" y="1914297"/>
            <a:ext cx="2134680" cy="1548621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D498EB6-C54F-284A-8035-477FDE617C51}"/>
              </a:ext>
            </a:extLst>
          </p:cNvPr>
          <p:cNvSpPr/>
          <p:nvPr/>
        </p:nvSpPr>
        <p:spPr>
          <a:xfrm>
            <a:off x="4702984" y="1586195"/>
            <a:ext cx="17573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S-cool slot-ring</a:t>
            </a:r>
          </a:p>
          <a:p>
            <a:r>
              <a:rPr lang="en-US" sz="16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coupler structure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FB2DF4-C390-6943-A4A5-5D5F3AA20B9C}"/>
              </a:ext>
            </a:extLst>
          </p:cNvPr>
          <p:cNvSpPr/>
          <p:nvPr/>
        </p:nvSpPr>
        <p:spPr>
          <a:xfrm>
            <a:off x="148993" y="5684549"/>
            <a:ext cx="4339580" cy="923330"/>
          </a:xfrm>
          <a:prstGeom prst="rect">
            <a:avLst/>
          </a:prstGeom>
          <a:solidFill>
            <a:srgbClr val="F5FFFF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Challenges: </a:t>
            </a:r>
            <a:r>
              <a:rPr lang="en-US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voltage generation; power transmission to high potential; generation of magnetic guiding field.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AF5A96-6022-3340-B33F-D5556FFF6E1D}"/>
              </a:ext>
            </a:extLst>
          </p:cNvPr>
          <p:cNvSpPr/>
          <p:nvPr/>
        </p:nvSpPr>
        <p:spPr>
          <a:xfrm>
            <a:off x="4790151" y="4949007"/>
            <a:ext cx="4259448" cy="1754326"/>
          </a:xfrm>
          <a:prstGeom prst="rect">
            <a:avLst/>
          </a:prstGeom>
          <a:solidFill>
            <a:srgbClr val="F5FFFF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Challenges: </a:t>
            </a:r>
            <a:r>
              <a:rPr lang="en-US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Notch-filter, accuracy of delay 1ps, effective 3D-cooling in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3⌯4.5</a:t>
            </a:r>
            <a:r>
              <a:rPr lang="en-US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GeV/u@ 300⌯700s, vacuum conditions for pick-up (warm section)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b="1" i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-11</a:t>
            </a:r>
            <a:r>
              <a:rPr lang="en-US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Torr, simultaneous operation with beam accumulation</a:t>
            </a:r>
            <a:endParaRPr lang="ru-RU" dirty="0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DBC6C9DF-F3BF-8047-A254-673630862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9D0E10F-1F19-2741-BA63-197CFA3E7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FEF913FE-8719-494A-B381-038FE7298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47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7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4512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12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5058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45123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124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997020"/>
              </p:ext>
            </p:extLst>
          </p:nvPr>
        </p:nvGraphicFramePr>
        <p:xfrm>
          <a:off x="219013" y="4530446"/>
          <a:ext cx="5822619" cy="2143449"/>
        </p:xfrm>
        <a:graphic>
          <a:graphicData uri="http://schemas.openxmlformats.org/drawingml/2006/table">
            <a:tbl>
              <a:tblPr/>
              <a:tblGrid>
                <a:gridCol w="2869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5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2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6207"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Number of bunches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6889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207"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rms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 bunch length, m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6731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0.6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207"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β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-function in IP, m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63976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0.6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207"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Kin. energy of Au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79+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, GeV/u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46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1.0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60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3.0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28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4.5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207"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Number of ions per bunch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2</a:t>
                      </a: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.</a:t>
                      </a: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0</a:t>
                      </a: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·10</a:t>
                      </a:r>
                      <a:r>
                        <a:rPr kumimoji="0" lang="en-US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8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66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2.4·10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9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2.3·10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9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207"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Luminosity, cm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-2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 s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-1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0.6·10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25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38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1·10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27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06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1·10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27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207"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IBS growth time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,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s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/>
                        <a:ea typeface="Calibri" charset="0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1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6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081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46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588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/>
                          <a:ea typeface="Calibri" charset="0"/>
                          <a:cs typeface="Arial"/>
                        </a:rPr>
                        <a:t>1800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5121" name="Text Box 2"/>
          <p:cNvSpPr txBox="1">
            <a:spLocks noChangeArrowheads="1"/>
          </p:cNvSpPr>
          <p:nvPr/>
        </p:nvSpPr>
        <p:spPr bwMode="auto">
          <a:xfrm>
            <a:off x="219013" y="678485"/>
            <a:ext cx="8612170" cy="400110"/>
          </a:xfrm>
          <a:prstGeom prst="rect">
            <a:avLst/>
          </a:prstGeom>
          <a:solidFill>
            <a:srgbClr val="F5FFFF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>
              <a:spcBef>
                <a:spcPts val="0"/>
              </a:spcBef>
            </a:pPr>
            <a:r>
              <a:rPr kumimoji="0" lang="ru-RU" sz="2000" b="1" dirty="0">
                <a:solidFill>
                  <a:srgbClr val="0000CC"/>
                </a:solidFill>
                <a:cs typeface="Arial" panose="020B0604020202020204" pitchFamily="34" charset="0"/>
              </a:rPr>
              <a:t>2</a:t>
            </a:r>
            <a:r>
              <a:rPr kumimoji="0" lang="en-US" sz="2000" b="1" dirty="0">
                <a:solidFill>
                  <a:srgbClr val="0000CC"/>
                </a:solidFill>
                <a:cs typeface="Arial" panose="020B0604020202020204" pitchFamily="34" charset="0"/>
              </a:rPr>
              <a:t> </a:t>
            </a:r>
            <a:r>
              <a:rPr kumimoji="0" lang="ru-RU" sz="2000" b="1" dirty="0">
                <a:solidFill>
                  <a:srgbClr val="0000CC"/>
                </a:solidFill>
                <a:cs typeface="Arial" panose="020B0604020202020204" pitchFamily="34" charset="0"/>
              </a:rPr>
              <a:t>х</a:t>
            </a:r>
            <a:r>
              <a:rPr kumimoji="0" lang="en-US" sz="2000" b="1" dirty="0">
                <a:solidFill>
                  <a:srgbClr val="0000CC"/>
                </a:solidFill>
                <a:cs typeface="Arial" panose="020B0604020202020204" pitchFamily="34" charset="0"/>
              </a:rPr>
              <a:t> 503 m SC rings in one cryostat, separated vertically by 320 mm</a:t>
            </a:r>
            <a:endParaRPr kumimoji="0" lang="ru-RU" sz="2000" b="1" dirty="0">
              <a:solidFill>
                <a:srgbClr val="0000CC"/>
              </a:solidFill>
              <a:cs typeface="Arial" panose="020B0604020202020204" pitchFamily="34" charset="0"/>
            </a:endParaRPr>
          </a:p>
        </p:txBody>
      </p:sp>
      <p:sp>
        <p:nvSpPr>
          <p:cNvPr id="45119" name="Rectangle 7"/>
          <p:cNvSpPr>
            <a:spLocks noChangeArrowheads="1"/>
          </p:cNvSpPr>
          <p:nvPr/>
        </p:nvSpPr>
        <p:spPr bwMode="auto">
          <a:xfrm>
            <a:off x="178888" y="1100558"/>
            <a:ext cx="4819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indent="0"/>
            <a:r>
              <a:rPr lang="en-US" sz="2000" b="1" dirty="0">
                <a:solidFill>
                  <a:srgbClr val="000066"/>
                </a:solidFill>
                <a:cs typeface="Arial" panose="020B0604020202020204" pitchFamily="34" charset="0"/>
                <a:sym typeface="Apple Chancery" charset="0"/>
              </a:rPr>
              <a:t>Lattice: FODO,  </a:t>
            </a:r>
            <a:r>
              <a:rPr kumimoji="0" lang="en-US" sz="2000" b="1" dirty="0">
                <a:solidFill>
                  <a:srgbClr val="000066"/>
                </a:solidFill>
                <a:cs typeface="Arial" panose="020B0604020202020204" pitchFamily="34" charset="0"/>
              </a:rPr>
              <a:t>12 </a:t>
            </a:r>
            <a:r>
              <a:rPr kumimoji="0" lang="en-US" sz="2000" dirty="0">
                <a:solidFill>
                  <a:srgbClr val="000066"/>
                </a:solidFill>
                <a:cs typeface="Arial" panose="020B0604020202020204" pitchFamily="34" charset="0"/>
              </a:rPr>
              <a:t>cells x </a:t>
            </a:r>
            <a:r>
              <a:rPr kumimoji="0" lang="en-US" sz="2000" b="1" dirty="0">
                <a:solidFill>
                  <a:srgbClr val="000066"/>
                </a:solidFill>
                <a:cs typeface="Arial" panose="020B0604020202020204" pitchFamily="34" charset="0"/>
              </a:rPr>
              <a:t>90</a:t>
            </a:r>
            <a:r>
              <a:rPr kumimoji="0" lang="en-US" sz="2000" b="1" baseline="30000" dirty="0">
                <a:solidFill>
                  <a:srgbClr val="000066"/>
                </a:solidFill>
                <a:cs typeface="Arial" panose="020B0604020202020204" pitchFamily="34" charset="0"/>
              </a:rPr>
              <a:t>0</a:t>
            </a:r>
            <a:r>
              <a:rPr kumimoji="0" lang="en-US" sz="2000" b="1" dirty="0">
                <a:solidFill>
                  <a:srgbClr val="000066"/>
                </a:solidFill>
                <a:cs typeface="Arial" panose="020B0604020202020204" pitchFamily="34" charset="0"/>
              </a:rPr>
              <a:t>  </a:t>
            </a:r>
            <a:r>
              <a:rPr kumimoji="0" lang="en-US" sz="2000" dirty="0">
                <a:solidFill>
                  <a:srgbClr val="000066"/>
                </a:solidFill>
                <a:cs typeface="Arial" panose="020B0604020202020204" pitchFamily="34" charset="0"/>
              </a:rPr>
              <a:t>each arc</a:t>
            </a:r>
            <a:endParaRPr kumimoji="0" lang="ru-RU" sz="2000" dirty="0">
              <a:solidFill>
                <a:srgbClr val="000066"/>
              </a:solidFill>
              <a:cs typeface="Arial" panose="020B0604020202020204" pitchFamily="34" charset="0"/>
            </a:endParaRPr>
          </a:p>
          <a:p>
            <a:pPr marL="0" indent="0"/>
            <a:r>
              <a:rPr lang="en-US" sz="2000" b="1" dirty="0">
                <a:solidFill>
                  <a:srgbClr val="3366FF"/>
                </a:solidFill>
              </a:rPr>
              <a:t>Electron &amp; stochastic beam cooling</a:t>
            </a:r>
            <a:endParaRPr lang="ru-RU" sz="2000" b="1" dirty="0">
              <a:solidFill>
                <a:srgbClr val="3366FF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9A4E097-0157-BE4E-AB71-D9CEC7394C22}"/>
              </a:ext>
            </a:extLst>
          </p:cNvPr>
          <p:cNvSpPr/>
          <p:nvPr/>
        </p:nvSpPr>
        <p:spPr>
          <a:xfrm>
            <a:off x="178888" y="1842599"/>
            <a:ext cx="6494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u="sng" dirty="0">
                <a:solidFill>
                  <a:srgbClr val="FF0000"/>
                </a:solidFill>
                <a:latin typeface="Arial"/>
                <a:cs typeface="Arial"/>
              </a:rPr>
              <a:t>RF gymnastics: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b="1" i="1" dirty="0">
                <a:solidFill>
                  <a:srgbClr val="333399"/>
                </a:solidFill>
                <a:latin typeface="Arial"/>
                <a:cs typeface="Arial"/>
              </a:rPr>
              <a:t>f</a:t>
            </a:r>
            <a:r>
              <a:rPr lang="en-US" altLang="ru-RU" sz="1800" i="1" dirty="0">
                <a:solidFill>
                  <a:srgbClr val="333399"/>
                </a:solidFill>
                <a:latin typeface="Arial"/>
                <a:cs typeface="Arial"/>
              </a:rPr>
              <a:t>rom</a:t>
            </a:r>
            <a:r>
              <a:rPr lang="en-US" altLang="ru-RU" sz="18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ru-RU" sz="1800" b="1" i="1" dirty="0">
                <a:solidFill>
                  <a:srgbClr val="002060"/>
                </a:solidFill>
                <a:latin typeface="Arial"/>
                <a:cs typeface="Arial"/>
              </a:rPr>
              <a:t>coasting</a:t>
            </a:r>
            <a:r>
              <a:rPr lang="en-US" altLang="ru-RU" sz="1800" i="1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altLang="ru-RU" sz="1800" i="1" dirty="0">
                <a:solidFill>
                  <a:srgbClr val="002060"/>
                </a:solidFill>
                <a:latin typeface="Arial"/>
                <a:cs typeface="Arial"/>
              </a:rPr>
              <a:t>beam to </a:t>
            </a:r>
            <a:r>
              <a:rPr lang="en-US" altLang="ru-RU" sz="1800" b="1" i="1" dirty="0">
                <a:solidFill>
                  <a:srgbClr val="FF0000"/>
                </a:solidFill>
                <a:latin typeface="Arial"/>
                <a:cs typeface="Arial"/>
              </a:rPr>
              <a:t>22</a:t>
            </a:r>
            <a:r>
              <a:rPr lang="en-US" altLang="ru-RU" sz="1800" i="1" baseline="30000" dirty="0">
                <a:solidFill>
                  <a:srgbClr val="FF0000"/>
                </a:solidFill>
                <a:latin typeface="Arial"/>
                <a:cs typeface="Arial"/>
              </a:rPr>
              <a:t>nd</a:t>
            </a:r>
            <a:r>
              <a:rPr lang="en-US" altLang="ru-RU" sz="18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ru-RU" sz="1800" i="1" dirty="0">
                <a:solidFill>
                  <a:srgbClr val="002060"/>
                </a:solidFill>
                <a:latin typeface="Arial"/>
                <a:cs typeface="Arial"/>
              </a:rPr>
              <a:t>harmonics</a:t>
            </a:r>
            <a:r>
              <a:rPr lang="en-US" altLang="ru-RU" sz="1800" i="1" dirty="0">
                <a:solidFill>
                  <a:srgbClr val="FF0000"/>
                </a:solidFill>
                <a:latin typeface="Arial"/>
                <a:cs typeface="Arial"/>
              </a:rPr>
              <a:t> =&gt; </a:t>
            </a:r>
            <a:r>
              <a:rPr lang="en-US" altLang="ru-RU" sz="1800" b="1" i="1" dirty="0">
                <a:solidFill>
                  <a:srgbClr val="002060"/>
                </a:solidFill>
                <a:latin typeface="Arial"/>
                <a:cs typeface="Arial"/>
              </a:rPr>
              <a:t>66</a:t>
            </a:r>
            <a:r>
              <a:rPr lang="en-US" altLang="ru-RU" sz="1800" i="1" baseline="30000" dirty="0">
                <a:solidFill>
                  <a:srgbClr val="002060"/>
                </a:solidFill>
                <a:latin typeface="Arial"/>
                <a:cs typeface="Arial"/>
              </a:rPr>
              <a:t>th</a:t>
            </a:r>
            <a:r>
              <a:rPr lang="en-US" altLang="ru-RU" sz="1800" i="1" dirty="0">
                <a:solidFill>
                  <a:srgbClr val="002060"/>
                </a:solidFill>
                <a:latin typeface="Arial"/>
                <a:cs typeface="Arial"/>
              </a:rPr>
              <a:t> harmonics</a:t>
            </a:r>
            <a:r>
              <a:rPr lang="en-US" altLang="ru-RU" i="1" dirty="0">
                <a:solidFill>
                  <a:srgbClr val="002060"/>
                </a:solidFill>
                <a:latin typeface="Arial"/>
                <a:cs typeface="Arial"/>
              </a:rPr>
              <a:t>;</a:t>
            </a:r>
            <a:r>
              <a:rPr lang="en-US" altLang="ru-RU" sz="1800" i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altLang="ru-RU" i="1" dirty="0">
                <a:solidFill>
                  <a:srgbClr val="002060"/>
                </a:solidFill>
                <a:latin typeface="Arial"/>
                <a:cs typeface="Arial"/>
              </a:rPr>
              <a:t>c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ooling </a:t>
            </a:r>
            <a:r>
              <a:rPr lang="en-US" i="1" dirty="0">
                <a:solidFill>
                  <a:srgbClr val="002060"/>
                </a:solidFill>
                <a:latin typeface="Arial"/>
                <a:cs typeface="Arial"/>
              </a:rPr>
              <a:t>&amp;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 stacking with </a:t>
            </a:r>
            <a:r>
              <a:rPr lang="en-US" sz="1800" b="1" i="1" u="sng" dirty="0">
                <a:solidFill>
                  <a:srgbClr val="002060"/>
                </a:solidFill>
                <a:latin typeface="Arial"/>
                <a:cs typeface="Arial"/>
              </a:rPr>
              <a:t>RF1 </a:t>
            </a:r>
            <a:r>
              <a:rPr lang="en-US" sz="1800" i="1" u="sng" dirty="0">
                <a:solidFill>
                  <a:srgbClr val="002060"/>
                </a:solidFill>
                <a:latin typeface="Arial"/>
                <a:cs typeface="Arial"/>
              </a:rPr>
              <a:t>barrier voltage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(&lt; 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5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kV); </a:t>
            </a:r>
            <a:r>
              <a:rPr lang="en-US" i="1" dirty="0">
                <a:solidFill>
                  <a:srgbClr val="002060"/>
                </a:solidFill>
                <a:latin typeface="Arial"/>
                <a:cs typeface="Arial"/>
              </a:rPr>
              <a:t>a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ccumulation efficiency ~ 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95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%; </a:t>
            </a:r>
          </a:p>
          <a:p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~ 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110 - 120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injection pulses (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55-60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 to each ring) every 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5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 s; </a:t>
            </a:r>
          </a:p>
          <a:p>
            <a:r>
              <a:rPr lang="en-US" i="1" dirty="0">
                <a:solidFill>
                  <a:srgbClr val="002060"/>
                </a:solidFill>
                <a:latin typeface="Arial"/>
                <a:cs typeface="Arial"/>
              </a:rPr>
              <a:t>t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otal accumulation time ~ 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10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 min. </a:t>
            </a:r>
          </a:p>
          <a:p>
            <a:r>
              <a:rPr lang="en-US" altLang="ru-RU" sz="1800" b="1" u="sng" dirty="0">
                <a:solidFill>
                  <a:srgbClr val="FF0000"/>
                </a:solidFill>
                <a:latin typeface="Arial"/>
                <a:cs typeface="Arial"/>
              </a:rPr>
              <a:t>Steps 2-3:</a:t>
            </a:r>
            <a:r>
              <a:rPr lang="en-US" altLang="ru-RU" sz="1800" b="1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</a:p>
          <a:p>
            <a:r>
              <a:rPr lang="en-US" altLang="ru-RU" i="1" dirty="0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lang="en-US" altLang="ru-RU" sz="1800" i="1" dirty="0">
                <a:solidFill>
                  <a:srgbClr val="000066"/>
                </a:solidFill>
                <a:latin typeface="Arial"/>
                <a:cs typeface="Arial"/>
              </a:rPr>
              <a:t>ormation of the short ion bunches at cooling presence: </a:t>
            </a:r>
          </a:p>
          <a:p>
            <a:r>
              <a:rPr lang="en-US" altLang="ru-RU" sz="1800" i="1" u="sng" dirty="0">
                <a:solidFill>
                  <a:srgbClr val="FF0000"/>
                </a:solidFill>
                <a:latin typeface="Arial"/>
                <a:cs typeface="Arial"/>
              </a:rPr>
              <a:t>RF-2 (</a:t>
            </a:r>
            <a:r>
              <a:rPr lang="en-US" sz="1800" i="1" dirty="0">
                <a:solidFill>
                  <a:srgbClr val="FF0000"/>
                </a:solidFill>
                <a:latin typeface="Arial"/>
                <a:cs typeface="Arial"/>
              </a:rPr>
              <a:t>100 kV, 4 resonators) =&gt; </a:t>
            </a:r>
            <a:r>
              <a:rPr lang="en-US" altLang="ru-RU" sz="1800" i="1" u="sng" dirty="0">
                <a:solidFill>
                  <a:srgbClr val="000066"/>
                </a:solidFill>
                <a:latin typeface="Arial"/>
                <a:cs typeface="Arial"/>
              </a:rPr>
              <a:t>RF-3 (1MV, 8 resonators). </a:t>
            </a:r>
            <a:endParaRPr lang="ru-RU" altLang="ru-RU" sz="18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15" name="Рисунок 10">
            <a:extLst>
              <a:ext uri="{FF2B5EF4-FFF2-40B4-BE49-F238E27FC236}">
                <a16:creationId xmlns:a16="http://schemas.microsoft.com/office/drawing/2014/main" id="{6760EA49-7E50-7048-A741-5E7EBAE61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4"/>
          <a:stretch>
            <a:fillRect/>
          </a:stretch>
        </p:blipFill>
        <p:spPr bwMode="auto">
          <a:xfrm>
            <a:off x="6449569" y="1277316"/>
            <a:ext cx="2602030" cy="256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2">
            <a:extLst>
              <a:ext uri="{FF2B5EF4-FFF2-40B4-BE49-F238E27FC236}">
                <a16:creationId xmlns:a16="http://schemas.microsoft.com/office/drawing/2014/main" id="{573F895D-26A8-124D-B565-5473393976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931" y="3895476"/>
            <a:ext cx="2770389" cy="286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3D177D6-1BE4-CD41-8563-1659766D7430}"/>
              </a:ext>
            </a:extLst>
          </p:cNvPr>
          <p:cNvSpPr/>
          <p:nvPr/>
        </p:nvSpPr>
        <p:spPr>
          <a:xfrm>
            <a:off x="6838632" y="3195155"/>
            <a:ext cx="137088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ru-RU" b="1" dirty="0">
                <a:solidFill>
                  <a:schemeClr val="bg1"/>
                </a:solidFill>
                <a:latin typeface="Arial"/>
                <a:cs typeface="Arial"/>
              </a:rPr>
              <a:t>RF-2 station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8D87EDA-A38C-604A-BF06-989EE9403B68}"/>
              </a:ext>
            </a:extLst>
          </p:cNvPr>
          <p:cNvSpPr/>
          <p:nvPr/>
        </p:nvSpPr>
        <p:spPr>
          <a:xfrm>
            <a:off x="7460295" y="6206728"/>
            <a:ext cx="137088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ru-RU" b="1" dirty="0">
                <a:solidFill>
                  <a:schemeClr val="bg1"/>
                </a:solidFill>
                <a:latin typeface="Arial"/>
                <a:cs typeface="Arial"/>
              </a:rPr>
              <a:t>RF-3 station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50C62CFE-B049-9E4E-80DE-6823C3C9A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464" y="88019"/>
            <a:ext cx="8295072" cy="527144"/>
          </a:xfrm>
          <a:prstGeom prst="rect">
            <a:avLst/>
          </a:prstGeom>
          <a:solidFill>
            <a:srgbClr val="C7FCFF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>
            <a:lvl1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umimoji="1" sz="4400">
                <a:solidFill>
                  <a:srgbClr val="000000"/>
                </a:solidFill>
                <a:latin typeface="+mj-lt"/>
                <a:ea typeface="Arial" charset="0"/>
                <a:cs typeface="SimSun"/>
              </a:defRPr>
            </a:lvl1pPr>
            <a:lvl2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umimoji="1" sz="4400">
                <a:solidFill>
                  <a:srgbClr val="000000"/>
                </a:solidFill>
                <a:latin typeface="Arial" charset="0"/>
                <a:ea typeface="Arial" charset="0"/>
                <a:cs typeface="SimSun"/>
              </a:defRPr>
            </a:lvl2pPr>
            <a:lvl3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umimoji="1" sz="4400">
                <a:solidFill>
                  <a:srgbClr val="000000"/>
                </a:solidFill>
                <a:latin typeface="Arial" charset="0"/>
                <a:ea typeface="Arial" charset="0"/>
                <a:cs typeface="SimSun"/>
              </a:defRPr>
            </a:lvl3pPr>
            <a:lvl4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umimoji="1" sz="4400">
                <a:solidFill>
                  <a:srgbClr val="000000"/>
                </a:solidFill>
                <a:latin typeface="Arial" charset="0"/>
                <a:ea typeface="Arial" charset="0"/>
                <a:cs typeface="SimSun"/>
              </a:defRPr>
            </a:lvl4pPr>
            <a:lvl5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umimoji="1" sz="4400">
                <a:solidFill>
                  <a:srgbClr val="000000"/>
                </a:solidFill>
                <a:latin typeface="Arial" charset="0"/>
                <a:ea typeface="Arial" charset="0"/>
                <a:cs typeface="SimSun"/>
              </a:defRPr>
            </a:lvl5pPr>
            <a:lvl6pPr marL="2514600" indent="-22860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algn="l" eaLnBrk="1" fontAlgn="auto" hangingPunct="1">
              <a:spcAft>
                <a:spcPts val="0"/>
              </a:spcAft>
              <a:buClr>
                <a:srgbClr val="EE0627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sz="2400" b="1" kern="0" dirty="0">
                <a:solidFill>
                  <a:srgbClr val="00009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Challenge #4:  Low energy ultra-high intensity Collider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71CBEE-FD0F-CE43-8B8A-41582DF79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92F34-9BAE-144E-BA37-8D0607EC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137DB-988A-0743-A008-92DCC9523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01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141865-BC6C-8C41-95BE-B94D6679D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9" y="554107"/>
            <a:ext cx="9144000" cy="5093035"/>
          </a:xfrm>
          <a:prstGeom prst="rect">
            <a:avLst/>
          </a:prstGeom>
        </p:spPr>
      </p:pic>
      <p:sp>
        <p:nvSpPr>
          <p:cNvPr id="121860" name="Picture 6"/>
          <p:cNvSpPr>
            <a:spLocks noChangeAspect="1"/>
          </p:cNvSpPr>
          <p:nvPr/>
        </p:nvSpPr>
        <p:spPr bwMode="auto">
          <a:xfrm>
            <a:off x="381000" y="969847"/>
            <a:ext cx="853440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9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0458" y="50800"/>
            <a:ext cx="1293541" cy="63717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4"/>
          <p:cNvSpPr>
            <a:spLocks noChangeAspect="1" noChangeArrowheads="1"/>
          </p:cNvSpPr>
          <p:nvPr/>
        </p:nvSpPr>
        <p:spPr bwMode="auto">
          <a:xfrm>
            <a:off x="30412" y="62003"/>
            <a:ext cx="7820046" cy="590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construction: collider building (</a:t>
            </a:r>
            <a:r>
              <a:rPr lang="ru-RU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17</a:t>
            </a:r>
            <a:r>
              <a:rPr lang="en-US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17189" y="2428118"/>
            <a:ext cx="902811" cy="461665"/>
          </a:xfrm>
          <a:prstGeom prst="rect">
            <a:avLst/>
          </a:prstGeom>
          <a:noFill/>
          <a:scene3d>
            <a:camera prst="orthographicFront">
              <a:rot lat="0" lon="0" rev="20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algn="r"/>
            <a:r>
              <a:rPr lang="en-US" sz="2400" b="1" i="1" dirty="0">
                <a:solidFill>
                  <a:schemeClr val="bg1"/>
                </a:solidFill>
                <a:latin typeface="Arial"/>
                <a:cs typeface="Arial"/>
              </a:rPr>
              <a:t>SPD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55400" y="675286"/>
            <a:ext cx="2337499" cy="400110"/>
          </a:xfrm>
          <a:prstGeom prst="rect">
            <a:avLst/>
          </a:prstGeom>
          <a:solidFill>
            <a:srgbClr val="FEECE7"/>
          </a:solidFill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completion in </a:t>
            </a:r>
            <a:r>
              <a:rPr lang="ru-RU" sz="2000" b="1" i="1" dirty="0">
                <a:solidFill>
                  <a:srgbClr val="000090"/>
                </a:solidFill>
                <a:latin typeface="Arial"/>
                <a:cs typeface="Arial"/>
              </a:rPr>
              <a:t>202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697310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  <a:latin typeface="Arial"/>
                <a:cs typeface="Arial"/>
              </a:rPr>
              <a:t>May 2020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9CCEA93-A6E4-434F-A87D-ADFD32A0E2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5297" y="4400544"/>
            <a:ext cx="2591076" cy="244536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44571" y="4400544"/>
            <a:ext cx="1375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tunnel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68AF99-A376-B441-A5BD-A8BB3C250D21}"/>
              </a:ext>
            </a:extLst>
          </p:cNvPr>
          <p:cNvSpPr txBox="1"/>
          <p:nvPr/>
        </p:nvSpPr>
        <p:spPr>
          <a:xfrm>
            <a:off x="2632733" y="1474444"/>
            <a:ext cx="902811" cy="461665"/>
          </a:xfrm>
          <a:prstGeom prst="rect">
            <a:avLst/>
          </a:prstGeom>
          <a:noFill/>
          <a:scene3d>
            <a:camera prst="orthographicFront">
              <a:rot lat="0" lon="0" rev="207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>
                <a:solidFill>
                  <a:schemeClr val="bg1"/>
                </a:solidFill>
                <a:latin typeface="Arial"/>
                <a:cs typeface="Arial"/>
              </a:rPr>
              <a:t>MPD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146B1F6-9440-3F42-8416-9F228FF704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52" y="4386751"/>
            <a:ext cx="4352470" cy="245916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292F3BD-7F13-BC45-8C9C-6A0E70F9CFB0}"/>
              </a:ext>
            </a:extLst>
          </p:cNvPr>
          <p:cNvSpPr txBox="1"/>
          <p:nvPr/>
        </p:nvSpPr>
        <p:spPr>
          <a:xfrm>
            <a:off x="1624717" y="441593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MPD 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H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6EE45D-05D1-1043-A45B-4780FB6AF3D5}"/>
              </a:ext>
            </a:extLst>
          </p:cNvPr>
          <p:cNvSpPr/>
          <p:nvPr/>
        </p:nvSpPr>
        <p:spPr>
          <a:xfrm>
            <a:off x="3934291" y="5345947"/>
            <a:ext cx="3189629" cy="1477328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bg1"/>
                </a:solidFill>
                <a:cs typeface="Arial" panose="020B0604020202020204" pitchFamily="34" charset="0"/>
              </a:rPr>
              <a:t>step-by-step commissioning</a:t>
            </a:r>
          </a:p>
          <a:p>
            <a:r>
              <a:rPr lang="en-GB" i="1" dirty="0">
                <a:solidFill>
                  <a:schemeClr val="bg1"/>
                </a:solidFill>
                <a:cs typeface="Arial" panose="020B0604020202020204" pitchFamily="34" charset="0"/>
              </a:rPr>
              <a:t>in stages for installation:</a:t>
            </a:r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MPD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hall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i="1" dirty="0">
                <a:solidFill>
                  <a:schemeClr val="bg1"/>
                </a:solidFill>
                <a:cs typeface="Arial" panose="020B0604020202020204" pitchFamily="34" charset="0"/>
              </a:rPr>
              <a:t>June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’20</a:t>
            </a:r>
          </a:p>
          <a:p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chemeClr val="bg1"/>
                </a:solidFill>
                <a:cs typeface="Arial" panose="020B0604020202020204" pitchFamily="34" charset="0"/>
              </a:rPr>
              <a:t>         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ru-RU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1604B-8CB0-344A-98E5-F80983AA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F07E9-7D67-B04F-816D-B4B443548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D6BD2-41D0-FE48-8E89-97A4D050D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04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4">
            <a:extLst>
              <a:ext uri="{FF2B5EF4-FFF2-40B4-BE49-F238E27FC236}">
                <a16:creationId xmlns:a16="http://schemas.microsoft.com/office/drawing/2014/main" id="{F780FA8E-FC5D-FE4C-A000-8EDFB3062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1973612"/>
            <a:ext cx="45339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University of Plovdiv, </a:t>
            </a:r>
            <a:r>
              <a:rPr lang="en-US" altLang="ru-RU" sz="1800" b="1" i="1" dirty="0">
                <a:solidFill>
                  <a:srgbClr val="000090"/>
                </a:solidFill>
              </a:rPr>
              <a:t>Bulgaria</a:t>
            </a:r>
            <a:r>
              <a:rPr lang="en-US" altLang="ru-RU" sz="1800" i="1" dirty="0">
                <a:solidFill>
                  <a:srgbClr val="000090"/>
                </a:solidFill>
              </a:rPr>
              <a:t>; </a:t>
            </a:r>
            <a:endParaRPr lang="en-US" altLang="ru-RU" sz="1800" i="1" dirty="0">
              <a:solidFill>
                <a:srgbClr val="FF0066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Shanghai Institute of Nuclear and Applied Physics, CFS, </a:t>
            </a:r>
            <a:r>
              <a:rPr lang="en-US" altLang="ru-RU" sz="1800" b="1" i="1" dirty="0">
                <a:solidFill>
                  <a:srgbClr val="000090"/>
                </a:solidFill>
              </a:rPr>
              <a:t>China</a:t>
            </a:r>
            <a:r>
              <a:rPr lang="en-US" altLang="ru-RU" sz="1800" i="1" dirty="0">
                <a:solidFill>
                  <a:srgbClr val="000090"/>
                </a:solidFill>
              </a:rPr>
              <a:t>;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Tsinghua University, Beijing, </a:t>
            </a:r>
            <a:r>
              <a:rPr lang="en-US" altLang="ru-RU" sz="1800" b="1" i="1" dirty="0">
                <a:solidFill>
                  <a:srgbClr val="000090"/>
                </a:solidFill>
              </a:rPr>
              <a:t>China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Nuclear Physics Institute CAS, </a:t>
            </a:r>
            <a:r>
              <a:rPr lang="en-US" altLang="ru-RU" sz="1800" b="1" i="1" dirty="0">
                <a:solidFill>
                  <a:srgbClr val="000090"/>
                </a:solidFill>
              </a:rPr>
              <a:t>Czech Republic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CEA, </a:t>
            </a:r>
            <a:r>
              <a:rPr lang="en-US" altLang="ru-RU" sz="1800" i="1" dirty="0" err="1">
                <a:solidFill>
                  <a:srgbClr val="000090"/>
                </a:solidFill>
              </a:rPr>
              <a:t>Saclay</a:t>
            </a:r>
            <a:r>
              <a:rPr lang="en-US" altLang="ru-RU" sz="1800" i="1" dirty="0">
                <a:solidFill>
                  <a:srgbClr val="000090"/>
                </a:solidFill>
              </a:rPr>
              <a:t>, </a:t>
            </a:r>
            <a:r>
              <a:rPr lang="en-US" altLang="ru-RU" sz="1800" b="1" i="1" dirty="0">
                <a:solidFill>
                  <a:srgbClr val="000090"/>
                </a:solidFill>
              </a:rPr>
              <a:t>France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TU Darmstadt &amp; GSI  Darmstadt, </a:t>
            </a:r>
            <a:r>
              <a:rPr lang="en-US" altLang="ru-RU" sz="1800" b="1" i="1" dirty="0">
                <a:solidFill>
                  <a:srgbClr val="000090"/>
                </a:solidFill>
              </a:rPr>
              <a:t>Germany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Tubingen University, </a:t>
            </a:r>
            <a:r>
              <a:rPr lang="en-US" altLang="ru-RU" sz="1800" b="1" i="1" dirty="0">
                <a:solidFill>
                  <a:srgbClr val="000090"/>
                </a:solidFill>
              </a:rPr>
              <a:t>Germany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Tel Aviv University, I</a:t>
            </a:r>
            <a:r>
              <a:rPr lang="en-US" altLang="ru-RU" sz="1800" b="1" i="1" dirty="0">
                <a:solidFill>
                  <a:srgbClr val="000090"/>
                </a:solidFill>
              </a:rPr>
              <a:t>srael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b="1" i="1" dirty="0">
                <a:solidFill>
                  <a:srgbClr val="0000FF"/>
                </a:solidFill>
              </a:rPr>
              <a:t>Joint Institute for Nuclear Research</a:t>
            </a:r>
            <a:r>
              <a:rPr lang="en-US" altLang="ru-RU" sz="1800" i="1" dirty="0">
                <a:solidFill>
                  <a:srgbClr val="0000FF"/>
                </a:solidFill>
              </a:rPr>
              <a:t>;</a:t>
            </a:r>
            <a:endParaRPr lang="en-US" altLang="ru-RU" sz="16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Institute of Applied Physics, </a:t>
            </a:r>
            <a:r>
              <a:rPr lang="en-US" altLang="ru-RU" sz="1800" i="1" dirty="0" err="1">
                <a:solidFill>
                  <a:srgbClr val="000090"/>
                </a:solidFill>
              </a:rPr>
              <a:t>Chisinev</a:t>
            </a:r>
            <a:r>
              <a:rPr lang="en-US" altLang="ru-RU" sz="1800" i="1" dirty="0">
                <a:solidFill>
                  <a:srgbClr val="000090"/>
                </a:solidFill>
              </a:rPr>
              <a:t>, </a:t>
            </a:r>
            <a:r>
              <a:rPr lang="en-US" altLang="ru-RU" sz="1800" b="1" i="1" dirty="0">
                <a:solidFill>
                  <a:srgbClr val="000090"/>
                </a:solidFill>
              </a:rPr>
              <a:t>Moldova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Warsaw University of Technology, </a:t>
            </a:r>
            <a:r>
              <a:rPr lang="en-US" altLang="ru-RU" sz="1800" b="1" i="1" dirty="0">
                <a:solidFill>
                  <a:srgbClr val="000090"/>
                </a:solidFill>
              </a:rPr>
              <a:t>Poland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ru-RU" sz="1800" i="1" dirty="0">
              <a:solidFill>
                <a:srgbClr val="000090"/>
              </a:solidFill>
            </a:endParaRPr>
          </a:p>
        </p:txBody>
      </p:sp>
      <p:sp>
        <p:nvSpPr>
          <p:cNvPr id="14340" name="TextBox 4">
            <a:extLst>
              <a:ext uri="{FF2B5EF4-FFF2-40B4-BE49-F238E27FC236}">
                <a16:creationId xmlns:a16="http://schemas.microsoft.com/office/drawing/2014/main" id="{371AC0A5-D8FE-9147-8DCF-B615E5071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83788"/>
            <a:ext cx="4660900" cy="908050"/>
          </a:xfrm>
          <a:prstGeom prst="rect">
            <a:avLst/>
          </a:prstGeom>
          <a:solidFill>
            <a:srgbClr val="EEF3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ru-RU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aryonic </a:t>
            </a:r>
            <a:r>
              <a:rPr lang="en-US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ru-RU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atter at </a:t>
            </a:r>
            <a:r>
              <a:rPr lang="en-US" altLang="ru-RU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ru-RU" sz="2400" b="1" dirty="0" err="1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uclotron</a:t>
            </a:r>
            <a:r>
              <a:rPr lang="en-US" altLang="ru-RU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ru-RU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BM@N</a:t>
            </a:r>
            <a:r>
              <a:rPr lang="en-US" altLang="ru-RU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Collaboration:</a:t>
            </a:r>
          </a:p>
        </p:txBody>
      </p:sp>
      <p:sp>
        <p:nvSpPr>
          <p:cNvPr id="14341" name="TextBox 6">
            <a:extLst>
              <a:ext uri="{FF2B5EF4-FFF2-40B4-BE49-F238E27FC236}">
                <a16:creationId xmlns:a16="http://schemas.microsoft.com/office/drawing/2014/main" id="{3EAFB706-C172-1E47-8B93-6E88F2AAF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1688" y="1620838"/>
            <a:ext cx="457358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University of Wroclaw, </a:t>
            </a:r>
            <a:r>
              <a:rPr lang="en-US" altLang="ru-RU" sz="1800" b="1" i="1" dirty="0">
                <a:solidFill>
                  <a:srgbClr val="000090"/>
                </a:solidFill>
              </a:rPr>
              <a:t>Poland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  <a:endParaRPr lang="en-US" altLang="ru-RU" sz="1800" i="1" dirty="0">
              <a:solidFill>
                <a:srgbClr val="FF0066"/>
              </a:solidFill>
            </a:endParaRP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St Petersburg University, </a:t>
            </a:r>
            <a:r>
              <a:rPr lang="en-US" altLang="ru-RU" sz="1800" b="1" i="1" dirty="0">
                <a:solidFill>
                  <a:srgbClr val="000090"/>
                </a:solidFill>
              </a:rPr>
              <a:t>Russia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Institute of Nuclear Research RAS, Moscow, </a:t>
            </a:r>
            <a:r>
              <a:rPr lang="en-US" altLang="ru-RU" sz="1800" b="1" i="1" dirty="0">
                <a:solidFill>
                  <a:srgbClr val="000090"/>
                </a:solidFill>
              </a:rPr>
              <a:t>Russia</a:t>
            </a:r>
            <a:r>
              <a:rPr lang="en-US" altLang="ru-RU" sz="1800" i="1" dirty="0">
                <a:solidFill>
                  <a:srgbClr val="000090"/>
                </a:solidFill>
              </a:rPr>
              <a:t>;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NRC </a:t>
            </a:r>
            <a:r>
              <a:rPr lang="en-US" altLang="ru-RU" sz="1800" i="1" dirty="0" err="1">
                <a:solidFill>
                  <a:srgbClr val="000090"/>
                </a:solidFill>
              </a:rPr>
              <a:t>Kurchatov</a:t>
            </a:r>
            <a:r>
              <a:rPr lang="en-US" altLang="ru-RU" sz="1800" i="1" dirty="0">
                <a:solidFill>
                  <a:srgbClr val="000090"/>
                </a:solidFill>
              </a:rPr>
              <a:t> Institute, Moscow, </a:t>
            </a:r>
            <a:r>
              <a:rPr lang="en-US" altLang="ru-RU" sz="1800" b="1" i="1" dirty="0">
                <a:solidFill>
                  <a:srgbClr val="000090"/>
                </a:solidFill>
              </a:rPr>
              <a:t>Russia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Institute of Theoretical &amp; Experimental Physics, NRC KI, Moscow, </a:t>
            </a:r>
            <a:r>
              <a:rPr lang="en-US" altLang="ru-RU" sz="1800" b="1" i="1" dirty="0">
                <a:solidFill>
                  <a:srgbClr val="000090"/>
                </a:solidFill>
              </a:rPr>
              <a:t>Russia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Moscow Engineer and Physics Institute, </a:t>
            </a:r>
            <a:r>
              <a:rPr lang="en-US" altLang="ru-RU" sz="1800" b="1" i="1" dirty="0">
                <a:solidFill>
                  <a:srgbClr val="000090"/>
                </a:solidFill>
              </a:rPr>
              <a:t>Russia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 err="1">
                <a:solidFill>
                  <a:srgbClr val="000090"/>
                </a:solidFill>
              </a:rPr>
              <a:t>Skobeltsin</a:t>
            </a:r>
            <a:r>
              <a:rPr lang="en-US" altLang="ru-RU" sz="1800" i="1" dirty="0">
                <a:solidFill>
                  <a:srgbClr val="000090"/>
                </a:solidFill>
              </a:rPr>
              <a:t> Institute of Nuclear Physics, MSU, </a:t>
            </a:r>
            <a:r>
              <a:rPr lang="en-US" altLang="ru-RU" sz="1800" b="1" i="1" dirty="0">
                <a:solidFill>
                  <a:srgbClr val="000090"/>
                </a:solidFill>
              </a:rPr>
              <a:t>Russia</a:t>
            </a:r>
            <a:r>
              <a:rPr lang="en-US" altLang="ru-RU" sz="1800" i="1" dirty="0">
                <a:solidFill>
                  <a:srgbClr val="000090"/>
                </a:solidFill>
              </a:rPr>
              <a:t>;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Moscow Institute of Physics and Technics, Moscow, </a:t>
            </a:r>
            <a:r>
              <a:rPr lang="en-US" altLang="ru-RU" sz="1800" b="1" i="1" dirty="0">
                <a:solidFill>
                  <a:srgbClr val="000090"/>
                </a:solidFill>
              </a:rPr>
              <a:t>Russia</a:t>
            </a:r>
            <a:r>
              <a:rPr lang="en-US" altLang="ru-RU" sz="1800" i="1" dirty="0">
                <a:solidFill>
                  <a:srgbClr val="00009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ru-RU" sz="1800" i="1" dirty="0">
                <a:solidFill>
                  <a:srgbClr val="000090"/>
                </a:solidFill>
              </a:rPr>
              <a:t>Massachusetts Institute of Technology, Cambridge, </a:t>
            </a:r>
            <a:r>
              <a:rPr lang="en-US" altLang="ru-RU" sz="1800" b="1" i="1" dirty="0">
                <a:solidFill>
                  <a:srgbClr val="000090"/>
                </a:solidFill>
              </a:rPr>
              <a:t>USA</a:t>
            </a:r>
            <a:r>
              <a:rPr lang="en-US" altLang="ru-RU" sz="1800" i="1" dirty="0">
                <a:solidFill>
                  <a:srgbClr val="000090"/>
                </a:solidFill>
              </a:rPr>
              <a:t>. </a:t>
            </a:r>
          </a:p>
        </p:txBody>
      </p:sp>
      <p:pic>
        <p:nvPicPr>
          <p:cNvPr id="14342" name="Picture 12" descr="C:\Users\Yury\Documents\Suzdal\BMN.jpg">
            <a:extLst>
              <a:ext uri="{FF2B5EF4-FFF2-40B4-BE49-F238E27FC236}">
                <a16:creationId xmlns:a16="http://schemas.microsoft.com/office/drawing/2014/main" id="{066329A7-3260-2945-8C7E-61D535D95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5875"/>
            <a:ext cx="2573337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Box 8">
            <a:extLst>
              <a:ext uri="{FF2B5EF4-FFF2-40B4-BE49-F238E27FC236}">
                <a16:creationId xmlns:a16="http://schemas.microsoft.com/office/drawing/2014/main" id="{2CEA5750-32BC-2547-AAEF-FE9F057A6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08230"/>
            <a:ext cx="4281488" cy="708025"/>
          </a:xfrm>
          <a:prstGeom prst="rect">
            <a:avLst/>
          </a:prstGeom>
          <a:solidFill>
            <a:srgbClr val="A0F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ru-RU" sz="2000" b="1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altLang="ru-RU" sz="2000" b="1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ru-RU" sz="2000" b="1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r>
              <a:rPr lang="ru-RU" altLang="ru-RU" sz="2000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u-RU" sz="2000" b="1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ru-RU" altLang="ru-RU" sz="2000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Institutions</a:t>
            </a:r>
            <a:r>
              <a:rPr lang="ru-RU" altLang="ru-RU" sz="2000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 </a:t>
            </a:r>
            <a:r>
              <a:rPr lang="en-US" altLang="ru-RU" sz="2000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r>
              <a:rPr lang="ru-RU" altLang="ru-RU" sz="2000" i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sz="2000" i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44" name="Picture 20">
            <a:extLst>
              <a:ext uri="{FF2B5EF4-FFF2-40B4-BE49-F238E27FC236}">
                <a16:creationId xmlns:a16="http://schemas.microsoft.com/office/drawing/2014/main" id="{6BCA69BA-3FCD-7C44-B169-3DCDD4983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-42863"/>
            <a:ext cx="1462087" cy="81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336D8E-9391-2340-972D-3CAFFAD89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77DD5A-9415-0246-B100-E16EF26CD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EF407C-4A8D-9B4F-BAF1-3948DC3E2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61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900" y="4341337"/>
            <a:ext cx="62357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Baku State University, NNRC,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Azerbaijan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University of Plovdiv,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Bulgaria;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University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Tecnica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Federico Santa Maria, Valparaiso,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Chili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Tsinghua University, Beijing,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USTC, Hefei,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Huizhou University, Huizhou,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Institute of Nuclear and Applied Physics, CAS, Shanghai,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Central China Normal University,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Shandong University, Shandong,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35400" y="2893537"/>
            <a:ext cx="5207000" cy="378565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UNAM, Mexico City,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Mexico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Institute of Applied Physics,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Chisinev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Moldova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WUT, Warsaw,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b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NCN,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Otwock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–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Swierk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UW, Wroclaw,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b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Jan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Kochanowski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University, Kielce,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INR RAS, Moscow,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MEPhI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Moscow,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PNPI,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Gatchina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, 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INP MSU, Moscow,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Russia;</a:t>
            </a:r>
            <a:endParaRPr lang="ru-RU" sz="16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KI NRS, Moscow,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SPSU - Dept. of NP,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St. Petersburg,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SPSU – Dept. of HEP, St. Petersburg,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North Ossetia State University,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Vladikavkaz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  </a:t>
            </a:r>
          </a:p>
        </p:txBody>
      </p:sp>
      <p:sp>
        <p:nvSpPr>
          <p:cNvPr id="9" name="Rectangle 8"/>
          <p:cNvSpPr/>
          <p:nvPr/>
        </p:nvSpPr>
        <p:spPr>
          <a:xfrm>
            <a:off x="4229100" y="696437"/>
            <a:ext cx="4813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IHEP, Beijing,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University of South China,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Palacky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University, Olomouc,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Czech Republic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NPI CAS,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Rez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Czech Republic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Tbilisi State University, Tbilisi,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Georgia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Tubingen University, Tubingen,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Germany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b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Tel Aviv University, Tel Aviv,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Israel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b="1" i="1" dirty="0">
                <a:solidFill>
                  <a:srgbClr val="0000FF"/>
                </a:solidFill>
                <a:latin typeface="Arial"/>
                <a:cs typeface="Arial"/>
              </a:rPr>
              <a:t>Joint Institute for Nuclear Research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IPT, Almaty,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Kazakhstan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218936" y="114300"/>
            <a:ext cx="3040015" cy="461665"/>
          </a:xfrm>
          <a:prstGeom prst="rect">
            <a:avLst/>
          </a:prstGeom>
          <a:solidFill>
            <a:srgbClr val="C7FCFF"/>
          </a:solidFill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FF0000"/>
                </a:solidFill>
              </a:rPr>
              <a:t>MPD </a:t>
            </a:r>
            <a:r>
              <a:rPr lang="en-US" b="1" dirty="0">
                <a:solidFill>
                  <a:srgbClr val="000090"/>
                </a:solidFill>
                <a:latin typeface="Arial"/>
                <a:cs typeface="Arial"/>
              </a:rPr>
              <a:t>Collaboration:</a:t>
            </a:r>
          </a:p>
        </p:txBody>
      </p:sp>
      <p:pic>
        <p:nvPicPr>
          <p:cNvPr id="16" name="Picture 6" descr="NICA-Logo_4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21724" y="610741"/>
            <a:ext cx="5308463" cy="400110"/>
          </a:xfrm>
          <a:prstGeom prst="rect">
            <a:avLst/>
          </a:prstGeom>
          <a:solidFill>
            <a:srgbClr val="ECEDFF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10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Countries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ru-RU" sz="2000" b="1" i="1" dirty="0">
                <a:solidFill>
                  <a:srgbClr val="000090"/>
                </a:solidFill>
                <a:latin typeface="Arial"/>
                <a:cs typeface="Arial"/>
              </a:rPr>
              <a:t>32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Institutes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ru-RU" sz="2000" b="1" i="1" dirty="0">
                <a:solidFill>
                  <a:srgbClr val="FC0011"/>
                </a:solidFill>
                <a:latin typeface="Arial"/>
                <a:cs typeface="Arial"/>
              </a:rPr>
              <a:t>465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participants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5" name="Рисунок 4">
            <a:extLst>
              <a:ext uri="{FF2B5EF4-FFF2-40B4-BE49-F238E27FC236}">
                <a16:creationId xmlns:a16="http://schemas.microsoft.com/office/drawing/2014/main" id="{54DBA59B-BDD1-6B4B-8B3F-80329586D3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744" b="18042"/>
          <a:stretch/>
        </p:blipFill>
        <p:spPr>
          <a:xfrm rot="5400000">
            <a:off x="390731" y="847005"/>
            <a:ext cx="3514112" cy="369055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52502A-F431-3F4E-8427-80A943DF8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133E88-5A62-D446-9919-F3FBA84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D86E8-2F19-F545-9A88-C861E9394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57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12452"/>
            <a:ext cx="8430964" cy="1938992"/>
          </a:xfrm>
          <a:prstGeom prst="rect">
            <a:avLst/>
          </a:prstGeom>
          <a:solidFill>
            <a:srgbClr val="D4F5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000090"/>
              </a:buClr>
            </a:pP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Search for phenomena</a:t>
            </a:r>
            <a:r>
              <a:rPr lang="ru-RU" sz="2000" b="1" dirty="0">
                <a:solidFill>
                  <a:srgbClr val="000090"/>
                </a:solidFill>
                <a:latin typeface="Arial"/>
                <a:cs typeface="Arial"/>
              </a:rPr>
              <a:t>:</a:t>
            </a:r>
            <a:endParaRPr lang="en-US" sz="20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buClr>
                <a:srgbClr val="000090"/>
              </a:buClr>
              <a:buFont typeface="Wingdings" charset="2"/>
              <a:buChar char="§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onset of deconfinement</a:t>
            </a:r>
          </a:p>
          <a:p>
            <a:pPr marL="342900" indent="-342900">
              <a:buClr>
                <a:srgbClr val="000090"/>
              </a:buClr>
              <a:buFont typeface="Wingdings" charset="2"/>
              <a:buChar char="§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onset of chiral symmetry restoration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buClr>
                <a:srgbClr val="000090"/>
              </a:buClr>
              <a:buFont typeface="Wingdings" charset="2"/>
              <a:buChar char="§"/>
            </a:pPr>
            <a:r>
              <a:rPr lang="en-US" sz="2000" b="1" i="1" dirty="0">
                <a:solidFill>
                  <a:srgbClr val="FF0000"/>
                </a:solidFill>
                <a:latin typeface="Arial"/>
                <a:cs typeface="Arial"/>
              </a:rPr>
              <a:t>first order phase transition</a:t>
            </a:r>
            <a:endParaRPr lang="ru-RU" sz="2000" b="1" i="1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>
              <a:buClr>
                <a:srgbClr val="000090"/>
              </a:buClr>
              <a:buFont typeface="Wingdings" charset="2"/>
              <a:buChar char="§"/>
            </a:pPr>
            <a:r>
              <a:rPr lang="en-US" sz="2000" b="1" i="1" dirty="0">
                <a:solidFill>
                  <a:srgbClr val="FF0000"/>
                </a:solidFill>
                <a:latin typeface="Arial"/>
                <a:cs typeface="Arial"/>
              </a:rPr>
              <a:t>critical endpoint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508000" y="3517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3423412"/>
            <a:ext cx="69850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Observables:</a:t>
            </a:r>
          </a:p>
          <a:p>
            <a:pPr marL="342900" indent="-342900">
              <a:lnSpc>
                <a:spcPct val="150000"/>
              </a:lnSpc>
              <a:buClr>
                <a:srgbClr val="DE4E43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particle yield</a:t>
            </a:r>
          </a:p>
          <a:p>
            <a:pPr marL="342900" indent="-342900">
              <a:buClr>
                <a:srgbClr val="DE4E43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strangeness production</a:t>
            </a:r>
          </a:p>
          <a:p>
            <a:pPr marL="342900" indent="-342900">
              <a:buClr>
                <a:srgbClr val="DE4E43"/>
              </a:buClr>
              <a:buFont typeface="Wingdings" charset="2"/>
              <a:buChar char="Ø"/>
            </a:pP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femtoscopy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buClr>
                <a:srgbClr val="DE4E43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evet-by-event fluctuations</a:t>
            </a:r>
          </a:p>
          <a:p>
            <a:pPr marL="342900" indent="-342900">
              <a:buClr>
                <a:srgbClr val="DE4E43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dileptons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vector mesons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buClr>
                <a:srgbClr val="DE4E43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collective phenomena 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(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flows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hydrodynamics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)  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buClr>
                <a:srgbClr val="DE4E43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vorticity - polarization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555404-8D65-F641-AD4A-D9768244A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299DB-0068-204B-8677-BFBB564BD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DC15BD-DFE2-834A-BA86-8C504B2A4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9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492358"/>
            <a:ext cx="8674100" cy="2239692"/>
          </a:xfrm>
          <a:solidFill>
            <a:srgbClr val="C7FCFF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i="1" dirty="0">
                <a:solidFill>
                  <a:srgbClr val="000090"/>
                </a:solidFill>
                <a:latin typeface="Arial"/>
                <a:cs typeface="Arial"/>
              </a:rPr>
              <a:t>Strong interactions play a central role in particle physics and are well described by </a:t>
            </a:r>
            <a:r>
              <a:rPr lang="en-GB" sz="2000" b="1" i="1" dirty="0">
                <a:solidFill>
                  <a:srgbClr val="FF0000"/>
                </a:solidFill>
                <a:latin typeface="Arial"/>
                <a:cs typeface="Arial"/>
              </a:rPr>
              <a:t>QCD</a:t>
            </a:r>
            <a:r>
              <a:rPr lang="en-GB" sz="2000" b="1" i="1" dirty="0">
                <a:solidFill>
                  <a:srgbClr val="000090"/>
                </a:solidFill>
                <a:latin typeface="Arial"/>
                <a:cs typeface="Arial"/>
              </a:rPr>
              <a:t>,  but </a:t>
            </a:r>
            <a:r>
              <a:rPr lang="en-GB" sz="2000" b="1" i="1" dirty="0">
                <a:solidFill>
                  <a:srgbClr val="FF0000"/>
                </a:solidFill>
                <a:latin typeface="Arial"/>
                <a:cs typeface="Arial"/>
              </a:rPr>
              <a:t>questions</a:t>
            </a:r>
            <a:r>
              <a:rPr lang="en-GB" sz="2000" b="1" i="1" dirty="0">
                <a:solidFill>
                  <a:srgbClr val="000090"/>
                </a:solidFill>
                <a:latin typeface="Arial"/>
                <a:cs typeface="Arial"/>
              </a:rPr>
              <a:t> remain 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lvl="1"/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long-distance phenomena, for example, confinement;</a:t>
            </a:r>
          </a:p>
          <a:p>
            <a:pPr lvl="1"/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collective behaviour in extreme conditions, </a:t>
            </a:r>
          </a:p>
          <a:p>
            <a:pPr marL="457200" lvl="1" indent="0" algn="r">
              <a:buNone/>
            </a:pP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at high temperature, or high density;</a:t>
            </a:r>
          </a:p>
          <a:p>
            <a:pPr lvl="1"/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reliable predictions in nonperturbative mode.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9400" y="3194875"/>
            <a:ext cx="8674100" cy="1403350"/>
          </a:xfrm>
          <a:prstGeom prst="rect">
            <a:avLst/>
          </a:prstGeom>
          <a:solidFill>
            <a:srgbClr val="ECEDFF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Char char="-"/>
            </a:pP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is it possible to describe phenomena on the border of low and high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 energies from the first principles of QCD?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how fast moving quarks and gluons are grouped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in colour-singlet hadrons?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9400" y="5061050"/>
            <a:ext cx="8674100" cy="1198706"/>
          </a:xfrm>
          <a:prstGeom prst="rect">
            <a:avLst/>
          </a:prstGeom>
          <a:solidFill>
            <a:srgbClr val="FFF8E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i="1" dirty="0">
                <a:solidFill>
                  <a:srgbClr val="FF0000"/>
                </a:solidFill>
                <a:latin typeface="Arial"/>
                <a:cs typeface="Arial"/>
              </a:rPr>
              <a:t>QCD lattice </a:t>
            </a: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calculations predict the transition of matter</a:t>
            </a:r>
          </a:p>
          <a:p>
            <a:pPr marL="0" indent="0" algn="r">
              <a:buNone/>
            </a:pP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in quark-gluon plasma (QGP),</a:t>
            </a:r>
          </a:p>
          <a:p>
            <a:pPr marL="0" indent="0">
              <a:buNone/>
            </a:pP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in which </a:t>
            </a:r>
            <a:r>
              <a:rPr lang="en-GB" sz="2000" i="1" dirty="0" err="1">
                <a:solidFill>
                  <a:srgbClr val="000090"/>
                </a:solidFill>
                <a:latin typeface="Arial"/>
                <a:cs typeface="Arial"/>
              </a:rPr>
              <a:t>partons</a:t>
            </a: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 are not confinement and chiral symmetry is restored.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F9A5AD-6C1E-DA4D-BD27-D79219D3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EC6C7-765E-1044-B1EC-DBE6100C3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8625C7-D0AF-5546-A898-49CCA15E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188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7-10-16 at 8.15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8091"/>
            <a:ext cx="9144000" cy="5748759"/>
          </a:xfrm>
          <a:prstGeom prst="rect">
            <a:avLst/>
          </a:prstGeom>
          <a:solidFill>
            <a:srgbClr val="D4E1FF"/>
          </a:solidFill>
        </p:spPr>
      </p:pic>
      <p:sp>
        <p:nvSpPr>
          <p:cNvPr id="12" name="Rectangle 11"/>
          <p:cNvSpPr/>
          <p:nvPr/>
        </p:nvSpPr>
        <p:spPr>
          <a:xfrm>
            <a:off x="2771800" y="44624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«</a:t>
            </a:r>
            <a:r>
              <a:rPr lang="en-US" sz="2000" i="1" dirty="0">
                <a:solidFill>
                  <a:srgbClr val="000090"/>
                </a:solidFill>
              </a:rPr>
              <a:t>The only source of knowledge is experience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»</a:t>
            </a:r>
          </a:p>
          <a:p>
            <a:pPr algn="r"/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A. Einstein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0321" y="907534"/>
            <a:ext cx="5081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QCD matter at the NICA energies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87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ru-RU"/>
              <a:t>June 16,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8725"/>
            <a:ext cx="3556000" cy="476250"/>
          </a:xfrm>
        </p:spPr>
        <p:txBody>
          <a:bodyPr anchor="b"/>
          <a:lstStyle/>
          <a:p>
            <a:pPr>
              <a:defRPr/>
            </a:pPr>
            <a:r>
              <a:rPr lang="en-GB"/>
              <a:t>V. Kekelidze, Ice Cream, CERN</a:t>
            </a:r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1019038" y="2151069"/>
            <a:ext cx="7503170" cy="2804679"/>
          </a:xfrm>
          <a:prstGeom prst="rect">
            <a:avLst/>
          </a:prstGeom>
          <a:solidFill>
            <a:srgbClr val="D4E1FF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Existing experimental data &amp; theory calculations indicate: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maximum in the net baryon density – </a:t>
            </a:r>
            <a:r>
              <a:rPr lang="en-US" sz="2000" b="1" i="1" dirty="0">
                <a:solidFill>
                  <a:srgbClr val="FF0000"/>
                </a:solidFill>
                <a:latin typeface="Arial"/>
                <a:cs typeface="Arial"/>
              </a:rPr>
              <a:t>density frontier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maximum in</a:t>
            </a:r>
            <a:r>
              <a:rPr lang="en-US" sz="2000" i="1" dirty="0">
                <a:solidFill>
                  <a:srgbClr val="000090"/>
                </a:solidFill>
                <a:latin typeface="Symbol" charset="2"/>
                <a:cs typeface="Symbol" charset="2"/>
              </a:rPr>
              <a:t> </a:t>
            </a:r>
            <a:r>
              <a:rPr lang="en-US" sz="2000" b="1" i="1" dirty="0">
                <a:solidFill>
                  <a:srgbClr val="000090"/>
                </a:solidFill>
                <a:latin typeface="Symbol" charset="2"/>
                <a:cs typeface="Symbol" charset="2"/>
              </a:rPr>
              <a:t>K</a:t>
            </a:r>
            <a:r>
              <a:rPr lang="en-US" sz="2000" b="1" i="1" baseline="30000" dirty="0">
                <a:solidFill>
                  <a:srgbClr val="000090"/>
                </a:solidFill>
                <a:latin typeface="Symbol" charset="2"/>
                <a:cs typeface="Symbol" charset="2"/>
              </a:rPr>
              <a:t>+</a:t>
            </a:r>
            <a:r>
              <a:rPr lang="en-US" sz="2000" i="1" dirty="0">
                <a:solidFill>
                  <a:srgbClr val="000090"/>
                </a:solidFill>
                <a:latin typeface="Symbol" charset="2"/>
                <a:cs typeface="Symbol" charset="2"/>
              </a:rPr>
              <a:t>/p</a:t>
            </a:r>
            <a:r>
              <a:rPr lang="en-US" sz="2000" b="1" i="1" baseline="30000" dirty="0">
                <a:solidFill>
                  <a:srgbClr val="000090"/>
                </a:solidFill>
                <a:latin typeface="Symbol" charset="2"/>
                <a:cs typeface="Symbol" charset="2"/>
              </a:rPr>
              <a:t>+</a:t>
            </a:r>
            <a:r>
              <a:rPr lang="en-US" sz="2000" b="1" i="1" dirty="0">
                <a:solidFill>
                  <a:srgbClr val="000090"/>
                </a:solidFill>
                <a:latin typeface="Symbol" charset="2"/>
                <a:cs typeface="Symbol" charset="2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ratio;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maximum in </a:t>
            </a:r>
            <a:r>
              <a:rPr lang="en-US" sz="2000" i="1" dirty="0">
                <a:solidFill>
                  <a:srgbClr val="000090"/>
                </a:solidFill>
                <a:latin typeface="Symbol" charset="2"/>
                <a:cs typeface="Symbol" charset="2"/>
              </a:rPr>
              <a:t>L/p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ratio;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maximum yield of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hypernuclei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maximum of the </a:t>
            </a:r>
            <a:r>
              <a:rPr lang="en-US" sz="2000" i="1" dirty="0">
                <a:solidFill>
                  <a:srgbClr val="000090"/>
                </a:solidFill>
                <a:latin typeface="Symbol" charset="2"/>
                <a:cs typeface="Symbol" charset="2"/>
              </a:rPr>
              <a:t>L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polarization;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0242A-03E9-974F-92A2-B5E255AE5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34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27001" y="731839"/>
            <a:ext cx="8779933" cy="1323439"/>
          </a:xfrm>
          <a:prstGeom prst="rect">
            <a:avLst/>
          </a:prstGeom>
          <a:solidFill>
            <a:srgbClr val="FFFBCE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Physics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targets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for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exploration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first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order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phase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transition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in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region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QCD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phase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diagram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accessible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to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NICA 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&amp;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FAIR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and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possible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observable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effects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“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mixed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phase</a:t>
            </a:r>
            <a:r>
              <a:rPr lang="en-US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indicated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in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release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en-US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“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NICA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White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Paper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”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as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Topical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Issue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b="1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EPJ </a:t>
            </a:r>
            <a:r>
              <a:rPr lang="ru-RU" altLang="ja-JP" sz="2000" b="1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</a:t>
            </a:r>
            <a:r>
              <a:rPr lang="ru-RU" altLang="ja-JP" sz="2000" b="1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(</a:t>
            </a:r>
            <a:r>
              <a:rPr lang="en-US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July 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2016</a:t>
            </a:r>
            <a:r>
              <a:rPr lang="en-US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).</a:t>
            </a:r>
          </a:p>
        </p:txBody>
      </p:sp>
      <p:sp>
        <p:nvSpPr>
          <p:cNvPr id="3174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21425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ru-RU" sz="1400"/>
              <a:t>June 16, 2020</a:t>
            </a:r>
          </a:p>
        </p:txBody>
      </p:sp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35433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V. Kekelidze, Ice Cream, CERN</a:t>
            </a:r>
            <a:endParaRPr lang="ru-RU" sz="1400"/>
          </a:p>
        </p:txBody>
      </p:sp>
      <p:pic>
        <p:nvPicPr>
          <p:cNvPr id="31748" name="Picture 6" descr="PD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7" y="2128643"/>
            <a:ext cx="3301996" cy="432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Прямоугольник 5"/>
          <p:cNvSpPr>
            <a:spLocks noChangeArrowheads="1"/>
          </p:cNvSpPr>
          <p:nvPr/>
        </p:nvSpPr>
        <p:spPr bwMode="auto">
          <a:xfrm>
            <a:off x="6722535" y="2404004"/>
            <a:ext cx="2269066" cy="1015663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cs typeface="Times New Roman" charset="0"/>
              </a:rPr>
              <a:t>111</a:t>
            </a:r>
            <a:r>
              <a:rPr lang="en-US" sz="2000" b="1" dirty="0">
                <a:solidFill>
                  <a:srgbClr val="0C1167"/>
                </a:solidFill>
                <a:cs typeface="Times New Roman" charset="0"/>
              </a:rPr>
              <a:t> </a:t>
            </a:r>
            <a:r>
              <a:rPr lang="en-US" sz="2000" i="1" dirty="0">
                <a:solidFill>
                  <a:schemeClr val="bg1"/>
                </a:solidFill>
                <a:cs typeface="Times New Roman" charset="0"/>
              </a:rPr>
              <a:t>contributions,</a:t>
            </a:r>
            <a:r>
              <a:rPr lang="en-US" sz="2000" b="1" dirty="0">
                <a:solidFill>
                  <a:srgbClr val="0C1167"/>
                </a:solidFill>
                <a:cs typeface="Times New Roman" charset="0"/>
              </a:rPr>
              <a:t> </a:t>
            </a:r>
          </a:p>
          <a:p>
            <a:r>
              <a:rPr lang="en-US" sz="2000" b="1" dirty="0">
                <a:solidFill>
                  <a:srgbClr val="FFFF00"/>
                </a:solidFill>
              </a:rPr>
              <a:t>188</a:t>
            </a:r>
            <a:r>
              <a:rPr lang="en-US" sz="2000" b="1" dirty="0">
                <a:solidFill>
                  <a:srgbClr val="0C1167"/>
                </a:solidFill>
              </a:rPr>
              <a:t> </a:t>
            </a:r>
            <a:r>
              <a:rPr lang="en-US" sz="2000" i="1" dirty="0">
                <a:solidFill>
                  <a:srgbClr val="FFFFFF"/>
                </a:solidFill>
              </a:rPr>
              <a:t>authors</a:t>
            </a:r>
          </a:p>
          <a:p>
            <a:r>
              <a:rPr lang="en-US" sz="2000" i="1" dirty="0">
                <a:solidFill>
                  <a:srgbClr val="FFFFFF"/>
                </a:solidFill>
              </a:rPr>
              <a:t> from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>
                <a:solidFill>
                  <a:srgbClr val="FFFF00"/>
                </a:solidFill>
              </a:rPr>
              <a:t>24</a:t>
            </a:r>
            <a:r>
              <a:rPr lang="en-US" sz="2000" b="1" dirty="0">
                <a:solidFill>
                  <a:srgbClr val="0C1167"/>
                </a:solidFill>
              </a:rPr>
              <a:t> </a:t>
            </a:r>
            <a:r>
              <a:rPr lang="en-US" sz="2000" i="1" dirty="0">
                <a:solidFill>
                  <a:srgbClr val="FFFFFF"/>
                </a:solidFill>
              </a:rPr>
              <a:t>countries</a:t>
            </a:r>
          </a:p>
        </p:txBody>
      </p:sp>
      <p:sp>
        <p:nvSpPr>
          <p:cNvPr id="31751" name="Content Placeholder 2"/>
          <p:cNvSpPr txBox="1">
            <a:spLocks/>
          </p:cNvSpPr>
          <p:nvPr/>
        </p:nvSpPr>
        <p:spPr bwMode="auto">
          <a:xfrm>
            <a:off x="118535" y="147638"/>
            <a:ext cx="7484533" cy="525462"/>
          </a:xfrm>
          <a:prstGeom prst="rect">
            <a:avLst/>
          </a:prstGeom>
          <a:solidFill>
            <a:srgbClr val="C7F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b="1" dirty="0">
                <a:solidFill>
                  <a:srgbClr val="000090"/>
                </a:solidFill>
                <a:cs typeface="Arial" charset="0"/>
              </a:rPr>
              <a:t>New issues: NICA White Paper, SQM proceedings</a:t>
            </a:r>
          </a:p>
        </p:txBody>
      </p:sp>
      <p:pic>
        <p:nvPicPr>
          <p:cNvPr id="10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099731"/>
            <a:ext cx="2930911" cy="433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799797-FA0E-634F-AB30-C45DC23D3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58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Screen Shot 2018-07-01 at 16.40.2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900" y="1762366"/>
            <a:ext cx="3187700" cy="2402372"/>
          </a:xfrm>
          <a:prstGeom prst="rect">
            <a:avLst/>
          </a:prstGeom>
        </p:spPr>
      </p:pic>
      <p:pic>
        <p:nvPicPr>
          <p:cNvPr id="29" name="Picture 9" descr="DSC_389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" y="2663008"/>
            <a:ext cx="3060700" cy="229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8" name="Picture 2" descr="C:\Users\Yury\Documents\Suzdal\BMN_schem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" y="227013"/>
            <a:ext cx="6362700" cy="273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3" name="Text Box 21"/>
          <p:cNvSpPr txBox="1">
            <a:spLocks noChangeArrowheads="1"/>
          </p:cNvSpPr>
          <p:nvPr/>
        </p:nvSpPr>
        <p:spPr bwMode="auto">
          <a:xfrm>
            <a:off x="5343525" y="-439738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pic>
        <p:nvPicPr>
          <p:cNvPr id="17" name="Picture 5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33" y="44624"/>
            <a:ext cx="10191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45100" y="1306512"/>
            <a:ext cx="101600" cy="484188"/>
          </a:xfrm>
          <a:prstGeom prst="rect">
            <a:avLst/>
          </a:prstGeom>
          <a:solidFill>
            <a:srgbClr val="F9535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270500" y="836612"/>
            <a:ext cx="57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ECal</a:t>
            </a:r>
            <a:endParaRPr lang="en-US" sz="14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372100" y="1166812"/>
            <a:ext cx="139700" cy="266700"/>
          </a:xfrm>
          <a:prstGeom prst="straightConnector1">
            <a:avLst/>
          </a:prstGeom>
          <a:ln w="1905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1625600" y="55563"/>
            <a:ext cx="5727700" cy="461665"/>
          </a:xfrm>
          <a:prstGeom prst="rect">
            <a:avLst/>
          </a:prstGeom>
          <a:solidFill>
            <a:srgbClr val="EEF3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B</a:t>
            </a:r>
            <a:r>
              <a:rPr lang="en-US" sz="2400" b="1" dirty="0">
                <a:solidFill>
                  <a:srgbClr val="000090"/>
                </a:solidFill>
              </a:rPr>
              <a:t>aryonic </a:t>
            </a:r>
            <a:r>
              <a:rPr lang="en-US" sz="2400" b="1" dirty="0">
                <a:solidFill>
                  <a:srgbClr val="FF0000"/>
                </a:solidFill>
              </a:rPr>
              <a:t>M</a:t>
            </a:r>
            <a:r>
              <a:rPr lang="en-US" sz="2400" b="1" dirty="0">
                <a:solidFill>
                  <a:srgbClr val="000090"/>
                </a:solidFill>
              </a:rPr>
              <a:t>atter at </a:t>
            </a:r>
            <a:r>
              <a:rPr lang="en-US" sz="2400" b="1" dirty="0" err="1">
                <a:solidFill>
                  <a:srgbClr val="FF0000"/>
                </a:solidFill>
              </a:rPr>
              <a:t>N</a:t>
            </a:r>
            <a:r>
              <a:rPr lang="en-US" sz="2400" b="1" dirty="0" err="1">
                <a:solidFill>
                  <a:srgbClr val="000090"/>
                </a:solidFill>
              </a:rPr>
              <a:t>uclotron</a:t>
            </a:r>
            <a:r>
              <a:rPr lang="en-US" sz="2400" b="1" dirty="0">
                <a:solidFill>
                  <a:srgbClr val="000090"/>
                </a:solidFill>
              </a:rPr>
              <a:t> (</a:t>
            </a:r>
            <a:r>
              <a:rPr lang="en-US" sz="2400" b="1" dirty="0">
                <a:solidFill>
                  <a:srgbClr val="FF0000"/>
                </a:solidFill>
              </a:rPr>
              <a:t>BM@N</a:t>
            </a:r>
            <a:r>
              <a:rPr lang="en-US" sz="2400" b="1" dirty="0">
                <a:solidFill>
                  <a:srgbClr val="000090"/>
                </a:solidFill>
              </a:rPr>
              <a:t>)</a:t>
            </a:r>
          </a:p>
        </p:txBody>
      </p:sp>
      <p:sp>
        <p:nvSpPr>
          <p:cNvPr id="100360" name="Rectangle 2"/>
          <p:cNvSpPr>
            <a:spLocks noChangeArrowheads="1"/>
          </p:cNvSpPr>
          <p:nvPr/>
        </p:nvSpPr>
        <p:spPr bwMode="auto">
          <a:xfrm>
            <a:off x="3743970" y="2810892"/>
            <a:ext cx="2021830" cy="354012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000" i="1" dirty="0">
                <a:solidFill>
                  <a:schemeClr val="bg1"/>
                </a:solidFill>
              </a:rPr>
              <a:t>schematic view</a:t>
            </a:r>
            <a:endParaRPr lang="en-GB" sz="20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01200" y="3568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604848"/>
              </p:ext>
            </p:extLst>
          </p:nvPr>
        </p:nvGraphicFramePr>
        <p:xfrm>
          <a:off x="3911599" y="4081734"/>
          <a:ext cx="510540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21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year</a:t>
                      </a: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</a:t>
                      </a:r>
                      <a:r>
                        <a:rPr lang="ru-RU" sz="1800" dirty="0"/>
                        <a:t>7</a:t>
                      </a:r>
                      <a:r>
                        <a:rPr lang="en-US" sz="1800" dirty="0"/>
                        <a:t> </a:t>
                      </a: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2020</a:t>
                      </a: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+</a:t>
                      </a:r>
                    </a:p>
                  </a:txBody>
                  <a:tcPr>
                    <a:solidFill>
                      <a:srgbClr val="000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138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</a:rPr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C, </a:t>
                      </a:r>
                      <a:r>
                        <a:rPr lang="en-US" sz="1800" b="1" dirty="0" err="1">
                          <a:solidFill>
                            <a:srgbClr val="000090"/>
                          </a:solidFill>
                        </a:rPr>
                        <a:t>Ar</a:t>
                      </a:r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/Kr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Au, 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138">
                <a:tc>
                  <a:txBody>
                    <a:bodyPr/>
                    <a:lstStyle/>
                    <a:p>
                      <a:r>
                        <a:rPr lang="en-US" sz="1800" i="1" baseline="0" dirty="0">
                          <a:solidFill>
                            <a:srgbClr val="000090"/>
                          </a:solidFill>
                        </a:rPr>
                        <a:t>intensity, Hz</a:t>
                      </a:r>
                      <a:endParaRPr lang="en-US" sz="18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0,5M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1M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10M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138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</a:rPr>
                        <a:t>trig. rate,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20k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50k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742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</a:rPr>
                        <a:t>central 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10 GEM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half pl.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8 GEM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full pl.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</a:rPr>
                        <a:t>12 GEM or 8+2Si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138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</a:rPr>
                        <a:t>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rgbClr val="DB0709"/>
                          </a:solidFill>
                        </a:rPr>
                        <a:t> 0</a:t>
                      </a:r>
                      <a:endParaRPr lang="en-US" sz="1800" b="1" dirty="0">
                        <a:solidFill>
                          <a:srgbClr val="DB070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DB0709"/>
                          </a:solidFill>
                        </a:rPr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DB0709"/>
                          </a:solidFill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3924300" y="3771282"/>
            <a:ext cx="1536700" cy="357188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000" dirty="0">
                <a:solidFill>
                  <a:srgbClr val="FFFFFF"/>
                </a:solidFill>
              </a:rPr>
              <a:t>plans</a:t>
            </a:r>
            <a:r>
              <a:rPr lang="en-US" sz="2000" i="1" dirty="0">
                <a:solidFill>
                  <a:srgbClr val="FFFFFF"/>
                </a:solidFill>
              </a:rPr>
              <a:t> </a:t>
            </a:r>
            <a:endParaRPr lang="en-GB" sz="2000" i="1" dirty="0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13253" y="530648"/>
            <a:ext cx="2229148" cy="1200329"/>
          </a:xfrm>
          <a:prstGeom prst="rect">
            <a:avLst/>
          </a:prstGeom>
          <a:solidFill>
            <a:srgbClr val="FFF6DB"/>
          </a:solidFill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</a:rPr>
              <a:t>time resolution:</a:t>
            </a:r>
          </a:p>
          <a:p>
            <a:pPr marL="285750" indent="-285750">
              <a:buFont typeface="Arial"/>
              <a:buChar char="•"/>
            </a:pPr>
            <a:r>
              <a:rPr lang="en-US" i="1" dirty="0">
                <a:solidFill>
                  <a:srgbClr val="000090"/>
                </a:solidFill>
                <a:latin typeface="Arial"/>
              </a:rPr>
              <a:t>T0  	    ~43 </a:t>
            </a:r>
            <a:r>
              <a:rPr lang="en-US" i="1" dirty="0" err="1">
                <a:solidFill>
                  <a:srgbClr val="000090"/>
                </a:solidFill>
                <a:latin typeface="Arial"/>
              </a:rPr>
              <a:t>ps</a:t>
            </a:r>
            <a:endParaRPr lang="en-US" i="1" dirty="0">
              <a:solidFill>
                <a:srgbClr val="000090"/>
              </a:solidFill>
              <a:latin typeface="Arial"/>
            </a:endParaRPr>
          </a:p>
          <a:p>
            <a:r>
              <a:rPr lang="en-US" i="1" dirty="0">
                <a:solidFill>
                  <a:srgbClr val="000090"/>
                </a:solidFill>
                <a:latin typeface="Arial"/>
              </a:rPr>
              <a:t>•  ToF-700  ~65 </a:t>
            </a:r>
            <a:r>
              <a:rPr lang="en-US" i="1" dirty="0" err="1">
                <a:solidFill>
                  <a:srgbClr val="000090"/>
                </a:solidFill>
                <a:latin typeface="Arial"/>
              </a:rPr>
              <a:t>ps</a:t>
            </a:r>
            <a:endParaRPr lang="en-US" i="1" dirty="0">
              <a:solidFill>
                <a:srgbClr val="000090"/>
              </a:solidFill>
              <a:latin typeface="Arial"/>
            </a:endParaRPr>
          </a:p>
          <a:p>
            <a:r>
              <a:rPr lang="en-US" i="1" dirty="0">
                <a:solidFill>
                  <a:srgbClr val="000090"/>
                </a:solidFill>
                <a:latin typeface="Arial"/>
              </a:rPr>
              <a:t>•  ToF-400  ~53 </a:t>
            </a:r>
            <a:r>
              <a:rPr lang="en-US" i="1" dirty="0" err="1">
                <a:solidFill>
                  <a:srgbClr val="000090"/>
                </a:solidFill>
                <a:latin typeface="Arial"/>
              </a:rPr>
              <a:t>ps</a:t>
            </a:r>
            <a:endParaRPr lang="en-US" i="1" dirty="0">
              <a:solidFill>
                <a:srgbClr val="000090"/>
              </a:solidFill>
              <a:effectLst/>
              <a:latin typeface="Arial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45100" y="1966912"/>
            <a:ext cx="101600" cy="484188"/>
          </a:xfrm>
          <a:prstGeom prst="rect">
            <a:avLst/>
          </a:prstGeom>
          <a:solidFill>
            <a:srgbClr val="F9535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97500" y="2298700"/>
            <a:ext cx="74930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beam</a:t>
            </a:r>
          </a:p>
          <a:p>
            <a:r>
              <a:rPr lang="en-US" sz="1400" dirty="0"/>
              <a:t>pipe</a:t>
            </a:r>
          </a:p>
        </p:txBody>
      </p:sp>
      <p:pic>
        <p:nvPicPr>
          <p:cNvPr id="24" name="Picture 23" descr="Screen Shot 2018-07-01 at 16.34.5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3373"/>
            <a:ext cx="3591977" cy="22846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6000" y="5029200"/>
            <a:ext cx="2206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0090"/>
                </a:solidFill>
              </a:rPr>
              <a:t>momentum resolution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3029" y="2825234"/>
            <a:ext cx="2233341" cy="369332"/>
          </a:xfrm>
          <a:prstGeom prst="rect">
            <a:avLst/>
          </a:prstGeom>
          <a:solidFill>
            <a:srgbClr val="FFE9D2"/>
          </a:solidFill>
        </p:spPr>
        <p:txBody>
          <a:bodyPr wrap="none">
            <a:spAutoFit/>
          </a:bodyPr>
          <a:lstStyle/>
          <a:p>
            <a:pPr lvl="0" defTabSz="457200" eaLnBrk="0" hangingPunct="0"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r>
              <a:rPr lang="en-US" b="1" dirty="0">
                <a:solidFill>
                  <a:srgbClr val="000090"/>
                </a:solidFill>
                <a:latin typeface="Arial" charset="0"/>
                <a:ea typeface="ＭＳ Ｐゴシック" charset="0"/>
                <a:cs typeface="Arial" charset="0"/>
              </a:rPr>
              <a:t>GEM: 163 x 45 cm</a:t>
            </a:r>
            <a:r>
              <a:rPr lang="en-US" b="1" baseline="30000" dirty="0">
                <a:solidFill>
                  <a:srgbClr val="000090"/>
                </a:solidFill>
                <a:latin typeface="Arial" charset="0"/>
                <a:ea typeface="ＭＳ Ｐゴシック" charset="0"/>
                <a:cs typeface="Arial" charset="0"/>
              </a:rPr>
              <a:t>2</a:t>
            </a:r>
            <a:endParaRPr lang="ru-RU" b="1" baseline="30000" dirty="0">
              <a:solidFill>
                <a:srgbClr val="00009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CA657-76C6-1949-A00F-D43B418F6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FFC33-B69A-714D-A0C5-2325A38C5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BA8504-1CA7-6743-9762-C5C9B7DDE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22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5057775" y="3478213"/>
            <a:ext cx="252413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56438" y="3478213"/>
            <a:ext cx="250825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451725" y="3198813"/>
            <a:ext cx="252413" cy="1728787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2580000">
            <a:off x="4176713" y="2938463"/>
            <a:ext cx="1366837" cy="504825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740000">
            <a:off x="4307914" y="2999811"/>
            <a:ext cx="792163" cy="97313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425" y="2106613"/>
            <a:ext cx="5146675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8394700" y="4495800"/>
            <a:ext cx="693381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/>
              <a:t>FHCal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8432800" y="4813300"/>
            <a:ext cx="533657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FFD</a:t>
            </a:r>
          </a:p>
        </p:txBody>
      </p:sp>
      <p:sp>
        <p:nvSpPr>
          <p:cNvPr id="75" name="TextBox 74"/>
          <p:cNvSpPr txBox="1"/>
          <p:nvPr/>
        </p:nvSpPr>
        <p:spPr bwMode="auto">
          <a:xfrm>
            <a:off x="241300" y="700088"/>
            <a:ext cx="6604000" cy="400110"/>
          </a:xfrm>
          <a:prstGeom prst="rect">
            <a:avLst/>
          </a:prstGeom>
          <a:solidFill>
            <a:srgbClr val="FCF7FB">
              <a:alpha val="96000"/>
            </a:srgbClr>
          </a:solidFill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u="sng" dirty="0">
                <a:solidFill>
                  <a:srgbClr val="000090"/>
                </a:solidFill>
              </a:rPr>
              <a:t>stage I:</a:t>
            </a:r>
            <a:r>
              <a:rPr lang="en-US" sz="2000" b="1" dirty="0">
                <a:solidFill>
                  <a:srgbClr val="000090"/>
                </a:solidFill>
              </a:rPr>
              <a:t>         TPC, TOF, ECAL, </a:t>
            </a:r>
            <a:r>
              <a:rPr lang="en-US" sz="2000" b="1" dirty="0" err="1">
                <a:solidFill>
                  <a:srgbClr val="000090"/>
                </a:solidFill>
              </a:rPr>
              <a:t>FHCal</a:t>
            </a:r>
            <a:r>
              <a:rPr lang="en-US" sz="2000" b="1" dirty="0">
                <a:solidFill>
                  <a:srgbClr val="000090"/>
                </a:solidFill>
              </a:rPr>
              <a:t>, FFD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89" name="TextBox 7"/>
          <p:cNvSpPr txBox="1">
            <a:spLocks noChangeArrowheads="1"/>
          </p:cNvSpPr>
          <p:nvPr/>
        </p:nvSpPr>
        <p:spPr bwMode="auto">
          <a:xfrm>
            <a:off x="2089150" y="88900"/>
            <a:ext cx="4544934" cy="461665"/>
          </a:xfrm>
          <a:prstGeom prst="rect">
            <a:avLst/>
          </a:prstGeom>
          <a:solidFill>
            <a:srgbClr val="AEFFFB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>
                <a:solidFill>
                  <a:srgbClr val="000090"/>
                </a:solidFill>
              </a:rPr>
              <a:t>ulti-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000090"/>
                </a:solidFill>
              </a:rPr>
              <a:t>urpose </a:t>
            </a: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>
                <a:solidFill>
                  <a:srgbClr val="000090"/>
                </a:solidFill>
              </a:rPr>
              <a:t>etector (</a:t>
            </a:r>
            <a:r>
              <a:rPr lang="en-US" b="1" dirty="0">
                <a:solidFill>
                  <a:srgbClr val="FF0000"/>
                </a:solidFill>
              </a:rPr>
              <a:t>MPD</a:t>
            </a:r>
            <a:r>
              <a:rPr lang="en-US" b="1" dirty="0">
                <a:solidFill>
                  <a:srgbClr val="000090"/>
                </a:solidFill>
              </a:rPr>
              <a:t>)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90" name="Picture 6" descr="NICA-Logo_4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2" name="Группа 29"/>
          <p:cNvGrpSpPr>
            <a:grpSpLocks/>
          </p:cNvGrpSpPr>
          <p:nvPr/>
        </p:nvGrpSpPr>
        <p:grpSpPr bwMode="auto">
          <a:xfrm>
            <a:off x="74705" y="2442504"/>
            <a:ext cx="3625850" cy="2987675"/>
            <a:chOff x="114300" y="3714752"/>
            <a:chExt cx="3625821" cy="2987675"/>
          </a:xfrm>
        </p:grpSpPr>
        <p:pic>
          <p:nvPicPr>
            <p:cNvPr id="63" name="Рисунок 5"/>
            <p:cNvPicPr>
              <a:picLocks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838" t="7805" r="9120" b="6364"/>
            <a:stretch>
              <a:fillRect/>
            </a:stretch>
          </p:blipFill>
          <p:spPr bwMode="auto">
            <a:xfrm>
              <a:off x="500034" y="3714752"/>
              <a:ext cx="3240087" cy="298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870304" y="3789365"/>
              <a:ext cx="959710" cy="830997"/>
            </a:xfrm>
            <a:prstGeom prst="rect">
              <a:avLst/>
            </a:prstGeom>
            <a:solidFill>
              <a:srgbClr val="FCF7FB"/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URQMD</a:t>
              </a:r>
            </a:p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charged</a:t>
              </a:r>
            </a:p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b&lt;11 </a:t>
              </a:r>
              <a:r>
                <a:rPr lang="en-US" sz="1600" dirty="0" err="1">
                  <a:solidFill>
                    <a:srgbClr val="000090"/>
                  </a:solidFill>
                </a:rPr>
                <a:t>fm</a:t>
              </a:r>
              <a:endParaRPr lang="ru-RU" sz="1600" dirty="0">
                <a:solidFill>
                  <a:srgbClr val="000090"/>
                </a:solidFill>
              </a:endParaRPr>
            </a:p>
          </p:txBody>
        </p:sp>
        <p:sp>
          <p:nvSpPr>
            <p:cNvPr id="65" name="TextBox 8"/>
            <p:cNvSpPr txBox="1">
              <a:spLocks noChangeArrowheads="1"/>
            </p:cNvSpPr>
            <p:nvPr/>
          </p:nvSpPr>
          <p:spPr bwMode="auto">
            <a:xfrm rot="-5400000">
              <a:off x="-102393" y="4006056"/>
              <a:ext cx="787400" cy="35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700">
                  <a:latin typeface="Calibri" panose="020F0502020204030204" pitchFamily="34" charset="0"/>
                </a:rPr>
                <a:t>dN/d</a:t>
              </a:r>
              <a:r>
                <a:rPr lang="en-US" altLang="ru-RU" sz="1700">
                  <a:latin typeface="Symbol" panose="05050102010706020507" pitchFamily="18" charset="2"/>
                </a:rPr>
                <a:t>h</a:t>
              </a:r>
              <a:endParaRPr lang="ru-RU" altLang="ru-RU" sz="1700">
                <a:latin typeface="Calibri" panose="020F0502020204030204" pitchFamily="34" charset="0"/>
              </a:endParaRPr>
            </a:p>
          </p:txBody>
        </p:sp>
        <p:sp>
          <p:nvSpPr>
            <p:cNvPr id="66" name="TextBox 76"/>
            <p:cNvSpPr txBox="1">
              <a:spLocks noChangeArrowheads="1"/>
            </p:cNvSpPr>
            <p:nvPr/>
          </p:nvSpPr>
          <p:spPr bwMode="auto">
            <a:xfrm>
              <a:off x="2911474" y="5078413"/>
              <a:ext cx="6984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600" b="1" dirty="0" err="1">
                  <a:solidFill>
                    <a:srgbClr val="FF0000"/>
                  </a:solidFill>
                </a:rPr>
                <a:t>ECal</a:t>
              </a:r>
              <a:endParaRPr lang="ru-RU" altLang="ru-RU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7" name="TextBox 7"/>
          <p:cNvSpPr txBox="1">
            <a:spLocks noChangeArrowheads="1"/>
          </p:cNvSpPr>
          <p:nvPr/>
        </p:nvSpPr>
        <p:spPr bwMode="auto">
          <a:xfrm>
            <a:off x="2025743" y="5390491"/>
            <a:ext cx="316131" cy="31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700" dirty="0">
                <a:latin typeface="Symbol" panose="05050102010706020507" pitchFamily="18" charset="2"/>
              </a:rPr>
              <a:t>h</a:t>
            </a:r>
            <a:endParaRPr lang="ru-RU" altLang="ru-RU" sz="1700" dirty="0">
              <a:latin typeface="Calibri" panose="020F0502020204030204" pitchFamily="34" charset="0"/>
            </a:endParaRPr>
          </a:p>
        </p:txBody>
      </p:sp>
      <p:sp>
        <p:nvSpPr>
          <p:cNvPr id="69" name="Прямоугольник 64"/>
          <p:cNvSpPr/>
          <p:nvPr/>
        </p:nvSpPr>
        <p:spPr>
          <a:xfrm>
            <a:off x="1895568" y="3348968"/>
            <a:ext cx="571500" cy="45719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Прямоугольник 67"/>
          <p:cNvSpPr/>
          <p:nvPr/>
        </p:nvSpPr>
        <p:spPr>
          <a:xfrm>
            <a:off x="1928906" y="3922053"/>
            <a:ext cx="511174" cy="476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69"/>
          <p:cNvSpPr/>
          <p:nvPr/>
        </p:nvSpPr>
        <p:spPr>
          <a:xfrm>
            <a:off x="1317719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1"/>
          <p:cNvSpPr/>
          <p:nvPr/>
        </p:nvSpPr>
        <p:spPr>
          <a:xfrm>
            <a:off x="2603594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Прямоугольник 72"/>
          <p:cNvSpPr/>
          <p:nvPr/>
        </p:nvSpPr>
        <p:spPr>
          <a:xfrm>
            <a:off x="1174843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Прямоугольник 73"/>
          <p:cNvSpPr/>
          <p:nvPr/>
        </p:nvSpPr>
        <p:spPr>
          <a:xfrm>
            <a:off x="2817905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TextBox 75"/>
          <p:cNvSpPr txBox="1">
            <a:spLocks noChangeArrowheads="1"/>
          </p:cNvSpPr>
          <p:nvPr/>
        </p:nvSpPr>
        <p:spPr bwMode="auto">
          <a:xfrm>
            <a:off x="1855881" y="3010828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000090"/>
                </a:solidFill>
              </a:rPr>
              <a:t>TPC</a:t>
            </a:r>
            <a:endParaRPr lang="ru-RU" altLang="ru-RU" b="1" dirty="0">
              <a:solidFill>
                <a:srgbClr val="000090"/>
              </a:solidFill>
            </a:endParaRPr>
          </a:p>
        </p:txBody>
      </p:sp>
      <p:cxnSp>
        <p:nvCxnSpPr>
          <p:cNvPr id="78" name="Прямая со стрелкой 78"/>
          <p:cNvCxnSpPr/>
          <p:nvPr/>
        </p:nvCxnSpPr>
        <p:spPr>
          <a:xfrm flipH="1">
            <a:off x="2475007" y="3950628"/>
            <a:ext cx="406398" cy="31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9"/>
          <p:cNvSpPr txBox="1">
            <a:spLocks noChangeArrowheads="1"/>
          </p:cNvSpPr>
          <p:nvPr/>
        </p:nvSpPr>
        <p:spPr bwMode="auto">
          <a:xfrm>
            <a:off x="1927317" y="4501492"/>
            <a:ext cx="6873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>
                <a:solidFill>
                  <a:srgbClr val="000090"/>
                </a:solidFill>
              </a:rPr>
              <a:t>FFD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sp>
        <p:nvSpPr>
          <p:cNvPr id="80" name="TextBox 81"/>
          <p:cNvSpPr txBox="1">
            <a:spLocks noChangeArrowheads="1"/>
          </p:cNvSpPr>
          <p:nvPr/>
        </p:nvSpPr>
        <p:spPr bwMode="auto">
          <a:xfrm>
            <a:off x="1833656" y="4799942"/>
            <a:ext cx="785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 err="1">
                <a:solidFill>
                  <a:srgbClr val="000090"/>
                </a:solidFill>
              </a:rPr>
              <a:t>FHCal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cxnSp>
        <p:nvCxnSpPr>
          <p:cNvPr id="81" name="Прямая со стрелкой 82"/>
          <p:cNvCxnSpPr>
            <a:stCxn id="80" idx="3"/>
          </p:cNvCxnSpPr>
          <p:nvPr/>
        </p:nvCxnSpPr>
        <p:spPr>
          <a:xfrm flipV="1">
            <a:off x="2619469" y="48237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2"/>
          <p:cNvCxnSpPr/>
          <p:nvPr/>
        </p:nvCxnSpPr>
        <p:spPr>
          <a:xfrm>
            <a:off x="1924983" y="3679167"/>
            <a:ext cx="513509" cy="0"/>
          </a:xfrm>
          <a:prstGeom prst="line">
            <a:avLst/>
          </a:prstGeom>
          <a:ln w="47625">
            <a:solidFill>
              <a:srgbClr val="00009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001805" y="3469042"/>
            <a:ext cx="718768" cy="377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TOF</a:t>
            </a:r>
            <a:endParaRPr lang="ru-RU" b="1" dirty="0">
              <a:solidFill>
                <a:srgbClr val="000090"/>
              </a:solidFill>
            </a:endParaRPr>
          </a:p>
        </p:txBody>
      </p:sp>
      <p:cxnSp>
        <p:nvCxnSpPr>
          <p:cNvPr id="84" name="Прямая со стрелкой 82"/>
          <p:cNvCxnSpPr/>
          <p:nvPr/>
        </p:nvCxnSpPr>
        <p:spPr>
          <a:xfrm flipH="1" flipV="1">
            <a:off x="1370105" y="47983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82"/>
          <p:cNvCxnSpPr/>
          <p:nvPr/>
        </p:nvCxnSpPr>
        <p:spPr>
          <a:xfrm flipV="1">
            <a:off x="2454369" y="45316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82"/>
          <p:cNvCxnSpPr/>
          <p:nvPr/>
        </p:nvCxnSpPr>
        <p:spPr>
          <a:xfrm flipH="1" flipV="1">
            <a:off x="1586005" y="45189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82"/>
          <p:cNvCxnSpPr/>
          <p:nvPr/>
        </p:nvCxnSpPr>
        <p:spPr>
          <a:xfrm flipV="1">
            <a:off x="1541555" y="3687103"/>
            <a:ext cx="361950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4"/>
          <p:cNvSpPr txBox="1">
            <a:spLocks noChangeArrowheads="1"/>
          </p:cNvSpPr>
          <p:nvPr/>
        </p:nvSpPr>
        <p:spPr bwMode="auto">
          <a:xfrm>
            <a:off x="1349448" y="2049549"/>
            <a:ext cx="1644474" cy="400110"/>
          </a:xfrm>
          <a:prstGeom prst="rect">
            <a:avLst/>
          </a:prstGeom>
          <a:solidFill>
            <a:srgbClr val="FFFEF8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b="1" i="1" dirty="0">
                <a:solidFill>
                  <a:srgbClr val="000090"/>
                </a:solidFill>
                <a:latin typeface="Arial"/>
                <a:cs typeface="Arial"/>
              </a:rPr>
              <a:t>acceptance</a:t>
            </a:r>
            <a:endParaRPr lang="ru-RU" altLang="ru-RU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570256" y="2385353"/>
            <a:ext cx="1686217" cy="646331"/>
            <a:chOff x="3117851" y="2387600"/>
            <a:chExt cx="1686217" cy="646331"/>
          </a:xfrm>
        </p:grpSpPr>
        <p:sp>
          <p:nvSpPr>
            <p:cNvPr id="46" name="TextBox 45"/>
            <p:cNvSpPr txBox="1"/>
            <p:nvPr/>
          </p:nvSpPr>
          <p:spPr>
            <a:xfrm>
              <a:off x="3117851" y="2387600"/>
              <a:ext cx="168621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90"/>
                  </a:solidFill>
                </a:rPr>
                <a:t>       11 A </a:t>
              </a:r>
              <a:r>
                <a:rPr lang="en-US" dirty="0" err="1">
                  <a:solidFill>
                    <a:srgbClr val="000090"/>
                  </a:solidFill>
                </a:rPr>
                <a:t>GeV</a:t>
              </a:r>
              <a:endParaRPr lang="en-US" dirty="0">
                <a:solidFill>
                  <a:srgbClr val="000090"/>
                </a:solidFill>
              </a:endParaRPr>
            </a:p>
            <a:p>
              <a:pPr algn="r"/>
              <a:r>
                <a:rPr lang="en-US" dirty="0">
                  <a:solidFill>
                    <a:srgbClr val="000090"/>
                  </a:solidFill>
                </a:rPr>
                <a:t>4 A </a:t>
              </a:r>
              <a:r>
                <a:rPr lang="en-US" dirty="0" err="1">
                  <a:solidFill>
                    <a:srgbClr val="000090"/>
                  </a:solidFill>
                </a:rPr>
                <a:t>GeV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3302000" y="2578100"/>
              <a:ext cx="406400" cy="0"/>
            </a:xfrm>
            <a:prstGeom prst="line">
              <a:avLst/>
            </a:prstGeom>
            <a:ln w="38100" cmpd="sng">
              <a:solidFill>
                <a:srgbClr val="FF99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314700" y="2870200"/>
              <a:ext cx="406400" cy="0"/>
            </a:xfrm>
            <a:prstGeom prst="line">
              <a:avLst/>
            </a:prstGeom>
            <a:ln w="38100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11"/>
          <p:cNvSpPr txBox="1">
            <a:spLocks noChangeArrowheads="1"/>
          </p:cNvSpPr>
          <p:nvPr/>
        </p:nvSpPr>
        <p:spPr bwMode="auto">
          <a:xfrm>
            <a:off x="107577" y="5993653"/>
            <a:ext cx="4061012" cy="707886"/>
          </a:xfrm>
          <a:prstGeom prst="rect">
            <a:avLst/>
          </a:prstGeom>
          <a:solidFill>
            <a:srgbClr val="9DFC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0C1167"/>
                </a:solidFill>
              </a:rPr>
              <a:t>stage 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dirty="0">
                <a:solidFill>
                  <a:srgbClr val="0C1167"/>
                </a:solidFill>
              </a:rPr>
              <a:t>to be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put in operation</a:t>
            </a:r>
            <a:r>
              <a:rPr kumimoji="0" lang="en-US" sz="2000" b="0" i="1" u="none" strike="noStrike" kern="1200" cap="none" spc="0" normalizeH="0" noProof="0" dirty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in </a:t>
            </a:r>
            <a:r>
              <a:rPr kumimoji="0" lang="en-US" sz="2000" b="1" i="1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2021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4AB7DC-601C-D94E-B9CB-2377D8ECA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3F9F9B-5D91-9341-AEDC-C6012BED9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5BFFC-B900-EC46-9094-1719A4714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51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Box 7"/>
          <p:cNvSpPr txBox="1">
            <a:spLocks noChangeArrowheads="1"/>
          </p:cNvSpPr>
          <p:nvPr/>
        </p:nvSpPr>
        <p:spPr bwMode="auto">
          <a:xfrm>
            <a:off x="2089150" y="88900"/>
            <a:ext cx="4544934" cy="461665"/>
          </a:xfrm>
          <a:prstGeom prst="rect">
            <a:avLst/>
          </a:prstGeom>
          <a:solidFill>
            <a:srgbClr val="AEFFFB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>
                <a:solidFill>
                  <a:srgbClr val="000090"/>
                </a:solidFill>
              </a:rPr>
              <a:t>ulti-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000090"/>
                </a:solidFill>
              </a:rPr>
              <a:t>urpose </a:t>
            </a: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>
                <a:solidFill>
                  <a:srgbClr val="000090"/>
                </a:solidFill>
              </a:rPr>
              <a:t>etector (</a:t>
            </a:r>
            <a:r>
              <a:rPr lang="en-US" b="1" dirty="0">
                <a:solidFill>
                  <a:srgbClr val="FF0000"/>
                </a:solidFill>
              </a:rPr>
              <a:t>MPD</a:t>
            </a:r>
            <a:r>
              <a:rPr lang="en-US" b="1" dirty="0">
                <a:solidFill>
                  <a:srgbClr val="000090"/>
                </a:solidFill>
              </a:rPr>
              <a:t>)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90" name="Picture 6" descr="NICA-Logo_4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2" name="Группа 29"/>
          <p:cNvGrpSpPr>
            <a:grpSpLocks/>
          </p:cNvGrpSpPr>
          <p:nvPr/>
        </p:nvGrpSpPr>
        <p:grpSpPr bwMode="auto">
          <a:xfrm>
            <a:off x="74705" y="2442504"/>
            <a:ext cx="3625850" cy="2987675"/>
            <a:chOff x="114300" y="3714752"/>
            <a:chExt cx="3625821" cy="2987675"/>
          </a:xfrm>
        </p:grpSpPr>
        <p:pic>
          <p:nvPicPr>
            <p:cNvPr id="63" name="Рисунок 5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838" t="7805" r="9120" b="6364"/>
            <a:stretch>
              <a:fillRect/>
            </a:stretch>
          </p:blipFill>
          <p:spPr bwMode="auto">
            <a:xfrm>
              <a:off x="500034" y="3714752"/>
              <a:ext cx="3240087" cy="298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870304" y="3789365"/>
              <a:ext cx="959710" cy="830997"/>
            </a:xfrm>
            <a:prstGeom prst="rect">
              <a:avLst/>
            </a:prstGeom>
            <a:solidFill>
              <a:srgbClr val="FCF7FB"/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URQMD</a:t>
              </a:r>
            </a:p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charged</a:t>
              </a:r>
            </a:p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b&lt;11 </a:t>
              </a:r>
              <a:r>
                <a:rPr lang="en-US" sz="1600" dirty="0" err="1">
                  <a:solidFill>
                    <a:srgbClr val="000090"/>
                  </a:solidFill>
                </a:rPr>
                <a:t>fm</a:t>
              </a:r>
              <a:endParaRPr lang="ru-RU" sz="1600" dirty="0">
                <a:solidFill>
                  <a:srgbClr val="000090"/>
                </a:solidFill>
              </a:endParaRPr>
            </a:p>
          </p:txBody>
        </p:sp>
        <p:sp>
          <p:nvSpPr>
            <p:cNvPr id="65" name="TextBox 8"/>
            <p:cNvSpPr txBox="1">
              <a:spLocks noChangeArrowheads="1"/>
            </p:cNvSpPr>
            <p:nvPr/>
          </p:nvSpPr>
          <p:spPr bwMode="auto">
            <a:xfrm rot="-5400000">
              <a:off x="-102393" y="4006056"/>
              <a:ext cx="787400" cy="35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700">
                  <a:latin typeface="Calibri" panose="020F0502020204030204" pitchFamily="34" charset="0"/>
                </a:rPr>
                <a:t>dN/d</a:t>
              </a:r>
              <a:r>
                <a:rPr lang="en-US" altLang="ru-RU" sz="1700">
                  <a:latin typeface="Symbol" panose="05050102010706020507" pitchFamily="18" charset="2"/>
                </a:rPr>
                <a:t>h</a:t>
              </a:r>
              <a:endParaRPr lang="ru-RU" altLang="ru-RU" sz="1700">
                <a:latin typeface="Calibri" panose="020F0502020204030204" pitchFamily="34" charset="0"/>
              </a:endParaRPr>
            </a:p>
          </p:txBody>
        </p:sp>
        <p:sp>
          <p:nvSpPr>
            <p:cNvPr id="66" name="TextBox 76"/>
            <p:cNvSpPr txBox="1">
              <a:spLocks noChangeArrowheads="1"/>
            </p:cNvSpPr>
            <p:nvPr/>
          </p:nvSpPr>
          <p:spPr bwMode="auto">
            <a:xfrm>
              <a:off x="2911474" y="5078413"/>
              <a:ext cx="6984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600" b="1" dirty="0" err="1">
                  <a:solidFill>
                    <a:srgbClr val="FF0000"/>
                  </a:solidFill>
                </a:rPr>
                <a:t>ECal</a:t>
              </a:r>
              <a:endParaRPr lang="ru-RU" altLang="ru-RU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7" name="TextBox 7"/>
          <p:cNvSpPr txBox="1">
            <a:spLocks noChangeArrowheads="1"/>
          </p:cNvSpPr>
          <p:nvPr/>
        </p:nvSpPr>
        <p:spPr bwMode="auto">
          <a:xfrm>
            <a:off x="2025743" y="5390491"/>
            <a:ext cx="316131" cy="31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700" dirty="0">
                <a:latin typeface="Symbol" panose="05050102010706020507" pitchFamily="18" charset="2"/>
              </a:rPr>
              <a:t>h</a:t>
            </a:r>
            <a:endParaRPr lang="ru-RU" altLang="ru-RU" sz="1700" dirty="0">
              <a:latin typeface="Calibri" panose="020F0502020204030204" pitchFamily="34" charset="0"/>
            </a:endParaRPr>
          </a:p>
        </p:txBody>
      </p:sp>
      <p:sp>
        <p:nvSpPr>
          <p:cNvPr id="69" name="Прямоугольник 64"/>
          <p:cNvSpPr/>
          <p:nvPr/>
        </p:nvSpPr>
        <p:spPr>
          <a:xfrm>
            <a:off x="1895568" y="3348968"/>
            <a:ext cx="571500" cy="45719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Прямоугольник 67"/>
          <p:cNvSpPr/>
          <p:nvPr/>
        </p:nvSpPr>
        <p:spPr>
          <a:xfrm>
            <a:off x="1928906" y="3922053"/>
            <a:ext cx="511174" cy="476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69"/>
          <p:cNvSpPr/>
          <p:nvPr/>
        </p:nvSpPr>
        <p:spPr>
          <a:xfrm>
            <a:off x="1317719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1"/>
          <p:cNvSpPr/>
          <p:nvPr/>
        </p:nvSpPr>
        <p:spPr>
          <a:xfrm>
            <a:off x="2603594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Прямоугольник 72"/>
          <p:cNvSpPr/>
          <p:nvPr/>
        </p:nvSpPr>
        <p:spPr>
          <a:xfrm>
            <a:off x="1174843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Прямоугольник 73"/>
          <p:cNvSpPr/>
          <p:nvPr/>
        </p:nvSpPr>
        <p:spPr>
          <a:xfrm>
            <a:off x="2817905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TextBox 75"/>
          <p:cNvSpPr txBox="1">
            <a:spLocks noChangeArrowheads="1"/>
          </p:cNvSpPr>
          <p:nvPr/>
        </p:nvSpPr>
        <p:spPr bwMode="auto">
          <a:xfrm>
            <a:off x="1855881" y="3010828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000090"/>
                </a:solidFill>
              </a:rPr>
              <a:t>TPC</a:t>
            </a:r>
            <a:endParaRPr lang="ru-RU" altLang="ru-RU" b="1" dirty="0">
              <a:solidFill>
                <a:srgbClr val="000090"/>
              </a:solidFill>
            </a:endParaRPr>
          </a:p>
        </p:txBody>
      </p:sp>
      <p:cxnSp>
        <p:nvCxnSpPr>
          <p:cNvPr id="78" name="Прямая со стрелкой 78"/>
          <p:cNvCxnSpPr/>
          <p:nvPr/>
        </p:nvCxnSpPr>
        <p:spPr>
          <a:xfrm flipH="1">
            <a:off x="2475007" y="3950628"/>
            <a:ext cx="406398" cy="31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9"/>
          <p:cNvSpPr txBox="1">
            <a:spLocks noChangeArrowheads="1"/>
          </p:cNvSpPr>
          <p:nvPr/>
        </p:nvSpPr>
        <p:spPr bwMode="auto">
          <a:xfrm>
            <a:off x="1927317" y="4501492"/>
            <a:ext cx="6873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>
                <a:solidFill>
                  <a:srgbClr val="000090"/>
                </a:solidFill>
              </a:rPr>
              <a:t>FFD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sp>
        <p:nvSpPr>
          <p:cNvPr id="80" name="TextBox 81"/>
          <p:cNvSpPr txBox="1">
            <a:spLocks noChangeArrowheads="1"/>
          </p:cNvSpPr>
          <p:nvPr/>
        </p:nvSpPr>
        <p:spPr bwMode="auto">
          <a:xfrm>
            <a:off x="1833656" y="4799942"/>
            <a:ext cx="785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 err="1">
                <a:solidFill>
                  <a:srgbClr val="000090"/>
                </a:solidFill>
              </a:rPr>
              <a:t>FHCal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cxnSp>
        <p:nvCxnSpPr>
          <p:cNvPr id="81" name="Прямая со стрелкой 82"/>
          <p:cNvCxnSpPr>
            <a:stCxn id="80" idx="3"/>
          </p:cNvCxnSpPr>
          <p:nvPr/>
        </p:nvCxnSpPr>
        <p:spPr>
          <a:xfrm flipV="1">
            <a:off x="2619469" y="48237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2"/>
          <p:cNvCxnSpPr/>
          <p:nvPr/>
        </p:nvCxnSpPr>
        <p:spPr>
          <a:xfrm>
            <a:off x="1924983" y="3679167"/>
            <a:ext cx="513509" cy="0"/>
          </a:xfrm>
          <a:prstGeom prst="line">
            <a:avLst/>
          </a:prstGeom>
          <a:ln w="47625">
            <a:solidFill>
              <a:srgbClr val="00009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001805" y="3469042"/>
            <a:ext cx="718768" cy="377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TOF</a:t>
            </a:r>
            <a:endParaRPr lang="ru-RU" b="1" dirty="0">
              <a:solidFill>
                <a:srgbClr val="000090"/>
              </a:solidFill>
            </a:endParaRPr>
          </a:p>
        </p:txBody>
      </p:sp>
      <p:cxnSp>
        <p:nvCxnSpPr>
          <p:cNvPr id="84" name="Прямая со стрелкой 82"/>
          <p:cNvCxnSpPr/>
          <p:nvPr/>
        </p:nvCxnSpPr>
        <p:spPr>
          <a:xfrm flipH="1" flipV="1">
            <a:off x="1370105" y="47983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82"/>
          <p:cNvCxnSpPr/>
          <p:nvPr/>
        </p:nvCxnSpPr>
        <p:spPr>
          <a:xfrm flipV="1">
            <a:off x="2454369" y="45316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82"/>
          <p:cNvCxnSpPr/>
          <p:nvPr/>
        </p:nvCxnSpPr>
        <p:spPr>
          <a:xfrm flipH="1" flipV="1">
            <a:off x="1586005" y="45189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82"/>
          <p:cNvCxnSpPr/>
          <p:nvPr/>
        </p:nvCxnSpPr>
        <p:spPr>
          <a:xfrm flipV="1">
            <a:off x="1541555" y="3687103"/>
            <a:ext cx="361950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4"/>
          <p:cNvSpPr txBox="1">
            <a:spLocks noChangeArrowheads="1"/>
          </p:cNvSpPr>
          <p:nvPr/>
        </p:nvSpPr>
        <p:spPr bwMode="auto">
          <a:xfrm>
            <a:off x="1349448" y="2049549"/>
            <a:ext cx="1644474" cy="400110"/>
          </a:xfrm>
          <a:prstGeom prst="rect">
            <a:avLst/>
          </a:prstGeom>
          <a:solidFill>
            <a:srgbClr val="FFFEF8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b="1" i="1" dirty="0">
                <a:solidFill>
                  <a:srgbClr val="000090"/>
                </a:solidFill>
                <a:latin typeface="Arial"/>
                <a:cs typeface="Arial"/>
              </a:rPr>
              <a:t>acceptance</a:t>
            </a:r>
            <a:endParaRPr lang="ru-RU" altLang="ru-RU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227105" y="2004353"/>
            <a:ext cx="3489326" cy="2143125"/>
            <a:chOff x="533400" y="3035300"/>
            <a:chExt cx="3489326" cy="2143125"/>
          </a:xfrm>
        </p:grpSpPr>
        <p:sp>
          <p:nvSpPr>
            <p:cNvPr id="96" name="Прямоугольник 67"/>
            <p:cNvSpPr/>
            <p:nvPr/>
          </p:nvSpPr>
          <p:spPr>
            <a:xfrm>
              <a:off x="1816099" y="5111750"/>
              <a:ext cx="422275" cy="50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7" name="Прямоугольник 67"/>
            <p:cNvSpPr/>
            <p:nvPr/>
          </p:nvSpPr>
          <p:spPr>
            <a:xfrm>
              <a:off x="2724149" y="5127625"/>
              <a:ext cx="422275" cy="50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98" name="Прямая соединительная линия 2"/>
            <p:cNvCxnSpPr/>
            <p:nvPr/>
          </p:nvCxnSpPr>
          <p:spPr>
            <a:xfrm>
              <a:off x="1758203" y="4846639"/>
              <a:ext cx="513509" cy="0"/>
            </a:xfrm>
            <a:prstGeom prst="line">
              <a:avLst/>
            </a:prstGeom>
            <a:ln w="47625">
              <a:solidFill>
                <a:srgbClr val="00009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2"/>
            <p:cNvCxnSpPr/>
            <p:nvPr/>
          </p:nvCxnSpPr>
          <p:spPr>
            <a:xfrm>
              <a:off x="2704353" y="4846639"/>
              <a:ext cx="513509" cy="0"/>
            </a:xfrm>
            <a:prstGeom prst="line">
              <a:avLst/>
            </a:prstGeom>
            <a:ln w="47625">
              <a:solidFill>
                <a:srgbClr val="00009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2"/>
            <p:cNvCxnSpPr/>
            <p:nvPr/>
          </p:nvCxnSpPr>
          <p:spPr>
            <a:xfrm>
              <a:off x="2676525" y="4543425"/>
              <a:ext cx="485775" cy="0"/>
            </a:xfrm>
            <a:prstGeom prst="line">
              <a:avLst/>
            </a:prstGeom>
            <a:ln w="47625">
              <a:solidFill>
                <a:srgbClr val="3366FF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2"/>
            <p:cNvCxnSpPr/>
            <p:nvPr/>
          </p:nvCxnSpPr>
          <p:spPr>
            <a:xfrm>
              <a:off x="1803400" y="4533900"/>
              <a:ext cx="485775" cy="0"/>
            </a:xfrm>
            <a:prstGeom prst="line">
              <a:avLst/>
            </a:prstGeom>
            <a:ln w="47625">
              <a:solidFill>
                <a:srgbClr val="3366FF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02" name="TextBox 75"/>
            <p:cNvSpPr txBox="1">
              <a:spLocks noChangeArrowheads="1"/>
            </p:cNvSpPr>
            <p:nvPr/>
          </p:nvSpPr>
          <p:spPr bwMode="auto">
            <a:xfrm>
              <a:off x="3308351" y="4352925"/>
              <a:ext cx="7143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 dirty="0">
                  <a:solidFill>
                    <a:srgbClr val="3366FF"/>
                  </a:solidFill>
                </a:rPr>
                <a:t>CPC</a:t>
              </a:r>
              <a:endParaRPr lang="ru-RU" altLang="ru-RU" b="1" dirty="0">
                <a:solidFill>
                  <a:srgbClr val="3366FF"/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33400" y="3035300"/>
              <a:ext cx="9479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3366FF"/>
                  </a:solidFill>
                </a:rPr>
                <a:t>stage </a:t>
              </a:r>
              <a:r>
                <a:rPr lang="en-US" sz="2000" b="1" dirty="0">
                  <a:solidFill>
                    <a:srgbClr val="FF0000"/>
                  </a:solidFill>
                </a:rPr>
                <a:t>II</a:t>
              </a:r>
            </a:p>
          </p:txBody>
        </p:sp>
      </p:grpSp>
      <p:sp>
        <p:nvSpPr>
          <p:cNvPr id="105" name="TextBox 104"/>
          <p:cNvSpPr txBox="1"/>
          <p:nvPr/>
        </p:nvSpPr>
        <p:spPr bwMode="auto">
          <a:xfrm>
            <a:off x="228600" y="1335088"/>
            <a:ext cx="7480300" cy="400110"/>
          </a:xfrm>
          <a:prstGeom prst="rect">
            <a:avLst/>
          </a:prstGeom>
          <a:solidFill>
            <a:srgbClr val="EEF3FF">
              <a:alpha val="96000"/>
            </a:srgbClr>
          </a:solidFill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0000"/>
                </a:solidFill>
              </a:rPr>
              <a:t>stage</a:t>
            </a:r>
            <a:r>
              <a:rPr kumimoji="0" lang="ru-RU" sz="20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II </a:t>
            </a: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( </a:t>
            </a: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2023</a:t>
            </a: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)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:   + ITS +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EndCap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(CPC, Straw, TOF, ECAL)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6" name="Прямоугольник 25"/>
          <p:cNvSpPr/>
          <p:nvPr/>
        </p:nvSpPr>
        <p:spPr>
          <a:xfrm>
            <a:off x="5057775" y="3478213"/>
            <a:ext cx="252413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" name="Прямоугольник 26"/>
          <p:cNvSpPr/>
          <p:nvPr/>
        </p:nvSpPr>
        <p:spPr>
          <a:xfrm>
            <a:off x="7056438" y="3478213"/>
            <a:ext cx="250825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" name="Прямоугольник 27"/>
          <p:cNvSpPr/>
          <p:nvPr/>
        </p:nvSpPr>
        <p:spPr>
          <a:xfrm>
            <a:off x="4643438" y="3198813"/>
            <a:ext cx="252412" cy="1728787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" name="Прямоугольник 28"/>
          <p:cNvSpPr/>
          <p:nvPr/>
        </p:nvSpPr>
        <p:spPr>
          <a:xfrm>
            <a:off x="7451725" y="3198813"/>
            <a:ext cx="252413" cy="1728787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0" name="Прямая со стрелкой 30"/>
          <p:cNvCxnSpPr/>
          <p:nvPr/>
        </p:nvCxnSpPr>
        <p:spPr>
          <a:xfrm rot="2580000">
            <a:off x="4176713" y="2938463"/>
            <a:ext cx="1366837" cy="504825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32"/>
          <p:cNvCxnSpPr/>
          <p:nvPr/>
        </p:nvCxnSpPr>
        <p:spPr>
          <a:xfrm rot="1740000">
            <a:off x="4248150" y="2686050"/>
            <a:ext cx="792163" cy="97313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425" y="2106613"/>
            <a:ext cx="5146675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6" name="Group 91"/>
          <p:cNvGrpSpPr>
            <a:grpSpLocks/>
          </p:cNvGrpSpPr>
          <p:nvPr/>
        </p:nvGrpSpPr>
        <p:grpSpPr bwMode="auto">
          <a:xfrm>
            <a:off x="4559300" y="3454400"/>
            <a:ext cx="3302000" cy="1854200"/>
            <a:chOff x="4572000" y="2209800"/>
            <a:chExt cx="3302000" cy="1854200"/>
          </a:xfrm>
        </p:grpSpPr>
        <p:grpSp>
          <p:nvGrpSpPr>
            <p:cNvPr id="107" name="Group 88"/>
            <p:cNvGrpSpPr>
              <a:grpSpLocks/>
            </p:cNvGrpSpPr>
            <p:nvPr/>
          </p:nvGrpSpPr>
          <p:grpSpPr bwMode="auto">
            <a:xfrm>
              <a:off x="4572000" y="2209800"/>
              <a:ext cx="731519" cy="1854200"/>
              <a:chOff x="4572000" y="2209800"/>
              <a:chExt cx="731519" cy="1854200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4572000" y="22098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4762500" y="24907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4572000" y="31750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4775200" y="31765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5245100" y="24907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5257800" y="31765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5067300" y="24907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5080000" y="32273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5143500" y="24907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143500" y="32019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940300" y="25034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940300" y="33670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grpSp>
          <p:nvGrpSpPr>
            <p:cNvPr id="108" name="Group 89"/>
            <p:cNvGrpSpPr>
              <a:grpSpLocks/>
            </p:cNvGrpSpPr>
            <p:nvPr/>
          </p:nvGrpSpPr>
          <p:grpSpPr bwMode="auto">
            <a:xfrm>
              <a:off x="7137400" y="2222500"/>
              <a:ext cx="736600" cy="1841500"/>
              <a:chOff x="7137400" y="2222500"/>
              <a:chExt cx="736600" cy="1841500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7670800" y="22225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7683500" y="31750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7505700" y="25034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7518400" y="31765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7137400" y="24907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7137400" y="31765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7315200" y="25034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7315200" y="32273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7213600" y="24907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7200900" y="32146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7366000" y="25034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7366000" y="33670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grpSp>
          <p:nvGrpSpPr>
            <p:cNvPr id="109" name="Group 90"/>
            <p:cNvGrpSpPr>
              <a:grpSpLocks/>
            </p:cNvGrpSpPr>
            <p:nvPr/>
          </p:nvGrpSpPr>
          <p:grpSpPr bwMode="auto">
            <a:xfrm>
              <a:off x="5614193" y="3010694"/>
              <a:ext cx="1243806" cy="240506"/>
              <a:chOff x="5614193" y="3010694"/>
              <a:chExt cx="1243806" cy="240506"/>
            </a:xfrm>
          </p:grpSpPr>
          <p:cxnSp>
            <p:nvCxnSpPr>
              <p:cNvPr id="110" name="Straight Connector 109"/>
              <p:cNvCxnSpPr/>
              <p:nvPr/>
            </p:nvCxnSpPr>
            <p:spPr>
              <a:xfrm>
                <a:off x="5918200" y="30480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5918200" y="30861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5918200" y="32004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5918200" y="32385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16800000" flipH="1">
                <a:off x="57919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16800000" flipH="1">
                <a:off x="57919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16800000" flipH="1">
                <a:off x="56903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16800000" flipH="1">
                <a:off x="5690394" y="30614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16800000" flipH="1">
                <a:off x="55760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16800000" flipH="1">
                <a:off x="55760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800000" flipH="1">
                <a:off x="65793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16800000" flipH="1">
                <a:off x="66809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16800000" flipH="1">
                <a:off x="68079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6800000" flipH="1">
                <a:off x="65793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16800000" flipH="1">
                <a:off x="6680994" y="30614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16800000" flipH="1">
                <a:off x="68079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0" name="TextBox 149"/>
          <p:cNvSpPr txBox="1"/>
          <p:nvPr/>
        </p:nvSpPr>
        <p:spPr>
          <a:xfrm>
            <a:off x="8394700" y="4495800"/>
            <a:ext cx="693381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FHCal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8432800" y="4813300"/>
            <a:ext cx="533657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FFD</a:t>
            </a:r>
          </a:p>
        </p:txBody>
      </p:sp>
      <p:sp>
        <p:nvSpPr>
          <p:cNvPr id="152" name="TextBox 151"/>
          <p:cNvSpPr txBox="1"/>
          <p:nvPr/>
        </p:nvSpPr>
        <p:spPr bwMode="auto">
          <a:xfrm>
            <a:off x="241300" y="700088"/>
            <a:ext cx="6604000" cy="400110"/>
          </a:xfrm>
          <a:prstGeom prst="rect">
            <a:avLst/>
          </a:prstGeom>
          <a:solidFill>
            <a:srgbClr val="FCF7FB">
              <a:alpha val="96000"/>
            </a:srgbClr>
          </a:solidFill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u="sng" dirty="0">
                <a:solidFill>
                  <a:srgbClr val="000090"/>
                </a:solidFill>
              </a:rPr>
              <a:t>stage I:</a:t>
            </a:r>
            <a:r>
              <a:rPr lang="en-US" sz="2000" b="1" dirty="0">
                <a:solidFill>
                  <a:srgbClr val="000090"/>
                </a:solidFill>
              </a:rPr>
              <a:t>         TPC, TOF, ECAL, </a:t>
            </a:r>
            <a:r>
              <a:rPr lang="en-US" sz="2000" b="1" dirty="0" err="1">
                <a:solidFill>
                  <a:srgbClr val="000090"/>
                </a:solidFill>
              </a:rPr>
              <a:t>FHCal</a:t>
            </a:r>
            <a:r>
              <a:rPr lang="en-US" sz="2000" b="1" dirty="0">
                <a:solidFill>
                  <a:srgbClr val="000090"/>
                </a:solidFill>
              </a:rPr>
              <a:t>, FFD</a:t>
            </a:r>
            <a:endParaRPr lang="ru-RU" sz="2000" b="1" dirty="0">
              <a:solidFill>
                <a:srgbClr val="000090"/>
              </a:solidFill>
            </a:endParaRPr>
          </a:p>
        </p:txBody>
      </p:sp>
      <p:grpSp>
        <p:nvGrpSpPr>
          <p:cNvPr id="154" name="Group 153"/>
          <p:cNvGrpSpPr/>
          <p:nvPr/>
        </p:nvGrpSpPr>
        <p:grpSpPr>
          <a:xfrm>
            <a:off x="2570256" y="2385353"/>
            <a:ext cx="1686217" cy="646331"/>
            <a:chOff x="3117851" y="2387600"/>
            <a:chExt cx="1686217" cy="646331"/>
          </a:xfrm>
        </p:grpSpPr>
        <p:sp>
          <p:nvSpPr>
            <p:cNvPr id="155" name="TextBox 154"/>
            <p:cNvSpPr txBox="1"/>
            <p:nvPr/>
          </p:nvSpPr>
          <p:spPr>
            <a:xfrm>
              <a:off x="3117851" y="2387600"/>
              <a:ext cx="168621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90"/>
                  </a:solidFill>
                </a:rPr>
                <a:t>       11 A </a:t>
              </a:r>
              <a:r>
                <a:rPr lang="en-US" dirty="0" err="1">
                  <a:solidFill>
                    <a:srgbClr val="000090"/>
                  </a:solidFill>
                </a:rPr>
                <a:t>GeV</a:t>
              </a:r>
              <a:endParaRPr lang="en-US" dirty="0">
                <a:solidFill>
                  <a:srgbClr val="000090"/>
                </a:solidFill>
              </a:endParaRPr>
            </a:p>
            <a:p>
              <a:pPr algn="r"/>
              <a:r>
                <a:rPr lang="en-US" dirty="0">
                  <a:solidFill>
                    <a:srgbClr val="000090"/>
                  </a:solidFill>
                </a:rPr>
                <a:t>4 A </a:t>
              </a:r>
              <a:r>
                <a:rPr lang="en-US" dirty="0" err="1">
                  <a:solidFill>
                    <a:srgbClr val="000090"/>
                  </a:solidFill>
                </a:rPr>
                <a:t>GeV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3302000" y="2578100"/>
              <a:ext cx="406400" cy="0"/>
            </a:xfrm>
            <a:prstGeom prst="line">
              <a:avLst/>
            </a:prstGeom>
            <a:ln w="38100" cmpd="sng">
              <a:solidFill>
                <a:srgbClr val="FF99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3314700" y="2870200"/>
              <a:ext cx="406400" cy="0"/>
            </a:xfrm>
            <a:prstGeom prst="line">
              <a:avLst/>
            </a:prstGeom>
            <a:ln w="38100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TextBox 11">
            <a:extLst>
              <a:ext uri="{FF2B5EF4-FFF2-40B4-BE49-F238E27FC236}">
                <a16:creationId xmlns:a16="http://schemas.microsoft.com/office/drawing/2014/main" id="{AB00E434-0A9C-EC4F-A0B4-5066994A9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77" y="5993653"/>
            <a:ext cx="4061012" cy="707886"/>
          </a:xfrm>
          <a:prstGeom prst="rect">
            <a:avLst/>
          </a:prstGeom>
          <a:solidFill>
            <a:srgbClr val="9DFC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0C1167"/>
                </a:solidFill>
              </a:rPr>
              <a:t>stage II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dirty="0">
                <a:solidFill>
                  <a:srgbClr val="0C1167"/>
                </a:solidFill>
              </a:rPr>
              <a:t>to be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put in operation</a:t>
            </a:r>
            <a:r>
              <a:rPr kumimoji="0" lang="en-US" sz="2000" b="0" i="1" u="none" strike="noStrike" kern="1200" cap="none" spc="0" normalizeH="0" noProof="0" dirty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in </a:t>
            </a:r>
            <a:r>
              <a:rPr kumimoji="0" lang="en-US" sz="2000" b="1" i="1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2023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3DCF93-2E3F-3B48-B73D-D81D0D256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BC4650-1EF4-D74D-8DC0-5C84E0C29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32B89D-1DA1-8548-8CF9-C7EDE472B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52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600" y="762514"/>
            <a:ext cx="4144138" cy="3405967"/>
          </a:xfrm>
        </p:spPr>
      </p:pic>
      <p:sp>
        <p:nvSpPr>
          <p:cNvPr id="95235" name="TextBox 4"/>
          <p:cNvSpPr txBox="1">
            <a:spLocks noChangeArrowheads="1"/>
          </p:cNvSpPr>
          <p:nvPr/>
        </p:nvSpPr>
        <p:spPr bwMode="auto">
          <a:xfrm>
            <a:off x="196025" y="885325"/>
            <a:ext cx="1886775" cy="369332"/>
          </a:xfrm>
          <a:prstGeom prst="rect">
            <a:avLst/>
          </a:prstGeom>
          <a:solidFill>
            <a:srgbClr val="FEFFD8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000090"/>
                </a:solidFill>
              </a:rPr>
              <a:t>Control Dewar,</a:t>
            </a:r>
          </a:p>
        </p:txBody>
      </p:sp>
      <p:sp>
        <p:nvSpPr>
          <p:cNvPr id="6" name="Rectangle 5"/>
          <p:cNvSpPr/>
          <p:nvPr/>
        </p:nvSpPr>
        <p:spPr>
          <a:xfrm>
            <a:off x="1456532" y="1939925"/>
            <a:ext cx="1077912" cy="33972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Cryostat</a:t>
            </a:r>
          </a:p>
        </p:txBody>
      </p:sp>
      <p:sp>
        <p:nvSpPr>
          <p:cNvPr id="7" name="Rectangle 6"/>
          <p:cNvSpPr/>
          <p:nvPr/>
        </p:nvSpPr>
        <p:spPr>
          <a:xfrm>
            <a:off x="3502025" y="942976"/>
            <a:ext cx="936625" cy="339725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SC coil</a:t>
            </a:r>
          </a:p>
        </p:txBody>
      </p:sp>
      <p:sp>
        <p:nvSpPr>
          <p:cNvPr id="95238" name="TextBox 7"/>
          <p:cNvSpPr txBox="1">
            <a:spLocks noChangeArrowheads="1"/>
          </p:cNvSpPr>
          <p:nvPr/>
        </p:nvSpPr>
        <p:spPr bwMode="auto">
          <a:xfrm>
            <a:off x="3697256" y="1433512"/>
            <a:ext cx="1096963" cy="36988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Trim Coil</a:t>
            </a:r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>
          <a:xfrm rot="10800000" flipV="1">
            <a:off x="2770188" y="1112839"/>
            <a:ext cx="731837" cy="4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770188" y="1549400"/>
            <a:ext cx="884238" cy="127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049" name="TextBox 10"/>
          <p:cNvSpPr txBox="1">
            <a:spLocks noChangeArrowheads="1"/>
          </p:cNvSpPr>
          <p:nvPr/>
        </p:nvSpPr>
        <p:spPr bwMode="auto">
          <a:xfrm>
            <a:off x="196025" y="61136"/>
            <a:ext cx="8619667" cy="461665"/>
          </a:xfrm>
          <a:prstGeom prst="rect">
            <a:avLst/>
          </a:prstGeom>
          <a:solidFill>
            <a:srgbClr val="C7FCFF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dirty="0">
                <a:solidFill>
                  <a:srgbClr val="000090"/>
                </a:solidFill>
                <a:cs typeface="Arial" charset="0"/>
              </a:rPr>
              <a:t>Challenge: Large SC</a:t>
            </a:r>
            <a:r>
              <a:rPr lang="ru-RU" b="1" dirty="0">
                <a:solidFill>
                  <a:srgbClr val="000090"/>
                </a:solidFill>
                <a:cs typeface="Arial" charset="0"/>
              </a:rPr>
              <a:t> </a:t>
            </a:r>
            <a:r>
              <a:rPr lang="en-US" b="1" dirty="0">
                <a:solidFill>
                  <a:srgbClr val="000090"/>
                </a:solidFill>
                <a:cs typeface="Arial" charset="0"/>
              </a:rPr>
              <a:t>Solenoid with high homogeneity MF </a:t>
            </a:r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1123950" y="1282701"/>
            <a:ext cx="514350" cy="177799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524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98" t="44313" r="-2"/>
          <a:stretch>
            <a:fillRect/>
          </a:stretch>
        </p:blipFill>
        <p:spPr bwMode="auto">
          <a:xfrm>
            <a:off x="5378450" y="1284288"/>
            <a:ext cx="3663950" cy="2005012"/>
          </a:xfrm>
          <a:prstGeom prst="rect">
            <a:avLst/>
          </a:prstGeom>
          <a:solidFill>
            <a:srgbClr val="EAFCFF"/>
          </a:solidFill>
          <a:ln>
            <a:noFill/>
          </a:ln>
        </p:spPr>
      </p:pic>
      <p:sp>
        <p:nvSpPr>
          <p:cNvPr id="95248" name="TextBox 16"/>
          <p:cNvSpPr txBox="1">
            <a:spLocks noChangeArrowheads="1"/>
          </p:cNvSpPr>
          <p:nvPr/>
        </p:nvSpPr>
        <p:spPr bwMode="auto">
          <a:xfrm>
            <a:off x="6651625" y="2365375"/>
            <a:ext cx="10727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ru-RU" sz="1600" b="1" i="1" dirty="0">
                <a:solidFill>
                  <a:srgbClr val="FF0000"/>
                </a:solidFill>
              </a:rPr>
              <a:t>ТРС</a:t>
            </a:r>
            <a:r>
              <a:rPr lang="en-US" sz="1600" b="1" i="1" dirty="0">
                <a:solidFill>
                  <a:srgbClr val="FF0000"/>
                </a:solidFill>
              </a:rPr>
              <a:t> area</a:t>
            </a:r>
          </a:p>
        </p:txBody>
      </p:sp>
      <p:sp>
        <p:nvSpPr>
          <p:cNvPr id="95249" name="TextBox 27"/>
          <p:cNvSpPr txBox="1">
            <a:spLocks noChangeArrowheads="1"/>
          </p:cNvSpPr>
          <p:nvPr/>
        </p:nvSpPr>
        <p:spPr bwMode="auto">
          <a:xfrm>
            <a:off x="1656238" y="441969"/>
            <a:ext cx="201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000090"/>
                </a:solidFill>
              </a:rPr>
              <a:t>weight</a:t>
            </a:r>
            <a:r>
              <a:rPr lang="en-US" sz="2000" b="1" dirty="0">
                <a:solidFill>
                  <a:srgbClr val="000090"/>
                </a:solidFill>
              </a:rPr>
              <a:t> ~</a:t>
            </a:r>
            <a:r>
              <a:rPr lang="ru-RU" sz="2000" b="1" dirty="0">
                <a:solidFill>
                  <a:srgbClr val="000090"/>
                </a:solidFill>
              </a:rPr>
              <a:t> </a:t>
            </a:r>
            <a:r>
              <a:rPr lang="en-US" sz="2000" b="1" dirty="0">
                <a:solidFill>
                  <a:srgbClr val="000090"/>
                </a:solidFill>
              </a:rPr>
              <a:t>9</a:t>
            </a:r>
            <a:r>
              <a:rPr lang="ru-RU" sz="2000" b="1" dirty="0">
                <a:solidFill>
                  <a:srgbClr val="000090"/>
                </a:solidFill>
              </a:rPr>
              <a:t>00 т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95250" name="TextBox 4"/>
          <p:cNvSpPr txBox="1">
            <a:spLocks noChangeArrowheads="1"/>
          </p:cNvSpPr>
          <p:nvPr/>
        </p:nvSpPr>
        <p:spPr bwMode="auto">
          <a:xfrm>
            <a:off x="165100" y="453644"/>
            <a:ext cx="1917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90"/>
                </a:solidFill>
              </a:rPr>
              <a:t>B</a:t>
            </a:r>
            <a:r>
              <a:rPr lang="en-US" b="1" baseline="-25000" dirty="0">
                <a:solidFill>
                  <a:srgbClr val="000090"/>
                </a:solidFill>
              </a:rPr>
              <a:t>0</a:t>
            </a:r>
            <a:r>
              <a:rPr lang="en-US" b="1" dirty="0">
                <a:solidFill>
                  <a:srgbClr val="000090"/>
                </a:solidFill>
              </a:rPr>
              <a:t>=0.5 T</a:t>
            </a:r>
            <a:endParaRPr lang="ru-RU" b="1" dirty="0">
              <a:solidFill>
                <a:srgbClr val="000090"/>
              </a:solidFill>
            </a:endParaRPr>
          </a:p>
        </p:txBody>
      </p:sp>
      <p:sp>
        <p:nvSpPr>
          <p:cNvPr id="95252" name="Rectangle 35"/>
          <p:cNvSpPr>
            <a:spLocks noChangeArrowheads="1"/>
          </p:cNvSpPr>
          <p:nvPr/>
        </p:nvSpPr>
        <p:spPr bwMode="auto">
          <a:xfrm>
            <a:off x="6451600" y="2825750"/>
            <a:ext cx="1800225" cy="4001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i="1" dirty="0">
                <a:solidFill>
                  <a:srgbClr val="000090"/>
                </a:solidFill>
              </a:rPr>
              <a:t>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B/B </a:t>
            </a:r>
            <a:r>
              <a:rPr lang="en-US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>
                <a:solidFill>
                  <a:srgbClr val="000090"/>
                </a:solidFill>
              </a:rPr>
              <a:t>~ </a:t>
            </a:r>
            <a:r>
              <a:rPr lang="en-US" b="1" i="1" dirty="0">
                <a:solidFill>
                  <a:srgbClr val="000090"/>
                </a:solidFill>
              </a:rPr>
              <a:t>3x</a:t>
            </a:r>
            <a:r>
              <a:rPr lang="en-US" b="1" i="1" dirty="0">
                <a:solidFill>
                  <a:srgbClr val="FF0000"/>
                </a:solidFill>
              </a:rPr>
              <a:t>10</a:t>
            </a:r>
            <a:r>
              <a:rPr lang="en-US" b="1" i="1" baseline="30000" dirty="0">
                <a:solidFill>
                  <a:srgbClr val="FF0000"/>
                </a:solidFill>
              </a:rPr>
              <a:t>-4</a:t>
            </a:r>
            <a:r>
              <a:rPr lang="en-US" i="1" dirty="0">
                <a:solidFill>
                  <a:srgbClr val="000090"/>
                </a:solidFill>
              </a:rPr>
              <a:t> </a:t>
            </a:r>
            <a:endParaRPr lang="ru-RU" i="1" dirty="0">
              <a:solidFill>
                <a:srgbClr val="00009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18531" y="600583"/>
            <a:ext cx="2836739" cy="707886"/>
          </a:xfrm>
          <a:prstGeom prst="rect">
            <a:avLst/>
          </a:prstGeom>
          <a:solidFill>
            <a:srgbClr val="FCF7FB"/>
          </a:solidFill>
        </p:spPr>
        <p:txBody>
          <a:bodyPr wrap="none" anchor="ctr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</a:rPr>
              <a:t>regular current:   </a:t>
            </a:r>
            <a:r>
              <a:rPr lang="ru-RU" sz="2000" i="1" dirty="0">
                <a:solidFill>
                  <a:srgbClr val="000090"/>
                </a:solidFill>
              </a:rPr>
              <a:t>  </a:t>
            </a:r>
            <a:r>
              <a:rPr lang="fi-FI" sz="2000" b="1" i="1" dirty="0">
                <a:solidFill>
                  <a:srgbClr val="000090"/>
                </a:solidFill>
              </a:rPr>
              <a:t>1790 A</a:t>
            </a:r>
          </a:p>
          <a:p>
            <a:r>
              <a:rPr lang="en-US" sz="2000" i="1" dirty="0">
                <a:solidFill>
                  <a:srgbClr val="000090"/>
                </a:solidFill>
              </a:rPr>
              <a:t>stored energy</a:t>
            </a:r>
            <a:r>
              <a:rPr lang="hr-HR" sz="2000" i="1" dirty="0">
                <a:solidFill>
                  <a:srgbClr val="000090"/>
                </a:solidFill>
              </a:rPr>
              <a:t>: </a:t>
            </a:r>
            <a:r>
              <a:rPr lang="hr-HR" sz="2000" b="1" i="1" dirty="0">
                <a:solidFill>
                  <a:srgbClr val="000090"/>
                </a:solidFill>
              </a:rPr>
              <a:t>14.6 M</a:t>
            </a:r>
            <a:r>
              <a:rPr lang="en-US" sz="2000" b="1" i="1" dirty="0">
                <a:solidFill>
                  <a:srgbClr val="000090"/>
                </a:solidFill>
              </a:rPr>
              <a:t>J</a:t>
            </a:r>
            <a:r>
              <a:rPr lang="fi-FI" sz="2000" b="1" i="1" dirty="0">
                <a:solidFill>
                  <a:srgbClr val="000090"/>
                </a:solidFill>
              </a:rPr>
              <a:t> </a:t>
            </a:r>
            <a:endParaRPr lang="en-US" sz="2000" b="1" i="1" dirty="0">
              <a:solidFill>
                <a:srgbClr val="000090"/>
              </a:solidFill>
            </a:endParaRPr>
          </a:p>
        </p:txBody>
      </p:sp>
      <p:pic>
        <p:nvPicPr>
          <p:cNvPr id="22" name="Рисунок 3">
            <a:extLst>
              <a:ext uri="{FF2B5EF4-FFF2-40B4-BE49-F238E27FC236}">
                <a16:creationId xmlns:a16="http://schemas.microsoft.com/office/drawing/2014/main" id="{5BA5A2F9-B37D-4B6C-9BAE-9B81150C81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3411734"/>
            <a:ext cx="4698999" cy="314146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118530" y="5794513"/>
            <a:ext cx="40254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FFFF"/>
                </a:solidFill>
                <a:latin typeface="Arial"/>
                <a:cs typeface="Arial"/>
              </a:rPr>
              <a:t>Yoke control assembly</a:t>
            </a:r>
            <a:endParaRPr lang="en-US" sz="2000" b="1" i="1" dirty="0">
              <a:solidFill>
                <a:srgbClr val="FFFFFF"/>
              </a:solidFill>
            </a:endParaRPr>
          </a:p>
          <a:p>
            <a:pPr algn="r"/>
            <a:r>
              <a:rPr lang="en-US" sz="2000" i="1" dirty="0">
                <a:solidFill>
                  <a:srgbClr val="FFFFFF"/>
                </a:solidFill>
              </a:rPr>
              <a:t>tolerances </a:t>
            </a:r>
            <a:r>
              <a:rPr lang="ru-RU" sz="2000" i="1" dirty="0">
                <a:solidFill>
                  <a:srgbClr val="FFFFFF"/>
                </a:solidFill>
              </a:rPr>
              <a:t> </a:t>
            </a:r>
            <a:r>
              <a:rPr lang="en-US" sz="2000" i="1" dirty="0">
                <a:solidFill>
                  <a:srgbClr val="FFFFFF"/>
                </a:solidFill>
              </a:rPr>
              <a:t>~  0,5 mm  </a:t>
            </a:r>
          </a:p>
        </p:txBody>
      </p:sp>
      <p:pic>
        <p:nvPicPr>
          <p:cNvPr id="24" name="Picture 23" descr="IMG-20190904-WA001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942607"/>
            <a:ext cx="3514655" cy="263599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20656" y="5861326"/>
            <a:ext cx="36724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FFFF"/>
                </a:solidFill>
                <a:latin typeface="Arial"/>
                <a:cs typeface="Arial"/>
              </a:rPr>
              <a:t>Cryostat &amp; SC coil ready </a:t>
            </a:r>
            <a:r>
              <a:rPr lang="en-US" sz="2000" i="1" dirty="0" err="1">
                <a:solidFill>
                  <a:srgbClr val="FFFFFF"/>
                </a:solidFill>
                <a:latin typeface="Arial"/>
                <a:cs typeface="Arial"/>
              </a:rPr>
              <a:t>fot</a:t>
            </a:r>
            <a:r>
              <a:rPr lang="en-US" sz="2000" i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ru-RU" sz="2000" i="1" dirty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sz="2000" i="1" dirty="0">
                <a:solidFill>
                  <a:srgbClr val="FFFFFF"/>
                </a:solidFill>
                <a:latin typeface="Arial"/>
                <a:cs typeface="Arial"/>
              </a:rPr>
              <a:t>Transportation to </a:t>
            </a:r>
            <a:r>
              <a:rPr lang="en-US" sz="2000" i="1" dirty="0" err="1">
                <a:solidFill>
                  <a:srgbClr val="FFFFFF"/>
                </a:solidFill>
                <a:latin typeface="Arial"/>
                <a:cs typeface="Arial"/>
              </a:rPr>
              <a:t>Dubna</a:t>
            </a:r>
            <a:endParaRPr lang="en-US" sz="2000" i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E382CC-9266-D844-8069-8694621FB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361BA8-BA97-6949-A9DF-AD6740E43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7A1E88-63AF-F749-ADC6-96404D497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72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CCB876D-5F67-2D44-BAE3-A979ABD12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111" y="4861739"/>
            <a:ext cx="2598473" cy="19962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081EE2-7C61-4F4B-8A44-E5C8CB382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8896" y="704783"/>
            <a:ext cx="3598356" cy="2341599"/>
          </a:xfrm>
          <a:prstGeom prst="rect">
            <a:avLst/>
          </a:prstGeom>
        </p:spPr>
      </p:pic>
      <p:sp>
        <p:nvSpPr>
          <p:cNvPr id="16" name="Заголовок 3">
            <a:extLst>
              <a:ext uri="{FF2B5EF4-FFF2-40B4-BE49-F238E27FC236}">
                <a16:creationId xmlns:a16="http://schemas.microsoft.com/office/drawing/2014/main" id="{289F467A-6583-2949-9685-873DEF882AA2}"/>
              </a:ext>
            </a:extLst>
          </p:cNvPr>
          <p:cNvSpPr txBox="1">
            <a:spLocks/>
          </p:cNvSpPr>
          <p:nvPr/>
        </p:nvSpPr>
        <p:spPr>
          <a:xfrm>
            <a:off x="2219915" y="108373"/>
            <a:ext cx="4596521" cy="478074"/>
          </a:xfrm>
          <a:prstGeom prst="rect">
            <a:avLst/>
          </a:prstGeom>
          <a:solidFill>
            <a:srgbClr val="000090"/>
          </a:solidFill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glow>
                    <a:schemeClr val="accent1">
                      <a:alpha val="40000"/>
                    </a:schemeClr>
                  </a:glow>
                  <a:reflection endPos="0" dist="50800" dir="5400000" sy="-100000" algn="bl" rotWithShape="0"/>
                </a:effectLst>
                <a:latin typeface="Arial"/>
                <a:cs typeface="Arial"/>
              </a:rPr>
              <a:t>TPC – basic tracker</a:t>
            </a:r>
          </a:p>
        </p:txBody>
      </p:sp>
      <p:graphicFrame>
        <p:nvGraphicFramePr>
          <p:cNvPr id="17" name="Таблица 12">
            <a:extLst>
              <a:ext uri="{FF2B5EF4-FFF2-40B4-BE49-F238E27FC236}">
                <a16:creationId xmlns:a16="http://schemas.microsoft.com/office/drawing/2014/main" id="{102291AB-5699-684A-8CB2-6A420FFC1ED7}"/>
              </a:ext>
            </a:extLst>
          </p:cNvPr>
          <p:cNvGraphicFramePr>
            <a:graphicFrameLocks noGrp="1"/>
          </p:cNvGraphicFramePr>
          <p:nvPr/>
        </p:nvGraphicFramePr>
        <p:xfrm>
          <a:off x="169974" y="727157"/>
          <a:ext cx="2912919" cy="2360392"/>
        </p:xfrm>
        <a:graphic>
          <a:graphicData uri="http://schemas.openxmlformats.org/drawingml/2006/table">
            <a:tbl>
              <a:tblPr/>
              <a:tblGrid>
                <a:gridCol w="1355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033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length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340</a:t>
                      </a: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 с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</a:t>
                      </a:r>
                      <a:endParaRPr kumimoji="0" lang="ru-RU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33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outer radius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140</a:t>
                      </a: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 с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</a:t>
                      </a:r>
                      <a:endParaRPr kumimoji="0" lang="ru-RU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33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Inner radius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27 </a:t>
                      </a: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с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</a:t>
                      </a:r>
                      <a:endParaRPr kumimoji="0" lang="ru-RU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214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gas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0,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9Ar+</a:t>
                      </a: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0,1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CH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4</a:t>
                      </a:r>
                      <a:endParaRPr kumimoji="0" lang="ru-RU" sz="1600" b="0" i="1" u="none" strike="noStrike" cap="none" normalizeH="0" baseline="-2500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33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drift velocity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5.45 </a:t>
                      </a: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с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m/um;</a:t>
                      </a:r>
                      <a:endParaRPr kumimoji="0" lang="ru-RU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33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Drift time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&lt; 30</a:t>
                      </a: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ms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;</a:t>
                      </a:r>
                      <a:endParaRPr kumimoji="0" lang="ru-RU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9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R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/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O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chamb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.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12 + 12</a:t>
                      </a:r>
                      <a:endParaRPr kumimoji="0" lang="ru-RU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33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channels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95</a:t>
                      </a: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 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232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0338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Max rate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~ 7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kGz</a:t>
                      </a:r>
                      <a:endParaRPr kumimoji="0" lang="ru-RU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47470" marR="4747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65A6ABC5-D38B-4F49-8A7D-B9542B5B8DDB}"/>
              </a:ext>
            </a:extLst>
          </p:cNvPr>
          <p:cNvSpPr txBox="1"/>
          <p:nvPr/>
        </p:nvSpPr>
        <p:spPr>
          <a:xfrm>
            <a:off x="3789416" y="2238854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cs typeface="Arial" panose="020B0604020202020204" pitchFamily="34" charset="0"/>
              </a:rPr>
              <a:t>a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ssembly in </a:t>
            </a:r>
          </a:p>
          <a:p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 room</a:t>
            </a:r>
            <a:endParaRPr lang="ru-RU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6" descr="NICA-Logo_4c">
            <a:extLst>
              <a:ext uri="{FF2B5EF4-FFF2-40B4-BE49-F238E27FC236}">
                <a16:creationId xmlns:a16="http://schemas.microsoft.com/office/drawing/2014/main" id="{038A8777-4A0D-7248-9F7A-9C67C2255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52" y="34090"/>
            <a:ext cx="1333500" cy="6568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D:\babkin\NIKA-MPD\ToF_RPC\documents_15\ToF_TDR\Lobastov_MC\mpd_geov7.png">
            <a:extLst>
              <a:ext uri="{FF2B5EF4-FFF2-40B4-BE49-F238E27FC236}">
                <a16:creationId xmlns:a16="http://schemas.microsoft.com/office/drawing/2014/main" id="{7CDD24F1-EB3F-A941-B535-95D830477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3" t="2973" r="13470" b="3965"/>
          <a:stretch>
            <a:fillRect/>
          </a:stretch>
        </p:blipFill>
        <p:spPr bwMode="auto">
          <a:xfrm>
            <a:off x="43243" y="3579895"/>
            <a:ext cx="3039650" cy="2265921"/>
          </a:xfrm>
          <a:prstGeom prst="rect">
            <a:avLst/>
          </a:prstGeom>
          <a:noFill/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334BB48-B57E-CC4A-B3D8-5BB98A4640CD}"/>
              </a:ext>
            </a:extLst>
          </p:cNvPr>
          <p:cNvSpPr txBox="1"/>
          <p:nvPr/>
        </p:nvSpPr>
        <p:spPr>
          <a:xfrm>
            <a:off x="303017" y="4030741"/>
            <a:ext cx="1830532" cy="830997"/>
          </a:xfrm>
          <a:prstGeom prst="rect">
            <a:avLst/>
          </a:prstGeom>
          <a:solidFill>
            <a:srgbClr val="FFF6DB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90"/>
                </a:solidFill>
                <a:latin typeface="Arial"/>
                <a:cs typeface="Arial"/>
              </a:rPr>
              <a:t>28</a:t>
            </a:r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module</a:t>
            </a:r>
          </a:p>
          <a:p>
            <a:r>
              <a:rPr lang="en-US" sz="1600" b="1" dirty="0">
                <a:solidFill>
                  <a:srgbClr val="000090"/>
                </a:solidFill>
                <a:latin typeface="Arial"/>
                <a:cs typeface="Arial"/>
              </a:rPr>
              <a:t>280</a:t>
            </a:r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MRPC’s</a:t>
            </a:r>
          </a:p>
          <a:p>
            <a:r>
              <a:rPr lang="en-US" sz="1600" b="1" dirty="0">
                <a:solidFill>
                  <a:srgbClr val="000090"/>
                </a:solidFill>
                <a:latin typeface="Arial"/>
                <a:cs typeface="Arial"/>
              </a:rPr>
              <a:t>13 440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channels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BD8B3E-BBB0-8F4A-BC18-D778AD2820E6}"/>
              </a:ext>
            </a:extLst>
          </p:cNvPr>
          <p:cNvSpPr txBox="1"/>
          <p:nvPr/>
        </p:nvSpPr>
        <p:spPr>
          <a:xfrm>
            <a:off x="206866" y="6067967"/>
            <a:ext cx="2598474" cy="646331"/>
          </a:xfrm>
          <a:prstGeom prst="rect">
            <a:avLst/>
          </a:prstGeom>
          <a:solidFill>
            <a:srgbClr val="CBFFFB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20%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of modules </a:t>
            </a:r>
          </a:p>
          <a:p>
            <a:pPr algn="ctr">
              <a:defRPr/>
            </a:pP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produced &amp; tested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E91987-6641-4747-B80F-64AA98F105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2894" y="3404696"/>
            <a:ext cx="2577764" cy="1649409"/>
          </a:xfrm>
          <a:prstGeom prst="rect">
            <a:avLst/>
          </a:prstGeom>
        </p:spPr>
      </p:pic>
      <p:pic>
        <p:nvPicPr>
          <p:cNvPr id="18" name="Рисунок 4">
            <a:extLst>
              <a:ext uri="{FF2B5EF4-FFF2-40B4-BE49-F238E27FC236}">
                <a16:creationId xmlns:a16="http://schemas.microsoft.com/office/drawing/2014/main" id="{64D49453-B17F-CD46-8DE0-255ECC635A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>
            <a:fillRect/>
          </a:stretch>
        </p:blipFill>
        <p:spPr bwMode="auto">
          <a:xfrm>
            <a:off x="5631049" y="681746"/>
            <a:ext cx="3460803" cy="234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Прямоугольник 16">
            <a:extLst>
              <a:ext uri="{FF2B5EF4-FFF2-40B4-BE49-F238E27FC236}">
                <a16:creationId xmlns:a16="http://schemas.microsoft.com/office/drawing/2014/main" id="{5C7096EB-039B-2146-A3A1-68B872DF6505}"/>
              </a:ext>
            </a:extLst>
          </p:cNvPr>
          <p:cNvSpPr/>
          <p:nvPr/>
        </p:nvSpPr>
        <p:spPr>
          <a:xfrm>
            <a:off x="5765263" y="3852502"/>
            <a:ext cx="3326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efficiency and time  resolution 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30" name="Рисунок 12" descr="D:\Documents\TOF\MPD\TDR_MPD\EfficiencySRPC200_2015.png">
            <a:extLst>
              <a:ext uri="{FF2B5EF4-FFF2-40B4-BE49-F238E27FC236}">
                <a16:creationId xmlns:a16="http://schemas.microsoft.com/office/drawing/2014/main" id="{F331F1D0-6970-7049-9D50-6D2429CF9D50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1618" y="4331562"/>
            <a:ext cx="3380395" cy="238041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Заголовок 3">
            <a:extLst>
              <a:ext uri="{FF2B5EF4-FFF2-40B4-BE49-F238E27FC236}">
                <a16:creationId xmlns:a16="http://schemas.microsoft.com/office/drawing/2014/main" id="{F821A13C-D669-4349-9C74-00F67ED8A924}"/>
              </a:ext>
            </a:extLst>
          </p:cNvPr>
          <p:cNvSpPr txBox="1">
            <a:spLocks/>
          </p:cNvSpPr>
          <p:nvPr/>
        </p:nvSpPr>
        <p:spPr>
          <a:xfrm>
            <a:off x="3082893" y="3112864"/>
            <a:ext cx="4575377" cy="492362"/>
          </a:xfrm>
          <a:prstGeom prst="rect">
            <a:avLst/>
          </a:prstGeom>
          <a:solidFill>
            <a:srgbClr val="000090"/>
          </a:solidFill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glow>
                    <a:schemeClr val="accent1">
                      <a:alpha val="40000"/>
                    </a:schemeClr>
                  </a:glow>
                  <a:reflection endPos="0" dist="50800" dir="5400000" sy="-100000" algn="bl" rotWithShape="0"/>
                </a:effectLst>
                <a:latin typeface="Arial"/>
                <a:cs typeface="Arial"/>
              </a:rPr>
              <a:t>Time of flight system (TOF)</a:t>
            </a:r>
            <a:endParaRPr lang="ru-RU" sz="2400" i="1" dirty="0">
              <a:solidFill>
                <a:schemeClr val="bg1"/>
              </a:solidFill>
              <a:effectLst>
                <a:glow>
                  <a:schemeClr val="accent1">
                    <a:alpha val="40000"/>
                  </a:schemeClr>
                </a:glow>
                <a:reflection endPos="0" dist="508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5B9F3D-0BB2-1B4D-9798-3F468C19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ACBB4-7EA4-2F40-975D-0C1789C1D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7AC9F-4CC2-EE4D-B8B9-5182B5E0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325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5FFC5049-38AB-9E45-87C3-363F79838B84}"/>
              </a:ext>
            </a:extLst>
          </p:cNvPr>
          <p:cNvSpPr txBox="1"/>
          <p:nvPr/>
        </p:nvSpPr>
        <p:spPr>
          <a:xfrm>
            <a:off x="361180" y="593720"/>
            <a:ext cx="5186249" cy="400110"/>
          </a:xfrm>
          <a:prstGeom prst="rect">
            <a:avLst/>
          </a:prstGeom>
          <a:solidFill>
            <a:srgbClr val="C7FC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DE4E43"/>
                </a:solidFill>
                <a:latin typeface="Arial"/>
                <a:cs typeface="Arial"/>
              </a:rPr>
              <a:t>3</a:t>
            </a:r>
            <a:r>
              <a:rPr lang="ru-RU" sz="2000" b="1" dirty="0">
                <a:solidFill>
                  <a:srgbClr val="DE4E43"/>
                </a:solidFill>
                <a:latin typeface="Arial"/>
                <a:cs typeface="Arial"/>
              </a:rPr>
              <a:t>8</a:t>
            </a:r>
            <a:r>
              <a:rPr lang="en-US" sz="2000" b="1" dirty="0">
                <a:solidFill>
                  <a:srgbClr val="DE4E43"/>
                </a:solidFill>
                <a:latin typeface="Arial"/>
                <a:cs typeface="Arial"/>
              </a:rPr>
              <a:t> </a:t>
            </a:r>
            <a:r>
              <a:rPr lang="ru-RU" sz="2000" b="1" dirty="0">
                <a:solidFill>
                  <a:srgbClr val="DE4E43"/>
                </a:solidFill>
                <a:latin typeface="Arial"/>
                <a:cs typeface="Arial"/>
              </a:rPr>
              <a:t>400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modules 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«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shashlyk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»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type 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(</a:t>
            </a:r>
            <a:r>
              <a:rPr lang="en-US" sz="2000" i="1" dirty="0" err="1">
                <a:solidFill>
                  <a:srgbClr val="000090"/>
                </a:solidFill>
                <a:latin typeface="+mn-lt"/>
              </a:rPr>
              <a:t>Pb+Sc</a:t>
            </a:r>
            <a:r>
              <a:rPr lang="ru-RU" sz="2000" i="1" dirty="0">
                <a:solidFill>
                  <a:srgbClr val="000090"/>
                </a:solidFill>
                <a:latin typeface="+mn-lt"/>
              </a:rPr>
              <a:t>)</a:t>
            </a:r>
            <a:r>
              <a:rPr lang="en-US" sz="2000" i="1" dirty="0">
                <a:solidFill>
                  <a:srgbClr val="000090"/>
                </a:solidFill>
              </a:rPr>
              <a:t>:</a:t>
            </a:r>
            <a:r>
              <a:rPr lang="en-US" sz="2000" i="1" dirty="0">
                <a:solidFill>
                  <a:srgbClr val="000090"/>
                </a:solidFill>
                <a:latin typeface="+mn-lt"/>
              </a:rPr>
              <a:t>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2024" y="1021256"/>
            <a:ext cx="4537664" cy="216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59D3AA5E-324C-6A44-92EB-77D77142D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9" t="10382" r="26785" b="11237"/>
          <a:stretch>
            <a:fillRect/>
          </a:stretch>
        </p:blipFill>
        <p:spPr bwMode="auto">
          <a:xfrm>
            <a:off x="72499" y="1004377"/>
            <a:ext cx="4130480" cy="3689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6709"/>
            <a:ext cx="2133600" cy="365125"/>
          </a:xfrm>
        </p:spPr>
        <p:txBody>
          <a:bodyPr anchor="b"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199" y="6456709"/>
            <a:ext cx="3246615" cy="365125"/>
          </a:xfrm>
        </p:spPr>
        <p:txBody>
          <a:bodyPr anchor="b"/>
          <a:lstStyle/>
          <a:p>
            <a:r>
              <a:rPr lang="en-GB"/>
              <a:t>V. Kekelidze, Ice Cream,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6709"/>
            <a:ext cx="2133600" cy="365125"/>
          </a:xfrm>
        </p:spPr>
        <p:txBody>
          <a:bodyPr anchor="b"/>
          <a:lstStyle/>
          <a:p>
            <a:fld id="{B48C6A6B-7DAE-D543-9180-0B8DAED66F63}" type="slidenum">
              <a:rPr lang="en-US" smtClean="0"/>
              <a:t>27</a:t>
            </a:fld>
            <a:endParaRPr lang="en-US"/>
          </a:p>
        </p:txBody>
      </p:sp>
      <p:pic>
        <p:nvPicPr>
          <p:cNvPr id="15" name="Рисунок 718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99" y="4652430"/>
            <a:ext cx="1688484" cy="2142351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167945" y="1184354"/>
            <a:ext cx="101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Symbol" charset="2"/>
                <a:cs typeface="Symbol" charset="2"/>
              </a:rPr>
              <a:t>p</a:t>
            </a:r>
            <a:r>
              <a:rPr lang="en-US" sz="2400" baseline="30000" dirty="0">
                <a:solidFill>
                  <a:srgbClr val="000090"/>
                </a:solidFill>
                <a:latin typeface="Symbol" charset="2"/>
                <a:cs typeface="Symbol" charset="2"/>
              </a:rPr>
              <a:t>0</a:t>
            </a:r>
            <a:r>
              <a:rPr lang="en-US" sz="2400" dirty="0">
                <a:solidFill>
                  <a:srgbClr val="000090"/>
                </a:solidFill>
                <a:latin typeface="Symbol" charset="2"/>
                <a:cs typeface="Symbol" charset="2"/>
              </a:rPr>
              <a:t>    </a:t>
            </a:r>
            <a:r>
              <a:rPr lang="en-US" sz="2400" dirty="0" err="1">
                <a:solidFill>
                  <a:srgbClr val="000090"/>
                </a:solidFill>
                <a:latin typeface="Symbol" charset="2"/>
                <a:cs typeface="Symbol" charset="2"/>
              </a:rPr>
              <a:t>gg</a:t>
            </a:r>
            <a:endParaRPr lang="en-US" sz="2400" dirty="0">
              <a:solidFill>
                <a:srgbClr val="00009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344229" y="1853966"/>
            <a:ext cx="203200" cy="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375D272-4A2C-5C4E-95FD-6104AF22E527}"/>
              </a:ext>
            </a:extLst>
          </p:cNvPr>
          <p:cNvSpPr/>
          <p:nvPr/>
        </p:nvSpPr>
        <p:spPr>
          <a:xfrm>
            <a:off x="1198729" y="2229822"/>
            <a:ext cx="17551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projective</a:t>
            </a:r>
          </a:p>
          <a:p>
            <a:pPr algn="ctr"/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1676EB-D787-EF4C-B3C8-ECF7176D6BEE}"/>
              </a:ext>
            </a:extLst>
          </p:cNvPr>
          <p:cNvSpPr txBox="1"/>
          <p:nvPr/>
        </p:nvSpPr>
        <p:spPr>
          <a:xfrm>
            <a:off x="6266401" y="1920243"/>
            <a:ext cx="2595387" cy="726096"/>
          </a:xfrm>
          <a:prstGeom prst="rect">
            <a:avLst/>
          </a:prstGeom>
          <a:solidFill>
            <a:srgbClr val="DFFBFF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(E) ~ 5% @ 1 GeV;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i="1" dirty="0">
                <a:solidFill>
                  <a:srgbClr val="000090"/>
                </a:solidFill>
              </a:rPr>
              <a:t>(t)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 ~</a:t>
            </a:r>
            <a:r>
              <a:rPr lang="ru-RU" i="1" dirty="0">
                <a:solidFill>
                  <a:srgbClr val="000090"/>
                </a:solidFill>
                <a:latin typeface="+mn-lt"/>
              </a:rPr>
              <a:t>  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500 </a:t>
            </a:r>
            <a:r>
              <a:rPr lang="en-US" i="1" dirty="0" err="1">
                <a:solidFill>
                  <a:srgbClr val="000090"/>
                </a:solidFill>
                <a:latin typeface="+mn-lt"/>
              </a:rPr>
              <a:t>ps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  </a:t>
            </a:r>
            <a:endParaRPr lang="ru-RU" i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16" name="Надпись 24"/>
          <p:cNvSpPr txBox="1"/>
          <p:nvPr/>
        </p:nvSpPr>
        <p:spPr>
          <a:xfrm>
            <a:off x="72499" y="6369940"/>
            <a:ext cx="2132837" cy="400110"/>
          </a:xfrm>
          <a:prstGeom prst="rect">
            <a:avLst/>
          </a:prstGeom>
          <a:solidFill>
            <a:srgbClr val="FDEADA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blocks of modules</a:t>
            </a:r>
            <a:endParaRPr lang="en-US" dirty="0">
              <a:solidFill>
                <a:srgbClr val="000090"/>
              </a:solidFill>
              <a:effectLst/>
              <a:latin typeface="Arial"/>
              <a:ea typeface="Calibri"/>
              <a:cs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CFC1E6-DF43-3744-ADE8-00E2FD55B956}"/>
              </a:ext>
            </a:extLst>
          </p:cNvPr>
          <p:cNvSpPr txBox="1"/>
          <p:nvPr/>
        </p:nvSpPr>
        <p:spPr>
          <a:xfrm>
            <a:off x="6422975" y="978563"/>
            <a:ext cx="2494718" cy="402546"/>
          </a:xfrm>
          <a:prstGeom prst="rect">
            <a:avLst/>
          </a:prstGeom>
          <a:solidFill>
            <a:srgbClr val="DFFBFF"/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i="1" dirty="0">
                <a:solidFill>
                  <a:srgbClr val="000090"/>
                </a:solidFill>
                <a:latin typeface="+mn-lt"/>
              </a:rPr>
              <a:t>r/o: WLS fibers</a:t>
            </a:r>
            <a:r>
              <a:rPr lang="ru-RU" i="1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+MAPD;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501DEC4-72FE-5747-8BCB-401C59F22B59}"/>
              </a:ext>
            </a:extLst>
          </p:cNvPr>
          <p:cNvSpPr txBox="1"/>
          <p:nvPr/>
        </p:nvSpPr>
        <p:spPr>
          <a:xfrm>
            <a:off x="5161731" y="603870"/>
            <a:ext cx="3755962" cy="402546"/>
          </a:xfrm>
          <a:prstGeom prst="rect">
            <a:avLst/>
          </a:prstGeom>
          <a:solidFill>
            <a:srgbClr val="DFFB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i="1" dirty="0">
                <a:solidFill>
                  <a:srgbClr val="000090"/>
                </a:solidFill>
                <a:latin typeface="+mn-lt"/>
                <a:sym typeface="SymbolPS" charset="0"/>
              </a:rPr>
              <a:t>L ~35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 c</a:t>
            </a:r>
            <a:r>
              <a:rPr lang="ru-RU" i="1" dirty="0">
                <a:solidFill>
                  <a:srgbClr val="000090"/>
                </a:solidFill>
                <a:latin typeface="+mn-lt"/>
              </a:rPr>
              <a:t>м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 (~ 14 X</a:t>
            </a:r>
            <a:r>
              <a:rPr lang="en-US" i="1" baseline="-25000" dirty="0">
                <a:solidFill>
                  <a:srgbClr val="000090"/>
                </a:solidFill>
                <a:latin typeface="+mn-lt"/>
              </a:rPr>
              <a:t>0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); segment 4x4 cm</a:t>
            </a:r>
            <a:r>
              <a:rPr lang="en-US" i="1" baseline="30000" dirty="0">
                <a:solidFill>
                  <a:srgbClr val="000090"/>
                </a:solidFill>
                <a:latin typeface="+mn-lt"/>
              </a:rPr>
              <a:t>2</a:t>
            </a:r>
            <a:r>
              <a:rPr lang="en-US" i="1" dirty="0">
                <a:solidFill>
                  <a:srgbClr val="000090"/>
                </a:solidFill>
                <a:latin typeface="+mn-lt"/>
              </a:rPr>
              <a:t> </a:t>
            </a:r>
          </a:p>
        </p:txBody>
      </p:sp>
      <p:sp>
        <p:nvSpPr>
          <p:cNvPr id="37" name="Заголовок 3">
            <a:extLst>
              <a:ext uri="{FF2B5EF4-FFF2-40B4-BE49-F238E27FC236}">
                <a16:creationId xmlns:a16="http://schemas.microsoft.com/office/drawing/2014/main" id="{761440CF-9015-1B42-8681-ECDDFB4D1D9D}"/>
              </a:ext>
            </a:extLst>
          </p:cNvPr>
          <p:cNvSpPr txBox="1">
            <a:spLocks/>
          </p:cNvSpPr>
          <p:nvPr/>
        </p:nvSpPr>
        <p:spPr>
          <a:xfrm>
            <a:off x="147055" y="75590"/>
            <a:ext cx="8873955" cy="492362"/>
          </a:xfrm>
          <a:prstGeom prst="rect">
            <a:avLst/>
          </a:prstGeom>
          <a:solidFill>
            <a:srgbClr val="000090"/>
          </a:solidFill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glow>
                    <a:schemeClr val="accent1">
                      <a:alpha val="40000"/>
                    </a:schemeClr>
                  </a:glow>
                  <a:reflection endPos="0" dist="50800" dir="5400000" sy="-100000" algn="bl" rotWithShape="0"/>
                </a:effectLst>
                <a:latin typeface="Arial"/>
                <a:cs typeface="Arial"/>
              </a:rPr>
              <a:t>The Challenges:    Projective Electromagnetic Calorimetry</a:t>
            </a:r>
            <a:endParaRPr lang="ru-RU" sz="2400" i="1" dirty="0">
              <a:solidFill>
                <a:schemeClr val="bg1"/>
              </a:solidFill>
              <a:effectLst>
                <a:glow>
                  <a:schemeClr val="accent1">
                    <a:alpha val="40000"/>
                  </a:schemeClr>
                </a:glow>
                <a:reflection endPos="0" dist="50800" dir="5400000" sy="-100000" algn="bl" rotWithShape="0"/>
              </a:effectLst>
              <a:latin typeface="Arial"/>
              <a:cs typeface="Arial"/>
            </a:endParaRPr>
          </a:p>
        </p:txBody>
      </p:sp>
      <p:pic>
        <p:nvPicPr>
          <p:cNvPr id="38" name="Рисунок 12">
            <a:extLst>
              <a:ext uri="{FF2B5EF4-FFF2-40B4-BE49-F238E27FC236}">
                <a16:creationId xmlns:a16="http://schemas.microsoft.com/office/drawing/2014/main" id="{B65C232A-F7FA-A94F-B3B0-B9F620DD2B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7105" y="3711211"/>
            <a:ext cx="3766839" cy="2780971"/>
          </a:xfrm>
          <a:prstGeom prst="rect">
            <a:avLst/>
          </a:prstGeom>
        </p:spPr>
      </p:pic>
      <p:pic>
        <p:nvPicPr>
          <p:cNvPr id="39" name="Picture 2" descr="\\dub-sv-fs1\Projects\JINR\MPD\DESIGN\WORKDATA\User_Folders\Osipov.Dmitriy\Для презентации\2017-08-25\9.jpg">
            <a:extLst>
              <a:ext uri="{FF2B5EF4-FFF2-40B4-BE49-F238E27FC236}">
                <a16:creationId xmlns:a16="http://schemas.microsoft.com/office/drawing/2014/main" id="{2AF530A7-1122-CA49-B241-8254B2C2E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950" y="5405234"/>
            <a:ext cx="1688484" cy="113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 descr="Screen Shot 2018-12-17 at 19.56.48.png">
            <a:extLst>
              <a:ext uri="{FF2B5EF4-FFF2-40B4-BE49-F238E27FC236}">
                <a16:creationId xmlns:a16="http://schemas.microsoft.com/office/drawing/2014/main" id="{D16D4623-1B9E-524B-A45D-7CDEAA8F7C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76" y="4110012"/>
            <a:ext cx="1851570" cy="504019"/>
          </a:xfrm>
          <a:prstGeom prst="rect">
            <a:avLst/>
          </a:prstGeom>
        </p:spPr>
      </p:pic>
      <p:sp>
        <p:nvSpPr>
          <p:cNvPr id="41" name="Выгнутая вправо стрелка 6">
            <a:extLst>
              <a:ext uri="{FF2B5EF4-FFF2-40B4-BE49-F238E27FC236}">
                <a16:creationId xmlns:a16="http://schemas.microsoft.com/office/drawing/2014/main" id="{820A2724-1E18-184B-816D-0BB5B866067F}"/>
              </a:ext>
            </a:extLst>
          </p:cNvPr>
          <p:cNvSpPr/>
          <p:nvPr/>
        </p:nvSpPr>
        <p:spPr>
          <a:xfrm rot="6021555" flipH="1">
            <a:off x="1731174" y="3664379"/>
            <a:ext cx="379812" cy="1942662"/>
          </a:xfrm>
          <a:prstGeom prst="curvedLeftArrow">
            <a:avLst/>
          </a:prstGeom>
          <a:solidFill>
            <a:srgbClr val="0070C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1" dirty="0">
              <a:solidFill>
                <a:schemeClr val="tx1"/>
              </a:solidFill>
            </a:endParaRPr>
          </a:p>
        </p:txBody>
      </p:sp>
      <p:sp>
        <p:nvSpPr>
          <p:cNvPr id="43" name="Выгнутая вправо стрелка 6">
            <a:extLst>
              <a:ext uri="{FF2B5EF4-FFF2-40B4-BE49-F238E27FC236}">
                <a16:creationId xmlns:a16="http://schemas.microsoft.com/office/drawing/2014/main" id="{8D35CDF0-357D-594A-9320-9B4FAE12453E}"/>
              </a:ext>
            </a:extLst>
          </p:cNvPr>
          <p:cNvSpPr/>
          <p:nvPr/>
        </p:nvSpPr>
        <p:spPr>
          <a:xfrm rot="6021555" flipH="1" flipV="1">
            <a:off x="1338984" y="4610751"/>
            <a:ext cx="655710" cy="1865779"/>
          </a:xfrm>
          <a:prstGeom prst="curvedLeftArrow">
            <a:avLst/>
          </a:prstGeom>
          <a:solidFill>
            <a:srgbClr val="0070C0"/>
          </a:solidFill>
          <a:scene3d>
            <a:camera prst="orthographicFront">
              <a:rot lat="0" lon="0" rev="15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44" name="Выгнутая вправо стрелка 6">
            <a:extLst>
              <a:ext uri="{FF2B5EF4-FFF2-40B4-BE49-F238E27FC236}">
                <a16:creationId xmlns:a16="http://schemas.microsoft.com/office/drawing/2014/main" id="{6C1757DF-003B-B54F-9B5B-A8F25697F5DF}"/>
              </a:ext>
            </a:extLst>
          </p:cNvPr>
          <p:cNvSpPr/>
          <p:nvPr/>
        </p:nvSpPr>
        <p:spPr>
          <a:xfrm rot="6021555" flipV="1">
            <a:off x="4455390" y="5377918"/>
            <a:ext cx="449979" cy="1777292"/>
          </a:xfrm>
          <a:prstGeom prst="curvedLeftArrow">
            <a:avLst>
              <a:gd name="adj1" fmla="val 25000"/>
              <a:gd name="adj2" fmla="val 36960"/>
              <a:gd name="adj3" fmla="val 42168"/>
            </a:avLst>
          </a:prstGeom>
          <a:solidFill>
            <a:srgbClr val="0070C0"/>
          </a:solidFill>
          <a:scene3d>
            <a:camera prst="orthographicFront">
              <a:rot lat="0" lon="0" rev="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1" dirty="0">
              <a:solidFill>
                <a:schemeClr val="tx1"/>
              </a:solidFill>
            </a:endParaRPr>
          </a:p>
        </p:txBody>
      </p:sp>
      <p:sp>
        <p:nvSpPr>
          <p:cNvPr id="45" name="Надпись 24">
            <a:extLst>
              <a:ext uri="{FF2B5EF4-FFF2-40B4-BE49-F238E27FC236}">
                <a16:creationId xmlns:a16="http://schemas.microsoft.com/office/drawing/2014/main" id="{05E492F5-29A2-F94B-9917-426861B9FE66}"/>
              </a:ext>
            </a:extLst>
          </p:cNvPr>
          <p:cNvSpPr txBox="1"/>
          <p:nvPr/>
        </p:nvSpPr>
        <p:spPr>
          <a:xfrm>
            <a:off x="1902029" y="5965929"/>
            <a:ext cx="1446439" cy="32407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sector</a:t>
            </a:r>
            <a:endParaRPr lang="en-US" dirty="0">
              <a:solidFill>
                <a:srgbClr val="000090"/>
              </a:solidFill>
              <a:effectLst/>
              <a:latin typeface="Arial"/>
              <a:ea typeface="Calibri"/>
              <a:cs typeface="Arial"/>
            </a:endParaRPr>
          </a:p>
        </p:txBody>
      </p:sp>
      <p:sp>
        <p:nvSpPr>
          <p:cNvPr id="32" name="Надпись 24">
            <a:extLst>
              <a:ext uri="{FF2B5EF4-FFF2-40B4-BE49-F238E27FC236}">
                <a16:creationId xmlns:a16="http://schemas.microsoft.com/office/drawing/2014/main" id="{3195A55D-44A6-3F46-9382-359FEEE5C0C6}"/>
              </a:ext>
            </a:extLst>
          </p:cNvPr>
          <p:cNvSpPr txBox="1"/>
          <p:nvPr/>
        </p:nvSpPr>
        <p:spPr>
          <a:xfrm>
            <a:off x="3011820" y="4958939"/>
            <a:ext cx="1974017" cy="32407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module</a:t>
            </a:r>
            <a:endParaRPr lang="en-US" dirty="0">
              <a:solidFill>
                <a:srgbClr val="000090"/>
              </a:solidFill>
              <a:effectLst/>
              <a:latin typeface="Arial"/>
              <a:ea typeface="Calibri"/>
              <a:cs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9B1E6F-E283-EF45-B1C1-B531DF590BFE}"/>
              </a:ext>
            </a:extLst>
          </p:cNvPr>
          <p:cNvSpPr txBox="1"/>
          <p:nvPr/>
        </p:nvSpPr>
        <p:spPr>
          <a:xfrm>
            <a:off x="8105376" y="3978212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~</a:t>
            </a:r>
            <a:r>
              <a:rPr lang="ru-RU" sz="2000" b="1" i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 8</a:t>
            </a:r>
            <a:r>
              <a:rPr lang="ru-RU" sz="2000" b="1" i="1" dirty="0">
                <a:solidFill>
                  <a:srgbClr val="002060"/>
                </a:solidFill>
                <a:latin typeface="Arial"/>
                <a:cs typeface="Arial"/>
              </a:rPr>
              <a:t>0 </a:t>
            </a:r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t</a:t>
            </a:r>
            <a:endParaRPr lang="ru-RU" sz="2000" i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71EFD4-D3D5-E24A-B3C5-F74EF14088CB}"/>
              </a:ext>
            </a:extLst>
          </p:cNvPr>
          <p:cNvSpPr txBox="1"/>
          <p:nvPr/>
        </p:nvSpPr>
        <p:spPr>
          <a:xfrm>
            <a:off x="4878926" y="3191227"/>
            <a:ext cx="3874779" cy="461665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and Supporting structure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E81343-FF10-1044-8158-3F97B844E966}"/>
              </a:ext>
            </a:extLst>
          </p:cNvPr>
          <p:cNvSpPr txBox="1"/>
          <p:nvPr/>
        </p:nvSpPr>
        <p:spPr>
          <a:xfrm>
            <a:off x="4878926" y="3659136"/>
            <a:ext cx="1665841" cy="400110"/>
          </a:xfrm>
          <a:prstGeom prst="rect">
            <a:avLst/>
          </a:prstGeom>
          <a:solidFill>
            <a:srgbClr val="CBFFFB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carbon </a:t>
            </a:r>
            <a:r>
              <a:rPr lang="en-US" sz="2000" b="1" i="1" dirty="0" err="1">
                <a:solidFill>
                  <a:srgbClr val="002060"/>
                </a:solidFill>
                <a:latin typeface="Arial"/>
                <a:cs typeface="Arial"/>
              </a:rPr>
              <a:t>fibre</a:t>
            </a:r>
            <a:endParaRPr lang="ru-RU" sz="2000" i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08BB627-DA54-FD4D-8C7B-F41083AE0A2C}"/>
              </a:ext>
            </a:extLst>
          </p:cNvPr>
          <p:cNvSpPr txBox="1"/>
          <p:nvPr/>
        </p:nvSpPr>
        <p:spPr>
          <a:xfrm>
            <a:off x="5786792" y="5847912"/>
            <a:ext cx="3278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- sagitta    </a:t>
            </a:r>
            <a:r>
              <a:rPr lang="ru-RU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&lt;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5</a:t>
            </a:r>
            <a:r>
              <a:rPr lang="ru-RU" b="1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mm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r"/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- material budget (R)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0,13 X</a:t>
            </a:r>
            <a:r>
              <a:rPr lang="en-US" b="1" i="1" baseline="-25000" dirty="0">
                <a:solidFill>
                  <a:srgbClr val="000090"/>
                </a:solidFill>
                <a:latin typeface="Arial"/>
                <a:cs typeface="Arial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06102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IMG_20150618_180947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8" y="2882901"/>
            <a:ext cx="4419601" cy="3314700"/>
          </a:xfrm>
          <a:prstGeom prst="rect">
            <a:avLst/>
          </a:prstGeom>
        </p:spPr>
      </p:pic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76200" y="821035"/>
            <a:ext cx="3771900" cy="1015663"/>
          </a:xfrm>
          <a:prstGeom prst="rect">
            <a:avLst/>
          </a:prstGeom>
          <a:solidFill>
            <a:srgbClr val="EAFC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Coop with ALICE CERN</a:t>
            </a:r>
            <a:endParaRPr lang="ru-RU" sz="20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MAPS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mr-IN" sz="2000" i="1" dirty="0">
                <a:solidFill>
                  <a:srgbClr val="000090"/>
                </a:solidFill>
                <a:latin typeface="Arial"/>
                <a:cs typeface="Arial"/>
              </a:rPr>
              <a:t>–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CMOS technology 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carbon fiber space frames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</p:txBody>
      </p:sp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901" y="676277"/>
            <a:ext cx="5372100" cy="308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81837" y="2708739"/>
            <a:ext cx="4038600" cy="8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ru-RU" sz="2000" b="1" i="1" dirty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ALPIDE MAPS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ru-RU" sz="2000" i="1" dirty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in </a:t>
            </a:r>
            <a:r>
              <a:rPr lang="en-US" altLang="ru-RU" sz="2000" b="1" i="1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5</a:t>
            </a:r>
            <a:r>
              <a:rPr lang="en-US" altLang="ru-RU" sz="2000" i="1" dirty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cylinders of </a:t>
            </a:r>
            <a:r>
              <a:rPr lang="en-US" altLang="ru-RU" sz="2000" b="1" i="1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2</a:t>
            </a:r>
            <a:r>
              <a:rPr lang="en-US" altLang="ru-RU" sz="2000" i="1" dirty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barrels  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ru-RU" altLang="ru-RU" sz="2000" i="1" dirty="0">
              <a:solidFill>
                <a:srgbClr val="000090"/>
              </a:solidFill>
              <a:latin typeface="Arial"/>
              <a:ea typeface="+mn-ea"/>
              <a:cs typeface="Arial"/>
            </a:endParaRPr>
          </a:p>
        </p:txBody>
      </p:sp>
      <p:grpSp>
        <p:nvGrpSpPr>
          <p:cNvPr id="9" name="Gruppieren 15"/>
          <p:cNvGrpSpPr>
            <a:grpSpLocks/>
          </p:cNvGrpSpPr>
          <p:nvPr/>
        </p:nvGrpSpPr>
        <p:grpSpPr bwMode="auto">
          <a:xfrm>
            <a:off x="6743700" y="660401"/>
            <a:ext cx="2176463" cy="1396999"/>
            <a:chOff x="289739" y="1149628"/>
            <a:chExt cx="5284649" cy="2588419"/>
          </a:xfrm>
        </p:grpSpPr>
        <p:sp>
          <p:nvSpPr>
            <p:cNvPr id="10" name="Ellipse 4"/>
            <p:cNvSpPr/>
            <p:nvPr/>
          </p:nvSpPr>
          <p:spPr>
            <a:xfrm>
              <a:off x="2516457" y="2366223"/>
              <a:ext cx="336784" cy="337620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1" name="Pfeil nach rechts 5"/>
            <p:cNvSpPr/>
            <p:nvPr/>
          </p:nvSpPr>
          <p:spPr>
            <a:xfrm>
              <a:off x="1620753" y="2325477"/>
              <a:ext cx="766722" cy="378366"/>
            </a:xfrm>
            <a:prstGeom prst="rightArrow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cxnSp>
          <p:nvCxnSpPr>
            <p:cNvPr id="12" name="Gerade Verbindung mit Pfeil 7"/>
            <p:cNvCxnSpPr/>
            <p:nvPr/>
          </p:nvCxnSpPr>
          <p:spPr>
            <a:xfrm flipV="1">
              <a:off x="2989388" y="1820987"/>
              <a:ext cx="1422377" cy="518071"/>
            </a:xfrm>
            <a:prstGeom prst="straightConnector1">
              <a:avLst/>
            </a:prstGeom>
            <a:ln w="38100">
              <a:solidFill>
                <a:srgbClr val="00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38"/>
            <p:cNvCxnSpPr/>
            <p:nvPr/>
          </p:nvCxnSpPr>
          <p:spPr>
            <a:xfrm>
              <a:off x="2989388" y="2540854"/>
              <a:ext cx="1773492" cy="79555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40"/>
            <p:cNvCxnSpPr/>
            <p:nvPr/>
          </p:nvCxnSpPr>
          <p:spPr>
            <a:xfrm>
              <a:off x="2989388" y="2736829"/>
              <a:ext cx="1182328" cy="547177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42"/>
            <p:cNvSpPr/>
            <p:nvPr/>
          </p:nvSpPr>
          <p:spPr>
            <a:xfrm flipV="1">
              <a:off x="4198588" y="3284006"/>
              <a:ext cx="137938" cy="139705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6" name="Ellipse 43"/>
            <p:cNvSpPr/>
            <p:nvPr/>
          </p:nvSpPr>
          <p:spPr>
            <a:xfrm flipV="1">
              <a:off x="4469090" y="1661879"/>
              <a:ext cx="206012" cy="205676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7" name="Ellipse 44"/>
            <p:cNvSpPr/>
            <p:nvPr/>
          </p:nvSpPr>
          <p:spPr>
            <a:xfrm flipV="1">
              <a:off x="4811249" y="2550556"/>
              <a:ext cx="137938" cy="137764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8" name="Textfeld 10"/>
            <p:cNvSpPr txBox="1">
              <a:spLocks noChangeArrowheads="1"/>
            </p:cNvSpPr>
            <p:nvPr/>
          </p:nvSpPr>
          <p:spPr bwMode="auto">
            <a:xfrm>
              <a:off x="2481459" y="1346286"/>
              <a:ext cx="57419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3200" dirty="0">
                  <a:solidFill>
                    <a:srgbClr val="00FF00"/>
                  </a:solidFill>
                  <a:latin typeface="Times New Roman" charset="0"/>
                </a:rPr>
                <a:t>D</a:t>
              </a:r>
              <a:r>
                <a:rPr lang="de-DE" sz="3200" baseline="30000" dirty="0">
                  <a:solidFill>
                    <a:srgbClr val="00FF00"/>
                  </a:solidFill>
                  <a:latin typeface="Times New Roman" charset="0"/>
                </a:rPr>
                <a:t>+</a:t>
              </a:r>
              <a:endParaRPr lang="de-DE" sz="3200" dirty="0">
                <a:solidFill>
                  <a:srgbClr val="00FF00"/>
                </a:solidFill>
                <a:latin typeface="Times New Roman" charset="0"/>
              </a:endParaRPr>
            </a:p>
          </p:txBody>
        </p:sp>
        <p:sp>
          <p:nvSpPr>
            <p:cNvPr id="19" name="Textfeld 46"/>
            <p:cNvSpPr txBox="1">
              <a:spLocks noChangeArrowheads="1"/>
            </p:cNvSpPr>
            <p:nvPr/>
          </p:nvSpPr>
          <p:spPr bwMode="auto">
            <a:xfrm>
              <a:off x="4785229" y="1323165"/>
              <a:ext cx="48122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3200">
                  <a:solidFill>
                    <a:srgbClr val="00FFFF"/>
                  </a:solidFill>
                  <a:latin typeface="Times New Roman" charset="0"/>
                </a:rPr>
                <a:t>K</a:t>
              </a:r>
              <a:r>
                <a:rPr lang="de-DE" sz="3200" baseline="30000">
                  <a:solidFill>
                    <a:srgbClr val="00FFFF"/>
                  </a:solidFill>
                  <a:latin typeface="Times New Roman" charset="0"/>
                </a:rPr>
                <a:t>-</a:t>
              </a:r>
              <a:endParaRPr lang="de-DE" sz="3200">
                <a:solidFill>
                  <a:srgbClr val="00FFFF"/>
                </a:solidFill>
                <a:latin typeface="Times New Roman" charset="0"/>
              </a:endParaRPr>
            </a:p>
          </p:txBody>
        </p:sp>
        <p:sp>
          <p:nvSpPr>
            <p:cNvPr id="20" name="Textfeld 47"/>
            <p:cNvSpPr txBox="1">
              <a:spLocks noChangeArrowheads="1"/>
            </p:cNvSpPr>
            <p:nvPr/>
          </p:nvSpPr>
          <p:spPr bwMode="auto">
            <a:xfrm>
              <a:off x="5025840" y="2366362"/>
              <a:ext cx="54854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3200">
                  <a:solidFill>
                    <a:srgbClr val="FF00FF"/>
                  </a:solidFill>
                  <a:latin typeface="Times New Roman" charset="0"/>
                </a:rPr>
                <a:t>π</a:t>
              </a:r>
              <a:r>
                <a:rPr lang="de-DE" sz="3200" baseline="30000">
                  <a:solidFill>
                    <a:srgbClr val="FF00FF"/>
                  </a:solidFill>
                  <a:latin typeface="Times New Roman" charset="0"/>
                </a:rPr>
                <a:t>+</a:t>
              </a:r>
              <a:endParaRPr lang="de-DE" sz="3200">
                <a:solidFill>
                  <a:srgbClr val="FF00FF"/>
                </a:solidFill>
                <a:latin typeface="Times New Roman" charset="0"/>
              </a:endParaRPr>
            </a:p>
          </p:txBody>
        </p:sp>
        <p:sp>
          <p:nvSpPr>
            <p:cNvPr id="21" name="Textfeld 48"/>
            <p:cNvSpPr txBox="1">
              <a:spLocks noChangeArrowheads="1"/>
            </p:cNvSpPr>
            <p:nvPr/>
          </p:nvSpPr>
          <p:spPr bwMode="auto">
            <a:xfrm>
              <a:off x="4342697" y="3153272"/>
              <a:ext cx="54854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3200">
                  <a:solidFill>
                    <a:srgbClr val="FF00FF"/>
                  </a:solidFill>
                  <a:latin typeface="Times New Roman" charset="0"/>
                </a:rPr>
                <a:t>π</a:t>
              </a:r>
              <a:r>
                <a:rPr lang="de-DE" sz="3200" baseline="30000">
                  <a:solidFill>
                    <a:srgbClr val="FF00FF"/>
                  </a:solidFill>
                  <a:latin typeface="Times New Roman" charset="0"/>
                </a:rPr>
                <a:t>+</a:t>
              </a:r>
              <a:endParaRPr lang="de-DE" sz="3200">
                <a:solidFill>
                  <a:srgbClr val="FF00FF"/>
                </a:solidFill>
                <a:latin typeface="Times New Roman" charset="0"/>
              </a:endParaRPr>
            </a:p>
          </p:txBody>
        </p:sp>
        <p:pic>
          <p:nvPicPr>
            <p:cNvPr id="22" name="Picture 4" descr="coll6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6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39" y="1149628"/>
              <a:ext cx="1795463" cy="256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211055" y="176806"/>
            <a:ext cx="7472445" cy="461665"/>
          </a:xfrm>
          <a:prstGeom prst="rect">
            <a:avLst/>
          </a:prstGeom>
          <a:solidFill>
            <a:srgbClr val="AEFFF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</a:rPr>
              <a:t>Inner Tracker System</a:t>
            </a:r>
            <a:r>
              <a:rPr lang="ru-RU" sz="2400" b="1" i="1" dirty="0">
                <a:solidFill>
                  <a:srgbClr val="000090"/>
                </a:solidFill>
              </a:rPr>
              <a:t>: </a:t>
            </a:r>
            <a:r>
              <a:rPr lang="en-US" sz="2400" b="1" i="1" dirty="0">
                <a:solidFill>
                  <a:srgbClr val="000090"/>
                </a:solidFill>
              </a:rPr>
              <a:t>     charm particle detection</a:t>
            </a:r>
          </a:p>
        </p:txBody>
      </p:sp>
      <p:pic>
        <p:nvPicPr>
          <p:cNvPr id="28" name="Picture 6" descr="NICA-Logo_4c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39458" y="3781653"/>
            <a:ext cx="2335742" cy="707886"/>
          </a:xfrm>
          <a:prstGeom prst="rect">
            <a:avLst/>
          </a:prstGeom>
          <a:solidFill>
            <a:srgbClr val="FFFEF8"/>
          </a:solidFill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4,9</a:t>
            </a:r>
            <a:r>
              <a:rPr lang="x-none" sz="2000" b="1" i="1" dirty="0">
                <a:solidFill>
                  <a:srgbClr val="000090"/>
                </a:solidFill>
                <a:latin typeface="Arial"/>
                <a:cs typeface="Arial"/>
              </a:rPr>
              <a:t>۰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10</a:t>
            </a:r>
            <a:r>
              <a:rPr lang="en-US" sz="2000" b="1" i="1" baseline="30000" dirty="0">
                <a:solidFill>
                  <a:srgbClr val="000090"/>
                </a:solidFill>
                <a:latin typeface="Arial"/>
                <a:cs typeface="Arial"/>
              </a:rPr>
              <a:t>9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pixels, 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active area 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3,9 m</a:t>
            </a:r>
            <a:r>
              <a:rPr lang="en-US" sz="2000" b="1" i="1" baseline="30000" dirty="0">
                <a:solidFill>
                  <a:srgbClr val="000090"/>
                </a:solidFill>
                <a:latin typeface="Arial"/>
                <a:cs typeface="Arial"/>
              </a:rPr>
              <a:t>2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29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12754"/>
            <a:ext cx="5207000" cy="158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787399" y="5073134"/>
            <a:ext cx="3670301" cy="400110"/>
          </a:xfrm>
          <a:prstGeom prst="rect">
            <a:avLst/>
          </a:prstGeom>
          <a:solidFill>
            <a:srgbClr val="DFFAF5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0090"/>
                </a:solidFill>
              </a:rPr>
              <a:t>beam pipe:  </a:t>
            </a:r>
            <a:r>
              <a:rPr lang="en-US" sz="2000" i="1" dirty="0" err="1">
                <a:solidFill>
                  <a:srgbClr val="000090"/>
                </a:solidFill>
              </a:rPr>
              <a:t>berrilium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25499" y="5848350"/>
            <a:ext cx="3568878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</a:rPr>
              <a:t>Stage I:    </a:t>
            </a:r>
            <a:r>
              <a:rPr lang="en-US" sz="2000" b="1" i="1" dirty="0">
                <a:solidFill>
                  <a:srgbClr val="FF0000"/>
                </a:solidFill>
              </a:rPr>
              <a:t>64</a:t>
            </a:r>
            <a:r>
              <a:rPr lang="en-US" sz="2000" i="1" dirty="0">
                <a:solidFill>
                  <a:srgbClr val="000090"/>
                </a:solidFill>
              </a:rPr>
              <a:t> mm in diameter</a:t>
            </a:r>
          </a:p>
          <a:p>
            <a:r>
              <a:rPr lang="en-US" sz="2000" b="1" dirty="0">
                <a:solidFill>
                  <a:srgbClr val="000090"/>
                </a:solidFill>
              </a:rPr>
              <a:t>Stage II:   </a:t>
            </a:r>
            <a:r>
              <a:rPr lang="en-US" sz="2000" b="1" i="1" dirty="0">
                <a:solidFill>
                  <a:srgbClr val="FF0000"/>
                </a:solidFill>
              </a:rPr>
              <a:t>38</a:t>
            </a:r>
            <a:r>
              <a:rPr lang="en-US" sz="2000" i="1" dirty="0">
                <a:solidFill>
                  <a:srgbClr val="000090"/>
                </a:solidFill>
              </a:rPr>
              <a:t> mm in diameter</a:t>
            </a:r>
          </a:p>
        </p:txBody>
      </p:sp>
      <p:pic>
        <p:nvPicPr>
          <p:cNvPr id="33" name="Picture 32" descr="Screen Shot 2019-09-22 at 16.01.56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215" y="1873996"/>
            <a:ext cx="2937485" cy="1715668"/>
          </a:xfrm>
          <a:prstGeom prst="rect">
            <a:avLst/>
          </a:prstGeom>
        </p:spPr>
      </p:pic>
      <p:pic>
        <p:nvPicPr>
          <p:cNvPr id="34" name="Picture 33" descr="Screen Shot 2018-09-08 at 12.41.05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978" y="2222500"/>
            <a:ext cx="1367022" cy="1327504"/>
          </a:xfrm>
          <a:prstGeom prst="rect">
            <a:avLst/>
          </a:prstGeom>
        </p:spPr>
      </p:pic>
      <p:pic>
        <p:nvPicPr>
          <p:cNvPr id="35" name="Рисунок 2">
            <a:extLst>
              <a:ext uri="{FF2B5EF4-FFF2-40B4-BE49-F238E27FC236}">
                <a16:creationId xmlns:a16="http://schemas.microsoft.com/office/drawing/2014/main" id="{196A380B-A0ED-4337-8383-384AC01F684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15" y="3661178"/>
            <a:ext cx="2122322" cy="1215425"/>
          </a:xfrm>
          <a:prstGeom prst="rect">
            <a:avLst/>
          </a:prstGeom>
        </p:spPr>
      </p:pic>
      <p:sp>
        <p:nvSpPr>
          <p:cNvPr id="37" name="TextBox 1"/>
          <p:cNvSpPr txBox="1">
            <a:spLocks noChangeArrowheads="1"/>
          </p:cNvSpPr>
          <p:nvPr/>
        </p:nvSpPr>
        <p:spPr bwMode="auto">
          <a:xfrm>
            <a:off x="5410200" y="5947296"/>
            <a:ext cx="3733800" cy="615553"/>
          </a:xfrm>
          <a:prstGeom prst="rect">
            <a:avLst/>
          </a:prstGeom>
          <a:solidFill>
            <a:srgbClr val="FEFFD8"/>
          </a:solidFill>
          <a:ln>
            <a:noFill/>
          </a:ln>
        </p:spPr>
        <p:txBody>
          <a:bodyPr wrap="square" t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000090"/>
                </a:solidFill>
              </a:rPr>
              <a:t>workshop for assembly &amp; test </a:t>
            </a:r>
          </a:p>
          <a:p>
            <a:pPr eaLnBrk="1" hangingPunct="1"/>
            <a:r>
              <a:rPr lang="en-US" sz="2000" i="1" dirty="0">
                <a:solidFill>
                  <a:srgbClr val="000090"/>
                </a:solidFill>
              </a:rPr>
              <a:t>was put in operation in </a:t>
            </a:r>
            <a:r>
              <a:rPr lang="en-US" sz="2000" b="1" i="1" dirty="0">
                <a:solidFill>
                  <a:srgbClr val="000090"/>
                </a:solidFill>
              </a:rPr>
              <a:t>2015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34BC89-570F-0D44-9081-F333356A0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6ADA1-FD6A-EF45-B858-B34F314D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107EBB-6D52-4041-A037-61C932663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84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9" name="Group 29738"/>
          <p:cNvGrpSpPr/>
          <p:nvPr/>
        </p:nvGrpSpPr>
        <p:grpSpPr>
          <a:xfrm>
            <a:off x="1917700" y="914400"/>
            <a:ext cx="5219700" cy="5067300"/>
            <a:chOff x="1981200" y="711200"/>
            <a:chExt cx="5219700" cy="5067300"/>
          </a:xfrm>
        </p:grpSpPr>
        <p:sp>
          <p:nvSpPr>
            <p:cNvPr id="157" name="Rectangle 156"/>
            <p:cNvSpPr/>
            <p:nvPr/>
          </p:nvSpPr>
          <p:spPr>
            <a:xfrm>
              <a:off x="1981200" y="711200"/>
              <a:ext cx="5219700" cy="5067300"/>
            </a:xfrm>
            <a:prstGeom prst="rect">
              <a:avLst/>
            </a:prstGeom>
            <a:solidFill>
              <a:srgbClr val="DFFAF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731" name="TextBox 29730"/>
            <p:cNvSpPr txBox="1"/>
            <p:nvPr/>
          </p:nvSpPr>
          <p:spPr>
            <a:xfrm>
              <a:off x="3136295" y="1287787"/>
              <a:ext cx="3554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  <a:latin typeface="Arial"/>
                  <a:cs typeface="Arial"/>
                </a:rPr>
                <a:t>maximum baryonic density</a:t>
              </a:r>
              <a:endParaRPr lang="ru-RU" sz="2000" b="1" i="1" dirty="0">
                <a:solidFill>
                  <a:srgbClr val="3366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698" name="Fußzeilenplatzhalter 6"/>
          <p:cNvSpPr>
            <a:spLocks noGrp="1"/>
          </p:cNvSpPr>
          <p:nvPr/>
        </p:nvSpPr>
        <p:spPr bwMode="auto">
          <a:xfrm>
            <a:off x="3144838" y="5788025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200">
              <a:solidFill>
                <a:srgbClr val="000090"/>
              </a:solidFill>
            </a:endParaRPr>
          </a:p>
        </p:txBody>
      </p:sp>
      <p:sp>
        <p:nvSpPr>
          <p:cNvPr id="29712" name="TextBox 21"/>
          <p:cNvSpPr txBox="1">
            <a:spLocks noChangeArrowheads="1"/>
          </p:cNvSpPr>
          <p:nvPr/>
        </p:nvSpPr>
        <p:spPr bwMode="auto">
          <a:xfrm rot="-5400000">
            <a:off x="-831129" y="3002155"/>
            <a:ext cx="2955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90"/>
                </a:solidFill>
              </a:rPr>
              <a:t>Interaction rate</a:t>
            </a:r>
            <a:r>
              <a:rPr lang="ru-RU" b="1" dirty="0">
                <a:solidFill>
                  <a:srgbClr val="000090"/>
                </a:solidFill>
              </a:rPr>
              <a:t>, </a:t>
            </a:r>
            <a:r>
              <a:rPr lang="en-US" b="1" dirty="0">
                <a:solidFill>
                  <a:srgbClr val="000090"/>
                </a:solidFill>
              </a:rPr>
              <a:t>Hz</a:t>
            </a:r>
            <a:r>
              <a:rPr lang="ru-RU" b="1" dirty="0">
                <a:solidFill>
                  <a:srgbClr val="000090"/>
                </a:solidFill>
              </a:rPr>
              <a:t> </a:t>
            </a:r>
          </a:p>
        </p:txBody>
      </p:sp>
      <p:grpSp>
        <p:nvGrpSpPr>
          <p:cNvPr id="70" name="Группа 73"/>
          <p:cNvGrpSpPr>
            <a:grpSpLocks/>
          </p:cNvGrpSpPr>
          <p:nvPr/>
        </p:nvGrpSpPr>
        <p:grpSpPr bwMode="auto">
          <a:xfrm>
            <a:off x="1461989" y="5714997"/>
            <a:ext cx="6964461" cy="318083"/>
            <a:chOff x="1762492" y="5731521"/>
            <a:chExt cx="6965917" cy="317453"/>
          </a:xfrm>
        </p:grpSpPr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1788273" y="5761636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"/>
            <p:cNvSpPr>
              <a:spLocks noChangeShapeType="1"/>
            </p:cNvSpPr>
            <p:nvPr/>
          </p:nvSpPr>
          <p:spPr bwMode="auto">
            <a:xfrm>
              <a:off x="3557488" y="5748961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>
              <a:off x="2368283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>
              <a:off x="6556880" y="5734050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5"/>
            <p:cNvSpPr>
              <a:spLocks noChangeShapeType="1"/>
            </p:cNvSpPr>
            <p:nvPr/>
          </p:nvSpPr>
          <p:spPr bwMode="auto">
            <a:xfrm flipV="1">
              <a:off x="1762492" y="5731521"/>
              <a:ext cx="6965917" cy="47717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06564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>
              <a:off x="4210065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4816332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9"/>
            <p:cNvSpPr>
              <a:spLocks noChangeShapeType="1"/>
            </p:cNvSpPr>
            <p:nvPr/>
          </p:nvSpPr>
          <p:spPr bwMode="auto">
            <a:xfrm>
              <a:off x="7079702" y="5762285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" name="TextBox 74"/>
          <p:cNvSpPr txBox="1">
            <a:spLocks noChangeArrowheads="1"/>
          </p:cNvSpPr>
          <p:nvPr/>
        </p:nvSpPr>
        <p:spPr bwMode="auto">
          <a:xfrm flipH="1">
            <a:off x="1308928" y="6046163"/>
            <a:ext cx="360037" cy="40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000090"/>
                </a:solidFill>
              </a:rPr>
              <a:t>2</a:t>
            </a:r>
          </a:p>
        </p:txBody>
      </p:sp>
      <p:sp>
        <p:nvSpPr>
          <p:cNvPr id="83" name="TextBox 75"/>
          <p:cNvSpPr txBox="1">
            <a:spLocks noChangeArrowheads="1"/>
          </p:cNvSpPr>
          <p:nvPr/>
        </p:nvSpPr>
        <p:spPr bwMode="auto">
          <a:xfrm>
            <a:off x="3072795" y="6050921"/>
            <a:ext cx="504052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4" name="TextBox 76"/>
          <p:cNvSpPr txBox="1">
            <a:spLocks noChangeArrowheads="1"/>
          </p:cNvSpPr>
          <p:nvPr/>
        </p:nvSpPr>
        <p:spPr bwMode="auto">
          <a:xfrm>
            <a:off x="6002066" y="60312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5" name="TextBox 72"/>
          <p:cNvSpPr txBox="1">
            <a:spLocks noChangeArrowheads="1"/>
          </p:cNvSpPr>
          <p:nvPr/>
        </p:nvSpPr>
        <p:spPr bwMode="auto">
          <a:xfrm>
            <a:off x="6419476" y="6031662"/>
            <a:ext cx="24832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√S</a:t>
            </a:r>
            <a:r>
              <a:rPr lang="en-US" sz="2000" b="1" baseline="-25000" dirty="0">
                <a:solidFill>
                  <a:srgbClr val="000090"/>
                </a:solidFill>
                <a:latin typeface="Arial" charset="0"/>
              </a:rPr>
              <a:t>NN</a:t>
            </a:r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, 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 (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Au+Au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)</a:t>
            </a:r>
          </a:p>
        </p:txBody>
      </p:sp>
      <p:sp>
        <p:nvSpPr>
          <p:cNvPr id="86" name="Line 9"/>
          <p:cNvSpPr>
            <a:spLocks noChangeShapeType="1"/>
          </p:cNvSpPr>
          <p:nvPr/>
        </p:nvSpPr>
        <p:spPr bwMode="auto">
          <a:xfrm>
            <a:off x="5698524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7" name="Line 9"/>
          <p:cNvSpPr>
            <a:spLocks noChangeShapeType="1"/>
          </p:cNvSpPr>
          <p:nvPr/>
        </p:nvSpPr>
        <p:spPr bwMode="auto">
          <a:xfrm>
            <a:off x="5115825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49169" y="6084048"/>
            <a:ext cx="979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0090"/>
                </a:solidFill>
              </a:rPr>
              <a:t>energy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409700" y="5124450"/>
            <a:ext cx="6997700" cy="190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1439583" y="4495801"/>
            <a:ext cx="6977529" cy="14941"/>
          </a:xfrm>
          <a:prstGeom prst="line">
            <a:avLst/>
          </a:prstGeom>
          <a:ln w="127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1439583" y="385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1416050" y="3206750"/>
            <a:ext cx="6978650" cy="317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1418292" y="258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1424642" y="1970742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424641" y="131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76"/>
          <p:cNvSpPr txBox="1">
            <a:spLocks noChangeArrowheads="1"/>
          </p:cNvSpPr>
          <p:nvPr/>
        </p:nvSpPr>
        <p:spPr bwMode="auto">
          <a:xfrm>
            <a:off x="820464" y="49285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102" name="TextBox 76"/>
          <p:cNvSpPr txBox="1">
            <a:spLocks noChangeArrowheads="1"/>
          </p:cNvSpPr>
          <p:nvPr/>
        </p:nvSpPr>
        <p:spPr bwMode="auto">
          <a:xfrm>
            <a:off x="805522" y="42860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2</a:t>
            </a:r>
          </a:p>
        </p:txBody>
      </p:sp>
      <p:sp>
        <p:nvSpPr>
          <p:cNvPr id="103" name="TextBox 76"/>
          <p:cNvSpPr txBox="1">
            <a:spLocks noChangeArrowheads="1"/>
          </p:cNvSpPr>
          <p:nvPr/>
        </p:nvSpPr>
        <p:spPr bwMode="auto">
          <a:xfrm>
            <a:off x="823451" y="3646610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3</a:t>
            </a:r>
          </a:p>
        </p:txBody>
      </p:sp>
      <p:sp>
        <p:nvSpPr>
          <p:cNvPr id="104" name="TextBox 76"/>
          <p:cNvSpPr txBox="1">
            <a:spLocks noChangeArrowheads="1"/>
          </p:cNvSpPr>
          <p:nvPr/>
        </p:nvSpPr>
        <p:spPr bwMode="auto">
          <a:xfrm>
            <a:off x="823451" y="30340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4</a:t>
            </a:r>
          </a:p>
        </p:txBody>
      </p:sp>
      <p:sp>
        <p:nvSpPr>
          <p:cNvPr id="108" name="TextBox 76"/>
          <p:cNvSpPr txBox="1">
            <a:spLocks noChangeArrowheads="1"/>
          </p:cNvSpPr>
          <p:nvPr/>
        </p:nvSpPr>
        <p:spPr bwMode="auto">
          <a:xfrm>
            <a:off x="823451" y="24064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109" name="TextBox 76"/>
          <p:cNvSpPr txBox="1">
            <a:spLocks noChangeArrowheads="1"/>
          </p:cNvSpPr>
          <p:nvPr/>
        </p:nvSpPr>
        <p:spPr bwMode="auto">
          <a:xfrm>
            <a:off x="823451" y="17789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6</a:t>
            </a:r>
          </a:p>
        </p:txBody>
      </p:sp>
      <p:sp>
        <p:nvSpPr>
          <p:cNvPr id="110" name="TextBox 76"/>
          <p:cNvSpPr txBox="1">
            <a:spLocks noChangeArrowheads="1"/>
          </p:cNvSpPr>
          <p:nvPr/>
        </p:nvSpPr>
        <p:spPr bwMode="auto">
          <a:xfrm>
            <a:off x="841381" y="1109599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7</a:t>
            </a:r>
          </a:p>
        </p:txBody>
      </p:sp>
      <p:grpSp>
        <p:nvGrpSpPr>
          <p:cNvPr id="29735" name="Group 29734"/>
          <p:cNvGrpSpPr/>
          <p:nvPr/>
        </p:nvGrpSpPr>
        <p:grpSpPr>
          <a:xfrm>
            <a:off x="1428375" y="3058460"/>
            <a:ext cx="1445283" cy="773984"/>
            <a:chOff x="1491875" y="2855260"/>
            <a:chExt cx="1445283" cy="773984"/>
          </a:xfrm>
        </p:grpSpPr>
        <p:sp>
          <p:nvSpPr>
            <p:cNvPr id="29706" name="TextBox 27"/>
            <p:cNvSpPr txBox="1">
              <a:spLocks noChangeArrowheads="1"/>
            </p:cNvSpPr>
            <p:nvPr/>
          </p:nvSpPr>
          <p:spPr bwMode="auto">
            <a:xfrm>
              <a:off x="1495425" y="2982913"/>
              <a:ext cx="14417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HADES</a:t>
              </a:r>
              <a:r>
                <a:rPr lang="ru-RU" sz="1800" b="1" dirty="0">
                  <a:solidFill>
                    <a:srgbClr val="000090"/>
                  </a:solidFill>
                </a:rPr>
                <a:t> </a:t>
              </a:r>
            </a:p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SIS-18</a:t>
              </a:r>
              <a:r>
                <a:rPr lang="ru-RU" sz="1800" b="1" dirty="0">
                  <a:solidFill>
                    <a:srgbClr val="000090"/>
                  </a:solidFill>
                </a:rPr>
                <a:t>(</a:t>
              </a:r>
              <a:r>
                <a:rPr lang="en-US" sz="1800" b="1" dirty="0">
                  <a:solidFill>
                    <a:srgbClr val="000090"/>
                  </a:solidFill>
                </a:rPr>
                <a:t>GSI)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6" name="Connector 145"/>
            <p:cNvSpPr/>
            <p:nvPr/>
          </p:nvSpPr>
          <p:spPr>
            <a:xfrm>
              <a:off x="149187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Connector 146"/>
            <p:cNvSpPr/>
            <p:nvPr/>
          </p:nvSpPr>
          <p:spPr>
            <a:xfrm>
              <a:off x="198082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542675" y="2915024"/>
              <a:ext cx="50165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50" name="Group 29749"/>
          <p:cNvGrpSpPr/>
          <p:nvPr/>
        </p:nvGrpSpPr>
        <p:grpSpPr>
          <a:xfrm>
            <a:off x="4968875" y="3807760"/>
            <a:ext cx="3457575" cy="1167278"/>
            <a:chOff x="4968875" y="4010960"/>
            <a:chExt cx="3457575" cy="1167278"/>
          </a:xfrm>
        </p:grpSpPr>
        <p:grpSp>
          <p:nvGrpSpPr>
            <p:cNvPr id="29732" name="Group 29731"/>
            <p:cNvGrpSpPr/>
            <p:nvPr/>
          </p:nvGrpSpPr>
          <p:grpSpPr>
            <a:xfrm>
              <a:off x="4968875" y="4010960"/>
              <a:ext cx="2941731" cy="1167278"/>
              <a:chOff x="5032375" y="3807760"/>
              <a:chExt cx="2941731" cy="1167278"/>
            </a:xfrm>
          </p:grpSpPr>
          <p:sp>
            <p:nvSpPr>
              <p:cNvPr id="48" name="5-Point Star 47"/>
              <p:cNvSpPr/>
              <p:nvPr/>
            </p:nvSpPr>
            <p:spPr>
              <a:xfrm>
                <a:off x="5032375" y="4810125"/>
                <a:ext cx="122238" cy="163513"/>
              </a:xfrm>
              <a:prstGeom prst="star5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00B050"/>
                  </a:solidFill>
                </a:endParaRPr>
              </a:p>
            </p:txBody>
          </p:sp>
          <p:sp>
            <p:nvSpPr>
              <p:cNvPr id="54" name="Connector 53"/>
              <p:cNvSpPr/>
              <p:nvPr/>
            </p:nvSpPr>
            <p:spPr>
              <a:xfrm>
                <a:off x="5041525" y="48555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Connector 117"/>
              <p:cNvSpPr/>
              <p:nvPr/>
            </p:nvSpPr>
            <p:spPr>
              <a:xfrm>
                <a:off x="5644775" y="4442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Connector 118"/>
              <p:cNvSpPr/>
              <p:nvPr/>
            </p:nvSpPr>
            <p:spPr>
              <a:xfrm>
                <a:off x="6787775" y="39601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Connector 119"/>
              <p:cNvSpPr/>
              <p:nvPr/>
            </p:nvSpPr>
            <p:spPr>
              <a:xfrm>
                <a:off x="7854575" y="3807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stCxn id="54" idx="7"/>
                <a:endCxn id="118" idx="3"/>
              </p:cNvCxnSpPr>
              <p:nvPr/>
            </p:nvCxnSpPr>
            <p:spPr>
              <a:xfrm flipV="1">
                <a:off x="5143551" y="4544784"/>
                <a:ext cx="518729" cy="32823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5701925" y="4026274"/>
                <a:ext cx="1143000" cy="4826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6835400" y="3867524"/>
                <a:ext cx="1066800" cy="1524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/>
            <p:cNvCxnSpPr/>
            <p:nvPr/>
          </p:nvCxnSpPr>
          <p:spPr>
            <a:xfrm flipV="1">
              <a:off x="7838700" y="4032250"/>
              <a:ext cx="587750" cy="32124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Line 9"/>
          <p:cNvSpPr>
            <a:spLocks noChangeShapeType="1"/>
          </p:cNvSpPr>
          <p:nvPr/>
        </p:nvSpPr>
        <p:spPr bwMode="auto">
          <a:xfrm>
            <a:off x="7293875" y="57320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25" name="Line 9"/>
          <p:cNvSpPr>
            <a:spLocks noChangeShapeType="1"/>
          </p:cNvSpPr>
          <p:nvPr/>
        </p:nvSpPr>
        <p:spPr bwMode="auto">
          <a:xfrm>
            <a:off x="7814575" y="572565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30" name="AutoShape 10"/>
          <p:cNvSpPr>
            <a:spLocks noChangeAspect="1" noChangeArrowheads="1"/>
          </p:cNvSpPr>
          <p:nvPr/>
        </p:nvSpPr>
        <p:spPr bwMode="auto">
          <a:xfrm>
            <a:off x="1010772" y="111312"/>
            <a:ext cx="6902822" cy="567765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 dirty="0">
                <a:solidFill>
                  <a:schemeClr val="bg1"/>
                </a:solidFill>
              </a:rPr>
              <a:t>Set-ups</a:t>
            </a:r>
            <a:r>
              <a:rPr lang="ru-RU" sz="2400" b="1" dirty="0">
                <a:solidFill>
                  <a:schemeClr val="bg1"/>
                </a:solidFill>
              </a:rPr>
              <a:t>:  </a:t>
            </a:r>
            <a:r>
              <a:rPr lang="en-US" sz="2400" b="1" i="1" dirty="0">
                <a:solidFill>
                  <a:schemeClr val="bg1"/>
                </a:solidFill>
              </a:rPr>
              <a:t>in operation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cxnSp>
        <p:nvCxnSpPr>
          <p:cNvPr id="232" name="Straight Connector 231"/>
          <p:cNvCxnSpPr/>
          <p:nvPr/>
        </p:nvCxnSpPr>
        <p:spPr>
          <a:xfrm>
            <a:off x="8172075" y="1187824"/>
            <a:ext cx="501650" cy="0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8184775" y="1860924"/>
            <a:ext cx="50165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51" name="TextBox 29750"/>
          <p:cNvSpPr txBox="1"/>
          <p:nvPr/>
        </p:nvSpPr>
        <p:spPr>
          <a:xfrm>
            <a:off x="7099300" y="660400"/>
            <a:ext cx="1302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extracted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beams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7315200" y="1422400"/>
            <a:ext cx="1187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  <a:latin typeface="Arial"/>
                <a:cs typeface="Arial"/>
              </a:rPr>
              <a:t>colliders</a:t>
            </a:r>
            <a:r>
              <a:rPr lang="ru-RU" sz="20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1485900" y="783167"/>
            <a:ext cx="0" cy="496570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/>
          <p:nvPr/>
        </p:nvGrpSpPr>
        <p:grpSpPr>
          <a:xfrm>
            <a:off x="5619375" y="4049060"/>
            <a:ext cx="3143625" cy="489466"/>
            <a:chOff x="5466975" y="4303060"/>
            <a:chExt cx="3143625" cy="489466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5562600" y="4356100"/>
              <a:ext cx="242570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74"/>
            <p:cNvSpPr txBox="1">
              <a:spLocks noChangeArrowheads="1"/>
            </p:cNvSpPr>
            <p:nvPr/>
          </p:nvSpPr>
          <p:spPr bwMode="auto">
            <a:xfrm>
              <a:off x="6360953" y="4423194"/>
              <a:ext cx="22496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NA-61/SPS</a:t>
              </a:r>
              <a:r>
                <a:rPr lang="ru-RU" sz="1800" b="1" dirty="0">
                  <a:solidFill>
                    <a:srgbClr val="000090"/>
                  </a:solidFill>
                </a:rPr>
                <a:t> (</a:t>
              </a:r>
              <a:r>
                <a:rPr lang="en-US" sz="1800" b="1" dirty="0">
                  <a:solidFill>
                    <a:srgbClr val="000090"/>
                  </a:solidFill>
                </a:rPr>
                <a:t>CERN</a:t>
              </a:r>
              <a:r>
                <a:rPr lang="ru-RU" sz="1800" b="1" dirty="0">
                  <a:solidFill>
                    <a:srgbClr val="000090"/>
                  </a:solidFill>
                </a:rPr>
                <a:t>)</a:t>
              </a:r>
            </a:p>
          </p:txBody>
        </p:sp>
        <p:sp>
          <p:nvSpPr>
            <p:cNvPr id="93" name="Connector 92"/>
            <p:cNvSpPr/>
            <p:nvPr/>
          </p:nvSpPr>
          <p:spPr>
            <a:xfrm>
              <a:off x="5466975" y="43030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44"/>
          <p:cNvSpPr txBox="1">
            <a:spLocks noChangeArrowheads="1"/>
          </p:cNvSpPr>
          <p:nvPr/>
        </p:nvSpPr>
        <p:spPr bwMode="auto">
          <a:xfrm>
            <a:off x="6266081" y="3416978"/>
            <a:ext cx="26552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BES STAR/RHIC (BNL)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C4A28-6460-CD41-BD00-09B026313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09E8A5-0ACF-974F-B8B5-B78970C18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7ADB8-CBFA-804E-BD22-E434D86F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0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33" name="Group 7"/>
          <p:cNvGrpSpPr>
            <a:grpSpLocks/>
          </p:cNvGrpSpPr>
          <p:nvPr/>
        </p:nvGrpSpPr>
        <p:grpSpPr bwMode="auto">
          <a:xfrm>
            <a:off x="360040" y="116632"/>
            <a:ext cx="8532440" cy="6624736"/>
            <a:chOff x="1394741" y="1057808"/>
            <a:chExt cx="5638800" cy="5541963"/>
          </a:xfrm>
        </p:grpSpPr>
        <p:sp>
          <p:nvSpPr>
            <p:cNvPr id="21536" name="TextBox 5"/>
            <p:cNvSpPr txBox="1">
              <a:spLocks noChangeArrowheads="1"/>
            </p:cNvSpPr>
            <p:nvPr/>
          </p:nvSpPr>
          <p:spPr bwMode="auto">
            <a:xfrm>
              <a:off x="3429000" y="3581400"/>
              <a:ext cx="762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FFFF00"/>
                  </a:solidFill>
                </a:rPr>
                <a:t>NICA</a:t>
              </a:r>
            </a:p>
          </p:txBody>
        </p:sp>
        <p:pic>
          <p:nvPicPr>
            <p:cNvPr id="21537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741" y="1057808"/>
              <a:ext cx="5638800" cy="554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67544" y="6074325"/>
            <a:ext cx="8352928" cy="595035"/>
          </a:xfrm>
          <a:prstGeom prst="rect">
            <a:avLst/>
          </a:prstGeom>
          <a:solidFill>
            <a:srgbClr val="000090"/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i="1" dirty="0">
                <a:solidFill>
                  <a:schemeClr val="bg1"/>
                </a:solidFill>
                <a:latin typeface="Arial"/>
                <a:cs typeface="Arial"/>
              </a:rPr>
              <a:t>                                                                             baryonic density  </a:t>
            </a:r>
            <a:r>
              <a:rPr lang="en-US" sz="2000" i="1" dirty="0">
                <a:solidFill>
                  <a:schemeClr val="bg1"/>
                </a:solidFill>
                <a:latin typeface="Symbol" charset="2"/>
                <a:cs typeface="Symbol" charset="2"/>
              </a:rPr>
              <a:t>r / r</a:t>
            </a:r>
            <a:r>
              <a:rPr lang="en-US" sz="2000" i="1" baseline="-25000" dirty="0">
                <a:solidFill>
                  <a:schemeClr val="bg1"/>
                </a:solidFill>
                <a:latin typeface="Symbol" charset="2"/>
                <a:cs typeface="Symbol" charset="2"/>
              </a:rPr>
              <a:t>0</a:t>
            </a:r>
            <a:endParaRPr lang="en-US" sz="2000" i="1" dirty="0">
              <a:solidFill>
                <a:schemeClr val="bg1"/>
              </a:solidFill>
              <a:latin typeface="Symbol" charset="2"/>
              <a:cs typeface="Symbol" charset="2"/>
            </a:endParaRPr>
          </a:p>
          <a:p>
            <a:pPr>
              <a:lnSpc>
                <a:spcPct val="80000"/>
              </a:lnSpc>
            </a:pPr>
            <a:r>
              <a:rPr lang="en-US" sz="2000" i="1" dirty="0">
                <a:solidFill>
                  <a:schemeClr val="bg1"/>
                </a:solidFill>
                <a:latin typeface="Symbol" charset="2"/>
                <a:cs typeface="Symbol" charset="2"/>
              </a:rPr>
              <a:t>             0                                       1                                           r</a:t>
            </a:r>
            <a:r>
              <a:rPr lang="en-US" sz="2000" i="1" baseline="-25000" dirty="0">
                <a:solidFill>
                  <a:schemeClr val="bg1"/>
                </a:solidFill>
                <a:latin typeface="Symbol" charset="2"/>
                <a:cs typeface="Symbol" charset="2"/>
              </a:rPr>
              <a:t>0 </a:t>
            </a:r>
            <a:r>
              <a:rPr lang="en-US" sz="2000" i="1" dirty="0">
                <a:solidFill>
                  <a:schemeClr val="bg1"/>
                </a:solidFill>
                <a:latin typeface="Symbol" charset="2"/>
                <a:cs typeface="Symbol" charset="2"/>
              </a:rPr>
              <a:t>= 0,16 </a:t>
            </a:r>
            <a:r>
              <a:rPr lang="en-US" sz="2000" i="1" dirty="0">
                <a:solidFill>
                  <a:schemeClr val="bg1"/>
                </a:solidFill>
                <a:latin typeface="Arial"/>
                <a:cs typeface="Arial"/>
              </a:rPr>
              <a:t>fm</a:t>
            </a:r>
            <a:r>
              <a:rPr lang="en-US" sz="2000" i="1" baseline="30000" dirty="0">
                <a:solidFill>
                  <a:schemeClr val="bg1"/>
                </a:solidFill>
                <a:latin typeface="Symbol" charset="2"/>
                <a:cs typeface="Symbol" charset="2"/>
              </a:rPr>
              <a:t>-3</a:t>
            </a:r>
          </a:p>
        </p:txBody>
      </p:sp>
      <p:sp>
        <p:nvSpPr>
          <p:cNvPr id="2" name="Block Arc 1"/>
          <p:cNvSpPr/>
          <p:nvPr/>
        </p:nvSpPr>
        <p:spPr>
          <a:xfrm>
            <a:off x="3491880" y="5517232"/>
            <a:ext cx="1080120" cy="1008112"/>
          </a:xfrm>
          <a:prstGeom prst="blockArc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4900" y="5651956"/>
            <a:ext cx="800100" cy="369332"/>
          </a:xfrm>
          <a:prstGeom prst="rect">
            <a:avLst/>
          </a:prstGeom>
          <a:solidFill>
            <a:srgbClr val="00009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nuclei</a:t>
            </a:r>
          </a:p>
        </p:txBody>
      </p:sp>
      <p:sp>
        <p:nvSpPr>
          <p:cNvPr id="21521" name="TextBox 21"/>
          <p:cNvSpPr txBox="1">
            <a:spLocks noChangeArrowheads="1"/>
          </p:cNvSpPr>
          <p:nvPr/>
        </p:nvSpPr>
        <p:spPr bwMode="auto">
          <a:xfrm>
            <a:off x="6255808" y="3945464"/>
            <a:ext cx="1317625" cy="338138"/>
          </a:xfrm>
          <a:prstGeom prst="rect">
            <a:avLst/>
          </a:prstGeom>
          <a:solidFill>
            <a:srgbClr val="3049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bg1"/>
                </a:solidFill>
              </a:rPr>
              <a:t> 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21530" name="TextBox 10"/>
          <p:cNvSpPr txBox="1">
            <a:spLocks noChangeArrowheads="1"/>
          </p:cNvSpPr>
          <p:nvPr/>
        </p:nvSpPr>
        <p:spPr bwMode="auto">
          <a:xfrm>
            <a:off x="5076056" y="3244914"/>
            <a:ext cx="3600400" cy="400110"/>
          </a:xfrm>
          <a:prstGeom prst="rect">
            <a:avLst/>
          </a:prstGeom>
          <a:solidFill>
            <a:srgbClr val="3049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2000" i="1" dirty="0">
              <a:solidFill>
                <a:srgbClr val="FFFF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95936" y="3429000"/>
            <a:ext cx="2262252" cy="2088233"/>
            <a:chOff x="4077674" y="3429000"/>
            <a:chExt cx="2201110" cy="2088233"/>
          </a:xfrm>
        </p:grpSpPr>
        <p:sp>
          <p:nvSpPr>
            <p:cNvPr id="17" name="TextBox 10"/>
            <p:cNvSpPr txBox="1">
              <a:spLocks noChangeArrowheads="1"/>
            </p:cNvSpPr>
            <p:nvPr/>
          </p:nvSpPr>
          <p:spPr bwMode="auto">
            <a:xfrm>
              <a:off x="5198664" y="3429000"/>
              <a:ext cx="1080120" cy="461665"/>
            </a:xfrm>
            <a:prstGeom prst="rect">
              <a:avLst/>
            </a:prstGeom>
            <a:solidFill>
              <a:srgbClr val="3049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b="1" dirty="0">
                  <a:solidFill>
                    <a:srgbClr val="FFFF00"/>
                  </a:solidFill>
                </a:rPr>
                <a:t>NICA</a:t>
              </a:r>
            </a:p>
          </p:txBody>
        </p:sp>
        <p:cxnSp>
          <p:nvCxnSpPr>
            <p:cNvPr id="5" name="Curved Connector 4"/>
            <p:cNvCxnSpPr/>
            <p:nvPr/>
          </p:nvCxnSpPr>
          <p:spPr>
            <a:xfrm rot="5400000" flipH="1" flipV="1">
              <a:off x="3951173" y="4059558"/>
              <a:ext cx="1584176" cy="1331174"/>
            </a:xfrm>
            <a:prstGeom prst="curvedConnector3">
              <a:avLst>
                <a:gd name="adj1" fmla="val 50000"/>
              </a:avLst>
            </a:prstGeom>
            <a:ln w="57150" cmpd="sng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1711855" y="4150781"/>
            <a:ext cx="3427940" cy="1513417"/>
            <a:chOff x="1826155" y="4201581"/>
            <a:chExt cx="3427940" cy="1513417"/>
          </a:xfrm>
        </p:grpSpPr>
        <p:pic>
          <p:nvPicPr>
            <p:cNvPr id="21519" name="Picture 19" descr="500px-Quark_structure_proton.svg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1" y="4836053"/>
              <a:ext cx="592666" cy="592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0" name="Picture 25" descr="525px-Quark_structure_neutron.svg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4050" y="5149848"/>
              <a:ext cx="5651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3" name="Picture 24" descr="525px-Quark_structure_neutron.svg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6216" y="4201581"/>
              <a:ext cx="518583" cy="51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5" name="Picture 22" descr="500px-Quark_structure_proton.svg.pn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6155" y="4351864"/>
              <a:ext cx="510645" cy="51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6" name="Picture 20" descr="500px-Quark_structure_proton.svg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4766203"/>
              <a:ext cx="555095" cy="555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4860032" y="5445224"/>
            <a:ext cx="792088" cy="576064"/>
          </a:xfrm>
          <a:prstGeom prst="rect">
            <a:avLst/>
          </a:prstGeom>
          <a:solidFill>
            <a:srgbClr val="314B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427984" y="3297684"/>
            <a:ext cx="792088" cy="576064"/>
          </a:xfrm>
          <a:prstGeom prst="rect">
            <a:avLst/>
          </a:prstGeom>
          <a:solidFill>
            <a:srgbClr val="314B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4102100" y="6046688"/>
            <a:ext cx="0" cy="216024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475656" y="6021288"/>
            <a:ext cx="0" cy="216024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1"/>
          <p:cNvSpPr txBox="1">
            <a:spLocks noChangeArrowheads="1"/>
          </p:cNvSpPr>
          <p:nvPr/>
        </p:nvSpPr>
        <p:spPr bwMode="auto">
          <a:xfrm>
            <a:off x="1772709" y="491064"/>
            <a:ext cx="716491" cy="338138"/>
          </a:xfrm>
          <a:prstGeom prst="rect">
            <a:avLst/>
          </a:prstGeom>
          <a:solidFill>
            <a:srgbClr val="3049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ru-RU" sz="1600">
                <a:solidFill>
                  <a:schemeClr val="bg1"/>
                </a:solidFill>
              </a:rPr>
              <a:t> </a:t>
            </a:r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21508" name="Group 21507"/>
          <p:cNvGrpSpPr/>
          <p:nvPr/>
        </p:nvGrpSpPr>
        <p:grpSpPr>
          <a:xfrm>
            <a:off x="1573188" y="565572"/>
            <a:ext cx="3036912" cy="5352628"/>
            <a:chOff x="1573188" y="565572"/>
            <a:chExt cx="3036912" cy="5352628"/>
          </a:xfrm>
        </p:grpSpPr>
        <p:sp>
          <p:nvSpPr>
            <p:cNvPr id="22" name="TextBox 10"/>
            <p:cNvSpPr txBox="1">
              <a:spLocks noChangeArrowheads="1"/>
            </p:cNvSpPr>
            <p:nvPr/>
          </p:nvSpPr>
          <p:spPr bwMode="auto">
            <a:xfrm>
              <a:off x="1573188" y="565572"/>
              <a:ext cx="3036912" cy="400110"/>
            </a:xfrm>
            <a:prstGeom prst="rect">
              <a:avLst/>
            </a:prstGeom>
            <a:solidFill>
              <a:srgbClr val="3049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chemeClr val="bg1"/>
                  </a:solidFill>
                </a:rPr>
                <a:t>LHC</a:t>
              </a:r>
            </a:p>
          </p:txBody>
        </p:sp>
        <p:grpSp>
          <p:nvGrpSpPr>
            <p:cNvPr id="21507" name="Group 21506"/>
            <p:cNvGrpSpPr/>
            <p:nvPr/>
          </p:nvGrpSpPr>
          <p:grpSpPr>
            <a:xfrm>
              <a:off x="1727200" y="1092200"/>
              <a:ext cx="1752600" cy="4826000"/>
              <a:chOff x="1727200" y="1092200"/>
              <a:chExt cx="1752600" cy="4826000"/>
            </a:xfrm>
          </p:grpSpPr>
          <p:cxnSp>
            <p:nvCxnSpPr>
              <p:cNvPr id="27" name="Curved Connector 26"/>
              <p:cNvCxnSpPr/>
              <p:nvPr/>
            </p:nvCxnSpPr>
            <p:spPr>
              <a:xfrm>
                <a:off x="1727200" y="5334000"/>
                <a:ext cx="1752600" cy="584200"/>
              </a:xfrm>
              <a:prstGeom prst="curvedConnector3">
                <a:avLst>
                  <a:gd name="adj1" fmla="val 725"/>
                </a:avLst>
              </a:prstGeom>
              <a:ln w="762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06" name="Straight Arrow Connector 21505"/>
              <p:cNvCxnSpPr/>
              <p:nvPr/>
            </p:nvCxnSpPr>
            <p:spPr>
              <a:xfrm flipV="1">
                <a:off x="1727200" y="1092200"/>
                <a:ext cx="76200" cy="4267200"/>
              </a:xfrm>
              <a:prstGeom prst="straightConnector1">
                <a:avLst/>
              </a:prstGeom>
              <a:ln w="76200" cmpd="sng"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515" name="TextBox 21514"/>
          <p:cNvSpPr txBox="1"/>
          <p:nvPr/>
        </p:nvSpPr>
        <p:spPr>
          <a:xfrm>
            <a:off x="431800" y="374650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2 10</a:t>
            </a:r>
            <a:r>
              <a:rPr lang="ru-RU" baseline="30000" dirty="0">
                <a:solidFill>
                  <a:schemeClr val="bg1"/>
                </a:solidFill>
              </a:rPr>
              <a:t>12</a:t>
            </a:r>
            <a:r>
              <a:rPr lang="en-US" baseline="300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K</a:t>
            </a:r>
            <a:endParaRPr lang="en-US" baseline="30000" dirty="0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75D399A-99D9-D741-AA0E-8887A7468667}"/>
              </a:ext>
            </a:extLst>
          </p:cNvPr>
          <p:cNvGrpSpPr/>
          <p:nvPr/>
        </p:nvGrpSpPr>
        <p:grpSpPr>
          <a:xfrm>
            <a:off x="1498228" y="133569"/>
            <a:ext cx="2425700" cy="5913119"/>
            <a:chOff x="1498600" y="119380"/>
            <a:chExt cx="2425700" cy="5913119"/>
          </a:xfrm>
        </p:grpSpPr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2D55E612-42B0-F948-98C0-197246E2F56F}"/>
                </a:ext>
              </a:extLst>
            </p:cNvPr>
            <p:cNvSpPr/>
            <p:nvPr/>
          </p:nvSpPr>
          <p:spPr>
            <a:xfrm flipV="1">
              <a:off x="1498600" y="119380"/>
              <a:ext cx="2425700" cy="5913119"/>
            </a:xfrm>
            <a:prstGeom prst="rt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45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FC3236-2D50-D540-BD3A-A14B5FF7C7BE}"/>
                </a:ext>
              </a:extLst>
            </p:cNvPr>
            <p:cNvSpPr txBox="1"/>
            <p:nvPr/>
          </p:nvSpPr>
          <p:spPr>
            <a:xfrm>
              <a:off x="1663700" y="203200"/>
              <a:ext cx="1943100" cy="400110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i="1" dirty="0">
                  <a:solidFill>
                    <a:srgbClr val="000090"/>
                  </a:solidFill>
                </a:rPr>
                <a:t>Lattice QCD </a:t>
              </a:r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119824-9A43-4949-BE79-B5BCCB2EF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6B0D50-7879-1A41-B95E-C202F60F4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F93507-0948-4C4A-822C-A8525C769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9" name="Group 29738"/>
          <p:cNvGrpSpPr/>
          <p:nvPr/>
        </p:nvGrpSpPr>
        <p:grpSpPr>
          <a:xfrm>
            <a:off x="1917700" y="914400"/>
            <a:ext cx="5219700" cy="5067300"/>
            <a:chOff x="1981200" y="711200"/>
            <a:chExt cx="5219700" cy="5067300"/>
          </a:xfrm>
        </p:grpSpPr>
        <p:sp>
          <p:nvSpPr>
            <p:cNvPr id="157" name="Rectangle 156"/>
            <p:cNvSpPr/>
            <p:nvPr/>
          </p:nvSpPr>
          <p:spPr>
            <a:xfrm>
              <a:off x="1981200" y="711200"/>
              <a:ext cx="5219700" cy="5067300"/>
            </a:xfrm>
            <a:prstGeom prst="rect">
              <a:avLst/>
            </a:prstGeom>
            <a:solidFill>
              <a:srgbClr val="DFFAF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731" name="TextBox 29730"/>
            <p:cNvSpPr txBox="1"/>
            <p:nvPr/>
          </p:nvSpPr>
          <p:spPr>
            <a:xfrm>
              <a:off x="3136295" y="1287787"/>
              <a:ext cx="3554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  <a:latin typeface="Arial"/>
                  <a:cs typeface="Arial"/>
                </a:rPr>
                <a:t>maximum baryonic density</a:t>
              </a:r>
              <a:endParaRPr lang="ru-RU" sz="2000" b="1" i="1" dirty="0">
                <a:solidFill>
                  <a:srgbClr val="3366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698" name="Fußzeilenplatzhalter 6"/>
          <p:cNvSpPr>
            <a:spLocks noGrp="1"/>
          </p:cNvSpPr>
          <p:nvPr/>
        </p:nvSpPr>
        <p:spPr bwMode="auto">
          <a:xfrm>
            <a:off x="3144838" y="5788025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200">
              <a:solidFill>
                <a:srgbClr val="000090"/>
              </a:solidFill>
            </a:endParaRPr>
          </a:p>
        </p:txBody>
      </p:sp>
      <p:sp>
        <p:nvSpPr>
          <p:cNvPr id="29712" name="TextBox 21"/>
          <p:cNvSpPr txBox="1">
            <a:spLocks noChangeArrowheads="1"/>
          </p:cNvSpPr>
          <p:nvPr/>
        </p:nvSpPr>
        <p:spPr bwMode="auto">
          <a:xfrm rot="-5400000">
            <a:off x="-831129" y="3002155"/>
            <a:ext cx="2955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90"/>
                </a:solidFill>
              </a:rPr>
              <a:t>Interaction rate</a:t>
            </a:r>
            <a:r>
              <a:rPr lang="ru-RU" b="1" dirty="0">
                <a:solidFill>
                  <a:srgbClr val="000090"/>
                </a:solidFill>
              </a:rPr>
              <a:t>, </a:t>
            </a:r>
            <a:r>
              <a:rPr lang="en-US" b="1" dirty="0">
                <a:solidFill>
                  <a:srgbClr val="000090"/>
                </a:solidFill>
              </a:rPr>
              <a:t>Hz</a:t>
            </a:r>
            <a:r>
              <a:rPr lang="ru-RU" b="1" dirty="0">
                <a:solidFill>
                  <a:srgbClr val="000090"/>
                </a:solidFill>
              </a:rPr>
              <a:t> </a:t>
            </a:r>
          </a:p>
        </p:txBody>
      </p:sp>
      <p:grpSp>
        <p:nvGrpSpPr>
          <p:cNvPr id="70" name="Группа 73"/>
          <p:cNvGrpSpPr>
            <a:grpSpLocks/>
          </p:cNvGrpSpPr>
          <p:nvPr/>
        </p:nvGrpSpPr>
        <p:grpSpPr bwMode="auto">
          <a:xfrm>
            <a:off x="1461989" y="5714997"/>
            <a:ext cx="6964461" cy="318083"/>
            <a:chOff x="1762492" y="5731521"/>
            <a:chExt cx="6965917" cy="317453"/>
          </a:xfrm>
        </p:grpSpPr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1788273" y="5761636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"/>
            <p:cNvSpPr>
              <a:spLocks noChangeShapeType="1"/>
            </p:cNvSpPr>
            <p:nvPr/>
          </p:nvSpPr>
          <p:spPr bwMode="auto">
            <a:xfrm>
              <a:off x="3557488" y="5748961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>
              <a:off x="2368283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>
              <a:off x="6556880" y="5734050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5"/>
            <p:cNvSpPr>
              <a:spLocks noChangeShapeType="1"/>
            </p:cNvSpPr>
            <p:nvPr/>
          </p:nvSpPr>
          <p:spPr bwMode="auto">
            <a:xfrm flipV="1">
              <a:off x="1762492" y="5731521"/>
              <a:ext cx="6965917" cy="47717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06564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>
              <a:off x="4210065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4816332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9"/>
            <p:cNvSpPr>
              <a:spLocks noChangeShapeType="1"/>
            </p:cNvSpPr>
            <p:nvPr/>
          </p:nvSpPr>
          <p:spPr bwMode="auto">
            <a:xfrm>
              <a:off x="7079702" y="5762285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" name="TextBox 74"/>
          <p:cNvSpPr txBox="1">
            <a:spLocks noChangeArrowheads="1"/>
          </p:cNvSpPr>
          <p:nvPr/>
        </p:nvSpPr>
        <p:spPr bwMode="auto">
          <a:xfrm flipH="1">
            <a:off x="1308928" y="6046163"/>
            <a:ext cx="360037" cy="40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000090"/>
                </a:solidFill>
              </a:rPr>
              <a:t>2</a:t>
            </a:r>
          </a:p>
        </p:txBody>
      </p:sp>
      <p:sp>
        <p:nvSpPr>
          <p:cNvPr id="83" name="TextBox 75"/>
          <p:cNvSpPr txBox="1">
            <a:spLocks noChangeArrowheads="1"/>
          </p:cNvSpPr>
          <p:nvPr/>
        </p:nvSpPr>
        <p:spPr bwMode="auto">
          <a:xfrm>
            <a:off x="3072795" y="6050921"/>
            <a:ext cx="504052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4" name="TextBox 76"/>
          <p:cNvSpPr txBox="1">
            <a:spLocks noChangeArrowheads="1"/>
          </p:cNvSpPr>
          <p:nvPr/>
        </p:nvSpPr>
        <p:spPr bwMode="auto">
          <a:xfrm>
            <a:off x="6002066" y="60312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5" name="TextBox 72"/>
          <p:cNvSpPr txBox="1">
            <a:spLocks noChangeArrowheads="1"/>
          </p:cNvSpPr>
          <p:nvPr/>
        </p:nvSpPr>
        <p:spPr bwMode="auto">
          <a:xfrm>
            <a:off x="6419476" y="6031662"/>
            <a:ext cx="24832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√S</a:t>
            </a:r>
            <a:r>
              <a:rPr lang="en-US" sz="2000" b="1" baseline="-25000" dirty="0">
                <a:solidFill>
                  <a:srgbClr val="000090"/>
                </a:solidFill>
                <a:latin typeface="Arial" charset="0"/>
              </a:rPr>
              <a:t>NN</a:t>
            </a:r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, 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 (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Au+Au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)</a:t>
            </a:r>
          </a:p>
        </p:txBody>
      </p:sp>
      <p:sp>
        <p:nvSpPr>
          <p:cNvPr id="86" name="Line 9"/>
          <p:cNvSpPr>
            <a:spLocks noChangeShapeType="1"/>
          </p:cNvSpPr>
          <p:nvPr/>
        </p:nvSpPr>
        <p:spPr bwMode="auto">
          <a:xfrm>
            <a:off x="5698524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7" name="Line 9"/>
          <p:cNvSpPr>
            <a:spLocks noChangeShapeType="1"/>
          </p:cNvSpPr>
          <p:nvPr/>
        </p:nvSpPr>
        <p:spPr bwMode="auto">
          <a:xfrm>
            <a:off x="5115825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49169" y="6084048"/>
            <a:ext cx="979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0090"/>
                </a:solidFill>
              </a:rPr>
              <a:t>energy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409700" y="5124450"/>
            <a:ext cx="6997700" cy="190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1439583" y="4495801"/>
            <a:ext cx="6977529" cy="14941"/>
          </a:xfrm>
          <a:prstGeom prst="line">
            <a:avLst/>
          </a:prstGeom>
          <a:ln w="127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1439583" y="385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1416050" y="3206750"/>
            <a:ext cx="6978650" cy="317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1418292" y="258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1424642" y="1970742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424641" y="131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76"/>
          <p:cNvSpPr txBox="1">
            <a:spLocks noChangeArrowheads="1"/>
          </p:cNvSpPr>
          <p:nvPr/>
        </p:nvSpPr>
        <p:spPr bwMode="auto">
          <a:xfrm>
            <a:off x="820464" y="49285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102" name="TextBox 76"/>
          <p:cNvSpPr txBox="1">
            <a:spLocks noChangeArrowheads="1"/>
          </p:cNvSpPr>
          <p:nvPr/>
        </p:nvSpPr>
        <p:spPr bwMode="auto">
          <a:xfrm>
            <a:off x="805522" y="42860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2</a:t>
            </a:r>
          </a:p>
        </p:txBody>
      </p:sp>
      <p:sp>
        <p:nvSpPr>
          <p:cNvPr id="103" name="TextBox 76"/>
          <p:cNvSpPr txBox="1">
            <a:spLocks noChangeArrowheads="1"/>
          </p:cNvSpPr>
          <p:nvPr/>
        </p:nvSpPr>
        <p:spPr bwMode="auto">
          <a:xfrm>
            <a:off x="823451" y="3646610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3</a:t>
            </a:r>
          </a:p>
        </p:txBody>
      </p:sp>
      <p:sp>
        <p:nvSpPr>
          <p:cNvPr id="104" name="TextBox 76"/>
          <p:cNvSpPr txBox="1">
            <a:spLocks noChangeArrowheads="1"/>
          </p:cNvSpPr>
          <p:nvPr/>
        </p:nvSpPr>
        <p:spPr bwMode="auto">
          <a:xfrm>
            <a:off x="823451" y="30340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4</a:t>
            </a:r>
          </a:p>
        </p:txBody>
      </p:sp>
      <p:sp>
        <p:nvSpPr>
          <p:cNvPr id="108" name="TextBox 76"/>
          <p:cNvSpPr txBox="1">
            <a:spLocks noChangeArrowheads="1"/>
          </p:cNvSpPr>
          <p:nvPr/>
        </p:nvSpPr>
        <p:spPr bwMode="auto">
          <a:xfrm>
            <a:off x="823451" y="24064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109" name="TextBox 76"/>
          <p:cNvSpPr txBox="1">
            <a:spLocks noChangeArrowheads="1"/>
          </p:cNvSpPr>
          <p:nvPr/>
        </p:nvSpPr>
        <p:spPr bwMode="auto">
          <a:xfrm>
            <a:off x="823451" y="17789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6</a:t>
            </a:r>
          </a:p>
        </p:txBody>
      </p:sp>
      <p:sp>
        <p:nvSpPr>
          <p:cNvPr id="110" name="TextBox 76"/>
          <p:cNvSpPr txBox="1">
            <a:spLocks noChangeArrowheads="1"/>
          </p:cNvSpPr>
          <p:nvPr/>
        </p:nvSpPr>
        <p:spPr bwMode="auto">
          <a:xfrm>
            <a:off x="841381" y="1109599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7</a:t>
            </a:r>
          </a:p>
        </p:txBody>
      </p:sp>
      <p:grpSp>
        <p:nvGrpSpPr>
          <p:cNvPr id="29733" name="Group 29732"/>
          <p:cNvGrpSpPr/>
          <p:nvPr/>
        </p:nvGrpSpPr>
        <p:grpSpPr>
          <a:xfrm>
            <a:off x="5619375" y="4049060"/>
            <a:ext cx="3143625" cy="489466"/>
            <a:chOff x="5466975" y="4303060"/>
            <a:chExt cx="3143625" cy="489466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5562600" y="4356100"/>
              <a:ext cx="242570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727" name="TextBox 74"/>
            <p:cNvSpPr txBox="1">
              <a:spLocks noChangeArrowheads="1"/>
            </p:cNvSpPr>
            <p:nvPr/>
          </p:nvSpPr>
          <p:spPr bwMode="auto">
            <a:xfrm>
              <a:off x="6360953" y="4423194"/>
              <a:ext cx="22496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NA-61/SPS</a:t>
              </a:r>
              <a:r>
                <a:rPr lang="ru-RU" sz="1800" b="1" dirty="0">
                  <a:solidFill>
                    <a:srgbClr val="000090"/>
                  </a:solidFill>
                </a:rPr>
                <a:t> (</a:t>
              </a:r>
              <a:r>
                <a:rPr lang="en-US" sz="1800" b="1" dirty="0">
                  <a:solidFill>
                    <a:srgbClr val="000090"/>
                  </a:solidFill>
                </a:rPr>
                <a:t>CERN</a:t>
              </a:r>
              <a:r>
                <a:rPr lang="ru-RU" sz="1800" b="1" dirty="0">
                  <a:solidFill>
                    <a:srgbClr val="000090"/>
                  </a:solidFill>
                </a:rPr>
                <a:t>)</a:t>
              </a:r>
            </a:p>
          </p:txBody>
        </p:sp>
        <p:sp>
          <p:nvSpPr>
            <p:cNvPr id="145" name="Connector 144"/>
            <p:cNvSpPr/>
            <p:nvPr/>
          </p:nvSpPr>
          <p:spPr>
            <a:xfrm>
              <a:off x="5466975" y="43030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735" name="Group 29734"/>
          <p:cNvGrpSpPr/>
          <p:nvPr/>
        </p:nvGrpSpPr>
        <p:grpSpPr>
          <a:xfrm>
            <a:off x="1428375" y="3058460"/>
            <a:ext cx="1445283" cy="773984"/>
            <a:chOff x="1491875" y="2855260"/>
            <a:chExt cx="1445283" cy="773984"/>
          </a:xfrm>
        </p:grpSpPr>
        <p:sp>
          <p:nvSpPr>
            <p:cNvPr id="29706" name="TextBox 27"/>
            <p:cNvSpPr txBox="1">
              <a:spLocks noChangeArrowheads="1"/>
            </p:cNvSpPr>
            <p:nvPr/>
          </p:nvSpPr>
          <p:spPr bwMode="auto">
            <a:xfrm>
              <a:off x="1495425" y="2982913"/>
              <a:ext cx="14417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HADES</a:t>
              </a:r>
              <a:r>
                <a:rPr lang="ru-RU" sz="1800" b="1" dirty="0">
                  <a:solidFill>
                    <a:srgbClr val="000090"/>
                  </a:solidFill>
                </a:rPr>
                <a:t> </a:t>
              </a:r>
            </a:p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SIS-18</a:t>
              </a:r>
              <a:r>
                <a:rPr lang="ru-RU" sz="1800" b="1" dirty="0">
                  <a:solidFill>
                    <a:srgbClr val="000090"/>
                  </a:solidFill>
                </a:rPr>
                <a:t>(</a:t>
              </a:r>
              <a:r>
                <a:rPr lang="en-US" sz="1800" b="1" dirty="0">
                  <a:solidFill>
                    <a:srgbClr val="000090"/>
                  </a:solidFill>
                </a:rPr>
                <a:t>GSI)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6" name="Connector 145"/>
            <p:cNvSpPr/>
            <p:nvPr/>
          </p:nvSpPr>
          <p:spPr>
            <a:xfrm>
              <a:off x="149187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Connector 146"/>
            <p:cNvSpPr/>
            <p:nvPr/>
          </p:nvSpPr>
          <p:spPr>
            <a:xfrm>
              <a:off x="198082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542675" y="2915024"/>
              <a:ext cx="50165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36" name="Group 29735"/>
          <p:cNvGrpSpPr/>
          <p:nvPr/>
        </p:nvGrpSpPr>
        <p:grpSpPr>
          <a:xfrm>
            <a:off x="1428375" y="2500313"/>
            <a:ext cx="2412158" cy="391925"/>
            <a:chOff x="1491875" y="2297113"/>
            <a:chExt cx="2412158" cy="391925"/>
          </a:xfrm>
        </p:grpSpPr>
        <p:sp>
          <p:nvSpPr>
            <p:cNvPr id="29723" name="TextBox 114"/>
            <p:cNvSpPr txBox="1">
              <a:spLocks noChangeArrowheads="1"/>
            </p:cNvSpPr>
            <p:nvPr/>
          </p:nvSpPr>
          <p:spPr bwMode="auto">
            <a:xfrm>
              <a:off x="1541463" y="2297113"/>
              <a:ext cx="236257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BM@N</a:t>
              </a:r>
              <a:r>
                <a:rPr lang="ru-RU" sz="1800" b="1" dirty="0">
                  <a:solidFill>
                    <a:srgbClr val="000090"/>
                  </a:solidFill>
                </a:rPr>
                <a:t>/</a:t>
              </a:r>
              <a:r>
                <a:rPr lang="en-US" sz="1800" b="1" dirty="0">
                  <a:solidFill>
                    <a:srgbClr val="FF0000"/>
                  </a:solidFill>
                </a:rPr>
                <a:t>NICA</a:t>
              </a:r>
              <a:r>
                <a:rPr lang="en-US" sz="1800" b="1" dirty="0">
                  <a:solidFill>
                    <a:srgbClr val="000090"/>
                  </a:solidFill>
                </a:rPr>
                <a:t> (JINR</a:t>
              </a:r>
              <a:r>
                <a:rPr lang="ru-RU" sz="1800" b="1" dirty="0">
                  <a:solidFill>
                    <a:srgbClr val="000090"/>
                  </a:solidFill>
                </a:rPr>
                <a:t>)</a:t>
              </a:r>
              <a:r>
                <a:rPr lang="en-US" sz="1800" b="1" dirty="0">
                  <a:solidFill>
                    <a:srgbClr val="FF0000"/>
                  </a:solidFill>
                </a:rPr>
                <a:t> </a:t>
              </a:r>
              <a:endParaRPr lang="ru-RU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51" name="Connector 150"/>
            <p:cNvSpPr/>
            <p:nvPr/>
          </p:nvSpPr>
          <p:spPr>
            <a:xfrm>
              <a:off x="1491875" y="256951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Connector 151"/>
            <p:cNvSpPr/>
            <p:nvPr/>
          </p:nvSpPr>
          <p:spPr>
            <a:xfrm>
              <a:off x="2399925" y="25631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V="1">
              <a:off x="1554256" y="2628900"/>
              <a:ext cx="903194" cy="374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50" name="Group 29749"/>
          <p:cNvGrpSpPr/>
          <p:nvPr/>
        </p:nvGrpSpPr>
        <p:grpSpPr>
          <a:xfrm>
            <a:off x="4968875" y="3416978"/>
            <a:ext cx="3952500" cy="1558060"/>
            <a:chOff x="4968875" y="3620178"/>
            <a:chExt cx="3952500" cy="1558060"/>
          </a:xfrm>
        </p:grpSpPr>
        <p:grpSp>
          <p:nvGrpSpPr>
            <p:cNvPr id="29732" name="Group 29731"/>
            <p:cNvGrpSpPr/>
            <p:nvPr/>
          </p:nvGrpSpPr>
          <p:grpSpPr>
            <a:xfrm>
              <a:off x="4968875" y="3620178"/>
              <a:ext cx="3952500" cy="1558060"/>
              <a:chOff x="5032375" y="3416978"/>
              <a:chExt cx="3952500" cy="1558060"/>
            </a:xfrm>
          </p:grpSpPr>
          <p:sp>
            <p:nvSpPr>
              <p:cNvPr id="48" name="5-Point Star 47"/>
              <p:cNvSpPr/>
              <p:nvPr/>
            </p:nvSpPr>
            <p:spPr>
              <a:xfrm>
                <a:off x="5032375" y="4810125"/>
                <a:ext cx="122238" cy="163513"/>
              </a:xfrm>
              <a:prstGeom prst="star5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00B050"/>
                  </a:solidFill>
                </a:endParaRPr>
              </a:p>
            </p:txBody>
          </p:sp>
          <p:sp>
            <p:nvSpPr>
              <p:cNvPr id="29746" name="TextBox 44"/>
              <p:cNvSpPr txBox="1">
                <a:spLocks noChangeArrowheads="1"/>
              </p:cNvSpPr>
              <p:nvPr/>
            </p:nvSpPr>
            <p:spPr bwMode="auto">
              <a:xfrm>
                <a:off x="6329581" y="3416978"/>
                <a:ext cx="26552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>
                    <a:solidFill>
                      <a:srgbClr val="FF0000"/>
                    </a:solidFill>
                  </a:rPr>
                  <a:t>BES STAR/RHIC (BNL)</a:t>
                </a:r>
                <a:endParaRPr lang="ru-RU" sz="1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4" name="Connector 53"/>
              <p:cNvSpPr/>
              <p:nvPr/>
            </p:nvSpPr>
            <p:spPr>
              <a:xfrm>
                <a:off x="5041525" y="48555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Connector 117"/>
              <p:cNvSpPr/>
              <p:nvPr/>
            </p:nvSpPr>
            <p:spPr>
              <a:xfrm>
                <a:off x="5644775" y="4442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Connector 118"/>
              <p:cNvSpPr/>
              <p:nvPr/>
            </p:nvSpPr>
            <p:spPr>
              <a:xfrm>
                <a:off x="6787775" y="39601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Connector 119"/>
              <p:cNvSpPr/>
              <p:nvPr/>
            </p:nvSpPr>
            <p:spPr>
              <a:xfrm>
                <a:off x="7854575" y="3807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stCxn id="54" idx="7"/>
                <a:endCxn id="118" idx="3"/>
              </p:cNvCxnSpPr>
              <p:nvPr/>
            </p:nvCxnSpPr>
            <p:spPr>
              <a:xfrm flipV="1">
                <a:off x="5143551" y="4544784"/>
                <a:ext cx="518729" cy="32823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5701925" y="4026274"/>
                <a:ext cx="1143000" cy="4826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6835400" y="3867524"/>
                <a:ext cx="1066800" cy="1524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/>
            <p:cNvCxnSpPr/>
            <p:nvPr/>
          </p:nvCxnSpPr>
          <p:spPr>
            <a:xfrm flipV="1">
              <a:off x="7838700" y="4032250"/>
              <a:ext cx="587750" cy="32124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Line 9"/>
          <p:cNvSpPr>
            <a:spLocks noChangeShapeType="1"/>
          </p:cNvSpPr>
          <p:nvPr/>
        </p:nvSpPr>
        <p:spPr bwMode="auto">
          <a:xfrm>
            <a:off x="7293875" y="57320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25" name="Line 9"/>
          <p:cNvSpPr>
            <a:spLocks noChangeShapeType="1"/>
          </p:cNvSpPr>
          <p:nvPr/>
        </p:nvSpPr>
        <p:spPr bwMode="auto">
          <a:xfrm>
            <a:off x="7814575" y="572565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30" name="AutoShape 10"/>
          <p:cNvSpPr>
            <a:spLocks noChangeAspect="1" noChangeArrowheads="1"/>
          </p:cNvSpPr>
          <p:nvPr/>
        </p:nvSpPr>
        <p:spPr bwMode="auto">
          <a:xfrm>
            <a:off x="1010772" y="111312"/>
            <a:ext cx="6902822" cy="567765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 dirty="0">
                <a:solidFill>
                  <a:schemeClr val="bg1"/>
                </a:solidFill>
              </a:rPr>
              <a:t>Set-ups</a:t>
            </a:r>
            <a:r>
              <a:rPr lang="ru-RU" sz="2400" b="1" dirty="0">
                <a:solidFill>
                  <a:schemeClr val="bg1"/>
                </a:solidFill>
              </a:rPr>
              <a:t>:  </a:t>
            </a:r>
            <a:r>
              <a:rPr lang="en-US" sz="2400" b="1" i="1" dirty="0">
                <a:solidFill>
                  <a:schemeClr val="bg1"/>
                </a:solidFill>
              </a:rPr>
              <a:t>in operation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cxnSp>
        <p:nvCxnSpPr>
          <p:cNvPr id="232" name="Straight Connector 231"/>
          <p:cNvCxnSpPr/>
          <p:nvPr/>
        </p:nvCxnSpPr>
        <p:spPr>
          <a:xfrm>
            <a:off x="8172075" y="1187824"/>
            <a:ext cx="501650" cy="0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8184775" y="1860924"/>
            <a:ext cx="50165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51" name="TextBox 29750"/>
          <p:cNvSpPr txBox="1"/>
          <p:nvPr/>
        </p:nvSpPr>
        <p:spPr>
          <a:xfrm>
            <a:off x="7099300" y="660400"/>
            <a:ext cx="1302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extracted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beams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7315200" y="1422400"/>
            <a:ext cx="1187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  <a:latin typeface="Arial"/>
                <a:cs typeface="Arial"/>
              </a:rPr>
              <a:t>colliders</a:t>
            </a:r>
            <a:r>
              <a:rPr lang="ru-RU" sz="20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1485900" y="783167"/>
            <a:ext cx="0" cy="496570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634249-07EC-AE40-A6A1-E14B7E524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C9A02-C00C-3D47-946D-74CFC5D0D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90514-FAFB-A74D-9402-0279849D2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219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9" name="Group 29738"/>
          <p:cNvGrpSpPr/>
          <p:nvPr/>
        </p:nvGrpSpPr>
        <p:grpSpPr>
          <a:xfrm>
            <a:off x="1917700" y="914400"/>
            <a:ext cx="5219700" cy="5067300"/>
            <a:chOff x="1981200" y="711200"/>
            <a:chExt cx="5219700" cy="5067300"/>
          </a:xfrm>
        </p:grpSpPr>
        <p:sp>
          <p:nvSpPr>
            <p:cNvPr id="157" name="Rectangle 156"/>
            <p:cNvSpPr/>
            <p:nvPr/>
          </p:nvSpPr>
          <p:spPr>
            <a:xfrm>
              <a:off x="1981200" y="711200"/>
              <a:ext cx="5219700" cy="5067300"/>
            </a:xfrm>
            <a:prstGeom prst="rect">
              <a:avLst/>
            </a:prstGeom>
            <a:solidFill>
              <a:srgbClr val="DFFAF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731" name="TextBox 29730"/>
            <p:cNvSpPr txBox="1"/>
            <p:nvPr/>
          </p:nvSpPr>
          <p:spPr>
            <a:xfrm>
              <a:off x="3136295" y="1287787"/>
              <a:ext cx="3554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  <a:latin typeface="Arial"/>
                  <a:cs typeface="Arial"/>
                </a:rPr>
                <a:t>maximum baryonic density</a:t>
              </a:r>
              <a:endParaRPr lang="ru-RU" sz="2000" b="1" i="1" dirty="0">
                <a:solidFill>
                  <a:srgbClr val="3366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698" name="Fußzeilenplatzhalter 6"/>
          <p:cNvSpPr>
            <a:spLocks noGrp="1"/>
          </p:cNvSpPr>
          <p:nvPr/>
        </p:nvSpPr>
        <p:spPr bwMode="auto">
          <a:xfrm>
            <a:off x="3144838" y="5788025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200">
              <a:solidFill>
                <a:srgbClr val="000090"/>
              </a:solidFill>
            </a:endParaRPr>
          </a:p>
        </p:txBody>
      </p:sp>
      <p:sp>
        <p:nvSpPr>
          <p:cNvPr id="29712" name="TextBox 21"/>
          <p:cNvSpPr txBox="1">
            <a:spLocks noChangeArrowheads="1"/>
          </p:cNvSpPr>
          <p:nvPr/>
        </p:nvSpPr>
        <p:spPr bwMode="auto">
          <a:xfrm rot="-5400000">
            <a:off x="-831129" y="3002155"/>
            <a:ext cx="2955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90"/>
                </a:solidFill>
              </a:rPr>
              <a:t>Interaction rate</a:t>
            </a:r>
            <a:r>
              <a:rPr lang="ru-RU" b="1" dirty="0">
                <a:solidFill>
                  <a:srgbClr val="000090"/>
                </a:solidFill>
              </a:rPr>
              <a:t>, </a:t>
            </a:r>
            <a:r>
              <a:rPr lang="en-US" b="1" dirty="0">
                <a:solidFill>
                  <a:srgbClr val="000090"/>
                </a:solidFill>
              </a:rPr>
              <a:t>Hz</a:t>
            </a:r>
            <a:r>
              <a:rPr lang="ru-RU" b="1" dirty="0">
                <a:solidFill>
                  <a:srgbClr val="000090"/>
                </a:solidFill>
              </a:rPr>
              <a:t> </a:t>
            </a:r>
          </a:p>
        </p:txBody>
      </p:sp>
      <p:grpSp>
        <p:nvGrpSpPr>
          <p:cNvPr id="70" name="Группа 73"/>
          <p:cNvGrpSpPr>
            <a:grpSpLocks/>
          </p:cNvGrpSpPr>
          <p:nvPr/>
        </p:nvGrpSpPr>
        <p:grpSpPr bwMode="auto">
          <a:xfrm>
            <a:off x="1461989" y="5714997"/>
            <a:ext cx="6964461" cy="318083"/>
            <a:chOff x="1762492" y="5731521"/>
            <a:chExt cx="6965917" cy="317453"/>
          </a:xfrm>
        </p:grpSpPr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1788273" y="5761636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"/>
            <p:cNvSpPr>
              <a:spLocks noChangeShapeType="1"/>
            </p:cNvSpPr>
            <p:nvPr/>
          </p:nvSpPr>
          <p:spPr bwMode="auto">
            <a:xfrm>
              <a:off x="3557488" y="5748961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>
              <a:off x="2368283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>
              <a:off x="6556880" y="5734050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5"/>
            <p:cNvSpPr>
              <a:spLocks noChangeShapeType="1"/>
            </p:cNvSpPr>
            <p:nvPr/>
          </p:nvSpPr>
          <p:spPr bwMode="auto">
            <a:xfrm flipV="1">
              <a:off x="1762492" y="5731521"/>
              <a:ext cx="6965917" cy="47717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06564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>
              <a:off x="4210065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4816332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9"/>
            <p:cNvSpPr>
              <a:spLocks noChangeShapeType="1"/>
            </p:cNvSpPr>
            <p:nvPr/>
          </p:nvSpPr>
          <p:spPr bwMode="auto">
            <a:xfrm>
              <a:off x="7079702" y="5762285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" name="TextBox 74"/>
          <p:cNvSpPr txBox="1">
            <a:spLocks noChangeArrowheads="1"/>
          </p:cNvSpPr>
          <p:nvPr/>
        </p:nvSpPr>
        <p:spPr bwMode="auto">
          <a:xfrm flipH="1">
            <a:off x="1308928" y="6046163"/>
            <a:ext cx="360037" cy="40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000090"/>
                </a:solidFill>
              </a:rPr>
              <a:t>2</a:t>
            </a:r>
          </a:p>
        </p:txBody>
      </p:sp>
      <p:sp>
        <p:nvSpPr>
          <p:cNvPr id="83" name="TextBox 75"/>
          <p:cNvSpPr txBox="1">
            <a:spLocks noChangeArrowheads="1"/>
          </p:cNvSpPr>
          <p:nvPr/>
        </p:nvSpPr>
        <p:spPr bwMode="auto">
          <a:xfrm>
            <a:off x="3072795" y="6050921"/>
            <a:ext cx="504052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4" name="TextBox 76"/>
          <p:cNvSpPr txBox="1">
            <a:spLocks noChangeArrowheads="1"/>
          </p:cNvSpPr>
          <p:nvPr/>
        </p:nvSpPr>
        <p:spPr bwMode="auto">
          <a:xfrm>
            <a:off x="6002066" y="60312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5" name="TextBox 72"/>
          <p:cNvSpPr txBox="1">
            <a:spLocks noChangeArrowheads="1"/>
          </p:cNvSpPr>
          <p:nvPr/>
        </p:nvSpPr>
        <p:spPr bwMode="auto">
          <a:xfrm>
            <a:off x="6419476" y="6031662"/>
            <a:ext cx="24832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√S</a:t>
            </a:r>
            <a:r>
              <a:rPr lang="en-US" sz="2000" b="1" baseline="-25000" dirty="0">
                <a:solidFill>
                  <a:srgbClr val="000090"/>
                </a:solidFill>
                <a:latin typeface="Arial" charset="0"/>
              </a:rPr>
              <a:t>NN</a:t>
            </a:r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, 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 (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Au+Au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)</a:t>
            </a:r>
          </a:p>
        </p:txBody>
      </p:sp>
      <p:sp>
        <p:nvSpPr>
          <p:cNvPr id="86" name="Line 9"/>
          <p:cNvSpPr>
            <a:spLocks noChangeShapeType="1"/>
          </p:cNvSpPr>
          <p:nvPr/>
        </p:nvSpPr>
        <p:spPr bwMode="auto">
          <a:xfrm>
            <a:off x="5698524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7" name="Line 9"/>
          <p:cNvSpPr>
            <a:spLocks noChangeShapeType="1"/>
          </p:cNvSpPr>
          <p:nvPr/>
        </p:nvSpPr>
        <p:spPr bwMode="auto">
          <a:xfrm>
            <a:off x="5115825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49169" y="6084048"/>
            <a:ext cx="979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0090"/>
                </a:solidFill>
              </a:rPr>
              <a:t>energy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409700" y="5124450"/>
            <a:ext cx="6997700" cy="190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1439583" y="4495801"/>
            <a:ext cx="6977529" cy="14941"/>
          </a:xfrm>
          <a:prstGeom prst="line">
            <a:avLst/>
          </a:prstGeom>
          <a:ln w="127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1439583" y="385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1416050" y="3206750"/>
            <a:ext cx="6978650" cy="317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1418292" y="258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1424642" y="1970742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424641" y="131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76"/>
          <p:cNvSpPr txBox="1">
            <a:spLocks noChangeArrowheads="1"/>
          </p:cNvSpPr>
          <p:nvPr/>
        </p:nvSpPr>
        <p:spPr bwMode="auto">
          <a:xfrm>
            <a:off x="820464" y="49285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102" name="TextBox 76"/>
          <p:cNvSpPr txBox="1">
            <a:spLocks noChangeArrowheads="1"/>
          </p:cNvSpPr>
          <p:nvPr/>
        </p:nvSpPr>
        <p:spPr bwMode="auto">
          <a:xfrm>
            <a:off x="805522" y="42860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2</a:t>
            </a:r>
          </a:p>
        </p:txBody>
      </p:sp>
      <p:sp>
        <p:nvSpPr>
          <p:cNvPr id="103" name="TextBox 76"/>
          <p:cNvSpPr txBox="1">
            <a:spLocks noChangeArrowheads="1"/>
          </p:cNvSpPr>
          <p:nvPr/>
        </p:nvSpPr>
        <p:spPr bwMode="auto">
          <a:xfrm>
            <a:off x="823451" y="3646610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3</a:t>
            </a:r>
          </a:p>
        </p:txBody>
      </p:sp>
      <p:sp>
        <p:nvSpPr>
          <p:cNvPr id="104" name="TextBox 76"/>
          <p:cNvSpPr txBox="1">
            <a:spLocks noChangeArrowheads="1"/>
          </p:cNvSpPr>
          <p:nvPr/>
        </p:nvSpPr>
        <p:spPr bwMode="auto">
          <a:xfrm>
            <a:off x="823451" y="30340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4</a:t>
            </a:r>
          </a:p>
        </p:txBody>
      </p:sp>
      <p:sp>
        <p:nvSpPr>
          <p:cNvPr id="108" name="TextBox 76"/>
          <p:cNvSpPr txBox="1">
            <a:spLocks noChangeArrowheads="1"/>
          </p:cNvSpPr>
          <p:nvPr/>
        </p:nvSpPr>
        <p:spPr bwMode="auto">
          <a:xfrm>
            <a:off x="823451" y="24064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109" name="TextBox 76"/>
          <p:cNvSpPr txBox="1">
            <a:spLocks noChangeArrowheads="1"/>
          </p:cNvSpPr>
          <p:nvPr/>
        </p:nvSpPr>
        <p:spPr bwMode="auto">
          <a:xfrm>
            <a:off x="823451" y="17789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6</a:t>
            </a:r>
          </a:p>
        </p:txBody>
      </p:sp>
      <p:sp>
        <p:nvSpPr>
          <p:cNvPr id="110" name="TextBox 76"/>
          <p:cNvSpPr txBox="1">
            <a:spLocks noChangeArrowheads="1"/>
          </p:cNvSpPr>
          <p:nvPr/>
        </p:nvSpPr>
        <p:spPr bwMode="auto">
          <a:xfrm>
            <a:off x="841381" y="1109599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7</a:t>
            </a:r>
          </a:p>
        </p:txBody>
      </p:sp>
      <p:grpSp>
        <p:nvGrpSpPr>
          <p:cNvPr id="29735" name="Group 29734"/>
          <p:cNvGrpSpPr/>
          <p:nvPr/>
        </p:nvGrpSpPr>
        <p:grpSpPr>
          <a:xfrm>
            <a:off x="1428375" y="3058460"/>
            <a:ext cx="1445283" cy="773984"/>
            <a:chOff x="1491875" y="2855260"/>
            <a:chExt cx="1445283" cy="773984"/>
          </a:xfrm>
        </p:grpSpPr>
        <p:sp>
          <p:nvSpPr>
            <p:cNvPr id="29706" name="TextBox 27"/>
            <p:cNvSpPr txBox="1">
              <a:spLocks noChangeArrowheads="1"/>
            </p:cNvSpPr>
            <p:nvPr/>
          </p:nvSpPr>
          <p:spPr bwMode="auto">
            <a:xfrm>
              <a:off x="1495425" y="2982913"/>
              <a:ext cx="14417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HADES</a:t>
              </a:r>
              <a:r>
                <a:rPr lang="ru-RU" sz="1800" b="1" dirty="0">
                  <a:solidFill>
                    <a:srgbClr val="000090"/>
                  </a:solidFill>
                </a:rPr>
                <a:t> </a:t>
              </a:r>
            </a:p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SIS-18</a:t>
              </a:r>
              <a:r>
                <a:rPr lang="ru-RU" sz="1800" b="1" dirty="0">
                  <a:solidFill>
                    <a:srgbClr val="000090"/>
                  </a:solidFill>
                </a:rPr>
                <a:t>(</a:t>
              </a:r>
              <a:r>
                <a:rPr lang="en-US" sz="1800" b="1" dirty="0">
                  <a:solidFill>
                    <a:srgbClr val="000090"/>
                  </a:solidFill>
                </a:rPr>
                <a:t>GSI)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6" name="Connector 145"/>
            <p:cNvSpPr/>
            <p:nvPr/>
          </p:nvSpPr>
          <p:spPr>
            <a:xfrm>
              <a:off x="149187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Connector 146"/>
            <p:cNvSpPr/>
            <p:nvPr/>
          </p:nvSpPr>
          <p:spPr>
            <a:xfrm>
              <a:off x="198082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542675" y="2915024"/>
              <a:ext cx="50165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36" name="Group 29735"/>
          <p:cNvGrpSpPr/>
          <p:nvPr/>
        </p:nvGrpSpPr>
        <p:grpSpPr>
          <a:xfrm>
            <a:off x="1428375" y="2500313"/>
            <a:ext cx="2412158" cy="391925"/>
            <a:chOff x="1491875" y="2297113"/>
            <a:chExt cx="2412158" cy="391925"/>
          </a:xfrm>
        </p:grpSpPr>
        <p:sp>
          <p:nvSpPr>
            <p:cNvPr id="29723" name="TextBox 114"/>
            <p:cNvSpPr txBox="1">
              <a:spLocks noChangeArrowheads="1"/>
            </p:cNvSpPr>
            <p:nvPr/>
          </p:nvSpPr>
          <p:spPr bwMode="auto">
            <a:xfrm>
              <a:off x="1541463" y="2297113"/>
              <a:ext cx="236257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BM@N</a:t>
              </a:r>
              <a:r>
                <a:rPr lang="ru-RU" sz="1800" b="1" dirty="0">
                  <a:solidFill>
                    <a:srgbClr val="000090"/>
                  </a:solidFill>
                </a:rPr>
                <a:t>/</a:t>
              </a:r>
              <a:r>
                <a:rPr lang="en-US" sz="1800" b="1" dirty="0">
                  <a:solidFill>
                    <a:srgbClr val="FF0000"/>
                  </a:solidFill>
                </a:rPr>
                <a:t>NICA</a:t>
              </a:r>
              <a:r>
                <a:rPr lang="en-US" sz="1800" b="1" dirty="0">
                  <a:solidFill>
                    <a:srgbClr val="000090"/>
                  </a:solidFill>
                </a:rPr>
                <a:t> (JINR</a:t>
              </a:r>
              <a:r>
                <a:rPr lang="ru-RU" sz="1800" b="1" dirty="0">
                  <a:solidFill>
                    <a:srgbClr val="000090"/>
                  </a:solidFill>
                </a:rPr>
                <a:t>)</a:t>
              </a:r>
              <a:r>
                <a:rPr lang="en-US" sz="1800" b="1" dirty="0">
                  <a:solidFill>
                    <a:srgbClr val="FF0000"/>
                  </a:solidFill>
                </a:rPr>
                <a:t> </a:t>
              </a:r>
              <a:endParaRPr lang="ru-RU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51" name="Connector 150"/>
            <p:cNvSpPr/>
            <p:nvPr/>
          </p:nvSpPr>
          <p:spPr>
            <a:xfrm>
              <a:off x="1491875" y="256951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Connector 151"/>
            <p:cNvSpPr/>
            <p:nvPr/>
          </p:nvSpPr>
          <p:spPr>
            <a:xfrm>
              <a:off x="2399925" y="25631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V="1">
              <a:off x="1554256" y="2628900"/>
              <a:ext cx="903194" cy="374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41" name="Group 29740"/>
          <p:cNvGrpSpPr/>
          <p:nvPr/>
        </p:nvGrpSpPr>
        <p:grpSpPr>
          <a:xfrm>
            <a:off x="2628525" y="2895600"/>
            <a:ext cx="4197515" cy="1831788"/>
            <a:chOff x="2692025" y="2692400"/>
            <a:chExt cx="4197515" cy="1831788"/>
          </a:xfrm>
        </p:grpSpPr>
        <p:grpSp>
          <p:nvGrpSpPr>
            <p:cNvPr id="29734" name="Group 29733"/>
            <p:cNvGrpSpPr/>
            <p:nvPr/>
          </p:nvGrpSpPr>
          <p:grpSpPr>
            <a:xfrm>
              <a:off x="2692025" y="2701925"/>
              <a:ext cx="4196231" cy="1822263"/>
              <a:chOff x="2692025" y="2701925"/>
              <a:chExt cx="4196231" cy="1822263"/>
            </a:xfrm>
          </p:grpSpPr>
          <p:sp>
            <p:nvSpPr>
              <p:cNvPr id="40" name="Flowchart: Connector 9"/>
              <p:cNvSpPr/>
              <p:nvPr/>
            </p:nvSpPr>
            <p:spPr>
              <a:xfrm>
                <a:off x="5046663" y="3141663"/>
                <a:ext cx="114300" cy="11430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9738" name="TextBox 3"/>
              <p:cNvSpPr txBox="1">
                <a:spLocks noChangeArrowheads="1"/>
              </p:cNvSpPr>
              <p:nvPr/>
            </p:nvSpPr>
            <p:spPr bwMode="auto">
              <a:xfrm>
                <a:off x="3846513" y="2701925"/>
                <a:ext cx="212532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>
                    <a:solidFill>
                      <a:srgbClr val="FF0000"/>
                    </a:solidFill>
                  </a:rPr>
                  <a:t>MPD/NICA </a:t>
                </a:r>
                <a:r>
                  <a:rPr lang="en-US" sz="1800" b="1" dirty="0">
                    <a:solidFill>
                      <a:srgbClr val="002060"/>
                    </a:solidFill>
                  </a:rPr>
                  <a:t>(JINR</a:t>
                </a:r>
                <a:r>
                  <a:rPr lang="ru-RU" sz="1800" b="1" dirty="0">
                    <a:solidFill>
                      <a:srgbClr val="002060"/>
                    </a:solidFill>
                  </a:rPr>
                  <a:t>)</a:t>
                </a:r>
              </a:p>
            </p:txBody>
          </p:sp>
          <p:sp>
            <p:nvSpPr>
              <p:cNvPr id="137" name="Connector 136"/>
              <p:cNvSpPr/>
              <p:nvPr/>
            </p:nvSpPr>
            <p:spPr>
              <a:xfrm>
                <a:off x="2692025" y="44046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Connector 137"/>
              <p:cNvSpPr/>
              <p:nvPr/>
            </p:nvSpPr>
            <p:spPr>
              <a:xfrm>
                <a:off x="2920625" y="40681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Connector 138"/>
              <p:cNvSpPr/>
              <p:nvPr/>
            </p:nvSpPr>
            <p:spPr>
              <a:xfrm>
                <a:off x="3447675" y="36998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Connector 139"/>
              <p:cNvSpPr/>
              <p:nvPr/>
            </p:nvSpPr>
            <p:spPr>
              <a:xfrm>
                <a:off x="4349375" y="33378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Connector 141"/>
              <p:cNvSpPr/>
              <p:nvPr/>
            </p:nvSpPr>
            <p:spPr>
              <a:xfrm>
                <a:off x="5622550" y="31283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Connector 142"/>
              <p:cNvSpPr/>
              <p:nvPr/>
            </p:nvSpPr>
            <p:spPr>
              <a:xfrm>
                <a:off x="6209925" y="31219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Connector 143"/>
              <p:cNvSpPr/>
              <p:nvPr/>
            </p:nvSpPr>
            <p:spPr>
              <a:xfrm>
                <a:off x="6768725" y="31219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6" name="Straight Connector 165"/>
              <p:cNvCxnSpPr>
                <a:stCxn id="40" idx="2"/>
                <a:endCxn id="144" idx="6"/>
              </p:cNvCxnSpPr>
              <p:nvPr/>
            </p:nvCxnSpPr>
            <p:spPr>
              <a:xfrm flipV="1">
                <a:off x="5046663" y="3181724"/>
                <a:ext cx="1841593" cy="17089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flipV="1">
                <a:off x="3504825" y="3397624"/>
                <a:ext cx="901700" cy="36195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V="1">
                <a:off x="2950830" y="3755838"/>
                <a:ext cx="569311" cy="395246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>
                <a:endCxn id="138" idx="7"/>
              </p:cNvCxnSpPr>
              <p:nvPr/>
            </p:nvCxnSpPr>
            <p:spPr>
              <a:xfrm flipV="1">
                <a:off x="2728580" y="4085614"/>
                <a:ext cx="294071" cy="39567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V="1">
                <a:off x="4468906" y="3190688"/>
                <a:ext cx="619685" cy="194236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740" name="TextBox 29739"/>
            <p:cNvSpPr txBox="1"/>
            <p:nvPr/>
          </p:nvSpPr>
          <p:spPr>
            <a:xfrm>
              <a:off x="6184900" y="2692400"/>
              <a:ext cx="7046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>
                  <a:solidFill>
                    <a:srgbClr val="3366FF"/>
                  </a:solidFill>
                </a:rPr>
                <a:t>2022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29742" name="Group 29741"/>
          <p:cNvGrpSpPr/>
          <p:nvPr/>
        </p:nvGrpSpPr>
        <p:grpSpPr>
          <a:xfrm>
            <a:off x="1422025" y="946150"/>
            <a:ext cx="3054310" cy="447488"/>
            <a:chOff x="1485525" y="742950"/>
            <a:chExt cx="3054310" cy="447488"/>
          </a:xfrm>
        </p:grpSpPr>
        <p:grpSp>
          <p:nvGrpSpPr>
            <p:cNvPr id="29737" name="Group 29736"/>
            <p:cNvGrpSpPr/>
            <p:nvPr/>
          </p:nvGrpSpPr>
          <p:grpSpPr>
            <a:xfrm>
              <a:off x="1485525" y="744538"/>
              <a:ext cx="2366244" cy="445900"/>
              <a:chOff x="1485525" y="744538"/>
              <a:chExt cx="2366244" cy="445900"/>
            </a:xfrm>
          </p:grpSpPr>
          <p:sp>
            <p:nvSpPr>
              <p:cNvPr id="29711" name="TextBox 35"/>
              <p:cNvSpPr txBox="1">
                <a:spLocks noChangeArrowheads="1"/>
              </p:cNvSpPr>
              <p:nvPr/>
            </p:nvSpPr>
            <p:spPr bwMode="auto">
              <a:xfrm>
                <a:off x="1563688" y="744538"/>
                <a:ext cx="228808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>
                    <a:solidFill>
                      <a:srgbClr val="000090"/>
                    </a:solidFill>
                  </a:rPr>
                  <a:t>CBM/SIS-100(FAIR)</a:t>
                </a:r>
                <a:endParaRPr lang="ru-RU" sz="1800" b="1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163" name="Connector 162"/>
              <p:cNvSpPr/>
              <p:nvPr/>
            </p:nvSpPr>
            <p:spPr>
              <a:xfrm>
                <a:off x="1485525" y="1064560"/>
                <a:ext cx="119531" cy="119528"/>
              </a:xfrm>
              <a:prstGeom prst="flowChartConnector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Connector 163"/>
              <p:cNvSpPr/>
              <p:nvPr/>
            </p:nvSpPr>
            <p:spPr>
              <a:xfrm>
                <a:off x="2241175" y="1070910"/>
                <a:ext cx="119531" cy="119528"/>
              </a:xfrm>
              <a:prstGeom prst="flowChartConnector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Connector 164"/>
              <p:cNvSpPr/>
              <p:nvPr/>
            </p:nvSpPr>
            <p:spPr>
              <a:xfrm>
                <a:off x="2977775" y="1064560"/>
                <a:ext cx="119531" cy="119528"/>
              </a:xfrm>
              <a:prstGeom prst="flowChartConnector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4" name="Straight Connector 173"/>
              <p:cNvCxnSpPr>
                <a:stCxn id="163" idx="6"/>
              </p:cNvCxnSpPr>
              <p:nvPr/>
            </p:nvCxnSpPr>
            <p:spPr>
              <a:xfrm flipV="1">
                <a:off x="1605056" y="1117600"/>
                <a:ext cx="1449294" cy="6724"/>
              </a:xfrm>
              <a:prstGeom prst="line">
                <a:avLst/>
              </a:prstGeom>
              <a:ln w="57150" cmpd="sng"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6" name="TextBox 215"/>
            <p:cNvSpPr txBox="1"/>
            <p:nvPr/>
          </p:nvSpPr>
          <p:spPr>
            <a:xfrm>
              <a:off x="3784600" y="742950"/>
              <a:ext cx="755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>
                  <a:solidFill>
                    <a:srgbClr val="3366FF"/>
                  </a:solidFill>
                </a:rPr>
                <a:t>2025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29750" name="Group 29749"/>
          <p:cNvGrpSpPr/>
          <p:nvPr/>
        </p:nvGrpSpPr>
        <p:grpSpPr>
          <a:xfrm>
            <a:off x="4968875" y="3807760"/>
            <a:ext cx="3457575" cy="1167278"/>
            <a:chOff x="4968875" y="4010960"/>
            <a:chExt cx="3457575" cy="1167278"/>
          </a:xfrm>
        </p:grpSpPr>
        <p:grpSp>
          <p:nvGrpSpPr>
            <p:cNvPr id="29732" name="Group 29731"/>
            <p:cNvGrpSpPr/>
            <p:nvPr/>
          </p:nvGrpSpPr>
          <p:grpSpPr>
            <a:xfrm>
              <a:off x="4968875" y="4010960"/>
              <a:ext cx="2941731" cy="1167278"/>
              <a:chOff x="5032375" y="3807760"/>
              <a:chExt cx="2941731" cy="1167278"/>
            </a:xfrm>
          </p:grpSpPr>
          <p:sp>
            <p:nvSpPr>
              <p:cNvPr id="48" name="5-Point Star 47"/>
              <p:cNvSpPr/>
              <p:nvPr/>
            </p:nvSpPr>
            <p:spPr>
              <a:xfrm>
                <a:off x="5032375" y="4810125"/>
                <a:ext cx="122238" cy="163513"/>
              </a:xfrm>
              <a:prstGeom prst="star5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00B050"/>
                  </a:solidFill>
                </a:endParaRPr>
              </a:p>
            </p:txBody>
          </p:sp>
          <p:sp>
            <p:nvSpPr>
              <p:cNvPr id="54" name="Connector 53"/>
              <p:cNvSpPr/>
              <p:nvPr/>
            </p:nvSpPr>
            <p:spPr>
              <a:xfrm>
                <a:off x="5041525" y="48555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Connector 117"/>
              <p:cNvSpPr/>
              <p:nvPr/>
            </p:nvSpPr>
            <p:spPr>
              <a:xfrm>
                <a:off x="5644775" y="4442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Connector 118"/>
              <p:cNvSpPr/>
              <p:nvPr/>
            </p:nvSpPr>
            <p:spPr>
              <a:xfrm>
                <a:off x="6787775" y="39601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Connector 119"/>
              <p:cNvSpPr/>
              <p:nvPr/>
            </p:nvSpPr>
            <p:spPr>
              <a:xfrm>
                <a:off x="7854575" y="3807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stCxn id="54" idx="7"/>
                <a:endCxn id="118" idx="3"/>
              </p:cNvCxnSpPr>
              <p:nvPr/>
            </p:nvCxnSpPr>
            <p:spPr>
              <a:xfrm flipV="1">
                <a:off x="5143551" y="4544784"/>
                <a:ext cx="518729" cy="32823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5701925" y="4026274"/>
                <a:ext cx="1143000" cy="4826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6835400" y="3867524"/>
                <a:ext cx="1066800" cy="1524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/>
            <p:cNvCxnSpPr/>
            <p:nvPr/>
          </p:nvCxnSpPr>
          <p:spPr>
            <a:xfrm flipV="1">
              <a:off x="7838700" y="4032250"/>
              <a:ext cx="587750" cy="32124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Line 9"/>
          <p:cNvSpPr>
            <a:spLocks noChangeShapeType="1"/>
          </p:cNvSpPr>
          <p:nvPr/>
        </p:nvSpPr>
        <p:spPr bwMode="auto">
          <a:xfrm>
            <a:off x="7293875" y="57320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25" name="Line 9"/>
          <p:cNvSpPr>
            <a:spLocks noChangeShapeType="1"/>
          </p:cNvSpPr>
          <p:nvPr/>
        </p:nvSpPr>
        <p:spPr bwMode="auto">
          <a:xfrm>
            <a:off x="7814575" y="572565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30" name="AutoShape 10"/>
          <p:cNvSpPr>
            <a:spLocks noChangeAspect="1" noChangeArrowheads="1"/>
          </p:cNvSpPr>
          <p:nvPr/>
        </p:nvSpPr>
        <p:spPr bwMode="auto">
          <a:xfrm>
            <a:off x="1010772" y="111312"/>
            <a:ext cx="6902822" cy="567765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 dirty="0">
                <a:solidFill>
                  <a:schemeClr val="bg1"/>
                </a:solidFill>
              </a:rPr>
              <a:t>Set-ups</a:t>
            </a:r>
            <a:r>
              <a:rPr lang="ru-RU" sz="2400" b="1" dirty="0">
                <a:solidFill>
                  <a:schemeClr val="bg1"/>
                </a:solidFill>
              </a:rPr>
              <a:t>:  </a:t>
            </a:r>
            <a:r>
              <a:rPr lang="en-US" sz="2400" b="1" i="1" dirty="0">
                <a:solidFill>
                  <a:schemeClr val="bg1"/>
                </a:solidFill>
              </a:rPr>
              <a:t>in operation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5418888" y="160478"/>
            <a:ext cx="2156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srgbClr val="FFFF00"/>
                </a:solidFill>
              </a:rPr>
              <a:t>In construction</a:t>
            </a:r>
          </a:p>
        </p:txBody>
      </p:sp>
      <p:cxnSp>
        <p:nvCxnSpPr>
          <p:cNvPr id="232" name="Straight Connector 231"/>
          <p:cNvCxnSpPr/>
          <p:nvPr/>
        </p:nvCxnSpPr>
        <p:spPr>
          <a:xfrm>
            <a:off x="8172075" y="1187824"/>
            <a:ext cx="501650" cy="0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8184775" y="1860924"/>
            <a:ext cx="50165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51" name="TextBox 29750"/>
          <p:cNvSpPr txBox="1"/>
          <p:nvPr/>
        </p:nvSpPr>
        <p:spPr>
          <a:xfrm>
            <a:off x="7099300" y="660400"/>
            <a:ext cx="1302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extracted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beams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7315200" y="1422400"/>
            <a:ext cx="1187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  <a:latin typeface="Arial"/>
                <a:cs typeface="Arial"/>
              </a:rPr>
              <a:t>colliders</a:t>
            </a:r>
            <a:r>
              <a:rPr lang="ru-RU" sz="20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1485900" y="783167"/>
            <a:ext cx="0" cy="496570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5619375" y="4049060"/>
            <a:ext cx="3143625" cy="489466"/>
            <a:chOff x="5466975" y="4303060"/>
            <a:chExt cx="3143625" cy="489466"/>
          </a:xfrm>
        </p:grpSpPr>
        <p:cxnSp>
          <p:nvCxnSpPr>
            <p:cNvPr id="113" name="Straight Connector 112"/>
            <p:cNvCxnSpPr/>
            <p:nvPr/>
          </p:nvCxnSpPr>
          <p:spPr>
            <a:xfrm>
              <a:off x="5562600" y="4356100"/>
              <a:ext cx="242570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74"/>
            <p:cNvSpPr txBox="1">
              <a:spLocks noChangeArrowheads="1"/>
            </p:cNvSpPr>
            <p:nvPr/>
          </p:nvSpPr>
          <p:spPr bwMode="auto">
            <a:xfrm>
              <a:off x="6360953" y="4423194"/>
              <a:ext cx="22496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NA-61/SPS</a:t>
              </a:r>
              <a:r>
                <a:rPr lang="ru-RU" sz="1800" b="1" dirty="0">
                  <a:solidFill>
                    <a:srgbClr val="000090"/>
                  </a:solidFill>
                </a:rPr>
                <a:t> (</a:t>
              </a:r>
              <a:r>
                <a:rPr lang="en-US" sz="1800" b="1" dirty="0">
                  <a:solidFill>
                    <a:srgbClr val="000090"/>
                  </a:solidFill>
                </a:rPr>
                <a:t>CERN</a:t>
              </a:r>
              <a:r>
                <a:rPr lang="ru-RU" sz="1800" b="1" dirty="0">
                  <a:solidFill>
                    <a:srgbClr val="000090"/>
                  </a:solidFill>
                </a:rPr>
                <a:t>)</a:t>
              </a:r>
            </a:p>
          </p:txBody>
        </p:sp>
        <p:sp>
          <p:nvSpPr>
            <p:cNvPr id="115" name="Connector 114"/>
            <p:cNvSpPr/>
            <p:nvPr/>
          </p:nvSpPr>
          <p:spPr>
            <a:xfrm>
              <a:off x="5466975" y="43030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TextBox 44"/>
          <p:cNvSpPr txBox="1">
            <a:spLocks noChangeArrowheads="1"/>
          </p:cNvSpPr>
          <p:nvPr/>
        </p:nvSpPr>
        <p:spPr bwMode="auto">
          <a:xfrm>
            <a:off x="6266081" y="3416978"/>
            <a:ext cx="26552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BES STAR/RHIC </a:t>
            </a:r>
            <a:r>
              <a:rPr lang="en-US" sz="1800" b="1" dirty="0">
                <a:solidFill>
                  <a:srgbClr val="002060"/>
                </a:solidFill>
              </a:rPr>
              <a:t>(BNL)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0DAF27-6F0A-0847-92AC-061C499F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365898-59E8-D441-A0A6-60B8E3D2B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7278D-2BE6-AD4A-8107-D90B1776E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75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TextBox 4"/>
          <p:cNvSpPr txBox="1">
            <a:spLocks noChangeArrowheads="1"/>
          </p:cNvSpPr>
          <p:nvPr/>
        </p:nvSpPr>
        <p:spPr bwMode="auto">
          <a:xfrm>
            <a:off x="3400052" y="243351"/>
            <a:ext cx="2342308" cy="523220"/>
          </a:xfrm>
          <a:prstGeom prst="rect">
            <a:avLst/>
          </a:prstGeom>
          <a:solidFill>
            <a:srgbClr val="C7FCFF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Conclusions</a:t>
            </a:r>
          </a:p>
        </p:txBody>
      </p:sp>
      <p:sp>
        <p:nvSpPr>
          <p:cNvPr id="62466" name="Rectangle 6"/>
          <p:cNvSpPr>
            <a:spLocks noChangeArrowheads="1"/>
          </p:cNvSpPr>
          <p:nvPr/>
        </p:nvSpPr>
        <p:spPr bwMode="auto">
          <a:xfrm>
            <a:off x="190500" y="1213773"/>
            <a:ext cx="8761413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342900" indent="-342900" eaLnBrk="0" hangingPunct="0"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"/>
                <a:cs typeface="Arial"/>
              </a:rPr>
              <a:t>Maximum achievable baryon density (</a:t>
            </a:r>
            <a:r>
              <a:rPr lang="en-GB" sz="2000" b="1" dirty="0">
                <a:solidFill>
                  <a:srgbClr val="FF0000"/>
                </a:solidFill>
                <a:latin typeface="Arial"/>
                <a:cs typeface="Arial"/>
              </a:rPr>
              <a:t>density frontier</a:t>
            </a:r>
            <a:r>
              <a:rPr lang="en-GB" sz="2000" dirty="0">
                <a:solidFill>
                  <a:srgbClr val="002060"/>
                </a:solidFill>
                <a:latin typeface="Arial"/>
                <a:cs typeface="Arial"/>
              </a:rPr>
              <a:t>)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r>
              <a:rPr lang="en-GB" sz="2000" b="1" dirty="0">
                <a:solidFill>
                  <a:srgbClr val="002060"/>
                </a:solidFill>
                <a:latin typeface="Arial"/>
                <a:cs typeface="Arial"/>
              </a:rPr>
              <a:t>-</a:t>
            </a:r>
            <a:r>
              <a:rPr lang="en-GB" sz="2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"/>
                <a:cs typeface="Arial"/>
              </a:rPr>
              <a:t>poorly understood region of the QCD phase diagram,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r>
              <a:rPr lang="en-GB" sz="2000" b="1" dirty="0">
                <a:solidFill>
                  <a:srgbClr val="002060"/>
                </a:solidFill>
                <a:latin typeface="Arial"/>
                <a:cs typeface="Arial"/>
              </a:rPr>
              <a:t>its research will clarify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r>
              <a:rPr lang="en-GB" sz="2000" b="1" dirty="0">
                <a:solidFill>
                  <a:srgbClr val="002060"/>
                </a:solidFill>
                <a:latin typeface="Arial"/>
                <a:cs typeface="Arial"/>
              </a:rPr>
              <a:t>urgent issues of strong interactions and astrophysics 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r>
              <a:rPr lang="en-GB" sz="2000" b="1" dirty="0">
                <a:solidFill>
                  <a:srgbClr val="002060"/>
                </a:solidFill>
                <a:latin typeface="Arial"/>
                <a:cs typeface="Arial"/>
              </a:rPr>
              <a:t>and could led to discoveries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endParaRPr lang="en-US" sz="2000" b="1" dirty="0">
              <a:solidFill>
                <a:srgbClr val="002060"/>
              </a:solidFill>
              <a:latin typeface="Arial"/>
              <a:ea typeface="ＭＳ Ｐゴシック" charset="0"/>
              <a:cs typeface="Arial"/>
            </a:endParaRPr>
          </a:p>
          <a:p>
            <a:pPr marL="342900" indent="-342900" eaLnBrk="0" hangingPunct="0">
              <a:lnSpc>
                <a:spcPct val="120000"/>
              </a:lnSpc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>
                <a:solidFill>
                  <a:srgbClr val="FF6600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NICA</a:t>
            </a:r>
            <a:r>
              <a:rPr lang="en-US" sz="2000" b="1" dirty="0">
                <a:solidFill>
                  <a:srgbClr val="002060"/>
                </a:solidFill>
                <a:latin typeface="Arial"/>
                <a:ea typeface="ＭＳ Ｐゴシック" charset="0"/>
                <a:cs typeface="Arial"/>
              </a:rPr>
              <a:t> Complex has the potential for competitive research </a:t>
            </a:r>
          </a:p>
          <a:p>
            <a:pPr algn="r" eaLnBrk="0" hangingPunct="0">
              <a:lnSpc>
                <a:spcPct val="120000"/>
              </a:lnSpc>
              <a:buClr>
                <a:srgbClr val="FF0000"/>
              </a:buClr>
              <a:buSzPct val="160000"/>
              <a:defRPr/>
            </a:pPr>
            <a:r>
              <a:rPr lang="en-US" sz="2000" b="1" dirty="0">
                <a:solidFill>
                  <a:srgbClr val="002060"/>
                </a:solidFill>
                <a:latin typeface="Arial"/>
                <a:ea typeface="ＭＳ Ｐゴシック" charset="0"/>
                <a:cs typeface="Arial"/>
              </a:rPr>
              <a:t>in this area</a:t>
            </a:r>
            <a:endParaRPr lang="en-US" sz="20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 eaLnBrk="0" hangingPunct="0"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 During the design and construction of the NICA accelerator and detector complex,  a number of technological issues were resolved, 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which will allow obtaining high-precision experimental data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endParaRPr lang="ru-RU" sz="2000" b="1" i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 eaLnBrk="0" hangingPunct="0"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Arial"/>
                <a:cs typeface="Arial"/>
              </a:rPr>
              <a:t>BM@N </a:t>
            </a:r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and</a:t>
            </a:r>
            <a:r>
              <a:rPr lang="ru-RU" sz="2000" b="1" i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Arial"/>
                <a:cs typeface="Arial"/>
              </a:rPr>
              <a:t>MPD</a:t>
            </a:r>
            <a:r>
              <a:rPr lang="ru-RU" sz="2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Collaborations are permanently developing</a:t>
            </a:r>
          </a:p>
          <a:p>
            <a:pPr marL="342900" indent="-342900" eaLnBrk="0" hangingPunct="0"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endParaRPr lang="en-US" sz="20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 eaLnBrk="0" hangingPunct="0"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 You are welcome to join!</a:t>
            </a:r>
          </a:p>
        </p:txBody>
      </p:sp>
      <p:pic>
        <p:nvPicPr>
          <p:cNvPr id="145414" name="Picture 6" descr="NICA-Logo_4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5400" y="22225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EAA34F-1635-8B43-9620-B8FF84C81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8FD7A9-2ACD-844E-B73D-FD58093E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93ECDF-ECB2-2F42-85CF-5F39E2D25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110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842" y="339012"/>
            <a:ext cx="7343949" cy="64833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209" y="5133796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Thank you!</a:t>
            </a:r>
          </a:p>
        </p:txBody>
      </p:sp>
      <p:pic>
        <p:nvPicPr>
          <p:cNvPr id="11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8" y="3125720"/>
            <a:ext cx="170163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03F305A-570F-A24D-9508-D16D688EC89E}"/>
              </a:ext>
            </a:extLst>
          </p:cNvPr>
          <p:cNvSpPr/>
          <p:nvPr/>
        </p:nvSpPr>
        <p:spPr>
          <a:xfrm>
            <a:off x="156445" y="23753"/>
            <a:ext cx="68578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GB" sz="2000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Everyone knows that he needs not to do something what disunites him from people, but what unites him with them.”</a:t>
            </a:r>
            <a:br>
              <a:rPr lang="ru-RU" sz="2000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	Lev </a:t>
            </a:r>
            <a:r>
              <a:rPr lang="en-US" sz="2000" i="1" dirty="0" err="1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Tolstoi</a:t>
            </a:r>
            <a:endParaRPr lang="ru-RU" sz="2000" i="1" dirty="0">
              <a:solidFill>
                <a:srgbClr val="002060"/>
              </a:solidFill>
              <a:effectLst/>
              <a:latin typeface="+mn-lt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88C3B5-5068-744A-934A-9FFE8C161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77F0D-D9E1-E14B-8403-300A23E2B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E734D4-BA21-3948-96AC-E3FC358AF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705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39696" y="41433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Текст 14"/>
          <p:cNvSpPr txBox="1">
            <a:spLocks/>
          </p:cNvSpPr>
          <p:nvPr/>
        </p:nvSpPr>
        <p:spPr>
          <a:xfrm>
            <a:off x="3446851" y="3143248"/>
            <a:ext cx="5304272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ts val="600"/>
              </a:spcBef>
              <a:buClr>
                <a:schemeClr val="accent4">
                  <a:lumMod val="50000"/>
                </a:schemeClr>
              </a:buClr>
              <a:buSzPct val="100000"/>
              <a:defRPr/>
            </a:pPr>
            <a:endParaRPr lang="en-US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4">
                  <a:lumMod val="50000"/>
                </a:schemeClr>
              </a:buClr>
              <a:buSzPct val="100000"/>
              <a:defRPr/>
            </a:pPr>
            <a:endParaRPr lang="en-US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4">
                  <a:lumMod val="50000"/>
                </a:schemeClr>
              </a:buClr>
              <a:buSzPct val="100000"/>
              <a:defRPr/>
            </a:pPr>
            <a:endParaRPr lang="en-US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5345" y="681189"/>
            <a:ext cx="5289155" cy="1380891"/>
          </a:xfrm>
          <a:prstGeom prst="rect">
            <a:avLst/>
          </a:prstGeom>
          <a:solidFill>
            <a:srgbClr val="ECEDFF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8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M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minbias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Au+Au @ 11 GeV (PHSD model)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TPC &amp; TOF,   </a:t>
            </a:r>
            <a:r>
              <a:rPr lang="en-US" sz="2000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l-GR" sz="2000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η|</a:t>
            </a:r>
            <a:r>
              <a:rPr lang="el-GR" i="1" dirty="0">
                <a:solidFill>
                  <a:srgbClr val="000090"/>
                </a:solidFill>
                <a:latin typeface="Arial"/>
                <a:cs typeface="Arial"/>
              </a:rPr>
              <a:t>&lt; 1.3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track reconstruction and PID (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dE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dx+TOF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)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secondary vertex finding technique</a:t>
            </a:r>
          </a:p>
        </p:txBody>
      </p:sp>
      <p:pic>
        <p:nvPicPr>
          <p:cNvPr id="21" name="Рисунок 6" descr="L0_vertex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2228" y="567916"/>
            <a:ext cx="3021018" cy="208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345" y="139704"/>
            <a:ext cx="299900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of hyperons</a:t>
            </a:r>
            <a:endParaRPr lang="ru-RU" sz="25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Текст 2"/>
          <p:cNvSpPr txBox="1">
            <a:spLocks/>
          </p:cNvSpPr>
          <p:nvPr/>
        </p:nvSpPr>
        <p:spPr>
          <a:xfrm>
            <a:off x="5372100" y="2476724"/>
            <a:ext cx="3747322" cy="1215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US" b="1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PV</a:t>
            </a:r>
            <a:r>
              <a:rPr kumimoji="0" lang="en-US" b="0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 - primary vertex; </a:t>
            </a:r>
            <a:r>
              <a:rPr lang="en-US" i="1" dirty="0">
                <a:solidFill>
                  <a:srgbClr val="002F8E"/>
                </a:solidFill>
                <a:latin typeface="Arial"/>
                <a:cs typeface="Arial"/>
              </a:rPr>
              <a:t>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US" b="1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V0  - </a:t>
            </a:r>
            <a:r>
              <a:rPr kumimoji="0" lang="en-US" b="0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vertex of decay;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US" b="1" i="1" dirty="0">
                <a:solidFill>
                  <a:srgbClr val="002F8E"/>
                </a:solidFill>
                <a:latin typeface="Arial"/>
                <a:cs typeface="Arial"/>
              </a:rPr>
              <a:t>d</a:t>
            </a:r>
            <a:r>
              <a:rPr kumimoji="0" lang="en-US" b="1" i="1" u="none" strike="noStrike" kern="1200" cap="none" spc="0" normalizeH="0" noProof="0" dirty="0" err="1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ca</a:t>
            </a:r>
            <a:r>
              <a:rPr kumimoji="0" lang="en-US" b="1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lang="en-US" b="1" i="1" noProof="0" dirty="0">
                <a:solidFill>
                  <a:srgbClr val="002F8E"/>
                </a:solidFill>
                <a:latin typeface="Arial"/>
                <a:cs typeface="Arial"/>
              </a:rPr>
              <a:t> </a:t>
            </a:r>
            <a:r>
              <a:rPr kumimoji="0" lang="en-US" b="0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distance of closest approach;</a:t>
            </a:r>
            <a:r>
              <a:rPr lang="en-US" i="1" dirty="0">
                <a:solidFill>
                  <a:srgbClr val="002F8E"/>
                </a:solidFill>
                <a:latin typeface="Arial"/>
                <a:cs typeface="Arial"/>
              </a:rPr>
              <a:t>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US" b="1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path </a:t>
            </a:r>
            <a:r>
              <a:rPr kumimoji="0" lang="en-US" b="0" i="1" u="none" strike="noStrike" kern="1200" cap="none" spc="0" normalizeH="0" noProof="0" dirty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– decay length</a:t>
            </a:r>
          </a:p>
        </p:txBody>
      </p:sp>
      <p:pic>
        <p:nvPicPr>
          <p:cNvPr id="27" name="Рисунок 26" descr="aL0_2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00" y="3644901"/>
            <a:ext cx="2964050" cy="2949974"/>
          </a:xfrm>
          <a:prstGeom prst="rect">
            <a:avLst/>
          </a:prstGeom>
        </p:spPr>
      </p:pic>
      <p:pic>
        <p:nvPicPr>
          <p:cNvPr id="28" name="Рисунок 27" descr="Xi_2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672" y="3692116"/>
            <a:ext cx="2839635" cy="28771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2066" y="183926"/>
            <a:ext cx="5051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Vasendina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, A.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Zinchenko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, V.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Kolesnikov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5" name="Рисунок 14" descr="Om_8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023" y="3742916"/>
            <a:ext cx="2869172" cy="2826559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775810"/>
              </p:ext>
            </p:extLst>
          </p:nvPr>
        </p:nvGraphicFramePr>
        <p:xfrm>
          <a:off x="292100" y="2696208"/>
          <a:ext cx="4971624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8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9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46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46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Symbol"/>
                        </a:rPr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Symbol"/>
                        </a:rPr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Symbol"/>
                        </a:rPr>
                        <a:t>X</a:t>
                      </a:r>
                      <a:r>
                        <a:rPr lang="en-US" sz="2000" baseline="30000" dirty="0">
                          <a:latin typeface="Symbo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ymbol"/>
                        </a:rPr>
                        <a:t>X</a:t>
                      </a:r>
                      <a:r>
                        <a:rPr lang="en-US" sz="2000" baseline="30000" dirty="0">
                          <a:latin typeface="Symbol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Symbol"/>
                        </a:rPr>
                        <a:t>W</a:t>
                      </a:r>
                      <a:r>
                        <a:rPr lang="en-US" sz="2000" baseline="30000" dirty="0">
                          <a:latin typeface="Symbo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ymbol"/>
                        </a:rPr>
                        <a:t>W</a:t>
                      </a:r>
                      <a:r>
                        <a:rPr lang="en-US" sz="2000" baseline="30000" dirty="0">
                          <a:latin typeface="Symbol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90"/>
                          </a:solidFill>
                        </a:rPr>
                        <a:t>6 10</a:t>
                      </a:r>
                      <a:r>
                        <a:rPr lang="en-US" sz="2000" baseline="30000" dirty="0">
                          <a:solidFill>
                            <a:srgbClr val="00009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90"/>
                          </a:solidFill>
                        </a:rPr>
                        <a:t>7.3 10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90"/>
                          </a:solidFill>
                        </a:rPr>
                        <a:t>3 10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90"/>
                          </a:solidFill>
                        </a:rPr>
                        <a:t>1 10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90"/>
                          </a:solidFill>
                        </a:rPr>
                        <a:t>1 10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90"/>
                          </a:solidFill>
                        </a:rPr>
                        <a:t>3 10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053605" y="2226021"/>
            <a:ext cx="38935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Yields for 10 weeks of running</a:t>
            </a:r>
            <a:endParaRPr lang="ru-RU" sz="20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574800" y="2759421"/>
            <a:ext cx="152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8819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Рисунок 12" descr="H3_2pn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88" y="3709988"/>
            <a:ext cx="395763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Рисунок 13" descr="H3p_n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425" y="3775075"/>
            <a:ext cx="40925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660400" y="2543175"/>
            <a:ext cx="2925762" cy="784225"/>
          </a:xfrm>
          <a:prstGeom prst="rect">
            <a:avLst/>
          </a:prstGeom>
          <a:solidFill>
            <a:srgbClr val="E9F3FF"/>
          </a:solidFill>
          <a:ln>
            <a:solidFill>
              <a:srgbClr val="000090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~ 10</a:t>
            </a:r>
            <a:r>
              <a:rPr lang="en-US" sz="2000" b="1" baseline="30000" dirty="0">
                <a:solidFill>
                  <a:srgbClr val="000090"/>
                </a:solidFill>
                <a:latin typeface="Arial"/>
                <a:cs typeface="Arial"/>
              </a:rPr>
              <a:t>6</a:t>
            </a:r>
            <a:r>
              <a:rPr lang="en-US" sz="20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b="1" i="1" baseline="30000" dirty="0">
                <a:solidFill>
                  <a:srgbClr val="000090"/>
                </a:solidFill>
                <a:latin typeface="Arial"/>
                <a:cs typeface="Arial"/>
              </a:rPr>
              <a:t>3</a:t>
            </a:r>
            <a:r>
              <a:rPr lang="el-GR" sz="2000" b="1" i="1" baseline="-25000" dirty="0">
                <a:solidFill>
                  <a:srgbClr val="000090"/>
                </a:solidFill>
                <a:latin typeface="Arial"/>
                <a:cs typeface="Arial"/>
              </a:rPr>
              <a:t>Λ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H</a:t>
            </a: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 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are expected </a:t>
            </a:r>
          </a:p>
          <a:p>
            <a:pPr algn="r"/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in 10 weeks </a:t>
            </a:r>
            <a:r>
              <a:rPr lang="en-US" sz="2000" i="1" dirty="0">
                <a:solidFill>
                  <a:srgbClr val="00009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53252" name="Рисунок 19" descr="fig_pid_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15" t="11952" b="4218"/>
          <a:stretch>
            <a:fillRect/>
          </a:stretch>
        </p:blipFill>
        <p:spPr bwMode="auto">
          <a:xfrm>
            <a:off x="5029200" y="546100"/>
            <a:ext cx="3648075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TextBox 7"/>
          <p:cNvSpPr txBox="1">
            <a:spLocks noChangeArrowheads="1"/>
          </p:cNvSpPr>
          <p:nvPr/>
        </p:nvSpPr>
        <p:spPr bwMode="auto">
          <a:xfrm>
            <a:off x="7934325" y="765175"/>
            <a:ext cx="1108075" cy="3079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  <a:cs typeface="Arial" pitchFamily="34" charset="0"/>
              </a:rPr>
              <a:t>P = 1 GeV/c</a:t>
            </a:r>
            <a:endParaRPr lang="ru-RU" sz="1400" b="1">
              <a:latin typeface="Calibri" pitchFamily="34" charset="0"/>
              <a:cs typeface="Arial" pitchFamily="34" charset="0"/>
            </a:endParaRPr>
          </a:p>
        </p:txBody>
      </p:sp>
      <p:sp>
        <p:nvSpPr>
          <p:cNvPr id="53254" name="TextBox 21"/>
          <p:cNvSpPr txBox="1">
            <a:spLocks noChangeArrowheads="1"/>
          </p:cNvSpPr>
          <p:nvPr/>
        </p:nvSpPr>
        <p:spPr bwMode="auto">
          <a:xfrm>
            <a:off x="7466013" y="1592263"/>
            <a:ext cx="239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cs typeface="Arial" pitchFamily="34" charset="0"/>
              </a:rPr>
              <a:t>d</a:t>
            </a:r>
            <a:endParaRPr lang="ru-RU" sz="14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53256" name="TextBox 24"/>
          <p:cNvSpPr txBox="1">
            <a:spLocks noChangeArrowheads="1"/>
          </p:cNvSpPr>
          <p:nvPr/>
        </p:nvSpPr>
        <p:spPr bwMode="auto">
          <a:xfrm>
            <a:off x="6175375" y="1135063"/>
            <a:ext cx="239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cs typeface="Arial" pitchFamily="34" charset="0"/>
              </a:rPr>
              <a:t>p</a:t>
            </a:r>
            <a:endParaRPr lang="ru-RU" sz="1400" b="1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53257" name="TextBox 27"/>
          <p:cNvSpPr txBox="1">
            <a:spLocks noChangeArrowheads="1"/>
          </p:cNvSpPr>
          <p:nvPr/>
        </p:nvSpPr>
        <p:spPr bwMode="auto">
          <a:xfrm>
            <a:off x="5588000" y="1570038"/>
            <a:ext cx="419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sz="1600" b="1" baseline="30000" dirty="0">
                <a:solidFill>
                  <a:srgbClr val="FF0000"/>
                </a:solidFill>
              </a:rPr>
              <a:t>-</a:t>
            </a:r>
            <a:endParaRPr lang="ru-RU" sz="1600" b="1" baseline="30000" dirty="0">
              <a:solidFill>
                <a:srgbClr val="FF0000"/>
              </a:solidFill>
            </a:endParaRPr>
          </a:p>
        </p:txBody>
      </p:sp>
      <p:sp>
        <p:nvSpPr>
          <p:cNvPr id="53258" name="Rectangle 32"/>
          <p:cNvSpPr>
            <a:spLocks noChangeArrowheads="1"/>
          </p:cNvSpPr>
          <p:nvPr/>
        </p:nvSpPr>
        <p:spPr bwMode="auto">
          <a:xfrm>
            <a:off x="736600" y="3814763"/>
            <a:ext cx="2311400" cy="4000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FF0000"/>
              </a:buClr>
            </a:pPr>
            <a:r>
              <a:rPr lang="en-US" sz="2000" b="1" i="1" baseline="30000">
                <a:solidFill>
                  <a:srgbClr val="222268"/>
                </a:solidFill>
              </a:rPr>
              <a:t>3</a:t>
            </a:r>
            <a:r>
              <a:rPr lang="el-GR" sz="2000" b="1" i="1" baseline="-25000">
                <a:solidFill>
                  <a:srgbClr val="222268"/>
                </a:solidFill>
              </a:rPr>
              <a:t>Λ</a:t>
            </a:r>
            <a:r>
              <a:rPr lang="en-US" sz="2000" b="1" i="1">
                <a:solidFill>
                  <a:srgbClr val="222268"/>
                </a:solidFill>
              </a:rPr>
              <a:t>H</a:t>
            </a:r>
            <a:r>
              <a:rPr lang="el-GR" sz="2000" b="1" i="1">
                <a:solidFill>
                  <a:srgbClr val="222268"/>
                </a:solidFill>
              </a:rPr>
              <a:t> → </a:t>
            </a:r>
            <a:r>
              <a:rPr lang="en-US" sz="2000" b="1" i="1" baseline="30000">
                <a:solidFill>
                  <a:srgbClr val="222268"/>
                </a:solidFill>
              </a:rPr>
              <a:t>3</a:t>
            </a:r>
            <a:r>
              <a:rPr lang="en-US" sz="2000" b="1" i="1">
                <a:solidFill>
                  <a:srgbClr val="222268"/>
                </a:solidFill>
              </a:rPr>
              <a:t>He </a:t>
            </a:r>
            <a:r>
              <a:rPr lang="el-GR" sz="2000" b="1" i="1">
                <a:solidFill>
                  <a:srgbClr val="222268"/>
                </a:solidFill>
              </a:rPr>
              <a:t>+</a:t>
            </a:r>
            <a:r>
              <a:rPr lang="en-US" sz="2000" b="1" i="1">
                <a:solidFill>
                  <a:srgbClr val="222268"/>
                </a:solidFill>
              </a:rPr>
              <a:t> </a:t>
            </a:r>
            <a:r>
              <a:rPr lang="el-GR" sz="2000" b="1" i="1">
                <a:solidFill>
                  <a:srgbClr val="222268"/>
                </a:solidFill>
              </a:rPr>
              <a:t>π</a:t>
            </a:r>
            <a:r>
              <a:rPr lang="en-US" sz="2000" b="1" i="1">
                <a:solidFill>
                  <a:srgbClr val="222268"/>
                </a:solidFill>
              </a:rPr>
              <a:t> </a:t>
            </a:r>
            <a:r>
              <a:rPr lang="el-GR" sz="2000" b="1" i="1" baseline="30000">
                <a:solidFill>
                  <a:srgbClr val="222268"/>
                </a:solidFill>
              </a:rPr>
              <a:t>–</a:t>
            </a:r>
            <a:endParaRPr lang="en-US" sz="2000" b="1" i="1" baseline="30000">
              <a:solidFill>
                <a:srgbClr val="222268"/>
              </a:solidFill>
            </a:endParaRPr>
          </a:p>
        </p:txBody>
      </p:sp>
      <p:sp>
        <p:nvSpPr>
          <p:cNvPr id="53259" name="TextBox 33"/>
          <p:cNvSpPr txBox="1">
            <a:spLocks noChangeArrowheads="1"/>
          </p:cNvSpPr>
          <p:nvPr/>
        </p:nvSpPr>
        <p:spPr bwMode="auto">
          <a:xfrm>
            <a:off x="6261100" y="1003300"/>
            <a:ext cx="698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90"/>
                </a:solidFill>
              </a:rPr>
              <a:t>PID</a:t>
            </a:r>
          </a:p>
        </p:txBody>
      </p:sp>
      <p:sp>
        <p:nvSpPr>
          <p:cNvPr id="53260" name="Rectangle 35"/>
          <p:cNvSpPr>
            <a:spLocks noChangeArrowheads="1"/>
          </p:cNvSpPr>
          <p:nvPr/>
        </p:nvSpPr>
        <p:spPr bwMode="auto">
          <a:xfrm>
            <a:off x="5054600" y="3827463"/>
            <a:ext cx="2400300" cy="4000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FF0000"/>
              </a:buClr>
            </a:pPr>
            <a:r>
              <a:rPr lang="en-US" sz="2000" b="1" i="1" baseline="30000">
                <a:solidFill>
                  <a:srgbClr val="222268"/>
                </a:solidFill>
              </a:rPr>
              <a:t>3</a:t>
            </a:r>
            <a:r>
              <a:rPr lang="el-GR" sz="2000" b="1" i="1" baseline="-25000">
                <a:solidFill>
                  <a:srgbClr val="222268"/>
                </a:solidFill>
              </a:rPr>
              <a:t>Λ</a:t>
            </a:r>
            <a:r>
              <a:rPr lang="en-US" sz="2000" b="1" i="1">
                <a:solidFill>
                  <a:srgbClr val="222268"/>
                </a:solidFill>
              </a:rPr>
              <a:t>H</a:t>
            </a:r>
            <a:r>
              <a:rPr lang="el-GR" sz="2000" b="1" i="1">
                <a:solidFill>
                  <a:srgbClr val="222268"/>
                </a:solidFill>
              </a:rPr>
              <a:t> → </a:t>
            </a:r>
            <a:r>
              <a:rPr lang="en-US" sz="2000" b="1" i="1">
                <a:solidFill>
                  <a:srgbClr val="222268"/>
                </a:solidFill>
              </a:rPr>
              <a:t>p + d +  </a:t>
            </a:r>
            <a:r>
              <a:rPr lang="el-GR" sz="2000" b="1" i="1">
                <a:solidFill>
                  <a:srgbClr val="222268"/>
                </a:solidFill>
              </a:rPr>
              <a:t>π</a:t>
            </a:r>
            <a:r>
              <a:rPr lang="en-US" sz="2000" b="1" i="1">
                <a:solidFill>
                  <a:srgbClr val="222268"/>
                </a:solidFill>
              </a:rPr>
              <a:t> </a:t>
            </a:r>
            <a:r>
              <a:rPr lang="en-US" sz="2000" b="1" i="1" baseline="30000">
                <a:solidFill>
                  <a:srgbClr val="222268"/>
                </a:solidFill>
              </a:rPr>
              <a:t>-</a:t>
            </a:r>
          </a:p>
        </p:txBody>
      </p:sp>
      <p:sp>
        <p:nvSpPr>
          <p:cNvPr id="53262" name="TextBox 3"/>
          <p:cNvSpPr txBox="1">
            <a:spLocks noChangeArrowheads="1"/>
          </p:cNvSpPr>
          <p:nvPr/>
        </p:nvSpPr>
        <p:spPr bwMode="auto">
          <a:xfrm>
            <a:off x="1403350" y="152400"/>
            <a:ext cx="3587750" cy="523875"/>
          </a:xfrm>
          <a:prstGeom prst="rect">
            <a:avLst/>
          </a:prstGeom>
          <a:solidFill>
            <a:srgbClr val="C7FC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dirty="0" err="1">
                <a:solidFill>
                  <a:srgbClr val="00076E"/>
                </a:solidFill>
              </a:rPr>
              <a:t>Hypernuclei</a:t>
            </a:r>
            <a:r>
              <a:rPr lang="en-US" sz="2800" b="1" dirty="0">
                <a:solidFill>
                  <a:srgbClr val="00076E"/>
                </a:solidFill>
              </a:rPr>
              <a:t> @ MPD</a:t>
            </a:r>
            <a:endParaRPr lang="ru-RU" sz="2800" b="1" dirty="0">
              <a:solidFill>
                <a:srgbClr val="00076E"/>
              </a:solidFill>
            </a:endParaRPr>
          </a:p>
        </p:txBody>
      </p:sp>
      <p:sp>
        <p:nvSpPr>
          <p:cNvPr id="51215" name="TextBox 1"/>
          <p:cNvSpPr txBox="1">
            <a:spLocks noChangeArrowheads="1"/>
          </p:cNvSpPr>
          <p:nvPr/>
        </p:nvSpPr>
        <p:spPr bwMode="auto">
          <a:xfrm>
            <a:off x="530225" y="1122363"/>
            <a:ext cx="4013200" cy="12977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err="1">
                <a:solidFill>
                  <a:srgbClr val="000090"/>
                </a:solidFill>
                <a:latin typeface="Arial"/>
                <a:cs typeface="Arial"/>
              </a:rPr>
              <a:t>Hypertritons</a:t>
            </a:r>
            <a:endParaRPr lang="en-US" sz="2000" b="1" dirty="0">
              <a:solidFill>
                <a:srgbClr val="000090"/>
              </a:solidFill>
              <a:latin typeface="Arial"/>
              <a:cs typeface="Arial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fr-FR" sz="2000" i="1" dirty="0">
                <a:solidFill>
                  <a:srgbClr val="000090"/>
                </a:solidFill>
                <a:latin typeface="Arial"/>
                <a:cs typeface="Arial"/>
              </a:rPr>
              <a:t>central </a:t>
            </a:r>
            <a:r>
              <a:rPr lang="fr-FR" sz="2000" i="1" dirty="0" err="1">
                <a:solidFill>
                  <a:srgbClr val="000090"/>
                </a:solidFill>
                <a:latin typeface="Arial"/>
                <a:cs typeface="Arial"/>
              </a:rPr>
              <a:t>Au+Au</a:t>
            </a:r>
            <a:r>
              <a:rPr lang="fr-FR" sz="2000" i="1" dirty="0">
                <a:solidFill>
                  <a:srgbClr val="000090"/>
                </a:solidFill>
                <a:latin typeface="Arial"/>
                <a:cs typeface="Arial"/>
              </a:rPr>
              <a:t> @ 5A </a:t>
            </a:r>
            <a:r>
              <a:rPr lang="fr-FR" sz="2000" i="1" dirty="0" err="1">
                <a:solidFill>
                  <a:srgbClr val="000090"/>
                </a:solidFill>
                <a:latin typeface="Arial"/>
                <a:cs typeface="Arial"/>
              </a:rPr>
              <a:t>GeV</a:t>
            </a:r>
            <a:r>
              <a:rPr lang="fr-FR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fr-FR" sz="2000" i="1" dirty="0">
                <a:solidFill>
                  <a:srgbClr val="000090"/>
                </a:solidFill>
                <a:latin typeface="Arial"/>
                <a:cs typeface="Arial"/>
              </a:rPr>
              <a:t>(DCM-QGSM)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53269" name="Picture 6" descr="NICA-Logo_4c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2900" y="0"/>
            <a:ext cx="11811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B25BAA-8D61-974D-8DDB-C7997DF50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67B55F-EDA4-E340-9BDE-BD2A0548D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D343E-3DD1-3E42-8800-043986C70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84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7-05-20 at 11.39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2985566"/>
            <a:ext cx="3689230" cy="3495060"/>
          </a:xfrm>
          <a:prstGeom prst="rect">
            <a:avLst/>
          </a:prstGeom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807873" y="5045105"/>
            <a:ext cx="1613247" cy="400752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 sz="1600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9pPr>
          </a:lstStyle>
          <a:p>
            <a:r>
              <a:rPr lang="en-US" sz="2000" b="1" dirty="0" err="1">
                <a:solidFill>
                  <a:srgbClr val="FF0000"/>
                </a:solidFill>
              </a:rPr>
              <a:t>Au+Au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000090"/>
                </a:solidFill>
              </a:rPr>
              <a:t>BNL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6215" y="176363"/>
            <a:ext cx="4081567" cy="461665"/>
          </a:xfrm>
          <a:prstGeom prst="rect">
            <a:avLst/>
          </a:prstGeom>
          <a:solidFill>
            <a:srgbClr val="C7FCFF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  <a:latin typeface="Arial"/>
                <a:cs typeface="Arial"/>
              </a:rPr>
              <a:t>Thermal / Statistical model</a:t>
            </a:r>
          </a:p>
        </p:txBody>
      </p:sp>
      <p:pic>
        <p:nvPicPr>
          <p:cNvPr id="8" name="Picture 7" descr="ni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824245"/>
            <a:ext cx="6117484" cy="6949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71278" y="173243"/>
            <a:ext cx="1922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rgbClr val="000090"/>
                </a:solidFill>
                <a:latin typeface="Arial"/>
                <a:cs typeface="Arial"/>
              </a:rPr>
              <a:t>(</a:t>
            </a:r>
            <a:r>
              <a:rPr lang="en-US" sz="2000" b="1" i="1" dirty="0">
                <a:solidFill>
                  <a:srgbClr val="FF0000"/>
                </a:solidFill>
                <a:latin typeface="Arial"/>
                <a:cs typeface="Arial"/>
              </a:rPr>
              <a:t>no dynamics</a:t>
            </a:r>
            <a:r>
              <a:rPr lang="ru-RU" sz="2000" b="1" i="1" dirty="0">
                <a:solidFill>
                  <a:srgbClr val="000090"/>
                </a:solidFill>
                <a:latin typeface="Arial"/>
                <a:cs typeface="Arial"/>
              </a:rPr>
              <a:t>)</a:t>
            </a:r>
            <a:endParaRPr lang="en-US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4416" y="711290"/>
            <a:ext cx="8238384" cy="1015663"/>
          </a:xfrm>
          <a:prstGeom prst="rect">
            <a:avLst/>
          </a:prstGeom>
          <a:solidFill>
            <a:srgbClr val="E9F3FF"/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The system is described by the </a:t>
            </a:r>
            <a:r>
              <a:rPr lang="en-GB" sz="2000" b="1" i="1" dirty="0">
                <a:solidFill>
                  <a:srgbClr val="000090"/>
                </a:solidFill>
                <a:latin typeface="Arial"/>
                <a:cs typeface="Arial"/>
              </a:rPr>
              <a:t>Grand canonical ensemble</a:t>
            </a:r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marL="0" lvl="1"/>
            <a:r>
              <a:rPr lang="en-GB" sz="2000" i="1" dirty="0">
                <a:solidFill>
                  <a:srgbClr val="000090"/>
                </a:solidFill>
                <a:latin typeface="Arial"/>
                <a:cs typeface="Arial"/>
              </a:rPr>
              <a:t>of non-interacting hadron gas in equilibrium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(thermal &amp; chemical) </a:t>
            </a:r>
          </a:p>
          <a:p>
            <a:pPr marL="0" lvl="1" algn="r"/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with min</a:t>
            </a:r>
            <a:r>
              <a:rPr lang="ru-RU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number of parameters </a:t>
            </a:r>
            <a:r>
              <a:rPr lang="en-US" sz="2000" b="1" i="1" dirty="0">
                <a:solidFill>
                  <a:srgbClr val="FF0000"/>
                </a:solidFill>
                <a:latin typeface="Arial"/>
                <a:cs typeface="Arial"/>
              </a:rPr>
              <a:t>T,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b="1" i="1" dirty="0" err="1">
                <a:solidFill>
                  <a:srgbClr val="A11F0B"/>
                </a:solidFill>
                <a:latin typeface="Symbol" panose="05050102010706020507" pitchFamily="18" charset="2"/>
              </a:rPr>
              <a:t>m</a:t>
            </a:r>
            <a:r>
              <a:rPr lang="en-US" sz="2000" b="1" i="1" baseline="-25000" dirty="0" err="1">
                <a:solidFill>
                  <a:srgbClr val="A11F0B"/>
                </a:solidFill>
                <a:latin typeface="Symbol" panose="05050102010706020507" pitchFamily="18" charset="2"/>
              </a:rPr>
              <a:t>B</a:t>
            </a:r>
            <a:r>
              <a:rPr lang="en-US" sz="2000" b="1" i="1" baseline="-25000" dirty="0">
                <a:solidFill>
                  <a:srgbClr val="DE4E43"/>
                </a:solidFill>
                <a:latin typeface="Symbol" panose="05050102010706020507" pitchFamily="18" charset="2"/>
              </a:rPr>
              <a:t> </a:t>
            </a:r>
            <a:r>
              <a:rPr lang="en-US" sz="2000" b="1" i="1" dirty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(V – scale)</a:t>
            </a:r>
          </a:p>
        </p:txBody>
      </p:sp>
      <p:pic>
        <p:nvPicPr>
          <p:cNvPr id="21" name="Picture 20" descr="Screen Shot 2019-06-14 at 09.54.44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578" y="2979124"/>
            <a:ext cx="5165429" cy="3670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9708" y="2565646"/>
            <a:ext cx="2563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freeze-out conditions</a:t>
            </a:r>
            <a:endParaRPr lang="de-DE" sz="2000" i="1" dirty="0">
              <a:solidFill>
                <a:srgbClr val="000090"/>
              </a:solidFill>
              <a:latin typeface="Arial"/>
              <a:cs typeface="Arial"/>
              <a:sym typeface="Symbo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66034" y="2595559"/>
            <a:ext cx="1611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particle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yeild</a:t>
            </a:r>
            <a:endParaRPr lang="de-DE" sz="2000" i="1" dirty="0">
              <a:solidFill>
                <a:srgbClr val="000090"/>
              </a:solidFill>
              <a:latin typeface="Arial"/>
              <a:cs typeface="Arial"/>
              <a:sym typeface="Symbo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42544" y="5029200"/>
            <a:ext cx="2756321" cy="369332"/>
          </a:xfrm>
          <a:prstGeom prst="rect">
            <a:avLst/>
          </a:prstGeom>
          <a:solidFill>
            <a:srgbClr val="C7FC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 charset="0"/>
              </a:rPr>
              <a:t>max</a:t>
            </a:r>
            <a:r>
              <a:rPr lang="en-US" b="1" dirty="0">
                <a:solidFill>
                  <a:srgbClr val="000090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 err="1">
                <a:solidFill>
                  <a:srgbClr val="000090"/>
                </a:solidFill>
                <a:latin typeface="Symbol" charset="2"/>
                <a:cs typeface="Symbol" charset="2"/>
              </a:rPr>
              <a:t>r</a:t>
            </a:r>
            <a:r>
              <a:rPr lang="en-US" b="1" baseline="-25000" dirty="0" err="1">
                <a:solidFill>
                  <a:srgbClr val="000090"/>
                </a:solidFill>
                <a:latin typeface="Symbol" charset="2"/>
                <a:cs typeface="Symbol" charset="2"/>
              </a:rPr>
              <a:t>B</a:t>
            </a:r>
            <a:r>
              <a:rPr lang="en-US" b="1" dirty="0">
                <a:solidFill>
                  <a:srgbClr val="000090"/>
                </a:solidFill>
                <a:latin typeface="Arial" charset="0"/>
              </a:rPr>
              <a:t>: √S</a:t>
            </a:r>
            <a:r>
              <a:rPr lang="en-US" b="1" baseline="-25000" dirty="0">
                <a:solidFill>
                  <a:srgbClr val="000090"/>
                </a:solidFill>
                <a:latin typeface="Arial" charset="0"/>
              </a:rPr>
              <a:t>NN </a:t>
            </a:r>
            <a:r>
              <a:rPr lang="en-US" dirty="0">
                <a:solidFill>
                  <a:srgbClr val="000090"/>
                </a:solidFill>
              </a:rPr>
              <a:t>= </a:t>
            </a:r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ru-RU" dirty="0">
                <a:solidFill>
                  <a:srgbClr val="000090"/>
                </a:solidFill>
              </a:rPr>
              <a:t>-</a:t>
            </a:r>
            <a:r>
              <a:rPr lang="ru-RU" b="1" dirty="0">
                <a:solidFill>
                  <a:srgbClr val="FF0000"/>
                </a:solidFill>
              </a:rPr>
              <a:t>10</a:t>
            </a:r>
            <a:r>
              <a:rPr lang="ru-RU" dirty="0">
                <a:solidFill>
                  <a:srgbClr val="000090"/>
                </a:solidFill>
              </a:rPr>
              <a:t> </a:t>
            </a:r>
            <a:r>
              <a:rPr lang="en-US" dirty="0" err="1">
                <a:solidFill>
                  <a:srgbClr val="000090"/>
                </a:solidFill>
              </a:rPr>
              <a:t>GeV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DEAC5-67A3-AA4B-A966-C565858FD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F4573-C683-BF40-95C6-AF14B5212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97EB6-0067-8D4A-939B-CB4ADC40C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33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9-06-14 at 09.51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901" y="3700463"/>
            <a:ext cx="3615492" cy="2903537"/>
          </a:xfrm>
          <a:prstGeom prst="rect">
            <a:avLst/>
          </a:prstGeom>
        </p:spPr>
      </p:pic>
      <p:pic>
        <p:nvPicPr>
          <p:cNvPr id="4" name="Picture 3" descr="Screen Shot 2019-06-14 at 09.51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670" y="507349"/>
            <a:ext cx="3793129" cy="3142314"/>
          </a:xfrm>
          <a:prstGeom prst="rect">
            <a:avLst/>
          </a:prstGeom>
        </p:spPr>
      </p:pic>
      <p:sp>
        <p:nvSpPr>
          <p:cNvPr id="19" name="CustomShape 1"/>
          <p:cNvSpPr/>
          <p:nvPr/>
        </p:nvSpPr>
        <p:spPr>
          <a:xfrm>
            <a:off x="2163661" y="5751683"/>
            <a:ext cx="3335440" cy="7173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I.C. </a:t>
            </a:r>
            <a:r>
              <a:rPr lang="pl-PL" sz="18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Arsene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pl-PL" sz="18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at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al., </a:t>
            </a:r>
          </a:p>
          <a:p>
            <a:pPr algn="r">
              <a:lnSpc>
                <a:spcPct val="100000"/>
              </a:lnSpc>
            </a:pPr>
            <a:r>
              <a:rPr lang="pl-PL" sz="18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Phys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. </a:t>
            </a:r>
            <a:r>
              <a:rPr lang="pl-PL" sz="18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Rev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. C75 (2007) 24902.</a:t>
            </a:r>
            <a:endParaRPr lang="pl-P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122" y="0"/>
            <a:ext cx="6390578" cy="830997"/>
          </a:xfrm>
          <a:prstGeom prst="rect">
            <a:avLst/>
          </a:prstGeom>
          <a:solidFill>
            <a:srgbClr val="E9F3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90"/>
                </a:solidFill>
                <a:latin typeface="Arial"/>
                <a:cs typeface="Arial"/>
              </a:rPr>
              <a:t>Net Baryonic density to be reached</a:t>
            </a:r>
          </a:p>
          <a:p>
            <a:pPr algn="ctr"/>
            <a:r>
              <a:rPr lang="en-US" sz="2400" b="1" dirty="0">
                <a:solidFill>
                  <a:srgbClr val="000090"/>
                </a:solidFill>
                <a:latin typeface="Arial"/>
                <a:cs typeface="Arial"/>
              </a:rPr>
              <a:t>in 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Au</a:t>
            </a:r>
            <a:r>
              <a:rPr lang="en-US" sz="2400" b="1" dirty="0">
                <a:solidFill>
                  <a:srgbClr val="000090"/>
                </a:solidFill>
                <a:latin typeface="Arial"/>
                <a:cs typeface="Arial"/>
              </a:rPr>
              <a:t> + 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Au</a:t>
            </a:r>
            <a:r>
              <a:rPr lang="en-US" sz="2400" b="1" dirty="0">
                <a:solidFill>
                  <a:srgbClr val="000090"/>
                </a:solidFill>
                <a:latin typeface="Arial"/>
                <a:cs typeface="Arial"/>
              </a:rPr>
              <a:t> collisions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0199" y="1521053"/>
            <a:ext cx="49276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b="1" dirty="0">
                <a:solidFill>
                  <a:srgbClr val="000090"/>
                </a:solidFill>
              </a:rPr>
              <a:t>Hydrodynamical models:</a:t>
            </a:r>
          </a:p>
          <a:p>
            <a:pPr>
              <a:buClr>
                <a:srgbClr val="FF6600"/>
              </a:buClr>
            </a:pPr>
            <a:r>
              <a:rPr lang="en-US" sz="2000" dirty="0">
                <a:solidFill>
                  <a:srgbClr val="000090"/>
                </a:solidFill>
              </a:rPr>
              <a:t>	conservation laws + equation of state; assumption of local </a:t>
            </a:r>
            <a:r>
              <a:rPr lang="en-US" sz="2000" i="1" dirty="0">
                <a:solidFill>
                  <a:srgbClr val="000090"/>
                </a:solidFill>
              </a:rPr>
              <a:t>thermal and chemical equilibrium </a:t>
            </a:r>
            <a:r>
              <a:rPr lang="en-US" sz="2000" dirty="0">
                <a:solidFill>
                  <a:srgbClr val="000090"/>
                </a:solidFill>
              </a:rPr>
              <a:t>(</a:t>
            </a:r>
            <a:r>
              <a:rPr lang="en-US" sz="2000" b="1" i="1" dirty="0">
                <a:solidFill>
                  <a:srgbClr val="DE4E43"/>
                </a:solidFill>
              </a:rPr>
              <a:t>simplified dynamics</a:t>
            </a:r>
            <a:r>
              <a:rPr lang="en-US" sz="2000" dirty="0">
                <a:solidFill>
                  <a:srgbClr val="000090"/>
                </a:solidFill>
              </a:rPr>
              <a:t>)</a:t>
            </a:r>
          </a:p>
          <a:p>
            <a:pPr marL="342900" indent="-342900">
              <a:buClr>
                <a:srgbClr val="FF6600"/>
              </a:buClr>
              <a:buFont typeface="Wingdings" charset="2"/>
              <a:buChar char="u"/>
            </a:pPr>
            <a:endParaRPr lang="en-US" sz="2000" dirty="0">
              <a:solidFill>
                <a:srgbClr val="000090"/>
              </a:solidFill>
            </a:endParaRPr>
          </a:p>
          <a:p>
            <a:pPr marL="34290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b="1" dirty="0">
                <a:solidFill>
                  <a:srgbClr val="000090"/>
                </a:solidFill>
              </a:rPr>
              <a:t>Transport models:</a:t>
            </a:r>
          </a:p>
          <a:p>
            <a:pPr>
              <a:buClr>
                <a:srgbClr val="FF6600"/>
              </a:buClr>
            </a:pPr>
            <a:r>
              <a:rPr lang="en-US" sz="2000" dirty="0">
                <a:solidFill>
                  <a:srgbClr val="000090"/>
                </a:solidFill>
              </a:rPr>
              <a:t>based on transport theory of relativistic quantum many-body systems; </a:t>
            </a:r>
          </a:p>
          <a:p>
            <a:pPr>
              <a:buClr>
                <a:srgbClr val="FF6600"/>
              </a:buClr>
            </a:pPr>
            <a:r>
              <a:rPr lang="en-US" sz="2000" dirty="0">
                <a:solidFill>
                  <a:srgbClr val="000090"/>
                </a:solidFill>
              </a:rPr>
              <a:t>	</a:t>
            </a:r>
            <a:r>
              <a:rPr lang="en-US" sz="2000" b="1" dirty="0">
                <a:solidFill>
                  <a:srgbClr val="000090"/>
                </a:solidFill>
              </a:rPr>
              <a:t>actual solutions</a:t>
            </a:r>
            <a:r>
              <a:rPr lang="en-US" sz="2000" dirty="0">
                <a:solidFill>
                  <a:srgbClr val="000090"/>
                </a:solidFill>
              </a:rPr>
              <a:t>: Monte Carlo simulations with a large number </a:t>
            </a:r>
          </a:p>
          <a:p>
            <a:pPr>
              <a:buClr>
                <a:srgbClr val="FF6600"/>
              </a:buClr>
            </a:pPr>
            <a:r>
              <a:rPr lang="en-US" sz="2000" dirty="0">
                <a:solidFill>
                  <a:srgbClr val="000090"/>
                </a:solidFill>
              </a:rPr>
              <a:t>	of test-particles  (</a:t>
            </a:r>
            <a:r>
              <a:rPr lang="en-US" sz="2000" b="1" i="1" dirty="0">
                <a:solidFill>
                  <a:srgbClr val="DE4E43"/>
                </a:solidFill>
              </a:rPr>
              <a:t>full dynamics</a:t>
            </a:r>
            <a:r>
              <a:rPr lang="en-US" sz="2000" dirty="0">
                <a:solidFill>
                  <a:srgbClr val="000090"/>
                </a:solidFill>
              </a:rPr>
              <a:t>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0E0F4D-9FC3-1E4B-9A84-E4F344BB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B50D-EE72-FC4C-ACB2-5A955D0E7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88991-7DEF-DD43-A3B9-80E75841C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1410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1-neutron-star-merger.ngsversion.1508164223916.adapt.1900.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1" y="622301"/>
            <a:ext cx="4153949" cy="23349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1600" y="793234"/>
            <a:ext cx="2832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Neutron Star Merger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1" y="127000"/>
            <a:ext cx="7213599" cy="461665"/>
          </a:xfrm>
          <a:prstGeom prst="rect">
            <a:avLst/>
          </a:prstGeom>
          <a:solidFill>
            <a:srgbClr val="A0FFF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90"/>
                </a:solidFill>
              </a:rPr>
              <a:t>Similarity of Stellar Objects &amp; Heavy Ion Collisions</a:t>
            </a:r>
          </a:p>
        </p:txBody>
      </p:sp>
      <p:sp>
        <p:nvSpPr>
          <p:cNvPr id="12" name="CustomShape 3"/>
          <p:cNvSpPr/>
          <p:nvPr/>
        </p:nvSpPr>
        <p:spPr>
          <a:xfrm>
            <a:off x="4381500" y="793234"/>
            <a:ext cx="4682414" cy="608513"/>
          </a:xfrm>
          <a:prstGeom prst="rect">
            <a:avLst/>
          </a:prstGeom>
          <a:solidFill>
            <a:srgbClr val="ECED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40680" bIns="0"/>
          <a:lstStyle/>
          <a:p>
            <a:pPr marL="39600">
              <a:lnSpc>
                <a:spcPct val="100000"/>
              </a:lnSpc>
            </a:pPr>
            <a:r>
              <a:rPr lang="en-US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appearance of strangeness changes EOS,</a:t>
            </a:r>
            <a:endParaRPr lang="pl-PL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600">
              <a:lnSpc>
                <a:spcPct val="100000"/>
              </a:lnSpc>
            </a:pPr>
            <a:r>
              <a:rPr lang="en-US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depends</a:t>
            </a:r>
            <a:r>
              <a:rPr lang="pl-PL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on </a:t>
            </a:r>
            <a:r>
              <a:rPr lang="en-US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strangeness-nucleon</a:t>
            </a:r>
            <a:r>
              <a:rPr lang="pl-PL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</a:t>
            </a:r>
            <a:r>
              <a:rPr lang="en-US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interaction</a:t>
            </a:r>
            <a:endParaRPr lang="pl-PL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801" y="3023712"/>
            <a:ext cx="4013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1</a:t>
            </a:r>
            <a:r>
              <a:rPr lang="en-US" i="1" baseline="30000" dirty="0">
                <a:solidFill>
                  <a:srgbClr val="000090"/>
                </a:solidFill>
                <a:latin typeface="Arial"/>
                <a:cs typeface="Arial"/>
              </a:rPr>
              <a:t>st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OPT: </a:t>
            </a:r>
          </a:p>
          <a:p>
            <a:pPr algn="r"/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gravitational  waves from mergers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88100" y="3532744"/>
            <a:ext cx="11811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i="1" dirty="0">
                <a:latin typeface="Arial"/>
                <a:cs typeface="Arial"/>
              </a:rPr>
              <a:t>f</a:t>
            </a:r>
            <a:r>
              <a:rPr lang="de-DE" dirty="0">
                <a:latin typeface="Arial"/>
                <a:cs typeface="Arial"/>
              </a:rPr>
              <a:t> [kHz]</a:t>
            </a:r>
            <a:endParaRPr lang="de-DE" dirty="0">
              <a:effectLst/>
              <a:latin typeface="Arial"/>
              <a:cs typeface="Arial"/>
            </a:endParaRPr>
          </a:p>
        </p:txBody>
      </p:sp>
      <p:pic>
        <p:nvPicPr>
          <p:cNvPr id="18" name="Picture 17" descr="Screen Shot 2019-06-14 at 14.03.4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1" y="3624276"/>
            <a:ext cx="4189949" cy="316841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91000" y="5824319"/>
            <a:ext cx="1828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dirty="0" err="1"/>
              <a:t>Bauswein</a:t>
            </a:r>
            <a:r>
              <a:rPr lang="de-DE" dirty="0"/>
              <a:t> et. al., </a:t>
            </a:r>
          </a:p>
          <a:p>
            <a:pPr algn="r"/>
            <a:r>
              <a:rPr lang="de-DE" dirty="0"/>
              <a:t>arXiv:1809.01116 </a:t>
            </a:r>
            <a:endParaRPr lang="de-DE" dirty="0">
              <a:effectLst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981700" y="5130800"/>
            <a:ext cx="0" cy="285325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4381500" y="1549827"/>
            <a:ext cx="4682414" cy="3891698"/>
            <a:chOff x="4381500" y="1549827"/>
            <a:chExt cx="4682414" cy="3891698"/>
          </a:xfrm>
        </p:grpSpPr>
        <p:pic>
          <p:nvPicPr>
            <p:cNvPr id="14" name="Picture 13" descr="Screen Shot 2019-09-22 at 18.42.4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1500" y="1549827"/>
              <a:ext cx="4682414" cy="3891698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7239000" y="3008056"/>
              <a:ext cx="1244600" cy="8686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781800" y="5375715"/>
            <a:ext cx="695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5</a:t>
            </a:r>
            <a:r>
              <a:rPr lang="en-US" sz="2400" i="1" dirty="0">
                <a:solidFill>
                  <a:srgbClr val="000090"/>
                </a:solidFill>
                <a:latin typeface="Symbol" charset="2"/>
                <a:cs typeface="Symbol" charset="2"/>
              </a:rPr>
              <a:t>r</a:t>
            </a:r>
            <a:r>
              <a:rPr lang="en-US" sz="2400" i="1" baseline="-25000" dirty="0">
                <a:solidFill>
                  <a:srgbClr val="00009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42301" y="5388415"/>
            <a:ext cx="80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10</a:t>
            </a:r>
            <a:r>
              <a:rPr lang="en-US" sz="2400" i="1" dirty="0">
                <a:solidFill>
                  <a:srgbClr val="000090"/>
                </a:solidFill>
                <a:latin typeface="Symbol" charset="2"/>
                <a:cs typeface="Symbol" charset="2"/>
              </a:rPr>
              <a:t>r</a:t>
            </a:r>
            <a:r>
              <a:rPr lang="en-US" sz="2400" i="1" baseline="-25000" dirty="0">
                <a:solidFill>
                  <a:srgbClr val="00009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64200" y="5352625"/>
            <a:ext cx="695992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2</a:t>
            </a:r>
            <a:r>
              <a:rPr lang="en-US" sz="2400" i="1" dirty="0">
                <a:solidFill>
                  <a:srgbClr val="000090"/>
                </a:solidFill>
                <a:latin typeface="Symbol" charset="2"/>
                <a:cs typeface="Symbol" charset="2"/>
              </a:rPr>
              <a:t>r</a:t>
            </a:r>
            <a:r>
              <a:rPr lang="en-US" sz="2400" i="1" baseline="-25000" dirty="0">
                <a:solidFill>
                  <a:srgbClr val="000090"/>
                </a:solidFill>
                <a:latin typeface="Arial"/>
                <a:cs typeface="Arial"/>
              </a:rPr>
              <a:t>0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994400" y="5130800"/>
            <a:ext cx="0" cy="238125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8813800" y="5112190"/>
            <a:ext cx="0" cy="238125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07100" y="5403425"/>
            <a:ext cx="2806700" cy="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099300" y="5257800"/>
            <a:ext cx="0" cy="174625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5C6AAA-0645-0649-9B72-E0C8862ED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4127C1-DB23-1C4E-96E0-2F2859254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CC6C3-A74A-5641-934A-380500437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15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AutoShape 11"/>
          <p:cNvSpPr>
            <a:spLocks noChangeAspect="1" noChangeArrowheads="1"/>
          </p:cNvSpPr>
          <p:nvPr/>
        </p:nvSpPr>
        <p:spPr bwMode="auto">
          <a:xfrm>
            <a:off x="0" y="4922838"/>
            <a:ext cx="44291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2000" i="1">
              <a:solidFill>
                <a:srgbClr val="0E1480"/>
              </a:solidFill>
              <a:latin typeface="Calibri" charset="0"/>
            </a:endParaRPr>
          </a:p>
        </p:txBody>
      </p:sp>
      <p:pic>
        <p:nvPicPr>
          <p:cNvPr id="118786" name="Изображение 1" descr="image_NICA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588" y="2298784"/>
            <a:ext cx="8868824" cy="4435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37588" y="88900"/>
            <a:ext cx="8868824" cy="2209884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eaLnBrk="1" hangingPunct="1">
              <a:spcBef>
                <a:spcPct val="20000"/>
              </a:spcBef>
              <a:buClr>
                <a:srgbClr val="FDF520"/>
              </a:buClr>
              <a:buFont typeface="Times" charset="0"/>
              <a:buNone/>
            </a:pPr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Main goals: to obtain new data on</a:t>
            </a:r>
          </a:p>
          <a:p>
            <a:pPr marL="0" eaLnBrk="1" hangingPunct="1">
              <a:spcBef>
                <a:spcPct val="20000"/>
              </a:spcBef>
              <a:buClr>
                <a:srgbClr val="FDF520"/>
              </a:buClr>
              <a:buFont typeface="Wingdings" pitchFamily="2" charset="2"/>
              <a:buChar char="Ø"/>
            </a:pPr>
            <a:r>
              <a:rPr lang="en-GB" sz="2000" b="1" dirty="0">
                <a:solidFill>
                  <a:srgbClr val="FFFF00"/>
                </a:solidFill>
                <a:latin typeface="Arial"/>
                <a:cs typeface="Arial"/>
              </a:rPr>
              <a:t>hot and dense baryonic matter:</a:t>
            </a:r>
          </a:p>
          <a:p>
            <a:pPr marL="0" eaLnBrk="1" hangingPunct="1">
              <a:spcBef>
                <a:spcPct val="20000"/>
              </a:spcBef>
              <a:buClr>
                <a:srgbClr val="FDF520"/>
              </a:buClr>
              <a:buFont typeface="Times" charset="0"/>
              <a:buNone/>
            </a:pPr>
            <a:r>
              <a:rPr lang="en-GB" sz="2000" b="1" dirty="0">
                <a:solidFill>
                  <a:schemeClr val="bg1"/>
                </a:solidFill>
                <a:latin typeface="Arial"/>
                <a:cs typeface="Arial"/>
              </a:rPr>
              <a:t>	- </a:t>
            </a:r>
            <a:r>
              <a:rPr lang="en-GB" sz="2000" i="1" dirty="0">
                <a:solidFill>
                  <a:schemeClr val="bg1"/>
                </a:solidFill>
                <a:latin typeface="Arial"/>
                <a:cs typeface="Arial"/>
              </a:rPr>
              <a:t>is there a first-order phase transition?</a:t>
            </a:r>
          </a:p>
          <a:p>
            <a:pPr marL="0" eaLnBrk="1" hangingPunct="1">
              <a:spcBef>
                <a:spcPct val="20000"/>
              </a:spcBef>
              <a:buClr>
                <a:srgbClr val="FDF520"/>
              </a:buClr>
              <a:buFont typeface="Times" charset="0"/>
              <a:buNone/>
            </a:pPr>
            <a:r>
              <a:rPr lang="en-GB" sz="2000" i="1" dirty="0">
                <a:solidFill>
                  <a:schemeClr val="bg1"/>
                </a:solidFill>
                <a:latin typeface="Arial"/>
                <a:cs typeface="Arial"/>
              </a:rPr>
              <a:t>	- is there a critical point?</a:t>
            </a:r>
          </a:p>
          <a:p>
            <a:pPr marL="0" eaLnBrk="1" hangingPunct="1">
              <a:spcBef>
                <a:spcPct val="20000"/>
              </a:spcBef>
              <a:buClr>
                <a:srgbClr val="FDF520"/>
              </a:buClr>
              <a:buFont typeface="Wingdings" pitchFamily="2" charset="2"/>
              <a:buChar char="Ø"/>
            </a:pPr>
            <a:r>
              <a:rPr lang="en-GB" sz="2000" b="1" dirty="0">
                <a:solidFill>
                  <a:srgbClr val="FFFF00"/>
                </a:solidFill>
                <a:latin typeface="Arial"/>
                <a:cs typeface="Arial"/>
              </a:rPr>
              <a:t>  nucleon spin structure</a:t>
            </a:r>
          </a:p>
          <a:p>
            <a:pPr marL="0" indent="0" eaLnBrk="1" hangingPunct="1">
              <a:spcBef>
                <a:spcPct val="20000"/>
              </a:spcBef>
              <a:buClr>
                <a:srgbClr val="FDF520"/>
              </a:buClr>
            </a:pPr>
            <a:r>
              <a:rPr lang="en-GB" sz="2000" b="1" dirty="0">
                <a:solidFill>
                  <a:srgbClr val="FFFF00"/>
                </a:solidFill>
                <a:latin typeface="Arial"/>
                <a:cs typeface="Arial"/>
              </a:rPr>
              <a:t>	</a:t>
            </a:r>
            <a:r>
              <a:rPr lang="en-GB" sz="2000" i="1" dirty="0">
                <a:solidFill>
                  <a:srgbClr val="FFFF00"/>
                </a:solidFill>
                <a:latin typeface="Arial"/>
                <a:cs typeface="Arial"/>
              </a:rPr>
              <a:t>- </a:t>
            </a:r>
            <a:r>
              <a:rPr lang="en-GB" sz="2000" i="1" dirty="0">
                <a:solidFill>
                  <a:schemeClr val="bg1"/>
                </a:solidFill>
                <a:latin typeface="Arial"/>
                <a:cs typeface="Arial"/>
              </a:rPr>
              <a:t>how the spin of proton/neutron is composed </a:t>
            </a:r>
            <a:endParaRPr lang="ru-RU" sz="200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C7E5127-1486-284B-A69B-163C255F2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588" y="4292600"/>
            <a:ext cx="8868824" cy="2476500"/>
          </a:xfrm>
          <a:prstGeom prst="rect">
            <a:avLst/>
          </a:prstGeom>
          <a:solidFill>
            <a:srgbClr val="A0FFF6"/>
          </a:solidFill>
          <a:ln>
            <a:noFill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 typeface="Wingdings" charset="2"/>
              <a:buChar char="u"/>
              <a:defRPr/>
            </a:pPr>
            <a:r>
              <a:rPr lang="en-GB" sz="2000" i="1" dirty="0">
                <a:solidFill>
                  <a:srgbClr val="000090"/>
                </a:solidFill>
              </a:rPr>
              <a:t>modernization of </a:t>
            </a:r>
            <a:r>
              <a:rPr lang="en-GB" sz="2000" b="1" i="1" dirty="0">
                <a:solidFill>
                  <a:srgbClr val="000090"/>
                </a:solidFill>
              </a:rPr>
              <a:t>JINR </a:t>
            </a:r>
            <a:r>
              <a:rPr lang="en-GB" sz="2000" i="1" dirty="0">
                <a:solidFill>
                  <a:srgbClr val="000090"/>
                </a:solidFill>
              </a:rPr>
              <a:t>accelerator complex </a:t>
            </a:r>
            <a:r>
              <a:rPr lang="en-GB" sz="2000" b="1" i="1" dirty="0">
                <a:solidFill>
                  <a:srgbClr val="000090"/>
                </a:solidFill>
              </a:rPr>
              <a:t>– </a:t>
            </a:r>
            <a:r>
              <a:rPr lang="en-GB" sz="2000" b="1" i="1" dirty="0" err="1">
                <a:solidFill>
                  <a:srgbClr val="000090"/>
                </a:solidFill>
              </a:rPr>
              <a:t>Nuclotron</a:t>
            </a:r>
            <a:endParaRPr lang="en-GB" sz="2000" b="1" i="1" dirty="0">
              <a:solidFill>
                <a:srgbClr val="00009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 typeface="Wingdings" charset="2"/>
              <a:buChar char="u"/>
              <a:defRPr/>
            </a:pPr>
            <a:r>
              <a:rPr lang="en-US" sz="2000" i="1" dirty="0">
                <a:solidFill>
                  <a:srgbClr val="000090"/>
                </a:solidFill>
              </a:rPr>
              <a:t>construction of </a:t>
            </a:r>
            <a:r>
              <a:rPr lang="en-GB" sz="2000" b="1" i="1" dirty="0">
                <a:solidFill>
                  <a:srgbClr val="000090"/>
                </a:solidFill>
              </a:rPr>
              <a:t>Collider </a:t>
            </a:r>
            <a:r>
              <a:rPr lang="en-GB" sz="2000" b="1" i="1" dirty="0">
                <a:solidFill>
                  <a:srgbClr val="FF0000"/>
                </a:solidFill>
              </a:rPr>
              <a:t>NICA</a:t>
            </a:r>
            <a:r>
              <a:rPr lang="en-GB" sz="2000" b="1" i="1" dirty="0">
                <a:solidFill>
                  <a:srgbClr val="000090"/>
                </a:solidFill>
              </a:rPr>
              <a:t> </a:t>
            </a:r>
            <a:r>
              <a:rPr lang="en-GB" sz="2000" i="1" dirty="0">
                <a:solidFill>
                  <a:srgbClr val="000090"/>
                </a:solidFill>
              </a:rPr>
              <a:t>providing collisions of</a:t>
            </a:r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defRPr/>
            </a:pPr>
            <a:r>
              <a:rPr lang="en-GB" sz="2000" i="1" dirty="0">
                <a:solidFill>
                  <a:srgbClr val="000090"/>
                </a:solidFill>
              </a:rPr>
              <a:t>    - relativistic ions from </a:t>
            </a:r>
            <a:r>
              <a:rPr lang="en-GB" sz="2000" b="1" i="1" dirty="0">
                <a:solidFill>
                  <a:srgbClr val="000090"/>
                </a:solidFill>
              </a:rPr>
              <a:t>p </a:t>
            </a:r>
            <a:r>
              <a:rPr lang="en-GB" sz="2000" i="1" dirty="0">
                <a:solidFill>
                  <a:srgbClr val="000090"/>
                </a:solidFill>
              </a:rPr>
              <a:t>to </a:t>
            </a:r>
            <a:r>
              <a:rPr lang="en-GB" sz="2000" b="1" i="1" dirty="0">
                <a:solidFill>
                  <a:srgbClr val="FF0000"/>
                </a:solidFill>
              </a:rPr>
              <a:t>Au</a:t>
            </a:r>
            <a:r>
              <a:rPr lang="en-GB" sz="2000" i="1" dirty="0">
                <a:solidFill>
                  <a:srgbClr val="000090"/>
                </a:solidFill>
              </a:rPr>
              <a:t> at energies √ S</a:t>
            </a:r>
            <a:r>
              <a:rPr lang="en-GB" sz="2000" i="1" baseline="-25000" dirty="0">
                <a:solidFill>
                  <a:srgbClr val="000090"/>
                </a:solidFill>
              </a:rPr>
              <a:t>NN</a:t>
            </a:r>
            <a:r>
              <a:rPr lang="en-GB" sz="2000" i="1" dirty="0">
                <a:solidFill>
                  <a:srgbClr val="000090"/>
                </a:solidFill>
              </a:rPr>
              <a:t>= </a:t>
            </a:r>
            <a:r>
              <a:rPr lang="en-GB" sz="2000" b="1" i="1" dirty="0">
                <a:solidFill>
                  <a:srgbClr val="FF0000"/>
                </a:solidFill>
              </a:rPr>
              <a:t>4</a:t>
            </a:r>
            <a:r>
              <a:rPr lang="en-GB" sz="2000" i="1" dirty="0">
                <a:solidFill>
                  <a:srgbClr val="000090"/>
                </a:solidFill>
              </a:rPr>
              <a:t>-</a:t>
            </a:r>
            <a:r>
              <a:rPr lang="en-GB" sz="2000" b="1" i="1" dirty="0">
                <a:solidFill>
                  <a:srgbClr val="FF0000"/>
                </a:solidFill>
              </a:rPr>
              <a:t>11</a:t>
            </a:r>
            <a:r>
              <a:rPr lang="en-GB" sz="2000" i="1" dirty="0">
                <a:solidFill>
                  <a:srgbClr val="000090"/>
                </a:solidFill>
              </a:rPr>
              <a:t> GeV,  L=</a:t>
            </a:r>
            <a:r>
              <a:rPr lang="en-GB" sz="2000" b="1" i="1" dirty="0">
                <a:solidFill>
                  <a:srgbClr val="FF0000"/>
                </a:solidFill>
              </a:rPr>
              <a:t>10</a:t>
            </a:r>
            <a:r>
              <a:rPr lang="en-GB" sz="2000" b="1" i="1" baseline="30000" dirty="0">
                <a:solidFill>
                  <a:srgbClr val="FF0000"/>
                </a:solidFill>
              </a:rPr>
              <a:t>27</a:t>
            </a:r>
            <a:r>
              <a:rPr lang="en-GB" sz="2000" i="1" dirty="0">
                <a:solidFill>
                  <a:srgbClr val="000090"/>
                </a:solidFill>
              </a:rPr>
              <a:t>cm</a:t>
            </a:r>
            <a:r>
              <a:rPr lang="en-GB" sz="2000" i="1" baseline="30000" dirty="0">
                <a:solidFill>
                  <a:srgbClr val="000090"/>
                </a:solidFill>
              </a:rPr>
              <a:t>-2</a:t>
            </a:r>
            <a:r>
              <a:rPr lang="en-GB" sz="2000" i="1" dirty="0">
                <a:solidFill>
                  <a:srgbClr val="000090"/>
                </a:solidFill>
              </a:rPr>
              <a:t>s</a:t>
            </a:r>
            <a:r>
              <a:rPr lang="en-GB" sz="2000" i="1" baseline="30000" dirty="0">
                <a:solidFill>
                  <a:srgbClr val="000090"/>
                </a:solidFill>
              </a:rPr>
              <a:t>-1</a:t>
            </a:r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defRPr/>
            </a:pPr>
            <a:r>
              <a:rPr lang="en-GB" sz="2000" i="1" dirty="0">
                <a:solidFill>
                  <a:srgbClr val="000090"/>
                </a:solidFill>
              </a:rPr>
              <a:t>    - polarized </a:t>
            </a:r>
            <a:r>
              <a:rPr lang="en-GB" sz="2000" b="1" i="1" dirty="0">
                <a:solidFill>
                  <a:srgbClr val="000090"/>
                </a:solidFill>
              </a:rPr>
              <a:t>p</a:t>
            </a:r>
            <a:r>
              <a:rPr lang="en-GB" sz="2000" i="1" dirty="0">
                <a:solidFill>
                  <a:srgbClr val="000090"/>
                </a:solidFill>
              </a:rPr>
              <a:t> and </a:t>
            </a:r>
            <a:r>
              <a:rPr lang="en-GB" sz="2000" b="1" i="1" dirty="0">
                <a:solidFill>
                  <a:srgbClr val="000090"/>
                </a:solidFill>
              </a:rPr>
              <a:t>d</a:t>
            </a:r>
            <a:r>
              <a:rPr lang="en-GB" sz="2000" i="1" dirty="0">
                <a:solidFill>
                  <a:srgbClr val="000090"/>
                </a:solidFill>
              </a:rPr>
              <a:t> up to energy √S = </a:t>
            </a:r>
            <a:r>
              <a:rPr lang="en-GB" sz="2000" b="1" i="1" dirty="0">
                <a:solidFill>
                  <a:srgbClr val="FF0000"/>
                </a:solidFill>
              </a:rPr>
              <a:t>27</a:t>
            </a:r>
            <a:r>
              <a:rPr lang="en-GB" sz="2000" i="1" dirty="0">
                <a:solidFill>
                  <a:srgbClr val="000090"/>
                </a:solidFill>
              </a:rPr>
              <a:t> GeV (p), L=</a:t>
            </a:r>
            <a:r>
              <a:rPr lang="en-GB" sz="2000" b="1" i="1" dirty="0">
                <a:solidFill>
                  <a:srgbClr val="000090"/>
                </a:solidFill>
              </a:rPr>
              <a:t>10</a:t>
            </a:r>
            <a:r>
              <a:rPr lang="en-GB" sz="2000" b="1" i="1" baseline="30000" dirty="0">
                <a:solidFill>
                  <a:srgbClr val="000090"/>
                </a:solidFill>
              </a:rPr>
              <a:t>32</a:t>
            </a:r>
            <a:r>
              <a:rPr lang="en-GB" sz="2000" i="1" dirty="0">
                <a:solidFill>
                  <a:srgbClr val="000090"/>
                </a:solidFill>
              </a:rPr>
              <a:t>cm</a:t>
            </a:r>
            <a:r>
              <a:rPr lang="en-GB" sz="2000" i="1" baseline="30000" dirty="0">
                <a:solidFill>
                  <a:srgbClr val="000090"/>
                </a:solidFill>
              </a:rPr>
              <a:t>-2</a:t>
            </a:r>
            <a:r>
              <a:rPr lang="en-GB" sz="2000" i="1" dirty="0">
                <a:solidFill>
                  <a:srgbClr val="000090"/>
                </a:solidFill>
              </a:rPr>
              <a:t>s</a:t>
            </a:r>
            <a:r>
              <a:rPr lang="en-GB" sz="2000" i="1" baseline="30000" dirty="0">
                <a:solidFill>
                  <a:srgbClr val="000090"/>
                </a:solidFill>
              </a:rPr>
              <a:t>-1</a:t>
            </a:r>
            <a:endParaRPr lang="en-US" sz="2000" i="1" dirty="0">
              <a:solidFill>
                <a:srgbClr val="00009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 typeface="Wingdings" charset="2"/>
              <a:buChar char="u"/>
              <a:defRPr/>
            </a:pPr>
            <a:r>
              <a:rPr lang="en-GB" sz="2000" i="1" dirty="0">
                <a:solidFill>
                  <a:srgbClr val="000090"/>
                </a:solidFill>
              </a:rPr>
              <a:t>construction of three detectors: </a:t>
            </a:r>
            <a:r>
              <a:rPr lang="en-US" sz="2000" b="1" i="1" dirty="0">
                <a:solidFill>
                  <a:srgbClr val="FF0000"/>
                </a:solidFill>
              </a:rPr>
              <a:t>B</a:t>
            </a:r>
            <a:r>
              <a:rPr lang="en-US" sz="2000" b="1" i="1" dirty="0">
                <a:solidFill>
                  <a:srgbClr val="000090"/>
                </a:solidFill>
              </a:rPr>
              <a:t>aryonic </a:t>
            </a:r>
            <a:r>
              <a:rPr lang="en-US" sz="2000" b="1" i="1" dirty="0">
                <a:solidFill>
                  <a:srgbClr val="FF0000"/>
                </a:solidFill>
              </a:rPr>
              <a:t>M</a:t>
            </a:r>
            <a:r>
              <a:rPr lang="en-US" sz="2000" b="1" i="1" dirty="0">
                <a:solidFill>
                  <a:srgbClr val="000090"/>
                </a:solidFill>
              </a:rPr>
              <a:t>atter @ </a:t>
            </a:r>
            <a:r>
              <a:rPr lang="en-US" sz="2000" b="1" i="1" dirty="0" err="1">
                <a:solidFill>
                  <a:srgbClr val="FF0000"/>
                </a:solidFill>
              </a:rPr>
              <a:t>N</a:t>
            </a:r>
            <a:r>
              <a:rPr lang="en-US" sz="2000" b="1" i="1" dirty="0" err="1">
                <a:solidFill>
                  <a:srgbClr val="000090"/>
                </a:solidFill>
              </a:rPr>
              <a:t>uclotron</a:t>
            </a:r>
            <a:r>
              <a:rPr lang="en-US" sz="2000" b="1" i="1" dirty="0">
                <a:solidFill>
                  <a:srgbClr val="000090"/>
                </a:solidFill>
              </a:rPr>
              <a:t> (</a:t>
            </a:r>
            <a:r>
              <a:rPr lang="en-US" sz="2000" b="1" i="1" dirty="0">
                <a:solidFill>
                  <a:srgbClr val="FF0000"/>
                </a:solidFill>
              </a:rPr>
              <a:t>BM@N</a:t>
            </a:r>
            <a:r>
              <a:rPr lang="en-US" sz="2000" b="1" i="1" dirty="0">
                <a:solidFill>
                  <a:srgbClr val="000090"/>
                </a:solidFill>
              </a:rPr>
              <a:t>)</a:t>
            </a:r>
            <a:r>
              <a:rPr lang="en-US" sz="2000" i="1" dirty="0">
                <a:solidFill>
                  <a:srgbClr val="000090"/>
                </a:solidFill>
              </a:rPr>
              <a:t>, </a:t>
            </a:r>
          </a:p>
          <a:p>
            <a:pPr marL="0" indent="0" algn="r"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defRPr/>
            </a:pPr>
            <a:r>
              <a:rPr lang="en-US" sz="2000" b="1" i="1" dirty="0">
                <a:solidFill>
                  <a:srgbClr val="FF0000"/>
                </a:solidFill>
              </a:rPr>
              <a:t>M</a:t>
            </a:r>
            <a:r>
              <a:rPr lang="en-US" sz="2000" b="1" i="1" dirty="0">
                <a:solidFill>
                  <a:srgbClr val="000090"/>
                </a:solidFill>
              </a:rPr>
              <a:t>ulti </a:t>
            </a:r>
            <a:r>
              <a:rPr lang="en-US" sz="2000" b="1" i="1" dirty="0">
                <a:solidFill>
                  <a:srgbClr val="FF0000"/>
                </a:solidFill>
              </a:rPr>
              <a:t>P</a:t>
            </a:r>
            <a:r>
              <a:rPr lang="en-US" sz="2000" b="1" i="1" dirty="0">
                <a:solidFill>
                  <a:srgbClr val="000090"/>
                </a:solidFill>
              </a:rPr>
              <a:t>urpose </a:t>
            </a:r>
            <a:r>
              <a:rPr lang="en-US" sz="2000" b="1" i="1" dirty="0">
                <a:solidFill>
                  <a:srgbClr val="FF0000"/>
                </a:solidFill>
              </a:rPr>
              <a:t>D</a:t>
            </a:r>
            <a:r>
              <a:rPr lang="en-US" sz="2000" b="1" i="1" dirty="0">
                <a:solidFill>
                  <a:srgbClr val="000090"/>
                </a:solidFill>
              </a:rPr>
              <a:t>etector (</a:t>
            </a:r>
            <a:r>
              <a:rPr lang="en-US" sz="2000" b="1" i="1" dirty="0">
                <a:solidFill>
                  <a:srgbClr val="FF0000"/>
                </a:solidFill>
              </a:rPr>
              <a:t>MPD</a:t>
            </a:r>
            <a:r>
              <a:rPr lang="en-US" sz="2000" b="1" i="1" dirty="0">
                <a:solidFill>
                  <a:srgbClr val="000090"/>
                </a:solidFill>
              </a:rPr>
              <a:t>) </a:t>
            </a:r>
            <a:r>
              <a:rPr lang="en-US" sz="2000" i="1" dirty="0">
                <a:solidFill>
                  <a:srgbClr val="000090"/>
                </a:solidFill>
              </a:rPr>
              <a:t>and</a:t>
            </a:r>
            <a:r>
              <a:rPr lang="en-US" sz="2000" b="1" i="1" dirty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S</a:t>
            </a:r>
            <a:r>
              <a:rPr lang="en-US" sz="2000" b="1" i="1" dirty="0">
                <a:solidFill>
                  <a:srgbClr val="000090"/>
                </a:solidFill>
              </a:rPr>
              <a:t>pin </a:t>
            </a:r>
            <a:r>
              <a:rPr lang="en-US" sz="2000" b="1" i="1" dirty="0">
                <a:solidFill>
                  <a:srgbClr val="FF0000"/>
                </a:solidFill>
              </a:rPr>
              <a:t>P</a:t>
            </a:r>
            <a:r>
              <a:rPr lang="en-US" sz="2000" b="1" i="1" dirty="0">
                <a:solidFill>
                  <a:srgbClr val="000090"/>
                </a:solidFill>
              </a:rPr>
              <a:t>hysics </a:t>
            </a:r>
            <a:r>
              <a:rPr lang="en-US" sz="2000" b="1" i="1" dirty="0">
                <a:solidFill>
                  <a:srgbClr val="FF0000"/>
                </a:solidFill>
              </a:rPr>
              <a:t>D</a:t>
            </a:r>
            <a:r>
              <a:rPr lang="en-US" sz="2000" b="1" i="1" dirty="0">
                <a:solidFill>
                  <a:srgbClr val="000090"/>
                </a:solidFill>
              </a:rPr>
              <a:t>etector (</a:t>
            </a:r>
            <a:r>
              <a:rPr lang="en-US" sz="2000" b="1" i="1" dirty="0">
                <a:solidFill>
                  <a:srgbClr val="FF0000"/>
                </a:solidFill>
              </a:rPr>
              <a:t>SPD</a:t>
            </a:r>
            <a:r>
              <a:rPr lang="en-US" sz="2000" b="1" i="1" dirty="0">
                <a:solidFill>
                  <a:srgbClr val="000090"/>
                </a:solidFill>
              </a:rPr>
              <a:t>)</a:t>
            </a:r>
            <a:endParaRPr lang="en-GB" sz="2000" b="1" i="1" dirty="0">
              <a:solidFill>
                <a:srgbClr val="00009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 typeface="Wingdings" charset="2"/>
              <a:buChar char="u"/>
              <a:defRPr/>
            </a:pPr>
            <a:endParaRPr lang="en-US" sz="2000" i="1" dirty="0">
              <a:solidFill>
                <a:srgbClr val="00009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78B010C-E3AA-094B-9153-BD0F7E575AD6}"/>
              </a:ext>
            </a:extLst>
          </p:cNvPr>
          <p:cNvSpPr/>
          <p:nvPr/>
        </p:nvSpPr>
        <p:spPr>
          <a:xfrm>
            <a:off x="7206018" y="4854598"/>
            <a:ext cx="1692323" cy="72733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42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3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161847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8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1794" name="Номер слайда 1"/>
          <p:cNvSpPr txBox="1">
            <a:spLocks/>
          </p:cNvSpPr>
          <p:nvPr/>
        </p:nvSpPr>
        <p:spPr bwMode="auto">
          <a:xfrm>
            <a:off x="6502400" y="629287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endParaRPr lang="ru-RU" sz="1200">
              <a:latin typeface="Bookman Old Style" charset="0"/>
            </a:endParaRPr>
          </a:p>
        </p:txBody>
      </p:sp>
      <p:grpSp>
        <p:nvGrpSpPr>
          <p:cNvPr id="161795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16184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6" name="Group 2"/>
          <p:cNvGrpSpPr>
            <a:grpSpLocks/>
          </p:cNvGrpSpPr>
          <p:nvPr/>
        </p:nvGrpSpPr>
        <p:grpSpPr bwMode="auto">
          <a:xfrm>
            <a:off x="708025" y="3959245"/>
            <a:ext cx="2884488" cy="2405063"/>
            <a:chOff x="381" y="1900"/>
            <a:chExt cx="1817" cy="1515"/>
          </a:xfrm>
        </p:grpSpPr>
        <p:sp>
          <p:nvSpPr>
            <p:cNvPr id="161843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9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44" name="Text Box 63"/>
            <p:cNvSpPr txBox="1">
              <a:spLocks noChangeArrowheads="1"/>
            </p:cNvSpPr>
            <p:nvPr/>
          </p:nvSpPr>
          <p:spPr bwMode="auto">
            <a:xfrm>
              <a:off x="381" y="2181"/>
              <a:ext cx="1817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>
                  <a:solidFill>
                    <a:srgbClr val="000090"/>
                  </a:solidFill>
                  <a:latin typeface="Bookman Old Style" charset="0"/>
                </a:rPr>
                <a:t>Nuclotron (45 Tm)</a:t>
              </a:r>
            </a:p>
            <a:p>
              <a:pPr algn="ctr" eaLnBrk="1" hangingPunct="1"/>
              <a:endParaRPr lang="en-US" sz="1600" i="1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injection  bunch 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~ 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Apple Chancery" charset="0"/>
                </a:rPr>
                <a:t>2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×10</a:t>
              </a:r>
              <a:r>
                <a:rPr lang="en-US" sz="1600" i="1" baseline="3000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ions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acceleration up to </a:t>
              </a:r>
            </a:p>
            <a:p>
              <a:pPr algn="ctr" eaLnBrk="1" hangingPunct="1"/>
              <a:r>
                <a:rPr lang="en-US" sz="1600" b="1" i="1">
                  <a:solidFill>
                    <a:srgbClr val="000090"/>
                  </a:solidFill>
                  <a:latin typeface="Bookman Old Style" charset="0"/>
                </a:rPr>
                <a:t>1 - 4.5 GeV/u</a:t>
              </a:r>
              <a:endParaRPr lang="ru-RU" sz="1600" b="1" i="1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grpSp>
        <p:nvGrpSpPr>
          <p:cNvPr id="161797" name="Group 5"/>
          <p:cNvGrpSpPr>
            <a:grpSpLocks/>
          </p:cNvGrpSpPr>
          <p:nvPr/>
        </p:nvGrpSpPr>
        <p:grpSpPr bwMode="auto">
          <a:xfrm>
            <a:off x="4310063" y="1395433"/>
            <a:ext cx="4579937" cy="622300"/>
            <a:chOff x="2624" y="685"/>
            <a:chExt cx="2870" cy="392"/>
          </a:xfrm>
        </p:grpSpPr>
        <p:sp>
          <p:nvSpPr>
            <p:cNvPr id="161839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dirty="0" err="1">
                  <a:solidFill>
                    <a:srgbClr val="000090"/>
                  </a:solidFill>
                  <a:latin typeface="Bookman Old Style" charset="0"/>
                </a:rPr>
                <a:t>Linac</a:t>
              </a:r>
              <a:r>
                <a:rPr lang="en-US" sz="1600" b="1" dirty="0">
                  <a:solidFill>
                    <a:srgbClr val="000090"/>
                  </a:solidFill>
                  <a:latin typeface="Bookman Old Style" charset="0"/>
                </a:rPr>
                <a:t> LU</a:t>
              </a:r>
              <a:r>
                <a:rPr lang="ru-RU" sz="1600" b="1" dirty="0">
                  <a:solidFill>
                    <a:srgbClr val="000090"/>
                  </a:solidFill>
                  <a:latin typeface="Bookman Old Style" charset="0"/>
                </a:rPr>
                <a:t>-20</a:t>
              </a:r>
              <a:r>
                <a:rPr lang="en-US" sz="1600" b="1" dirty="0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600" b="1" i="1" dirty="0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5MeV/u</a:t>
              </a:r>
              <a:r>
                <a:rPr lang="en-US" sz="1600" b="1" dirty="0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sz="1600" b="1" dirty="0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0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726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Ion sources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1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2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10"/>
          <p:cNvGrpSpPr>
            <a:grpSpLocks/>
          </p:cNvGrpSpPr>
          <p:nvPr/>
        </p:nvGrpSpPr>
        <p:grpSpPr bwMode="auto">
          <a:xfrm>
            <a:off x="3490913" y="2201883"/>
            <a:ext cx="5311775" cy="2852737"/>
            <a:chOff x="2118" y="1193"/>
            <a:chExt cx="3346" cy="1797"/>
          </a:xfrm>
          <a:solidFill>
            <a:schemeClr val="bg1"/>
          </a:solidFill>
        </p:grpSpPr>
        <p:sp>
          <p:nvSpPr>
            <p:cNvPr id="101" name="Text Box 64"/>
            <p:cNvSpPr txBox="1">
              <a:spLocks noChangeArrowheads="1"/>
            </p:cNvSpPr>
            <p:nvPr/>
          </p:nvSpPr>
          <p:spPr bwMode="auto">
            <a:xfrm>
              <a:off x="3159" y="1193"/>
              <a:ext cx="2305" cy="948"/>
            </a:xfrm>
            <a:prstGeom prst="rect">
              <a:avLst/>
            </a:prstGeom>
            <a:grpFill/>
            <a:ln w="38100">
              <a:solidFill>
                <a:srgbClr val="000066"/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b="1" u="sng" dirty="0">
                <a:solidFill>
                  <a:srgbClr val="FF0000"/>
                </a:solidFill>
              </a:endParaRPr>
            </a:p>
            <a:p>
              <a:pPr algn="ctr" eaLnBrk="1" hangingPunct="1">
                <a:defRPr/>
              </a:pPr>
              <a:endParaRPr lang="en-US" b="1" u="sng" dirty="0">
                <a:solidFill>
                  <a:srgbClr val="000090"/>
                </a:solidFill>
              </a:endParaRPr>
            </a:p>
            <a:p>
              <a:pPr eaLnBrk="1" hangingPunct="1">
                <a:defRPr/>
              </a:pPr>
              <a:r>
                <a:rPr lang="en-US" b="1" u="sng" dirty="0">
                  <a:solidFill>
                    <a:srgbClr val="000090"/>
                  </a:solidFill>
                </a:rPr>
                <a:t>Fixed Target Area</a:t>
              </a:r>
              <a:endParaRPr lang="ru-RU" sz="1600" b="1" dirty="0">
                <a:solidFill>
                  <a:srgbClr val="000090"/>
                </a:solidFill>
              </a:endParaRPr>
            </a:p>
          </p:txBody>
        </p:sp>
        <p:sp>
          <p:nvSpPr>
            <p:cNvPr id="95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H="1">
              <a:off x="3338" y="1356"/>
              <a:ext cx="1603" cy="387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" name="Group 17"/>
          <p:cNvGrpSpPr>
            <a:grpSpLocks/>
          </p:cNvGrpSpPr>
          <p:nvPr/>
        </p:nvGrpSpPr>
        <p:grpSpPr bwMode="auto">
          <a:xfrm>
            <a:off x="604838" y="1108095"/>
            <a:ext cx="2481262" cy="2406650"/>
            <a:chOff x="308" y="328"/>
            <a:chExt cx="1563" cy="1516"/>
          </a:xfrm>
        </p:grpSpPr>
        <p:sp>
          <p:nvSpPr>
            <p:cNvPr id="161837" name="Oval 79"/>
            <p:cNvSpPr>
              <a:spLocks noChangeArrowheads="1"/>
            </p:cNvSpPr>
            <p:nvPr/>
          </p:nvSpPr>
          <p:spPr bwMode="auto">
            <a:xfrm>
              <a:off x="308" y="328"/>
              <a:ext cx="1556" cy="15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38" name="Text Box 80"/>
            <p:cNvSpPr txBox="1">
              <a:spLocks noChangeArrowheads="1"/>
            </p:cNvSpPr>
            <p:nvPr/>
          </p:nvSpPr>
          <p:spPr bwMode="auto">
            <a:xfrm>
              <a:off x="319" y="585"/>
              <a:ext cx="1552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 dirty="0">
                  <a:solidFill>
                    <a:srgbClr val="000090"/>
                  </a:solidFill>
                  <a:latin typeface="Bookman Old Style" charset="0"/>
                </a:rPr>
                <a:t>Booster (25 Tm)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storage of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(</a:t>
              </a:r>
              <a:r>
                <a:rPr lang="ru-RU" sz="1600" i="1" dirty="0">
                  <a:solidFill>
                    <a:srgbClr val="000090"/>
                  </a:solidFill>
                  <a:latin typeface="Bookman Old Style" charset="0"/>
                </a:rPr>
                <a:t>2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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4)×10</a:t>
              </a:r>
              <a:r>
                <a:rPr lang="en-US" sz="1600" i="1" baseline="30000" dirty="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ions, 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acceleration 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up to 600 MeV/u;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electron cooling</a:t>
              </a:r>
              <a:endParaRPr lang="ru-RU" sz="1600" i="1" dirty="0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sp>
        <p:nvSpPr>
          <p:cNvPr id="106" name="Line 89"/>
          <p:cNvSpPr>
            <a:spLocks noChangeShapeType="1"/>
          </p:cNvSpPr>
          <p:nvPr/>
        </p:nvSpPr>
        <p:spPr bwMode="auto">
          <a:xfrm flipH="1">
            <a:off x="608013" y="2366983"/>
            <a:ext cx="4762" cy="12954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Line 89"/>
          <p:cNvSpPr>
            <a:spLocks noChangeShapeType="1"/>
          </p:cNvSpPr>
          <p:nvPr/>
        </p:nvSpPr>
        <p:spPr bwMode="auto">
          <a:xfrm>
            <a:off x="614363" y="3829070"/>
            <a:ext cx="261937" cy="17145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8" name="Group 22"/>
          <p:cNvGrpSpPr>
            <a:grpSpLocks/>
          </p:cNvGrpSpPr>
          <p:nvPr/>
        </p:nvGrpSpPr>
        <p:grpSpPr bwMode="auto">
          <a:xfrm>
            <a:off x="3330575" y="4735533"/>
            <a:ext cx="1439863" cy="1243012"/>
            <a:chOff x="2017" y="2789"/>
            <a:chExt cx="907" cy="783"/>
          </a:xfrm>
        </p:grpSpPr>
        <p:sp>
          <p:nvSpPr>
            <p:cNvPr id="161834" name="Arc 96"/>
            <p:cNvSpPr>
              <a:spLocks/>
            </p:cNvSpPr>
            <p:nvPr/>
          </p:nvSpPr>
          <p:spPr bwMode="auto">
            <a:xfrm rot="-4625293">
              <a:off x="1990" y="3262"/>
              <a:ext cx="337" cy="284"/>
            </a:xfrm>
            <a:custGeom>
              <a:avLst/>
              <a:gdLst>
                <a:gd name="T0" fmla="*/ 0 w 21600"/>
                <a:gd name="T1" fmla="*/ 0 h 23142"/>
                <a:gd name="T2" fmla="*/ 0 w 21600"/>
                <a:gd name="T3" fmla="*/ 0 h 23142"/>
                <a:gd name="T4" fmla="*/ 0 w 21600"/>
                <a:gd name="T5" fmla="*/ 0 h 231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3142"/>
                <a:gd name="T11" fmla="*/ 21600 w 21600"/>
                <a:gd name="T12" fmla="*/ 23142 h 23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3142" fill="none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</a:path>
                <a:path w="21600" h="23142" stroke="0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  <a:lnTo>
                    <a:pt x="0" y="21186"/>
                  </a:lnTo>
                  <a:lnTo>
                    <a:pt x="4209" y="0"/>
                  </a:lnTo>
                  <a:close/>
                </a:path>
              </a:pathLst>
            </a:custGeom>
            <a:noFill/>
            <a:ln w="38100">
              <a:solidFill>
                <a:srgbClr val="FF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/>
            <a:lstStyle/>
            <a:p>
              <a:endParaRPr lang="en-US"/>
            </a:p>
          </p:txBody>
        </p:sp>
        <p:sp>
          <p:nvSpPr>
            <p:cNvPr id="161835" name="Arc 93"/>
            <p:cNvSpPr>
              <a:spLocks/>
            </p:cNvSpPr>
            <p:nvPr/>
          </p:nvSpPr>
          <p:spPr bwMode="auto">
            <a:xfrm rot="4986537" flipH="1">
              <a:off x="2480" y="3118"/>
              <a:ext cx="331" cy="557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US"/>
            </a:p>
          </p:txBody>
        </p:sp>
        <p:sp>
          <p:nvSpPr>
            <p:cNvPr id="161836" name="Arc 93"/>
            <p:cNvSpPr>
              <a:spLocks/>
            </p:cNvSpPr>
            <p:nvPr/>
          </p:nvSpPr>
          <p:spPr bwMode="auto">
            <a:xfrm rot="-4986537" flipH="1" flipV="1">
              <a:off x="2312" y="2771"/>
              <a:ext cx="505" cy="541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FF3399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US"/>
            </a:p>
          </p:txBody>
        </p:sp>
      </p:grpSp>
      <p:grpSp>
        <p:nvGrpSpPr>
          <p:cNvPr id="113" name="Group 26"/>
          <p:cNvGrpSpPr>
            <a:grpSpLocks/>
          </p:cNvGrpSpPr>
          <p:nvPr/>
        </p:nvGrpSpPr>
        <p:grpSpPr bwMode="auto">
          <a:xfrm>
            <a:off x="4506913" y="4721245"/>
            <a:ext cx="4340225" cy="1339850"/>
            <a:chOff x="2758" y="2780"/>
            <a:chExt cx="2734" cy="844"/>
          </a:xfrm>
        </p:grpSpPr>
        <p:grpSp>
          <p:nvGrpSpPr>
            <p:cNvPr id="161825" name="Group 27"/>
            <p:cNvGrpSpPr>
              <a:grpSpLocks/>
            </p:cNvGrpSpPr>
            <p:nvPr/>
          </p:nvGrpSpPr>
          <p:grpSpPr bwMode="auto">
            <a:xfrm>
              <a:off x="2758" y="2780"/>
              <a:ext cx="2734" cy="844"/>
              <a:chOff x="2758" y="2780"/>
              <a:chExt cx="2734" cy="844"/>
            </a:xfrm>
          </p:grpSpPr>
          <p:sp>
            <p:nvSpPr>
              <p:cNvPr id="161827" name="Oval 69"/>
              <p:cNvSpPr>
                <a:spLocks noChangeArrowheads="1"/>
              </p:cNvSpPr>
              <p:nvPr/>
            </p:nvSpPr>
            <p:spPr bwMode="auto">
              <a:xfrm>
                <a:off x="2758" y="2781"/>
                <a:ext cx="860" cy="84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28" name="Oval 70"/>
              <p:cNvSpPr>
                <a:spLocks noChangeArrowheads="1"/>
              </p:cNvSpPr>
              <p:nvPr/>
            </p:nvSpPr>
            <p:spPr bwMode="auto">
              <a:xfrm>
                <a:off x="4632" y="2781"/>
                <a:ext cx="860" cy="84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29" name="Oval 72"/>
              <p:cNvSpPr>
                <a:spLocks noChangeArrowheads="1"/>
              </p:cNvSpPr>
              <p:nvPr/>
            </p:nvSpPr>
            <p:spPr bwMode="auto">
              <a:xfrm>
                <a:off x="2837" y="2788"/>
                <a:ext cx="860" cy="8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00CC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0" name="Oval 73"/>
              <p:cNvSpPr>
                <a:spLocks noChangeArrowheads="1"/>
              </p:cNvSpPr>
              <p:nvPr/>
            </p:nvSpPr>
            <p:spPr bwMode="auto">
              <a:xfrm>
                <a:off x="4561" y="2780"/>
                <a:ext cx="860" cy="8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1" name="Rectangle 74"/>
              <p:cNvSpPr>
                <a:spLocks noChangeArrowheads="1"/>
              </p:cNvSpPr>
              <p:nvPr/>
            </p:nvSpPr>
            <p:spPr bwMode="auto">
              <a:xfrm>
                <a:off x="3268" y="2788"/>
                <a:ext cx="1723" cy="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2" name="Line 75"/>
              <p:cNvSpPr>
                <a:spLocks noChangeShapeType="1"/>
              </p:cNvSpPr>
              <p:nvPr/>
            </p:nvSpPr>
            <p:spPr bwMode="auto">
              <a:xfrm flipV="1">
                <a:off x="3268" y="2780"/>
                <a:ext cx="1707" cy="8"/>
              </a:xfrm>
              <a:prstGeom prst="line">
                <a:avLst/>
              </a:prstGeom>
              <a:noFill/>
              <a:ln w="38100">
                <a:solidFill>
                  <a:srgbClr val="666633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33" name="Line 76"/>
              <p:cNvSpPr>
                <a:spLocks noChangeShapeType="1"/>
              </p:cNvSpPr>
              <p:nvPr/>
            </p:nvSpPr>
            <p:spPr bwMode="auto">
              <a:xfrm>
                <a:off x="3303" y="3624"/>
                <a:ext cx="1564" cy="0"/>
              </a:xfrm>
              <a:prstGeom prst="line">
                <a:avLst/>
              </a:prstGeom>
              <a:noFill/>
              <a:ln w="38100">
                <a:solidFill>
                  <a:srgbClr val="666633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1826" name="Text Box 77"/>
            <p:cNvSpPr txBox="1">
              <a:spLocks noChangeArrowheads="1"/>
            </p:cNvSpPr>
            <p:nvPr/>
          </p:nvSpPr>
          <p:spPr bwMode="auto">
            <a:xfrm>
              <a:off x="3035" y="2899"/>
              <a:ext cx="2096" cy="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800" b="1" dirty="0">
                  <a:solidFill>
                    <a:srgbClr val="000090"/>
                  </a:solidFill>
                  <a:latin typeface="Bookman Old Style" charset="0"/>
                </a:rPr>
                <a:t>Two </a:t>
              </a:r>
              <a:r>
                <a:rPr lang="en-US" sz="1800" b="1" dirty="0">
                  <a:solidFill>
                    <a:srgbClr val="FF0000"/>
                  </a:solidFill>
                  <a:latin typeface="Bookman Old Style" charset="0"/>
                </a:rPr>
                <a:t>SC </a:t>
              </a:r>
              <a:r>
                <a:rPr lang="en-US" sz="1800" b="1" dirty="0">
                  <a:solidFill>
                    <a:srgbClr val="000090"/>
                  </a:solidFill>
                  <a:latin typeface="Bookman Old Style" charset="0"/>
                </a:rPr>
                <a:t>collider rings</a:t>
              </a:r>
            </a:p>
          </p:txBody>
        </p:sp>
      </p:grpSp>
      <p:grpSp>
        <p:nvGrpSpPr>
          <p:cNvPr id="123" name="Group 36"/>
          <p:cNvGrpSpPr>
            <a:grpSpLocks/>
          </p:cNvGrpSpPr>
          <p:nvPr/>
        </p:nvGrpSpPr>
        <p:grpSpPr bwMode="auto">
          <a:xfrm>
            <a:off x="1920875" y="876320"/>
            <a:ext cx="6969125" cy="417513"/>
            <a:chOff x="1129" y="358"/>
            <a:chExt cx="4390" cy="263"/>
          </a:xfrm>
        </p:grpSpPr>
        <p:sp>
          <p:nvSpPr>
            <p:cNvPr id="161821" name="Text Box 65"/>
            <p:cNvSpPr txBox="1">
              <a:spLocks noChangeArrowheads="1"/>
            </p:cNvSpPr>
            <p:nvPr/>
          </p:nvSpPr>
          <p:spPr bwMode="auto">
            <a:xfrm>
              <a:off x="3056" y="381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dirty="0" err="1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Linac</a:t>
              </a:r>
              <a:r>
                <a:rPr lang="en-US" sz="1600" b="1" dirty="0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b="1" dirty="0" err="1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HILac</a:t>
              </a:r>
              <a:r>
                <a:rPr lang="en-US" sz="1600" b="1" dirty="0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sz="1600" b="1" i="1" dirty="0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3.2MeV/u</a:t>
              </a:r>
              <a:r>
                <a:rPr lang="en-US" sz="1600" b="1" dirty="0">
                  <a:solidFill>
                    <a:srgbClr val="00009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sz="16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822" name="Text Box 65"/>
            <p:cNvSpPr txBox="1">
              <a:spLocks noChangeArrowheads="1"/>
            </p:cNvSpPr>
            <p:nvPr/>
          </p:nvSpPr>
          <p:spPr bwMode="auto">
            <a:xfrm>
              <a:off x="4761" y="358"/>
              <a:ext cx="758" cy="25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KRION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23" name="Line 39"/>
            <p:cNvSpPr>
              <a:spLocks noChangeShapeType="1"/>
            </p:cNvSpPr>
            <p:nvPr/>
          </p:nvSpPr>
          <p:spPr bwMode="auto">
            <a:xfrm flipH="1" flipV="1">
              <a:off x="1129" y="521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24" name="Line 95"/>
            <p:cNvSpPr>
              <a:spLocks noChangeShapeType="1"/>
            </p:cNvSpPr>
            <p:nvPr/>
          </p:nvSpPr>
          <p:spPr bwMode="auto">
            <a:xfrm flipH="1" flipV="1">
              <a:off x="4634" y="503"/>
              <a:ext cx="115" cy="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8" name="AutoShape 42"/>
          <p:cNvSpPr>
            <a:spLocks noChangeArrowheads="1"/>
          </p:cNvSpPr>
          <p:nvPr/>
        </p:nvSpPr>
        <p:spPr bwMode="auto">
          <a:xfrm>
            <a:off x="6530975" y="5935683"/>
            <a:ext cx="266700" cy="254000"/>
          </a:xfrm>
          <a:prstGeom prst="irregularSeal1">
            <a:avLst/>
          </a:prstGeom>
          <a:solidFill>
            <a:srgbClr val="FF66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9" name="Text Box 66"/>
          <p:cNvSpPr txBox="1">
            <a:spLocks noChangeArrowheads="1"/>
          </p:cNvSpPr>
          <p:nvPr/>
        </p:nvSpPr>
        <p:spPr bwMode="auto">
          <a:xfrm>
            <a:off x="6386513" y="4295795"/>
            <a:ext cx="6207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000066"/>
                </a:solidFill>
                <a:latin typeface="Bookman Old Style" charset="0"/>
              </a:rPr>
              <a:t>SPD</a:t>
            </a:r>
            <a:endParaRPr lang="ru-RU" sz="1600" b="1" dirty="0">
              <a:solidFill>
                <a:srgbClr val="000066"/>
              </a:solidFill>
              <a:latin typeface="Bookman Old Style" charset="0"/>
            </a:endParaRPr>
          </a:p>
        </p:txBody>
      </p:sp>
      <p:sp>
        <p:nvSpPr>
          <p:cNvPr id="130" name="AutoShape 44"/>
          <p:cNvSpPr>
            <a:spLocks noChangeArrowheads="1"/>
          </p:cNvSpPr>
          <p:nvPr/>
        </p:nvSpPr>
        <p:spPr bwMode="auto">
          <a:xfrm>
            <a:off x="6534150" y="4599008"/>
            <a:ext cx="266700" cy="254000"/>
          </a:xfrm>
          <a:prstGeom prst="irregularSeal1">
            <a:avLst/>
          </a:prstGeom>
          <a:solidFill>
            <a:srgbClr val="FF66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" name="Text Box 66"/>
          <p:cNvSpPr txBox="1">
            <a:spLocks noChangeArrowheads="1"/>
          </p:cNvSpPr>
          <p:nvPr/>
        </p:nvSpPr>
        <p:spPr bwMode="auto">
          <a:xfrm>
            <a:off x="5280098" y="5348468"/>
            <a:ext cx="29559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 dirty="0">
                <a:solidFill>
                  <a:srgbClr val="000090"/>
                </a:solidFill>
                <a:latin typeface="Bookman Old Style" charset="0"/>
              </a:rPr>
              <a:t>~ 2 x 22 injection cycles</a:t>
            </a:r>
          </a:p>
          <a:p>
            <a:pPr eaLnBrk="1" hangingPunct="1"/>
            <a:r>
              <a:rPr lang="en-US" sz="1600" i="1" dirty="0">
                <a:solidFill>
                  <a:srgbClr val="000090"/>
                </a:solidFill>
                <a:latin typeface="Bookman Old Style" charset="0"/>
              </a:rPr>
              <a:t>    22 bunches per ring</a:t>
            </a:r>
            <a:endParaRPr lang="ru-RU" sz="1600" i="1" dirty="0">
              <a:solidFill>
                <a:srgbClr val="000090"/>
              </a:solidFill>
              <a:latin typeface="Bookman Old Style" charset="0"/>
            </a:endParaRPr>
          </a:p>
        </p:txBody>
      </p:sp>
      <p:grpSp>
        <p:nvGrpSpPr>
          <p:cNvPr id="161810" name="Group 55"/>
          <p:cNvGrpSpPr>
            <a:grpSpLocks/>
          </p:cNvGrpSpPr>
          <p:nvPr/>
        </p:nvGrpSpPr>
        <p:grpSpPr bwMode="auto">
          <a:xfrm>
            <a:off x="2725738" y="1727220"/>
            <a:ext cx="1582737" cy="2449513"/>
            <a:chOff x="1749" y="1128"/>
            <a:chExt cx="997" cy="1543"/>
          </a:xfrm>
        </p:grpSpPr>
        <p:sp>
          <p:nvSpPr>
            <p:cNvPr id="161818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19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20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2" name="Text Box 66"/>
          <p:cNvSpPr txBox="1">
            <a:spLocks noChangeArrowheads="1"/>
          </p:cNvSpPr>
          <p:nvPr/>
        </p:nvSpPr>
        <p:spPr bwMode="auto">
          <a:xfrm>
            <a:off x="6320961" y="6142482"/>
            <a:ext cx="751816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FF0000"/>
                </a:solidFill>
                <a:latin typeface="Bookman Old Style" charset="0"/>
              </a:rPr>
              <a:t>MPD</a:t>
            </a:r>
            <a:endParaRPr lang="ru-RU" sz="1600" b="1" dirty="0">
              <a:solidFill>
                <a:srgbClr val="FF0000"/>
              </a:solidFill>
              <a:latin typeface="Bookman Old Style" charset="0"/>
            </a:endParaRPr>
          </a:p>
        </p:txBody>
      </p:sp>
      <p:grpSp>
        <p:nvGrpSpPr>
          <p:cNvPr id="139" name="Group 59"/>
          <p:cNvGrpSpPr>
            <a:grpSpLocks/>
          </p:cNvGrpSpPr>
          <p:nvPr/>
        </p:nvGrpSpPr>
        <p:grpSpPr bwMode="auto">
          <a:xfrm>
            <a:off x="407988" y="3538558"/>
            <a:ext cx="4519612" cy="409575"/>
            <a:chOff x="176" y="2035"/>
            <a:chExt cx="2358" cy="258"/>
          </a:xfrm>
        </p:grpSpPr>
        <p:sp>
          <p:nvSpPr>
            <p:cNvPr id="161816" name="Rectangle 81" descr="Темный диагональный 2"/>
            <p:cNvSpPr>
              <a:spLocks noChangeArrowheads="1"/>
            </p:cNvSpPr>
            <p:nvPr/>
          </p:nvSpPr>
          <p:spPr bwMode="auto">
            <a:xfrm rot="-5400000">
              <a:off x="296" y="2012"/>
              <a:ext cx="66" cy="305"/>
            </a:xfrm>
            <a:prstGeom prst="rect">
              <a:avLst/>
            </a:prstGeom>
            <a:pattFill prst="dk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ru-RU" baseline="30000"/>
            </a:p>
          </p:txBody>
        </p:sp>
        <p:sp>
          <p:nvSpPr>
            <p:cNvPr id="161817" name="Text Box 97"/>
            <p:cNvSpPr txBox="1">
              <a:spLocks noChangeArrowheads="1"/>
            </p:cNvSpPr>
            <p:nvPr/>
          </p:nvSpPr>
          <p:spPr bwMode="auto">
            <a:xfrm>
              <a:off x="512" y="2035"/>
              <a:ext cx="2022" cy="25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Stripping (</a:t>
              </a:r>
              <a:r>
                <a:rPr lang="en-US" sz="1600" b="1">
                  <a:solidFill>
                    <a:srgbClr val="FF0000"/>
                  </a:solidFill>
                  <a:latin typeface="Bookman Old Style" charset="0"/>
                </a:rPr>
                <a:t>80%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) </a:t>
              </a:r>
              <a:r>
                <a:rPr lang="en-US" sz="1600" b="1" baseline="30000">
                  <a:solidFill>
                    <a:srgbClr val="000066"/>
                  </a:solidFill>
                  <a:latin typeface="Bookman Old Style" charset="0"/>
                </a:rPr>
                <a:t>197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Au</a:t>
              </a:r>
              <a:r>
                <a:rPr lang="en-US" sz="1600" b="1" baseline="30000">
                  <a:solidFill>
                    <a:srgbClr val="000066"/>
                  </a:solidFill>
                  <a:latin typeface="Bookman Old Style" charset="0"/>
                </a:rPr>
                <a:t>31+ 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  <a:sym typeface="MS PGothic" charset="0"/>
                </a:rPr>
                <a:t>=&gt; </a:t>
              </a:r>
              <a:r>
                <a:rPr lang="en-US" sz="1600" b="1" baseline="30000">
                  <a:solidFill>
                    <a:srgbClr val="FF0000"/>
                  </a:solidFill>
                  <a:latin typeface="Bookman Old Style" charset="0"/>
                </a:rPr>
                <a:t>197</a:t>
              </a:r>
              <a:r>
                <a:rPr lang="en-US" sz="1600" b="1">
                  <a:solidFill>
                    <a:srgbClr val="FF0000"/>
                  </a:solidFill>
                  <a:latin typeface="Bookman Old Style" charset="0"/>
                </a:rPr>
                <a:t>Au</a:t>
              </a:r>
              <a:r>
                <a:rPr lang="en-US" sz="1600" b="1" baseline="30000">
                  <a:solidFill>
                    <a:srgbClr val="FF0000"/>
                  </a:solidFill>
                  <a:latin typeface="Bookman Old Style" charset="0"/>
                </a:rPr>
                <a:t>79+</a:t>
              </a:r>
              <a:endParaRPr lang="ru-RU" sz="1600" b="1">
                <a:solidFill>
                  <a:srgbClr val="FF0000"/>
                </a:solidFill>
                <a:latin typeface="Bookman Old Style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1137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ru-RU"/>
              <a:t>June 16,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199" y="6311375"/>
            <a:ext cx="3384079" cy="476250"/>
          </a:xfrm>
        </p:spPr>
        <p:txBody>
          <a:bodyPr anchor="b"/>
          <a:lstStyle/>
          <a:p>
            <a:pPr>
              <a:defRPr/>
            </a:pPr>
            <a:r>
              <a:rPr lang="en-GB"/>
              <a:t>V. Kekelidze, Ice Cream, CERN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11375"/>
            <a:ext cx="2133600" cy="476250"/>
          </a:xfrm>
        </p:spPr>
        <p:txBody>
          <a:bodyPr anchor="b"/>
          <a:lstStyle/>
          <a:p>
            <a:fld id="{0D407510-CD4E-4320-B1B7-E77576364A88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64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905" y="0"/>
            <a:ext cx="1403648" cy="6914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1348247" y="98981"/>
            <a:ext cx="5629065" cy="461665"/>
          </a:xfrm>
          <a:prstGeom prst="rect">
            <a:avLst/>
          </a:prstGeom>
          <a:solidFill>
            <a:srgbClr val="C7FCFF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  <a:latin typeface="Arial"/>
                <a:cs typeface="Arial"/>
              </a:rPr>
              <a:t>Structure of the Accelerator Complex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4900756" y="2211546"/>
            <a:ext cx="3849543" cy="1476077"/>
            <a:chOff x="5307156" y="1906746"/>
            <a:chExt cx="3849543" cy="1476077"/>
          </a:xfrm>
        </p:grpSpPr>
        <p:pic>
          <p:nvPicPr>
            <p:cNvPr id="67" name="Picture 66" descr="C:\Users\Yury\Documents\Suzdal\BMN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9808" y="1906746"/>
              <a:ext cx="1852912" cy="1155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TextBox 67"/>
            <p:cNvSpPr txBox="1"/>
            <p:nvPr/>
          </p:nvSpPr>
          <p:spPr>
            <a:xfrm>
              <a:off x="5307156" y="2674937"/>
              <a:ext cx="38495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90"/>
                  </a:solidFill>
                  <a:latin typeface="Arial"/>
                  <a:cs typeface="Arial"/>
                </a:rPr>
                <a:t>             BM@N</a:t>
              </a:r>
            </a:p>
            <a:p>
              <a:pPr algn="r"/>
              <a:r>
                <a:rPr lang="en-US" sz="2000" b="1" i="1" dirty="0">
                  <a:solidFill>
                    <a:srgbClr val="000090"/>
                  </a:solidFill>
                  <a:latin typeface="Arial"/>
                  <a:cs typeface="Arial"/>
                </a:rPr>
                <a:t>started data taking in </a:t>
              </a:r>
              <a:r>
                <a:rPr lang="ru-RU" sz="2000" b="1" i="1" dirty="0">
                  <a:solidFill>
                    <a:srgbClr val="000090"/>
                  </a:solidFill>
                  <a:latin typeface="Arial"/>
                  <a:cs typeface="Arial"/>
                </a:rPr>
                <a:t>2018 </a:t>
              </a:r>
              <a:r>
                <a:rPr lang="en-US" sz="2000" b="1" i="1" dirty="0">
                  <a:solidFill>
                    <a:srgbClr val="000090"/>
                  </a:solidFill>
                  <a:latin typeface="Arial"/>
                  <a:cs typeface="Arial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1392570"/>
      </p:ext>
    </p:extLst>
  </p:cSld>
  <p:clrMapOvr>
    <a:masterClrMapping/>
  </p:clrMapOvr>
  <p:transition advTm="2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0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1" dur="150" fill="hold">
                                          <p:stCondLst>
                                            <p:cond delay="35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0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5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28" grpId="0" animBg="1"/>
      <p:bldP spid="128" grpId="1" animBg="1"/>
      <p:bldP spid="130" grpId="0" animBg="1"/>
      <p:bldP spid="130" grpId="1" animBg="1"/>
      <p:bldP spid="1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10" descr="Nuclotron_tunnel_2010.jpg">
            <a:extLst>
              <a:ext uri="{FF2B5EF4-FFF2-40B4-BE49-F238E27FC236}">
                <a16:creationId xmlns:a16="http://schemas.microsoft.com/office/drawing/2014/main" id="{3A8E4B1F-7A42-9842-B5B0-4C54B9E1BCD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68" y="4602696"/>
            <a:ext cx="3920670" cy="222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464261"/>
              </p:ext>
            </p:extLst>
          </p:nvPr>
        </p:nvGraphicFramePr>
        <p:xfrm>
          <a:off x="115768" y="1289002"/>
          <a:ext cx="4651743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0" i="1" dirty="0">
                          <a:latin typeface="Arial"/>
                          <a:cs typeface="Arial"/>
                        </a:rPr>
                        <a:t>Type</a:t>
                      </a: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SC synchrotron</a:t>
                      </a:r>
                    </a:p>
                  </a:txBody>
                  <a:tcPr>
                    <a:solidFill>
                      <a:srgbClr val="33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particles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p,</a:t>
                      </a:r>
                      <a:r>
                        <a:rPr lang="en-US" sz="1800" baseline="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 d, nuclei</a:t>
                      </a:r>
                      <a:endParaRPr lang="en-US" sz="1800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max. kin.</a:t>
                      </a:r>
                      <a:r>
                        <a:rPr lang="en-US" sz="1800" i="1" baseline="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energy, </a:t>
                      </a:r>
                    </a:p>
                    <a:p>
                      <a:pPr algn="ctr"/>
                      <a:r>
                        <a:rPr lang="en-US" sz="1800" i="1" baseline="0" dirty="0" err="1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GeV</a:t>
                      </a:r>
                      <a:r>
                        <a:rPr lang="en-US" sz="1800" i="1" baseline="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/u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12.07 (  p);</a:t>
                      </a:r>
                      <a:r>
                        <a:rPr lang="en-US" sz="1800" baseline="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5.62 (  d)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4.38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(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Au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injection energy,</a:t>
                      </a:r>
                    </a:p>
                    <a:p>
                      <a:pPr algn="ctr"/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MeV/u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5 (  p,</a:t>
                      </a:r>
                      <a:r>
                        <a:rPr lang="en-US" sz="1800" baseline="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 d)</a:t>
                      </a:r>
                    </a:p>
                    <a:p>
                      <a:pPr algn="ctr"/>
                      <a:r>
                        <a:rPr lang="en-US" sz="1800" baseline="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570-685 (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Au</a:t>
                      </a:r>
                      <a:r>
                        <a:rPr lang="en-US" sz="1800" baseline="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lang="en-US" sz="1800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err="1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magn</a:t>
                      </a:r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. rigidity, 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25 – 43.25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circumference,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251.52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vacuum, </a:t>
                      </a:r>
                      <a:r>
                        <a:rPr lang="en-US" sz="1800" i="1" dirty="0" err="1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Torr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-9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intensity,</a:t>
                      </a:r>
                      <a:r>
                        <a:rPr lang="en-US" sz="1800" b="1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Au</a:t>
                      </a:r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/pulse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1 10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>
            <a:cxnSpLocks/>
          </p:cNvCxnSpPr>
          <p:nvPr/>
        </p:nvCxnSpPr>
        <p:spPr>
          <a:xfrm flipV="1">
            <a:off x="2848632" y="1793407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 flipV="1">
            <a:off x="3178832" y="1806107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3216932" y="2149007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4334532" y="2149007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 flipV="1">
            <a:off x="3382032" y="2796707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 flipV="1">
            <a:off x="3724932" y="2771307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5767" y="55439"/>
            <a:ext cx="4651743" cy="1200329"/>
          </a:xfrm>
          <a:prstGeom prst="rect">
            <a:avLst/>
          </a:prstGeom>
          <a:solidFill>
            <a:srgbClr val="00009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NUCLOTRON </a:t>
            </a:r>
          </a:p>
          <a:p>
            <a:pPr marL="342900" indent="-342900" algn="ctr">
              <a:buFontTx/>
              <a:buChar char="-"/>
            </a:pPr>
            <a:r>
              <a:rPr lang="en-US" sz="2400" i="1" dirty="0">
                <a:solidFill>
                  <a:schemeClr val="bg1"/>
                </a:solidFill>
                <a:latin typeface="Arial"/>
                <a:cs typeface="Arial"/>
              </a:rPr>
              <a:t>put in operation in </a:t>
            </a:r>
            <a:r>
              <a:rPr lang="en-US" sz="2400" b="1" i="1" dirty="0">
                <a:solidFill>
                  <a:schemeClr val="bg1"/>
                </a:solidFill>
                <a:latin typeface="Arial"/>
                <a:cs typeface="Arial"/>
              </a:rPr>
              <a:t>1993</a:t>
            </a:r>
          </a:p>
          <a:p>
            <a:pPr algn="ctr"/>
            <a:r>
              <a:rPr lang="en-US" sz="2400" i="1" dirty="0">
                <a:solidFill>
                  <a:schemeClr val="bg1"/>
                </a:solidFill>
                <a:latin typeface="Arial"/>
                <a:cs typeface="Arial"/>
              </a:rPr>
              <a:t>modernized in </a:t>
            </a:r>
            <a:r>
              <a:rPr lang="en-US" sz="2400" b="1" i="1" dirty="0">
                <a:solidFill>
                  <a:schemeClr val="bg1"/>
                </a:solidFill>
                <a:latin typeface="Arial"/>
                <a:cs typeface="Arial"/>
              </a:rPr>
              <a:t>2010-2015</a:t>
            </a:r>
            <a:r>
              <a:rPr lang="ru-RU" sz="2400" b="1" i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lang="en-US" sz="2400" b="1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63B0F300-5D73-DC45-B588-0897C1496F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373575"/>
              </p:ext>
            </p:extLst>
          </p:nvPr>
        </p:nvGraphicFramePr>
        <p:xfrm>
          <a:off x="4868484" y="1305727"/>
          <a:ext cx="409188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1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</a:p>
                  </a:txBody>
                  <a:tcPr>
                    <a:solidFill>
                      <a:srgbClr val="33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species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A/Z </a:t>
                      </a:r>
                      <a:r>
                        <a:rPr lang="en-US" sz="1800" u="sng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energy</a:t>
                      </a:r>
                      <a:r>
                        <a:rPr lang="en-US" sz="1800" i="1" baseline="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MeV/u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injection energy, </a:t>
                      </a:r>
                      <a:r>
                        <a:rPr lang="en-US" sz="1800" i="1" baseline="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MeV/u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 rigidity, T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 – 25.0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circumference,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210.96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vacuum, 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-11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intensity, </a:t>
                      </a:r>
                      <a:r>
                        <a:rPr lang="en-US" sz="1800" b="1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 </a:t>
                      </a:r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1.5 10</a:t>
                      </a:r>
                      <a:r>
                        <a:rPr lang="en-US" sz="1800" baseline="300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</a:t>
                      </a:r>
                      <a:r>
                        <a:rPr lang="en-US" sz="1800" i="1" baseline="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i="1" baseline="0" dirty="0" err="1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</a:t>
                      </a:r>
                      <a:r>
                        <a:rPr lang="en-US" sz="1800" i="1" dirty="0" err="1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,MHz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9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0.5 -2.53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0" name="Picture 5">
            <a:extLst>
              <a:ext uri="{FF2B5EF4-FFF2-40B4-BE49-F238E27FC236}">
                <a16:creationId xmlns:a16="http://schemas.microsoft.com/office/drawing/2014/main" id="{6227BD92-C194-8A4B-AA48-8FF345152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7040" y="4602696"/>
            <a:ext cx="2357512" cy="229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0526F5A-88B9-EF43-A339-18A4DB43E5E2}"/>
              </a:ext>
            </a:extLst>
          </p:cNvPr>
          <p:cNvSpPr txBox="1"/>
          <p:nvPr/>
        </p:nvSpPr>
        <p:spPr>
          <a:xfrm>
            <a:off x="7446079" y="4899522"/>
            <a:ext cx="151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/>
                <a:cs typeface="Arial"/>
              </a:rPr>
              <a:t>BOOSTER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19F1EF5-6F7E-264B-A22F-10B2BCE8B88C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5843233" y="5084188"/>
            <a:ext cx="1602846" cy="290018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A9C7E47-F35B-714E-A510-268B3157E9D1}"/>
              </a:ext>
            </a:extLst>
          </p:cNvPr>
          <p:cNvSpPr txBox="1"/>
          <p:nvPr/>
        </p:nvSpPr>
        <p:spPr>
          <a:xfrm>
            <a:off x="7421696" y="5525089"/>
            <a:ext cx="1697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/>
                <a:cs typeface="Arial"/>
              </a:rPr>
              <a:t>NUCLOTRON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C836195-B791-CC41-BA5E-F76FA58CA7BA}"/>
              </a:ext>
            </a:extLst>
          </p:cNvPr>
          <p:cNvCxnSpPr>
            <a:cxnSpLocks/>
          </p:cNvCxnSpPr>
          <p:nvPr/>
        </p:nvCxnSpPr>
        <p:spPr>
          <a:xfrm flipH="1">
            <a:off x="6603076" y="5928944"/>
            <a:ext cx="1414679" cy="137211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E1E23F8-C614-404D-A9D7-EA13F1D4E428}"/>
              </a:ext>
            </a:extLst>
          </p:cNvPr>
          <p:cNvSpPr txBox="1"/>
          <p:nvPr/>
        </p:nvSpPr>
        <p:spPr>
          <a:xfrm>
            <a:off x="4901186" y="55438"/>
            <a:ext cx="4059186" cy="1200329"/>
          </a:xfrm>
          <a:prstGeom prst="rect">
            <a:avLst/>
          </a:prstGeom>
          <a:solidFill>
            <a:srgbClr val="00009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BOOSTER </a:t>
            </a:r>
          </a:p>
          <a:p>
            <a:pPr algn="ctr"/>
            <a:r>
              <a:rPr lang="en-US" sz="2400" i="1" dirty="0">
                <a:solidFill>
                  <a:schemeClr val="bg1"/>
                </a:solidFill>
                <a:latin typeface="Arial"/>
                <a:cs typeface="Arial"/>
              </a:rPr>
              <a:t>to be put in operation </a:t>
            </a:r>
          </a:p>
          <a:p>
            <a:pPr algn="ctr"/>
            <a:r>
              <a:rPr lang="en-US" sz="2400" i="1" dirty="0">
                <a:solidFill>
                  <a:schemeClr val="bg1"/>
                </a:solidFill>
                <a:latin typeface="Arial"/>
                <a:cs typeface="Arial"/>
              </a:rPr>
              <a:t>in </a:t>
            </a:r>
            <a:r>
              <a:rPr lang="en-US" sz="2400" b="1" i="1" dirty="0">
                <a:solidFill>
                  <a:schemeClr val="bg1"/>
                </a:solidFill>
                <a:latin typeface="Arial"/>
                <a:cs typeface="Arial"/>
              </a:rPr>
              <a:t>2020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059051-D119-3842-95CF-5D25FD2A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June 16,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F745FA-C1E8-CF42-82A1-6CADEABFB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Kekelidze, Ice Cream,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B1B5F-B220-5843-B5FE-0EFE65F18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51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21955</TotalTime>
  <Words>3874</Words>
  <Application>Microsoft Macintosh PowerPoint</Application>
  <PresentationFormat>On-screen Show (4:3)</PresentationFormat>
  <Paragraphs>798</Paragraphs>
  <Slides>35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Arial Unicode MS</vt:lpstr>
      <vt:lpstr>Arial</vt:lpstr>
      <vt:lpstr>Bookman Old Style</vt:lpstr>
      <vt:lpstr>Calibri</vt:lpstr>
      <vt:lpstr>Monotype Sorts</vt:lpstr>
      <vt:lpstr>Symbol</vt:lpstr>
      <vt:lpstr>Tahoma</vt:lpstr>
      <vt:lpstr>Times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 #2: Intense Heavy ion sources ESIS/EBIS type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Air</dc:creator>
  <cp:lastModifiedBy>Vladimir Kekelidze</cp:lastModifiedBy>
  <cp:revision>957</cp:revision>
  <cp:lastPrinted>2019-09-25T13:46:01Z</cp:lastPrinted>
  <dcterms:created xsi:type="dcterms:W3CDTF">2017-05-08T08:02:00Z</dcterms:created>
  <dcterms:modified xsi:type="dcterms:W3CDTF">2020-06-16T13:02:50Z</dcterms:modified>
</cp:coreProperties>
</file>