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94" r:id="rId3"/>
    <p:sldMasterId id="2147483708" r:id="rId4"/>
    <p:sldMasterId id="2147483722" r:id="rId5"/>
    <p:sldMasterId id="2147483738" r:id="rId6"/>
  </p:sldMasterIdLst>
  <p:notesMasterIdLst>
    <p:notesMasterId r:id="rId26"/>
  </p:notesMasterIdLst>
  <p:sldIdLst>
    <p:sldId id="257" r:id="rId7"/>
    <p:sldId id="264" r:id="rId8"/>
    <p:sldId id="337" r:id="rId9"/>
    <p:sldId id="336" r:id="rId10"/>
    <p:sldId id="335" r:id="rId11"/>
    <p:sldId id="340" r:id="rId12"/>
    <p:sldId id="358" r:id="rId13"/>
    <p:sldId id="359" r:id="rId14"/>
    <p:sldId id="360" r:id="rId15"/>
    <p:sldId id="361" r:id="rId16"/>
    <p:sldId id="363" r:id="rId17"/>
    <p:sldId id="324" r:id="rId18"/>
    <p:sldId id="351" r:id="rId19"/>
    <p:sldId id="353" r:id="rId20"/>
    <p:sldId id="354" r:id="rId21"/>
    <p:sldId id="357" r:id="rId22"/>
    <p:sldId id="355" r:id="rId23"/>
    <p:sldId id="362" r:id="rId24"/>
    <p:sldId id="35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5501" autoAdjust="0"/>
  </p:normalViewPr>
  <p:slideViewPr>
    <p:cSldViewPr snapToGrid="0">
      <p:cViewPr varScale="1">
        <p:scale>
          <a:sx n="140" d="100"/>
          <a:sy n="140" d="100"/>
        </p:scale>
        <p:origin x="-104" y="-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2CB08-B48D-49C5-B49B-12B85361FF4E}" type="datetimeFigureOut">
              <a:rPr lang="en-GB" smtClean="0"/>
              <a:t>29.04.20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78418-F7CE-4EC9-8AC1-8455D3FD75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5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1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emf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emf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0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emf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3" y="2999946"/>
            <a:ext cx="1112012" cy="11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3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71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6"/>
            <a:ext cx="1179407" cy="14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02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444447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18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30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30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5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57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7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9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5" cy="9907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87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218184" cy="153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21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28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01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6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2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06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4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8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8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8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1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1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17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30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77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64637"/>
            <a:ext cx="11713301" cy="9404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35360" y="1325608"/>
            <a:ext cx="11521280" cy="4887701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19791" y="6442638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600" smtClean="0">
                <a:solidFill>
                  <a:prstClr val="white"/>
                </a:solidFill>
              </a:rPr>
              <a:pPr algn="r"/>
              <a:t>‹#›</a:t>
            </a:fld>
            <a:endParaRPr lang="en-GB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4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5608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368560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"/>
            <a:ext cx="10668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6" y="17"/>
          <a:ext cx="1595967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5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7"/>
                        <a:ext cx="1595967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251200" y="6553200"/>
            <a:ext cx="8636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8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2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9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17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49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64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57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603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6560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9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0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6133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667">
                <a:solidFill>
                  <a:schemeClr val="tx1"/>
                </a:solidFill>
                <a:effectLst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777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5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10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6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591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75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20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88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199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12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25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4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98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68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3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0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60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0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9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0" y="1269779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3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76" y="2703293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68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9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91" y="2878279"/>
            <a:ext cx="1629263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9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6" cy="990753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1754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18" y="2444817"/>
            <a:ext cx="10969140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18" y="1972061"/>
            <a:ext cx="5648108" cy="471352"/>
          </a:xfrm>
          <a:prstGeom prst="rect">
            <a:avLst/>
          </a:prstGeom>
        </p:spPr>
        <p:txBody>
          <a:bodyPr vert="horz" lIns="60957" tIns="0" rIns="60957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711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7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5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5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8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70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2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6133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5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3067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6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80" y="1705709"/>
            <a:ext cx="4071824" cy="1253808"/>
          </a:xfrm>
        </p:spPr>
        <p:txBody>
          <a:bodyPr anchor="b"/>
          <a:lstStyle>
            <a:lvl1pPr algn="l">
              <a:buNone/>
              <a:defRPr sz="3067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9" y="802197"/>
            <a:ext cx="6346020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3" y="2998765"/>
            <a:ext cx="4071823" cy="2663483"/>
          </a:xfrm>
        </p:spPr>
        <p:txBody>
          <a:bodyPr lIns="45718" rIns="45718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467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5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76" y="2703293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55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2055" y="1916113"/>
            <a:ext cx="1631951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400800" cy="2133600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400800" cy="12192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232404" y="6381749"/>
            <a:ext cx="6248400" cy="476251"/>
          </a:xfrm>
          <a:prstGeom prst="rect">
            <a:avLst/>
          </a:prstGeom>
        </p:spPr>
        <p:txBody>
          <a:bodyPr lIns="91428" tIns="45718" rIns="91428" bIns="45718"/>
          <a:lstStyle>
            <a:lvl1pPr marL="0" marR="0" indent="0" algn="r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772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4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14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71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00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350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226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3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2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5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4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94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03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1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theme" Target="../theme/theme4.xml"/><Relationship Id="rId16" Type="http://schemas.openxmlformats.org/officeDocument/2006/relationships/image" Target="../media/image9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73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86.xml"/><Relationship Id="rId14" Type="http://schemas.openxmlformats.org/officeDocument/2006/relationships/theme" Target="../theme/theme6.xml"/><Relationship Id="rId15" Type="http://schemas.openxmlformats.org/officeDocument/2006/relationships/image" Target="../media/image9.emf"/><Relationship Id="rId1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166" y="6157639"/>
            <a:ext cx="9110303" cy="70459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8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157666"/>
            <a:ext cx="9110303" cy="7045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234301" y="635635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9" y="142965"/>
            <a:ext cx="1176950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9" y="1176951"/>
            <a:ext cx="11769505" cy="4888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5"/>
            <a:ext cx="12192000" cy="7072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4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3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93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53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8" y="142965"/>
            <a:ext cx="11769505" cy="940443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8" y="1176951"/>
            <a:ext cx="11769505" cy="4888872"/>
          </a:xfrm>
          <a:prstGeom prst="rect">
            <a:avLst/>
          </a:prstGeom>
        </p:spPr>
        <p:txBody>
          <a:bodyPr vert="horz" lIns="91430" tIns="45718" rIns="91430" bIns="4571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4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272" indent="-60950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133" kern="1200">
          <a:solidFill>
            <a:schemeClr val="tx1"/>
          </a:solidFill>
          <a:latin typeface="+mn-lt"/>
          <a:ea typeface="+mn-ea"/>
          <a:cs typeface="+mn-cs"/>
        </a:defRPr>
      </a:lvl1pPr>
      <a:lvl2pPr marL="1206827" indent="-60950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725" indent="-45713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811" indent="-45713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325" indent="-45713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371" indent="-24380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936" indent="-24380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5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501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496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5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31.png"/><Relationship Id="rId3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jpe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39.png"/><Relationship Id="rId3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444" y="1983676"/>
            <a:ext cx="117418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  <a:latin typeface="Calibri" panose="020F0502020204030204" pitchFamily="34" charset="0"/>
              </a:rPr>
              <a:t>Apache </a:t>
            </a:r>
            <a:r>
              <a:rPr lang="en-GB" sz="4000" b="1" dirty="0" err="1" smtClean="0">
                <a:solidFill>
                  <a:srgbClr val="0055A0"/>
                </a:solidFill>
                <a:latin typeface="Calibri" panose="020F0502020204030204" pitchFamily="34" charset="0"/>
              </a:rPr>
              <a:t>Hadoop</a:t>
            </a:r>
            <a:r>
              <a:rPr lang="en-GB" sz="4000" b="1" dirty="0" smtClean="0">
                <a:solidFill>
                  <a:srgbClr val="0055A0"/>
                </a:solidFill>
                <a:latin typeface="Calibri" panose="020F0502020204030204" pitchFamily="34" charset="0"/>
              </a:rPr>
              <a:t> at CERN</a:t>
            </a:r>
            <a:endParaRPr lang="en-US" sz="4000" b="1" dirty="0" smtClean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endParaRPr lang="en-US" sz="3600" b="1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endParaRPr lang="en-GB" sz="3600" b="1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444" y="3124215"/>
            <a:ext cx="915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Zbigniew Baranowski</a:t>
            </a:r>
            <a:endParaRPr lang="en-US" sz="2800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CERN 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IT-DB </a:t>
            </a:r>
            <a:r>
              <a:rPr lang="en-US" sz="2800" dirty="0" err="1">
                <a:solidFill>
                  <a:srgbClr val="0055A0"/>
                </a:solidFill>
                <a:latin typeface="Calibri" panose="020F0502020204030204" pitchFamily="34" charset="0"/>
              </a:rPr>
              <a:t>Hadoop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 and Spark Service, Streaming </a:t>
            </a:r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Service</a:t>
            </a:r>
            <a:endParaRPr lang="en-US" sz="2800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2" descr="https://indico.cern.ch/event/587955/images/16003-CHEP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4670" y="35745994"/>
            <a:ext cx="2896114" cy="221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252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Own backup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Every day we run </a:t>
            </a:r>
            <a:r>
              <a:rPr lang="en-US" dirty="0" smtClean="0">
                <a:solidFill>
                  <a:srgbClr val="FF0000"/>
                </a:solidFill>
              </a:rPr>
              <a:t>incremental</a:t>
            </a:r>
            <a:r>
              <a:rPr lang="en-US" dirty="0" smtClean="0"/>
              <a:t> HDFS backup on each cluster</a:t>
            </a:r>
          </a:p>
          <a:p>
            <a:pPr lvl="1"/>
            <a:r>
              <a:rPr lang="en-US" dirty="0" smtClean="0"/>
              <a:t>Scan of HDFS to identify new files</a:t>
            </a:r>
          </a:p>
          <a:p>
            <a:pPr lvl="1"/>
            <a:r>
              <a:rPr lang="en-US" dirty="0" err="1" smtClean="0"/>
              <a:t>MapReduce</a:t>
            </a:r>
            <a:r>
              <a:rPr lang="en-US" dirty="0" smtClean="0"/>
              <a:t> job to copy blocks of new files to an external storage</a:t>
            </a:r>
          </a:p>
          <a:p>
            <a:r>
              <a:rPr lang="en-US" dirty="0" smtClean="0"/>
              <a:t>Backup metadata are stored in </a:t>
            </a:r>
            <a:r>
              <a:rPr lang="en-US" dirty="0" smtClean="0">
                <a:solidFill>
                  <a:srgbClr val="FF0000"/>
                </a:solidFill>
              </a:rPr>
              <a:t>RDBMS </a:t>
            </a:r>
          </a:p>
          <a:p>
            <a:r>
              <a:rPr lang="en-US" dirty="0" smtClean="0"/>
              <a:t>We store HDFS backups on </a:t>
            </a:r>
            <a:r>
              <a:rPr lang="en-US" dirty="0" smtClean="0">
                <a:solidFill>
                  <a:srgbClr val="FF0000"/>
                </a:solidFill>
              </a:rPr>
              <a:t>tapes</a:t>
            </a:r>
          </a:p>
          <a:p>
            <a:pPr lvl="1"/>
            <a:r>
              <a:rPr lang="en-US" dirty="0" smtClean="0"/>
              <a:t>CERN IT Castor provides a tape service</a:t>
            </a:r>
          </a:p>
          <a:p>
            <a:pPr lvl="1"/>
            <a:r>
              <a:rPr lang="en-US" dirty="0" smtClean="0"/>
              <a:t>We use native service </a:t>
            </a:r>
            <a:r>
              <a:rPr lang="en-US" dirty="0" err="1" smtClean="0"/>
              <a:t>xrootd</a:t>
            </a:r>
            <a:r>
              <a:rPr lang="en-US" dirty="0" smtClean="0"/>
              <a:t> protocol to write the data to CASTOR (integration between </a:t>
            </a:r>
            <a:r>
              <a:rPr lang="en-US" dirty="0" err="1" smtClean="0"/>
              <a:t>xrootd</a:t>
            </a:r>
            <a:r>
              <a:rPr lang="en-US" dirty="0" smtClean="0"/>
              <a:t> and </a:t>
            </a:r>
            <a:r>
              <a:rPr lang="en-US" dirty="0" err="1" smtClean="0"/>
              <a:t>Hadoop</a:t>
            </a:r>
            <a:r>
              <a:rPr lang="en-US" dirty="0" smtClean="0"/>
              <a:t> </a:t>
            </a:r>
            <a:r>
              <a:rPr lang="en-US" dirty="0" err="1" smtClean="0"/>
              <a:t>FileSystem</a:t>
            </a:r>
            <a:r>
              <a:rPr lang="en-US" dirty="0" smtClean="0"/>
              <a:t> interfaces was made)</a:t>
            </a:r>
          </a:p>
          <a:p>
            <a:r>
              <a:rPr lang="en-US" dirty="0" smtClean="0"/>
              <a:t>We test random </a:t>
            </a:r>
            <a:r>
              <a:rPr lang="en-US" dirty="0" smtClean="0">
                <a:solidFill>
                  <a:srgbClr val="FF0000"/>
                </a:solidFill>
              </a:rPr>
              <a:t>restores</a:t>
            </a:r>
            <a:r>
              <a:rPr lang="en-US" dirty="0" smtClean="0"/>
              <a:t> on daily bases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3714" y="2834940"/>
            <a:ext cx="1490737" cy="581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500" y="153869"/>
            <a:ext cx="923018" cy="93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0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Hadoop</a:t>
            </a:r>
            <a:r>
              <a:rPr lang="en-US" dirty="0" smtClean="0"/>
              <a:t>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Since 2019 we run a portal where users can</a:t>
            </a:r>
          </a:p>
          <a:p>
            <a:pPr lvl="1"/>
            <a:r>
              <a:rPr lang="en-US" dirty="0" smtClean="0"/>
              <a:t>Can requests </a:t>
            </a:r>
            <a:r>
              <a:rPr lang="en-US" dirty="0" smtClean="0">
                <a:solidFill>
                  <a:srgbClr val="FF0000"/>
                </a:solidFill>
              </a:rPr>
              <a:t>access</a:t>
            </a:r>
            <a:r>
              <a:rPr lang="en-US" dirty="0" smtClean="0"/>
              <a:t> to a cluster</a:t>
            </a:r>
          </a:p>
          <a:p>
            <a:pPr lvl="1"/>
            <a:r>
              <a:rPr lang="en-US" dirty="0" smtClean="0"/>
              <a:t>Check and resize HDFS </a:t>
            </a:r>
            <a:r>
              <a:rPr lang="en-US" dirty="0" smtClean="0">
                <a:solidFill>
                  <a:srgbClr val="FF0000"/>
                </a:solidFill>
              </a:rPr>
              <a:t>quota</a:t>
            </a:r>
            <a:r>
              <a:rPr lang="en-US" dirty="0" smtClean="0"/>
              <a:t> on each cluster</a:t>
            </a:r>
          </a:p>
          <a:p>
            <a:pPr lvl="2"/>
            <a:r>
              <a:rPr lang="en-US" dirty="0" smtClean="0"/>
              <a:t>Requests beyond certain thresholds are granted only after </a:t>
            </a:r>
            <a:r>
              <a:rPr lang="en-US" dirty="0" smtClean="0">
                <a:solidFill>
                  <a:srgbClr val="FF0000"/>
                </a:solidFill>
              </a:rPr>
              <a:t>approval</a:t>
            </a:r>
          </a:p>
          <a:p>
            <a:r>
              <a:rPr lang="en-US" dirty="0" smtClean="0"/>
              <a:t>In progress</a:t>
            </a:r>
          </a:p>
          <a:p>
            <a:pPr lvl="1"/>
            <a:r>
              <a:rPr lang="en-US" dirty="0" smtClean="0"/>
              <a:t>Requesting dedicated yarn queues with guaranteed </a:t>
            </a:r>
            <a:r>
              <a:rPr lang="en-US" dirty="0" smtClean="0">
                <a:solidFill>
                  <a:srgbClr val="FF0000"/>
                </a:solidFill>
              </a:rPr>
              <a:t>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04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912" y="233493"/>
            <a:ext cx="11778104" cy="940443"/>
          </a:xfrm>
        </p:spPr>
        <p:txBody>
          <a:bodyPr>
            <a:noAutofit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Moving to Apache </a:t>
            </a:r>
            <a:r>
              <a:rPr lang="en-GB" sz="4000" dirty="0" err="1" smtClean="0">
                <a:latin typeface="Calibri" panose="020F0502020204030204" pitchFamily="34" charset="0"/>
              </a:rPr>
              <a:t>Hadoop</a:t>
            </a:r>
            <a:r>
              <a:rPr lang="en-GB" sz="4000" dirty="0" smtClean="0">
                <a:latin typeface="Calibri" panose="020F0502020204030204" pitchFamily="34" charset="0"/>
              </a:rPr>
              <a:t> distribution (since 2017)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5407702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" panose="020F0502020204030204" pitchFamily="34" charset="0"/>
              </a:rPr>
              <a:t>Why? </a:t>
            </a: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We don’t use </a:t>
            </a:r>
            <a:r>
              <a:rPr lang="en-GB" sz="2267" dirty="0" err="1" smtClean="0">
                <a:latin typeface="Calibri" panose="020F0502020204030204" pitchFamily="34" charset="0"/>
              </a:rPr>
              <a:t>Cloudera</a:t>
            </a:r>
            <a:r>
              <a:rPr lang="en-GB" sz="2267" dirty="0" smtClean="0">
                <a:latin typeface="Calibri" panose="020F0502020204030204" pitchFamily="34" charset="0"/>
              </a:rPr>
              <a:t> Manager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Was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limiting</a:t>
            </a:r>
            <a:r>
              <a:rPr lang="en-GB" sz="2000" dirty="0" smtClean="0">
                <a:latin typeface="Calibri" panose="020F0502020204030204" pitchFamily="34" charset="0"/>
              </a:rPr>
              <a:t> without paying the support (no rolling interventions)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Some parts were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difficult to integrate </a:t>
            </a:r>
            <a:r>
              <a:rPr lang="en-GB" sz="2000" dirty="0" smtClean="0">
                <a:latin typeface="Calibri" panose="020F0502020204030204" pitchFamily="34" charset="0"/>
              </a:rPr>
              <a:t>with CERN infrastructure ( </a:t>
            </a:r>
            <a:r>
              <a:rPr lang="en-GB" sz="2000" dirty="0" err="1" smtClean="0">
                <a:latin typeface="Calibri" panose="020F0502020204030204" pitchFamily="34" charset="0"/>
              </a:rPr>
              <a:t>e.g</a:t>
            </a:r>
            <a:r>
              <a:rPr lang="en-GB" sz="2000" dirty="0" smtClean="0">
                <a:latin typeface="Calibri" panose="020F0502020204030204" pitchFamily="34" charset="0"/>
              </a:rPr>
              <a:t> Kerberos)</a:t>
            </a: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We have </a:t>
            </a:r>
            <a:r>
              <a:rPr lang="en-GB" sz="2267" dirty="0" smtClean="0">
                <a:latin typeface="Calibri" panose="020F0502020204030204" pitchFamily="34" charset="0"/>
              </a:rPr>
              <a:t>CERN </a:t>
            </a:r>
            <a:r>
              <a:rPr lang="en-GB" sz="2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custom</a:t>
            </a:r>
            <a:r>
              <a:rPr lang="en-GB" sz="2267" dirty="0" smtClean="0">
                <a:latin typeface="Calibri" panose="020F0502020204030204" pitchFamily="34" charset="0"/>
              </a:rPr>
              <a:t> solutions </a:t>
            </a:r>
            <a:r>
              <a:rPr lang="en-GB" sz="2267" dirty="0" smtClean="0">
                <a:latin typeface="Calibri" panose="020F0502020204030204" pitchFamily="34" charset="0"/>
              </a:rPr>
              <a:t>for running the infrastructure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Deployment and configuration management, monitoring, backups</a:t>
            </a: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We were just using their software bundle (rpms)</a:t>
            </a: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Once we gained </a:t>
            </a:r>
            <a:r>
              <a:rPr lang="en-GB" sz="2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experience</a:t>
            </a:r>
            <a:r>
              <a:rPr lang="en-GB" sz="2267" dirty="0" smtClean="0">
                <a:latin typeface="Calibri" panose="020F0502020204030204" pitchFamily="34" charset="0"/>
              </a:rPr>
              <a:t> CDH turned out to be also limiting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Significant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delay</a:t>
            </a:r>
            <a:r>
              <a:rPr lang="en-GB" sz="2000" dirty="0" smtClean="0">
                <a:latin typeface="Calibri" panose="020F0502020204030204" pitchFamily="34" charset="0"/>
              </a:rPr>
              <a:t> for new upstream software version (Spark, </a:t>
            </a:r>
            <a:r>
              <a:rPr lang="en-GB" sz="2000" dirty="0" err="1" smtClean="0">
                <a:latin typeface="Calibri" panose="020F0502020204030204" pitchFamily="34" charset="0"/>
              </a:rPr>
              <a:t>HBase</a:t>
            </a:r>
            <a:r>
              <a:rPr lang="en-GB" sz="2000" dirty="0" smtClean="0">
                <a:latin typeface="Calibri" panose="020F0502020204030204" pitchFamily="34" charset="0"/>
              </a:rPr>
              <a:t>)</a:t>
            </a:r>
          </a:p>
          <a:p>
            <a:pPr lvl="2"/>
            <a:r>
              <a:rPr lang="en-GB" sz="2000" dirty="0">
                <a:latin typeface="Calibri" panose="020F0502020204030204" pitchFamily="34" charset="0"/>
              </a:rPr>
              <a:t>You take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all or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nothing</a:t>
            </a:r>
            <a:r>
              <a:rPr lang="en-GB" sz="2000" dirty="0" smtClean="0">
                <a:latin typeface="Calibri" panose="020F0502020204030204" pitchFamily="34" charset="0"/>
              </a:rPr>
              <a:t>, cannot move to a newer component version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Old interfaces - software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locking</a:t>
            </a:r>
            <a:r>
              <a:rPr lang="en-GB" sz="2000" dirty="0" smtClean="0">
                <a:latin typeface="Calibri" panose="020F0502020204030204" pitchFamily="34" charset="0"/>
              </a:rPr>
              <a:t> - difficult to integrate with other Apache solutions</a:t>
            </a:r>
          </a:p>
          <a:p>
            <a:pPr lvl="2"/>
            <a:endParaRPr lang="en-GB" sz="2000" dirty="0" smtClean="0">
              <a:latin typeface="Calibri" panose="020F0502020204030204" pitchFamily="34" charset="0"/>
            </a:endParaRPr>
          </a:p>
          <a:p>
            <a:pPr marL="597393" lvl="1" indent="0">
              <a:buNone/>
            </a:pPr>
            <a:endParaRPr lang="en-GB" sz="2400" dirty="0" smtClean="0">
              <a:latin typeface="Calibri" panose="020F0502020204030204" pitchFamily="34" charset="0"/>
            </a:endParaRPr>
          </a:p>
        </p:txBody>
      </p:sp>
      <p:pic>
        <p:nvPicPr>
          <p:cNvPr id="3078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071" y="1006880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0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912" y="233493"/>
            <a:ext cx="11778104" cy="940443"/>
          </a:xfrm>
        </p:spPr>
        <p:txBody>
          <a:bodyPr>
            <a:noAutofit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Moving to Apache </a:t>
            </a:r>
            <a:r>
              <a:rPr lang="en-GB" sz="4000" dirty="0" err="1" smtClean="0">
                <a:latin typeface="Calibri" panose="020F0502020204030204" pitchFamily="34" charset="0"/>
              </a:rPr>
              <a:t>Hadoop</a:t>
            </a:r>
            <a:r>
              <a:rPr lang="en-GB" sz="4000" dirty="0" smtClean="0">
                <a:latin typeface="Calibri" panose="020F0502020204030204" pitchFamily="34" charset="0"/>
              </a:rPr>
              <a:t> distribution (since 2017)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5407702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" panose="020F0502020204030204" pitchFamily="34" charset="0"/>
              </a:rPr>
              <a:t>Gain?</a:t>
            </a:r>
            <a:endParaRPr lang="en-GB" sz="2267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Better </a:t>
            </a:r>
            <a:r>
              <a:rPr lang="en-GB" sz="2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control</a:t>
            </a:r>
            <a:r>
              <a:rPr lang="en-GB" sz="2267" dirty="0" smtClean="0">
                <a:latin typeface="Calibri" panose="020F0502020204030204" pitchFamily="34" charset="0"/>
              </a:rPr>
              <a:t> of the core software stack</a:t>
            </a:r>
          </a:p>
          <a:p>
            <a:pPr lvl="2"/>
            <a:r>
              <a:rPr lang="en-GB" sz="2133" dirty="0" smtClean="0">
                <a:latin typeface="Calibri" panose="020F0502020204030204" pitchFamily="34" charset="0"/>
              </a:rPr>
              <a:t>Independent from a vendor/distributor </a:t>
            </a:r>
          </a:p>
          <a:p>
            <a:pPr lvl="2"/>
            <a:r>
              <a:rPr lang="en-GB" sz="2133" dirty="0" smtClean="0">
                <a:latin typeface="Calibri" panose="020F0502020204030204" pitchFamily="34" charset="0"/>
              </a:rPr>
              <a:t>Enabling non-default features (compression algorithms, R for Spark)</a:t>
            </a:r>
          </a:p>
          <a:p>
            <a:pPr lvl="2"/>
            <a:r>
              <a:rPr lang="en-GB" sz="2133" dirty="0" smtClean="0">
                <a:latin typeface="Calibri" panose="020F0502020204030204" pitchFamily="34" charset="0"/>
              </a:rPr>
              <a:t>Adding </a:t>
            </a:r>
            <a:r>
              <a:rPr lang="en-GB" sz="2133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critical</a:t>
            </a:r>
            <a:r>
              <a:rPr lang="en-GB" sz="2133" dirty="0" smtClean="0">
                <a:latin typeface="Calibri" panose="020F0502020204030204" pitchFamily="34" charset="0"/>
              </a:rPr>
              <a:t> patches (that are not ported in upstream)</a:t>
            </a:r>
          </a:p>
          <a:p>
            <a:pPr marL="597393" lvl="1" indent="0">
              <a:buNone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Straight forward </a:t>
            </a:r>
            <a:r>
              <a:rPr lang="en-GB" sz="2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development</a:t>
            </a:r>
            <a:endParaRPr lang="en-GB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2"/>
            <a:r>
              <a:rPr lang="en-GB" sz="2133" dirty="0" smtClean="0">
                <a:latin typeface="Calibri" panose="020F0502020204030204" pitchFamily="34" charset="0"/>
              </a:rPr>
              <a:t>We have version X people can set dependency to version X (not other)</a:t>
            </a:r>
          </a:p>
          <a:p>
            <a:pPr lvl="2"/>
            <a:endParaRPr lang="en-GB" sz="2133" dirty="0" smtClean="0">
              <a:latin typeface="Calibri" panose="020F0502020204030204" pitchFamily="34" charset="0"/>
            </a:endParaRPr>
          </a:p>
          <a:p>
            <a:pPr lvl="1"/>
            <a:r>
              <a:rPr lang="en-GB" sz="2400" dirty="0" smtClean="0">
                <a:latin typeface="Calibri" panose="020F0502020204030204" pitchFamily="34" charset="0"/>
              </a:rPr>
              <a:t>Upstream </a:t>
            </a:r>
            <a:r>
              <a:rPr lang="en-GB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contributions</a:t>
            </a:r>
          </a:p>
          <a:p>
            <a:pPr lvl="2"/>
            <a:r>
              <a:rPr lang="en-GB" sz="2133" dirty="0" smtClean="0">
                <a:latin typeface="Calibri" panose="020F0502020204030204" pitchFamily="34" charset="0"/>
              </a:rPr>
              <a:t>We use upstream so we care about </a:t>
            </a:r>
            <a:r>
              <a:rPr lang="en-GB" sz="2133" dirty="0" smtClean="0">
                <a:latin typeface="Calibri" panose="020F0502020204030204" pitchFamily="34" charset="0"/>
              </a:rPr>
              <a:t>upstream</a:t>
            </a:r>
            <a:endParaRPr lang="en-GB" sz="2133" dirty="0" smtClean="0">
              <a:latin typeface="Calibri" panose="020F0502020204030204" pitchFamily="34" charset="0"/>
            </a:endParaRPr>
          </a:p>
          <a:p>
            <a:pPr lvl="2"/>
            <a:endParaRPr lang="en-GB" sz="2133" dirty="0">
              <a:latin typeface="Calibri" panose="020F0502020204030204" pitchFamily="34" charset="0"/>
            </a:endParaRPr>
          </a:p>
          <a:p>
            <a:pPr marL="597393" lvl="1" indent="0">
              <a:buNone/>
            </a:pPr>
            <a:endParaRPr lang="en-GB" sz="2400" dirty="0" smtClean="0">
              <a:latin typeface="Calibri" panose="020F0502020204030204" pitchFamily="34" charset="0"/>
            </a:endParaRPr>
          </a:p>
        </p:txBody>
      </p:sp>
      <p:pic>
        <p:nvPicPr>
          <p:cNvPr id="3078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071" y="1006880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1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912" y="233493"/>
            <a:ext cx="11778104" cy="940443"/>
          </a:xfrm>
        </p:spPr>
        <p:txBody>
          <a:bodyPr>
            <a:noAutofit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Moving to Apache </a:t>
            </a:r>
            <a:r>
              <a:rPr lang="en-GB" sz="4000" dirty="0" err="1" smtClean="0">
                <a:latin typeface="Calibri" panose="020F0502020204030204" pitchFamily="34" charset="0"/>
              </a:rPr>
              <a:t>Hadoop</a:t>
            </a:r>
            <a:r>
              <a:rPr lang="en-GB" sz="4000" dirty="0" smtClean="0">
                <a:latin typeface="Calibri" panose="020F0502020204030204" pitchFamily="34" charset="0"/>
              </a:rPr>
              <a:t> distribution (since 2017)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5407702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" panose="020F0502020204030204" pitchFamily="34" charset="0"/>
              </a:rPr>
              <a:t>How?</a:t>
            </a:r>
            <a:endParaRPr lang="en-GB" sz="2267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Building own rpms for software</a:t>
            </a:r>
          </a:p>
          <a:p>
            <a:pPr lvl="2"/>
            <a:r>
              <a:rPr lang="en-GB" sz="2000" dirty="0" err="1" smtClean="0">
                <a:latin typeface="Calibri" panose="020F0502020204030204" pitchFamily="34" charset="0"/>
              </a:rPr>
              <a:t>Hadoop</a:t>
            </a:r>
            <a:r>
              <a:rPr lang="en-GB" sz="2000" dirty="0" smtClean="0">
                <a:latin typeface="Calibri" panose="020F0502020204030204" pitchFamily="34" charset="0"/>
              </a:rPr>
              <a:t>, Spark, </a:t>
            </a:r>
            <a:r>
              <a:rPr lang="en-GB" sz="2000" dirty="0" err="1" smtClean="0">
                <a:latin typeface="Calibri" panose="020F0502020204030204" pitchFamily="34" charset="0"/>
              </a:rPr>
              <a:t>HBase</a:t>
            </a:r>
            <a:r>
              <a:rPr lang="en-GB" sz="2000" dirty="0" smtClean="0">
                <a:latin typeface="Calibri" panose="020F0502020204030204" pitchFamily="34" charset="0"/>
              </a:rPr>
              <a:t>, Hive, </a:t>
            </a:r>
            <a:r>
              <a:rPr lang="en-GB" sz="2000" dirty="0" err="1" smtClean="0">
                <a:latin typeface="Calibri" panose="020F0502020204030204" pitchFamily="34" charset="0"/>
              </a:rPr>
              <a:t>Sqoop</a:t>
            </a:r>
            <a:r>
              <a:rPr lang="en-GB" sz="2000" dirty="0" smtClean="0">
                <a:latin typeface="Calibri" panose="020F0502020204030204" pitchFamily="34" charset="0"/>
              </a:rPr>
              <a:t>, Zookeeper, Flume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Building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automated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</a:rPr>
              <a:t>with </a:t>
            </a:r>
            <a:r>
              <a:rPr lang="en-GB" sz="2000" dirty="0" smtClean="0">
                <a:latin typeface="Calibri" panose="020F0502020204030204" pitchFamily="34" charset="0"/>
              </a:rPr>
              <a:t>CERN central services: Koji and </a:t>
            </a:r>
            <a:r>
              <a:rPr lang="en-GB" sz="2000" dirty="0" err="1" smtClean="0">
                <a:latin typeface="Calibri" panose="020F0502020204030204" pitchFamily="34" charset="0"/>
              </a:rPr>
              <a:t>GitlabCI</a:t>
            </a:r>
            <a:endParaRPr lang="en-GB" sz="2000" dirty="0">
              <a:latin typeface="Calibri" panose="020F0502020204030204" pitchFamily="34" charset="0"/>
            </a:endParaRPr>
          </a:p>
          <a:p>
            <a:pPr marL="999719" lvl="2" indent="0">
              <a:buNone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Service daemons management with </a:t>
            </a:r>
            <a:r>
              <a:rPr lang="en-GB" sz="2267" dirty="0" err="1" smtClean="0">
                <a:latin typeface="Calibri" panose="020F0502020204030204" pitchFamily="34" charset="0"/>
              </a:rPr>
              <a:t>systemd</a:t>
            </a:r>
            <a:r>
              <a:rPr lang="en-GB" sz="2267" dirty="0" smtClean="0">
                <a:latin typeface="Calibri" panose="020F0502020204030204" pitchFamily="34" charset="0"/>
              </a:rPr>
              <a:t> scripts</a:t>
            </a:r>
          </a:p>
          <a:p>
            <a:pPr marL="597393" lvl="1" indent="0">
              <a:buNone/>
            </a:pPr>
            <a:endParaRPr lang="en-GB" sz="2133" dirty="0">
              <a:latin typeface="Calibri" panose="020F0502020204030204" pitchFamily="34" charset="0"/>
            </a:endParaRPr>
          </a:p>
          <a:p>
            <a:pPr lvl="1"/>
            <a:r>
              <a:rPr lang="en-GB" sz="2133" dirty="0" smtClean="0">
                <a:latin typeface="Calibri" panose="020F0502020204030204" pitchFamily="34" charset="0"/>
              </a:rPr>
              <a:t>Deployment and configuration with Puppet </a:t>
            </a:r>
            <a:endParaRPr lang="en-GB" sz="2133" dirty="0" smtClean="0">
              <a:latin typeface="Calibri" panose="020F0502020204030204" pitchFamily="34" charset="0"/>
            </a:endParaRPr>
          </a:p>
          <a:p>
            <a:pPr lvl="1"/>
            <a:endParaRPr lang="en-GB" sz="2133" dirty="0" smtClean="0">
              <a:latin typeface="Calibri" panose="020F0502020204030204" pitchFamily="34" charset="0"/>
            </a:endParaRPr>
          </a:p>
          <a:p>
            <a:pPr lvl="1"/>
            <a:r>
              <a:rPr lang="en-GB" sz="2133" dirty="0" smtClean="0">
                <a:latin typeface="Calibri" panose="020F0502020204030204" pitchFamily="34" charset="0"/>
              </a:rPr>
              <a:t>The rest is the common for Apache and </a:t>
            </a:r>
            <a:r>
              <a:rPr lang="en-GB" sz="2133" dirty="0" err="1" smtClean="0">
                <a:latin typeface="Calibri" panose="020F0502020204030204" pitchFamily="34" charset="0"/>
              </a:rPr>
              <a:t>Cloudera</a:t>
            </a:r>
            <a:endParaRPr lang="en-GB" sz="2133" dirty="0">
              <a:latin typeface="Calibri" panose="020F0502020204030204" pitchFamily="34" charset="0"/>
            </a:endParaRPr>
          </a:p>
          <a:p>
            <a:pPr marL="597393" lvl="1" indent="0">
              <a:buNone/>
            </a:pPr>
            <a:endParaRPr lang="en-GB" sz="2400" dirty="0" smtClean="0">
              <a:latin typeface="Calibri" panose="020F0502020204030204" pitchFamily="34" charset="0"/>
            </a:endParaRPr>
          </a:p>
        </p:txBody>
      </p:sp>
      <p:pic>
        <p:nvPicPr>
          <p:cNvPr id="3078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071" y="1006880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83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912" y="233493"/>
            <a:ext cx="11778104" cy="940443"/>
          </a:xfrm>
        </p:spPr>
        <p:txBody>
          <a:bodyPr>
            <a:noAutofit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Moving to Apache </a:t>
            </a:r>
            <a:r>
              <a:rPr lang="en-GB" sz="4000" dirty="0" err="1" smtClean="0">
                <a:latin typeface="Calibri" panose="020F0502020204030204" pitchFamily="34" charset="0"/>
              </a:rPr>
              <a:t>Hadoop</a:t>
            </a:r>
            <a:r>
              <a:rPr lang="en-GB" sz="4000" dirty="0" smtClean="0">
                <a:latin typeface="Calibri" panose="020F0502020204030204" pitchFamily="34" charset="0"/>
              </a:rPr>
              <a:t> distribution (since 2017)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5407702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" panose="020F0502020204030204" pitchFamily="34" charset="0"/>
              </a:rPr>
              <a:t>Differences?</a:t>
            </a:r>
            <a:endParaRPr lang="en-GB" sz="2267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Colours in HDFS web UI </a:t>
            </a:r>
            <a:r>
              <a:rPr lang="en-GB" sz="2267" dirty="0" smtClean="0">
                <a:latin typeface="Calibri" panose="020F0502020204030204" pitchFamily="34" charset="0"/>
                <a:sym typeface="Wingdings"/>
              </a:rPr>
              <a:t>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Homes and locations</a:t>
            </a:r>
          </a:p>
          <a:p>
            <a:pPr lvl="2"/>
            <a:r>
              <a:rPr lang="en-GB" sz="2000" dirty="0" err="1" smtClean="0">
                <a:latin typeface="Calibri" panose="020F0502020204030204" pitchFamily="34" charset="0"/>
              </a:rPr>
              <a:t>Cloudera</a:t>
            </a:r>
            <a:r>
              <a:rPr lang="en-GB" sz="2000" dirty="0" smtClean="0">
                <a:latin typeface="Calibri" panose="020F0502020204030204" pitchFamily="34" charset="0"/>
              </a:rPr>
              <a:t> files and </a:t>
            </a:r>
            <a:r>
              <a:rPr lang="en-GB" sz="2000" dirty="0" err="1" smtClean="0">
                <a:latin typeface="Calibri" panose="020F0502020204030204" pitchFamily="34" charset="0"/>
              </a:rPr>
              <a:t>dirs</a:t>
            </a:r>
            <a:r>
              <a:rPr lang="en-GB" sz="2000" dirty="0" smtClean="0">
                <a:latin typeface="Calibri" panose="020F0502020204030204" pitchFamily="34" charset="0"/>
              </a:rPr>
              <a:t> spread around /</a:t>
            </a:r>
            <a:r>
              <a:rPr lang="en-GB" sz="2000" dirty="0" err="1" smtClean="0">
                <a:latin typeface="Calibri" panose="020F0502020204030204" pitchFamily="34" charset="0"/>
              </a:rPr>
              <a:t>usr</a:t>
            </a:r>
            <a:r>
              <a:rPr lang="en-GB" sz="2000" dirty="0" smtClean="0">
                <a:latin typeface="Calibri" panose="020F0502020204030204" pitchFamily="34" charset="0"/>
              </a:rPr>
              <a:t>/lib and /</a:t>
            </a:r>
            <a:r>
              <a:rPr lang="en-GB" sz="2000" dirty="0" err="1" smtClean="0">
                <a:latin typeface="Calibri" panose="020F0502020204030204" pitchFamily="34" charset="0"/>
              </a:rPr>
              <a:t>usr</a:t>
            </a:r>
            <a:r>
              <a:rPr lang="en-GB" sz="2000" dirty="0" smtClean="0">
                <a:latin typeface="Calibri" panose="020F0502020204030204" pitchFamily="34" charset="0"/>
              </a:rPr>
              <a:t>/bin </a:t>
            </a:r>
            <a:r>
              <a:rPr lang="mr-IN" sz="2000" dirty="0" smtClean="0">
                <a:latin typeface="Calibri" panose="020F0502020204030204" pitchFamily="34" charset="0"/>
              </a:rPr>
              <a:t>–</a:t>
            </a:r>
            <a:r>
              <a:rPr lang="en-GB" sz="2000" dirty="0" smtClean="0">
                <a:latin typeface="Calibri" panose="020F0502020204030204" pitchFamily="34" charset="0"/>
              </a:rPr>
              <a:t> you can have just a single version of software installed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For Apache is a monolith for each component </a:t>
            </a:r>
            <a:r>
              <a:rPr lang="mr-IN" sz="2000" dirty="0" smtClean="0">
                <a:latin typeface="Calibri" panose="020F0502020204030204" pitchFamily="34" charset="0"/>
              </a:rPr>
              <a:t>–</a:t>
            </a:r>
            <a:r>
              <a:rPr lang="en-GB" sz="2000" dirty="0" smtClean="0">
                <a:latin typeface="Calibri" panose="020F0502020204030204" pitchFamily="34" charset="0"/>
              </a:rPr>
              <a:t>  single home </a:t>
            </a:r>
            <a:r>
              <a:rPr lang="en-GB" sz="2000" dirty="0" err="1" smtClean="0">
                <a:latin typeface="Calibri" panose="020F0502020204030204" pitchFamily="34" charset="0"/>
              </a:rPr>
              <a:t>dir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</a:rPr>
              <a:t>(</a:t>
            </a:r>
            <a:r>
              <a:rPr lang="en-GB" sz="2000" dirty="0" smtClean="0">
                <a:latin typeface="Calibri" panose="020F0502020204030204" pitchFamily="34" charset="0"/>
              </a:rPr>
              <a:t>you can decide which), this allows to have multiple versions of a single component. </a:t>
            </a:r>
          </a:p>
          <a:p>
            <a:pPr lvl="2"/>
            <a:endParaRPr lang="en-GB" sz="2000" dirty="0" smtClean="0">
              <a:latin typeface="Calibri" panose="020F0502020204030204" pitchFamily="34" charset="0"/>
            </a:endParaRPr>
          </a:p>
          <a:p>
            <a:pPr lvl="1"/>
            <a:r>
              <a:rPr lang="en-GB" sz="2267" dirty="0" smtClean="0">
                <a:latin typeface="Calibri" panose="020F0502020204030204" pitchFamily="34" charset="0"/>
              </a:rPr>
              <a:t>We need to be more careful when </a:t>
            </a:r>
            <a:r>
              <a:rPr lang="en-GB" sz="2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testing</a:t>
            </a:r>
            <a:r>
              <a:rPr lang="en-GB" sz="2267" dirty="0" smtClean="0">
                <a:latin typeface="Calibri" panose="020F0502020204030204" pitchFamily="34" charset="0"/>
              </a:rPr>
              <a:t> new version of upstream software before putting in production</a:t>
            </a:r>
          </a:p>
          <a:p>
            <a:pPr lvl="2"/>
            <a:r>
              <a:rPr lang="en-GB" sz="2000" dirty="0" smtClean="0">
                <a:latin typeface="Calibri" panose="020F0502020204030204" pitchFamily="34" charset="0"/>
              </a:rPr>
              <a:t>Change management flow is helpful here: testing -&gt; QA -&gt; Production</a:t>
            </a:r>
          </a:p>
          <a:p>
            <a:pPr marL="999719" lvl="2" indent="0">
              <a:buNone/>
            </a:pPr>
            <a:endParaRPr lang="en-GB" sz="2133" dirty="0">
              <a:latin typeface="Calibri" panose="020F0502020204030204" pitchFamily="34" charset="0"/>
            </a:endParaRPr>
          </a:p>
          <a:p>
            <a:pPr lvl="1"/>
            <a:r>
              <a:rPr lang="en-GB" sz="2133" dirty="0" smtClean="0">
                <a:latin typeface="Calibri" panose="020F0502020204030204" pitchFamily="34" charset="0"/>
              </a:rPr>
              <a:t>The rest is the same </a:t>
            </a:r>
            <a:r>
              <a:rPr lang="mr-IN" sz="2133" dirty="0" smtClean="0">
                <a:latin typeface="Calibri" panose="020F0502020204030204" pitchFamily="34" charset="0"/>
              </a:rPr>
              <a:t>–</a:t>
            </a:r>
            <a:r>
              <a:rPr lang="en-GB" sz="2133" dirty="0" smtClean="0">
                <a:latin typeface="Calibri" panose="020F0502020204030204" pitchFamily="34" charset="0"/>
              </a:rPr>
              <a:t> the source code is in 95% same</a:t>
            </a:r>
          </a:p>
          <a:p>
            <a:pPr lvl="2"/>
            <a:r>
              <a:rPr lang="en-GB" sz="1866" dirty="0" smtClean="0">
                <a:latin typeface="Calibri" panose="020F0502020204030204" pitchFamily="34" charset="0"/>
              </a:rPr>
              <a:t>Administration, Procedures </a:t>
            </a:r>
            <a:r>
              <a:rPr lang="en-GB" sz="1866" dirty="0" err="1" smtClean="0">
                <a:latin typeface="Calibri" panose="020F0502020204030204" pitchFamily="34" charset="0"/>
              </a:rPr>
              <a:t>etc</a:t>
            </a:r>
            <a:r>
              <a:rPr lang="en-GB" sz="1866" dirty="0" smtClean="0">
                <a:latin typeface="Calibri" panose="020F0502020204030204" pitchFamily="34" charset="0"/>
              </a:rPr>
              <a:t> </a:t>
            </a:r>
            <a:endParaRPr lang="en-GB" sz="1866" dirty="0" smtClean="0">
              <a:latin typeface="Calibri" panose="020F0502020204030204" pitchFamily="34" charset="0"/>
            </a:endParaRPr>
          </a:p>
        </p:txBody>
      </p:sp>
      <p:pic>
        <p:nvPicPr>
          <p:cNvPr id="3078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071" y="1006880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5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The procedure overview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243" y="1624964"/>
            <a:ext cx="11101614" cy="42708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libri"/>
                <a:cs typeface="Calibri"/>
              </a:rPr>
              <a:t>CDH 5.x to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&gt;= 2.7 can be done in a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rolling</a:t>
            </a:r>
            <a:r>
              <a:rPr lang="en-US" dirty="0" smtClean="0">
                <a:latin typeface="Calibri"/>
                <a:cs typeface="Calibri"/>
              </a:rPr>
              <a:t> way if NN are in HA mode</a:t>
            </a:r>
          </a:p>
          <a:p>
            <a:r>
              <a:rPr lang="en-US" dirty="0" smtClean="0">
                <a:latin typeface="Calibri"/>
                <a:cs typeface="Calibri"/>
              </a:rPr>
              <a:t>Steps are the same as any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upgrade</a:t>
            </a:r>
          </a:p>
          <a:p>
            <a:pPr marL="48767" indent="0">
              <a:buNone/>
            </a:pP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           1) Create snapshot of FS image </a:t>
            </a:r>
          </a:p>
          <a:p>
            <a:pPr marL="48767" indent="0">
              <a:buNone/>
            </a:pP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           2) Update </a:t>
            </a:r>
            <a:r>
              <a:rPr lang="en-US" dirty="0" err="1" smtClean="0">
                <a:latin typeface="Calibri"/>
                <a:cs typeface="Calibri"/>
              </a:rPr>
              <a:t>Namenodes</a:t>
            </a:r>
            <a:r>
              <a:rPr lang="en-US" dirty="0" smtClean="0">
                <a:latin typeface="Calibri"/>
                <a:cs typeface="Calibri"/>
              </a:rPr>
              <a:t> one after other </a:t>
            </a:r>
          </a:p>
          <a:p>
            <a:pPr lvl="3"/>
            <a:r>
              <a:rPr lang="en-US" dirty="0" smtClean="0">
                <a:latin typeface="Calibri"/>
                <a:cs typeface="Calibri"/>
              </a:rPr>
              <a:t>stop </a:t>
            </a:r>
            <a:r>
              <a:rPr lang="en-US" dirty="0">
                <a:latin typeface="Calibri"/>
                <a:cs typeface="Calibri"/>
              </a:rPr>
              <a:t>one NN change the software and start in upgrade </a:t>
            </a:r>
            <a:r>
              <a:rPr lang="en-US" dirty="0" smtClean="0">
                <a:latin typeface="Calibri"/>
                <a:cs typeface="Calibri"/>
              </a:rPr>
              <a:t>mode</a:t>
            </a:r>
          </a:p>
          <a:p>
            <a:pPr marL="48767" indent="0">
              <a:buNone/>
            </a:pP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           3) Update </a:t>
            </a:r>
            <a:r>
              <a:rPr lang="en-US" dirty="0" err="1" smtClean="0">
                <a:latin typeface="Calibri"/>
                <a:cs typeface="Calibri"/>
              </a:rPr>
              <a:t>Datanodes</a:t>
            </a:r>
            <a:r>
              <a:rPr lang="en-US" dirty="0" smtClean="0">
                <a:latin typeface="Calibri"/>
                <a:cs typeface="Calibri"/>
              </a:rPr>
              <a:t>, one after other</a:t>
            </a:r>
          </a:p>
          <a:p>
            <a:pPr lvl="3"/>
            <a:r>
              <a:rPr lang="en-US" dirty="0" smtClean="0">
                <a:latin typeface="Calibri"/>
                <a:cs typeface="Calibri"/>
              </a:rPr>
              <a:t>For each in rolling way: stop one DN change the </a:t>
            </a:r>
            <a:r>
              <a:rPr lang="en-US" dirty="0">
                <a:latin typeface="Calibri"/>
                <a:cs typeface="Calibri"/>
              </a:rPr>
              <a:t>s</a:t>
            </a:r>
            <a:r>
              <a:rPr lang="en-US" dirty="0" smtClean="0">
                <a:latin typeface="Calibri"/>
                <a:cs typeface="Calibri"/>
              </a:rPr>
              <a:t>oftware and start it (startup will take longer than usual)</a:t>
            </a:r>
          </a:p>
          <a:p>
            <a:pPr marL="597393" lvl="1" indent="0">
              <a:buNone/>
            </a:pPr>
            <a:r>
              <a:rPr lang="en-US" dirty="0" smtClean="0">
                <a:latin typeface="Calibri"/>
                <a:cs typeface="Calibri"/>
              </a:rPr>
              <a:t>       4) Commit upgrade</a:t>
            </a:r>
          </a:p>
          <a:p>
            <a:pPr lvl="2"/>
            <a:endParaRPr lang="en-US" dirty="0" smtClean="0">
              <a:latin typeface="Calibri"/>
              <a:cs typeface="Calibri"/>
            </a:endParaRPr>
          </a:p>
          <a:p>
            <a:pPr lvl="1"/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7428" y="181380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861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CERN moved to Hadoop3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Calibri"/>
                <a:cs typeface="Calibri"/>
              </a:rPr>
              <a:t>New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features</a:t>
            </a:r>
            <a:r>
              <a:rPr lang="en-US" dirty="0" smtClean="0">
                <a:latin typeface="Calibri"/>
                <a:cs typeface="Calibri"/>
              </a:rPr>
              <a:t> and bug fixes available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Erasure coding, YARN Jobs in </a:t>
            </a:r>
            <a:r>
              <a:rPr lang="en-US" dirty="0" err="1" smtClean="0">
                <a:latin typeface="Calibri"/>
                <a:cs typeface="Calibri"/>
              </a:rPr>
              <a:t>Docker</a:t>
            </a:r>
            <a:r>
              <a:rPr lang="en-US" dirty="0" smtClean="0">
                <a:latin typeface="Calibri"/>
                <a:cs typeface="Calibri"/>
              </a:rPr>
              <a:t> containers, Intra queue preemption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JAVA11, Better protection of the compute resources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Migrating to Apache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3.2 from CDH 5.x/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2.x secured cluster requires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full shutdown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 downtime is proportional with the number of objects on HDFS</a:t>
            </a:r>
          </a:p>
          <a:p>
            <a:pPr marL="597393" lvl="1" indent="0">
              <a:buNone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Spark 2.x officially does not support Hadoop3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However it works on Hadop3 after minor reconfiguration ;)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As a safety measure we are running Spark applications with </a:t>
            </a:r>
            <a:r>
              <a:rPr lang="en-US" dirty="0" err="1" smtClean="0">
                <a:latin typeface="Calibri"/>
                <a:cs typeface="Calibri"/>
              </a:rPr>
              <a:t>classpaths</a:t>
            </a:r>
            <a:r>
              <a:rPr lang="en-US" dirty="0" smtClean="0">
                <a:latin typeface="Calibri"/>
                <a:cs typeface="Calibri"/>
              </a:rPr>
              <a:t> from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2.7</a:t>
            </a:r>
          </a:p>
          <a:p>
            <a:pPr lvl="1"/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4857" y="253952"/>
            <a:ext cx="3277813" cy="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332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development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Pure development</a:t>
            </a:r>
          </a:p>
          <a:p>
            <a:pPr lvl="1"/>
            <a:r>
              <a:rPr lang="en-US" dirty="0" smtClean="0"/>
              <a:t>1-2FTs since 2013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-</a:t>
            </a:r>
            <a:r>
              <a:rPr lang="en-US" dirty="0"/>
              <a:t>4</a:t>
            </a:r>
            <a:r>
              <a:rPr lang="en-US" dirty="0" smtClean="0"/>
              <a:t> FTs since 2015</a:t>
            </a:r>
          </a:p>
          <a:p>
            <a:pPr lvl="1"/>
            <a:r>
              <a:rPr lang="en-US" dirty="0" smtClean="0"/>
              <a:t>2 FTs since 2018</a:t>
            </a:r>
          </a:p>
          <a:p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¼ FT</a:t>
            </a:r>
          </a:p>
          <a:p>
            <a:r>
              <a:rPr lang="en-US" dirty="0" smtClean="0"/>
              <a:t>Preparation for Apache </a:t>
            </a:r>
            <a:r>
              <a:rPr lang="en-US" dirty="0" err="1" smtClean="0"/>
              <a:t>Hadoop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3 months</a:t>
            </a:r>
          </a:p>
          <a:p>
            <a:r>
              <a:rPr lang="en-US" dirty="0" smtClean="0"/>
              <a:t>Preparation for Hadoop3 </a:t>
            </a:r>
            <a:r>
              <a:rPr lang="mr-IN" dirty="0" smtClean="0"/>
              <a:t>–</a:t>
            </a:r>
            <a:r>
              <a:rPr lang="en-US" dirty="0" smtClean="0"/>
              <a:t> 8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70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Conclusions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742" y="1325607"/>
            <a:ext cx="11237687" cy="4915536"/>
          </a:xfrm>
        </p:spPr>
        <p:txBody>
          <a:bodyPr>
            <a:normAutofit fontScale="47500" lnSpcReduction="20000"/>
          </a:bodyPr>
          <a:lstStyle/>
          <a:p>
            <a:pPr defTabSz="1219170"/>
            <a:r>
              <a:rPr lang="en-US" sz="4400" dirty="0">
                <a:latin typeface="Calibri" panose="020F0502020204030204" pitchFamily="34" charset="0"/>
              </a:rPr>
              <a:t>Demand of “Big Data” platforms and tools is growing at CERN</a:t>
            </a:r>
          </a:p>
          <a:p>
            <a:pPr lvl="1" defTabSz="1219170"/>
            <a:r>
              <a:rPr lang="en-US" sz="3867" dirty="0">
                <a:latin typeface="Calibri" panose="020F0502020204030204" pitchFamily="34" charset="0"/>
              </a:rPr>
              <a:t>Many projects started and running </a:t>
            </a:r>
          </a:p>
          <a:p>
            <a:pPr lvl="1" defTabSz="1219170"/>
            <a:r>
              <a:rPr lang="en-US" sz="3733" dirty="0">
                <a:latin typeface="Calibri" panose="020F0502020204030204" pitchFamily="34" charset="0"/>
              </a:rPr>
              <a:t>Projects around Monitoring, Security, Accelerators logging/controls, physics data, streaming</a:t>
            </a:r>
            <a:r>
              <a:rPr lang="is-IS" sz="3733" dirty="0">
                <a:latin typeface="Calibri" panose="020F0502020204030204" pitchFamily="34" charset="0"/>
              </a:rPr>
              <a:t>…</a:t>
            </a:r>
            <a:endParaRPr lang="en-US" sz="3733" dirty="0">
              <a:latin typeface="Calibri" panose="020F0502020204030204" pitchFamily="34" charset="0"/>
            </a:endParaRPr>
          </a:p>
          <a:p>
            <a:pPr marL="448056" lvl="1" indent="0" defTabSz="1219170">
              <a:buNone/>
            </a:pPr>
            <a:endParaRPr lang="en-US" sz="4267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defTabSz="1219170"/>
            <a:r>
              <a:rPr lang="en-US" sz="4267" dirty="0" err="1">
                <a:solidFill>
                  <a:srgbClr val="FF0000"/>
                </a:solidFill>
                <a:latin typeface="Calibri" panose="020F0502020204030204" pitchFamily="34" charset="0"/>
              </a:rPr>
              <a:t>Hadoop</a:t>
            </a:r>
            <a:r>
              <a:rPr lang="en-US" sz="4267" dirty="0">
                <a:latin typeface="Calibri" panose="020F0502020204030204" pitchFamily="34" charset="0"/>
              </a:rPr>
              <a:t>, </a:t>
            </a:r>
            <a:r>
              <a:rPr lang="en-US" sz="4267" dirty="0">
                <a:solidFill>
                  <a:srgbClr val="FF0000"/>
                </a:solidFill>
                <a:latin typeface="Calibri" panose="020F0502020204030204" pitchFamily="34" charset="0"/>
              </a:rPr>
              <a:t>Spark</a:t>
            </a:r>
            <a:r>
              <a:rPr lang="en-US" sz="4267" dirty="0">
                <a:latin typeface="Calibri" panose="020F0502020204030204" pitchFamily="34" charset="0"/>
              </a:rPr>
              <a:t>, </a:t>
            </a:r>
            <a:r>
              <a:rPr lang="en-US" sz="4267" dirty="0">
                <a:solidFill>
                  <a:srgbClr val="FF0000"/>
                </a:solidFill>
                <a:latin typeface="Calibri" panose="020F0502020204030204" pitchFamily="34" charset="0"/>
              </a:rPr>
              <a:t>Kafka</a:t>
            </a:r>
            <a:r>
              <a:rPr lang="en-US" sz="4267" dirty="0">
                <a:latin typeface="Calibri" panose="020F0502020204030204" pitchFamily="34" charset="0"/>
              </a:rPr>
              <a:t> services at CERN IT</a:t>
            </a:r>
          </a:p>
          <a:p>
            <a:pPr lvl="1" defTabSz="1219170"/>
            <a:r>
              <a:rPr lang="en-US" sz="3867" dirty="0">
                <a:latin typeface="Calibri" panose="020F0502020204030204" pitchFamily="34" charset="0"/>
              </a:rPr>
              <a:t>Service is evolving: </a:t>
            </a:r>
            <a:r>
              <a:rPr lang="en-US" sz="4000" dirty="0">
                <a:latin typeface="Calibri" panose="020F0502020204030204" pitchFamily="34" charset="0"/>
              </a:rPr>
              <a:t>High availability, security, backups, external data sources, notebooks, cloud…</a:t>
            </a:r>
            <a:endParaRPr lang="en-US" sz="3867" dirty="0">
              <a:latin typeface="Calibri" panose="020F0502020204030204" pitchFamily="34" charset="0"/>
            </a:endParaRPr>
          </a:p>
          <a:p>
            <a:pPr marL="48767" indent="0">
              <a:buNone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We decided to use Apache for better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flexibility</a:t>
            </a:r>
            <a:r>
              <a:rPr lang="en-US" dirty="0" smtClean="0">
                <a:latin typeface="Calibri"/>
                <a:cs typeface="Calibri"/>
              </a:rPr>
              <a:t> in terms of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C</a:t>
            </a:r>
            <a:r>
              <a:rPr lang="en-US" dirty="0" smtClean="0">
                <a:latin typeface="Calibri"/>
                <a:cs typeface="Calibri"/>
              </a:rPr>
              <a:t>hoosing software versions and features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Using other Apache upstream products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Integration with other CERN services and infrastructure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Supporting users community</a:t>
            </a:r>
          </a:p>
          <a:p>
            <a:pPr marL="597393" lvl="1" indent="0">
              <a:buNone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Being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independent</a:t>
            </a:r>
            <a:r>
              <a:rPr lang="en-US" dirty="0" smtClean="0">
                <a:latin typeface="Calibri"/>
                <a:cs typeface="Calibri"/>
              </a:rPr>
              <a:t> from </a:t>
            </a:r>
            <a:r>
              <a:rPr lang="en-US" dirty="0" err="1" smtClean="0">
                <a:latin typeface="Calibri"/>
                <a:cs typeface="Calibri"/>
              </a:rPr>
              <a:t>Cloudera</a:t>
            </a:r>
            <a:r>
              <a:rPr lang="en-US" dirty="0" smtClean="0">
                <a:latin typeface="Calibri"/>
                <a:cs typeface="Calibri"/>
              </a:rPr>
              <a:t> native solutions eased the decision about the migration and allowed for smooth transition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This is mainly because of wide number of services that are available at CERN for building service infrastructures</a:t>
            </a:r>
          </a:p>
          <a:p>
            <a:pPr marL="48767" indent="0">
              <a:buNone/>
            </a:pPr>
            <a:r>
              <a:rPr lang="en-US" dirty="0" smtClean="0">
                <a:latin typeface="Calibri"/>
                <a:cs typeface="Calibri"/>
              </a:rPr>
              <a:t>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1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5333" dirty="0" err="1" smtClean="0">
                <a:latin typeface="Calibri" panose="020F0502020204030204" pitchFamily="34" charset="0"/>
              </a:rPr>
              <a:t>Hadoop</a:t>
            </a:r>
            <a:r>
              <a:rPr lang="es-ES" sz="5333" dirty="0" smtClean="0">
                <a:latin typeface="Calibri" panose="020F0502020204030204" pitchFamily="34" charset="0"/>
              </a:rPr>
              <a:t>, </a:t>
            </a:r>
            <a:r>
              <a:rPr lang="es-ES" sz="5333" dirty="0" err="1" smtClean="0">
                <a:latin typeface="Calibri" panose="020F0502020204030204" pitchFamily="34" charset="0"/>
              </a:rPr>
              <a:t>Spark</a:t>
            </a:r>
            <a:r>
              <a:rPr lang="es-ES" sz="5333" dirty="0" smtClean="0">
                <a:latin typeface="Calibri" panose="020F0502020204030204" pitchFamily="34" charset="0"/>
              </a:rPr>
              <a:t> and Kafka </a:t>
            </a:r>
            <a:r>
              <a:rPr lang="es-ES" sz="5333" dirty="0" err="1">
                <a:latin typeface="Calibri" panose="020F0502020204030204" pitchFamily="34" charset="0"/>
              </a:rPr>
              <a:t>s</a:t>
            </a:r>
            <a:r>
              <a:rPr lang="es-ES" sz="5333" dirty="0" err="1" smtClean="0">
                <a:latin typeface="Calibri" panose="020F0502020204030204" pitchFamily="34" charset="0"/>
              </a:rPr>
              <a:t>ervice</a:t>
            </a:r>
            <a:r>
              <a:rPr lang="es-ES" sz="5333" dirty="0" smtClean="0">
                <a:latin typeface="Calibri" panose="020F0502020204030204" pitchFamily="34" charset="0"/>
              </a:rPr>
              <a:t> </a:t>
            </a:r>
            <a:r>
              <a:rPr lang="es-ES" sz="5333" dirty="0">
                <a:latin typeface="Calibri" panose="020F0502020204030204" pitchFamily="34" charset="0"/>
              </a:rPr>
              <a:t>at CERN </a:t>
            </a:r>
            <a:r>
              <a:rPr lang="es-ES" sz="5333" dirty="0" smtClean="0">
                <a:latin typeface="Calibri" panose="020F0502020204030204" pitchFamily="34" charset="0"/>
              </a:rPr>
              <a:t>IT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13873" y="1690651"/>
            <a:ext cx="6727251" cy="485804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Since 2013</a:t>
            </a:r>
          </a:p>
          <a:p>
            <a:pPr defTabSz="1219170"/>
            <a:endParaRPr lang="en-US" sz="3200" dirty="0" smtClean="0">
              <a:latin typeface="Calibri" panose="020F0502020204030204" pitchFamily="34" charset="0"/>
            </a:endParaRP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Setup </a:t>
            </a:r>
            <a:r>
              <a:rPr lang="en-US" sz="3200" dirty="0">
                <a:latin typeface="Calibri" panose="020F0502020204030204" pitchFamily="34" charset="0"/>
              </a:rPr>
              <a:t>and run the </a:t>
            </a:r>
            <a:r>
              <a:rPr lang="en-US" sz="3200" dirty="0" smtClean="0">
                <a:latin typeface="Calibri" panose="020F0502020204030204" pitchFamily="34" charset="0"/>
              </a:rPr>
              <a:t>infrastructure for scale-out solutions</a:t>
            </a:r>
          </a:p>
          <a:p>
            <a:pPr defTabSz="1219170"/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Today mainly on Apache </a:t>
            </a:r>
            <a:r>
              <a:rPr lang="en-US" sz="3200" dirty="0" err="1" smtClean="0">
                <a:latin typeface="Calibri" panose="020F0502020204030204" pitchFamily="34" charset="0"/>
              </a:rPr>
              <a:t>Hadoop</a:t>
            </a:r>
            <a:r>
              <a:rPr lang="en-US" sz="3200" dirty="0" smtClean="0">
                <a:latin typeface="Calibri" panose="020F0502020204030204" pitchFamily="34" charset="0"/>
              </a:rPr>
              <a:t> framework and Big Data ecosystem</a:t>
            </a:r>
          </a:p>
          <a:p>
            <a:pPr defTabSz="1219170"/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r>
              <a:rPr lang="en-US" sz="3200" dirty="0">
                <a:latin typeface="Calibri" panose="020F0502020204030204" pitchFamily="34" charset="0"/>
              </a:rPr>
              <a:t>Support user </a:t>
            </a:r>
            <a:r>
              <a:rPr lang="en-US" sz="3200" dirty="0" smtClean="0">
                <a:latin typeface="Calibri" panose="020F0502020204030204" pitchFamily="34" charset="0"/>
              </a:rPr>
              <a:t>community</a:t>
            </a:r>
            <a:endParaRPr lang="en-US" sz="3067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Provide consultancy</a:t>
            </a:r>
            <a:endParaRPr lang="en-US" sz="2800" dirty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Ensure knowledge sharing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Train on the technologies</a:t>
            </a:r>
            <a:endParaRPr lang="en-US" sz="2267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066235" y="6418043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2</a:t>
            </a:fld>
            <a:endParaRPr lang="en-US" dirty="0"/>
          </a:p>
        </p:txBody>
      </p:sp>
      <p:pic>
        <p:nvPicPr>
          <p:cNvPr id="17" name="Picture 16" descr="IMG_13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0"/>
          <a:stretch/>
        </p:blipFill>
        <p:spPr>
          <a:xfrm rot="10800000">
            <a:off x="7196890" y="1723476"/>
            <a:ext cx="4293942" cy="482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70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CERN analytics platform outlook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6" name="Content Placeholder 5" descr="Screen Shot 2018-05-09 at 01.00.09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199" r="-27199"/>
          <a:stretch>
            <a:fillRect/>
          </a:stretch>
        </p:blipFill>
        <p:spPr>
          <a:xfrm>
            <a:off x="-544483" y="1436230"/>
            <a:ext cx="13283995" cy="51704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347419" y="3143553"/>
            <a:ext cx="184458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Flexible scalability for compute intensive workloads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Ad-hoc users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163" y="3231665"/>
            <a:ext cx="190505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High throughput IO and compute workloads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Established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4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Hadoop service in numbers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43289" y="1345385"/>
            <a:ext cx="5386917" cy="528340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²"/>
            </a:pPr>
            <a:r>
              <a:rPr lang="en-GB" dirty="0"/>
              <a:t>5</a:t>
            </a:r>
            <a:r>
              <a:rPr lang="en-GB" dirty="0" smtClean="0"/>
              <a:t> clusters</a:t>
            </a:r>
          </a:p>
          <a:p>
            <a:pPr lvl="1">
              <a:buFont typeface="Wingdings" charset="2"/>
              <a:buChar char="²"/>
            </a:pPr>
            <a:r>
              <a:rPr lang="en-GB" dirty="0"/>
              <a:t>3</a:t>
            </a:r>
            <a:r>
              <a:rPr lang="en-GB" dirty="0" smtClean="0"/>
              <a:t> production (bare-metal)</a:t>
            </a:r>
          </a:p>
          <a:p>
            <a:pPr lvl="1">
              <a:buFont typeface="Wingdings" charset="2"/>
              <a:buChar char="²"/>
            </a:pPr>
            <a:r>
              <a:rPr lang="en-GB" dirty="0" smtClean="0"/>
              <a:t>2 DEV clusters (BM &amp; VMs)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100+ physical servers</a:t>
            </a:r>
          </a:p>
          <a:p>
            <a:pPr>
              <a:buFont typeface="Wingdings" charset="2"/>
              <a:buChar char="²"/>
            </a:pPr>
            <a:endParaRPr lang="en-GB" dirty="0" smtClean="0"/>
          </a:p>
          <a:p>
            <a:pPr>
              <a:buFont typeface="Wingdings" charset="2"/>
              <a:buChar char="²"/>
            </a:pPr>
            <a:r>
              <a:rPr lang="en-GB" dirty="0" smtClean="0"/>
              <a:t>40+ virtual machines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30+ PBs of </a:t>
            </a:r>
            <a:r>
              <a:rPr lang="en-GB" dirty="0"/>
              <a:t>S</a:t>
            </a:r>
            <a:r>
              <a:rPr lang="en-GB" dirty="0" smtClean="0"/>
              <a:t>torage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48026" y="1375622"/>
            <a:ext cx="5389033" cy="5283406"/>
          </a:xfrm>
        </p:spPr>
        <p:txBody>
          <a:bodyPr/>
          <a:lstStyle/>
          <a:p>
            <a:pPr>
              <a:buFont typeface="Wingdings" charset="2"/>
              <a:buChar char="²"/>
            </a:pPr>
            <a:r>
              <a:rPr lang="en-GB" dirty="0"/>
              <a:t>3</a:t>
            </a:r>
            <a:r>
              <a:rPr lang="en-GB" dirty="0" smtClean="0"/>
              <a:t>0+ TB of Memory</a:t>
            </a:r>
          </a:p>
          <a:p>
            <a:pPr marL="48763" indent="0">
              <a:buNone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1500+ physical cores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HDDs and SDDs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Data growth: 5 TB per 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47" y="1496705"/>
            <a:ext cx="831502" cy="831502"/>
          </a:xfrm>
          <a:prstGeom prst="rect">
            <a:avLst/>
          </a:prstGeom>
        </p:spPr>
      </p:pic>
      <p:pic>
        <p:nvPicPr>
          <p:cNvPr id="7" name="Picture 2" descr="Ram, Chip, Computer, Hardwa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611" y="1432046"/>
            <a:ext cx="866660" cy="57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821006" y="2388677"/>
            <a:ext cx="1076105" cy="920995"/>
            <a:chOff x="7230849" y="2297725"/>
            <a:chExt cx="443191" cy="352643"/>
          </a:xfrm>
        </p:grpSpPr>
        <p:pic>
          <p:nvPicPr>
            <p:cNvPr id="14" name="Picture 8" descr="Cpu, Processor, Intel, Amd, Chi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849" y="2297725"/>
              <a:ext cx="352643" cy="352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309992" y="2403983"/>
              <a:ext cx="364048" cy="129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0000"/>
                  </a:solidFill>
                </a:rPr>
                <a:t>CPU</a:t>
              </a:r>
              <a:endParaRPr lang="en-GB" sz="500" b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76" y="3495830"/>
            <a:ext cx="859979" cy="595535"/>
          </a:xfrm>
          <a:prstGeom prst="rect">
            <a:avLst/>
          </a:prstGeom>
        </p:spPr>
      </p:pic>
      <p:pic>
        <p:nvPicPr>
          <p:cNvPr id="16" name="Picture 4" descr="Hard Disk, Technology, Electronics, Disk, Stor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25" y="5805264"/>
            <a:ext cx="862846" cy="79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5458" y="3627327"/>
            <a:ext cx="1143000" cy="812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4" y="4595937"/>
            <a:ext cx="813619" cy="8136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0815" y="4773894"/>
            <a:ext cx="11430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0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499" y="19052"/>
            <a:ext cx="11823700" cy="825129"/>
          </a:xfrm>
        </p:spPr>
        <p:txBody>
          <a:bodyPr>
            <a:normAutofit fontScale="90000"/>
          </a:bodyPr>
          <a:lstStyle/>
          <a:p>
            <a:r>
              <a:rPr lang="en-US" sz="5333" dirty="0">
                <a:latin typeface="Calibri" panose="020F0502020204030204" pitchFamily="34" charset="0"/>
              </a:rPr>
              <a:t>Overview of </a:t>
            </a:r>
            <a:r>
              <a:rPr lang="en-US" sz="5333" dirty="0" smtClean="0">
                <a:latin typeface="Calibri" panose="020F0502020204030204" pitchFamily="34" charset="0"/>
              </a:rPr>
              <a:t>available </a:t>
            </a:r>
            <a:r>
              <a:rPr lang="en-US" sz="5333" dirty="0">
                <a:latin typeface="Calibri" panose="020F0502020204030204" pitchFamily="34" charset="0"/>
              </a:rPr>
              <a:t>c</a:t>
            </a:r>
            <a:r>
              <a:rPr lang="en-US" sz="5333" dirty="0" smtClean="0">
                <a:latin typeface="Calibri" panose="020F0502020204030204" pitchFamily="34" charset="0"/>
              </a:rPr>
              <a:t>omponents in 2020</a:t>
            </a:r>
            <a:endParaRPr lang="en-US" sz="5333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51" y="576715"/>
            <a:ext cx="10093140" cy="79962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405516"/>
            <a:ext cx="1285113" cy="1978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8966" y="3544144"/>
            <a:ext cx="2069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Kafka:</a:t>
            </a:r>
          </a:p>
          <a:p>
            <a:r>
              <a:rPr lang="en-GB" sz="2400" dirty="0"/>
              <a:t>streaming and ingestion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47AEF7-A93A-984B-A457-E7553317D53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8488" y="5860702"/>
            <a:ext cx="3702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/>
              <a:t>Reach data manipulation </a:t>
            </a:r>
          </a:p>
          <a:p>
            <a:pPr algn="r"/>
            <a:r>
              <a:rPr lang="en-GB" sz="2400" dirty="0" smtClean="0"/>
              <a:t>bindings: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117" y="5865867"/>
            <a:ext cx="1612215" cy="992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0991" y="6037607"/>
            <a:ext cx="1964061" cy="6597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0235" y="6014057"/>
            <a:ext cx="1433647" cy="5874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1890" y="5976410"/>
            <a:ext cx="864617" cy="6699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4626" y="6122877"/>
            <a:ext cx="1518355" cy="5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5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err="1" smtClean="0"/>
              <a:t>Hadoop</a:t>
            </a:r>
            <a:r>
              <a:rPr lang="en-GB" sz="4400" dirty="0" smtClean="0"/>
              <a:t> and Spark production deployment</a:t>
            </a:r>
            <a:endParaRPr lang="en-GB" sz="4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609604" y="1269793"/>
            <a:ext cx="5386917" cy="5442693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Software distribution</a:t>
            </a:r>
          </a:p>
          <a:p>
            <a:pPr lvl="1">
              <a:buFont typeface="Wingdings" charset="2"/>
              <a:buChar char="²"/>
            </a:pPr>
            <a:r>
              <a:rPr lang="en-GB" dirty="0" err="1" smtClean="0">
                <a:latin typeface="Calibri"/>
                <a:cs typeface="Calibri"/>
              </a:rPr>
              <a:t>Cloudera</a:t>
            </a:r>
            <a:r>
              <a:rPr lang="en-GB" dirty="0" smtClean="0">
                <a:latin typeface="Calibri"/>
                <a:cs typeface="Calibri"/>
              </a:rPr>
              <a:t> (since 2013)</a:t>
            </a: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Vanilla Apache (since 2017)</a:t>
            </a:r>
          </a:p>
          <a:p>
            <a:pPr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Installation and configuration</a:t>
            </a:r>
          </a:p>
          <a:p>
            <a:pPr lvl="1">
              <a:buFont typeface="Wingdings" charset="2"/>
              <a:buChar char="²"/>
            </a:pPr>
            <a:r>
              <a:rPr lang="en-GB" dirty="0" err="1" smtClean="0">
                <a:latin typeface="Calibri"/>
                <a:cs typeface="Calibri"/>
              </a:rPr>
              <a:t>CentOS</a:t>
            </a:r>
            <a:r>
              <a:rPr lang="en-GB" dirty="0">
                <a:latin typeface="Calibri"/>
                <a:cs typeface="Calibri"/>
              </a:rPr>
              <a:t> </a:t>
            </a:r>
            <a:r>
              <a:rPr lang="en-GB" dirty="0" smtClean="0">
                <a:latin typeface="Calibri"/>
                <a:cs typeface="Calibri"/>
              </a:rPr>
              <a:t>7.x</a:t>
            </a: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custom Puppet module</a:t>
            </a: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Security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a</a:t>
            </a:r>
            <a:r>
              <a:rPr lang="en-GB" dirty="0" smtClean="0">
                <a:latin typeface="Calibri"/>
                <a:cs typeface="Calibri"/>
              </a:rPr>
              <a:t>uthentication 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Calibri"/>
              </a:rPr>
              <a:t>Kerberos</a:t>
            </a: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fine-grained authorization integrated        </a:t>
            </a:r>
            <a:r>
              <a:rPr lang="en-GB" dirty="0">
                <a:latin typeface="Calibri"/>
                <a:cs typeface="Calibri"/>
              </a:rPr>
              <a:t>with 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Calibri"/>
              </a:rPr>
              <a:t>LDAP groups</a:t>
            </a:r>
            <a:r>
              <a:rPr lang="en-GB" dirty="0" smtClean="0">
                <a:latin typeface="Calibri"/>
                <a:cs typeface="Calibri"/>
              </a:rPr>
              <a:t> </a:t>
            </a: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High availability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a</a:t>
            </a:r>
            <a:r>
              <a:rPr lang="en-GB" dirty="0" smtClean="0">
                <a:latin typeface="Calibri"/>
                <a:cs typeface="Calibri"/>
              </a:rPr>
              <a:t>utomatic master failover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f</a:t>
            </a:r>
            <a:r>
              <a:rPr lang="en-GB" dirty="0" smtClean="0">
                <a:latin typeface="Calibri"/>
                <a:cs typeface="Calibri"/>
              </a:rPr>
              <a:t>or HDFS, YARN, HBASE and HIVE</a:t>
            </a: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marL="597393" lvl="1" indent="0">
              <a:buNone/>
            </a:pP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 marL="48767" indent="0">
              <a:buNone/>
            </a:pPr>
            <a:endParaRPr lang="en-GB" dirty="0" smtClean="0">
              <a:latin typeface="Calibri"/>
              <a:cs typeface="Calibri"/>
            </a:endParaRPr>
          </a:p>
          <a:p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93384" y="1194203"/>
            <a:ext cx="5735914" cy="5283406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²"/>
            </a:pPr>
            <a:r>
              <a:rPr lang="en-GB" sz="2000" dirty="0">
                <a:latin typeface="Calibri"/>
                <a:cs typeface="Calibri"/>
              </a:rPr>
              <a:t>Rolling change deployment</a:t>
            </a: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no service downtime</a:t>
            </a: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transparent in most of the cases</a:t>
            </a:r>
          </a:p>
          <a:p>
            <a:pPr>
              <a:buFont typeface="Wingdings" charset="2"/>
              <a:buChar char="²"/>
            </a:pPr>
            <a:endParaRPr lang="en-GB" sz="20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 smtClean="0">
                <a:latin typeface="Calibri"/>
                <a:cs typeface="Calibri"/>
              </a:rPr>
              <a:t>Host monitoring and alerting</a:t>
            </a:r>
            <a:endParaRPr lang="en-GB" sz="2000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via CERN IT Monitoring </a:t>
            </a:r>
            <a:r>
              <a:rPr lang="en-GB" sz="1800" dirty="0" smtClean="0">
                <a:latin typeface="Calibri"/>
                <a:cs typeface="Calibri"/>
              </a:rPr>
              <a:t>infrastructure</a:t>
            </a:r>
          </a:p>
          <a:p>
            <a:pPr lvl="1">
              <a:buFont typeface="Wingdings" charset="2"/>
              <a:buChar char="²"/>
            </a:pPr>
            <a:r>
              <a:rPr lang="en-GB" sz="1800" dirty="0" smtClean="0">
                <a:latin typeface="Calibri"/>
                <a:cs typeface="Calibri"/>
              </a:rPr>
              <a:t>( </a:t>
            </a:r>
            <a:r>
              <a:rPr lang="en-GB" sz="1800" dirty="0" err="1" smtClean="0">
                <a:latin typeface="Calibri"/>
                <a:cs typeface="Calibri"/>
              </a:rPr>
              <a:t>collectd</a:t>
            </a:r>
            <a:r>
              <a:rPr lang="en-GB" sz="1800" dirty="0" smtClean="0">
                <a:latin typeface="Calibri"/>
                <a:cs typeface="Calibri"/>
              </a:rPr>
              <a:t> + flume + </a:t>
            </a:r>
            <a:r>
              <a:rPr lang="en-GB" sz="1800" dirty="0" err="1" smtClean="0">
                <a:latin typeface="Calibri"/>
                <a:cs typeface="Calibri"/>
              </a:rPr>
              <a:t>kafka</a:t>
            </a:r>
            <a:r>
              <a:rPr lang="en-GB" sz="1800" dirty="0" smtClean="0">
                <a:latin typeface="Calibri"/>
                <a:cs typeface="Calibri"/>
              </a:rPr>
              <a:t> + influx &amp; </a:t>
            </a:r>
            <a:r>
              <a:rPr lang="en-GB" sz="1800" dirty="0" err="1" smtClean="0">
                <a:latin typeface="Calibri"/>
                <a:cs typeface="Calibri"/>
              </a:rPr>
              <a:t>hdfs</a:t>
            </a:r>
            <a:r>
              <a:rPr lang="en-GB" sz="1800" dirty="0" smtClean="0">
                <a:latin typeface="Calibri"/>
                <a:cs typeface="Calibri"/>
              </a:rPr>
              <a:t>)</a:t>
            </a:r>
            <a:endParaRPr lang="en-GB" sz="1800" dirty="0">
              <a:latin typeface="Calibri"/>
              <a:cs typeface="Calibri"/>
            </a:endParaRPr>
          </a:p>
          <a:p>
            <a:pPr marL="48767" indent="0">
              <a:buNone/>
            </a:pPr>
            <a:endParaRPr lang="en-GB" sz="20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 smtClean="0">
                <a:latin typeface="Calibri"/>
                <a:cs typeface="Calibri"/>
              </a:rPr>
              <a:t>Service </a:t>
            </a:r>
            <a:r>
              <a:rPr lang="en-GB" sz="2000" dirty="0">
                <a:latin typeface="Calibri"/>
                <a:cs typeface="Calibri"/>
              </a:rPr>
              <a:t>level </a:t>
            </a:r>
            <a:r>
              <a:rPr lang="en-GB" sz="2000" dirty="0" smtClean="0">
                <a:latin typeface="Calibri"/>
                <a:cs typeface="Calibri"/>
              </a:rPr>
              <a:t>monitoring</a:t>
            </a:r>
            <a:endParaRPr lang="en-GB" sz="1467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v</a:t>
            </a:r>
            <a:r>
              <a:rPr lang="en-GB" sz="1800" dirty="0" smtClean="0">
                <a:latin typeface="Calibri"/>
                <a:cs typeface="Calibri"/>
              </a:rPr>
              <a:t>ia CERN IT Monitoring (metrics and alerts)</a:t>
            </a:r>
            <a:endParaRPr lang="en-GB" sz="1800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custom </a:t>
            </a:r>
            <a:r>
              <a:rPr lang="en-GB" sz="1800" dirty="0" smtClean="0">
                <a:latin typeface="Calibri"/>
                <a:cs typeface="Calibri"/>
              </a:rPr>
              <a:t>canary for </a:t>
            </a:r>
            <a:r>
              <a:rPr lang="en-GB" sz="1800" dirty="0">
                <a:latin typeface="Calibri"/>
                <a:cs typeface="Calibri"/>
              </a:rPr>
              <a:t>availability and alerting</a:t>
            </a:r>
          </a:p>
          <a:p>
            <a:pPr marL="48763" indent="0">
              <a:buNone/>
            </a:pPr>
            <a:endParaRPr lang="en-GB" sz="2000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 smtClean="0">
                <a:latin typeface="Calibri"/>
                <a:cs typeface="Calibri"/>
              </a:rPr>
              <a:t>HDFS </a:t>
            </a:r>
            <a:r>
              <a:rPr lang="en-GB" sz="2000" dirty="0" smtClean="0">
                <a:solidFill>
                  <a:srgbClr val="FF0000"/>
                </a:solidFill>
                <a:latin typeface="Calibri"/>
                <a:cs typeface="Calibri"/>
              </a:rPr>
              <a:t>backups</a:t>
            </a:r>
            <a:endParaRPr lang="en-GB" sz="2000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 smtClean="0">
                <a:latin typeface="Calibri"/>
                <a:cs typeface="Calibri"/>
              </a:rPr>
              <a:t>Daily incremental snapshots</a:t>
            </a:r>
          </a:p>
          <a:p>
            <a:pPr lvl="1">
              <a:buFont typeface="Wingdings" charset="2"/>
              <a:buChar char="²"/>
            </a:pPr>
            <a:r>
              <a:rPr lang="en-GB" sz="1800" dirty="0" smtClean="0">
                <a:latin typeface="Calibri"/>
                <a:cs typeface="Calibri"/>
              </a:rPr>
              <a:t>Sent to CERN tapes service (CASTOR)</a:t>
            </a:r>
          </a:p>
          <a:p>
            <a:pPr>
              <a:buFont typeface="Wingdings" charset="2"/>
              <a:buChar char="²"/>
            </a:pPr>
            <a:endParaRPr lang="en-GB" sz="24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sz="2400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sz="24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243" y="3205057"/>
            <a:ext cx="912199" cy="320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681" y="5669312"/>
            <a:ext cx="918431" cy="615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3113" y="5673373"/>
            <a:ext cx="1283767" cy="5006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2576" y="4392101"/>
            <a:ext cx="559424" cy="559424"/>
          </a:xfrm>
          <a:prstGeom prst="rect">
            <a:avLst/>
          </a:prstGeom>
        </p:spPr>
      </p:pic>
      <p:pic>
        <p:nvPicPr>
          <p:cNvPr id="13" name="Picture 6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117" y="4351963"/>
            <a:ext cx="717246" cy="75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48" y="1255159"/>
            <a:ext cx="1299060" cy="253163"/>
          </a:xfrm>
          <a:prstGeom prst="rect">
            <a:avLst/>
          </a:prstGeom>
        </p:spPr>
      </p:pic>
      <p:pic>
        <p:nvPicPr>
          <p:cNvPr id="15" name="Picture 8" descr="Image result for apach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067" y="1647885"/>
            <a:ext cx="1301416" cy="5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54759" y="2543417"/>
            <a:ext cx="746526" cy="7465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1050" y="1300166"/>
            <a:ext cx="840950" cy="8409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80597" y="2464267"/>
            <a:ext cx="1339044" cy="78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8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Puppet for service deployment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71929" y="1325607"/>
            <a:ext cx="11210471" cy="50425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latin typeface="Calibri"/>
                <a:cs typeface="Calibri"/>
              </a:rPr>
              <a:t>CERN IT provides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central</a:t>
            </a:r>
            <a:r>
              <a:rPr lang="en-US" dirty="0" smtClean="0">
                <a:latin typeface="Calibri"/>
                <a:cs typeface="Calibri"/>
              </a:rPr>
              <a:t> puppet service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Manages configuration of most of the servers in the computer center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Integrated with central 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Calibri"/>
              </a:rPr>
              <a:t>Gitlab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service  </a:t>
            </a:r>
            <a:endParaRPr lang="en-US" dirty="0">
              <a:latin typeface="Calibri"/>
              <a:cs typeface="Calibri"/>
            </a:endParaRPr>
          </a:p>
          <a:p>
            <a:pPr lvl="2"/>
            <a:r>
              <a:rPr lang="en-US" dirty="0" smtClean="0">
                <a:latin typeface="Calibri"/>
                <a:cs typeface="Calibri"/>
              </a:rPr>
              <a:t>All Puppet modules and service manifests are versioned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Eases change management</a:t>
            </a:r>
          </a:p>
          <a:p>
            <a:r>
              <a:rPr lang="en-US" dirty="0" smtClean="0">
                <a:latin typeface="Calibri"/>
                <a:cs typeface="Calibri"/>
              </a:rPr>
              <a:t>Offers wide variety of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upstream</a:t>
            </a:r>
            <a:r>
              <a:rPr lang="en-US" dirty="0" smtClean="0">
                <a:latin typeface="Calibri"/>
                <a:cs typeface="Calibri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in-house </a:t>
            </a:r>
            <a:r>
              <a:rPr lang="en-US" dirty="0" smtClean="0">
                <a:latin typeface="Calibri"/>
                <a:cs typeface="Calibri"/>
              </a:rPr>
              <a:t>modules to integrate with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Base </a:t>
            </a:r>
            <a:r>
              <a:rPr lang="en-US" dirty="0" err="1" smtClean="0">
                <a:latin typeface="Calibri"/>
                <a:cs typeface="Calibri"/>
              </a:rPr>
              <a:t>linux</a:t>
            </a:r>
            <a:r>
              <a:rPr lang="en-US" dirty="0" smtClean="0">
                <a:latin typeface="Calibri"/>
                <a:cs typeface="Calibri"/>
              </a:rPr>
              <a:t> configuration and packages installation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Security enforcement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Integration with other CERN services 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Kerberos, Load balancer, AFS, EOS, Secret manager, </a:t>
            </a:r>
            <a:r>
              <a:rPr lang="en-US" dirty="0" err="1" smtClean="0">
                <a:latin typeface="Calibri"/>
                <a:cs typeface="Calibri"/>
              </a:rPr>
              <a:t>etc</a:t>
            </a:r>
            <a:endParaRPr lang="en-US" dirty="0" smtClean="0">
              <a:latin typeface="Calibri"/>
              <a:cs typeface="Calibri"/>
            </a:endParaRPr>
          </a:p>
          <a:p>
            <a:pPr marL="597393" lvl="1" indent="0">
              <a:buNone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We have developed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in-house 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Calibri"/>
              </a:rPr>
              <a:t>Hadoop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 modules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For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cluster</a:t>
            </a:r>
            <a:r>
              <a:rPr lang="en-US" dirty="0" smtClean="0">
                <a:latin typeface="Calibri"/>
                <a:cs typeface="Calibri"/>
              </a:rPr>
              <a:t> setup - deploys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r>
              <a:rPr lang="en-US" dirty="0" smtClean="0">
                <a:latin typeface="Calibri"/>
                <a:cs typeface="Calibri"/>
              </a:rPr>
              <a:t> clusters with all necessary components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Installs packages, generates configuration files, runs the daemons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Sets up monitoring and other core functionalities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Only </a:t>
            </a:r>
            <a:r>
              <a:rPr lang="en-US" dirty="0" err="1" smtClean="0">
                <a:latin typeface="Calibri"/>
                <a:cs typeface="Calibri"/>
              </a:rPr>
              <a:t>hostgroup</a:t>
            </a:r>
            <a:r>
              <a:rPr lang="en-US" dirty="0" smtClean="0">
                <a:latin typeface="Calibri"/>
                <a:cs typeface="Calibri"/>
              </a:rPr>
              <a:t> (what components) and </a:t>
            </a:r>
            <a:r>
              <a:rPr lang="en-US" dirty="0" err="1" smtClean="0">
                <a:latin typeface="Calibri"/>
                <a:cs typeface="Calibri"/>
              </a:rPr>
              <a:t>yaml</a:t>
            </a:r>
            <a:r>
              <a:rPr lang="en-US" dirty="0" smtClean="0">
                <a:latin typeface="Calibri"/>
                <a:cs typeface="Calibri"/>
              </a:rPr>
              <a:t> (parameters) with cluster specific information has to be provided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For cluster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clients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mr-IN" dirty="0" smtClean="0">
                <a:latin typeface="Calibri"/>
                <a:cs typeface="Calibri"/>
              </a:rPr>
              <a:t>–</a:t>
            </a:r>
            <a:r>
              <a:rPr lang="en-US" dirty="0" smtClean="0">
                <a:latin typeface="Calibri"/>
                <a:cs typeface="Calibri"/>
              </a:rPr>
              <a:t> to allow configure their own client instances</a:t>
            </a:r>
          </a:p>
          <a:p>
            <a:pPr lvl="1"/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775" y="1342572"/>
            <a:ext cx="3369225" cy="3863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4000" y="408573"/>
            <a:ext cx="1524140" cy="53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2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Security and role-based authorization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6"/>
            <a:ext cx="10972800" cy="47431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offer </a:t>
            </a:r>
            <a:r>
              <a:rPr lang="en-US" dirty="0" smtClean="0">
                <a:solidFill>
                  <a:srgbClr val="FF0000"/>
                </a:solidFill>
              </a:rPr>
              <a:t>multi-tenant </a:t>
            </a:r>
            <a:r>
              <a:rPr lang="en-US" dirty="0" smtClean="0"/>
              <a:t>clusters </a:t>
            </a:r>
            <a:r>
              <a:rPr lang="mr-IN" dirty="0" smtClean="0"/>
              <a:t>–</a:t>
            </a:r>
            <a:r>
              <a:rPr lang="en-US" dirty="0" smtClean="0"/>
              <a:t> security is a must</a:t>
            </a:r>
          </a:p>
          <a:p>
            <a:r>
              <a:rPr lang="en-US" dirty="0" smtClean="0"/>
              <a:t>All our clusters are </a:t>
            </a:r>
            <a:r>
              <a:rPr lang="en-US" dirty="0" err="1" smtClean="0"/>
              <a:t>kerberized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each connection has to have confirmed identity - </a:t>
            </a:r>
            <a:r>
              <a:rPr lang="en-US" dirty="0" smtClean="0">
                <a:solidFill>
                  <a:srgbClr val="FF0000"/>
                </a:solidFill>
              </a:rPr>
              <a:t>authentication</a:t>
            </a:r>
            <a:r>
              <a:rPr lang="en-US" dirty="0" smtClean="0"/>
              <a:t> with ticket/token</a:t>
            </a:r>
          </a:p>
          <a:p>
            <a:pPr lvl="1"/>
            <a:r>
              <a:rPr lang="en-US" dirty="0" smtClean="0"/>
              <a:t>Today we relay on CERN central </a:t>
            </a:r>
            <a:r>
              <a:rPr lang="en-US" dirty="0" err="1" smtClean="0"/>
              <a:t>ActiveDirectory</a:t>
            </a:r>
            <a:endParaRPr lang="en-US" dirty="0" smtClean="0"/>
          </a:p>
          <a:p>
            <a:pPr lvl="1"/>
            <a:r>
              <a:rPr lang="en-US" dirty="0" smtClean="0"/>
              <a:t>AD is being replaced with </a:t>
            </a:r>
            <a:r>
              <a:rPr lang="en-US" dirty="0" err="1" smtClean="0"/>
              <a:t>FreeIPA</a:t>
            </a:r>
            <a:r>
              <a:rPr lang="en-US" dirty="0" smtClean="0"/>
              <a:t> at CERN as a part of MALT project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Authorization</a:t>
            </a:r>
            <a:r>
              <a:rPr lang="en-US" dirty="0" smtClean="0"/>
              <a:t> is controlled by CERN e-groups service</a:t>
            </a:r>
          </a:p>
          <a:p>
            <a:pPr lvl="1"/>
            <a:r>
              <a:rPr lang="en-US" dirty="0" smtClean="0"/>
              <a:t>We have integrated clusters to map membership of e-groups to </a:t>
            </a:r>
            <a:r>
              <a:rPr lang="en-US" dirty="0" err="1" smtClean="0"/>
              <a:t>Hadoop</a:t>
            </a:r>
            <a:r>
              <a:rPr lang="en-US" dirty="0" smtClean="0"/>
              <a:t> groups</a:t>
            </a:r>
          </a:p>
          <a:p>
            <a:r>
              <a:rPr lang="en-US" dirty="0" smtClean="0"/>
              <a:t>ACLs on HDFS, YARN queues, </a:t>
            </a:r>
            <a:r>
              <a:rPr lang="en-US" dirty="0" err="1" smtClean="0"/>
              <a:t>HBase</a:t>
            </a:r>
            <a:r>
              <a:rPr lang="en-US" dirty="0" smtClean="0"/>
              <a:t> namespaces are also controlled with CERN e-groups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571" y="2435675"/>
            <a:ext cx="1197429" cy="5987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6643" y="3477903"/>
            <a:ext cx="1215571" cy="370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5286" y="336967"/>
            <a:ext cx="979714" cy="65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53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Cluster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214" y="1851750"/>
            <a:ext cx="11264900" cy="42708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Today we are using MONIT (CERN IT Monitoring) pipelines for metrics collection and alerting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Collectd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agents installed on all machines to collect metrics</a:t>
            </a:r>
          </a:p>
          <a:p>
            <a:pPr lvl="2"/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general</a:t>
            </a:r>
            <a:r>
              <a:rPr lang="en-US" dirty="0" smtClean="0"/>
              <a:t> and service </a:t>
            </a:r>
            <a:r>
              <a:rPr lang="en-US" dirty="0" smtClean="0">
                <a:solidFill>
                  <a:srgbClr val="FF0000"/>
                </a:solidFill>
              </a:rPr>
              <a:t>specific</a:t>
            </a:r>
            <a:r>
              <a:rPr lang="en-US" dirty="0" smtClean="0"/>
              <a:t> upstream and in-house plugins</a:t>
            </a:r>
          </a:p>
          <a:p>
            <a:pPr lvl="2"/>
            <a:r>
              <a:rPr lang="en-US" dirty="0" smtClean="0"/>
              <a:t>We have created </a:t>
            </a:r>
            <a:r>
              <a:rPr lang="en-US" dirty="0" smtClean="0">
                <a:solidFill>
                  <a:srgbClr val="FF0000"/>
                </a:solidFill>
              </a:rPr>
              <a:t>own</a:t>
            </a:r>
            <a:r>
              <a:rPr lang="en-US" dirty="0" smtClean="0"/>
              <a:t> plugins for </a:t>
            </a:r>
            <a:r>
              <a:rPr lang="en-US" dirty="0" err="1" smtClean="0"/>
              <a:t>hadoop</a:t>
            </a:r>
            <a:r>
              <a:rPr lang="en-US" dirty="0" smtClean="0"/>
              <a:t> and </a:t>
            </a:r>
            <a:r>
              <a:rPr lang="en-US" dirty="0" err="1" smtClean="0"/>
              <a:t>hbase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Flume</a:t>
            </a:r>
            <a:r>
              <a:rPr lang="en-US" dirty="0" smtClean="0"/>
              <a:t> agents are also installed on each machine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ush </a:t>
            </a:r>
            <a:r>
              <a:rPr lang="en-US" dirty="0" err="1" smtClean="0"/>
              <a:t>collectd</a:t>
            </a:r>
            <a:r>
              <a:rPr lang="en-US" dirty="0" smtClean="0"/>
              <a:t> data to gateway which insert them to Kafka cluster</a:t>
            </a:r>
          </a:p>
          <a:p>
            <a:pPr lvl="1"/>
            <a:r>
              <a:rPr lang="en-US" dirty="0" smtClean="0"/>
              <a:t>Data from </a:t>
            </a:r>
            <a:r>
              <a:rPr lang="en-US" dirty="0" smtClean="0">
                <a:solidFill>
                  <a:srgbClr val="FF0000"/>
                </a:solidFill>
              </a:rPr>
              <a:t>Kafka</a:t>
            </a:r>
            <a:r>
              <a:rPr lang="en-US" dirty="0" smtClean="0"/>
              <a:t> are reprocessed and pushed to 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InfluxDB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mr-IN" dirty="0" smtClean="0"/>
              <a:t>–</a:t>
            </a:r>
            <a:r>
              <a:rPr lang="en-US" dirty="0" smtClean="0"/>
              <a:t> for real time access with </a:t>
            </a:r>
            <a:r>
              <a:rPr lang="en-US" dirty="0" err="1" smtClean="0">
                <a:solidFill>
                  <a:srgbClr val="FF0000"/>
                </a:solidFill>
              </a:rPr>
              <a:t>Grafana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r>
              <a:rPr lang="en-US" dirty="0" smtClean="0"/>
              <a:t>1 week of high resolution data, 1 month of mid resolution data, 5 years of low resolution data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HDFS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after 1 day all raw data available in parquet</a:t>
            </a:r>
          </a:p>
          <a:p>
            <a:r>
              <a:rPr lang="en-US" dirty="0" smtClean="0"/>
              <a:t>Alerts are defined in </a:t>
            </a:r>
            <a:r>
              <a:rPr lang="en-US" dirty="0" err="1" smtClean="0"/>
              <a:t>collectd</a:t>
            </a:r>
            <a:r>
              <a:rPr lang="en-US" dirty="0" smtClean="0"/>
              <a:t> and </a:t>
            </a:r>
            <a:r>
              <a:rPr lang="en-US" dirty="0" err="1" smtClean="0"/>
              <a:t>Grafana</a:t>
            </a:r>
            <a:endParaRPr lang="en-US" dirty="0" smtClean="0"/>
          </a:p>
          <a:p>
            <a:pPr lvl="1"/>
            <a:r>
              <a:rPr lang="en-US" dirty="0" smtClean="0"/>
              <a:t>Integrated with </a:t>
            </a:r>
            <a:r>
              <a:rPr lang="en-US" dirty="0" err="1" smtClean="0"/>
              <a:t>ServiceNow</a:t>
            </a:r>
            <a:r>
              <a:rPr lang="en-US" dirty="0"/>
              <a:t> </a:t>
            </a:r>
            <a:r>
              <a:rPr lang="en-US" dirty="0" smtClean="0"/>
              <a:t>and internal </a:t>
            </a:r>
            <a:r>
              <a:rPr lang="en-US" dirty="0" err="1" smtClean="0"/>
              <a:t>Mattermost</a:t>
            </a:r>
            <a:r>
              <a:rPr lang="en-US" dirty="0" smtClean="0"/>
              <a:t> channel</a:t>
            </a:r>
          </a:p>
          <a:p>
            <a:pPr lvl="1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9</a:t>
            </a:fld>
            <a:endParaRPr lang="en-US"/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0362" y="0"/>
            <a:ext cx="4376037" cy="189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ERNcobrandi16-9">
  <a:themeElements>
    <a:clrScheme name="Custom 3">
      <a:dk1>
        <a:srgbClr val="0055A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BigData_Solutions_at_CERN_KT_Forum_20170929 (2)</Template>
  <TotalTime>43061</TotalTime>
  <Words>1509</Words>
  <Application>Microsoft Macintosh PowerPoint</Application>
  <PresentationFormat>Custom</PresentationFormat>
  <Paragraphs>254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CERNPrésentation1_16x9numpages</vt:lpstr>
      <vt:lpstr>cern</vt:lpstr>
      <vt:lpstr>CERNCorporate16-9</vt:lpstr>
      <vt:lpstr>CERNcobrandi16-9</vt:lpstr>
      <vt:lpstr>CERN_white</vt:lpstr>
      <vt:lpstr>1_CERNcobrandi16-9</vt:lpstr>
      <vt:lpstr>Image</vt:lpstr>
      <vt:lpstr>PowerPoint Presentation</vt:lpstr>
      <vt:lpstr>Hadoop, Spark and Kafka service at CERN IT</vt:lpstr>
      <vt:lpstr>CERN analytics platform outlook</vt:lpstr>
      <vt:lpstr>Hadoop service in numbers</vt:lpstr>
      <vt:lpstr>Overview of available components in 2020</vt:lpstr>
      <vt:lpstr>Hadoop and Spark production deployment</vt:lpstr>
      <vt:lpstr>Puppet for service deployment</vt:lpstr>
      <vt:lpstr>Security and role-based authorization</vt:lpstr>
      <vt:lpstr>Cluster Monitoring</vt:lpstr>
      <vt:lpstr>Own backup solution</vt:lpstr>
      <vt:lpstr>Hadoop portal</vt:lpstr>
      <vt:lpstr>Moving to Apache Hadoop distribution (since 2017) </vt:lpstr>
      <vt:lpstr>Moving to Apache Hadoop distribution (since 2017) </vt:lpstr>
      <vt:lpstr>Moving to Apache Hadoop distribution (since 2017) </vt:lpstr>
      <vt:lpstr>Moving to Apache Hadoop distribution (since 2017) </vt:lpstr>
      <vt:lpstr>The procedure overview</vt:lpstr>
      <vt:lpstr>CERN moved to Hadoop3</vt:lpstr>
      <vt:lpstr>Service development effort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Zbigniew Baranowski</dc:creator>
  <cp:lastModifiedBy>Zbigniew Baranowski</cp:lastModifiedBy>
  <cp:revision>571</cp:revision>
  <dcterms:created xsi:type="dcterms:W3CDTF">2018-01-16T11:39:45Z</dcterms:created>
  <dcterms:modified xsi:type="dcterms:W3CDTF">2020-05-04T06:59:33Z</dcterms:modified>
</cp:coreProperties>
</file>