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832" r:id="rId1"/>
  </p:sldMasterIdLst>
  <p:notesMasterIdLst>
    <p:notesMasterId r:id="rId22"/>
  </p:notesMasterIdLst>
  <p:handoutMasterIdLst>
    <p:handoutMasterId r:id="rId23"/>
  </p:handoutMasterIdLst>
  <p:sldIdLst>
    <p:sldId id="802" r:id="rId2"/>
    <p:sldId id="1005" r:id="rId3"/>
    <p:sldId id="952" r:id="rId4"/>
    <p:sldId id="1001" r:id="rId5"/>
    <p:sldId id="1006" r:id="rId6"/>
    <p:sldId id="976" r:id="rId7"/>
    <p:sldId id="1007" r:id="rId8"/>
    <p:sldId id="999" r:id="rId9"/>
    <p:sldId id="1008" r:id="rId10"/>
    <p:sldId id="1009" r:id="rId11"/>
    <p:sldId id="1012" r:id="rId12"/>
    <p:sldId id="1010" r:id="rId13"/>
    <p:sldId id="995" r:id="rId14"/>
    <p:sldId id="1013" r:id="rId15"/>
    <p:sldId id="975" r:id="rId16"/>
    <p:sldId id="992" r:id="rId17"/>
    <p:sldId id="1004" r:id="rId18"/>
    <p:sldId id="1002" r:id="rId19"/>
    <p:sldId id="1003" r:id="rId20"/>
    <p:sldId id="1011" r:id="rId2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8FF"/>
    <a:srgbClr val="000082"/>
    <a:srgbClr val="14881F"/>
    <a:srgbClr val="DAD48B"/>
    <a:srgbClr val="C7DA8E"/>
    <a:srgbClr val="BBDA57"/>
    <a:srgbClr val="F8CBAD"/>
    <a:srgbClr val="E52809"/>
    <a:srgbClr val="EC0000"/>
    <a:srgbClr val="A3D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43" autoAdjust="0"/>
    <p:restoredTop sz="86418" autoAdjust="0"/>
  </p:normalViewPr>
  <p:slideViewPr>
    <p:cSldViewPr>
      <p:cViewPr varScale="1">
        <p:scale>
          <a:sx n="97" d="100"/>
          <a:sy n="97" d="100"/>
        </p:scale>
        <p:origin x="13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42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60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738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3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64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00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208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6687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9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00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651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00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79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83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92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88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26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2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9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37" r:id="rId3"/>
    <p:sldLayoutId id="2147486838" r:id="rId4"/>
    <p:sldLayoutId id="2147486839" r:id="rId5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pedance.web.cern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3600" dirty="0"/>
              <a:t>Present status of the longitudinal impedance for (LHC and) HL-LHC</a:t>
            </a:r>
            <a:endParaRPr lang="en-US" sz="20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239000" cy="2057400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N. Mounet, </a:t>
            </a:r>
            <a:r>
              <a:rPr lang="en-US" sz="1800" b="1" dirty="0">
                <a:solidFill>
                  <a:schemeClr val="tx1"/>
                </a:solidFill>
              </a:rPr>
              <a:t>D. Amorim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S. </a:t>
            </a:r>
            <a:r>
              <a:rPr lang="en-US" sz="1800" b="1" dirty="0" err="1">
                <a:solidFill>
                  <a:schemeClr val="tx1"/>
                </a:solidFill>
              </a:rPr>
              <a:t>Antipov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N. </a:t>
            </a:r>
            <a:r>
              <a:rPr lang="en-US" sz="1800" b="1" dirty="0" err="1">
                <a:solidFill>
                  <a:schemeClr val="tx1"/>
                </a:solidFill>
              </a:rPr>
              <a:t>Biancacci</a:t>
            </a:r>
            <a:r>
              <a:rPr lang="en-US" sz="1800" dirty="0">
                <a:solidFill>
                  <a:schemeClr val="tx1"/>
                </a:solidFill>
              </a:rPr>
              <a:t>, E. </a:t>
            </a:r>
            <a:r>
              <a:rPr lang="en-US" sz="1800" dirty="0" err="1">
                <a:solidFill>
                  <a:schemeClr val="tx1"/>
                </a:solidFill>
              </a:rPr>
              <a:t>Carideo</a:t>
            </a:r>
            <a:r>
              <a:rPr lang="en-US" sz="1800" dirty="0">
                <a:solidFill>
                  <a:schemeClr val="tx1"/>
                </a:solidFill>
              </a:rPr>
              <a:t>, O. </a:t>
            </a:r>
            <a:r>
              <a:rPr lang="en-US" sz="1800" dirty="0" err="1">
                <a:solidFill>
                  <a:schemeClr val="tx1"/>
                </a:solidFill>
              </a:rPr>
              <a:t>Frasciello</a:t>
            </a:r>
            <a:r>
              <a:rPr lang="en-US" sz="1800" dirty="0">
                <a:solidFill>
                  <a:schemeClr val="tx1"/>
                </a:solidFill>
              </a:rPr>
              <a:t>, E. </a:t>
            </a:r>
            <a:r>
              <a:rPr lang="en-US" sz="1800" dirty="0" err="1">
                <a:solidFill>
                  <a:schemeClr val="tx1"/>
                </a:solidFill>
              </a:rPr>
              <a:t>Métral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B. </a:t>
            </a:r>
            <a:r>
              <a:rPr lang="en-US" sz="1800" b="1" dirty="0" err="1">
                <a:solidFill>
                  <a:schemeClr val="tx1"/>
                </a:solidFill>
              </a:rPr>
              <a:t>Salvant</a:t>
            </a:r>
            <a:r>
              <a:rPr lang="en-US" sz="1800" dirty="0">
                <a:solidFill>
                  <a:schemeClr val="tx1"/>
                </a:solidFill>
              </a:rPr>
              <a:t>, R. </a:t>
            </a:r>
            <a:r>
              <a:rPr lang="en-US" sz="1800" dirty="0" err="1">
                <a:solidFill>
                  <a:schemeClr val="tx1"/>
                </a:solidFill>
              </a:rPr>
              <a:t>Wanzenberg</a:t>
            </a:r>
            <a:r>
              <a:rPr lang="en-US" sz="1800" dirty="0">
                <a:solidFill>
                  <a:schemeClr val="tx1"/>
                </a:solidFill>
              </a:rPr>
              <a:t>, C. </a:t>
            </a:r>
            <a:r>
              <a:rPr lang="en-US" sz="1800" dirty="0" err="1">
                <a:solidFill>
                  <a:schemeClr val="tx1"/>
                </a:solidFill>
              </a:rPr>
              <a:t>Zannini</a:t>
            </a:r>
            <a:r>
              <a:rPr lang="en-US" sz="1800" dirty="0">
                <a:solidFill>
                  <a:schemeClr val="tx1"/>
                </a:solidFill>
              </a:rPr>
              <a:t>, M. </a:t>
            </a:r>
            <a:r>
              <a:rPr lang="en-US" sz="1800" dirty="0" err="1">
                <a:solidFill>
                  <a:schemeClr val="tx1"/>
                </a:solidFill>
              </a:rPr>
              <a:t>Zobov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  <a:endParaRPr lang="en-US" sz="18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br>
              <a:rPr lang="en-US" sz="18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18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</a:t>
            </a:r>
            <a:r>
              <a:rPr lang="en-US" sz="1800" dirty="0">
                <a:solidFill>
                  <a:schemeClr val="tx1"/>
                </a:solidFill>
              </a:rPr>
              <a:t>R. Bruce, F. </a:t>
            </a:r>
            <a:r>
              <a:rPr lang="en-US" sz="1800" dirty="0" err="1">
                <a:solidFill>
                  <a:schemeClr val="tx1"/>
                </a:solidFill>
              </a:rPr>
              <a:t>Carra</a:t>
            </a:r>
            <a:r>
              <a:rPr lang="en-US" sz="1800" dirty="0">
                <a:solidFill>
                  <a:schemeClr val="tx1"/>
                </a:solidFill>
              </a:rPr>
              <a:t>, R. de Maria, N. Kos A. </a:t>
            </a:r>
            <a:r>
              <a:rPr lang="en-US" sz="1800" dirty="0" err="1">
                <a:solidFill>
                  <a:schemeClr val="tx1"/>
                </a:solidFill>
              </a:rPr>
              <a:t>Mereghetti</a:t>
            </a:r>
            <a:r>
              <a:rPr lang="en-US" sz="1800" dirty="0">
                <a:solidFill>
                  <a:schemeClr val="tx1"/>
                </a:solidFill>
              </a:rPr>
              <a:t>, J. Mitchell.</a:t>
            </a:r>
            <a:endParaRPr lang="en-US" sz="18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contributors (5 GHz)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Contributions (as percentage of the total) to the long. impedance: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C3D68B-05D3-7146-9AF6-4D8328160BB8}"/>
              </a:ext>
            </a:extLst>
          </p:cNvPr>
          <p:cNvSpPr txBox="1"/>
          <p:nvPr/>
        </p:nvSpPr>
        <p:spPr>
          <a:xfrm>
            <a:off x="381000" y="5464314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⇒ Pumping holes, BB contributors, beam screens and HOMs from cavities are the main contributors.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9BA03A-F7E1-1844-ACB4-6474C10B69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2" t="7026" r="6108" b="3015"/>
          <a:stretch/>
        </p:blipFill>
        <p:spPr>
          <a:xfrm>
            <a:off x="0" y="1460056"/>
            <a:ext cx="4447058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0BCD8D-5034-4E4B-9963-FD84B1739B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41" t="7074" r="6612" b="2968"/>
          <a:stretch/>
        </p:blipFill>
        <p:spPr>
          <a:xfrm>
            <a:off x="4596848" y="1460056"/>
            <a:ext cx="4383529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896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contributors (5 GHz)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Contributions (as percentage of the total) to the long. impedance: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C3D68B-05D3-7146-9AF6-4D8328160BB8}"/>
              </a:ext>
            </a:extLst>
          </p:cNvPr>
          <p:cNvSpPr txBox="1"/>
          <p:nvPr/>
        </p:nvSpPr>
        <p:spPr>
          <a:xfrm>
            <a:off x="381000" y="5464314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⇒ Pumping holes, BB contributors, beam screens and HOMs from cavities are the main contributors.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9BA03A-F7E1-1844-ACB4-6474C10B69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2" t="7026" r="6108" b="3015"/>
          <a:stretch/>
        </p:blipFill>
        <p:spPr>
          <a:xfrm>
            <a:off x="0" y="1460056"/>
            <a:ext cx="4447058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0BCD8D-5034-4E4B-9963-FD84B1739B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41" t="7074" r="6612" b="2968"/>
          <a:stretch/>
        </p:blipFill>
        <p:spPr>
          <a:xfrm>
            <a:off x="4596848" y="1460056"/>
            <a:ext cx="4383529" cy="32400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990D72-87DB-294B-A682-275F889382B1}"/>
              </a:ext>
            </a:extLst>
          </p:cNvPr>
          <p:cNvCxnSpPr/>
          <p:nvPr/>
        </p:nvCxnSpPr>
        <p:spPr>
          <a:xfrm>
            <a:off x="3733800" y="2362200"/>
            <a:ext cx="0" cy="76200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B227477-97C0-3E43-A767-553893762DD1}"/>
              </a:ext>
            </a:extLst>
          </p:cNvPr>
          <p:cNvCxnSpPr/>
          <p:nvPr/>
        </p:nvCxnSpPr>
        <p:spPr>
          <a:xfrm flipH="1" flipV="1">
            <a:off x="3733800" y="2819400"/>
            <a:ext cx="990600" cy="1880656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450F7E-015F-3A4E-809A-4BFDF44D9D99}"/>
              </a:ext>
            </a:extLst>
          </p:cNvPr>
          <p:cNvCxnSpPr>
            <a:cxnSpLocks/>
          </p:cNvCxnSpPr>
          <p:nvPr/>
        </p:nvCxnSpPr>
        <p:spPr>
          <a:xfrm flipH="1" flipV="1">
            <a:off x="1749287" y="3485322"/>
            <a:ext cx="2975113" cy="121473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579F459-A7D8-2345-9F7B-86DB468151AA}"/>
              </a:ext>
            </a:extLst>
          </p:cNvPr>
          <p:cNvSpPr txBox="1"/>
          <p:nvPr/>
        </p:nvSpPr>
        <p:spPr>
          <a:xfrm>
            <a:off x="3581400" y="4700056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&gt;20% of model from LHC design report (arc BPMs, bellows, valves, Y-chambers, BI instr.).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A6D5533-F1D9-674B-8845-42754EA9299B}"/>
              </a:ext>
            </a:extLst>
          </p:cNvPr>
          <p:cNvCxnSpPr>
            <a:cxnSpLocks/>
          </p:cNvCxnSpPr>
          <p:nvPr/>
        </p:nvCxnSpPr>
        <p:spPr>
          <a:xfrm flipH="1">
            <a:off x="7686261" y="2362200"/>
            <a:ext cx="9939" cy="606287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44D91A2-10B8-4244-956C-CF69D1FAE7F3}"/>
              </a:ext>
            </a:extLst>
          </p:cNvPr>
          <p:cNvCxnSpPr>
            <a:cxnSpLocks/>
          </p:cNvCxnSpPr>
          <p:nvPr/>
        </p:nvCxnSpPr>
        <p:spPr>
          <a:xfrm flipV="1">
            <a:off x="4724400" y="2667000"/>
            <a:ext cx="2961861" cy="2033056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145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Comparison LHC Run 3 vs. HL-LHC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Plotting </a:t>
            </a:r>
            <a:r>
              <a:rPr lang="en-US" sz="2000" i="1" dirty="0">
                <a:latin typeface="Myriad Pro"/>
                <a:ea typeface="Myriad Pro" charset="0"/>
                <a:cs typeface="Courier New" panose="02070309020205020404" pitchFamily="49" charset="0"/>
              </a:rPr>
              <a:t>Z/n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(with n=f/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f</a:t>
            </a:r>
            <a:r>
              <a:rPr lang="en-US" sz="20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rev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22E607-8B64-284C-A0B6-DEDB1BC45C03}"/>
              </a:ext>
            </a:extLst>
          </p:cNvPr>
          <p:cNvSpPr txBox="1"/>
          <p:nvPr/>
        </p:nvSpPr>
        <p:spPr>
          <a:xfrm>
            <a:off x="6781801" y="1298789"/>
            <a:ext cx="2285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err="1">
                <a:latin typeface="Myriad Pro" charset="0"/>
                <a:ea typeface="Myriad Pro" charset="0"/>
                <a:cs typeface="Myriad Pro" charset="0"/>
              </a:rPr>
              <a:t>Cutoff</a:t>
            </a:r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 for BB at </a:t>
            </a:r>
            <a:r>
              <a:rPr lang="en-GB" sz="1800" dirty="0">
                <a:latin typeface="Myriad Pro" charset="0"/>
                <a:ea typeface="Myriad Pro" charset="0"/>
                <a:cs typeface="Myriad Pro" charset="0"/>
              </a:rPr>
              <a:t>50GHz</a:t>
            </a:r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 here (</a:t>
            </a:r>
            <a:r>
              <a:rPr lang="en-GB" sz="1800" b="0" i="1" dirty="0" err="1">
                <a:latin typeface="Myriad Pro" charset="0"/>
                <a:ea typeface="Myriad Pro" charset="0"/>
                <a:cs typeface="Myriad Pro" charset="0"/>
              </a:rPr>
              <a:t>Im</a:t>
            </a:r>
            <a:r>
              <a:rPr lang="en-GB" sz="1800" b="0" i="1" dirty="0">
                <a:latin typeface="Myriad Pro" charset="0"/>
                <a:ea typeface="Myriad Pro" charset="0"/>
                <a:cs typeface="Myriad Pro" charset="0"/>
              </a:rPr>
              <a:t>(Z/n)</a:t>
            </a:r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 is constant for a BB model)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B606ED-E754-E34D-BF94-3DE1577FDF3D}"/>
              </a:ext>
            </a:extLst>
          </p:cNvPr>
          <p:cNvSpPr txBox="1"/>
          <p:nvPr/>
        </p:nvSpPr>
        <p:spPr>
          <a:xfrm>
            <a:off x="7010400" y="4267200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⇒ The two models are very similar.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CCCF08-8083-CF44-AC63-F85204AD2B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4" t="8874" r="7500" b="-18"/>
          <a:stretch/>
        </p:blipFill>
        <p:spPr>
          <a:xfrm>
            <a:off x="85558" y="1249549"/>
            <a:ext cx="6772442" cy="504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342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Conclusions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LHC &amp; HL-LHC longitudinal impedances and their various ingredients were presented.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Injection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and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flat top impedances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are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relatively similar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(contrary to the transverse case);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LHC &amp; HL-LHC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are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almost identical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Broad-band impedances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in particular from pumping holes and cavities (RF &amp; experimental), are the main contributors in the current model.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Strong impact of cutoff frequency chosen for the BB model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(5 vs 50 GHz).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Model was obtained as a “by-product” of the transverse impedance</a:t>
            </a:r>
            <a:b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⇒ </a:t>
            </a:r>
            <a:r>
              <a:rPr lang="en-US" sz="200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there is room for improvements by RF &amp; impedance experts</a:t>
            </a:r>
            <a:b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(in particular for the parts still coming from the design report - arcs BPMs, bellows, valves, Y-chambers, BI instrumentation).</a:t>
            </a:r>
          </a:p>
        </p:txBody>
      </p:sp>
    </p:spTree>
    <p:extLst>
      <p:ext uri="{BB962C8B-B14F-4D97-AF65-F5344CB8AC3E}">
        <p14:creationId xmlns:p14="http://schemas.microsoft.com/office/powerpoint/2010/main" val="1405673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Conclusions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LHC &amp; HL-LHC longitudinal impedances and their various ingredients were presented.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Injection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and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flat top impedances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are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relatively similar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(contrary to the transverse case);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LHC &amp; HL-LHC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are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almost identical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Broad-band impedances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in particular from pumping holes and cavities (RF &amp; experimental), are the main contributors in the current model.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Strong impact of cutoff frequency chosen for the BB model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(5 vs 50 GHz).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Model was obtained as a “by-product” of the transverse impedance</a:t>
            </a:r>
            <a:b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⇒ </a:t>
            </a:r>
            <a:r>
              <a:rPr lang="en-US" sz="200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there is room for improvements by RF &amp; impedance experts</a:t>
            </a:r>
            <a:b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(in particular for the parts still coming from the design report - arcs BPMs, bellows, valves, Y-chambers, BI instrumentation).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6C8BAA-D904-F043-981F-5FFADC44F601}"/>
              </a:ext>
            </a:extLst>
          </p:cNvPr>
          <p:cNvSpPr txBox="1"/>
          <p:nvPr/>
        </p:nvSpPr>
        <p:spPr>
          <a:xfrm rot="20992699">
            <a:off x="1679639" y="4581652"/>
            <a:ext cx="60895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WARNING: to be used with great caution! </a:t>
            </a:r>
          </a:p>
        </p:txBody>
      </p:sp>
    </p:spTree>
    <p:extLst>
      <p:ext uri="{BB962C8B-B14F-4D97-AF65-F5344CB8AC3E}">
        <p14:creationId xmlns:p14="http://schemas.microsoft.com/office/powerpoint/2010/main" val="3256440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28800" y="258187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0" i="1" dirty="0" err="1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Appendix</a:t>
            </a:r>
            <a:endParaRPr lang="fr-FR" sz="6000" b="0" i="1" dirty="0">
              <a:solidFill>
                <a:schemeClr val="accent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580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Run III &amp; HL-LHC c</a:t>
            </a:r>
            <a:r>
              <a:rPr lang="en-US" dirty="0"/>
              <a:t>ollimator settings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top energy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 </a:t>
            </a: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498547"/>
              </p:ext>
            </p:extLst>
          </p:nvPr>
        </p:nvGraphicFramePr>
        <p:xfrm>
          <a:off x="304800" y="1371600"/>
          <a:ext cx="8686800" cy="456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648228915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3629338978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>
                          <a:latin typeface="Myriad Pro" panose="020B0503030403020204" pitchFamily="34" charset="0"/>
                        </a:rPr>
                        <a:t>Collimators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</a:t>
                      </a:r>
                      <a:br>
                        <a:rPr lang="fr-FR" b="1" dirty="0">
                          <a:latin typeface="Myriad Pro" panose="020B0503030403020204" pitchFamily="34" charset="0"/>
                        </a:rPr>
                      </a:br>
                      <a:r>
                        <a:rPr lang="fr-FR" b="1" dirty="0">
                          <a:latin typeface="Myriad Pro" panose="020B0503030403020204" pitchFamily="34" charset="0"/>
                        </a:rPr>
                        <a:t>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(3.5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b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</a:b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𝛽*=1.5m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HL-LHC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 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(3.5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b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</a:b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𝛽*=40cm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HL-LHC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 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US" sz="1800" b="1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2.5</a:t>
                      </a:r>
                      <a:r>
                        <a:rPr lang="en-US" sz="1800" b="0" dirty="0">
                          <a:solidFill>
                            <a:srgbClr val="0038FF"/>
                          </a:solidFill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b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</a:b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𝛽*=40cm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TCP/TCS/TCLA(D) IR7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 / 6.5 / 10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5.7 /</a:t>
                      </a:r>
                      <a:r>
                        <a:rPr lang="fr-FR" baseline="0" dirty="0">
                          <a:latin typeface="Myriad Pro" panose="020B0503030403020204" pitchFamily="34" charset="0"/>
                        </a:rPr>
                        <a:t> 7.7</a:t>
                      </a:r>
                      <a:r>
                        <a:rPr lang="fr-FR" dirty="0">
                          <a:latin typeface="Myriad Pro" panose="020B0503030403020204" pitchFamily="34" charset="0"/>
                        </a:rPr>
                        <a:t> / 10.7 (14)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6.7 /</a:t>
                      </a:r>
                      <a:r>
                        <a:rPr lang="fr-FR" baseline="0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 9.1</a:t>
                      </a:r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 / 12.7 (16.6)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TCP/TCS/TCLA IR3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/>
                        <a:t>15 / 18 / 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15 / 18 / 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17.7 / 21.3 / 23.7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latin typeface="Myriad Pro" panose="020B0503030403020204" pitchFamily="34" charset="0"/>
                        </a:rPr>
                        <a:t>TCDQ/TCS IR6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7.3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8.5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TCT IR1/5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7.8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13.9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16.4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TCL (IR1/5) Q4/Q5/Q6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 / 15 / parking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18.9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22.4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TCT IR2/8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37 /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30 </a:t>
                      </a:r>
                      <a:r>
                        <a:rPr lang="fr-FR" dirty="0">
                          <a:latin typeface="Myriad Pro" panose="020B0503030403020204" pitchFamily="34" charset="0"/>
                        </a:rPr>
                        <a:t>/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35.5 / 17.7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TDI / TCLI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parking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parking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solidFill>
                            <a:srgbClr val="0038FF"/>
                          </a:solidFill>
                        </a:rPr>
                        <a:t>parking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83929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304800" y="5984419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Note: TCLD in IR2 in parking for protons.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910699-B2EA-704A-A19F-F3BD54F0ABC0}"/>
              </a:ext>
            </a:extLst>
          </p:cNvPr>
          <p:cNvSpPr txBox="1"/>
          <p:nvPr/>
        </p:nvSpPr>
        <p:spPr>
          <a:xfrm>
            <a:off x="5638800" y="598441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From </a:t>
            </a:r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R. Bruce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 &amp; </a:t>
            </a:r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A. </a:t>
            </a:r>
            <a:r>
              <a:rPr lang="en-GB" dirty="0" err="1">
                <a:latin typeface="Myriad Pro" charset="0"/>
                <a:ea typeface="Myriad Pro" charset="0"/>
                <a:cs typeface="Myriad Pro" charset="0"/>
              </a:rPr>
              <a:t>Mereghetti</a:t>
            </a:r>
            <a:endParaRPr lang="en-GB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459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Run III &amp; HL-LHC c</a:t>
            </a:r>
            <a:r>
              <a:rPr lang="en-US" dirty="0"/>
              <a:t>ollimator settings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injection energy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(with injection protection collimators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in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): </a:t>
            </a: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823817"/>
              </p:ext>
            </p:extLst>
          </p:nvPr>
        </p:nvGraphicFramePr>
        <p:xfrm>
          <a:off x="304800" y="1371600"/>
          <a:ext cx="8686800" cy="429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648228915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3629338978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>
                          <a:latin typeface="Myriad Pro" panose="020B0503030403020204" pitchFamily="34" charset="0"/>
                        </a:rPr>
                        <a:t>Collimators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</a:t>
                      </a:r>
                      <a:br>
                        <a:rPr lang="fr-FR" b="1" dirty="0">
                          <a:latin typeface="Myriad Pro" panose="020B0503030403020204" pitchFamily="34" charset="0"/>
                        </a:rPr>
                      </a:br>
                      <a:r>
                        <a:rPr lang="fr-FR" b="1" dirty="0">
                          <a:latin typeface="Myriad Pro" panose="020B0503030403020204" pitchFamily="34" charset="0"/>
                        </a:rPr>
                        <a:t>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(3.5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HL-LHC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 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(3.5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HL-LHC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 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US" sz="1800" b="1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2.5</a:t>
                      </a:r>
                      <a:r>
                        <a:rPr lang="en-US" sz="1800" b="0" dirty="0">
                          <a:solidFill>
                            <a:srgbClr val="0038FF"/>
                          </a:solidFill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TCP/TCS/TCLA(D) IR7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5.7 / 6.7 / 10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5.7 /</a:t>
                      </a:r>
                      <a:r>
                        <a:rPr lang="fr-FR" baseline="0" dirty="0">
                          <a:latin typeface="Myriad Pro" panose="020B0503030403020204" pitchFamily="34" charset="0"/>
                        </a:rPr>
                        <a:t> 6.7</a:t>
                      </a:r>
                      <a:r>
                        <a:rPr lang="fr-FR" dirty="0">
                          <a:latin typeface="Myriad Pro" panose="020B0503030403020204" pitchFamily="34" charset="0"/>
                        </a:rPr>
                        <a:t> / 10 (16.9)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6.7 /</a:t>
                      </a:r>
                      <a:r>
                        <a:rPr lang="fr-FR" baseline="0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 7.9</a:t>
                      </a:r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 / 11.8 (20)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TCP/TCS/TCLA IR3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8 / 9.3 / 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8 / 9.3 / 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9.5 / 11 / 11.8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latin typeface="Myriad Pro" panose="020B0503030403020204" pitchFamily="34" charset="0"/>
                        </a:rPr>
                        <a:t>TCDQ/TCS IR6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 / 7.5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8 /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9.5 / 8.3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TCT IR1/5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15.4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TCL (IR1/5) Q4/Q5/Q6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parking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parking</a:t>
                      </a:r>
                      <a:endParaRPr lang="fr-FR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parking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TCT IR2/8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13</a:t>
                      </a:r>
                      <a:endParaRPr lang="fr-FR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15.4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TDI / TCLI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6.6 /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parking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solidFill>
                            <a:srgbClr val="0038FF"/>
                          </a:solidFill>
                        </a:rPr>
                        <a:t>7.8 / 8.3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83929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304800" y="5984419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Note: TCLD in IR2 in parking for protons.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BAA99C-911D-EF4C-8F60-BBDC276854E9}"/>
              </a:ext>
            </a:extLst>
          </p:cNvPr>
          <p:cNvSpPr txBox="1"/>
          <p:nvPr/>
        </p:nvSpPr>
        <p:spPr>
          <a:xfrm>
            <a:off x="4953000" y="5730699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LHC settings are Run 2 ones,</a:t>
            </a:r>
            <a:br>
              <a:rPr lang="en-GB" b="0" dirty="0">
                <a:latin typeface="Myriad Pro" charset="0"/>
                <a:ea typeface="Myriad Pro" charset="0"/>
                <a:cs typeface="Myriad Pro" charset="0"/>
              </a:rPr>
            </a:b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HL settings from CERN-ACC-NOTE-2018-0002</a:t>
            </a:r>
          </a:p>
        </p:txBody>
      </p:sp>
    </p:spTree>
    <p:extLst>
      <p:ext uri="{BB962C8B-B14F-4D97-AF65-F5344CB8AC3E}">
        <p14:creationId xmlns:p14="http://schemas.microsoft.com/office/powerpoint/2010/main" val="1329403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Run 3 impedance model – what’s not there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Planned modifications that are not yet in the model (thanks to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B.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Salvant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): 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experimental chamber upgrades (CMS, ALICE,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VELO and SMOG2 (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in-situ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 in Q5 and Q6 (beam screens of stand-alones),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BGC (negligible) and potential new beam instrumentation.</a:t>
            </a:r>
          </a:p>
        </p:txBody>
      </p:sp>
    </p:spTree>
    <p:extLst>
      <p:ext uri="{BB962C8B-B14F-4D97-AF65-F5344CB8AC3E}">
        <p14:creationId xmlns:p14="http://schemas.microsoft.com/office/powerpoint/2010/main" val="3681460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model: what’s not there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Modifications that are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not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(yet)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in the model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VELO,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experimental chambers ALICE and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possibly also CMS,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instrumentation,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possible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 in some sectors,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possible additional collimators in IR1 &amp; 5, TCLD in IR2 (in parking for protons) and updated design of all tertiaries and TCLs, old CFC collimators in parking?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crab cavities HOMs as measured in real cavities,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electron lens and crystal collimators (recently added to baseline),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roman pots,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“SMOG3” in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204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&amp; HL-LHC longitudinal impedance models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34290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DISCLAIMER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: the model is a by-product of the impedance model generated for the </a:t>
            </a:r>
            <a:r>
              <a:rPr lang="en-US" sz="200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transverse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plane.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Hence it was constructed while having in mind the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highest transverse impedance contributors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which are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not necessarily the most important ones in longitudinal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It has to be </a:t>
            </a: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improved by RF &amp; impedance experts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0D1C38-7137-894C-A3FF-7EFF0E5F0967}"/>
              </a:ext>
            </a:extLst>
          </p:cNvPr>
          <p:cNvSpPr txBox="1"/>
          <p:nvPr/>
        </p:nvSpPr>
        <p:spPr>
          <a:xfrm rot="20713243">
            <a:off x="2094479" y="1410990"/>
            <a:ext cx="5259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WARNING: to be used with great caution! </a:t>
            </a:r>
          </a:p>
        </p:txBody>
      </p:sp>
    </p:spTree>
    <p:extLst>
      <p:ext uri="{BB962C8B-B14F-4D97-AF65-F5344CB8AC3E}">
        <p14:creationId xmlns:p14="http://schemas.microsoft.com/office/powerpoint/2010/main" val="3433220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Comparison LHC Run 3 – HL-LHC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two models are very similar: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D82BCE-B62B-3A4E-90F5-EB29BE8656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4" t="8874" r="7500" b="-115"/>
          <a:stretch/>
        </p:blipFill>
        <p:spPr>
          <a:xfrm>
            <a:off x="381000" y="1447800"/>
            <a:ext cx="6553200" cy="48902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22E607-8B64-284C-A0B6-DEDB1BC45C03}"/>
              </a:ext>
            </a:extLst>
          </p:cNvPr>
          <p:cNvSpPr txBox="1"/>
          <p:nvPr/>
        </p:nvSpPr>
        <p:spPr>
          <a:xfrm>
            <a:off x="7162800" y="3600558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Cutoff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for BB at 5GHz here</a:t>
            </a:r>
          </a:p>
        </p:txBody>
      </p:sp>
    </p:spTree>
    <p:extLst>
      <p:ext uri="{BB962C8B-B14F-4D97-AF65-F5344CB8AC3E}">
        <p14:creationId xmlns:p14="http://schemas.microsoft.com/office/powerpoint/2010/main" val="2712548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impedance model </a:t>
            </a:r>
            <a:r>
              <a:rPr lang="mr-IN" dirty="0">
                <a:latin typeface="Myriad Pro" charset="0"/>
                <a:ea typeface="Myriad Pro" charset="0"/>
                <a:cs typeface="Myriad Pro" charset="0"/>
              </a:rPr>
              <a:t>–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 ingredients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41712"/>
            <a:ext cx="82296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In longitudinal, the impedance contributors included in the model are: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Resistive-wall impedance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(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collimators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– including TCLD and TDIS,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beam screens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warm pipe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); for the beam screens, additional factors from the weld,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Geometric impedance of collimator tapers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– 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broad-band (BB) contribution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from </a:t>
            </a:r>
            <a:r>
              <a:rPr lang="en-US" sz="18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Stupakov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formula (Phys. Rev. STAB 10, 094401 – 2007), checked recently with CST by </a:t>
            </a:r>
            <a:r>
              <a:rPr lang="en-US" sz="18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E. </a:t>
            </a:r>
            <a:r>
              <a:rPr lang="en-US" sz="18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Carideo</a:t>
            </a:r>
            <a:r>
              <a:rPr lang="en-US" sz="18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and </a:t>
            </a:r>
            <a:r>
              <a:rPr lang="en-US" sz="18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S. </a:t>
            </a:r>
            <a:r>
              <a:rPr lang="en-US" sz="18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Antipov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Impedance from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pumping holes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using </a:t>
            </a:r>
            <a:r>
              <a:rPr lang="en-US" sz="18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Mostacci</a:t>
            </a:r>
            <a:r>
              <a:rPr lang="en-US" sz="1800" b="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’s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model (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BB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from </a:t>
            </a:r>
            <a:r>
              <a:rPr lang="en-US" sz="18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Kurennoy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formula, plus a term in 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~𝜔</a:t>
            </a:r>
            <a:r>
              <a:rPr lang="en-US" sz="1800" b="0" baseline="3000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2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from the propagation of a TEM coaxial mode outside the beam screen),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BB contribution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from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arc BPMs, shielded &amp; unshielded bellows, vacuum valves, Y-chambers and BI instruments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as provided in the LHC design report (chap. 5),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Impedance from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tapers between triplet beam screens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and from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BPMs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in the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triplets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, giving a (very small) 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BB contribution.</a:t>
            </a:r>
            <a:endParaRPr lang="en-US" sz="1800" b="0" dirty="0">
              <a:latin typeface="Myriad Pro" panose="020B0503030403020204" pitchFamily="34" charset="0"/>
              <a:ea typeface="Myriad Pro" charset="0"/>
              <a:cs typeface="Courier New" panose="02070309020205020404" pitchFamily="49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BB and high order modes (HOMs)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from </a:t>
            </a:r>
            <a:r>
              <a:rPr lang="en-US" sz="18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RF &amp; experimental cavities 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(CMS, ALICE, </a:t>
            </a:r>
            <a:r>
              <a:rPr lang="en-US" sz="1800" b="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18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181622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model - additions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Modifications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w.r.t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 the LHC longitudinal model: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Collimator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almost full upgrade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(jaws of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 TCPs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and all but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 TCSs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in IR7 in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Mo-Gr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Mo-coated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TCSs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); some TCTs in Cu-coated copper-diamond,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broad-band (BB)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contribution from collimator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tapers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E.</a:t>
            </a:r>
            <a:r>
              <a:rPr lang="ru-RU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 </a:t>
            </a:r>
            <a:r>
              <a:rPr lang="en-US" sz="20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Carideo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&amp;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S. </a:t>
            </a:r>
            <a:r>
              <a:rPr lang="en-US" sz="20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Antipov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resistive-wall impedance &amp; weld factors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the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octagonal beam screens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triplets, with up-to-date dimensions,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-coating, 75K copper (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C.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Zannini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dimensions for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pumping holes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the triplet beam screens,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HOMs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from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experimental chambers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(ATLAS &amp; CMS),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BB contribution from tapers and BPMs in the triplets region,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HOMs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from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crab cavities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– not fully up to date (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J. Mitchell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S.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Antipov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648558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&amp; HL-LHC longitudinal impedance models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Both are online in the impedance web page: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  <a:hlinkClick r:id="rId3"/>
              </a:rPr>
              <a:t>https://impedance.web.cern.ch/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(in “Machines Summary”), with plots and the parameters / settings used (not yet at injection, coming soon).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Collimator settings all given in Appendix.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Summary of what is absent from the model also in Appendix.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The broad-band models used there have a cutoff frequency of 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50 GHz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– this was done with the transverse plane in mind, to stay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conservative for instability predictions at high chromaticity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longitudinal, the question remains if the “physical” cutoff frequency of 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5GHz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would not be better (it corresponds to the half-gap of the arc beam screens – above this frequency, EM waves can propagate down the vacuum chamber).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32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Run 3 longitudinal impedance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Difference between injection and top energy (real part) decreases with frequency (gets to ~30% at 1GHz):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AE563A-F3BC-3A46-AB89-D929D8C286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7" t="8874" r="7500"/>
          <a:stretch/>
        </p:blipFill>
        <p:spPr>
          <a:xfrm>
            <a:off x="906117" y="1583829"/>
            <a:ext cx="6245777" cy="46977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C17E01-2B3D-6846-A3BC-73314083A462}"/>
              </a:ext>
            </a:extLst>
          </p:cNvPr>
          <p:cNvSpPr txBox="1"/>
          <p:nvPr/>
        </p:nvSpPr>
        <p:spPr>
          <a:xfrm>
            <a:off x="7151894" y="3810000"/>
            <a:ext cx="16873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Cutoff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for BB at 50GHz here</a:t>
            </a:r>
          </a:p>
        </p:txBody>
      </p:sp>
    </p:spTree>
    <p:extLst>
      <p:ext uri="{BB962C8B-B14F-4D97-AF65-F5344CB8AC3E}">
        <p14:creationId xmlns:p14="http://schemas.microsoft.com/office/powerpoint/2010/main" val="2445123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longitudinal impedance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Difference between injection and top energy (real part) decreases with frequency (gets to ~25% at 1 GHz):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C17E01-2B3D-6846-A3BC-73314083A462}"/>
              </a:ext>
            </a:extLst>
          </p:cNvPr>
          <p:cNvSpPr txBox="1"/>
          <p:nvPr/>
        </p:nvSpPr>
        <p:spPr>
          <a:xfrm>
            <a:off x="7162800" y="38100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Cutoff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for BB at 50GHz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68485E-D421-FA4A-8384-48FD71690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6" t="8874" r="5833" b="-18"/>
          <a:stretch/>
        </p:blipFill>
        <p:spPr>
          <a:xfrm>
            <a:off x="381000" y="1447800"/>
            <a:ext cx="6629400" cy="489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94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HL-LHC: comparison 5 vs. 50 GHz cutoff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Real part higher, in the GHz range, with 5GHz cutoff ⟶ expected from the position of the BB peak.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45EBBF-408F-174B-B823-EEC757CD47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7" t="8874" r="7500"/>
          <a:stretch/>
        </p:blipFill>
        <p:spPr>
          <a:xfrm>
            <a:off x="304801" y="1547455"/>
            <a:ext cx="6248399" cy="469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50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LHC &amp; HL-LHC longitudinal imp. models – WP2/WP4 26/05/2020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contributors (50 GHz)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Contributions (as percentage of the total) to the long. Impedance: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7110D6-302C-914A-A8DC-3D5D89AF67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5" t="7744" r="5834" b="3335"/>
          <a:stretch/>
        </p:blipFill>
        <p:spPr>
          <a:xfrm>
            <a:off x="3313" y="1676400"/>
            <a:ext cx="4495501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043AE9-F8BA-C348-9CCF-A476B5D418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6" t="8440" r="6667" b="3297"/>
          <a:stretch/>
        </p:blipFill>
        <p:spPr>
          <a:xfrm>
            <a:off x="4586909" y="1676400"/>
            <a:ext cx="4488307" cy="324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C3D68B-05D3-7146-9AF6-4D8328160BB8}"/>
              </a:ext>
            </a:extLst>
          </p:cNvPr>
          <p:cNvSpPr txBox="1"/>
          <p:nvPr/>
        </p:nvSpPr>
        <p:spPr>
          <a:xfrm>
            <a:off x="381000" y="5211537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⇒ Pumping holes, BB contributors, beam screens and HOMs from cavities are the main contributors.</a:t>
            </a:r>
          </a:p>
        </p:txBody>
      </p:sp>
    </p:spTree>
    <p:extLst>
      <p:ext uri="{BB962C8B-B14F-4D97-AF65-F5344CB8AC3E}">
        <p14:creationId xmlns:p14="http://schemas.microsoft.com/office/powerpoint/2010/main" val="2642182224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56353</TotalTime>
  <Words>2085</Words>
  <Application>Microsoft Macintosh PowerPoint</Application>
  <PresentationFormat>On-screen Show (4:3)</PresentationFormat>
  <Paragraphs>198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ＭＳ Ｐゴシック</vt:lpstr>
      <vt:lpstr>Calibri</vt:lpstr>
      <vt:lpstr>Courier New</vt:lpstr>
      <vt:lpstr>Myriad Pro</vt:lpstr>
      <vt:lpstr>Tahoma</vt:lpstr>
      <vt:lpstr>Wingdings</vt:lpstr>
      <vt:lpstr>ZapfDingbatsITC</vt:lpstr>
      <vt:lpstr>Rétrospection</vt:lpstr>
      <vt:lpstr>Present status of the longitudinal impedance for (LHC and) HL-LHC</vt:lpstr>
      <vt:lpstr>LHC &amp; HL-LHC longitudinal impedance models</vt:lpstr>
      <vt:lpstr>LHC impedance model – ingredients</vt:lpstr>
      <vt:lpstr>HL-LHC impedance model - additions</vt:lpstr>
      <vt:lpstr>LHC &amp; HL-LHC longitudinal impedance models</vt:lpstr>
      <vt:lpstr>LHC Run 3 longitudinal impedance model</vt:lpstr>
      <vt:lpstr>HL-LHC longitudinal impedance model</vt:lpstr>
      <vt:lpstr>HL-LHC: comparison 5 vs. 50 GHz cutoff</vt:lpstr>
      <vt:lpstr>HL-LHC impedance contributors (50 GHz)</vt:lpstr>
      <vt:lpstr>HL-LHC impedance contributors (5 GHz)</vt:lpstr>
      <vt:lpstr>HL-LHC impedance contributors (5 GHz)</vt:lpstr>
      <vt:lpstr>Comparison LHC Run 3 vs. HL-LHC</vt:lpstr>
      <vt:lpstr>Conclusions</vt:lpstr>
      <vt:lpstr>Conclusions</vt:lpstr>
      <vt:lpstr>PowerPoint Presentation</vt:lpstr>
      <vt:lpstr>LHC Run III &amp; HL-LHC collimator settings</vt:lpstr>
      <vt:lpstr>LHC Run III &amp; HL-LHC collimator settings</vt:lpstr>
      <vt:lpstr>LHC Run 3 impedance model – what’s not there</vt:lpstr>
      <vt:lpstr>HL-LHC impedance model: what’s not there</vt:lpstr>
      <vt:lpstr>Comparison LHC Run 3 – HL-LHC</vt:lpstr>
    </vt:vector>
  </TitlesOfParts>
  <Company>MIT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creator>Nicolas Mounet</dc:creator>
  <cp:lastModifiedBy>Nicolas Mounet</cp:lastModifiedBy>
  <cp:revision>1797</cp:revision>
  <cp:lastPrinted>2020-05-25T09:57:06Z</cp:lastPrinted>
  <dcterms:created xsi:type="dcterms:W3CDTF">2003-11-20T04:59:35Z</dcterms:created>
  <dcterms:modified xsi:type="dcterms:W3CDTF">2020-05-26T06:39:00Z</dcterms:modified>
</cp:coreProperties>
</file>