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8" r:id="rId12"/>
    <p:sldId id="276" r:id="rId13"/>
    <p:sldId id="277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67" r:id="rId24"/>
    <p:sldId id="288" r:id="rId25"/>
    <p:sldId id="262" r:id="rId26"/>
    <p:sldId id="260" r:id="rId27"/>
    <p:sldId id="263" r:id="rId28"/>
    <p:sldId id="264" r:id="rId29"/>
    <p:sldId id="261" r:id="rId30"/>
    <p:sldId id="265" r:id="rId3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7E00"/>
    <a:srgbClr val="BF00BF"/>
    <a:srgbClr val="08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33"/>
    <p:restoredTop sz="94663"/>
  </p:normalViewPr>
  <p:slideViewPr>
    <p:cSldViewPr snapToGrid="0" snapToObjects="1">
      <p:cViewPr varScale="1">
        <p:scale>
          <a:sx n="96" d="100"/>
          <a:sy n="96" d="100"/>
        </p:scale>
        <p:origin x="19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1A74B-DCEB-374D-8E4D-6D22699047AA}" type="datetimeFigureOut">
              <a:rPr lang="en-GB" smtClean="0"/>
              <a:t>25/05/2020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6E6FA-D856-394B-AEB4-806C6A1E1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43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6E6FA-D856-394B-AEB4-806C6A1E1F7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178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26F46-8653-CB4D-8E59-2208682C43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362D1D-85AE-D241-BF55-DB5AC77C14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31C32-2AC6-DE4B-9814-9EADB8673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80348-131D-724C-BC92-145A85242764}" type="datetime1">
              <a:rPr lang="de-CH" smtClean="0"/>
              <a:t>26.05.20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458BD-7B94-F44A-871B-EE156E556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CFE04-C947-1040-B29C-040F6B348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53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0036C-6039-F04C-AB54-52D67D917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1872F5-4E14-184A-82B2-3F44836E6D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5F5A1-E6F1-A649-AE39-820BE732B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F7C0-4955-F543-B55A-139E2686F714}" type="datetime1">
              <a:rPr lang="de-CH" smtClean="0"/>
              <a:t>26.05.20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5D7A9-2F76-8A4B-B51C-A1936D61F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743CA-845A-E14C-911E-65B59F04F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982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0F809D-B1B8-2E4B-8A35-4ECA6E0DDD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45F546-FCF2-D048-AB55-5CA1177819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E7278-DFEC-4841-A3BD-3781A65D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6DA8-6ACC-AF4F-8C81-B0CDE56D48FB}" type="datetime1">
              <a:rPr lang="de-CH" smtClean="0"/>
              <a:t>26.05.20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1D30C-D89A-7F40-A690-31DB442C2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2F1D7-3938-B446-AF11-5C2E85029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402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67B50-2335-364C-9508-D435ED58C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B8E29-2A53-DE47-95AA-CA4C8EA04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9FAE4F-3B9D-9B44-B478-DE8B08F94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E6A24-4501-ED47-AC6E-1EEFBAA742C4}" type="datetime1">
              <a:rPr lang="de-CH" smtClean="0"/>
              <a:t>26.05.20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E175B-455E-EE4E-BED9-AAABCCF3F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EB6721-EBAA-0B45-AA56-A7EE3A584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589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486DD-BC64-1C49-B426-1D2460D46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32265D-E70E-624B-ACED-12ECA67E2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38669-A041-2543-AA29-2953CA5E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A7C-F846-CC49-9D51-73E79036E8F4}" type="datetime1">
              <a:rPr lang="de-CH" smtClean="0"/>
              <a:t>26.05.20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D9A38-C709-9C48-8DAE-8B140C81A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2D4D2-F44E-2841-8492-172CCE5F9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30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DE84E-6A89-7E44-A09D-6938A0E44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B07F7-635E-B440-93F9-13478AC9F7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9D4E3D-FC86-0A4F-961E-D7C641F44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C906AE-DAC5-5C46-A73E-69AAD4811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C34EE-EA52-1A4A-97BB-605A0E64BBA4}" type="datetime1">
              <a:rPr lang="de-CH" smtClean="0"/>
              <a:t>26.05.20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B6CD87-C0A0-D24A-B676-0538ECA9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8970E9-B1A4-EC42-8FE0-22ED007F0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15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82D03-B441-BB43-8A70-442D3DD8B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8652DD-A4C2-BA40-B622-56EDE1AC8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5D9B61-63E3-6A42-B34B-7242F6F259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8C3E78-F344-E449-B73F-CA6C13211D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C740E9-95D8-4E46-A646-131B840DC3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0895F3-87EE-0848-8D55-E82399C3F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A3CBE-E704-DA4C-8217-2803AB30CBA5}" type="datetime1">
              <a:rPr lang="de-CH" smtClean="0"/>
              <a:t>26.05.20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EE0480-34DA-A74D-BE41-8312E3FA4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8FA725-8851-494B-8427-C1B5E74DB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218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1AEFA-3AE1-9A48-96C5-39C2D0C05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372389-EF7F-0B4C-B3F4-09F4471D4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E045-F63C-4740-9781-13E25B0BC678}" type="datetime1">
              <a:rPr lang="de-CH" smtClean="0"/>
              <a:t>26.05.20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5C7A9C-1831-F643-9675-BBACC7590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4719D7-12D8-734D-A104-669FA6192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797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02D467-B1E5-324B-8D14-B34FAD671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68C8-E26D-2B48-88D0-49C4EF04FF30}" type="datetime1">
              <a:rPr lang="de-CH" smtClean="0"/>
              <a:t>26.05.20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C2983C-27A0-7B4B-947C-567E75A1D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C4DF1A-2523-2A4B-977D-892E1B75A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23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15587-9B0F-AC4A-A1F0-C22DB81E5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A443F-D162-F340-BE13-F08705FFA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A06DB1-434B-5B4D-A4BB-F75D5C18E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05E450-0410-BF47-901E-59D9E5373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D99D-C0B9-7D44-B392-6F0A25B2B459}" type="datetime1">
              <a:rPr lang="de-CH" smtClean="0"/>
              <a:t>26.05.20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38ABF4-161E-6B49-876D-C58966C13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3FC979-93BA-B741-92FF-A2317FD6F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498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8A1F1-3F9A-3441-A6AA-5CF513D3C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BB1EC3-5903-2241-955C-6BE98DBB1D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1C8C17-681C-F644-98B9-4DBCE10666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5DA4DE-4DC9-5341-8055-69523C057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1729F-1A85-DE4A-841A-75ED150014C3}" type="datetime1">
              <a:rPr lang="de-CH" smtClean="0"/>
              <a:t>26.05.20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47F0A9-D044-F04C-851A-B71EBF21D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A703CC-722C-7540-B01E-0AAB48F9F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235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AFDCDB-8432-1F47-84B3-94B8049E6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B4781-EAAC-8F48-86B6-8C90E4201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BAE36-E29F-EA46-9EA6-F9B28938D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63D55-8829-0041-9B47-E6AB56DFEF70}" type="datetime1">
              <a:rPr lang="de-CH" smtClean="0"/>
              <a:t>26.05.20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06880-968F-534D-B906-4963643AA4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20477-7304-6140-BC47-F41D07861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F1E66-79AC-1147-B255-95420A642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304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2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7138E-EAAF-E846-9E3E-A6DA81EB78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2980" y="1122363"/>
            <a:ext cx="10241280" cy="23876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Update on longitudinal impedance studies for HL-LHC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7F2E19-5C41-754B-A762-5695648AE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36739"/>
            <a:ext cx="9144000" cy="636475"/>
          </a:xfrm>
        </p:spPr>
        <p:txBody>
          <a:bodyPr/>
          <a:lstStyle/>
          <a:p>
            <a:r>
              <a:rPr lang="en-GB" dirty="0"/>
              <a:t>Theodoros </a:t>
            </a:r>
            <a:r>
              <a:rPr lang="en-GB" dirty="0" err="1"/>
              <a:t>Argyropoulos</a:t>
            </a:r>
            <a:r>
              <a:rPr lang="en-GB" dirty="0"/>
              <a:t>, Ivan Karpov and Elena </a:t>
            </a:r>
            <a:r>
              <a:rPr lang="en-GB" dirty="0" err="1"/>
              <a:t>Shaposhnikova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7E81AC-7894-3F4C-8FFD-F1CE53D8F263}"/>
              </a:ext>
            </a:extLst>
          </p:cNvPr>
          <p:cNvSpPr/>
          <p:nvPr/>
        </p:nvSpPr>
        <p:spPr>
          <a:xfrm>
            <a:off x="3220853" y="6190584"/>
            <a:ext cx="5750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Special Joint </a:t>
            </a:r>
            <a:r>
              <a:rPr lang="en-US" dirty="0" err="1"/>
              <a:t>HiLumi</a:t>
            </a:r>
            <a:r>
              <a:rPr lang="en-US" dirty="0"/>
              <a:t> WP2/WP4 Meeting</a:t>
            </a:r>
            <a:r>
              <a:rPr lang="en-GB" dirty="0"/>
              <a:t>, 26 May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39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F401745E-F2DD-E841-8EBA-FE589D9E4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821" y="1823720"/>
            <a:ext cx="5308600" cy="4203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8E57FA-04A8-0047-A455-7CD29AC40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Mode pattern above threshold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92275-36A3-F947-B707-FDC1ACBD7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31C2B529-3E60-6F49-954E-F19A3D824D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270" y="1823720"/>
            <a:ext cx="5321300" cy="4216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E16BF6-765B-F14C-B20B-05F59FFE72E1}"/>
                  </a:ext>
                </a:extLst>
              </p:cNvPr>
              <p:cNvSpPr txBox="1"/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E16BF6-765B-F14C-B20B-05F59FFE72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blipFill>
                <a:blip r:embed="rId4"/>
                <a:stretch>
                  <a:fillRect l="-4301" t="-4348" r="-2151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F6624C-2981-F945-A96F-26E1FAEB15FF}"/>
                  </a:ext>
                </a:extLst>
              </p:cNvPr>
              <p:cNvSpPr txBox="1"/>
              <p:nvPr/>
            </p:nvSpPr>
            <p:spPr>
              <a:xfrm>
                <a:off x="10108440" y="215163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F6624C-2981-F945-A96F-26E1FAEB1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8440" y="2151638"/>
                <a:ext cx="1161600" cy="276999"/>
              </a:xfrm>
              <a:prstGeom prst="rect">
                <a:avLst/>
              </a:prstGeom>
              <a:blipFill>
                <a:blip r:embed="rId5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69F60A-6B74-F044-965F-08B4B1075EAE}"/>
                  </a:ext>
                </a:extLst>
              </p:cNvPr>
              <p:cNvSpPr txBox="1"/>
              <p:nvPr/>
            </p:nvSpPr>
            <p:spPr>
              <a:xfrm>
                <a:off x="3581821" y="417084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69F60A-6B74-F044-965F-08B4B1075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821" y="4170847"/>
                <a:ext cx="1161600" cy="276999"/>
              </a:xfrm>
              <a:prstGeom prst="rect">
                <a:avLst/>
              </a:prstGeom>
              <a:blipFill>
                <a:blip r:embed="rId6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973CFC-32E2-6E4B-BC9D-46871939C4A6}"/>
                  </a:ext>
                </a:extLst>
              </p:cNvPr>
              <p:cNvSpPr txBox="1"/>
              <p:nvPr/>
            </p:nvSpPr>
            <p:spPr>
              <a:xfrm>
                <a:off x="3584082" y="458087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973CFC-32E2-6E4B-BC9D-46871939C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4082" y="4580878"/>
                <a:ext cx="1161600" cy="276999"/>
              </a:xfrm>
              <a:prstGeom prst="rect">
                <a:avLst/>
              </a:prstGeom>
              <a:blipFill>
                <a:blip r:embed="rId7"/>
                <a:stretch>
                  <a:fillRect l="-4301" r="-1075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6C9C4CAC-1786-D440-8B93-D262B45C34AE}"/>
              </a:ext>
            </a:extLst>
          </p:cNvPr>
          <p:cNvSpPr/>
          <p:nvPr/>
        </p:nvSpPr>
        <p:spPr>
          <a:xfrm>
            <a:off x="7527234" y="3074504"/>
            <a:ext cx="198783" cy="53008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36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F401745E-F2DD-E841-8EBA-FE589D9E4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821" y="1823720"/>
            <a:ext cx="5308600" cy="4203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8E57FA-04A8-0047-A455-7CD29AC40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Mode pattern above threshold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92275-36A3-F947-B707-FDC1ACBD7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31C2B529-3E60-6F49-954E-F19A3D824D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270" y="1823720"/>
            <a:ext cx="5321300" cy="4216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E16BF6-765B-F14C-B20B-05F59FFE72E1}"/>
                  </a:ext>
                </a:extLst>
              </p:cNvPr>
              <p:cNvSpPr txBox="1"/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E16BF6-765B-F14C-B20B-05F59FFE72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blipFill>
                <a:blip r:embed="rId4"/>
                <a:stretch>
                  <a:fillRect l="-4301" t="-4348" r="-2151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F6624C-2981-F945-A96F-26E1FAEB15FF}"/>
                  </a:ext>
                </a:extLst>
              </p:cNvPr>
              <p:cNvSpPr txBox="1"/>
              <p:nvPr/>
            </p:nvSpPr>
            <p:spPr>
              <a:xfrm>
                <a:off x="10108440" y="215163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F6624C-2981-F945-A96F-26E1FAEB1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8440" y="2151638"/>
                <a:ext cx="1161600" cy="276999"/>
              </a:xfrm>
              <a:prstGeom prst="rect">
                <a:avLst/>
              </a:prstGeom>
              <a:blipFill>
                <a:blip r:embed="rId5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69F60A-6B74-F044-965F-08B4B1075EAE}"/>
                  </a:ext>
                </a:extLst>
              </p:cNvPr>
              <p:cNvSpPr txBox="1"/>
              <p:nvPr/>
            </p:nvSpPr>
            <p:spPr>
              <a:xfrm>
                <a:off x="3581821" y="417084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69F60A-6B74-F044-965F-08B4B1075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821" y="4170847"/>
                <a:ext cx="1161600" cy="276999"/>
              </a:xfrm>
              <a:prstGeom prst="rect">
                <a:avLst/>
              </a:prstGeom>
              <a:blipFill>
                <a:blip r:embed="rId6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973CFC-32E2-6E4B-BC9D-46871939C4A6}"/>
                  </a:ext>
                </a:extLst>
              </p:cNvPr>
              <p:cNvSpPr txBox="1"/>
              <p:nvPr/>
            </p:nvSpPr>
            <p:spPr>
              <a:xfrm>
                <a:off x="3584082" y="458087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973CFC-32E2-6E4B-BC9D-46871939C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4082" y="4580878"/>
                <a:ext cx="1161600" cy="276999"/>
              </a:xfrm>
              <a:prstGeom prst="rect">
                <a:avLst/>
              </a:prstGeom>
              <a:blipFill>
                <a:blip r:embed="rId7"/>
                <a:stretch>
                  <a:fillRect l="-4301" r="-1075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D1D5768A-F236-F24D-B52C-F4402C19E6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9270" y="1823720"/>
            <a:ext cx="5321300" cy="421640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5959EEB4-299A-DA4D-9535-75C6F472F9C1}"/>
              </a:ext>
            </a:extLst>
          </p:cNvPr>
          <p:cNvSpPr/>
          <p:nvPr/>
        </p:nvSpPr>
        <p:spPr>
          <a:xfrm>
            <a:off x="8401878" y="3737112"/>
            <a:ext cx="198783" cy="53008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61871D6-A653-A04F-A11F-C41928E8E01D}"/>
                  </a:ext>
                </a:extLst>
              </p:cNvPr>
              <p:cNvSpPr txBox="1"/>
              <p:nvPr/>
            </p:nvSpPr>
            <p:spPr>
              <a:xfrm>
                <a:off x="3734221" y="432324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61871D6-A653-A04F-A11F-C41928E8E0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221" y="4323247"/>
                <a:ext cx="1161600" cy="276999"/>
              </a:xfrm>
              <a:prstGeom prst="rect">
                <a:avLst/>
              </a:prstGeom>
              <a:blipFill>
                <a:blip r:embed="rId6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86FD4A2-E6A8-9B43-8C5B-87E6E5B5D89B}"/>
                  </a:ext>
                </a:extLst>
              </p:cNvPr>
              <p:cNvSpPr txBox="1"/>
              <p:nvPr/>
            </p:nvSpPr>
            <p:spPr>
              <a:xfrm>
                <a:off x="3736482" y="473327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86FD4A2-E6A8-9B43-8C5B-87E6E5B5D8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482" y="4733278"/>
                <a:ext cx="1161600" cy="276999"/>
              </a:xfrm>
              <a:prstGeom prst="rect">
                <a:avLst/>
              </a:prstGeom>
              <a:blipFill>
                <a:blip r:embed="rId7"/>
                <a:stretch>
                  <a:fillRect l="-4301" r="-1075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8403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F401745E-F2DD-E841-8EBA-FE589D9E4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821" y="1823720"/>
            <a:ext cx="5308600" cy="4203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8E57FA-04A8-0047-A455-7CD29AC40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Mode pattern above threshold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92275-36A3-F947-B707-FDC1ACBD7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E16BF6-765B-F14C-B20B-05F59FFE72E1}"/>
                  </a:ext>
                </a:extLst>
              </p:cNvPr>
              <p:cNvSpPr txBox="1"/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E16BF6-765B-F14C-B20B-05F59FFE72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blipFill>
                <a:blip r:embed="rId3"/>
                <a:stretch>
                  <a:fillRect l="-4301" t="-4348" r="-2151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F6624C-2981-F945-A96F-26E1FAEB15FF}"/>
                  </a:ext>
                </a:extLst>
              </p:cNvPr>
              <p:cNvSpPr txBox="1"/>
              <p:nvPr/>
            </p:nvSpPr>
            <p:spPr>
              <a:xfrm>
                <a:off x="10108440" y="215163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F6624C-2981-F945-A96F-26E1FAEB1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8440" y="2151638"/>
                <a:ext cx="1161600" cy="276999"/>
              </a:xfrm>
              <a:prstGeom prst="rect">
                <a:avLst/>
              </a:prstGeom>
              <a:blipFill>
                <a:blip r:embed="rId4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69F60A-6B74-F044-965F-08B4B1075EAE}"/>
                  </a:ext>
                </a:extLst>
              </p:cNvPr>
              <p:cNvSpPr txBox="1"/>
              <p:nvPr/>
            </p:nvSpPr>
            <p:spPr>
              <a:xfrm>
                <a:off x="3581821" y="417084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69F60A-6B74-F044-965F-08B4B1075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821" y="4170847"/>
                <a:ext cx="1161600" cy="276999"/>
              </a:xfrm>
              <a:prstGeom prst="rect">
                <a:avLst/>
              </a:prstGeom>
              <a:blipFill>
                <a:blip r:embed="rId5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973CFC-32E2-6E4B-BC9D-46871939C4A6}"/>
                  </a:ext>
                </a:extLst>
              </p:cNvPr>
              <p:cNvSpPr txBox="1"/>
              <p:nvPr/>
            </p:nvSpPr>
            <p:spPr>
              <a:xfrm>
                <a:off x="3584082" y="458087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973CFC-32E2-6E4B-BC9D-46871939C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4082" y="4580878"/>
                <a:ext cx="1161600" cy="276999"/>
              </a:xfrm>
              <a:prstGeom prst="rect">
                <a:avLst/>
              </a:prstGeom>
              <a:blipFill>
                <a:blip r:embed="rId6"/>
                <a:stretch>
                  <a:fillRect l="-4301" r="-1075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8DDD7435-BC99-F547-BD99-76186B20D1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600" y="1825200"/>
            <a:ext cx="5321300" cy="421640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1FD19EB-1ECC-AA42-96A2-48A2FAC5F5C3}"/>
              </a:ext>
            </a:extLst>
          </p:cNvPr>
          <p:cNvSpPr/>
          <p:nvPr/>
        </p:nvSpPr>
        <p:spPr>
          <a:xfrm>
            <a:off x="8984972" y="4055165"/>
            <a:ext cx="198783" cy="53008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600BD38-3AFA-8F4F-8A3C-BBF8E4BB20AB}"/>
                  </a:ext>
                </a:extLst>
              </p:cNvPr>
              <p:cNvSpPr txBox="1"/>
              <p:nvPr/>
            </p:nvSpPr>
            <p:spPr>
              <a:xfrm>
                <a:off x="3734221" y="432324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600BD38-3AFA-8F4F-8A3C-BBF8E4BB20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221" y="4323247"/>
                <a:ext cx="1161600" cy="276999"/>
              </a:xfrm>
              <a:prstGeom prst="rect">
                <a:avLst/>
              </a:prstGeom>
              <a:blipFill>
                <a:blip r:embed="rId5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CBBD414-1AFF-824B-85A5-F0F2F3A43807}"/>
                  </a:ext>
                </a:extLst>
              </p:cNvPr>
              <p:cNvSpPr txBox="1"/>
              <p:nvPr/>
            </p:nvSpPr>
            <p:spPr>
              <a:xfrm>
                <a:off x="3736482" y="473327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CBBD414-1AFF-824B-85A5-F0F2F3A43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482" y="4733278"/>
                <a:ext cx="1161600" cy="276999"/>
              </a:xfrm>
              <a:prstGeom prst="rect">
                <a:avLst/>
              </a:prstGeom>
              <a:blipFill>
                <a:blip r:embed="rId6"/>
                <a:stretch>
                  <a:fillRect l="-4301" r="-1075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1061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F401745E-F2DD-E841-8EBA-FE589D9E4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821" y="1823720"/>
            <a:ext cx="5308600" cy="4203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8E57FA-04A8-0047-A455-7CD29AC40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Mode pattern above threshold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92275-36A3-F947-B707-FDC1ACBD7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13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E16BF6-765B-F14C-B20B-05F59FFE72E1}"/>
                  </a:ext>
                </a:extLst>
              </p:cNvPr>
              <p:cNvSpPr txBox="1"/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E16BF6-765B-F14C-B20B-05F59FFE72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blipFill>
                <a:blip r:embed="rId3"/>
                <a:stretch>
                  <a:fillRect l="-4301" t="-4348" r="-2151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F6624C-2981-F945-A96F-26E1FAEB15FF}"/>
                  </a:ext>
                </a:extLst>
              </p:cNvPr>
              <p:cNvSpPr txBox="1"/>
              <p:nvPr/>
            </p:nvSpPr>
            <p:spPr>
              <a:xfrm>
                <a:off x="10108440" y="215163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F6624C-2981-F945-A96F-26E1FAEB1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8440" y="2151638"/>
                <a:ext cx="1161600" cy="276999"/>
              </a:xfrm>
              <a:prstGeom prst="rect">
                <a:avLst/>
              </a:prstGeom>
              <a:blipFill>
                <a:blip r:embed="rId4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69F60A-6B74-F044-965F-08B4B1075EAE}"/>
                  </a:ext>
                </a:extLst>
              </p:cNvPr>
              <p:cNvSpPr txBox="1"/>
              <p:nvPr/>
            </p:nvSpPr>
            <p:spPr>
              <a:xfrm>
                <a:off x="3581821" y="417084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69F60A-6B74-F044-965F-08B4B1075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821" y="4170847"/>
                <a:ext cx="1161600" cy="276999"/>
              </a:xfrm>
              <a:prstGeom prst="rect">
                <a:avLst/>
              </a:prstGeom>
              <a:blipFill>
                <a:blip r:embed="rId5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973CFC-32E2-6E4B-BC9D-46871939C4A6}"/>
                  </a:ext>
                </a:extLst>
              </p:cNvPr>
              <p:cNvSpPr txBox="1"/>
              <p:nvPr/>
            </p:nvSpPr>
            <p:spPr>
              <a:xfrm>
                <a:off x="3584082" y="458087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973CFC-32E2-6E4B-BC9D-46871939C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4082" y="4580878"/>
                <a:ext cx="1161600" cy="276999"/>
              </a:xfrm>
              <a:prstGeom prst="rect">
                <a:avLst/>
              </a:prstGeom>
              <a:blipFill>
                <a:blip r:embed="rId6"/>
                <a:stretch>
                  <a:fillRect l="-4301" r="-1075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8DDD7435-BC99-F547-BD99-76186B20D1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600" y="1825200"/>
            <a:ext cx="5321300" cy="4216400"/>
          </a:xfrm>
          <a:prstGeom prst="rect">
            <a:avLst/>
          </a:prstGeom>
        </p:spPr>
      </p:pic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5835D380-7300-4143-AA43-9FBC2B8895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600" y="1825200"/>
            <a:ext cx="5321300" cy="4216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749F69F-27D5-DD42-A126-7477A181DBDC}"/>
                  </a:ext>
                </a:extLst>
              </p:cNvPr>
              <p:cNvSpPr txBox="1"/>
              <p:nvPr/>
            </p:nvSpPr>
            <p:spPr>
              <a:xfrm>
                <a:off x="838200" y="6170822"/>
                <a:ext cx="84325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Modes widen above threshold and become very similar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749F69F-27D5-DD42-A126-7477A181DB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6170822"/>
                <a:ext cx="8432501" cy="400110"/>
              </a:xfrm>
              <a:prstGeom prst="rect">
                <a:avLst/>
              </a:prstGeom>
              <a:blipFill>
                <a:blip r:embed="rId9"/>
                <a:stretch>
                  <a:fillRect t="-6250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F0E6C8BA-EE7F-D446-8044-599A7B7B4E7E}"/>
              </a:ext>
            </a:extLst>
          </p:cNvPr>
          <p:cNvSpPr/>
          <p:nvPr/>
        </p:nvSpPr>
        <p:spPr>
          <a:xfrm>
            <a:off x="10151165" y="4558745"/>
            <a:ext cx="198783" cy="53008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CA6C756-5E63-2B4B-81EC-6F4AFFAE3E8D}"/>
                  </a:ext>
                </a:extLst>
              </p:cNvPr>
              <p:cNvSpPr txBox="1"/>
              <p:nvPr/>
            </p:nvSpPr>
            <p:spPr>
              <a:xfrm>
                <a:off x="3734221" y="432324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CA6C756-5E63-2B4B-81EC-6F4AFFAE3E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221" y="4323247"/>
                <a:ext cx="1161600" cy="276999"/>
              </a:xfrm>
              <a:prstGeom prst="rect">
                <a:avLst/>
              </a:prstGeom>
              <a:blipFill>
                <a:blip r:embed="rId5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6A3CE73-E94F-D146-A400-FB3E76C3F66B}"/>
                  </a:ext>
                </a:extLst>
              </p:cNvPr>
              <p:cNvSpPr txBox="1"/>
              <p:nvPr/>
            </p:nvSpPr>
            <p:spPr>
              <a:xfrm>
                <a:off x="3736482" y="473327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6A3CE73-E94F-D146-A400-FB3E76C3F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482" y="4733278"/>
                <a:ext cx="1161600" cy="276999"/>
              </a:xfrm>
              <a:prstGeom prst="rect">
                <a:avLst/>
              </a:prstGeom>
              <a:blipFill>
                <a:blip r:embed="rId6"/>
                <a:stretch>
                  <a:fillRect l="-4301" r="-1075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4036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0456-18EB-0D4F-96F8-C9ADC7525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Comparison with BLonD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08D8D8-2429-5249-8403-B354D44D6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14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B20D11-EA26-CD43-A8ED-EF0A670EB1DD}"/>
              </a:ext>
            </a:extLst>
          </p:cNvPr>
          <p:cNvSpPr txBox="1"/>
          <p:nvPr/>
        </p:nvSpPr>
        <p:spPr>
          <a:xfrm>
            <a:off x="742122" y="1855303"/>
            <a:ext cx="46382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Procedure: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Generation of matched bunch,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tracking for 1e5 – 1e6 turns,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storing mean and std value of particle coordinates</a:t>
            </a:r>
          </a:p>
          <a:p>
            <a:r>
              <a:rPr lang="en-GB" sz="2000" dirty="0"/>
              <a:t>Number of macroparticles - 1e6</a:t>
            </a:r>
          </a:p>
          <a:p>
            <a:r>
              <a:rPr lang="en-GB" sz="2000" dirty="0"/>
              <a:t>Number of slices per bucket – 256</a:t>
            </a:r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4DD280A1-5920-B34D-A2EC-9CD29EF90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0051" y="2013853"/>
            <a:ext cx="5384800" cy="4013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DE7417F-E3A0-624C-8535-5512668C769F}"/>
              </a:ext>
            </a:extLst>
          </p:cNvPr>
          <p:cNvSpPr txBox="1"/>
          <p:nvPr/>
        </p:nvSpPr>
        <p:spPr>
          <a:xfrm>
            <a:off x="8305800" y="1563356"/>
            <a:ext cx="24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Coherent modes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A4B823-983D-B145-93F0-5EA922851349}"/>
              </a:ext>
            </a:extLst>
          </p:cNvPr>
          <p:cNvSpPr txBox="1"/>
          <p:nvPr/>
        </p:nvSpPr>
        <p:spPr>
          <a:xfrm rot="16200000">
            <a:off x="6478886" y="3632219"/>
            <a:ext cx="2411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Incoherent band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88386F5-E17D-D54E-AC16-F1A7436986BE}"/>
              </a:ext>
            </a:extLst>
          </p:cNvPr>
          <p:cNvCxnSpPr/>
          <p:nvPr/>
        </p:nvCxnSpPr>
        <p:spPr>
          <a:xfrm flipH="1">
            <a:off x="9104243" y="2013853"/>
            <a:ext cx="437322" cy="643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8D552B-5D1D-D34C-A26E-C9F08A0411D4}"/>
              </a:ext>
            </a:extLst>
          </p:cNvPr>
          <p:cNvCxnSpPr>
            <a:stCxn id="11" idx="2"/>
          </p:cNvCxnSpPr>
          <p:nvPr/>
        </p:nvCxnSpPr>
        <p:spPr>
          <a:xfrm>
            <a:off x="9537067" y="2025021"/>
            <a:ext cx="445133" cy="632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727F02E-32C3-004C-B062-4584DCA94015}"/>
                  </a:ext>
                </a:extLst>
              </p:cNvPr>
              <p:cNvSpPr txBox="1"/>
              <p:nvPr/>
            </p:nvSpPr>
            <p:spPr>
              <a:xfrm>
                <a:off x="758060" y="4539012"/>
                <a:ext cx="501926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/>
                  <a:t> Very good agreement between semi-analytic calculations and macroparticle simulations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/>
                  <a:t> Can these modes be excited?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727F02E-32C3-004C-B062-4584DCA94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060" y="4539012"/>
                <a:ext cx="5019261" cy="1569660"/>
              </a:xfrm>
              <a:prstGeom prst="rect">
                <a:avLst/>
              </a:prstGeom>
              <a:blipFill>
                <a:blip r:embed="rId3"/>
                <a:stretch>
                  <a:fillRect l="-2025" t="-2400" b="-7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8419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0456-18EB-0D4F-96F8-C9ADC7525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Comparison with BLonD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08D8D8-2429-5249-8403-B354D44D6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15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B20D11-EA26-CD43-A8ED-EF0A670EB1DD}"/>
              </a:ext>
            </a:extLst>
          </p:cNvPr>
          <p:cNvSpPr txBox="1"/>
          <p:nvPr/>
        </p:nvSpPr>
        <p:spPr>
          <a:xfrm>
            <a:off x="742122" y="1855303"/>
            <a:ext cx="46382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Procedure: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Generation of matched bunch,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tracking for 1e5 – 1e6 turns,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storing mean and std value of particle coordinates</a:t>
            </a:r>
          </a:p>
          <a:p>
            <a:r>
              <a:rPr lang="en-GB" sz="2000" dirty="0"/>
              <a:t>Number of macroparticles - 1e6</a:t>
            </a:r>
          </a:p>
          <a:p>
            <a:r>
              <a:rPr lang="en-GB" sz="2000" dirty="0"/>
              <a:t>Number of slices per bucket – 256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BC509911-E79C-C84F-A2FC-1B120C09A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95472"/>
            <a:ext cx="5384800" cy="4013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785C549-47A8-2249-A292-3F95098BE68A}"/>
                  </a:ext>
                </a:extLst>
              </p:cNvPr>
              <p:cNvSpPr txBox="1"/>
              <p:nvPr/>
            </p:nvSpPr>
            <p:spPr>
              <a:xfrm>
                <a:off x="758060" y="4539012"/>
                <a:ext cx="501926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/>
                  <a:t> Very good agreement between semi-analytic calculations and macroparticle simulations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/>
                  <a:t> Can these modes be excited?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785C549-47A8-2249-A292-3F95098BE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060" y="4539012"/>
                <a:ext cx="5019261" cy="1569660"/>
              </a:xfrm>
              <a:prstGeom prst="rect">
                <a:avLst/>
              </a:prstGeom>
              <a:blipFill>
                <a:blip r:embed="rId3"/>
                <a:stretch>
                  <a:fillRect l="-2025" t="-2400" b="-7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DE7417F-E3A0-624C-8535-5512668C769F}"/>
              </a:ext>
            </a:extLst>
          </p:cNvPr>
          <p:cNvSpPr txBox="1"/>
          <p:nvPr/>
        </p:nvSpPr>
        <p:spPr>
          <a:xfrm>
            <a:off x="7915338" y="1524890"/>
            <a:ext cx="24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Coherent modes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A4B823-983D-B145-93F0-5EA922851349}"/>
              </a:ext>
            </a:extLst>
          </p:cNvPr>
          <p:cNvSpPr txBox="1"/>
          <p:nvPr/>
        </p:nvSpPr>
        <p:spPr>
          <a:xfrm rot="16200000">
            <a:off x="6478886" y="3632219"/>
            <a:ext cx="2411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Incoherent band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88386F5-E17D-D54E-AC16-F1A7436986BE}"/>
              </a:ext>
            </a:extLst>
          </p:cNvPr>
          <p:cNvCxnSpPr>
            <a:cxnSpLocks/>
          </p:cNvCxnSpPr>
          <p:nvPr/>
        </p:nvCxnSpPr>
        <p:spPr>
          <a:xfrm flipH="1">
            <a:off x="8709283" y="1986555"/>
            <a:ext cx="196178" cy="632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8D552B-5D1D-D34C-A26E-C9F08A0411D4}"/>
              </a:ext>
            </a:extLst>
          </p:cNvPr>
          <p:cNvCxnSpPr>
            <a:cxnSpLocks/>
          </p:cNvCxnSpPr>
          <p:nvPr/>
        </p:nvCxnSpPr>
        <p:spPr>
          <a:xfrm>
            <a:off x="8905461" y="1986555"/>
            <a:ext cx="325783" cy="632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17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ADE38-5D11-9544-8ADA-3298E3553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Residual oscillations after a kick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DF62D-EAE0-614D-931C-9B87D3AD2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16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7A88CB-AB66-8D4D-B3C6-F0FCBC4AD20B}"/>
              </a:ext>
            </a:extLst>
          </p:cNvPr>
          <p:cNvSpPr txBox="1"/>
          <p:nvPr/>
        </p:nvSpPr>
        <p:spPr>
          <a:xfrm>
            <a:off x="742122" y="1855303"/>
            <a:ext cx="46382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Procedure: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Generation of matched bunch,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Initial offset of 1 deg.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tracking for 40k turns,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storing mean value of particle coordinates</a:t>
            </a:r>
          </a:p>
          <a:p>
            <a:r>
              <a:rPr lang="en-GB" sz="2000" dirty="0"/>
              <a:t>Number of macroparticles - 20e6</a:t>
            </a:r>
          </a:p>
          <a:p>
            <a:r>
              <a:rPr lang="en-GB" sz="2000" dirty="0"/>
              <a:t>Number of slices per bucket – 256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388312-22F9-4D4A-8DCF-61F22E8A37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283" y="1690688"/>
            <a:ext cx="5752517" cy="420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234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01B8A-BBDE-6345-9798-C5F8933C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Comparison for 4 and 8 GHz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86E9FF-6EDD-4443-929C-C696BB589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E5CE68-BD44-194E-A633-05921F0E3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61" y="1489367"/>
            <a:ext cx="5852172" cy="4279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94C604-70CE-8A4C-B53C-9EE1652BC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633" y="1489367"/>
            <a:ext cx="5852172" cy="4279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353B197-5711-BF47-B07E-84E87FF65519}"/>
                  </a:ext>
                </a:extLst>
              </p:cNvPr>
              <p:cNvSpPr txBox="1"/>
              <p:nvPr/>
            </p:nvSpPr>
            <p:spPr>
              <a:xfrm>
                <a:off x="583096" y="5894685"/>
                <a:ext cx="792556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/>
                  <a:t> Similar residual oscillations for intensities &gt;&gt; threshold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353B197-5711-BF47-B07E-84E87FF655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096" y="5894685"/>
                <a:ext cx="7925568" cy="461665"/>
              </a:xfrm>
              <a:prstGeom prst="rect">
                <a:avLst/>
              </a:prstGeom>
              <a:blipFill>
                <a:blip r:embed="rId4"/>
                <a:stretch>
                  <a:fillRect t="-7895" r="-160" b="-236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2E1EDEBB-6227-3B44-AF73-C9FAD147D630}"/>
              </a:ext>
            </a:extLst>
          </p:cNvPr>
          <p:cNvSpPr/>
          <p:nvPr/>
        </p:nvSpPr>
        <p:spPr>
          <a:xfrm>
            <a:off x="5486400" y="4386470"/>
            <a:ext cx="331304" cy="8746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0C794C-A50F-C347-B637-817DEF38439B}"/>
              </a:ext>
            </a:extLst>
          </p:cNvPr>
          <p:cNvSpPr/>
          <p:nvPr/>
        </p:nvSpPr>
        <p:spPr>
          <a:xfrm>
            <a:off x="11338572" y="4247322"/>
            <a:ext cx="331304" cy="8746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8844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C87D51E-5A8C-0A4B-BFAF-830311CFE17E}"/>
              </a:ext>
            </a:extLst>
          </p:cNvPr>
          <p:cNvGrpSpPr/>
          <p:nvPr/>
        </p:nvGrpSpPr>
        <p:grpSpPr>
          <a:xfrm>
            <a:off x="28895" y="1246759"/>
            <a:ext cx="6099060" cy="4334265"/>
            <a:chOff x="-6120" y="1261867"/>
            <a:chExt cx="6099060" cy="433426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7A21BA7-5D7C-B848-9BAD-51A53796C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120" y="1261867"/>
              <a:ext cx="6099060" cy="433426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DA2D05D-3D58-F341-9B37-90381DF3D1DF}"/>
                </a:ext>
              </a:extLst>
            </p:cNvPr>
            <p:cNvSpPr txBox="1"/>
            <p:nvPr/>
          </p:nvSpPr>
          <p:spPr>
            <a:xfrm>
              <a:off x="2104104" y="1927123"/>
              <a:ext cx="1040670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>
                  <a:solidFill>
                    <a:srgbClr val="FF0000"/>
                  </a:solidFill>
                </a:rPr>
                <a:t>4 GHz</a:t>
              </a:r>
            </a:p>
            <a:p>
              <a:r>
                <a:rPr lang="en-GB" sz="2800" b="1" dirty="0">
                  <a:solidFill>
                    <a:srgbClr val="3636FF"/>
                  </a:solidFill>
                </a:rPr>
                <a:t>8 GHz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8D66447-1A3E-A84D-B1E1-37A5EADD5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Comparison for 4 and 8 GHz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3B5BBE-8019-EF40-A5A4-E748BC51C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18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4ADF14-6CE8-1446-AADB-03673FF41966}"/>
              </a:ext>
            </a:extLst>
          </p:cNvPr>
          <p:cNvGrpSpPr/>
          <p:nvPr/>
        </p:nvGrpSpPr>
        <p:grpSpPr>
          <a:xfrm>
            <a:off x="6092940" y="1261867"/>
            <a:ext cx="6099060" cy="4224536"/>
            <a:chOff x="6092940" y="1261867"/>
            <a:chExt cx="6099060" cy="422453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0E1C725-E700-0846-95B0-FEBCE32D30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2940" y="1261867"/>
              <a:ext cx="6099060" cy="422453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8A5FAC2-9FDA-B740-A6AF-896F64843E0D}"/>
                </a:ext>
              </a:extLst>
            </p:cNvPr>
            <p:cNvSpPr txBox="1"/>
            <p:nvPr/>
          </p:nvSpPr>
          <p:spPr>
            <a:xfrm>
              <a:off x="6966155" y="2420028"/>
              <a:ext cx="1040670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>
                  <a:solidFill>
                    <a:srgbClr val="FF0000"/>
                  </a:solidFill>
                </a:rPr>
                <a:t>4 GHz</a:t>
              </a:r>
            </a:p>
            <a:p>
              <a:r>
                <a:rPr lang="en-GB" sz="2800" b="1" dirty="0">
                  <a:solidFill>
                    <a:srgbClr val="3636FF"/>
                  </a:solidFill>
                </a:rPr>
                <a:t>8 GHz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A09879D-235B-534A-BFFC-DC1300E75E9C}"/>
              </a:ext>
            </a:extLst>
          </p:cNvPr>
          <p:cNvSpPr txBox="1"/>
          <p:nvPr/>
        </p:nvSpPr>
        <p:spPr>
          <a:xfrm>
            <a:off x="622852" y="5831331"/>
            <a:ext cx="10841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Scan around threshold is not fully conclusive. Potentially even more macroparticles is needed.</a:t>
            </a:r>
          </a:p>
        </p:txBody>
      </p:sp>
    </p:spTree>
    <p:extLst>
      <p:ext uri="{BB962C8B-B14F-4D97-AF65-F5344CB8AC3E}">
        <p14:creationId xmlns:p14="http://schemas.microsoft.com/office/powerpoint/2010/main" val="719885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31814-EE9F-3948-83CE-6A31A1402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Noise excitation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D9EF6-BDF2-6549-84CC-F80D5966D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19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69D272-7ECC-CD44-B602-7F2431C35755}"/>
              </a:ext>
            </a:extLst>
          </p:cNvPr>
          <p:cNvSpPr txBox="1"/>
          <p:nvPr/>
        </p:nvSpPr>
        <p:spPr>
          <a:xfrm>
            <a:off x="742122" y="1855303"/>
            <a:ext cx="463826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Procedure: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Generation of matched bunch,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Monochromatic phase modulation with amplitude 0.01 deg. (10 times smaller than noise level!)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tracking for 100k turns,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storing mean and rms value of particle coordinates</a:t>
            </a:r>
          </a:p>
          <a:p>
            <a:r>
              <a:rPr lang="en-GB" sz="2000" dirty="0"/>
              <a:t>Number of macroparticles - 1e6</a:t>
            </a:r>
          </a:p>
          <a:p>
            <a:r>
              <a:rPr lang="en-GB" sz="2000" dirty="0"/>
              <a:t>Number of slices per bucket – 256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354B991-26B7-1245-8CB2-DF8FDD736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600" y="1690688"/>
            <a:ext cx="56642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918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748F83-83C2-4240-B2C2-6551047B7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9439" y="1477645"/>
            <a:ext cx="5067300" cy="5003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0CE9C2-96D4-554E-9F5B-3340CEB20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Recap on longitudinal stability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8D41A-2EA7-3F49-89D4-108E8DB68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5916930" cy="45307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/>
              <a:t>Loss of Landau damping (LD) in longitudinal plane is important intensity limitation in LHC.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Threshold observed in measurements cannot be explained by </a:t>
            </a:r>
            <a:r>
              <a:rPr lang="en-GB" sz="2400" dirty="0" err="1">
                <a:solidFill>
                  <a:srgbClr val="BF00BF"/>
                </a:solidFill>
              </a:rPr>
              <a:t>Sacherer</a:t>
            </a:r>
            <a:r>
              <a:rPr lang="en-GB" sz="2400" dirty="0">
                <a:solidFill>
                  <a:srgbClr val="BF00BF"/>
                </a:solidFill>
              </a:rPr>
              <a:t> approach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Based on accurate semi-analytic calculations, threshold depends on “cut-off” frequency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Which threshold should be used for HL-LHC?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A88E76B-610A-C84A-8C8B-84ACA5582EDE}"/>
              </a:ext>
            </a:extLst>
          </p:cNvPr>
          <p:cNvCxnSpPr>
            <a:cxnSpLocks/>
          </p:cNvCxnSpPr>
          <p:nvPr/>
        </p:nvCxnSpPr>
        <p:spPr>
          <a:xfrm>
            <a:off x="5523392" y="3520440"/>
            <a:ext cx="3220558" cy="285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9507213-E3BA-A546-9FC8-A0B0A7515DC3}"/>
              </a:ext>
            </a:extLst>
          </p:cNvPr>
          <p:cNvCxnSpPr>
            <a:cxnSpLocks/>
          </p:cNvCxnSpPr>
          <p:nvPr/>
        </p:nvCxnSpPr>
        <p:spPr>
          <a:xfrm>
            <a:off x="6012180" y="4697730"/>
            <a:ext cx="2068830" cy="742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25294AB-AEE1-BB4C-920C-C75249D3D2E7}"/>
              </a:ext>
            </a:extLst>
          </p:cNvPr>
          <p:cNvCxnSpPr>
            <a:cxnSpLocks/>
          </p:cNvCxnSpPr>
          <p:nvPr/>
        </p:nvCxnSpPr>
        <p:spPr>
          <a:xfrm>
            <a:off x="6012180" y="4697730"/>
            <a:ext cx="1565910" cy="1096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73196B8-A124-F449-AEF2-E498B076175E}"/>
                  </a:ext>
                </a:extLst>
              </p:cNvPr>
              <p:cNvSpPr/>
              <p:nvPr/>
            </p:nvSpPr>
            <p:spPr>
              <a:xfrm>
                <a:off x="7909560" y="1273850"/>
                <a:ext cx="38677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12 MV, beam energy 450 GeV</a:t>
                </a:r>
                <a:endParaRPr lang="en-GB" dirty="0"/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73196B8-A124-F449-AEF2-E498B07617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9560" y="1273850"/>
                <a:ext cx="3867790" cy="369332"/>
              </a:xfrm>
              <a:prstGeom prst="rect">
                <a:avLst/>
              </a:prstGeom>
              <a:blipFill>
                <a:blip r:embed="rId3"/>
                <a:stretch>
                  <a:fillRect t="-3333" r="-328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4B62DC7D-7272-1A4F-A356-4E0D65541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3558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75897E8-503A-324B-AA09-7FEA2759A8F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GB" dirty="0">
                    <a:solidFill>
                      <a:srgbClr val="0070C0"/>
                    </a:solidFill>
                  </a:rPr>
                  <a:t>Results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GB" dirty="0">
                    <a:solidFill>
                      <a:srgbClr val="0070C0"/>
                    </a:solidFill>
                  </a:rPr>
                  <a:t> GHz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75897E8-503A-324B-AA09-7FEA2759A8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B890D-FE34-854D-A860-D0EEB0A8A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20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729463-C8A9-BE4B-9CA0-FBEB35949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145" y="1566250"/>
            <a:ext cx="5346700" cy="4406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834420-F84B-A342-852D-F8BC7AE16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900" y="1566250"/>
            <a:ext cx="5245100" cy="4406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4A2A0D-C153-604D-8A26-1BCD905DEF78}"/>
              </a:ext>
            </a:extLst>
          </p:cNvPr>
          <p:cNvSpPr txBox="1"/>
          <p:nvPr/>
        </p:nvSpPr>
        <p:spPr>
          <a:xfrm>
            <a:off x="838200" y="5973150"/>
            <a:ext cx="4698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Coherent oscillations can be driven by noise</a:t>
            </a:r>
          </a:p>
          <a:p>
            <a:r>
              <a:rPr lang="en-GB" dirty="0"/>
              <a:t>Lowest radial mode is excited at most</a:t>
            </a:r>
          </a:p>
        </p:txBody>
      </p:sp>
    </p:spTree>
    <p:extLst>
      <p:ext uri="{BB962C8B-B14F-4D97-AF65-F5344CB8AC3E}">
        <p14:creationId xmlns:p14="http://schemas.microsoft.com/office/powerpoint/2010/main" val="1499672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51B39D-3729-5446-B5AE-E52469C1D49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GB" dirty="0">
                    <a:solidFill>
                      <a:srgbClr val="0070C0"/>
                    </a:solidFill>
                  </a:rPr>
                  <a:t>Results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en-GB" dirty="0">
                    <a:solidFill>
                      <a:srgbClr val="0070C0"/>
                    </a:solidFill>
                  </a:rPr>
                  <a:t> GHz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51B39D-3729-5446-B5AE-E52469C1D4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F934DB-5495-2745-A9F1-6C7244A7E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21</a:t>
            </a:fld>
            <a:endParaRPr lang="en-GB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D39C32BB-0BF8-6348-BA87-E5C70B287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441" y="1458119"/>
            <a:ext cx="5245100" cy="4406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04BDBF-D277-3B48-9922-0C8E9553C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9172" y="1458119"/>
            <a:ext cx="5245100" cy="4406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4F12AF-9A07-644B-9E9D-181DA4214353}"/>
              </a:ext>
            </a:extLst>
          </p:cNvPr>
          <p:cNvSpPr txBox="1"/>
          <p:nvPr/>
        </p:nvSpPr>
        <p:spPr>
          <a:xfrm>
            <a:off x="911056" y="5892581"/>
            <a:ext cx="769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Similar results to 4 GHz case. Higher-order radial modes are less excited.</a:t>
            </a:r>
          </a:p>
        </p:txBody>
      </p:sp>
    </p:spTree>
    <p:extLst>
      <p:ext uri="{BB962C8B-B14F-4D97-AF65-F5344CB8AC3E}">
        <p14:creationId xmlns:p14="http://schemas.microsoft.com/office/powerpoint/2010/main" val="32426640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F54F0-82D7-0242-A5F9-4511EB968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Example with higher noise amplitude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B840A0-8CF5-BE4E-B424-685DD3E24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765D340E-D41A-4249-AA65-C4CCFD405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13" y="1466850"/>
            <a:ext cx="5334000" cy="3924300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6FBAEC1F-DC57-674D-A5E3-5E715B7BF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400" y="1466850"/>
            <a:ext cx="5613400" cy="40005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F93194D-6FA4-BB46-89AF-AA34FE0CF6FF}"/>
                  </a:ext>
                </a:extLst>
              </p:cNvPr>
              <p:cNvSpPr/>
              <p:nvPr/>
            </p:nvSpPr>
            <p:spPr>
              <a:xfrm>
                <a:off x="624681" y="5589969"/>
                <a:ext cx="9964779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dirty="0"/>
                  <a:t>Phase modulation with amplitude 0.1 deg. at frequency 0.967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000" dirty="0"/>
                  <a:t> </a:t>
                </a:r>
              </a:p>
              <a:p>
                <a:r>
                  <a:rPr lang="en-GB" sz="2000" dirty="0"/>
                  <a:t>Controlled emittance blow-up can affected by interaction of noise with coherent modes</a:t>
                </a: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F93194D-6FA4-BB46-89AF-AA34FE0CF6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681" y="5589969"/>
                <a:ext cx="9964779" cy="707886"/>
              </a:xfrm>
              <a:prstGeom prst="rect">
                <a:avLst/>
              </a:prstGeom>
              <a:blipFill>
                <a:blip r:embed="rId4"/>
                <a:stretch>
                  <a:fillRect l="-509" t="-3509" b="-140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92006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9B91D-9A78-C14C-AC97-9847D7858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5C03E-089A-104A-95F4-30AFBA33B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GB" dirty="0"/>
              <a:t>“Cut-off” or resonant frequency defines the threshold of loss of Landau damping and corresponding mode pattern. Accurate impedance model is need for threshold evaluation.</a:t>
            </a:r>
          </a:p>
          <a:p>
            <a:endParaRPr lang="en-GB" dirty="0"/>
          </a:p>
          <a:p>
            <a:r>
              <a:rPr lang="en-GB" dirty="0"/>
              <a:t>Presence of Van </a:t>
            </a:r>
            <a:r>
              <a:rPr lang="en-GB" dirty="0" err="1"/>
              <a:t>Kampen</a:t>
            </a:r>
            <a:r>
              <a:rPr lang="en-GB" dirty="0"/>
              <a:t> modes was verified in macroparticle simulations.</a:t>
            </a:r>
          </a:p>
          <a:p>
            <a:endParaRPr lang="en-GB" dirty="0"/>
          </a:p>
          <a:p>
            <a:r>
              <a:rPr lang="en-GB" dirty="0"/>
              <a:t>Modes can be excited by the kick (injection error) and can be driven by noise (might have impact on controlled emittance blow-up).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6EBB9-C07D-FD41-AD05-90ECA06D0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9899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33FC5-3120-924A-8B07-B965C6033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9629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4800" dirty="0">
                <a:solidFill>
                  <a:srgbClr val="0070C0"/>
                </a:solidFill>
              </a:rPr>
              <a:t>Thank you for your attention!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91613-6CD5-F34A-9ACE-347505A0C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4050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BAB8D-F89B-784F-BBD9-507A8C62D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08B4C78-2734-0149-9F31-7095CE688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652" y="1690688"/>
            <a:ext cx="5245100" cy="4406900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F235912D-42A1-EC44-8836-147C376FA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650" y="1690688"/>
            <a:ext cx="5346700" cy="44069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04F3E7-D54D-0345-AFD4-E5F9E372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181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C5394-CBFA-614F-9264-B0FCF8F0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A5A6675C-64ED-9E4B-910A-EF26896348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8250" y="1916430"/>
            <a:ext cx="5245100" cy="4406900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BFCFE4E-27DD-FF44-933C-B8C54A56E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210" y="1916430"/>
            <a:ext cx="5346700" cy="44069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4B1FEE6-3CCA-454E-84F5-26A1BB6E3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4539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18D77-5245-B846-AD51-27A4CF971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0A41C570-8FB7-FA41-BE29-EA30A4DA1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3330" y="1840230"/>
            <a:ext cx="5397500" cy="4406900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3547430-AEA8-7844-8010-D227F4E5E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80" y="1784350"/>
            <a:ext cx="5486400" cy="44069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B73C058-82DF-0E4A-B758-B9EB26F9D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2416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5E92-A2AF-4B4F-8FCB-41D50D7BE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03FE4ED-DAAA-C945-8CF4-4B397323C4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5436" y="1825625"/>
            <a:ext cx="5329448" cy="4351338"/>
          </a:xfr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26D602D3-95B3-334C-8DFA-F03A5DE16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80" y="1770063"/>
            <a:ext cx="5486400" cy="44069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43DAE5A-7243-974C-842B-3E4BCAE83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3300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26928-294A-EB42-9A97-B25F55EDF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Phase noise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0198C-FC0A-B84D-B994-4B86ABA74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8AACA-5161-9941-9024-5F492E0AE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10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8EDCD-B77B-F843-BA9F-5438553C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Van </a:t>
            </a:r>
            <a:r>
              <a:rPr lang="en-GB" dirty="0" err="1">
                <a:solidFill>
                  <a:srgbClr val="0070C0"/>
                </a:solidFill>
              </a:rPr>
              <a:t>Kampen</a:t>
            </a:r>
            <a:r>
              <a:rPr lang="en-GB" dirty="0">
                <a:solidFill>
                  <a:srgbClr val="0070C0"/>
                </a:solidFill>
              </a:rPr>
              <a:t> modes</a:t>
            </a:r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9B00BA-D083-1D43-90D5-158CD30B65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0320" y="1803942"/>
            <a:ext cx="5257800" cy="414324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FF7944-ED9B-404C-89D3-B193D9DE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3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76885-11DF-B744-9D13-9C3996A8B7C2}"/>
              </a:ext>
            </a:extLst>
          </p:cNvPr>
          <p:cNvSpPr txBox="1"/>
          <p:nvPr/>
        </p:nvSpPr>
        <p:spPr>
          <a:xfrm>
            <a:off x="742950" y="1803942"/>
            <a:ext cx="45605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Parameter scan using MELODY: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5 azimuthal modes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500 mesh points in energy of synchrotron oscillations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Resonator impedance Q=1</a:t>
            </a:r>
          </a:p>
        </p:txBody>
      </p:sp>
    </p:spTree>
    <p:extLst>
      <p:ext uri="{BB962C8B-B14F-4D97-AF65-F5344CB8AC3E}">
        <p14:creationId xmlns:p14="http://schemas.microsoft.com/office/powerpoint/2010/main" val="25271694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E6AC6-5347-C748-AE12-5AD08AB31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 GHz 1.17 ns</a:t>
            </a: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39D397C8-F109-FE49-913B-8A984B7EA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70" y="1995170"/>
            <a:ext cx="5194300" cy="4229100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4A391BCD-D5D1-7249-A9E3-E3D15B2C2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100" y="1995170"/>
            <a:ext cx="5219700" cy="42291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AEBF6DB-45EF-2746-ABA5-B318BFDDD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203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8EDCD-B77B-F843-BA9F-5438553C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Van </a:t>
            </a:r>
            <a:r>
              <a:rPr lang="en-GB" dirty="0" err="1">
                <a:solidFill>
                  <a:srgbClr val="0070C0"/>
                </a:solidFill>
              </a:rPr>
              <a:t>Kampen</a:t>
            </a:r>
            <a:r>
              <a:rPr lang="en-GB" dirty="0">
                <a:solidFill>
                  <a:srgbClr val="0070C0"/>
                </a:solidFill>
              </a:rPr>
              <a:t> modes</a:t>
            </a:r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9B00BA-D083-1D43-90D5-158CD30B65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0320" y="1803942"/>
            <a:ext cx="5257800" cy="414324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FF7944-ED9B-404C-89D3-B193D9DE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76885-11DF-B744-9D13-9C3996A8B7C2}"/>
              </a:ext>
            </a:extLst>
          </p:cNvPr>
          <p:cNvSpPr txBox="1"/>
          <p:nvPr/>
        </p:nvSpPr>
        <p:spPr>
          <a:xfrm>
            <a:off x="742950" y="1803942"/>
            <a:ext cx="45605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Parameter scan using MELODY: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5 azimuthal modes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500 mesh points in energy of synchrotron oscillations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Resonator impedance Q=1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F331892-36A5-0A47-993B-6F8F45AB4566}"/>
              </a:ext>
            </a:extLst>
          </p:cNvPr>
          <p:cNvSpPr/>
          <p:nvPr/>
        </p:nvSpPr>
        <p:spPr>
          <a:xfrm rot="447488">
            <a:off x="8441350" y="2084735"/>
            <a:ext cx="388620" cy="32867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615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8EDCD-B77B-F843-BA9F-5438553C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Van </a:t>
            </a:r>
            <a:r>
              <a:rPr lang="en-GB" dirty="0" err="1">
                <a:solidFill>
                  <a:srgbClr val="0070C0"/>
                </a:solidFill>
              </a:rPr>
              <a:t>Kampen</a:t>
            </a:r>
            <a:r>
              <a:rPr lang="en-GB" dirty="0">
                <a:solidFill>
                  <a:srgbClr val="0070C0"/>
                </a:solidFill>
              </a:rPr>
              <a:t> modes</a:t>
            </a:r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9B00BA-D083-1D43-90D5-158CD30B65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0320" y="1803942"/>
            <a:ext cx="5257800" cy="414324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FF7944-ED9B-404C-89D3-B193D9DE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76885-11DF-B744-9D13-9C3996A8B7C2}"/>
              </a:ext>
            </a:extLst>
          </p:cNvPr>
          <p:cNvSpPr txBox="1"/>
          <p:nvPr/>
        </p:nvSpPr>
        <p:spPr>
          <a:xfrm>
            <a:off x="742950" y="1803942"/>
            <a:ext cx="45605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Parameter scan using MELODY: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5 azimuthal modes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500 mesh points in energy of synchrotron oscillations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Resonator impedance Q=1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F331892-36A5-0A47-993B-6F8F45AB4566}"/>
              </a:ext>
            </a:extLst>
          </p:cNvPr>
          <p:cNvSpPr/>
          <p:nvPr/>
        </p:nvSpPr>
        <p:spPr>
          <a:xfrm rot="447488">
            <a:off x="8441350" y="2084735"/>
            <a:ext cx="388620" cy="32867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DC8F1049-4D24-3748-8EDC-5A9D5A20C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0320" y="1773713"/>
            <a:ext cx="5219700" cy="4203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022F0B-F386-D946-9ADE-B4BD90B9751E}"/>
              </a:ext>
            </a:extLst>
          </p:cNvPr>
          <p:cNvSpPr txBox="1"/>
          <p:nvPr/>
        </p:nvSpPr>
        <p:spPr>
          <a:xfrm>
            <a:off x="9022404" y="270191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Coherent modes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7A796B-C9FA-FF4B-A4CE-7431F82CF324}"/>
              </a:ext>
            </a:extLst>
          </p:cNvPr>
          <p:cNvSpPr txBox="1"/>
          <p:nvPr/>
        </p:nvSpPr>
        <p:spPr>
          <a:xfrm>
            <a:off x="7303785" y="456057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Incoherent band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C84B63D-B799-C54C-A6A1-ADF85FDC1AAA}"/>
              </a:ext>
            </a:extLst>
          </p:cNvPr>
          <p:cNvCxnSpPr/>
          <p:nvPr/>
        </p:nvCxnSpPr>
        <p:spPr>
          <a:xfrm flipV="1">
            <a:off x="8229679" y="4400550"/>
            <a:ext cx="0" cy="160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74ED0C-F39A-574C-A9EE-254F29FD6F97}"/>
              </a:ext>
            </a:extLst>
          </p:cNvPr>
          <p:cNvCxnSpPr>
            <a:cxnSpLocks/>
          </p:cNvCxnSpPr>
          <p:nvPr/>
        </p:nvCxnSpPr>
        <p:spPr>
          <a:xfrm flipH="1">
            <a:off x="9715500" y="3025528"/>
            <a:ext cx="274895" cy="2205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31AFACD-0D2E-5848-87B0-AB697BBC8404}"/>
                  </a:ext>
                </a:extLst>
              </p:cNvPr>
              <p:cNvSpPr txBox="1"/>
              <p:nvPr/>
            </p:nvSpPr>
            <p:spPr>
              <a:xfrm>
                <a:off x="736931" y="3875563"/>
                <a:ext cx="57422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Lower azimuthal modes have lower thresholds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31AFACD-0D2E-5848-87B0-AB697BBC84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931" y="3875563"/>
                <a:ext cx="5742278" cy="400110"/>
              </a:xfrm>
              <a:prstGeom prst="rect">
                <a:avLst/>
              </a:prstGeom>
              <a:blipFill>
                <a:blip r:embed="rId4"/>
                <a:stretch>
                  <a:fillRect t="-6061" b="-24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9565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8EDCD-B77B-F843-BA9F-5438553C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Van </a:t>
            </a:r>
            <a:r>
              <a:rPr lang="en-GB" dirty="0" err="1">
                <a:solidFill>
                  <a:srgbClr val="0070C0"/>
                </a:solidFill>
              </a:rPr>
              <a:t>Kampen</a:t>
            </a:r>
            <a:r>
              <a:rPr lang="en-GB" dirty="0">
                <a:solidFill>
                  <a:srgbClr val="0070C0"/>
                </a:solidFill>
              </a:rPr>
              <a:t> modes</a:t>
            </a:r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9B00BA-D083-1D43-90D5-158CD30B65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0320" y="1803942"/>
            <a:ext cx="5257800" cy="414324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FF7944-ED9B-404C-89D3-B193D9DE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76885-11DF-B744-9D13-9C3996A8B7C2}"/>
              </a:ext>
            </a:extLst>
          </p:cNvPr>
          <p:cNvSpPr txBox="1"/>
          <p:nvPr/>
        </p:nvSpPr>
        <p:spPr>
          <a:xfrm>
            <a:off x="742950" y="1803942"/>
            <a:ext cx="45605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Parameter scan using MELODY: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5 azimuthal modes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500 mesh points in energy of synchrotron oscillations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Resonator impedance Q=1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F331892-36A5-0A47-993B-6F8F45AB4566}"/>
              </a:ext>
            </a:extLst>
          </p:cNvPr>
          <p:cNvSpPr/>
          <p:nvPr/>
        </p:nvSpPr>
        <p:spPr>
          <a:xfrm rot="447488">
            <a:off x="8441350" y="2084735"/>
            <a:ext cx="388620" cy="32867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DC8F1049-4D24-3748-8EDC-5A9D5A20C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0320" y="1773713"/>
            <a:ext cx="5219700" cy="4203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022F0B-F386-D946-9ADE-B4BD90B9751E}"/>
              </a:ext>
            </a:extLst>
          </p:cNvPr>
          <p:cNvSpPr txBox="1"/>
          <p:nvPr/>
        </p:nvSpPr>
        <p:spPr>
          <a:xfrm>
            <a:off x="9022404" y="270191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Coherent modes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7A796B-C9FA-FF4B-A4CE-7431F82CF324}"/>
              </a:ext>
            </a:extLst>
          </p:cNvPr>
          <p:cNvSpPr txBox="1"/>
          <p:nvPr/>
        </p:nvSpPr>
        <p:spPr>
          <a:xfrm>
            <a:off x="7303785" y="456057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Incoherent band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C84B63D-B799-C54C-A6A1-ADF85FDC1AAA}"/>
              </a:ext>
            </a:extLst>
          </p:cNvPr>
          <p:cNvCxnSpPr/>
          <p:nvPr/>
        </p:nvCxnSpPr>
        <p:spPr>
          <a:xfrm flipV="1">
            <a:off x="8229679" y="4400550"/>
            <a:ext cx="0" cy="160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74ED0C-F39A-574C-A9EE-254F29FD6F97}"/>
              </a:ext>
            </a:extLst>
          </p:cNvPr>
          <p:cNvCxnSpPr>
            <a:cxnSpLocks/>
          </p:cNvCxnSpPr>
          <p:nvPr/>
        </p:nvCxnSpPr>
        <p:spPr>
          <a:xfrm flipH="1">
            <a:off x="9715500" y="3025528"/>
            <a:ext cx="274895" cy="2205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31AFACD-0D2E-5848-87B0-AB697BBC8404}"/>
                  </a:ext>
                </a:extLst>
              </p:cNvPr>
              <p:cNvSpPr txBox="1"/>
              <p:nvPr/>
            </p:nvSpPr>
            <p:spPr>
              <a:xfrm>
                <a:off x="736931" y="3875563"/>
                <a:ext cx="575489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Lower azimuthal modes have lower thresholds</a:t>
                </a:r>
              </a:p>
              <a:p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Different radial modes within one azimuthal mode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31AFACD-0D2E-5848-87B0-AB697BBC84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931" y="3875563"/>
                <a:ext cx="5754893" cy="1015663"/>
              </a:xfrm>
              <a:prstGeom prst="rect">
                <a:avLst/>
              </a:prstGeom>
              <a:blipFill>
                <a:blip r:embed="rId4"/>
                <a:stretch>
                  <a:fillRect l="-1101" t="-2469" b="-9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11C38096-C19D-7B4C-85E7-8D5FAFFE59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7340" y="1803942"/>
            <a:ext cx="5308600" cy="42037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340E8E-38BF-AB4B-8BC5-074D8F71494F}"/>
                  </a:ext>
                </a:extLst>
              </p:cNvPr>
              <p:cNvSpPr txBox="1"/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340E8E-38BF-AB4B-8BC5-074D8F7149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blipFill>
                <a:blip r:embed="rId6"/>
                <a:stretch>
                  <a:fillRect l="-4301" t="-4348" r="-2151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1564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8EDCD-B77B-F843-BA9F-5438553C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Van </a:t>
            </a:r>
            <a:r>
              <a:rPr lang="en-GB" dirty="0" err="1">
                <a:solidFill>
                  <a:srgbClr val="0070C0"/>
                </a:solidFill>
              </a:rPr>
              <a:t>Kampen</a:t>
            </a:r>
            <a:r>
              <a:rPr lang="en-GB" dirty="0">
                <a:solidFill>
                  <a:srgbClr val="0070C0"/>
                </a:solidFill>
              </a:rPr>
              <a:t> modes</a:t>
            </a:r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9B00BA-D083-1D43-90D5-158CD30B65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0320" y="1803942"/>
            <a:ext cx="5257800" cy="414324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FF7944-ED9B-404C-89D3-B193D9DE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7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76885-11DF-B744-9D13-9C3996A8B7C2}"/>
              </a:ext>
            </a:extLst>
          </p:cNvPr>
          <p:cNvSpPr txBox="1"/>
          <p:nvPr/>
        </p:nvSpPr>
        <p:spPr>
          <a:xfrm>
            <a:off x="742950" y="1803942"/>
            <a:ext cx="45605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Parameter scan using MELODY: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5 azimuthal modes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500 mesh points in energy of synchrotron oscillations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Resonator impedance Q=1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F331892-36A5-0A47-993B-6F8F45AB4566}"/>
              </a:ext>
            </a:extLst>
          </p:cNvPr>
          <p:cNvSpPr/>
          <p:nvPr/>
        </p:nvSpPr>
        <p:spPr>
          <a:xfrm rot="447488">
            <a:off x="8441350" y="2084735"/>
            <a:ext cx="388620" cy="32867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DC8F1049-4D24-3748-8EDC-5A9D5A20C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0320" y="1773713"/>
            <a:ext cx="5219700" cy="4203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022F0B-F386-D946-9ADE-B4BD90B9751E}"/>
              </a:ext>
            </a:extLst>
          </p:cNvPr>
          <p:cNvSpPr txBox="1"/>
          <p:nvPr/>
        </p:nvSpPr>
        <p:spPr>
          <a:xfrm>
            <a:off x="9022404" y="270191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Coherent modes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7A796B-C9FA-FF4B-A4CE-7431F82CF324}"/>
              </a:ext>
            </a:extLst>
          </p:cNvPr>
          <p:cNvSpPr txBox="1"/>
          <p:nvPr/>
        </p:nvSpPr>
        <p:spPr>
          <a:xfrm>
            <a:off x="7303785" y="456057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Incoherent band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C84B63D-B799-C54C-A6A1-ADF85FDC1AAA}"/>
              </a:ext>
            </a:extLst>
          </p:cNvPr>
          <p:cNvCxnSpPr/>
          <p:nvPr/>
        </p:nvCxnSpPr>
        <p:spPr>
          <a:xfrm flipV="1">
            <a:off x="8229679" y="4400550"/>
            <a:ext cx="0" cy="160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74ED0C-F39A-574C-A9EE-254F29FD6F97}"/>
              </a:ext>
            </a:extLst>
          </p:cNvPr>
          <p:cNvCxnSpPr>
            <a:cxnSpLocks/>
          </p:cNvCxnSpPr>
          <p:nvPr/>
        </p:nvCxnSpPr>
        <p:spPr>
          <a:xfrm flipH="1">
            <a:off x="9715500" y="3025528"/>
            <a:ext cx="274895" cy="2205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31AFACD-0D2E-5848-87B0-AB697BBC8404}"/>
                  </a:ext>
                </a:extLst>
              </p:cNvPr>
              <p:cNvSpPr txBox="1"/>
              <p:nvPr/>
            </p:nvSpPr>
            <p:spPr>
              <a:xfrm>
                <a:off x="736931" y="3875563"/>
                <a:ext cx="5754893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Lower azimuthal modes have lower thresholds</a:t>
                </a:r>
              </a:p>
              <a:p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Different radial modes within one azimuthal mode</a:t>
                </a:r>
              </a:p>
              <a:p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More modes are present for higher resonator frequency 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31AFACD-0D2E-5848-87B0-AB697BBC84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931" y="3875563"/>
                <a:ext cx="5754893" cy="1631216"/>
              </a:xfrm>
              <a:prstGeom prst="rect">
                <a:avLst/>
              </a:prstGeom>
              <a:blipFill>
                <a:blip r:embed="rId4"/>
                <a:stretch>
                  <a:fillRect l="-1101" t="-1538" b="-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C8636514-E6F7-4945-A8CA-380531CA49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7340" y="1803942"/>
            <a:ext cx="5308600" cy="4203700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DAFE1385-F924-8B4A-B98B-DC53BFB2A5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4360" y="1823534"/>
            <a:ext cx="5308600" cy="42037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340E8E-38BF-AB4B-8BC5-074D8F71494F}"/>
                  </a:ext>
                </a:extLst>
              </p:cNvPr>
              <p:cNvSpPr txBox="1"/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340E8E-38BF-AB4B-8BC5-074D8F7149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5861" y="2155357"/>
                <a:ext cx="1161600" cy="276999"/>
              </a:xfrm>
              <a:prstGeom prst="rect">
                <a:avLst/>
              </a:prstGeom>
              <a:blipFill>
                <a:blip r:embed="rId7"/>
                <a:stretch>
                  <a:fillRect l="-4301" t="-4348" r="-2151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AD34079-5A62-5A45-A225-5EA05D6BDE26}"/>
                  </a:ext>
                </a:extLst>
              </p:cNvPr>
              <p:cNvSpPr txBox="1"/>
              <p:nvPr/>
            </p:nvSpPr>
            <p:spPr>
              <a:xfrm>
                <a:off x="10108440" y="2151638"/>
                <a:ext cx="11616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37E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137E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AD34079-5A62-5A45-A225-5EA05D6BDE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8440" y="2151638"/>
                <a:ext cx="1161600" cy="276999"/>
              </a:xfrm>
              <a:prstGeom prst="rect">
                <a:avLst/>
              </a:prstGeom>
              <a:blipFill>
                <a:blip r:embed="rId8"/>
                <a:stretch>
                  <a:fillRect l="-4348" r="-2174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501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0AF2F-DD34-204D-8985-59BEB52BF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Mode pattern at threshold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FC565-B9AE-3549-8D29-0CC9CD7E2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8</a:t>
            </a:fld>
            <a:endParaRPr lang="en-GB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482E5115-7216-8C4D-B4D2-4AC12D93E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600" y="1818640"/>
            <a:ext cx="5219700" cy="3975100"/>
          </a:xfrm>
          <a:prstGeom prst="rect">
            <a:avLst/>
          </a:prstGeom>
        </p:spPr>
      </p:pic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A335FF49-4D1F-DB46-BB18-2D7382174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700" y="1818640"/>
            <a:ext cx="5321300" cy="39751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5F2A59F-EEC6-0343-9D15-78017759D516}"/>
                  </a:ext>
                </a:extLst>
              </p:cNvPr>
              <p:cNvSpPr txBox="1"/>
              <p:nvPr/>
            </p:nvSpPr>
            <p:spPr>
              <a:xfrm>
                <a:off x="4069561" y="3892717"/>
                <a:ext cx="1759136" cy="11365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=5.7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oMath>
                  </m:oMathPara>
                </a14:m>
                <a:endParaRPr lang="en-US" sz="2400" b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400" b="0" i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=0.82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ns</m:t>
                      </m:r>
                    </m:oMath>
                  </m:oMathPara>
                </a14:m>
                <a:endParaRPr lang="en-US" sz="2400" b="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5F2A59F-EEC6-0343-9D15-78017759D5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9561" y="3892717"/>
                <a:ext cx="1759136" cy="1136530"/>
              </a:xfrm>
              <a:prstGeom prst="rect">
                <a:avLst/>
              </a:prstGeom>
              <a:blipFill>
                <a:blip r:embed="rId4"/>
                <a:stretch>
                  <a:fillRect l="-2143" r="-2857" b="-1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DEA33DA-4EB8-7B4B-987A-5D9265B35784}"/>
              </a:ext>
            </a:extLst>
          </p:cNvPr>
          <p:cNvCxnSpPr/>
          <p:nvPr/>
        </p:nvCxnSpPr>
        <p:spPr>
          <a:xfrm flipH="1">
            <a:off x="7200900" y="2354580"/>
            <a:ext cx="560070" cy="194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30B8927-9F89-E84F-994F-9AB3EF8E89CC}"/>
                  </a:ext>
                </a:extLst>
              </p:cNvPr>
              <p:cNvSpPr txBox="1"/>
              <p:nvPr/>
            </p:nvSpPr>
            <p:spPr>
              <a:xfrm>
                <a:off x="7862570" y="2174736"/>
                <a:ext cx="65389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30B8927-9F89-E84F-994F-9AB3EF8E89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2570" y="2174736"/>
                <a:ext cx="653897" cy="369332"/>
              </a:xfrm>
              <a:prstGeom prst="rect">
                <a:avLst/>
              </a:prstGeom>
              <a:blipFill>
                <a:blip r:embed="rId5"/>
                <a:stretch>
                  <a:fillRect l="-13208" r="-7547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FA19A13C-393C-674D-958A-B22637E3B0D0}"/>
              </a:ext>
            </a:extLst>
          </p:cNvPr>
          <p:cNvSpPr txBox="1"/>
          <p:nvPr/>
        </p:nvSpPr>
        <p:spPr>
          <a:xfrm>
            <a:off x="963186" y="5907960"/>
            <a:ext cx="5878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Density modulation is localised around bunch centre </a:t>
            </a:r>
          </a:p>
          <a:p>
            <a:r>
              <a:rPr lang="en-GB" dirty="0"/>
              <a:t>Peak of the spectrum around half of resonant frequency</a:t>
            </a:r>
          </a:p>
        </p:txBody>
      </p:sp>
    </p:spTree>
    <p:extLst>
      <p:ext uri="{BB962C8B-B14F-4D97-AF65-F5344CB8AC3E}">
        <p14:creationId xmlns:p14="http://schemas.microsoft.com/office/powerpoint/2010/main" val="3127073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DA16724B-EE4B-8248-AC1E-82DC4F167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140" y="1754188"/>
            <a:ext cx="5321300" cy="3975100"/>
          </a:xfrm>
          <a:prstGeom prst="rect">
            <a:avLst/>
          </a:prstGeom>
        </p:spPr>
      </p:pic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6DB2AA8B-999B-2940-8391-D8B7EF2F5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1160" y="1722438"/>
            <a:ext cx="5219700" cy="4038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50AF2F-DD34-204D-8985-59BEB52BF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Mode pattern at threshold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FC565-B9AE-3549-8D29-0CC9CD7E2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1E66-79AC-1147-B255-95420A64232F}" type="slidenum">
              <a:rPr lang="en-GB" smtClean="0"/>
              <a:t>9</a:t>
            </a:fld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DEA33DA-4EB8-7B4B-987A-5D9265B35784}"/>
              </a:ext>
            </a:extLst>
          </p:cNvPr>
          <p:cNvCxnSpPr/>
          <p:nvPr/>
        </p:nvCxnSpPr>
        <p:spPr>
          <a:xfrm flipH="1">
            <a:off x="7680960" y="2354580"/>
            <a:ext cx="560070" cy="194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30B8927-9F89-E84F-994F-9AB3EF8E89CC}"/>
                  </a:ext>
                </a:extLst>
              </p:cNvPr>
              <p:cNvSpPr txBox="1"/>
              <p:nvPr/>
            </p:nvSpPr>
            <p:spPr>
              <a:xfrm>
                <a:off x="8342630" y="2174736"/>
                <a:ext cx="65389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30B8927-9F89-E84F-994F-9AB3EF8E89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2630" y="2174736"/>
                <a:ext cx="653897" cy="369332"/>
              </a:xfrm>
              <a:prstGeom prst="rect">
                <a:avLst/>
              </a:prstGeom>
              <a:blipFill>
                <a:blip r:embed="rId4"/>
                <a:stretch>
                  <a:fillRect l="-15385" r="-7692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FA19A13C-393C-674D-958A-B22637E3B0D0}"/>
              </a:ext>
            </a:extLst>
          </p:cNvPr>
          <p:cNvSpPr txBox="1"/>
          <p:nvPr/>
        </p:nvSpPr>
        <p:spPr>
          <a:xfrm>
            <a:off x="963186" y="5907960"/>
            <a:ext cx="5878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Density modulation is localised around bunch centre </a:t>
            </a:r>
          </a:p>
          <a:p>
            <a:r>
              <a:rPr lang="en-GB" dirty="0"/>
              <a:t>Peak of the spectrum around half of resonant frequency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C6AD4CD-DE8B-E14D-8905-DCEB8A534437}"/>
                  </a:ext>
                </a:extLst>
              </p:cNvPr>
              <p:cNvSpPr txBox="1"/>
              <p:nvPr/>
            </p:nvSpPr>
            <p:spPr>
              <a:xfrm>
                <a:off x="4069561" y="3892717"/>
                <a:ext cx="1759136" cy="11365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=2.9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oMath>
                  </m:oMathPara>
                </a14:m>
                <a:endParaRPr lang="en-US" sz="2400" b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400" b="0" i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=0.82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ns</m:t>
                      </m:r>
                    </m:oMath>
                  </m:oMathPara>
                </a14:m>
                <a:endParaRPr lang="en-US" sz="2400" b="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C6AD4CD-DE8B-E14D-8905-DCEB8A5344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9561" y="3892717"/>
                <a:ext cx="1759136" cy="1136530"/>
              </a:xfrm>
              <a:prstGeom prst="rect">
                <a:avLst/>
              </a:prstGeom>
              <a:blipFill>
                <a:blip r:embed="rId5"/>
                <a:stretch>
                  <a:fillRect l="-2143" r="-2857" b="-1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9084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5481</TotalTime>
  <Words>890</Words>
  <Application>Microsoft Macintosh PowerPoint</Application>
  <PresentationFormat>Widescreen</PresentationFormat>
  <Paragraphs>186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Cambria Math</vt:lpstr>
      <vt:lpstr>Office Theme</vt:lpstr>
      <vt:lpstr>Update on longitudinal impedance studies for HL-LHC</vt:lpstr>
      <vt:lpstr>Recap on longitudinal stability studies</vt:lpstr>
      <vt:lpstr>Van Kampen modes</vt:lpstr>
      <vt:lpstr>Van Kampen modes</vt:lpstr>
      <vt:lpstr>Van Kampen modes</vt:lpstr>
      <vt:lpstr>Van Kampen modes</vt:lpstr>
      <vt:lpstr>Van Kampen modes</vt:lpstr>
      <vt:lpstr>Mode pattern at threshold</vt:lpstr>
      <vt:lpstr>Mode pattern at threshold</vt:lpstr>
      <vt:lpstr>Mode pattern above threshold</vt:lpstr>
      <vt:lpstr>Mode pattern above threshold</vt:lpstr>
      <vt:lpstr>Mode pattern above threshold</vt:lpstr>
      <vt:lpstr>Mode pattern above threshold</vt:lpstr>
      <vt:lpstr>Comparison with BLonD</vt:lpstr>
      <vt:lpstr>Comparison with BLonD</vt:lpstr>
      <vt:lpstr>Residual oscillations after a kick</vt:lpstr>
      <vt:lpstr>Comparison for 4 and 8 GHz</vt:lpstr>
      <vt:lpstr>Comparison for 4 and 8 GHz</vt:lpstr>
      <vt:lpstr>Noise excitation</vt:lpstr>
      <vt:lpstr>Results for f_r=4 GHz</vt:lpstr>
      <vt:lpstr>Results for f_r=8 GHz</vt:lpstr>
      <vt:lpstr>Example with higher noise amplitude</vt:lpstr>
      <vt:lpstr>Summary</vt:lpstr>
      <vt:lpstr>Thank you for your attention!</vt:lpstr>
      <vt:lpstr>PowerPoint Presentation</vt:lpstr>
      <vt:lpstr>PowerPoint Presentation</vt:lpstr>
      <vt:lpstr>PowerPoint Presentation</vt:lpstr>
      <vt:lpstr>PowerPoint Presentation</vt:lpstr>
      <vt:lpstr>Phase noise</vt:lpstr>
      <vt:lpstr>4 GHz 1.17 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longitudinal impedance studies for HL-LHC</dc:title>
  <dc:creator>Ivan Karpov</dc:creator>
  <cp:lastModifiedBy>Ivan Karpov</cp:lastModifiedBy>
  <cp:revision>34</cp:revision>
  <dcterms:created xsi:type="dcterms:W3CDTF">2020-05-18T19:04:29Z</dcterms:created>
  <dcterms:modified xsi:type="dcterms:W3CDTF">2020-05-26T07:35:31Z</dcterms:modified>
</cp:coreProperties>
</file>