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76" r:id="rId6"/>
    <p:sldId id="278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8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2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391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08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73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5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1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78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1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0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ECBD3-4D32-4F1B-A2D2-B3283215AD94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F1EF7-D377-4267-9DC1-3FD9A0EDF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8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88127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1940F-68F8-4E10-A53F-C774A8AA48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655762"/>
          </a:xfrm>
        </p:spPr>
        <p:txBody>
          <a:bodyPr>
            <a:normAutofit/>
          </a:bodyPr>
          <a:lstStyle/>
          <a:p>
            <a:r>
              <a:rPr lang="en-US" sz="4400" dirty="0"/>
              <a:t>Options for crab cavity RF fingers: </a:t>
            </a:r>
            <a:br>
              <a:rPr lang="en-US" sz="4400" dirty="0"/>
            </a:br>
            <a:r>
              <a:rPr lang="en-US" sz="4400" dirty="0"/>
              <a:t>impedance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E0F3CC-B4A0-4B05-A1EB-8908115F4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Benoit with the help of </a:t>
            </a:r>
            <a:r>
              <a:rPr lang="en-US" dirty="0" smtClean="0"/>
              <a:t>Rama, Christine </a:t>
            </a:r>
            <a:r>
              <a:rPr lang="en-US" dirty="0"/>
              <a:t>(BE-RF), Ofelia, Teddy (EN-MME), Cedric, Jan, Monika (TE-VSC), Elias, Nicolas (BE-ABP)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973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712D-7900-4CB2-BF42-85EB380B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1699"/>
          </a:xfrm>
        </p:spPr>
        <p:txBody>
          <a:bodyPr/>
          <a:lstStyle/>
          <a:p>
            <a:r>
              <a:rPr lang="en-US" dirty="0"/>
              <a:t>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8D92-374D-44E7-8A24-0960F2511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" y="1543050"/>
            <a:ext cx="8524875" cy="4633913"/>
          </a:xfrm>
        </p:spPr>
        <p:txBody>
          <a:bodyPr/>
          <a:lstStyle/>
          <a:p>
            <a:r>
              <a:rPr lang="en-US" sz="2400" dirty="0"/>
              <a:t>Presentation at WP2 on March 10 </a:t>
            </a:r>
            <a:r>
              <a:rPr lang="en-US" sz="1600" dirty="0"/>
              <a:t>(</a:t>
            </a:r>
            <a:r>
              <a:rPr lang="en-US" sz="1600" dirty="0">
                <a:hlinkClick r:id="rId2"/>
              </a:rPr>
              <a:t>https://indico.cern.ch/event/881273</a:t>
            </a:r>
            <a:r>
              <a:rPr lang="en-US" sz="1600" dirty="0"/>
              <a:t>)</a:t>
            </a:r>
          </a:p>
          <a:p>
            <a:endParaRPr lang="en-US" sz="1600" dirty="0"/>
          </a:p>
          <a:p>
            <a:r>
              <a:rPr lang="en-US" sz="2400" dirty="0"/>
              <a:t>Crab cavities deformable RF fingers present a much larger impedance than other modules, due to their larger angle and length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164776-6BDA-4E01-9F73-3EE0792C66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04" t="3730" r="33166" b="44855"/>
          <a:stretch/>
        </p:blipFill>
        <p:spPr>
          <a:xfrm>
            <a:off x="2397211" y="3624664"/>
            <a:ext cx="4226010" cy="31379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30D60F-5CCE-4DEA-BD06-F0F9294118FD}"/>
              </a:ext>
            </a:extLst>
          </p:cNvPr>
          <p:cNvSpPr txBox="1"/>
          <p:nvPr/>
        </p:nvSpPr>
        <p:spPr>
          <a:xfrm>
            <a:off x="6962008" y="4945618"/>
            <a:ext cx="164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DRF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270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94B3667-8655-49AB-9A5E-39F84AFFD3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907514"/>
              </p:ext>
            </p:extLst>
          </p:nvPr>
        </p:nvGraphicFramePr>
        <p:xfrm>
          <a:off x="193964" y="103150"/>
          <a:ext cx="8845259" cy="6645007"/>
        </p:xfrm>
        <a:graphic>
          <a:graphicData uri="http://schemas.openxmlformats.org/drawingml/2006/table">
            <a:tbl>
              <a:tblPr/>
              <a:tblGrid>
                <a:gridCol w="595831">
                  <a:extLst>
                    <a:ext uri="{9D8B030D-6E8A-4147-A177-3AD203B41FA5}">
                      <a16:colId xmlns:a16="http://schemas.microsoft.com/office/drawing/2014/main" val="2108977550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4217145576"/>
                    </a:ext>
                  </a:extLst>
                </a:gridCol>
                <a:gridCol w="531992">
                  <a:extLst>
                    <a:ext uri="{9D8B030D-6E8A-4147-A177-3AD203B41FA5}">
                      <a16:colId xmlns:a16="http://schemas.microsoft.com/office/drawing/2014/main" val="2893725179"/>
                    </a:ext>
                  </a:extLst>
                </a:gridCol>
                <a:gridCol w="614746">
                  <a:extLst>
                    <a:ext uri="{9D8B030D-6E8A-4147-A177-3AD203B41FA5}">
                      <a16:colId xmlns:a16="http://schemas.microsoft.com/office/drawing/2014/main" val="3946291167"/>
                    </a:ext>
                  </a:extLst>
                </a:gridCol>
                <a:gridCol w="595831">
                  <a:extLst>
                    <a:ext uri="{9D8B030D-6E8A-4147-A177-3AD203B41FA5}">
                      <a16:colId xmlns:a16="http://schemas.microsoft.com/office/drawing/2014/main" val="4282518453"/>
                    </a:ext>
                  </a:extLst>
                </a:gridCol>
                <a:gridCol w="491797">
                  <a:extLst>
                    <a:ext uri="{9D8B030D-6E8A-4147-A177-3AD203B41FA5}">
                      <a16:colId xmlns:a16="http://schemas.microsoft.com/office/drawing/2014/main" val="96114945"/>
                    </a:ext>
                  </a:extLst>
                </a:gridCol>
                <a:gridCol w="699866">
                  <a:extLst>
                    <a:ext uri="{9D8B030D-6E8A-4147-A177-3AD203B41FA5}">
                      <a16:colId xmlns:a16="http://schemas.microsoft.com/office/drawing/2014/main" val="3074833157"/>
                    </a:ext>
                  </a:extLst>
                </a:gridCol>
                <a:gridCol w="775527">
                  <a:extLst>
                    <a:ext uri="{9D8B030D-6E8A-4147-A177-3AD203B41FA5}">
                      <a16:colId xmlns:a16="http://schemas.microsoft.com/office/drawing/2014/main" val="3029355095"/>
                    </a:ext>
                  </a:extLst>
                </a:gridCol>
                <a:gridCol w="775527">
                  <a:extLst>
                    <a:ext uri="{9D8B030D-6E8A-4147-A177-3AD203B41FA5}">
                      <a16:colId xmlns:a16="http://schemas.microsoft.com/office/drawing/2014/main" val="2990066865"/>
                    </a:ext>
                  </a:extLst>
                </a:gridCol>
                <a:gridCol w="775527">
                  <a:extLst>
                    <a:ext uri="{9D8B030D-6E8A-4147-A177-3AD203B41FA5}">
                      <a16:colId xmlns:a16="http://schemas.microsoft.com/office/drawing/2014/main" val="2605661899"/>
                    </a:ext>
                  </a:extLst>
                </a:gridCol>
                <a:gridCol w="775527">
                  <a:extLst>
                    <a:ext uri="{9D8B030D-6E8A-4147-A177-3AD203B41FA5}">
                      <a16:colId xmlns:a16="http://schemas.microsoft.com/office/drawing/2014/main" val="2169963948"/>
                    </a:ext>
                  </a:extLst>
                </a:gridCol>
                <a:gridCol w="775527">
                  <a:extLst>
                    <a:ext uri="{9D8B030D-6E8A-4147-A177-3AD203B41FA5}">
                      <a16:colId xmlns:a16="http://schemas.microsoft.com/office/drawing/2014/main" val="3049590832"/>
                    </a:ext>
                  </a:extLst>
                </a:gridCol>
                <a:gridCol w="813356">
                  <a:extLst>
                    <a:ext uri="{9D8B030D-6E8A-4147-A177-3AD203B41FA5}">
                      <a16:colId xmlns:a16="http://schemas.microsoft.com/office/drawing/2014/main" val="2051255472"/>
                    </a:ext>
                  </a:extLst>
                </a:gridCol>
              </a:tblGrid>
              <a:tr h="164604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63753"/>
                  </a:ext>
                </a:extLst>
              </a:tr>
              <a:tr h="6889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convolution (mm)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</a:t>
                      </a:r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(mm)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</a:t>
                      </a:r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hole</a:t>
                      </a: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in </a:t>
                      </a:r>
                      <a:r>
                        <a:rPr lang="en-GB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deg</a:t>
                      </a:r>
                      <a:r>
                        <a:rPr lang="en-GB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(height/(hole length/2))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longitudinal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(Z/n) in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 Im(Z/n) in mOhm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transverse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Im(Zt)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4270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935940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17597.5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09647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40993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18872.5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999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TAXS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85642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21248.5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00574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54943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92836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858930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26704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06279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9141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04528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D1/DFXJ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366409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DFXJ/?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483491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88043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50678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?/TAXN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08039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chamber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130467.0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2013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99804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524268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CA1/CA2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31558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CA2/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404014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4082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CA3/CA4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4789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67342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10670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70056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60280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166647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723993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041905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64891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36604"/>
                  </a:ext>
                </a:extLst>
              </a:tr>
              <a:tr h="1646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46331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CFCB69CB-EAA1-4987-BE65-546B8D5C8146}"/>
              </a:ext>
            </a:extLst>
          </p:cNvPr>
          <p:cNvSpPr/>
          <p:nvPr/>
        </p:nvSpPr>
        <p:spPr>
          <a:xfrm>
            <a:off x="5200651" y="4133850"/>
            <a:ext cx="666750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1E68781-F4F3-4F68-814F-0114DB561E50}"/>
              </a:ext>
            </a:extLst>
          </p:cNvPr>
          <p:cNvSpPr/>
          <p:nvPr/>
        </p:nvSpPr>
        <p:spPr>
          <a:xfrm>
            <a:off x="8412020" y="4133850"/>
            <a:ext cx="581025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828CE9B-96E8-44A7-8FF8-8B5117B58FFA}"/>
              </a:ext>
            </a:extLst>
          </p:cNvPr>
          <p:cNvSpPr/>
          <p:nvPr/>
        </p:nvSpPr>
        <p:spPr>
          <a:xfrm>
            <a:off x="2030558" y="4133850"/>
            <a:ext cx="666750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8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B636C-16E0-44DC-B833-BEE71A2A4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5011"/>
          </a:xfrm>
        </p:spPr>
        <p:txBody>
          <a:bodyPr/>
          <a:lstStyle/>
          <a:p>
            <a:r>
              <a:rPr lang="en-US" dirty="0"/>
              <a:t>What happened next?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861CB-106E-4A55-95D2-C0D1CAEB3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4" y="1253330"/>
            <a:ext cx="8296275" cy="523954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EN-MME and WP4 took the matter in their hands (thanks!) and we had a few meetings and discussions with EN-MME, TE-VSC and BE-RF.</a:t>
            </a:r>
          </a:p>
          <a:p>
            <a:r>
              <a:rPr lang="en-US" dirty="0"/>
              <a:t>Several proposals were made to reduce the impedance contribution:</a:t>
            </a:r>
          </a:p>
          <a:p>
            <a:pPr lvl="1">
              <a:buFontTx/>
              <a:buChar char="-"/>
            </a:pPr>
            <a:r>
              <a:rPr lang="en-US" dirty="0"/>
              <a:t>2 from EN-MME (Teddy)</a:t>
            </a:r>
          </a:p>
          <a:p>
            <a:pPr lvl="1">
              <a:buFontTx/>
              <a:buChar char="-"/>
            </a:pPr>
            <a:r>
              <a:rPr lang="en-US" dirty="0"/>
              <a:t>2 from TE-VSC (Cedric)</a:t>
            </a:r>
          </a:p>
          <a:p>
            <a:r>
              <a:rPr lang="en-US" dirty="0"/>
              <a:t>These options will be compared to</a:t>
            </a:r>
          </a:p>
          <a:p>
            <a:pPr lvl="1">
              <a:buFontTx/>
              <a:buChar char="-"/>
            </a:pPr>
            <a:r>
              <a:rPr lang="en-US" dirty="0"/>
              <a:t>the previous design (original)</a:t>
            </a:r>
          </a:p>
          <a:p>
            <a:pPr lvl="1">
              <a:buFontTx/>
              <a:buChar char="-"/>
            </a:pPr>
            <a:r>
              <a:rPr lang="en-US" dirty="0"/>
              <a:t>Leaving the current bellow design unshielded (unshielded)</a:t>
            </a:r>
          </a:p>
          <a:p>
            <a:pPr lvl="1"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763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38A6BC3-3C94-4FC0-8623-D3C93A89D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7941" y="4001294"/>
            <a:ext cx="8443218" cy="25516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762B9E-EAB3-4C61-8E8D-9149AAC45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05" y="1551585"/>
            <a:ext cx="7277100" cy="2036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772934-CE36-4E23-941C-8B07785E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1565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Options (same scale)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2CB46D-1E39-4477-B1BB-91C3FFB45D4F}"/>
              </a:ext>
            </a:extLst>
          </p:cNvPr>
          <p:cNvSpPr txBox="1"/>
          <p:nvPr/>
        </p:nvSpPr>
        <p:spPr>
          <a:xfrm>
            <a:off x="1299904" y="1667815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DRF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79932A-235C-4796-896F-40433EA8BD79}"/>
              </a:ext>
            </a:extLst>
          </p:cNvPr>
          <p:cNvSpPr txBox="1"/>
          <p:nvPr/>
        </p:nvSpPr>
        <p:spPr>
          <a:xfrm>
            <a:off x="3535372" y="1667815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3 convolutions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D985EF-C06E-49D8-8FF6-82471642C93F}"/>
              </a:ext>
            </a:extLst>
          </p:cNvPr>
          <p:cNvSpPr txBox="1"/>
          <p:nvPr/>
        </p:nvSpPr>
        <p:spPr>
          <a:xfrm>
            <a:off x="5784951" y="1667815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3 convolutions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A90BA5-8008-4AA2-ADD6-42CE9A70594B}"/>
              </a:ext>
            </a:extLst>
          </p:cNvPr>
          <p:cNvSpPr txBox="1"/>
          <p:nvPr/>
        </p:nvSpPr>
        <p:spPr>
          <a:xfrm>
            <a:off x="3330843" y="4282829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4 convolutions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D33259-4C95-42E9-9FA7-E6409DE55EB2}"/>
              </a:ext>
            </a:extLst>
          </p:cNvPr>
          <p:cNvSpPr txBox="1"/>
          <p:nvPr/>
        </p:nvSpPr>
        <p:spPr>
          <a:xfrm>
            <a:off x="5522790" y="4297664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2 convolutions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BF0FAF-42EC-478B-ACFE-185A7667C75A}"/>
              </a:ext>
            </a:extLst>
          </p:cNvPr>
          <p:cNvSpPr txBox="1"/>
          <p:nvPr/>
        </p:nvSpPr>
        <p:spPr>
          <a:xfrm>
            <a:off x="1686810" y="4011242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unshielded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515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44B8755-E482-42D1-8FAC-8EFDBC8C60D6}"/>
              </a:ext>
            </a:extLst>
          </p:cNvPr>
          <p:cNvGrpSpPr/>
          <p:nvPr/>
        </p:nvGrpSpPr>
        <p:grpSpPr>
          <a:xfrm>
            <a:off x="30291" y="1659208"/>
            <a:ext cx="9210674" cy="1219132"/>
            <a:chOff x="152400" y="1819275"/>
            <a:chExt cx="9210674" cy="1219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D20C5C-E0E6-4A7F-ADFB-CBC0451554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18" b="2563"/>
            <a:stretch/>
          </p:blipFill>
          <p:spPr>
            <a:xfrm>
              <a:off x="152400" y="1819275"/>
              <a:ext cx="6355382" cy="121913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5F3151-F890-4C1B-B0CD-7A8694207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0025" y="1820870"/>
              <a:ext cx="5353049" cy="120429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772934-CE36-4E23-941C-8B07785E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1565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2CB46D-1E39-4477-B1BB-91C3FFB45D4F}"/>
              </a:ext>
            </a:extLst>
          </p:cNvPr>
          <p:cNvSpPr txBox="1"/>
          <p:nvPr/>
        </p:nvSpPr>
        <p:spPr>
          <a:xfrm>
            <a:off x="2068522" y="1436703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DRF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79932A-235C-4796-896F-40433EA8BD79}"/>
              </a:ext>
            </a:extLst>
          </p:cNvPr>
          <p:cNvSpPr txBox="1"/>
          <p:nvPr/>
        </p:nvSpPr>
        <p:spPr>
          <a:xfrm>
            <a:off x="4940760" y="2838905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3 convolutions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D985EF-C06E-49D8-8FF6-82471642C93F}"/>
              </a:ext>
            </a:extLst>
          </p:cNvPr>
          <p:cNvSpPr txBox="1"/>
          <p:nvPr/>
        </p:nvSpPr>
        <p:spPr>
          <a:xfrm>
            <a:off x="7011837" y="2756117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3 convolutions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A90BA5-8008-4AA2-ADD6-42CE9A70594B}"/>
              </a:ext>
            </a:extLst>
          </p:cNvPr>
          <p:cNvSpPr txBox="1"/>
          <p:nvPr/>
        </p:nvSpPr>
        <p:spPr>
          <a:xfrm>
            <a:off x="3509918" y="1377407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4 convolutions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D33259-4C95-42E9-9FA7-E6409DE55EB2}"/>
              </a:ext>
            </a:extLst>
          </p:cNvPr>
          <p:cNvSpPr txBox="1"/>
          <p:nvPr/>
        </p:nvSpPr>
        <p:spPr>
          <a:xfrm>
            <a:off x="6039042" y="1286310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2 convolutions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BF0FAF-42EC-478B-ACFE-185A7667C75A}"/>
              </a:ext>
            </a:extLst>
          </p:cNvPr>
          <p:cNvSpPr txBox="1"/>
          <p:nvPr/>
        </p:nvSpPr>
        <p:spPr>
          <a:xfrm>
            <a:off x="628650" y="1136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unshielded</a:t>
            </a:r>
            <a:endParaRPr lang="en-GB" dirty="0"/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8436987A-FC4A-42C3-8333-0130A52AB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410612"/>
              </p:ext>
            </p:extLst>
          </p:nvPr>
        </p:nvGraphicFramePr>
        <p:xfrm>
          <a:off x="1382618" y="3374257"/>
          <a:ext cx="6105162" cy="23469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035054">
                  <a:extLst>
                    <a:ext uri="{9D8B030D-6E8A-4147-A177-3AD203B41FA5}">
                      <a16:colId xmlns:a16="http://schemas.microsoft.com/office/drawing/2014/main" val="2415424308"/>
                    </a:ext>
                  </a:extLst>
                </a:gridCol>
                <a:gridCol w="2035054">
                  <a:extLst>
                    <a:ext uri="{9D8B030D-6E8A-4147-A177-3AD203B41FA5}">
                      <a16:colId xmlns:a16="http://schemas.microsoft.com/office/drawing/2014/main" val="1993742531"/>
                    </a:ext>
                  </a:extLst>
                </a:gridCol>
                <a:gridCol w="2035054">
                  <a:extLst>
                    <a:ext uri="{9D8B030D-6E8A-4147-A177-3AD203B41FA5}">
                      <a16:colId xmlns:a16="http://schemas.microsoft.com/office/drawing/2014/main" val="2290785060"/>
                    </a:ext>
                  </a:extLst>
                </a:gridCol>
              </a:tblGrid>
              <a:tr h="30512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>
                          <a:effectLst/>
                        </a:rPr>
                        <a:t>Im(Zlong/n) in </a:t>
                      </a:r>
                      <a:r>
                        <a:rPr lang="de-DE" sz="1600" u="none" strike="noStrike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600" u="none" strike="noStrike" dirty="0">
                          <a:effectLst/>
                        </a:rPr>
                        <a:t>Ohm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>
                          <a:effectLst/>
                        </a:rPr>
                        <a:t>Im(Ztrans) in Ohm/m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811950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unshielded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753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720114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original DRF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62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366572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cedric4convolutions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26243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440836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teddy2convolutions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64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590196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teddy3convolutions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22632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0394971F-3541-4B3D-B8FB-0479716DF399}"/>
              </a:ext>
            </a:extLst>
          </p:cNvPr>
          <p:cNvSpPr/>
          <p:nvPr/>
        </p:nvSpPr>
        <p:spPr>
          <a:xfrm rot="16200000">
            <a:off x="1071514" y="1066821"/>
            <a:ext cx="145958" cy="10316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D3EC265-C527-4DD6-B16F-A1E0935A6A40}"/>
              </a:ext>
            </a:extLst>
          </p:cNvPr>
          <p:cNvSpPr/>
          <p:nvPr/>
        </p:nvSpPr>
        <p:spPr>
          <a:xfrm rot="16200000">
            <a:off x="2639007" y="1222774"/>
            <a:ext cx="177115" cy="13436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B864C9E-773B-4B5D-AEE1-6BE86A047344}"/>
              </a:ext>
            </a:extLst>
          </p:cNvPr>
          <p:cNvSpPr/>
          <p:nvPr/>
        </p:nvSpPr>
        <p:spPr>
          <a:xfrm rot="16200000">
            <a:off x="4477896" y="1309835"/>
            <a:ext cx="195922" cy="11507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5FFC3F61-F01E-416A-8B1F-2F5EA34D57C8}"/>
              </a:ext>
            </a:extLst>
          </p:cNvPr>
          <p:cNvSpPr/>
          <p:nvPr/>
        </p:nvSpPr>
        <p:spPr>
          <a:xfrm rot="16200000">
            <a:off x="6882084" y="1529290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947E0041-1032-409A-80FE-7E9C2C283FC5}"/>
              </a:ext>
            </a:extLst>
          </p:cNvPr>
          <p:cNvSpPr/>
          <p:nvPr/>
        </p:nvSpPr>
        <p:spPr>
          <a:xfrm rot="5400000">
            <a:off x="7923215" y="2444143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293FC3A8-B10A-4197-B3BA-191DC4B2F011}"/>
              </a:ext>
            </a:extLst>
          </p:cNvPr>
          <p:cNvSpPr/>
          <p:nvPr/>
        </p:nvSpPr>
        <p:spPr>
          <a:xfrm rot="5400000">
            <a:off x="5834308" y="2379656"/>
            <a:ext cx="85509" cy="8188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CBDDA6-9463-4C34-A54D-45F2652013F7}"/>
              </a:ext>
            </a:extLst>
          </p:cNvPr>
          <p:cNvSpPr/>
          <p:nvPr/>
        </p:nvSpPr>
        <p:spPr>
          <a:xfrm>
            <a:off x="68391" y="4224571"/>
            <a:ext cx="1072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For </a:t>
            </a:r>
          </a:p>
          <a:p>
            <a:pPr algn="ctr" fontAlgn="b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1 module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433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44B8755-E482-42D1-8FAC-8EFDBC8C60D6}"/>
              </a:ext>
            </a:extLst>
          </p:cNvPr>
          <p:cNvGrpSpPr/>
          <p:nvPr/>
        </p:nvGrpSpPr>
        <p:grpSpPr>
          <a:xfrm>
            <a:off x="30291" y="1659208"/>
            <a:ext cx="9210674" cy="1219132"/>
            <a:chOff x="152400" y="1819275"/>
            <a:chExt cx="9210674" cy="1219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D20C5C-E0E6-4A7F-ADFB-CBC0451554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18" b="2563"/>
            <a:stretch/>
          </p:blipFill>
          <p:spPr>
            <a:xfrm>
              <a:off x="152400" y="1819275"/>
              <a:ext cx="6355382" cy="121913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5F3151-F890-4C1B-B0CD-7A8694207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0025" y="1820870"/>
              <a:ext cx="5353049" cy="120429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772934-CE36-4E23-941C-8B07785E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1565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2CB46D-1E39-4477-B1BB-91C3FFB45D4F}"/>
              </a:ext>
            </a:extLst>
          </p:cNvPr>
          <p:cNvSpPr txBox="1"/>
          <p:nvPr/>
        </p:nvSpPr>
        <p:spPr>
          <a:xfrm>
            <a:off x="2068522" y="1436703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DRF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79932A-235C-4796-896F-40433EA8BD79}"/>
              </a:ext>
            </a:extLst>
          </p:cNvPr>
          <p:cNvSpPr txBox="1"/>
          <p:nvPr/>
        </p:nvSpPr>
        <p:spPr>
          <a:xfrm>
            <a:off x="4940760" y="2838905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3 convolutions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D985EF-C06E-49D8-8FF6-82471642C93F}"/>
              </a:ext>
            </a:extLst>
          </p:cNvPr>
          <p:cNvSpPr txBox="1"/>
          <p:nvPr/>
        </p:nvSpPr>
        <p:spPr>
          <a:xfrm>
            <a:off x="7011837" y="2756117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3 convolutions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A90BA5-8008-4AA2-ADD6-42CE9A70594B}"/>
              </a:ext>
            </a:extLst>
          </p:cNvPr>
          <p:cNvSpPr txBox="1"/>
          <p:nvPr/>
        </p:nvSpPr>
        <p:spPr>
          <a:xfrm>
            <a:off x="3509918" y="1377407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4 convolutions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D33259-4C95-42E9-9FA7-E6409DE55EB2}"/>
              </a:ext>
            </a:extLst>
          </p:cNvPr>
          <p:cNvSpPr txBox="1"/>
          <p:nvPr/>
        </p:nvSpPr>
        <p:spPr>
          <a:xfrm>
            <a:off x="6039042" y="1286310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2 convolutions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BF0FAF-42EC-478B-ACFE-185A7667C75A}"/>
              </a:ext>
            </a:extLst>
          </p:cNvPr>
          <p:cNvSpPr txBox="1"/>
          <p:nvPr/>
        </p:nvSpPr>
        <p:spPr>
          <a:xfrm>
            <a:off x="628650" y="1136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unshielded</a:t>
            </a:r>
            <a:endParaRPr lang="en-GB" dirty="0"/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8436987A-FC4A-42C3-8333-0130A52AB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449271"/>
              </p:ext>
            </p:extLst>
          </p:nvPr>
        </p:nvGraphicFramePr>
        <p:xfrm>
          <a:off x="1309808" y="3216397"/>
          <a:ext cx="6105162" cy="29260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035054">
                  <a:extLst>
                    <a:ext uri="{9D8B030D-6E8A-4147-A177-3AD203B41FA5}">
                      <a16:colId xmlns:a16="http://schemas.microsoft.com/office/drawing/2014/main" val="2415424308"/>
                    </a:ext>
                  </a:extLst>
                </a:gridCol>
                <a:gridCol w="2035054">
                  <a:extLst>
                    <a:ext uri="{9D8B030D-6E8A-4147-A177-3AD203B41FA5}">
                      <a16:colId xmlns:a16="http://schemas.microsoft.com/office/drawing/2014/main" val="1993742531"/>
                    </a:ext>
                  </a:extLst>
                </a:gridCol>
                <a:gridCol w="2035054">
                  <a:extLst>
                    <a:ext uri="{9D8B030D-6E8A-4147-A177-3AD203B41FA5}">
                      <a16:colId xmlns:a16="http://schemas.microsoft.com/office/drawing/2014/main" val="2290785060"/>
                    </a:ext>
                  </a:extLst>
                </a:gridCol>
              </a:tblGrid>
              <a:tr h="30512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>
                          <a:effectLst/>
                        </a:rPr>
                        <a:t>Im(Zlong/n) in </a:t>
                      </a:r>
                      <a:r>
                        <a:rPr lang="de-DE" sz="1600" u="none" strike="noStrike" dirty="0">
                          <a:effectLst/>
                          <a:sym typeface="Symbol" panose="05050102010706020507" pitchFamily="18" charset="2"/>
                        </a:rPr>
                        <a:t>m</a:t>
                      </a:r>
                      <a:r>
                        <a:rPr lang="de-DE" sz="1600" u="none" strike="noStrike" dirty="0">
                          <a:effectLst/>
                        </a:rPr>
                        <a:t>Ohm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>
                          <a:effectLst/>
                        </a:rPr>
                        <a:t>Im(Ztrans_eff) in kOhm/m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811950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unshielded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720114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original DRF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366572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cedric4convolutions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26243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0.24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440836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teddy2convolutions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590196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teddy3convolutions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22632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Full LHC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16,500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351824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0394971F-3541-4B3D-B8FB-0479716DF399}"/>
              </a:ext>
            </a:extLst>
          </p:cNvPr>
          <p:cNvSpPr/>
          <p:nvPr/>
        </p:nvSpPr>
        <p:spPr>
          <a:xfrm rot="16200000">
            <a:off x="1071514" y="1066821"/>
            <a:ext cx="145958" cy="10316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D3EC265-C527-4DD6-B16F-A1E0935A6A40}"/>
              </a:ext>
            </a:extLst>
          </p:cNvPr>
          <p:cNvSpPr/>
          <p:nvPr/>
        </p:nvSpPr>
        <p:spPr>
          <a:xfrm rot="16200000">
            <a:off x="2639007" y="1222774"/>
            <a:ext cx="177115" cy="13436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B864C9E-773B-4B5D-AEE1-6BE86A047344}"/>
              </a:ext>
            </a:extLst>
          </p:cNvPr>
          <p:cNvSpPr/>
          <p:nvPr/>
        </p:nvSpPr>
        <p:spPr>
          <a:xfrm rot="16200000">
            <a:off x="4477896" y="1309835"/>
            <a:ext cx="195922" cy="11507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5FFC3F61-F01E-416A-8B1F-2F5EA34D57C8}"/>
              </a:ext>
            </a:extLst>
          </p:cNvPr>
          <p:cNvSpPr/>
          <p:nvPr/>
        </p:nvSpPr>
        <p:spPr>
          <a:xfrm rot="16200000">
            <a:off x="6882084" y="1529290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947E0041-1032-409A-80FE-7E9C2C283FC5}"/>
              </a:ext>
            </a:extLst>
          </p:cNvPr>
          <p:cNvSpPr/>
          <p:nvPr/>
        </p:nvSpPr>
        <p:spPr>
          <a:xfrm rot="5400000">
            <a:off x="7923215" y="2444143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293FC3A8-B10A-4197-B3BA-191DC4B2F011}"/>
              </a:ext>
            </a:extLst>
          </p:cNvPr>
          <p:cNvSpPr/>
          <p:nvPr/>
        </p:nvSpPr>
        <p:spPr>
          <a:xfrm rot="5400000">
            <a:off x="5834308" y="2379656"/>
            <a:ext cx="85509" cy="8188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533BD4-BE14-4176-B1B9-246B80778719}"/>
              </a:ext>
            </a:extLst>
          </p:cNvPr>
          <p:cNvSpPr/>
          <p:nvPr/>
        </p:nvSpPr>
        <p:spPr>
          <a:xfrm>
            <a:off x="30293" y="4234352"/>
            <a:ext cx="127951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For </a:t>
            </a:r>
          </a:p>
          <a:p>
            <a:pPr algn="ctr"/>
            <a:r>
              <a:rPr lang="en-GB" dirty="0"/>
              <a:t>12 modules</a:t>
            </a:r>
          </a:p>
          <a:p>
            <a:pPr algn="ctr"/>
            <a:r>
              <a:rPr lang="en-GB" dirty="0"/>
              <a:t>at their</a:t>
            </a:r>
            <a:br>
              <a:rPr lang="en-GB" dirty="0"/>
            </a:br>
            <a:r>
              <a:rPr lang="en-GB" dirty="0"/>
              <a:t>beta </a:t>
            </a:r>
          </a:p>
          <a:p>
            <a:pPr algn="ctr"/>
            <a:r>
              <a:rPr lang="en-GB" dirty="0"/>
              <a:t>functions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F51BDC-1384-4A9A-B7DD-9094AAFBF44A}"/>
              </a:ext>
            </a:extLst>
          </p:cNvPr>
          <p:cNvSpPr/>
          <p:nvPr/>
        </p:nvSpPr>
        <p:spPr>
          <a:xfrm>
            <a:off x="200403" y="6233425"/>
            <a:ext cx="1644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Thanks Nicolas!</a:t>
            </a:r>
          </a:p>
        </p:txBody>
      </p:sp>
    </p:spTree>
    <p:extLst>
      <p:ext uri="{BB962C8B-B14F-4D97-AF65-F5344CB8AC3E}">
        <p14:creationId xmlns:p14="http://schemas.microsoft.com/office/powerpoint/2010/main" val="3615420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44B8755-E482-42D1-8FAC-8EFDBC8C60D6}"/>
              </a:ext>
            </a:extLst>
          </p:cNvPr>
          <p:cNvGrpSpPr/>
          <p:nvPr/>
        </p:nvGrpSpPr>
        <p:grpSpPr>
          <a:xfrm>
            <a:off x="30291" y="1659208"/>
            <a:ext cx="9210674" cy="1219132"/>
            <a:chOff x="152400" y="1819275"/>
            <a:chExt cx="9210674" cy="1219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D20C5C-E0E6-4A7F-ADFB-CBC0451554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18" b="2563"/>
            <a:stretch/>
          </p:blipFill>
          <p:spPr>
            <a:xfrm>
              <a:off x="152400" y="1819275"/>
              <a:ext cx="6355382" cy="121913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5F3151-F890-4C1B-B0CD-7A8694207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0025" y="1820870"/>
              <a:ext cx="5353049" cy="120429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772934-CE36-4E23-941C-8B07785E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1565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2CB46D-1E39-4477-B1BB-91C3FFB45D4F}"/>
              </a:ext>
            </a:extLst>
          </p:cNvPr>
          <p:cNvSpPr txBox="1"/>
          <p:nvPr/>
        </p:nvSpPr>
        <p:spPr>
          <a:xfrm>
            <a:off x="2068522" y="1436703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DRF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79932A-235C-4796-896F-40433EA8BD79}"/>
              </a:ext>
            </a:extLst>
          </p:cNvPr>
          <p:cNvSpPr txBox="1"/>
          <p:nvPr/>
        </p:nvSpPr>
        <p:spPr>
          <a:xfrm>
            <a:off x="4940760" y="2838905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3 convolutions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D985EF-C06E-49D8-8FF6-82471642C93F}"/>
              </a:ext>
            </a:extLst>
          </p:cNvPr>
          <p:cNvSpPr txBox="1"/>
          <p:nvPr/>
        </p:nvSpPr>
        <p:spPr>
          <a:xfrm>
            <a:off x="7011837" y="2756117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3 convolutions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A90BA5-8008-4AA2-ADD6-42CE9A70594B}"/>
              </a:ext>
            </a:extLst>
          </p:cNvPr>
          <p:cNvSpPr txBox="1"/>
          <p:nvPr/>
        </p:nvSpPr>
        <p:spPr>
          <a:xfrm>
            <a:off x="3509918" y="1377407"/>
            <a:ext cx="219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Cedric 4 convolutions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D33259-4C95-42E9-9FA7-E6409DE55EB2}"/>
              </a:ext>
            </a:extLst>
          </p:cNvPr>
          <p:cNvSpPr txBox="1"/>
          <p:nvPr/>
        </p:nvSpPr>
        <p:spPr>
          <a:xfrm>
            <a:off x="6039042" y="1286310"/>
            <a:ext cx="216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Teddy 2 convolutions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BF0FAF-42EC-478B-ACFE-185A7667C75A}"/>
              </a:ext>
            </a:extLst>
          </p:cNvPr>
          <p:cNvSpPr txBox="1"/>
          <p:nvPr/>
        </p:nvSpPr>
        <p:spPr>
          <a:xfrm>
            <a:off x="628650" y="1136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unshielded</a:t>
            </a:r>
            <a:endParaRPr lang="en-GB" dirty="0"/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8436987A-FC4A-42C3-8333-0130A52AB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373707"/>
              </p:ext>
            </p:extLst>
          </p:nvPr>
        </p:nvGraphicFramePr>
        <p:xfrm>
          <a:off x="1309809" y="3215294"/>
          <a:ext cx="7633788" cy="29260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08447">
                  <a:extLst>
                    <a:ext uri="{9D8B030D-6E8A-4147-A177-3AD203B41FA5}">
                      <a16:colId xmlns:a16="http://schemas.microsoft.com/office/drawing/2014/main" val="2415424308"/>
                    </a:ext>
                  </a:extLst>
                </a:gridCol>
                <a:gridCol w="1649019">
                  <a:extLst>
                    <a:ext uri="{9D8B030D-6E8A-4147-A177-3AD203B41FA5}">
                      <a16:colId xmlns:a16="http://schemas.microsoft.com/office/drawing/2014/main" val="1993742531"/>
                    </a:ext>
                  </a:extLst>
                </a:gridCol>
                <a:gridCol w="1952625">
                  <a:extLst>
                    <a:ext uri="{9D8B030D-6E8A-4147-A177-3AD203B41FA5}">
                      <a16:colId xmlns:a16="http://schemas.microsoft.com/office/drawing/2014/main" val="2290785060"/>
                    </a:ext>
                  </a:extLst>
                </a:gridCol>
                <a:gridCol w="2123697">
                  <a:extLst>
                    <a:ext uri="{9D8B030D-6E8A-4147-A177-3AD203B41FA5}">
                      <a16:colId xmlns:a16="http://schemas.microsoft.com/office/drawing/2014/main" val="3009412349"/>
                    </a:ext>
                  </a:extLst>
                </a:gridCol>
              </a:tblGrid>
              <a:tr h="30512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effectLst/>
                        </a:rPr>
                        <a:t>Im(Zlong/n) in </a:t>
                      </a:r>
                      <a:r>
                        <a:rPr lang="de-DE" sz="1600" u="none" strike="noStrike" dirty="0">
                          <a:effectLst/>
                          <a:sym typeface="Symbol" panose="05050102010706020507" pitchFamily="18" charset="2"/>
                        </a:rPr>
                        <a:t>m</a:t>
                      </a:r>
                      <a:r>
                        <a:rPr lang="de-DE" sz="1600" u="none" strike="noStrike" dirty="0">
                          <a:effectLst/>
                        </a:rPr>
                        <a:t>Ohm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effectLst/>
                        </a:rPr>
                        <a:t>Im(Ztrans_eff) in kOhm/m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811950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unshielded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9.00 (</a:t>
                      </a:r>
                      <a:r>
                        <a:rPr lang="en-GB" sz="16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10.0%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</a:t>
                      </a:r>
                      <a:r>
                        <a:rPr lang="en-GB" sz="1600" u="none" strike="noStrike" dirty="0">
                          <a:effectLst/>
                        </a:rPr>
                        <a:t>(</a:t>
                      </a:r>
                      <a:r>
                        <a:rPr lang="en-GB" sz="16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3.0%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Clearly unacceptable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720114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original DRF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0.75 (</a:t>
                      </a:r>
                      <a:r>
                        <a:rPr lang="en-GB" sz="16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0.8%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0.4%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Not optimized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366572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cedric4convolutions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0.25 (0.3%)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(0.15%)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Acceptable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26243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cedric3convolutions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0.24 (0.3%)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(0.14%)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Acceptable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440836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teddy2convolutions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0.15 (</a:t>
                      </a:r>
                      <a:r>
                        <a:rPr lang="en-GB" sz="16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0.2%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0.1%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Best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5901969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teddy3convolutions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0.11 (</a:t>
                      </a:r>
                      <a:r>
                        <a:rPr lang="en-GB" sz="16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0.1%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0.07%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Best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22632"/>
                  </a:ext>
                </a:extLst>
              </a:tr>
              <a:tr h="305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Full LHC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16,500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351824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0394971F-3541-4B3D-B8FB-0479716DF399}"/>
              </a:ext>
            </a:extLst>
          </p:cNvPr>
          <p:cNvSpPr/>
          <p:nvPr/>
        </p:nvSpPr>
        <p:spPr>
          <a:xfrm rot="16200000">
            <a:off x="1071514" y="1066821"/>
            <a:ext cx="145958" cy="10316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D3EC265-C527-4DD6-B16F-A1E0935A6A40}"/>
              </a:ext>
            </a:extLst>
          </p:cNvPr>
          <p:cNvSpPr/>
          <p:nvPr/>
        </p:nvSpPr>
        <p:spPr>
          <a:xfrm rot="16200000">
            <a:off x="2639007" y="1222774"/>
            <a:ext cx="177115" cy="13436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B864C9E-773B-4B5D-AEE1-6BE86A047344}"/>
              </a:ext>
            </a:extLst>
          </p:cNvPr>
          <p:cNvSpPr/>
          <p:nvPr/>
        </p:nvSpPr>
        <p:spPr>
          <a:xfrm rot="16200000">
            <a:off x="4477896" y="1309835"/>
            <a:ext cx="195922" cy="11507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5FFC3F61-F01E-416A-8B1F-2F5EA34D57C8}"/>
              </a:ext>
            </a:extLst>
          </p:cNvPr>
          <p:cNvSpPr/>
          <p:nvPr/>
        </p:nvSpPr>
        <p:spPr>
          <a:xfrm rot="16200000">
            <a:off x="6882084" y="1529290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947E0041-1032-409A-80FE-7E9C2C283FC5}"/>
              </a:ext>
            </a:extLst>
          </p:cNvPr>
          <p:cNvSpPr/>
          <p:nvPr/>
        </p:nvSpPr>
        <p:spPr>
          <a:xfrm rot="5400000">
            <a:off x="7923215" y="2444143"/>
            <a:ext cx="110960" cy="66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293FC3A8-B10A-4197-B3BA-191DC4B2F011}"/>
              </a:ext>
            </a:extLst>
          </p:cNvPr>
          <p:cNvSpPr/>
          <p:nvPr/>
        </p:nvSpPr>
        <p:spPr>
          <a:xfrm rot="5400000">
            <a:off x="5834308" y="2379656"/>
            <a:ext cx="85509" cy="8188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533BD4-BE14-4176-B1B9-246B80778719}"/>
              </a:ext>
            </a:extLst>
          </p:cNvPr>
          <p:cNvSpPr/>
          <p:nvPr/>
        </p:nvSpPr>
        <p:spPr>
          <a:xfrm>
            <a:off x="30293" y="4234352"/>
            <a:ext cx="127951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For </a:t>
            </a:r>
          </a:p>
          <a:p>
            <a:pPr algn="ctr"/>
            <a:r>
              <a:rPr lang="en-GB" dirty="0"/>
              <a:t>12 modules</a:t>
            </a:r>
          </a:p>
          <a:p>
            <a:pPr algn="ctr"/>
            <a:r>
              <a:rPr lang="en-GB" dirty="0"/>
              <a:t>at their</a:t>
            </a:r>
            <a:br>
              <a:rPr lang="en-GB" dirty="0"/>
            </a:br>
            <a:r>
              <a:rPr lang="en-GB" dirty="0"/>
              <a:t>beta </a:t>
            </a:r>
          </a:p>
          <a:p>
            <a:pPr algn="ctr"/>
            <a:r>
              <a:rPr lang="en-GB" dirty="0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622668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827</Words>
  <Application>Microsoft Office PowerPoint</Application>
  <PresentationFormat>On-screen Show (4:3)</PresentationFormat>
  <Paragraphs>496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Options for crab cavity RF fingers:  impedance</vt:lpstr>
      <vt:lpstr>Context</vt:lpstr>
      <vt:lpstr>PowerPoint Presentation</vt:lpstr>
      <vt:lpstr>What happened next?</vt:lpstr>
      <vt:lpstr>Options (same scale)</vt:lpstr>
      <vt:lpstr>Options</vt:lpstr>
      <vt:lpstr>Options</vt:lpstr>
      <vt:lpstr>Options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47</cp:revision>
  <dcterms:created xsi:type="dcterms:W3CDTF">2020-05-24T16:46:24Z</dcterms:created>
  <dcterms:modified xsi:type="dcterms:W3CDTF">2020-05-26T07:32:26Z</dcterms:modified>
</cp:coreProperties>
</file>