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7" r:id="rId2"/>
    <p:sldId id="265" r:id="rId3"/>
    <p:sldId id="274" r:id="rId4"/>
    <p:sldId id="284" r:id="rId5"/>
    <p:sldId id="287" r:id="rId6"/>
    <p:sldId id="288" r:id="rId7"/>
    <p:sldId id="286" r:id="rId8"/>
    <p:sldId id="296" r:id="rId9"/>
    <p:sldId id="275" r:id="rId10"/>
    <p:sldId id="282" r:id="rId11"/>
    <p:sldId id="289" r:id="rId12"/>
    <p:sldId id="285" r:id="rId13"/>
    <p:sldId id="290" r:id="rId14"/>
    <p:sldId id="276" r:id="rId15"/>
    <p:sldId id="291" r:id="rId16"/>
    <p:sldId id="292" r:id="rId17"/>
    <p:sldId id="293" r:id="rId18"/>
    <p:sldId id="279" r:id="rId19"/>
    <p:sldId id="281" r:id="rId20"/>
    <p:sldId id="278" r:id="rId21"/>
    <p:sldId id="295" r:id="rId22"/>
    <p:sldId id="277" r:id="rId23"/>
    <p:sldId id="264" r:id="rId24"/>
    <p:sldId id="256" r:id="rId25"/>
    <p:sldId id="280" r:id="rId26"/>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79A"/>
    <a:srgbClr val="F59600"/>
    <a:srgbClr val="E60032"/>
    <a:srgbClr val="6E378C"/>
    <a:srgbClr val="87B919"/>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2"/>
    <p:restoredTop sz="95940"/>
  </p:normalViewPr>
  <p:slideViewPr>
    <p:cSldViewPr snapToGrid="0" snapToObjects="1">
      <p:cViewPr varScale="1">
        <p:scale>
          <a:sx n="118" d="100"/>
          <a:sy n="118" d="100"/>
        </p:scale>
        <p:origin x="18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30/09/2022</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30/09/2022</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8.xml"/><Relationship Id="rId5" Type="http://schemas.openxmlformats.org/officeDocument/2006/relationships/image" Target="../media/image28.jpe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0.xml"/><Relationship Id="rId5" Type="http://schemas.openxmlformats.org/officeDocument/2006/relationships/image" Target="../media/image32.jpeg"/><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50985E9B-B4AC-0241-B545-46B408662193}"/>
              </a:ext>
            </a:extLst>
          </p:cNvPr>
          <p:cNvSpPr>
            <a:spLocks noGrp="1"/>
          </p:cNvSpPr>
          <p:nvPr>
            <p:ph type="title"/>
          </p:nvPr>
        </p:nvSpPr>
        <p:spPr/>
        <p:txBody>
          <a:bodyPr>
            <a:normAutofit fontScale="90000"/>
          </a:bodyPr>
          <a:lstStyle/>
          <a:p>
            <a:r>
              <a:rPr lang="en-GB" dirty="0"/>
              <a:t>Introduction</a:t>
            </a:r>
            <a:br>
              <a:rPr lang="en-GB" dirty="0"/>
            </a:br>
            <a:r>
              <a:rPr lang="en-GB" dirty="0"/>
              <a:t>#</a:t>
            </a:r>
            <a:r>
              <a:rPr lang="en-GB" dirty="0" err="1"/>
              <a:t>CERNIdeaSquare</a:t>
            </a:r>
            <a:br>
              <a:rPr lang="en-GB" dirty="0"/>
            </a:br>
            <a:endParaRPr lang="en-GB" dirty="0"/>
          </a:p>
        </p:txBody>
      </p:sp>
      <p:sp>
        <p:nvSpPr>
          <p:cNvPr id="5" name="Marcador de texto 4">
            <a:extLst>
              <a:ext uri="{FF2B5EF4-FFF2-40B4-BE49-F238E27FC236}">
                <a16:creationId xmlns:a16="http://schemas.microsoft.com/office/drawing/2014/main" id="{1370BAC6-769A-304B-BD45-4187227975AF}"/>
              </a:ext>
            </a:extLst>
          </p:cNvPr>
          <p:cNvSpPr>
            <a:spLocks noGrp="1"/>
          </p:cNvSpPr>
          <p:nvPr>
            <p:ph type="body" sz="half" idx="2"/>
          </p:nvPr>
        </p:nvSpPr>
        <p:spPr/>
        <p:txBody>
          <a:bodyPr/>
          <a:lstStyle/>
          <a:p>
            <a:r>
              <a:rPr lang="en-GB"/>
              <a:t>30 September </a:t>
            </a:r>
            <a:r>
              <a:rPr lang="en-GB" dirty="0"/>
              <a:t>2022</a:t>
            </a:r>
          </a:p>
          <a:p>
            <a:r>
              <a:rPr lang="en-GB" dirty="0"/>
              <a:t>By </a:t>
            </a:r>
            <a:r>
              <a:rPr lang="en-GB" dirty="0" err="1"/>
              <a:t>Markus.Nordberg@cern.ch</a:t>
            </a:r>
            <a:endParaRPr lang="en-GB" dirty="0"/>
          </a:p>
          <a:p>
            <a:endParaRPr lang="en-GB" dirty="0"/>
          </a:p>
        </p:txBody>
      </p:sp>
    </p:spTree>
    <p:extLst>
      <p:ext uri="{BB962C8B-B14F-4D97-AF65-F5344CB8AC3E}">
        <p14:creationId xmlns:p14="http://schemas.microsoft.com/office/powerpoint/2010/main" val="301305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dirty="0"/>
              <a:t>#ATTRACT EU Project</a:t>
            </a:r>
          </a:p>
        </p:txBody>
      </p:sp>
      <p:pic>
        <p:nvPicPr>
          <p:cNvPr id="5" name="Picture Placeholder 3" descr="Atlas-IBL-installation.jpg">
            <a:extLst>
              <a:ext uri="{FF2B5EF4-FFF2-40B4-BE49-F238E27FC236}">
                <a16:creationId xmlns:a16="http://schemas.microsoft.com/office/drawing/2014/main" id="{EAD46D1E-6D4E-F441-ADF3-DC55D5E7FFA6}"/>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565200" y="1317810"/>
            <a:ext cx="3720715" cy="3349812"/>
          </a:xfrm>
          <a:prstGeom prst="rect">
            <a:avLst/>
          </a:prstGeom>
          <a:noFill/>
        </p:spPr>
      </p:pic>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lnSpc>
                <a:spcPct val="90000"/>
              </a:lnSpc>
              <a:buFont typeface="Arial" panose="020B0604020202020204" pitchFamily="34" charset="0"/>
              <a:buChar char="•"/>
            </a:pPr>
            <a:r>
              <a:rPr lang="en-US" sz="1100"/>
              <a:t>ATTRACT funds breakthrough projects in Detection &amp; Imaging</a:t>
            </a:r>
          </a:p>
          <a:p>
            <a:pPr marL="285750" indent="-285750">
              <a:lnSpc>
                <a:spcPct val="90000"/>
              </a:lnSpc>
              <a:buFont typeface="Arial" panose="020B0604020202020204" pitchFamily="34" charset="0"/>
              <a:buChar char="•"/>
            </a:pPr>
            <a:r>
              <a:rPr lang="en-US" sz="1100"/>
              <a:t>Provides funding for developing early-stage ideas and prototypes</a:t>
            </a:r>
          </a:p>
          <a:p>
            <a:pPr marL="285750" indent="-285750">
              <a:lnSpc>
                <a:spcPct val="90000"/>
              </a:lnSpc>
              <a:buFont typeface="Arial" panose="020B0604020202020204" pitchFamily="34" charset="0"/>
              <a:buChar char="•"/>
            </a:pPr>
            <a:r>
              <a:rPr lang="en-US" sz="1100"/>
              <a:t>Focuses on high innovation with potential outside research</a:t>
            </a:r>
          </a:p>
          <a:p>
            <a:pPr marL="285750" indent="-285750">
              <a:lnSpc>
                <a:spcPct val="90000"/>
              </a:lnSpc>
              <a:buFont typeface="Arial" panose="020B0604020202020204" pitchFamily="34" charset="0"/>
              <a:buChar char="•"/>
            </a:pPr>
            <a:r>
              <a:rPr lang="en-US" sz="1100"/>
              <a:t>Engages with MSc-level, cross-disciplinary student activities, seeking for unforeseen entrepreneurial opportunities for the young</a:t>
            </a:r>
          </a:p>
          <a:p>
            <a:pPr marL="285750" indent="-285750">
              <a:lnSpc>
                <a:spcPct val="90000"/>
              </a:lnSpc>
              <a:buFont typeface="Arial" panose="020B0604020202020204" pitchFamily="34" charset="0"/>
              <a:buChar char="•"/>
            </a:pPr>
            <a:r>
              <a:rPr lang="fr-CH" sz="1100" err="1"/>
              <a:t>Strong</a:t>
            </a:r>
            <a:r>
              <a:rPr lang="fr-CH" sz="1100"/>
              <a:t> collaboration </a:t>
            </a:r>
            <a:r>
              <a:rPr lang="fr-CH" sz="1100" err="1"/>
              <a:t>with</a:t>
            </a:r>
            <a:r>
              <a:rPr lang="fr-CH" sz="1100"/>
              <a:t> </a:t>
            </a:r>
            <a:r>
              <a:rPr lang="fr-CH" sz="1100" err="1"/>
              <a:t>partners</a:t>
            </a:r>
            <a:r>
              <a:rPr lang="fr-CH" sz="1100"/>
              <a:t> in </a:t>
            </a:r>
            <a:r>
              <a:rPr lang="fr-CH" sz="1100" err="1"/>
              <a:t>most</a:t>
            </a:r>
            <a:r>
              <a:rPr lang="fr-CH" sz="1100"/>
              <a:t> </a:t>
            </a:r>
            <a:r>
              <a:rPr lang="fr-CH" sz="1100" err="1"/>
              <a:t>European</a:t>
            </a:r>
            <a:r>
              <a:rPr lang="fr-CH" sz="1100"/>
              <a:t> countries</a:t>
            </a:r>
            <a:endParaRPr lang="en-US" sz="1100"/>
          </a:p>
          <a:p>
            <a:pPr marL="285750" indent="-285750">
              <a:lnSpc>
                <a:spcPct val="90000"/>
              </a:lnSpc>
              <a:buFont typeface="Arial" panose="020B0604020202020204" pitchFamily="34" charset="0"/>
              <a:buChar char="•"/>
            </a:pPr>
            <a:r>
              <a:rPr lang="en-US" sz="1100"/>
              <a:t>Purpose is to create a new innovation ecosystem in Europe</a:t>
            </a:r>
          </a:p>
          <a:p>
            <a:pPr marL="285750" indent="-285750">
              <a:lnSpc>
                <a:spcPct val="90000"/>
              </a:lnSpc>
              <a:buFont typeface="Arial" panose="020B0604020202020204" pitchFamily="34" charset="0"/>
              <a:buChar char="•"/>
            </a:pPr>
            <a:r>
              <a:rPr lang="fr-CH" sz="1100"/>
              <a:t>ATTRACT </a:t>
            </a:r>
            <a:r>
              <a:rPr lang="fr-CH" sz="1100" err="1"/>
              <a:t>is</a:t>
            </a:r>
            <a:r>
              <a:rPr lang="fr-CH" sz="1100"/>
              <a:t> </a:t>
            </a:r>
            <a:r>
              <a:rPr lang="fr-CH" sz="1100" err="1"/>
              <a:t>coordinated</a:t>
            </a:r>
            <a:r>
              <a:rPr lang="fr-CH" sz="1100"/>
              <a:t> by CERN (</a:t>
            </a:r>
            <a:r>
              <a:rPr lang="fr-CH" sz="1100" err="1"/>
              <a:t>IdeaSquare</a:t>
            </a:r>
            <a:r>
              <a:rPr lang="fr-CH" sz="1100"/>
              <a:t>)</a:t>
            </a:r>
          </a:p>
          <a:p>
            <a:pPr>
              <a:lnSpc>
                <a:spcPct val="90000"/>
              </a:lnSpc>
            </a:pPr>
            <a:endParaRPr lang="en-US" sz="1100"/>
          </a:p>
        </p:txBody>
      </p:sp>
    </p:spTree>
    <p:extLst>
      <p:ext uri="{BB962C8B-B14F-4D97-AF65-F5344CB8AC3E}">
        <p14:creationId xmlns:p14="http://schemas.microsoft.com/office/powerpoint/2010/main" val="1906856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3B368BE-503E-ED41-BEDB-8FE3BBB4A7C4}"/>
              </a:ext>
            </a:extLst>
          </p:cNvPr>
          <p:cNvSpPr>
            <a:spLocks noGrp="1"/>
          </p:cNvSpPr>
          <p:nvPr>
            <p:ph type="body" sz="quarter" idx="13"/>
          </p:nvPr>
        </p:nvSpPr>
        <p:spPr/>
        <p:txBody>
          <a:bodyPr/>
          <a:lstStyle/>
          <a:p>
            <a:r>
              <a:rPr lang="en-US" b="1" dirty="0"/>
              <a:t>WPET - Wearable PET scanner jacket prototype</a:t>
            </a:r>
            <a:endParaRPr lang="en-US" dirty="0"/>
          </a:p>
        </p:txBody>
      </p:sp>
      <p:pic>
        <p:nvPicPr>
          <p:cNvPr id="5" name="Picture Placeholder 4">
            <a:extLst>
              <a:ext uri="{FF2B5EF4-FFF2-40B4-BE49-F238E27FC236}">
                <a16:creationId xmlns:a16="http://schemas.microsoft.com/office/drawing/2014/main" id="{E5897A2F-9F18-AC43-BC4C-6D22FEFE037A}"/>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589671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dirty="0"/>
              <a:t>#Crowd4SDG</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buFont typeface="Arial" panose="020B0604020202020204" pitchFamily="34" charset="0"/>
              <a:buChar char="•"/>
            </a:pPr>
            <a:r>
              <a:rPr lang="en-US" sz="1100" dirty="0"/>
              <a:t>Crowd4SDG is a three-year Horizon 2020 Research and Innovation Action supported by the European Commission’s Science with and for Society (</a:t>
            </a:r>
            <a:r>
              <a:rPr lang="en-US" sz="1100" dirty="0" err="1"/>
              <a:t>SwafS</a:t>
            </a:r>
            <a:r>
              <a:rPr lang="en-US" sz="1100" dirty="0"/>
              <a:t>) </a:t>
            </a:r>
            <a:r>
              <a:rPr lang="en-US" sz="1100" dirty="0" err="1"/>
              <a:t>programme</a:t>
            </a:r>
            <a:r>
              <a:rPr lang="en-US" sz="1100" dirty="0"/>
              <a:t>.</a:t>
            </a:r>
          </a:p>
          <a:p>
            <a:pPr marL="285750" indent="-285750">
              <a:buFont typeface="Arial" panose="020B0604020202020204" pitchFamily="34" charset="0"/>
              <a:buChar char="•"/>
            </a:pPr>
            <a:r>
              <a:rPr lang="en-US" sz="1100" dirty="0"/>
              <a:t>Through an innovation cycle called GEAR (Gather, Evaluate, Accelerate, Refine), the transdisciplinary Crowd4SDG consortium of six partners will promote the development of citizen science projects aimed at tackling the SDG’s, with a focus on climate action. </a:t>
            </a:r>
          </a:p>
          <a:p>
            <a:pPr marL="285750" indent="-285750">
              <a:buFont typeface="Arial" panose="020B0604020202020204" pitchFamily="34" charset="0"/>
              <a:buChar char="•"/>
            </a:pPr>
            <a:r>
              <a:rPr lang="en-US" sz="1100" dirty="0"/>
              <a:t>Its goal is to assess the usefulness of practical innovations developed by the teams and to research how AI applications can enhance and provide effective monitoring of SDG targets and indicators by citizens</a:t>
            </a:r>
          </a:p>
        </p:txBody>
      </p:sp>
      <p:pic>
        <p:nvPicPr>
          <p:cNvPr id="16" name="Picture Placeholder 15" descr="Diagram&#10;&#10;Description automatically generated">
            <a:extLst>
              <a:ext uri="{FF2B5EF4-FFF2-40B4-BE49-F238E27FC236}">
                <a16:creationId xmlns:a16="http://schemas.microsoft.com/office/drawing/2014/main" id="{CF10324D-52D9-EF4F-9263-F033C0A6F8AA}"/>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l="-1" t="-4117" r="-1604" b="-56730"/>
          <a:stretch/>
        </p:blipFill>
        <p:spPr>
          <a:xfrm>
            <a:off x="565200" y="1317810"/>
            <a:ext cx="3720715" cy="3349812"/>
          </a:xfrm>
          <a:prstGeom prst="rect">
            <a:avLst/>
          </a:prstGeom>
        </p:spPr>
      </p:pic>
    </p:spTree>
    <p:extLst>
      <p:ext uri="{BB962C8B-B14F-4D97-AF65-F5344CB8AC3E}">
        <p14:creationId xmlns:p14="http://schemas.microsoft.com/office/powerpoint/2010/main" val="2946923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306EF98-736A-1942-98C0-C7797CC27FFF}"/>
              </a:ext>
            </a:extLst>
          </p:cNvPr>
          <p:cNvSpPr>
            <a:spLocks noGrp="1"/>
          </p:cNvSpPr>
          <p:nvPr>
            <p:ph type="body" sz="quarter" idx="13"/>
          </p:nvPr>
        </p:nvSpPr>
        <p:spPr/>
        <p:txBody>
          <a:bodyPr/>
          <a:lstStyle/>
          <a:p>
            <a:r>
              <a:rPr lang="en-US" dirty="0"/>
              <a:t>Well Yes! - monitoring groundwater quality, to empower users, allow for potential policy change and better water infrastructure.</a:t>
            </a:r>
          </a:p>
        </p:txBody>
      </p:sp>
      <p:pic>
        <p:nvPicPr>
          <p:cNvPr id="8" name="Picture Placeholder 7">
            <a:extLst>
              <a:ext uri="{FF2B5EF4-FFF2-40B4-BE49-F238E27FC236}">
                <a16:creationId xmlns:a16="http://schemas.microsoft.com/office/drawing/2014/main" id="{C4A24DD3-923D-1A44-9DCD-2C53413B75F5}"/>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l="-15381" t="-258" r="-14870"/>
          <a:stretch/>
        </p:blipFill>
        <p:spPr>
          <a:xfrm>
            <a:off x="565201" y="1154544"/>
            <a:ext cx="8039304" cy="3468255"/>
          </a:xfrm>
          <a:prstGeom prst="rect">
            <a:avLst/>
          </a:prstGeom>
        </p:spPr>
      </p:pic>
    </p:spTree>
    <p:extLst>
      <p:ext uri="{BB962C8B-B14F-4D97-AF65-F5344CB8AC3E}">
        <p14:creationId xmlns:p14="http://schemas.microsoft.com/office/powerpoint/2010/main" val="3874427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C0028C7-C33C-624C-8A24-B71E6D254835}"/>
              </a:ext>
            </a:extLst>
          </p:cNvPr>
          <p:cNvSpPr>
            <a:spLocks noGrp="1"/>
          </p:cNvSpPr>
          <p:nvPr>
            <p:ph type="title"/>
          </p:nvPr>
        </p:nvSpPr>
        <p:spPr/>
        <p:txBody>
          <a:bodyPr>
            <a:normAutofit/>
          </a:bodyPr>
          <a:lstStyle/>
          <a:p>
            <a:r>
              <a:rPr lang="en-US" dirty="0"/>
              <a:t>Connecting curious minds </a:t>
            </a:r>
            <a:endParaRPr lang="en-GB" dirty="0"/>
          </a:p>
        </p:txBody>
      </p:sp>
    </p:spTree>
    <p:extLst>
      <p:ext uri="{BB962C8B-B14F-4D97-AF65-F5344CB8AC3E}">
        <p14:creationId xmlns:p14="http://schemas.microsoft.com/office/powerpoint/2010/main" val="2890662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sz="2400" dirty="0"/>
              <a:t>Events, workshops and </a:t>
            </a:r>
            <a:r>
              <a:rPr lang="en-US" sz="2400" dirty="0" err="1"/>
              <a:t>hackatons</a:t>
            </a:r>
            <a:endParaRPr lang="en-US" sz="2400" dirty="0"/>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r>
              <a:rPr lang="en-US" dirty="0" err="1"/>
              <a:t>IdeaSquare</a:t>
            </a:r>
            <a:r>
              <a:rPr lang="en-US" dirty="0"/>
              <a:t> Open Doors event 2018</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fontScale="92500"/>
          </a:bodyPr>
          <a:lstStyle/>
          <a:p>
            <a:r>
              <a:rPr lang="en-US" dirty="0"/>
              <a:t>When the building is not in full use, </a:t>
            </a:r>
            <a:r>
              <a:rPr lang="en-US" dirty="0" err="1"/>
              <a:t>Ideasquare</a:t>
            </a:r>
            <a:r>
              <a:rPr lang="en-US" dirty="0"/>
              <a:t> can offer access to its open work areas, rapid prototyping facilities and its meeting rooms for short, deadline driven Challenge Events, such as :</a:t>
            </a:r>
            <a:endParaRPr lang="en-US" sz="1200" dirty="0"/>
          </a:p>
          <a:p>
            <a:pPr marL="171450" indent="-171450" fontAlgn="base">
              <a:buFont typeface="Arial" panose="020B0604020202020204" pitchFamily="34" charset="0"/>
              <a:buChar char="•"/>
            </a:pPr>
            <a:r>
              <a:rPr lang="en-US" dirty="0"/>
              <a:t>  Innovation Events, </a:t>
            </a:r>
          </a:p>
          <a:p>
            <a:pPr marL="285750" indent="-285750" fontAlgn="base">
              <a:buFont typeface="Arial" panose="020B0604020202020204" pitchFamily="34" charset="0"/>
              <a:buChar char="•"/>
            </a:pPr>
            <a:r>
              <a:rPr lang="en-US" dirty="0"/>
              <a:t>Workshops </a:t>
            </a:r>
          </a:p>
          <a:p>
            <a:pPr marL="285750" indent="-285750" fontAlgn="base">
              <a:buFont typeface="Arial" panose="020B0604020202020204" pitchFamily="34" charset="0"/>
              <a:buChar char="•"/>
            </a:pPr>
            <a:r>
              <a:rPr lang="en-US" dirty="0"/>
              <a:t>Hackathons ( an event compressed into a short number of days where participants work towards a concept prototype). </a:t>
            </a:r>
          </a:p>
        </p:txBody>
      </p:sp>
      <p:pic>
        <p:nvPicPr>
          <p:cNvPr id="14" name="Picture Placeholder 13">
            <a:extLst>
              <a:ext uri="{FF2B5EF4-FFF2-40B4-BE49-F238E27FC236}">
                <a16:creationId xmlns:a16="http://schemas.microsoft.com/office/drawing/2014/main" id="{DCE07121-4D41-F847-9819-443B65DDC018}"/>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92123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517C43F-BAF6-F248-A19B-E24EC9347028}"/>
              </a:ext>
            </a:extLst>
          </p:cNvPr>
          <p:cNvSpPr>
            <a:spLocks noGrp="1"/>
          </p:cNvSpPr>
          <p:nvPr>
            <p:ph type="body" sz="quarter" idx="13"/>
          </p:nvPr>
        </p:nvSpPr>
        <p:spPr/>
        <p:txBody>
          <a:bodyPr/>
          <a:lstStyle/>
          <a:p>
            <a:r>
              <a:rPr lang="en-US" b="1" dirty="0"/>
              <a:t>FPGA Workshop</a:t>
            </a:r>
            <a:endParaRPr lang="en-US" dirty="0"/>
          </a:p>
        </p:txBody>
      </p:sp>
      <p:pic>
        <p:nvPicPr>
          <p:cNvPr id="9" name="Picture Placeholder 8">
            <a:extLst>
              <a:ext uri="{FF2B5EF4-FFF2-40B4-BE49-F238E27FC236}">
                <a16:creationId xmlns:a16="http://schemas.microsoft.com/office/drawing/2014/main" id="{A864BCE3-6C92-7946-853E-25CBD84A5B6B}"/>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646744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517C43F-BAF6-F248-A19B-E24EC9347028}"/>
              </a:ext>
            </a:extLst>
          </p:cNvPr>
          <p:cNvSpPr>
            <a:spLocks noGrp="1"/>
          </p:cNvSpPr>
          <p:nvPr>
            <p:ph type="body" sz="quarter" idx="13"/>
          </p:nvPr>
        </p:nvSpPr>
        <p:spPr/>
        <p:txBody>
          <a:bodyPr/>
          <a:lstStyle/>
          <a:p>
            <a:r>
              <a:rPr lang="en-US" b="1" dirty="0"/>
              <a:t>Hackathon for the visually impaired for the development of the CERN Exhibitions</a:t>
            </a:r>
            <a:endParaRPr lang="en-US" dirty="0"/>
          </a:p>
        </p:txBody>
      </p:sp>
      <p:pic>
        <p:nvPicPr>
          <p:cNvPr id="11" name="Picture Placeholder 10">
            <a:extLst>
              <a:ext uri="{FF2B5EF4-FFF2-40B4-BE49-F238E27FC236}">
                <a16:creationId xmlns:a16="http://schemas.microsoft.com/office/drawing/2014/main" id="{1316AF5F-C969-E34D-963B-F3D667F50074}"/>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719410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65DF22DE-4E64-C74E-9143-983404C936E0}"/>
              </a:ext>
            </a:extLst>
          </p:cNvPr>
          <p:cNvSpPr>
            <a:spLocks noGrp="1"/>
          </p:cNvSpPr>
          <p:nvPr>
            <p:ph type="title"/>
          </p:nvPr>
        </p:nvSpPr>
        <p:spPr/>
        <p:txBody>
          <a:bodyPr>
            <a:normAutofit/>
          </a:bodyPr>
          <a:lstStyle/>
          <a:p>
            <a:r>
              <a:rPr lang="en-US" dirty="0"/>
              <a:t>Fast forward through prototyping </a:t>
            </a:r>
            <a:endParaRPr lang="en-GB" dirty="0"/>
          </a:p>
        </p:txBody>
      </p:sp>
    </p:spTree>
    <p:extLst>
      <p:ext uri="{BB962C8B-B14F-4D97-AF65-F5344CB8AC3E}">
        <p14:creationId xmlns:p14="http://schemas.microsoft.com/office/powerpoint/2010/main" val="3362953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dirty="0"/>
              <a:t>Our Facility</a:t>
            </a:r>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r>
              <a:rPr lang="en-US" dirty="0"/>
              <a:t>CMS Create</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a:bodyPr>
          <a:lstStyle/>
          <a:p>
            <a:r>
              <a:rPr lang="en-US" sz="1200" dirty="0"/>
              <a:t>Our facility has 700m2 of office space, with 5 meeting room containers and 2 meeting rooms in our famous double-decker. Additionally, 140m2 of prototyping facilities including </a:t>
            </a:r>
          </a:p>
          <a:p>
            <a:pPr marL="285750" indent="-285750">
              <a:buFont typeface="Arial" panose="020B0604020202020204" pitchFamily="34" charset="0"/>
              <a:buChar char="•"/>
            </a:pPr>
            <a:r>
              <a:rPr lang="en-US" sz="1200" dirty="0"/>
              <a:t>An open space for ideation</a:t>
            </a:r>
          </a:p>
          <a:p>
            <a:pPr marL="285750" indent="-285750">
              <a:buFont typeface="Arial" panose="020B0604020202020204" pitchFamily="34" charset="0"/>
              <a:buChar char="•"/>
            </a:pPr>
            <a:r>
              <a:rPr lang="en-US" sz="1200" dirty="0"/>
              <a:t>An electro shop </a:t>
            </a:r>
          </a:p>
          <a:p>
            <a:pPr marL="285750" indent="-285750">
              <a:buFont typeface="Arial" panose="020B0604020202020204" pitchFamily="34" charset="0"/>
              <a:buChar char="•"/>
            </a:pPr>
            <a:r>
              <a:rPr lang="en-US" sz="1200" dirty="0"/>
              <a:t>A machine shop with a laser cutter </a:t>
            </a:r>
          </a:p>
          <a:p>
            <a:pPr marL="285750" indent="-285750">
              <a:buFont typeface="Arial" panose="020B0604020202020204" pitchFamily="34" charset="0"/>
              <a:buChar char="•"/>
            </a:pPr>
            <a:r>
              <a:rPr lang="en-US" sz="1200" dirty="0"/>
              <a:t>3D printing equipment</a:t>
            </a:r>
          </a:p>
        </p:txBody>
      </p:sp>
      <p:pic>
        <p:nvPicPr>
          <p:cNvPr id="12" name="Picture Placeholder 11">
            <a:extLst>
              <a:ext uri="{FF2B5EF4-FFF2-40B4-BE49-F238E27FC236}">
                <a16:creationId xmlns:a16="http://schemas.microsoft.com/office/drawing/2014/main" id="{096BE12D-0CE0-564B-A2CA-EC14E49181DC}"/>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683056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p:txBody>
          <a:bodyPr/>
          <a:lstStyle/>
          <a:p>
            <a:r>
              <a:rPr lang="en-GB" dirty="0" err="1"/>
              <a:t>IdeaSquare</a:t>
            </a:r>
            <a:endParaRPr lang="en-GB" dirty="0"/>
          </a:p>
        </p:txBody>
      </p:sp>
      <p:sp>
        <p:nvSpPr>
          <p:cNvPr id="3" name="Marcador de texto 2">
            <a:extLst>
              <a:ext uri="{FF2B5EF4-FFF2-40B4-BE49-F238E27FC236}">
                <a16:creationId xmlns:a16="http://schemas.microsoft.com/office/drawing/2014/main" id="{A9997F02-655D-0E42-9ADC-BA150128D688}"/>
              </a:ext>
            </a:extLst>
          </p:cNvPr>
          <p:cNvSpPr>
            <a:spLocks noGrp="1"/>
          </p:cNvSpPr>
          <p:nvPr>
            <p:ph type="body" sz="quarter" idx="10"/>
          </p:nvPr>
        </p:nvSpPr>
        <p:spPr/>
        <p:txBody>
          <a:bodyPr/>
          <a:lstStyle/>
          <a:p>
            <a:r>
              <a:rPr lang="en-GB" sz="1400" dirty="0"/>
              <a:t>The Innovation Space at CERN</a:t>
            </a:r>
          </a:p>
        </p:txBody>
      </p:sp>
      <p:sp>
        <p:nvSpPr>
          <p:cNvPr id="4" name="Marcador de texto 3">
            <a:extLst>
              <a:ext uri="{FF2B5EF4-FFF2-40B4-BE49-F238E27FC236}">
                <a16:creationId xmlns:a16="http://schemas.microsoft.com/office/drawing/2014/main" id="{06430058-5811-3D41-8F7F-20E11486E6CF}"/>
              </a:ext>
            </a:extLst>
          </p:cNvPr>
          <p:cNvSpPr>
            <a:spLocks noGrp="1"/>
          </p:cNvSpPr>
          <p:nvPr>
            <p:ph type="body" sz="quarter" idx="11"/>
          </p:nvPr>
        </p:nvSpPr>
        <p:spPr/>
        <p:txBody>
          <a:bodyPr>
            <a:normAutofit/>
          </a:bodyPr>
          <a:lstStyle/>
          <a:p>
            <a:r>
              <a:rPr lang="en-GB" sz="1400" dirty="0" err="1"/>
              <a:t>IdeaSquare</a:t>
            </a:r>
            <a:r>
              <a:rPr lang="en-GB" sz="1400" dirty="0"/>
              <a:t> is the innovation space at CERN, that uses collaborative methodologies, access to CERN expertise and cross-connectivity to ideate solutions for the future of humankind. A place where people have the licence to dream. </a:t>
            </a:r>
          </a:p>
        </p:txBody>
      </p:sp>
    </p:spTree>
    <p:extLst>
      <p:ext uri="{BB962C8B-B14F-4D97-AF65-F5344CB8AC3E}">
        <p14:creationId xmlns:p14="http://schemas.microsoft.com/office/powerpoint/2010/main" val="3479265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423B1E-7155-4D4D-81E5-0D32CEBAB2E9}"/>
              </a:ext>
            </a:extLst>
          </p:cNvPr>
          <p:cNvSpPr>
            <a:spLocks noGrp="1"/>
          </p:cNvSpPr>
          <p:nvPr>
            <p:ph type="title"/>
          </p:nvPr>
        </p:nvSpPr>
        <p:spPr/>
        <p:txBody>
          <a:bodyPr>
            <a:normAutofit/>
          </a:bodyPr>
          <a:lstStyle/>
          <a:p>
            <a:r>
              <a:rPr lang="en-US" dirty="0"/>
              <a:t>Stimulating instrumentation in research</a:t>
            </a:r>
            <a:endParaRPr lang="en-GB" dirty="0"/>
          </a:p>
        </p:txBody>
      </p:sp>
    </p:spTree>
    <p:extLst>
      <p:ext uri="{BB962C8B-B14F-4D97-AF65-F5344CB8AC3E}">
        <p14:creationId xmlns:p14="http://schemas.microsoft.com/office/powerpoint/2010/main" val="3695658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dirty="0"/>
              <a:t>Neutrino Platform</a:t>
            </a:r>
          </a:p>
        </p:txBody>
      </p:sp>
      <p:pic>
        <p:nvPicPr>
          <p:cNvPr id="6" name="Picture Placeholder 5">
            <a:extLst>
              <a:ext uri="{FF2B5EF4-FFF2-40B4-BE49-F238E27FC236}">
                <a16:creationId xmlns:a16="http://schemas.microsoft.com/office/drawing/2014/main" id="{C6CE6509-9BCD-7842-B07C-0F69BFE2DB0C}"/>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r="-2" b="-2"/>
          <a:stretch/>
        </p:blipFill>
        <p:spPr>
          <a:xfrm>
            <a:off x="565200" y="1317810"/>
            <a:ext cx="3720715" cy="3349812"/>
          </a:xfrm>
          <a:prstGeom prst="rect">
            <a:avLst/>
          </a:prstGeom>
          <a:noFill/>
        </p:spPr>
      </p:pic>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a:bodyPr>
          <a:lstStyle/>
          <a:p>
            <a:pPr marL="285750" indent="-285750">
              <a:lnSpc>
                <a:spcPct val="90000"/>
              </a:lnSpc>
              <a:buFont typeface="Arial" panose="020B0604020202020204" pitchFamily="34" charset="0"/>
              <a:buChar char="•"/>
            </a:pPr>
            <a:r>
              <a:rPr lang="fr-CH" sz="1200" dirty="0"/>
              <a:t>Neutrino Platform (CENF) </a:t>
            </a:r>
            <a:r>
              <a:rPr lang="en-US" sz="1200" dirty="0"/>
              <a:t>fosters fundamental research in the field of Neutrino Accelerator Physics</a:t>
            </a:r>
          </a:p>
          <a:p>
            <a:pPr marL="285750" indent="-285750">
              <a:lnSpc>
                <a:spcPct val="90000"/>
              </a:lnSpc>
              <a:buFont typeface="Arial" panose="020B0604020202020204" pitchFamily="34" charset="0"/>
              <a:buChar char="•"/>
            </a:pPr>
            <a:r>
              <a:rPr lang="en-US" sz="1200" dirty="0"/>
              <a:t>CENF supports generic detector, neutrino beams R&amp;D and large detector prototypes or demonstrators. It gives  technical, financial and logistics support to approved projects</a:t>
            </a:r>
          </a:p>
          <a:p>
            <a:pPr marL="285750" indent="-285750">
              <a:lnSpc>
                <a:spcPct val="90000"/>
              </a:lnSpc>
              <a:buFont typeface="Arial" panose="020B0604020202020204" pitchFamily="34" charset="0"/>
              <a:buChar char="•"/>
            </a:pPr>
            <a:r>
              <a:rPr lang="fr-CH" sz="1200" dirty="0" err="1"/>
              <a:t>Currently</a:t>
            </a:r>
            <a:r>
              <a:rPr lang="fr-CH" sz="1200" dirty="0"/>
              <a:t> </a:t>
            </a:r>
            <a:r>
              <a:rPr lang="fr-CH" sz="1200" dirty="0" err="1"/>
              <a:t>includes</a:t>
            </a:r>
            <a:r>
              <a:rPr lang="fr-CH" sz="1200" dirty="0"/>
              <a:t> </a:t>
            </a:r>
            <a:r>
              <a:rPr lang="fr-CH" sz="1200" dirty="0" err="1"/>
              <a:t>seven</a:t>
            </a:r>
            <a:r>
              <a:rPr lang="fr-CH" sz="1200" dirty="0"/>
              <a:t> </a:t>
            </a:r>
            <a:r>
              <a:rPr lang="fr-CH" sz="1200" dirty="0" err="1"/>
              <a:t>projects</a:t>
            </a:r>
            <a:r>
              <a:rPr lang="fr-CH" sz="1200" dirty="0"/>
              <a:t>, </a:t>
            </a:r>
            <a:r>
              <a:rPr lang="fr-CH" sz="1200" dirty="0" err="1"/>
              <a:t>including</a:t>
            </a:r>
            <a:r>
              <a:rPr lang="fr-CH" sz="1200" dirty="0"/>
              <a:t> </a:t>
            </a:r>
            <a:r>
              <a:rPr lang="fr-CH" sz="1200" dirty="0" err="1"/>
              <a:t>significant</a:t>
            </a:r>
            <a:r>
              <a:rPr lang="fr-CH" sz="1200" dirty="0"/>
              <a:t> </a:t>
            </a:r>
            <a:r>
              <a:rPr lang="fr-CH" sz="1200" dirty="0" err="1"/>
              <a:t>involvement</a:t>
            </a:r>
            <a:r>
              <a:rPr lang="fr-CH" sz="1200" dirty="0"/>
              <a:t> in (Proto) Dune</a:t>
            </a:r>
          </a:p>
          <a:p>
            <a:pPr marL="285750" indent="-285750">
              <a:lnSpc>
                <a:spcPct val="90000"/>
              </a:lnSpc>
              <a:buFont typeface="Arial" panose="020B0604020202020204" pitchFamily="34" charset="0"/>
              <a:buChar char="•"/>
            </a:pPr>
            <a:r>
              <a:rPr lang="en-US" sz="1200" dirty="0"/>
              <a:t>CERN &amp; </a:t>
            </a:r>
            <a:r>
              <a:rPr lang="en-US" sz="1200" dirty="0" err="1"/>
              <a:t>IdeaSquare</a:t>
            </a:r>
            <a:r>
              <a:rPr lang="en-US" sz="1200" dirty="0"/>
              <a:t> provides a facility for R&amp;D on future technologies (HW and SW) and partner in several neutrino research programs</a:t>
            </a:r>
          </a:p>
        </p:txBody>
      </p:sp>
    </p:spTree>
    <p:extLst>
      <p:ext uri="{BB962C8B-B14F-4D97-AF65-F5344CB8AC3E}">
        <p14:creationId xmlns:p14="http://schemas.microsoft.com/office/powerpoint/2010/main" val="1988929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18854D-26D6-D840-B654-07FFACA745D7}"/>
              </a:ext>
            </a:extLst>
          </p:cNvPr>
          <p:cNvSpPr/>
          <p:nvPr/>
        </p:nvSpPr>
        <p:spPr>
          <a:xfrm>
            <a:off x="2264580" y="711653"/>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Detector R&amp;D</a:t>
            </a:r>
            <a:br>
              <a:rPr lang="en-US" dirty="0"/>
            </a:br>
            <a:r>
              <a:rPr lang="en-US" dirty="0"/>
              <a:t>Projects</a:t>
            </a:r>
          </a:p>
        </p:txBody>
      </p:sp>
      <p:sp>
        <p:nvSpPr>
          <p:cNvPr id="3" name="Rectangle 2">
            <a:extLst>
              <a:ext uri="{FF2B5EF4-FFF2-40B4-BE49-F238E27FC236}">
                <a16:creationId xmlns:a16="http://schemas.microsoft.com/office/drawing/2014/main" id="{23FD7B0C-E89C-6D46-A881-B4F6585BD4DF}"/>
              </a:ext>
            </a:extLst>
          </p:cNvPr>
          <p:cNvSpPr/>
          <p:nvPr/>
        </p:nvSpPr>
        <p:spPr>
          <a:xfrm>
            <a:off x="4834462" y="711653"/>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4" name="Rectangle 3">
            <a:extLst>
              <a:ext uri="{FF2B5EF4-FFF2-40B4-BE49-F238E27FC236}">
                <a16:creationId xmlns:a16="http://schemas.microsoft.com/office/drawing/2014/main" id="{9E0D0134-5342-3E40-83A3-1C7AC8B4AABD}"/>
              </a:ext>
            </a:extLst>
          </p:cNvPr>
          <p:cNvSpPr/>
          <p:nvPr/>
        </p:nvSpPr>
        <p:spPr>
          <a:xfrm>
            <a:off x="2264580" y="2365309"/>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5" name="Rectangle 4">
            <a:extLst>
              <a:ext uri="{FF2B5EF4-FFF2-40B4-BE49-F238E27FC236}">
                <a16:creationId xmlns:a16="http://schemas.microsoft.com/office/drawing/2014/main" id="{BA3FCE46-51DE-A14B-B877-75FFEBCA97FF}"/>
              </a:ext>
            </a:extLst>
          </p:cNvPr>
          <p:cNvSpPr/>
          <p:nvPr/>
        </p:nvSpPr>
        <p:spPr>
          <a:xfrm>
            <a:off x="4834462" y="2365309"/>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sz="1600" dirty="0"/>
              <a:t>MSc-Level Student Programs (e.g. CBI)</a:t>
            </a:r>
          </a:p>
        </p:txBody>
      </p:sp>
      <p:sp>
        <p:nvSpPr>
          <p:cNvPr id="6" name="TextBox 8">
            <a:extLst>
              <a:ext uri="{FF2B5EF4-FFF2-40B4-BE49-F238E27FC236}">
                <a16:creationId xmlns:a16="http://schemas.microsoft.com/office/drawing/2014/main" id="{CBE0B56D-C87B-3C42-9F1B-64F37657E617}"/>
              </a:ext>
            </a:extLst>
          </p:cNvPr>
          <p:cNvSpPr txBox="1">
            <a:spLocks noChangeArrowheads="1"/>
          </p:cNvSpPr>
          <p:nvPr/>
        </p:nvSpPr>
        <p:spPr bwMode="auto">
          <a:xfrm>
            <a:off x="3182743" y="3886309"/>
            <a:ext cx="10414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a:solidFill>
                  <a:srgbClr val="191919"/>
                </a:solidFill>
              </a:rPr>
              <a:t>Product</a:t>
            </a:r>
            <a:endParaRPr lang="en-GB" sz="1400">
              <a:solidFill>
                <a:srgbClr val="191919"/>
              </a:solidFill>
            </a:endParaRPr>
          </a:p>
        </p:txBody>
      </p:sp>
      <p:sp>
        <p:nvSpPr>
          <p:cNvPr id="7" name="TextBox 13">
            <a:extLst>
              <a:ext uri="{FF2B5EF4-FFF2-40B4-BE49-F238E27FC236}">
                <a16:creationId xmlns:a16="http://schemas.microsoft.com/office/drawing/2014/main" id="{4F4E189D-9342-9847-9283-A07F0F470944}"/>
              </a:ext>
            </a:extLst>
          </p:cNvPr>
          <p:cNvSpPr txBox="1">
            <a:spLocks noChangeArrowheads="1"/>
          </p:cNvSpPr>
          <p:nvPr/>
        </p:nvSpPr>
        <p:spPr bwMode="auto">
          <a:xfrm>
            <a:off x="5586776" y="3886309"/>
            <a:ext cx="15274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Process</a:t>
            </a:r>
            <a:endParaRPr lang="en-GB" sz="1400" dirty="0">
              <a:solidFill>
                <a:srgbClr val="191919"/>
              </a:solidFill>
            </a:endParaRPr>
          </a:p>
        </p:txBody>
      </p:sp>
      <p:sp>
        <p:nvSpPr>
          <p:cNvPr id="8" name="TextBox 14">
            <a:extLst>
              <a:ext uri="{FF2B5EF4-FFF2-40B4-BE49-F238E27FC236}">
                <a16:creationId xmlns:a16="http://schemas.microsoft.com/office/drawing/2014/main" id="{65B88617-66F7-BC4C-B074-2582800DECE3}"/>
              </a:ext>
            </a:extLst>
          </p:cNvPr>
          <p:cNvSpPr txBox="1">
            <a:spLocks noChangeArrowheads="1"/>
          </p:cNvSpPr>
          <p:nvPr/>
        </p:nvSpPr>
        <p:spPr bwMode="auto">
          <a:xfrm rot="16200000">
            <a:off x="910484" y="1965857"/>
            <a:ext cx="13568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Technology</a:t>
            </a:r>
            <a:endParaRPr lang="en-GB" sz="1600" b="1" dirty="0">
              <a:solidFill>
                <a:srgbClr val="191919"/>
              </a:solidFill>
            </a:endParaRPr>
          </a:p>
        </p:txBody>
      </p:sp>
      <p:sp>
        <p:nvSpPr>
          <p:cNvPr id="9" name="TextBox 15">
            <a:extLst>
              <a:ext uri="{FF2B5EF4-FFF2-40B4-BE49-F238E27FC236}">
                <a16:creationId xmlns:a16="http://schemas.microsoft.com/office/drawing/2014/main" id="{1336E9AF-E45B-944C-88C8-2474BB2B774B}"/>
              </a:ext>
            </a:extLst>
          </p:cNvPr>
          <p:cNvSpPr txBox="1">
            <a:spLocks noChangeArrowheads="1"/>
          </p:cNvSpPr>
          <p:nvPr/>
        </p:nvSpPr>
        <p:spPr bwMode="auto">
          <a:xfrm rot="16200000">
            <a:off x="786533" y="2622096"/>
            <a:ext cx="24835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Initially undefined/open</a:t>
            </a:r>
            <a:endParaRPr lang="en-GB" sz="1400" dirty="0">
              <a:solidFill>
                <a:srgbClr val="191919"/>
              </a:solidFill>
            </a:endParaRPr>
          </a:p>
        </p:txBody>
      </p:sp>
      <p:pic>
        <p:nvPicPr>
          <p:cNvPr id="10" name="Picture 9" descr="Atlas-IBL-installation.jpg">
            <a:extLst>
              <a:ext uri="{FF2B5EF4-FFF2-40B4-BE49-F238E27FC236}">
                <a16:creationId xmlns:a16="http://schemas.microsoft.com/office/drawing/2014/main" id="{BB9B4461-BB8B-1643-85E6-EC98BE9D2D7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99260" y="1451532"/>
            <a:ext cx="1048264" cy="698917"/>
          </a:xfrm>
          <a:prstGeom prst="rect">
            <a:avLst/>
          </a:prstGeom>
        </p:spPr>
      </p:pic>
      <p:pic>
        <p:nvPicPr>
          <p:cNvPr id="11" name="Picture 10">
            <a:extLst>
              <a:ext uri="{FF2B5EF4-FFF2-40B4-BE49-F238E27FC236}">
                <a16:creationId xmlns:a16="http://schemas.microsoft.com/office/drawing/2014/main" id="{A7BFDB93-DFD9-C545-88C2-9F8CA41E05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49736" y="1452223"/>
            <a:ext cx="1057253" cy="698227"/>
          </a:xfrm>
          <a:prstGeom prst="rect">
            <a:avLst/>
          </a:prstGeom>
        </p:spPr>
      </p:pic>
      <p:cxnSp>
        <p:nvCxnSpPr>
          <p:cNvPr id="12" name="Curved Connector 11">
            <a:extLst>
              <a:ext uri="{FF2B5EF4-FFF2-40B4-BE49-F238E27FC236}">
                <a16:creationId xmlns:a16="http://schemas.microsoft.com/office/drawing/2014/main" id="{8DD262FA-B000-CC47-AA8E-609278707E1A}"/>
              </a:ext>
            </a:extLst>
          </p:cNvPr>
          <p:cNvCxnSpPr/>
          <p:nvPr/>
        </p:nvCxnSpPr>
        <p:spPr>
          <a:xfrm>
            <a:off x="4027643" y="1232274"/>
            <a:ext cx="1613647" cy="1521546"/>
          </a:xfrm>
          <a:prstGeom prst="curvedConnector3">
            <a:avLst>
              <a:gd name="adj1" fmla="val 50000"/>
            </a:avLst>
          </a:prstGeom>
          <a:ln>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13" name="Picture 12" descr="Electronics-prototype-soldering.jpg">
            <a:extLst>
              <a:ext uri="{FF2B5EF4-FFF2-40B4-BE49-F238E27FC236}">
                <a16:creationId xmlns:a16="http://schemas.microsoft.com/office/drawing/2014/main" id="{24089138-4592-4F47-A45C-2DAF6AE258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99315" y="3132164"/>
            <a:ext cx="955730" cy="637153"/>
          </a:xfrm>
          <a:prstGeom prst="rect">
            <a:avLst/>
          </a:prstGeom>
        </p:spPr>
      </p:pic>
      <p:pic>
        <p:nvPicPr>
          <p:cNvPr id="14" name="Picture 13" descr="Screen Shot 2015-06-27 at 18.27.41.png">
            <a:extLst>
              <a:ext uri="{FF2B5EF4-FFF2-40B4-BE49-F238E27FC236}">
                <a16:creationId xmlns:a16="http://schemas.microsoft.com/office/drawing/2014/main" id="{FA71ED4C-1C74-5D4A-80F1-F2935F3750B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973398" y="3122637"/>
            <a:ext cx="1130616" cy="631739"/>
          </a:xfrm>
          <a:prstGeom prst="rect">
            <a:avLst/>
          </a:prstGeom>
        </p:spPr>
      </p:pic>
      <p:sp>
        <p:nvSpPr>
          <p:cNvPr id="15" name="TextBox 7">
            <a:extLst>
              <a:ext uri="{FF2B5EF4-FFF2-40B4-BE49-F238E27FC236}">
                <a16:creationId xmlns:a16="http://schemas.microsoft.com/office/drawing/2014/main" id="{C17B9F81-B445-1D49-91F7-E47F4D917137}"/>
              </a:ext>
            </a:extLst>
          </p:cNvPr>
          <p:cNvSpPr txBox="1">
            <a:spLocks noChangeArrowheads="1"/>
          </p:cNvSpPr>
          <p:nvPr/>
        </p:nvSpPr>
        <p:spPr bwMode="auto">
          <a:xfrm>
            <a:off x="4389514" y="4123193"/>
            <a:ext cx="3429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Focus</a:t>
            </a:r>
            <a:endParaRPr lang="en-GB" sz="1600" b="1" dirty="0">
              <a:solidFill>
                <a:srgbClr val="191919"/>
              </a:solidFill>
            </a:endParaRPr>
          </a:p>
        </p:txBody>
      </p:sp>
    </p:spTree>
    <p:extLst>
      <p:ext uri="{BB962C8B-B14F-4D97-AF65-F5344CB8AC3E}">
        <p14:creationId xmlns:p14="http://schemas.microsoft.com/office/powerpoint/2010/main" val="2282531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3504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p:txBody>
          <a:bodyPr>
            <a:normAutofit/>
          </a:bodyPr>
          <a:lstStyle/>
          <a:p>
            <a:r>
              <a:rPr lang="en-GB" sz="2800" dirty="0"/>
              <a:t>#</a:t>
            </a:r>
            <a:r>
              <a:rPr lang="en-GB" sz="2800" dirty="0" err="1"/>
              <a:t>CERNIdeaSquare</a:t>
            </a:r>
            <a:r>
              <a:rPr lang="en-GB" sz="2800" dirty="0"/>
              <a:t> </a:t>
            </a:r>
          </a:p>
        </p:txBody>
      </p:sp>
    </p:spTree>
    <p:extLst>
      <p:ext uri="{BB962C8B-B14F-4D97-AF65-F5344CB8AC3E}">
        <p14:creationId xmlns:p14="http://schemas.microsoft.com/office/powerpoint/2010/main" val="731418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ED960-423F-C541-B3AE-D05AB08DCA7A}"/>
              </a:ext>
            </a:extLst>
          </p:cNvPr>
          <p:cNvSpPr>
            <a:spLocks noGrp="1"/>
          </p:cNvSpPr>
          <p:nvPr>
            <p:ph type="title"/>
          </p:nvPr>
        </p:nvSpPr>
        <p:spPr/>
        <p:txBody>
          <a:bodyPr/>
          <a:lstStyle/>
          <a:p>
            <a:r>
              <a:rPr lang="en-US" dirty="0" err="1"/>
              <a:t>IdeaSquare</a:t>
            </a:r>
            <a:endParaRPr lang="en-US" dirty="0"/>
          </a:p>
        </p:txBody>
      </p:sp>
      <p:sp>
        <p:nvSpPr>
          <p:cNvPr id="3" name="Text Placeholder 2">
            <a:extLst>
              <a:ext uri="{FF2B5EF4-FFF2-40B4-BE49-F238E27FC236}">
                <a16:creationId xmlns:a16="http://schemas.microsoft.com/office/drawing/2014/main" id="{FB3A90E8-49B9-944C-B55F-D96A9744246A}"/>
              </a:ext>
            </a:extLst>
          </p:cNvPr>
          <p:cNvSpPr>
            <a:spLocks noGrp="1"/>
          </p:cNvSpPr>
          <p:nvPr>
            <p:ph type="body" sz="quarter" idx="10"/>
          </p:nvPr>
        </p:nvSpPr>
        <p:spPr/>
        <p:txBody>
          <a:bodyPr/>
          <a:lstStyle/>
          <a:p>
            <a:r>
              <a:rPr lang="en-US" sz="1400" dirty="0"/>
              <a:t>The innovation Space at CERN</a:t>
            </a:r>
          </a:p>
        </p:txBody>
      </p:sp>
      <p:sp>
        <p:nvSpPr>
          <p:cNvPr id="4" name="Text Placeholder 3">
            <a:extLst>
              <a:ext uri="{FF2B5EF4-FFF2-40B4-BE49-F238E27FC236}">
                <a16:creationId xmlns:a16="http://schemas.microsoft.com/office/drawing/2014/main" id="{D6103FAF-5D9E-844B-9FC3-5F0B2BF582B2}"/>
              </a:ext>
            </a:extLst>
          </p:cNvPr>
          <p:cNvSpPr>
            <a:spLocks noGrp="1"/>
          </p:cNvSpPr>
          <p:nvPr>
            <p:ph type="body" sz="quarter" idx="11"/>
          </p:nvPr>
        </p:nvSpPr>
        <p:spPr>
          <a:xfrm>
            <a:off x="565200" y="1550126"/>
            <a:ext cx="2981631" cy="3260079"/>
          </a:xfrm>
        </p:spPr>
        <p:txBody>
          <a:bodyPr/>
          <a:lstStyle/>
          <a:p>
            <a:r>
              <a:rPr lang="en-US" dirty="0"/>
              <a:t>Highlights of 2021:</a:t>
            </a:r>
          </a:p>
          <a:p>
            <a:pPr marL="171450" indent="-171450">
              <a:buFont typeface="Arial" panose="020B0604020202020204" pitchFamily="34" charset="0"/>
              <a:buChar char="•"/>
            </a:pPr>
            <a:r>
              <a:rPr lang="en-US" sz="1000" dirty="0"/>
              <a:t>Implementing new strategy and comms plan</a:t>
            </a:r>
          </a:p>
          <a:p>
            <a:pPr marL="171450" indent="-171450">
              <a:buFont typeface="Arial" panose="020B0604020202020204" pitchFamily="34" charset="0"/>
              <a:buChar char="•"/>
            </a:pPr>
            <a:r>
              <a:rPr lang="en-US" sz="1000" dirty="0"/>
              <a:t>Falling Walls Award (P. Tello)</a:t>
            </a:r>
          </a:p>
          <a:p>
            <a:pPr marL="171450" indent="-171450">
              <a:buFont typeface="Arial" panose="020B0604020202020204" pitchFamily="34" charset="0"/>
              <a:buChar char="•"/>
            </a:pPr>
            <a:r>
              <a:rPr lang="en-US" sz="1000" dirty="0"/>
              <a:t>Fabiola G. present at innovation4Change in Torino</a:t>
            </a:r>
          </a:p>
          <a:p>
            <a:pPr marL="171450" indent="-171450">
              <a:buFont typeface="Arial" panose="020B0604020202020204" pitchFamily="34" charset="0"/>
              <a:buChar char="•"/>
            </a:pPr>
            <a:r>
              <a:rPr lang="en-US" sz="1000" dirty="0"/>
              <a:t>And…</a:t>
            </a:r>
          </a:p>
          <a:p>
            <a:endParaRPr lang="en-US" dirty="0"/>
          </a:p>
          <a:p>
            <a:endParaRPr lang="en-US" dirty="0"/>
          </a:p>
        </p:txBody>
      </p:sp>
      <p:sp>
        <p:nvSpPr>
          <p:cNvPr id="7" name="TextBox 6">
            <a:extLst>
              <a:ext uri="{FF2B5EF4-FFF2-40B4-BE49-F238E27FC236}">
                <a16:creationId xmlns:a16="http://schemas.microsoft.com/office/drawing/2014/main" id="{CDA319F9-18C2-884E-9E80-CCE8DAE81A33}"/>
              </a:ext>
            </a:extLst>
          </p:cNvPr>
          <p:cNvSpPr txBox="1"/>
          <p:nvPr/>
        </p:nvSpPr>
        <p:spPr>
          <a:xfrm>
            <a:off x="4638676" y="1633539"/>
            <a:ext cx="1194004" cy="984885"/>
          </a:xfrm>
          <a:prstGeom prst="rect">
            <a:avLst/>
          </a:prstGeom>
          <a:noFill/>
        </p:spPr>
        <p:txBody>
          <a:bodyPr wrap="square" rtlCol="0">
            <a:spAutoFit/>
          </a:bodyPr>
          <a:lstStyle/>
          <a:p>
            <a:r>
              <a:rPr lang="en-US" sz="1200" dirty="0">
                <a:solidFill>
                  <a:schemeClr val="bg1"/>
                </a:solidFill>
              </a:rPr>
              <a:t>3 prototyping session (FPGA; 2 in-person)</a:t>
            </a:r>
          </a:p>
          <a:p>
            <a:endParaRPr lang="en-US" sz="1000" dirty="0"/>
          </a:p>
        </p:txBody>
      </p:sp>
      <p:pic>
        <p:nvPicPr>
          <p:cNvPr id="8" name="Picture 7" descr="A group of people in a classroom&#10;&#10;Description automatically generated with medium confidence">
            <a:extLst>
              <a:ext uri="{FF2B5EF4-FFF2-40B4-BE49-F238E27FC236}">
                <a16:creationId xmlns:a16="http://schemas.microsoft.com/office/drawing/2014/main" id="{F0CAC017-6E09-FE47-8C37-CD999129069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4809" y="2782218"/>
            <a:ext cx="1556204" cy="938524"/>
          </a:xfrm>
          <a:prstGeom prst="rect">
            <a:avLst/>
          </a:prstGeom>
        </p:spPr>
      </p:pic>
      <p:sp>
        <p:nvSpPr>
          <p:cNvPr id="11" name="TextBox 10">
            <a:extLst>
              <a:ext uri="{FF2B5EF4-FFF2-40B4-BE49-F238E27FC236}">
                <a16:creationId xmlns:a16="http://schemas.microsoft.com/office/drawing/2014/main" id="{6EBD8B5A-3E79-ED45-BCDF-58D43BD0F5BA}"/>
              </a:ext>
            </a:extLst>
          </p:cNvPr>
          <p:cNvSpPr txBox="1"/>
          <p:nvPr/>
        </p:nvSpPr>
        <p:spPr>
          <a:xfrm>
            <a:off x="5832679" y="913563"/>
            <a:ext cx="1314138" cy="923330"/>
          </a:xfrm>
          <a:prstGeom prst="rect">
            <a:avLst/>
          </a:prstGeom>
          <a:noFill/>
        </p:spPr>
        <p:txBody>
          <a:bodyPr wrap="square" rtlCol="0">
            <a:spAutoFit/>
          </a:bodyPr>
          <a:lstStyle/>
          <a:p>
            <a:r>
              <a:rPr lang="en-US" sz="1200" dirty="0">
                <a:solidFill>
                  <a:schemeClr val="bg1"/>
                </a:solidFill>
              </a:rPr>
              <a:t>12 CBI-like courses (mostly by Zoom)</a:t>
            </a:r>
          </a:p>
          <a:p>
            <a:endParaRPr lang="en-US" dirty="0"/>
          </a:p>
        </p:txBody>
      </p:sp>
      <p:pic>
        <p:nvPicPr>
          <p:cNvPr id="1026" name="Picture 2" descr="Welcome to CERN Sparks! | sparks.web.cern.ch">
            <a:extLst>
              <a:ext uri="{FF2B5EF4-FFF2-40B4-BE49-F238E27FC236}">
                <a16:creationId xmlns:a16="http://schemas.microsoft.com/office/drawing/2014/main" id="{75B3EC05-009C-5343-92D7-A3BF505FA69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67805" y="2788539"/>
            <a:ext cx="1579026" cy="83099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Background pattern&#10;&#10;Description automatically generated">
            <a:extLst>
              <a:ext uri="{FF2B5EF4-FFF2-40B4-BE49-F238E27FC236}">
                <a16:creationId xmlns:a16="http://schemas.microsoft.com/office/drawing/2014/main" id="{B67AFF09-A595-B741-9212-13EB30E0F2B1}"/>
              </a:ext>
            </a:extLst>
          </p:cNvPr>
          <p:cNvPicPr>
            <a:picLocks noChangeAspect="1"/>
          </p:cNvPicPr>
          <p:nvPr/>
        </p:nvPicPr>
        <p:blipFill>
          <a:blip r:embed="rId4"/>
          <a:stretch>
            <a:fillRect/>
          </a:stretch>
        </p:blipFill>
        <p:spPr>
          <a:xfrm>
            <a:off x="593004" y="3711221"/>
            <a:ext cx="2317041" cy="994405"/>
          </a:xfrm>
          <a:prstGeom prst="rect">
            <a:avLst/>
          </a:prstGeom>
        </p:spPr>
      </p:pic>
      <p:sp>
        <p:nvSpPr>
          <p:cNvPr id="13" name="TextBox 12">
            <a:extLst>
              <a:ext uri="{FF2B5EF4-FFF2-40B4-BE49-F238E27FC236}">
                <a16:creationId xmlns:a16="http://schemas.microsoft.com/office/drawing/2014/main" id="{E5DACF63-529E-5A4C-AC5B-8F8AD87DF5F9}"/>
              </a:ext>
            </a:extLst>
          </p:cNvPr>
          <p:cNvSpPr txBox="1"/>
          <p:nvPr/>
        </p:nvSpPr>
        <p:spPr>
          <a:xfrm>
            <a:off x="6998007" y="1633539"/>
            <a:ext cx="1069330" cy="800219"/>
          </a:xfrm>
          <a:prstGeom prst="rect">
            <a:avLst/>
          </a:prstGeom>
          <a:noFill/>
        </p:spPr>
        <p:txBody>
          <a:bodyPr wrap="square" rtlCol="0">
            <a:spAutoFit/>
          </a:bodyPr>
          <a:lstStyle/>
          <a:p>
            <a:r>
              <a:rPr lang="en-US" sz="1200" dirty="0">
                <a:solidFill>
                  <a:schemeClr val="bg1"/>
                </a:solidFill>
              </a:rPr>
              <a:t>3 Events (in-person; 2 at ID2)</a:t>
            </a:r>
          </a:p>
          <a:p>
            <a:endParaRPr lang="en-US" sz="1000" dirty="0"/>
          </a:p>
        </p:txBody>
      </p:sp>
      <p:sp>
        <p:nvSpPr>
          <p:cNvPr id="16" name="TextBox 15">
            <a:extLst>
              <a:ext uri="{FF2B5EF4-FFF2-40B4-BE49-F238E27FC236}">
                <a16:creationId xmlns:a16="http://schemas.microsoft.com/office/drawing/2014/main" id="{97D3F5EE-39E1-8A48-A9FF-B6A0A65DB833}"/>
              </a:ext>
            </a:extLst>
          </p:cNvPr>
          <p:cNvSpPr txBox="1"/>
          <p:nvPr/>
        </p:nvSpPr>
        <p:spPr>
          <a:xfrm>
            <a:off x="4638676" y="2964255"/>
            <a:ext cx="1314138" cy="1107996"/>
          </a:xfrm>
          <a:prstGeom prst="rect">
            <a:avLst/>
          </a:prstGeom>
          <a:noFill/>
        </p:spPr>
        <p:txBody>
          <a:bodyPr wrap="square" rtlCol="0">
            <a:spAutoFit/>
          </a:bodyPr>
          <a:lstStyle/>
          <a:p>
            <a:r>
              <a:rPr lang="en-US" sz="1200" dirty="0">
                <a:solidFill>
                  <a:schemeClr val="bg1"/>
                </a:solidFill>
              </a:rPr>
              <a:t>2 EU projects launch (Attract and Crowd4SDG)</a:t>
            </a:r>
          </a:p>
          <a:p>
            <a:endParaRPr lang="en-US" dirty="0"/>
          </a:p>
        </p:txBody>
      </p:sp>
      <p:sp>
        <p:nvSpPr>
          <p:cNvPr id="17" name="TextBox 16">
            <a:extLst>
              <a:ext uri="{FF2B5EF4-FFF2-40B4-BE49-F238E27FC236}">
                <a16:creationId xmlns:a16="http://schemas.microsoft.com/office/drawing/2014/main" id="{AB54B871-0E5F-1046-847A-8EF8CD268924}"/>
              </a:ext>
            </a:extLst>
          </p:cNvPr>
          <p:cNvSpPr txBox="1"/>
          <p:nvPr/>
        </p:nvSpPr>
        <p:spPr>
          <a:xfrm>
            <a:off x="5832679" y="3720742"/>
            <a:ext cx="1165327" cy="984885"/>
          </a:xfrm>
          <a:prstGeom prst="rect">
            <a:avLst/>
          </a:prstGeom>
          <a:noFill/>
        </p:spPr>
        <p:txBody>
          <a:bodyPr wrap="square" rtlCol="0">
            <a:spAutoFit/>
          </a:bodyPr>
          <a:lstStyle/>
          <a:p>
            <a:r>
              <a:rPr lang="en-US" sz="1200" dirty="0">
                <a:solidFill>
                  <a:schemeClr val="bg1"/>
                </a:solidFill>
              </a:rPr>
              <a:t>3 new CERN projects (using workshops) </a:t>
            </a:r>
          </a:p>
          <a:p>
            <a:endParaRPr lang="en-US" sz="1000" dirty="0"/>
          </a:p>
        </p:txBody>
      </p:sp>
      <p:sp>
        <p:nvSpPr>
          <p:cNvPr id="20" name="TextBox 19">
            <a:extLst>
              <a:ext uri="{FF2B5EF4-FFF2-40B4-BE49-F238E27FC236}">
                <a16:creationId xmlns:a16="http://schemas.microsoft.com/office/drawing/2014/main" id="{752B1115-125F-8B43-B9A5-1AFC428FF5BA}"/>
              </a:ext>
            </a:extLst>
          </p:cNvPr>
          <p:cNvSpPr txBox="1"/>
          <p:nvPr/>
        </p:nvSpPr>
        <p:spPr>
          <a:xfrm>
            <a:off x="7286799" y="3612565"/>
            <a:ext cx="910941" cy="707886"/>
          </a:xfrm>
          <a:prstGeom prst="rect">
            <a:avLst/>
          </a:prstGeom>
          <a:noFill/>
        </p:spPr>
        <p:txBody>
          <a:bodyPr wrap="square" rtlCol="0">
            <a:spAutoFit/>
          </a:bodyPr>
          <a:lstStyle/>
          <a:p>
            <a:r>
              <a:rPr lang="en-US" sz="1000" dirty="0">
                <a:solidFill>
                  <a:schemeClr val="bg1"/>
                </a:solidFill>
              </a:rPr>
              <a:t>Publication of the 2 editions of CIJ journal </a:t>
            </a:r>
          </a:p>
        </p:txBody>
      </p:sp>
      <p:pic>
        <p:nvPicPr>
          <p:cNvPr id="6" name="Picture 5" descr="CERN DG and J. Elkan with IfC students">
            <a:extLst>
              <a:ext uri="{FF2B5EF4-FFF2-40B4-BE49-F238E27FC236}">
                <a16:creationId xmlns:a16="http://schemas.microsoft.com/office/drawing/2014/main" id="{26554736-560A-7C4B-8F7E-7B76323674C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57201" y="3612565"/>
            <a:ext cx="1702671" cy="1093535"/>
          </a:xfrm>
          <a:prstGeom prst="rect">
            <a:avLst/>
          </a:prstGeom>
        </p:spPr>
      </p:pic>
    </p:spTree>
    <p:extLst>
      <p:ext uri="{BB962C8B-B14F-4D97-AF65-F5344CB8AC3E}">
        <p14:creationId xmlns:p14="http://schemas.microsoft.com/office/powerpoint/2010/main" val="350036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C7632E8E-1700-1345-BE8F-056F13FE7A22}"/>
              </a:ext>
            </a:extLst>
          </p:cNvPr>
          <p:cNvSpPr>
            <a:spLocks noGrp="1"/>
          </p:cNvSpPr>
          <p:nvPr>
            <p:ph type="title"/>
          </p:nvPr>
        </p:nvSpPr>
        <p:spPr/>
        <p:txBody>
          <a:bodyPr>
            <a:normAutofit fontScale="90000"/>
          </a:bodyPr>
          <a:lstStyle/>
          <a:p>
            <a:r>
              <a:rPr lang="en-US" dirty="0"/>
              <a:t>Training and experimenting with the innovators of the future </a:t>
            </a:r>
            <a:endParaRPr lang="en-GB" dirty="0"/>
          </a:p>
        </p:txBody>
      </p:sp>
    </p:spTree>
    <p:extLst>
      <p:ext uri="{BB962C8B-B14F-4D97-AF65-F5344CB8AC3E}">
        <p14:creationId xmlns:p14="http://schemas.microsoft.com/office/powerpoint/2010/main" val="2192156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sz="2000" dirty="0"/>
              <a:t>Challenge Based Innovation (CBI)</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r>
              <a:rPr lang="en-US" dirty="0"/>
              <a:t>Students prototype to </a:t>
            </a:r>
            <a:r>
              <a:rPr lang="en-US" dirty="0" err="1"/>
              <a:t>TEDxCERN</a:t>
            </a:r>
            <a:r>
              <a:rPr lang="en-US" dirty="0"/>
              <a:t> installation</a:t>
            </a:r>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buFont typeface="Arial" panose="020B0604020202020204" pitchFamily="34" charset="0"/>
              <a:buChar char="•"/>
            </a:pPr>
            <a:r>
              <a:rPr lang="en-US" sz="1100" dirty="0"/>
              <a:t>5 - 6 months MSc-level specialization course for product and service development, run by participating universities from 8 countries around the world</a:t>
            </a:r>
          </a:p>
          <a:p>
            <a:pPr marL="285750" indent="-285750">
              <a:buFont typeface="Arial" panose="020B0604020202020204" pitchFamily="34" charset="0"/>
              <a:buChar char="•"/>
            </a:pPr>
            <a:r>
              <a:rPr lang="en-US" sz="1100" dirty="0"/>
              <a:t>Over 1200 students have participated with more than 200 conceptual prototypes produced at </a:t>
            </a:r>
            <a:r>
              <a:rPr lang="en-US" sz="1100" dirty="0" err="1"/>
              <a:t>IdeaSquare</a:t>
            </a:r>
            <a:r>
              <a:rPr lang="en-US" sz="1100" dirty="0"/>
              <a:t>, contributing to UN Sustainable Development Goals</a:t>
            </a:r>
          </a:p>
          <a:p>
            <a:pPr marL="285750" indent="-285750">
              <a:buFont typeface="Arial" panose="020B0604020202020204" pitchFamily="34" charset="0"/>
              <a:buChar char="•"/>
            </a:pPr>
            <a:r>
              <a:rPr lang="en-US" sz="1100" dirty="0"/>
              <a:t>In the course, multidisciplinary student teams learn how to apply Design Thinking – process for new product/service development; engaging with CERN researchers who act as technological coaches in the process</a:t>
            </a:r>
          </a:p>
          <a:p>
            <a:pPr marL="285750" indent="-285750">
              <a:buFont typeface="Arial" panose="020B0604020202020204" pitchFamily="34" charset="0"/>
              <a:buChar char="•"/>
            </a:pPr>
            <a:r>
              <a:rPr lang="en-US" sz="1100" dirty="0"/>
              <a:t>“Work extremely hard, learn and have fun!” AND “Fail fast and often to succeed sooner”</a:t>
            </a:r>
          </a:p>
          <a:p>
            <a:pPr>
              <a:lnSpc>
                <a:spcPct val="90000"/>
              </a:lnSpc>
            </a:pPr>
            <a:endParaRPr lang="en-US" sz="1100" dirty="0"/>
          </a:p>
        </p:txBody>
      </p:sp>
      <p:pic>
        <p:nvPicPr>
          <p:cNvPr id="11" name="Picture Placeholder 10" descr="Ideasquare-students2.JPG">
            <a:extLst>
              <a:ext uri="{FF2B5EF4-FFF2-40B4-BE49-F238E27FC236}">
                <a16:creationId xmlns:a16="http://schemas.microsoft.com/office/drawing/2014/main" id="{3600706C-5849-EE47-AD5D-38361B158F5C}"/>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565200" y="1317810"/>
            <a:ext cx="3717263" cy="3346704"/>
          </a:xfrm>
          <a:prstGeom prst="rect">
            <a:avLst/>
          </a:prstGeom>
        </p:spPr>
      </p:pic>
    </p:spTree>
    <p:extLst>
      <p:ext uri="{BB962C8B-B14F-4D97-AF65-F5344CB8AC3E}">
        <p14:creationId xmlns:p14="http://schemas.microsoft.com/office/powerpoint/2010/main" val="3526965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90637F-D40B-3B45-9A60-4B4F0C2FB451}"/>
              </a:ext>
            </a:extLst>
          </p:cNvPr>
          <p:cNvSpPr>
            <a:spLocks noGrp="1"/>
          </p:cNvSpPr>
          <p:nvPr>
            <p:ph type="body" sz="quarter" idx="13"/>
          </p:nvPr>
        </p:nvSpPr>
        <p:spPr/>
        <p:txBody>
          <a:bodyPr/>
          <a:lstStyle/>
          <a:p>
            <a:endParaRPr lang="en-US"/>
          </a:p>
        </p:txBody>
      </p:sp>
      <p:pic>
        <p:nvPicPr>
          <p:cNvPr id="4" name="Picture Placeholder 2">
            <a:extLst>
              <a:ext uri="{FF2B5EF4-FFF2-40B4-BE49-F238E27FC236}">
                <a16:creationId xmlns:a16="http://schemas.microsoft.com/office/drawing/2014/main" id="{C6D77DF5-F7F5-CE48-996F-F3CF3658C342}"/>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220423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BF5039F-F7E8-C24A-B04F-CEAB7A3D8D45}"/>
              </a:ext>
            </a:extLst>
          </p:cNvPr>
          <p:cNvSpPr>
            <a:spLocks noGrp="1"/>
          </p:cNvSpPr>
          <p:nvPr>
            <p:ph type="body" sz="quarter" idx="13"/>
          </p:nvPr>
        </p:nvSpPr>
        <p:spPr/>
        <p:txBody>
          <a:bodyPr/>
          <a:lstStyle/>
          <a:p>
            <a:endParaRPr lang="en-US"/>
          </a:p>
        </p:txBody>
      </p:sp>
      <p:pic>
        <p:nvPicPr>
          <p:cNvPr id="4" name="Picture Placeholder 2" descr="Screen Shot 2015-04-20 at 09.34.43.png">
            <a:extLst>
              <a:ext uri="{FF2B5EF4-FFF2-40B4-BE49-F238E27FC236}">
                <a16:creationId xmlns:a16="http://schemas.microsoft.com/office/drawing/2014/main" id="{9D97B206-E34A-7044-AE5D-AFAEC4495384}"/>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188849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sz="2000" dirty="0"/>
              <a:t>Design the Future</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r>
              <a:rPr lang="en-US" dirty="0"/>
              <a:t>Wristband ED project – UPV/EHU</a:t>
            </a:r>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lnSpcReduction="10000"/>
          </a:bodyPr>
          <a:lstStyle/>
          <a:p>
            <a:r>
              <a:rPr lang="en-US" dirty="0"/>
              <a:t>Design the Future is a </a:t>
            </a:r>
            <a:r>
              <a:rPr lang="en-US" dirty="0" err="1"/>
              <a:t>programme</a:t>
            </a:r>
            <a:r>
              <a:rPr lang="en-US" dirty="0"/>
              <a:t> which addresses so-called wicked problems and stimulates participants to use a combination of exponential thinking, system thinking as well as disruptive thinking. The aim of Design the Future is to provide students with a toolbox of methodologies combining the above thinking schools while stimulating their imagination. It is an invitation for designing our future society</a:t>
            </a:r>
            <a:endParaRPr lang="en-US" sz="1100" dirty="0"/>
          </a:p>
        </p:txBody>
      </p:sp>
      <p:pic>
        <p:nvPicPr>
          <p:cNvPr id="9" name="Picture Placeholder 8" descr="A picture containing text, document&#10;&#10;Description automatically generated">
            <a:extLst>
              <a:ext uri="{FF2B5EF4-FFF2-40B4-BE49-F238E27FC236}">
                <a16:creationId xmlns:a16="http://schemas.microsoft.com/office/drawing/2014/main" id="{39CEDB85-8189-B04A-BFDB-C2E534FF74A3}"/>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601294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4" descr="Chart&#10;&#10;Description automatically generated with medium confidence">
            <a:extLst>
              <a:ext uri="{FF2B5EF4-FFF2-40B4-BE49-F238E27FC236}">
                <a16:creationId xmlns:a16="http://schemas.microsoft.com/office/drawing/2014/main" id="{F7FB5D9F-C466-8743-9B60-23ADAA8FDEAB}"/>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r="-4"/>
          <a:stretch/>
        </p:blipFill>
        <p:spPr>
          <a:xfrm>
            <a:off x="4894728" y="1317810"/>
            <a:ext cx="3720715" cy="3219021"/>
          </a:xfrm>
          <a:noFill/>
        </p:spPr>
      </p:pic>
      <p:sp>
        <p:nvSpPr>
          <p:cNvPr id="9" name="Text Placeholder 2">
            <a:extLst>
              <a:ext uri="{FF2B5EF4-FFF2-40B4-BE49-F238E27FC236}">
                <a16:creationId xmlns:a16="http://schemas.microsoft.com/office/drawing/2014/main" id="{E175EA12-C37C-4828-B11A-72452C92FAE1}"/>
              </a:ext>
            </a:extLst>
          </p:cNvPr>
          <p:cNvSpPr>
            <a:spLocks noGrp="1"/>
          </p:cNvSpPr>
          <p:nvPr>
            <p:ph type="body" sz="quarter" idx="12"/>
          </p:nvPr>
        </p:nvSpPr>
        <p:spPr>
          <a:xfrm>
            <a:off x="565200" y="4565277"/>
            <a:ext cx="3711389" cy="343314"/>
          </a:xfrm>
        </p:spPr>
        <p:txBody>
          <a:bodyPr/>
          <a:lstStyle/>
          <a:p>
            <a:endParaRPr lang="en-US"/>
          </a:p>
        </p:txBody>
      </p:sp>
      <p:pic>
        <p:nvPicPr>
          <p:cNvPr id="6" name="Picture Placeholder 5" descr="Diagram&#10;&#10;Description automatically generated">
            <a:extLst>
              <a:ext uri="{FF2B5EF4-FFF2-40B4-BE49-F238E27FC236}">
                <a16:creationId xmlns:a16="http://schemas.microsoft.com/office/drawing/2014/main" id="{C4D0A80B-1A25-8644-89F4-932C7029D4F4}"/>
              </a:ext>
            </a:extLst>
          </p:cNvPr>
          <p:cNvPicPr>
            <a:picLocks noGrp="1" noChangeAspect="1"/>
          </p:cNvPicPr>
          <p:nvPr>
            <p:ph type="pic" idx="13"/>
          </p:nvPr>
        </p:nvPicPr>
        <p:blipFill rotWithShape="1">
          <a:blip r:embed="rId3" cstate="screen">
            <a:extLst>
              <a:ext uri="{28A0092B-C50C-407E-A947-70E740481C1C}">
                <a14:useLocalDpi xmlns:a14="http://schemas.microsoft.com/office/drawing/2010/main"/>
              </a:ext>
            </a:extLst>
          </a:blip>
          <a:srcRect l="-67" t="-19874"/>
          <a:stretch/>
        </p:blipFill>
        <p:spPr>
          <a:xfrm>
            <a:off x="565150" y="1317625"/>
            <a:ext cx="3721100" cy="3219450"/>
          </a:xfrm>
        </p:spPr>
      </p:pic>
      <p:sp>
        <p:nvSpPr>
          <p:cNvPr id="13" name="Text Placeholder 4">
            <a:extLst>
              <a:ext uri="{FF2B5EF4-FFF2-40B4-BE49-F238E27FC236}">
                <a16:creationId xmlns:a16="http://schemas.microsoft.com/office/drawing/2014/main" id="{5BE6BB04-25DD-4568-8897-3DE2177B96EA}"/>
              </a:ext>
            </a:extLst>
          </p:cNvPr>
          <p:cNvSpPr>
            <a:spLocks noGrp="1"/>
          </p:cNvSpPr>
          <p:nvPr>
            <p:ph type="body" sz="quarter" idx="14"/>
          </p:nvPr>
        </p:nvSpPr>
        <p:spPr>
          <a:xfrm>
            <a:off x="4893448" y="4571681"/>
            <a:ext cx="3734441" cy="343314"/>
          </a:xfrm>
        </p:spPr>
        <p:txBody>
          <a:bodyPr/>
          <a:lstStyle/>
          <a:p>
            <a:endParaRPr lang="en-US"/>
          </a:p>
        </p:txBody>
      </p:sp>
      <p:sp>
        <p:nvSpPr>
          <p:cNvPr id="15" name="Title 5">
            <a:extLst>
              <a:ext uri="{FF2B5EF4-FFF2-40B4-BE49-F238E27FC236}">
                <a16:creationId xmlns:a16="http://schemas.microsoft.com/office/drawing/2014/main" id="{ED9BAA67-BD76-423B-8B22-03E374BEC4AC}"/>
              </a:ext>
            </a:extLst>
          </p:cNvPr>
          <p:cNvSpPr>
            <a:spLocks noGrp="1"/>
          </p:cNvSpPr>
          <p:nvPr>
            <p:ph type="title"/>
          </p:nvPr>
        </p:nvSpPr>
        <p:spPr>
          <a:xfrm>
            <a:off x="565200" y="617543"/>
            <a:ext cx="6697896" cy="500549"/>
          </a:xfrm>
        </p:spPr>
        <p:txBody>
          <a:bodyPr/>
          <a:lstStyle/>
          <a:p>
            <a:r>
              <a:rPr lang="en-US" dirty="0"/>
              <a:t>Design the future</a:t>
            </a:r>
          </a:p>
        </p:txBody>
      </p:sp>
    </p:spTree>
    <p:extLst>
      <p:ext uri="{BB962C8B-B14F-4D97-AF65-F5344CB8AC3E}">
        <p14:creationId xmlns:p14="http://schemas.microsoft.com/office/powerpoint/2010/main" val="2287427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2E2BC63-178B-804B-8B7A-4969A1C5B4AE}"/>
              </a:ext>
            </a:extLst>
          </p:cNvPr>
          <p:cNvSpPr>
            <a:spLocks noGrp="1"/>
          </p:cNvSpPr>
          <p:nvPr>
            <p:ph type="title"/>
          </p:nvPr>
        </p:nvSpPr>
        <p:spPr/>
        <p:txBody>
          <a:bodyPr>
            <a:normAutofit/>
          </a:bodyPr>
          <a:lstStyle/>
          <a:p>
            <a:r>
              <a:rPr lang="en-US" sz="2800" dirty="0"/>
              <a:t>Linking science innovation and the SDGs </a:t>
            </a:r>
            <a:endParaRPr lang="en-GB" sz="2800" dirty="0"/>
          </a:p>
        </p:txBody>
      </p:sp>
    </p:spTree>
    <p:extLst>
      <p:ext uri="{BB962C8B-B14F-4D97-AF65-F5344CB8AC3E}">
        <p14:creationId xmlns:p14="http://schemas.microsoft.com/office/powerpoint/2010/main" val="3818557771"/>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554</TotalTime>
  <Words>804</Words>
  <Application>Microsoft Office PowerPoint</Application>
  <PresentationFormat>On-screen Show (16:9)</PresentationFormat>
  <Paragraphs>76</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Helvetica</vt:lpstr>
      <vt:lpstr>Helvetica 75</vt:lpstr>
      <vt:lpstr>Opcion Foto</vt:lpstr>
      <vt:lpstr>Introduction #CERNIdeaSquare </vt:lpstr>
      <vt:lpstr>IdeaSquare</vt:lpstr>
      <vt:lpstr>Training and experimenting with the innovators of the future </vt:lpstr>
      <vt:lpstr>Challenge Based Innovation (CBI)</vt:lpstr>
      <vt:lpstr>PowerPoint Presentation</vt:lpstr>
      <vt:lpstr>PowerPoint Presentation</vt:lpstr>
      <vt:lpstr>Design the Future</vt:lpstr>
      <vt:lpstr>Design the future</vt:lpstr>
      <vt:lpstr>Linking science innovation and the SDGs </vt:lpstr>
      <vt:lpstr>#ATTRACT EU Project</vt:lpstr>
      <vt:lpstr>PowerPoint Presentation</vt:lpstr>
      <vt:lpstr>#Crowd4SDG</vt:lpstr>
      <vt:lpstr>PowerPoint Presentation</vt:lpstr>
      <vt:lpstr>Connecting curious minds </vt:lpstr>
      <vt:lpstr>Events, workshops and hackatons</vt:lpstr>
      <vt:lpstr>PowerPoint Presentation</vt:lpstr>
      <vt:lpstr>PowerPoint Presentation</vt:lpstr>
      <vt:lpstr>Fast forward through prototyping </vt:lpstr>
      <vt:lpstr>Our Facility</vt:lpstr>
      <vt:lpstr>Stimulating instrumentation in research</vt:lpstr>
      <vt:lpstr>Neutrino Platform</vt:lpstr>
      <vt:lpstr>PowerPoint Presentation</vt:lpstr>
      <vt:lpstr>PowerPoint Presentation</vt:lpstr>
      <vt:lpstr>#CERNIdeaSquare </vt:lpstr>
      <vt:lpstr>IdeaSquare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Markus Nordberg</cp:lastModifiedBy>
  <cp:revision>9</cp:revision>
  <dcterms:created xsi:type="dcterms:W3CDTF">2022-01-18T18:56:13Z</dcterms:created>
  <dcterms:modified xsi:type="dcterms:W3CDTF">2022-09-30T11:45:33Z</dcterms:modified>
  <cp:category/>
</cp:coreProperties>
</file>