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Default Extension="vml" ContentType="application/vnd.openxmlformats-officedocument.vmlDrawing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477" r:id="rId2"/>
    <p:sldId id="480" r:id="rId3"/>
    <p:sldId id="505" r:id="rId4"/>
    <p:sldId id="478" r:id="rId5"/>
    <p:sldId id="503" r:id="rId6"/>
    <p:sldId id="504" r:id="rId7"/>
    <p:sldId id="495" r:id="rId8"/>
    <p:sldId id="497" r:id="rId9"/>
    <p:sldId id="498" r:id="rId10"/>
    <p:sldId id="506" r:id="rId11"/>
    <p:sldId id="507" r:id="rId12"/>
    <p:sldId id="510" r:id="rId13"/>
    <p:sldId id="509" r:id="rId14"/>
    <p:sldId id="511" r:id="rId15"/>
    <p:sldId id="514" r:id="rId16"/>
    <p:sldId id="516" r:id="rId17"/>
    <p:sldId id="499" r:id="rId18"/>
    <p:sldId id="513" r:id="rId19"/>
    <p:sldId id="517" r:id="rId20"/>
    <p:sldId id="515" r:id="rId21"/>
    <p:sldId id="519" r:id="rId22"/>
    <p:sldId id="518" r:id="rId23"/>
  </p:sldIdLst>
  <p:sldSz cx="9144000" cy="6858000" type="screen4x3"/>
  <p:notesSz cx="7315200" cy="96012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003F7E"/>
    <a:srgbClr val="00FF00"/>
    <a:srgbClr val="17375E"/>
    <a:srgbClr val="C0C0C0"/>
    <a:srgbClr val="990099"/>
    <a:srgbClr val="00366C"/>
    <a:srgbClr val="004182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136" autoAdjust="0"/>
    <p:restoredTop sz="94532" autoAdjust="0"/>
  </p:normalViewPr>
  <p:slideViewPr>
    <p:cSldViewPr>
      <p:cViewPr>
        <p:scale>
          <a:sx n="100" d="100"/>
          <a:sy n="100" d="100"/>
        </p:scale>
        <p:origin x="-384" y="-126"/>
      </p:cViewPr>
      <p:guideLst>
        <p:guide orient="horz" pos="321"/>
        <p:guide pos="104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7" d="100"/>
          <a:sy n="77" d="100"/>
        </p:scale>
        <p:origin x="-2208" y="-90"/>
      </p:cViewPr>
      <p:guideLst>
        <p:guide orient="horz" pos="3024"/>
        <p:guide pos="2304"/>
      </p:guideLst>
    </p:cSldViewPr>
  </p:notesViewPr>
  <p:gridSpacing cx="39327138" cy="3932713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3169345" cy="47944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r>
              <a:rPr lang="en-US"/>
              <a:t>This is a test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4130" y="2"/>
            <a:ext cx="3169345" cy="47944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D0617223-37D1-4538-923C-6B117196357E}" type="datetimeFigureOut">
              <a:rPr lang="en-US"/>
              <a:pPr>
                <a:defRPr/>
              </a:pPr>
              <a:t>6/17/2010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20214"/>
            <a:ext cx="3169345" cy="47944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4130" y="9120214"/>
            <a:ext cx="3169345" cy="47944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602268FF-81BF-4736-830D-281BB962F30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2" y="2"/>
            <a:ext cx="3171070" cy="47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l" defTabSz="966788">
              <a:defRPr sz="1300"/>
            </a:lvl1pPr>
          </a:lstStyle>
          <a:p>
            <a:pPr>
              <a:defRPr/>
            </a:pPr>
            <a:r>
              <a:rPr lang="en-US"/>
              <a:t>This is a test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4130" y="2"/>
            <a:ext cx="3169345" cy="47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048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31520" y="4560880"/>
            <a:ext cx="5852160" cy="4319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2" y="9120214"/>
            <a:ext cx="3171070" cy="47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l" defTabSz="966788">
              <a:defRPr sz="13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4130" y="9120214"/>
            <a:ext cx="3169345" cy="47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defTabSz="966788">
              <a:defRPr sz="1300"/>
            </a:lvl1pPr>
          </a:lstStyle>
          <a:p>
            <a:pPr>
              <a:defRPr/>
            </a:pPr>
            <a:fld id="{B16AB1AD-67F4-4C8E-A88E-285F0961BBD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34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065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b="1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8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84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I am going to start talking about the motivation for implementing a new generation of the Medipix chips.</a:t>
            </a: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88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84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84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88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4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47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b="1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This is a test</a:t>
            </a:r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70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800600" cy="3600450"/>
          </a:xfrm>
          <a:ln/>
        </p:spPr>
      </p:sp>
      <p:sp>
        <p:nvSpPr>
          <p:cNvPr id="55705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dirty="0" smtClean="0">
                <a:latin typeface="Arial" pitchFamily="34" charset="0"/>
              </a:rPr>
              <a:t>This is one of the first simulations to validate the new architecture. </a:t>
            </a:r>
          </a:p>
          <a:p>
            <a:r>
              <a:rPr lang="en-US" dirty="0" smtClean="0">
                <a:latin typeface="Arial" pitchFamily="34" charset="0"/>
              </a:rPr>
              <a:t>It simulates a hybrid pixel detector architecture with a three hundred micrometer thick silicon sensor and fifty five micron pixel pitch.</a:t>
            </a:r>
          </a:p>
          <a:p>
            <a:r>
              <a:rPr lang="en-US" dirty="0" smtClean="0">
                <a:latin typeface="Arial" pitchFamily="34" charset="0"/>
              </a:rPr>
              <a:t>The simulation was done with a </a:t>
            </a:r>
            <a:r>
              <a:rPr lang="en-US" dirty="0" err="1" smtClean="0">
                <a:latin typeface="Arial" pitchFamily="34" charset="0"/>
              </a:rPr>
              <a:t>10keV</a:t>
            </a:r>
            <a:r>
              <a:rPr lang="en-US" dirty="0" smtClean="0">
                <a:latin typeface="Arial" pitchFamily="34" charset="0"/>
              </a:rPr>
              <a:t> photon beam.</a:t>
            </a:r>
          </a:p>
          <a:p>
            <a:r>
              <a:rPr lang="en-US" dirty="0" smtClean="0">
                <a:latin typeface="Arial" pitchFamily="34" charset="0"/>
              </a:rPr>
              <a:t>In blue the spectrum seen by one pixel working independently of its </a:t>
            </a:r>
            <a:r>
              <a:rPr lang="en-US" dirty="0" err="1" smtClean="0">
                <a:latin typeface="Arial" pitchFamily="34" charset="0"/>
              </a:rPr>
              <a:t>neighbours</a:t>
            </a:r>
            <a:r>
              <a:rPr lang="en-US" dirty="0" smtClean="0">
                <a:latin typeface="Arial" pitchFamily="34" charset="0"/>
              </a:rPr>
              <a:t> is shown. Because some of the charge deposited in the sensor is “shared” between pixels, the spectrum seen by one pixel has a low energy tail. The electronic noise of the pixel front end is simulated to be </a:t>
            </a:r>
            <a:r>
              <a:rPr lang="en-US" dirty="0" err="1" smtClean="0">
                <a:latin typeface="Arial" pitchFamily="34" charset="0"/>
              </a:rPr>
              <a:t>100e</a:t>
            </a:r>
            <a:r>
              <a:rPr lang="en-US" dirty="0" smtClean="0">
                <a:latin typeface="Arial" pitchFamily="34" charset="0"/>
              </a:rPr>
              <a:t>-.</a:t>
            </a:r>
          </a:p>
          <a:p>
            <a:r>
              <a:rPr lang="en-US" dirty="0" smtClean="0">
                <a:latin typeface="Arial" pitchFamily="34" charset="0"/>
              </a:rPr>
              <a:t>The influence of this effect on the spectrum increases as the pixel pitch is decreased with respect to the thickness of the sensor material.</a:t>
            </a:r>
          </a:p>
          <a:p>
            <a:r>
              <a:rPr lang="en-US" dirty="0" smtClean="0">
                <a:latin typeface="Arial" pitchFamily="34" charset="0"/>
              </a:rPr>
              <a:t>This charge sharing tail means that any residual threshold variation between pixels produces a fixed pattern which varies with the incoming energy spectrum.</a:t>
            </a:r>
          </a:p>
          <a:p>
            <a:endParaRPr lang="en-US" dirty="0" smtClean="0">
              <a:latin typeface="Arial" pitchFamily="34" charset="0"/>
            </a:endParaRPr>
          </a:p>
          <a:p>
            <a:r>
              <a:rPr lang="en-US" dirty="0" smtClean="0">
                <a:latin typeface="Arial" pitchFamily="34" charset="0"/>
              </a:rPr>
              <a:t>In red the new architecture in which 4 pixels contribute to the total charge sum and the hit is allocated to the circuit with the largest energy deposition. The electronics noise is 200 e- in this case.</a:t>
            </a:r>
          </a:p>
          <a:p>
            <a:r>
              <a:rPr lang="en-US" dirty="0" smtClean="0">
                <a:latin typeface="Arial" pitchFamily="34" charset="0"/>
              </a:rPr>
              <a:t>  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9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258888" y="720725"/>
            <a:ext cx="4800600" cy="3600450"/>
          </a:xfrm>
          <a:ln/>
        </p:spPr>
      </p:sp>
      <p:sp>
        <p:nvSpPr>
          <p:cNvPr id="55910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smtClean="0">
                <a:latin typeface="Arial" pitchFamily="34" charset="0"/>
              </a:rPr>
              <a:t>This is a Simulation with Gallium Arsenide detector. In the plot two peaks can be seen due to fluorescence photons.</a:t>
            </a:r>
          </a:p>
          <a:p>
            <a:pPr>
              <a:spcBef>
                <a:spcPct val="50000"/>
              </a:spcBef>
            </a:pPr>
            <a:r>
              <a:rPr lang="en-US" smtClean="0">
                <a:latin typeface="Arial" pitchFamily="34" charset="0"/>
              </a:rPr>
              <a:t>The charge produced by fluorescence photons will be included in the charge sum provided that the deposition takes place within the volume of the pixels neighbouring the initial impact point.</a:t>
            </a:r>
          </a:p>
          <a:p>
            <a:endParaRPr lang="en-US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85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856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b="1" smtClean="0">
                <a:latin typeface="Arial" pitchFamily="34" charset="0"/>
              </a:rPr>
              <a:t>When a photon deposits its energy in the sensor volume, because of the charge diffusion some signal is induced in a cluster of pixels.</a:t>
            </a:r>
          </a:p>
          <a:p>
            <a:r>
              <a:rPr lang="en-US" b="1" smtClean="0">
                <a:latin typeface="Arial" pitchFamily="34" charset="0"/>
              </a:rPr>
              <a:t>Summing circuits are placed at each pixel corner adding the signals of the 4 nearest neighbours.</a:t>
            </a:r>
          </a:p>
          <a:p>
            <a:r>
              <a:rPr lang="en-US" b="1" smtClean="0">
                <a:latin typeface="Arial" pitchFamily="34" charset="0"/>
              </a:rPr>
              <a:t>The hit is allocated to the summing circuit with the largest energy deposition.</a:t>
            </a:r>
          </a:p>
          <a:p>
            <a:endParaRPr lang="en-US" b="1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06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061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en-US" b="1" dirty="0" smtClean="0">
                <a:latin typeface="Arial" pitchFamily="34" charset="0"/>
              </a:rPr>
              <a:t>The input charge is integrated in a Charge Sensitive Amplifier allowing holes and electrons collection, Then it is shaped by a first order </a:t>
            </a:r>
            <a:r>
              <a:rPr lang="en-US" b="1" dirty="0" err="1" smtClean="0">
                <a:latin typeface="Arial" pitchFamily="34" charset="0"/>
              </a:rPr>
              <a:t>semigaussian</a:t>
            </a:r>
            <a:r>
              <a:rPr lang="en-US" b="1" dirty="0" smtClean="0">
                <a:latin typeface="Arial" pitchFamily="34" charset="0"/>
              </a:rPr>
              <a:t> shaper acting as a </a:t>
            </a:r>
            <a:r>
              <a:rPr lang="en-US" b="1" dirty="0" err="1" smtClean="0">
                <a:latin typeface="Arial" pitchFamily="34" charset="0"/>
              </a:rPr>
              <a:t>transconductance</a:t>
            </a:r>
            <a:r>
              <a:rPr lang="en-US" b="1" dirty="0" smtClean="0">
                <a:latin typeface="Arial" pitchFamily="34" charset="0"/>
              </a:rPr>
              <a:t> (i.e. generates an output current whose amplitude is proportional to the input charge ) This current is sent to the nodes where the addition is done. Two discriminators are implemented per pixel to compare the charge with 2 different thresholds. Some arbitration logic is implemented in order to allocate the hit while inhibiting the </a:t>
            </a:r>
            <a:r>
              <a:rPr lang="en-US" b="1" dirty="0" err="1" smtClean="0">
                <a:latin typeface="Arial" pitchFamily="34" charset="0"/>
              </a:rPr>
              <a:t>neighbouring</a:t>
            </a:r>
            <a:r>
              <a:rPr lang="en-US" b="1" dirty="0" smtClean="0">
                <a:latin typeface="Arial" pitchFamily="34" charset="0"/>
              </a:rPr>
              <a:t> pixels.</a:t>
            </a:r>
          </a:p>
          <a:p>
            <a:r>
              <a:rPr lang="en-US" b="1" dirty="0" smtClean="0">
                <a:latin typeface="Arial" pitchFamily="34" charset="0"/>
              </a:rPr>
              <a:t>The pixel contains two configurable depth binary ripple counters that can be configured as shift registers to shift the data to the periphery of the chip. </a:t>
            </a: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886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dirty="0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4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6212" y="1219200"/>
            <a:ext cx="3659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46212" y="1858962"/>
            <a:ext cx="3659188" cy="45418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330975" y="1219200"/>
            <a:ext cx="36606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0975" y="1858962"/>
            <a:ext cx="3660625" cy="454183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0"/>
            <a:ext cx="7467600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2"/>
          <p:cNvSpPr/>
          <p:nvPr/>
        </p:nvSpPr>
        <p:spPr bwMode="auto">
          <a:xfrm>
            <a:off x="0" y="0"/>
            <a:ext cx="9144000" cy="990600"/>
          </a:xfrm>
          <a:prstGeom prst="rect">
            <a:avLst/>
          </a:prstGeom>
          <a:gradFill flip="none" rotWithShape="1">
            <a:gsLst>
              <a:gs pos="12000">
                <a:schemeClr val="bg1">
                  <a:lumMod val="65000"/>
                  <a:alpha val="31000"/>
                </a:schemeClr>
              </a:gs>
              <a:gs pos="85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dirty="0"/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533400" y="6248400"/>
            <a:ext cx="1295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rIns="0"/>
          <a:lstStyle/>
          <a:p>
            <a:pPr>
              <a:defRPr/>
            </a:pPr>
            <a:endParaRPr lang="en-US" sz="1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7" name="Rectangle 14"/>
          <p:cNvSpPr/>
          <p:nvPr/>
        </p:nvSpPr>
        <p:spPr bwMode="auto">
          <a:xfrm rot="5400000">
            <a:off x="-2324100" y="3314700"/>
            <a:ext cx="5867400" cy="1219200"/>
          </a:xfrm>
          <a:prstGeom prst="rect">
            <a:avLst/>
          </a:prstGeom>
          <a:gradFill flip="none" rotWithShape="1">
            <a:gsLst>
              <a:gs pos="12000">
                <a:schemeClr val="bg1">
                  <a:lumMod val="65000"/>
                  <a:alpha val="31000"/>
                </a:schemeClr>
              </a:gs>
              <a:gs pos="85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dirty="0"/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0" y="6477000"/>
            <a:ext cx="12192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rIns="0"/>
          <a:lstStyle/>
          <a:p>
            <a:pPr algn="ctr">
              <a:defRPr/>
            </a:pPr>
            <a:r>
              <a:rPr lang="en-US" sz="1400" dirty="0">
                <a:solidFill>
                  <a:schemeClr val="bg1"/>
                </a:solidFill>
              </a:rPr>
              <a:t> -</a:t>
            </a:r>
            <a:fld id="{E106E95B-DF4F-44E7-9458-D44670962A22}" type="slidenum">
              <a:rPr lang="en-US" sz="1400">
                <a:solidFill>
                  <a:schemeClr val="bg1"/>
                </a:solidFill>
              </a:rPr>
              <a:pPr algn="ctr">
                <a:defRPr/>
              </a:pPr>
              <a:t>‹#›</a:t>
            </a:fld>
            <a:r>
              <a:rPr lang="en-US" sz="1400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3" name="NameInfo"/>
          <p:cNvSpPr txBox="1"/>
          <p:nvPr/>
        </p:nvSpPr>
        <p:spPr>
          <a:xfrm>
            <a:off x="7874000" y="6477000"/>
            <a:ext cx="1905000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en-US" sz="1400">
              <a:solidFill>
                <a:schemeClr val="tx2"/>
              </a:solidFill>
            </a:endParaRPr>
          </a:p>
        </p:txBody>
      </p:sp>
      <p:sp>
        <p:nvSpPr>
          <p:cNvPr id="14" name="ConferenceInfo"/>
          <p:cNvSpPr txBox="1"/>
          <p:nvPr userDrawn="1"/>
        </p:nvSpPr>
        <p:spPr>
          <a:xfrm>
            <a:off x="2286000" y="6477000"/>
            <a:ext cx="5080000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400" dirty="0" err="1">
                <a:solidFill>
                  <a:schemeClr val="tx2"/>
                </a:solidFill>
              </a:rPr>
              <a:t>Medipix</a:t>
            </a:r>
            <a:r>
              <a:rPr lang="en-US" sz="1400" dirty="0">
                <a:solidFill>
                  <a:schemeClr val="tx2"/>
                </a:solidFill>
              </a:rPr>
              <a:t> meeting, CERN (</a:t>
            </a:r>
            <a:r>
              <a:rPr lang="en-US" sz="1400" dirty="0" smtClean="0">
                <a:solidFill>
                  <a:schemeClr val="tx2"/>
                </a:solidFill>
              </a:rPr>
              <a:t>25th </a:t>
            </a:r>
            <a:r>
              <a:rPr lang="en-US" sz="1400" dirty="0">
                <a:solidFill>
                  <a:schemeClr val="tx2"/>
                </a:solidFill>
              </a:rPr>
              <a:t>March </a:t>
            </a:r>
            <a:r>
              <a:rPr lang="en-US" sz="1400" dirty="0" smtClean="0">
                <a:solidFill>
                  <a:schemeClr val="tx2"/>
                </a:solidFill>
              </a:rPr>
              <a:t>2010)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5" name="PresenterInfo"/>
          <p:cNvSpPr txBox="1"/>
          <p:nvPr userDrawn="1"/>
        </p:nvSpPr>
        <p:spPr>
          <a:xfrm>
            <a:off x="7366000" y="6477000"/>
            <a:ext cx="1651000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1400" dirty="0" smtClean="0">
                <a:solidFill>
                  <a:schemeClr val="tx2"/>
                </a:solidFill>
              </a:rPr>
              <a:t>R. Ballabriga</a:t>
            </a:r>
          </a:p>
        </p:txBody>
      </p:sp>
      <p:sp>
        <p:nvSpPr>
          <p:cNvPr id="16" name="Rectangle 2"/>
          <p:cNvSpPr txBox="1">
            <a:spLocks noChangeArrowheads="1"/>
          </p:cNvSpPr>
          <p:nvPr userDrawn="1"/>
        </p:nvSpPr>
        <p:spPr bwMode="auto">
          <a:xfrm>
            <a:off x="1524000" y="0"/>
            <a:ext cx="7467600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r>
              <a:rPr lang="en-US" sz="3200" kern="0">
                <a:solidFill>
                  <a:srgbClr val="373D5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Click to edit Master title style</a:t>
            </a:r>
            <a:endParaRPr lang="en-US" sz="3200" kern="0" dirty="0">
              <a:solidFill>
                <a:srgbClr val="373D5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11287" y="1295400"/>
            <a:ext cx="3008313" cy="914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0" y="1295400"/>
            <a:ext cx="4343400" cy="51054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11287" y="2209800"/>
            <a:ext cx="3008313" cy="4191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2"/>
          <p:cNvSpPr/>
          <p:nvPr/>
        </p:nvSpPr>
        <p:spPr bwMode="auto">
          <a:xfrm>
            <a:off x="0" y="0"/>
            <a:ext cx="9144000" cy="990600"/>
          </a:xfrm>
          <a:prstGeom prst="rect">
            <a:avLst/>
          </a:prstGeom>
          <a:gradFill flip="none" rotWithShape="1">
            <a:gsLst>
              <a:gs pos="12000">
                <a:schemeClr val="bg1">
                  <a:lumMod val="65000"/>
                  <a:alpha val="31000"/>
                </a:schemeClr>
              </a:gs>
              <a:gs pos="85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dirty="0"/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533400" y="6248400"/>
            <a:ext cx="1295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rIns="0"/>
          <a:lstStyle/>
          <a:p>
            <a:pPr>
              <a:defRPr/>
            </a:pPr>
            <a:endParaRPr lang="en-US" sz="1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7" name="Rectangle 14"/>
          <p:cNvSpPr/>
          <p:nvPr/>
        </p:nvSpPr>
        <p:spPr bwMode="auto">
          <a:xfrm rot="5400000">
            <a:off x="-2324100" y="3314700"/>
            <a:ext cx="5867400" cy="1219200"/>
          </a:xfrm>
          <a:prstGeom prst="rect">
            <a:avLst/>
          </a:prstGeom>
          <a:gradFill flip="none" rotWithShape="1">
            <a:gsLst>
              <a:gs pos="12000">
                <a:schemeClr val="bg1">
                  <a:lumMod val="65000"/>
                  <a:alpha val="31000"/>
                </a:schemeClr>
              </a:gs>
              <a:gs pos="85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dirty="0"/>
          </a:p>
        </p:txBody>
      </p:sp>
      <p:sp>
        <p:nvSpPr>
          <p:cNvPr id="8" name="Rectangle 10"/>
          <p:cNvSpPr>
            <a:spLocks noChangeArrowheads="1"/>
          </p:cNvSpPr>
          <p:nvPr/>
        </p:nvSpPr>
        <p:spPr bwMode="auto">
          <a:xfrm>
            <a:off x="0" y="6477000"/>
            <a:ext cx="12192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rIns="0"/>
          <a:lstStyle/>
          <a:p>
            <a:pPr algn="ctr">
              <a:defRPr/>
            </a:pPr>
            <a:r>
              <a:rPr lang="en-US" sz="1400" dirty="0">
                <a:solidFill>
                  <a:schemeClr val="bg1"/>
                </a:solidFill>
              </a:rPr>
              <a:t> -</a:t>
            </a:r>
            <a:fld id="{D748F989-EA6C-4177-AEFD-2C55C65F774A}" type="slidenum">
              <a:rPr lang="en-US" sz="1400">
                <a:solidFill>
                  <a:schemeClr val="bg1"/>
                </a:solidFill>
              </a:rPr>
              <a:pPr algn="ctr">
                <a:defRPr/>
              </a:pPr>
              <a:t>‹#›</a:t>
            </a:fld>
            <a:r>
              <a:rPr lang="en-US" sz="1400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3" name="NameInfo"/>
          <p:cNvSpPr txBox="1"/>
          <p:nvPr/>
        </p:nvSpPr>
        <p:spPr>
          <a:xfrm>
            <a:off x="7874000" y="6477000"/>
            <a:ext cx="1905000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en-US" sz="1400">
              <a:solidFill>
                <a:schemeClr val="tx2"/>
              </a:solidFill>
            </a:endParaRPr>
          </a:p>
        </p:txBody>
      </p:sp>
      <p:sp>
        <p:nvSpPr>
          <p:cNvPr id="14" name="ConferenceInfo"/>
          <p:cNvSpPr txBox="1"/>
          <p:nvPr userDrawn="1"/>
        </p:nvSpPr>
        <p:spPr>
          <a:xfrm>
            <a:off x="2286000" y="6477000"/>
            <a:ext cx="5080000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400" dirty="0" err="1" smtClean="0">
                <a:solidFill>
                  <a:schemeClr val="tx2"/>
                </a:solidFill>
              </a:rPr>
              <a:t>Medipix</a:t>
            </a:r>
            <a:r>
              <a:rPr lang="en-US" sz="1400" dirty="0" smtClean="0">
                <a:solidFill>
                  <a:schemeClr val="tx2"/>
                </a:solidFill>
              </a:rPr>
              <a:t> meeting, CERN (25th March 2010)</a:t>
            </a:r>
            <a:endParaRPr lang="en-US" sz="1400" dirty="0">
              <a:solidFill>
                <a:schemeClr val="tx2"/>
              </a:solidFill>
            </a:endParaRPr>
          </a:p>
        </p:txBody>
      </p:sp>
      <p:sp>
        <p:nvSpPr>
          <p:cNvPr id="15" name="PresenterInfo"/>
          <p:cNvSpPr txBox="1"/>
          <p:nvPr userDrawn="1"/>
        </p:nvSpPr>
        <p:spPr>
          <a:xfrm>
            <a:off x="7366000" y="6477000"/>
            <a:ext cx="1651000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1400" dirty="0" smtClean="0">
                <a:solidFill>
                  <a:schemeClr val="tx2"/>
                </a:solidFill>
              </a:rPr>
              <a:t>R. Ballabriga</a:t>
            </a:r>
          </a:p>
        </p:txBody>
      </p:sp>
      <p:sp>
        <p:nvSpPr>
          <p:cNvPr id="16" name="Rectangle 2"/>
          <p:cNvSpPr txBox="1">
            <a:spLocks noChangeArrowheads="1"/>
          </p:cNvSpPr>
          <p:nvPr userDrawn="1"/>
        </p:nvSpPr>
        <p:spPr bwMode="auto">
          <a:xfrm>
            <a:off x="1524000" y="0"/>
            <a:ext cx="7467600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r>
              <a:rPr lang="en-US" sz="3200" kern="0">
                <a:solidFill>
                  <a:srgbClr val="373D5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Click to edit Master title style</a:t>
            </a:r>
            <a:endParaRPr lang="en-US" sz="3200" kern="0" dirty="0">
              <a:solidFill>
                <a:srgbClr val="373D5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5410200"/>
            <a:ext cx="75438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71600" y="1222375"/>
            <a:ext cx="75438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71600" y="5976938"/>
            <a:ext cx="7543800" cy="5000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2"/>
          <p:cNvSpPr/>
          <p:nvPr/>
        </p:nvSpPr>
        <p:spPr bwMode="auto">
          <a:xfrm>
            <a:off x="0" y="0"/>
            <a:ext cx="9144000" cy="990600"/>
          </a:xfrm>
          <a:prstGeom prst="rect">
            <a:avLst/>
          </a:prstGeom>
          <a:gradFill flip="none" rotWithShape="1">
            <a:gsLst>
              <a:gs pos="12000">
                <a:schemeClr val="bg1">
                  <a:lumMod val="65000"/>
                  <a:alpha val="31000"/>
                </a:schemeClr>
              </a:gs>
              <a:gs pos="85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dirty="0"/>
          </a:p>
        </p:txBody>
      </p:sp>
      <p:sp>
        <p:nvSpPr>
          <p:cNvPr id="5" name="Rectangle 9"/>
          <p:cNvSpPr>
            <a:spLocks noChangeArrowheads="1"/>
          </p:cNvSpPr>
          <p:nvPr/>
        </p:nvSpPr>
        <p:spPr bwMode="auto">
          <a:xfrm>
            <a:off x="533400" y="6248400"/>
            <a:ext cx="1295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rIns="0"/>
          <a:lstStyle/>
          <a:p>
            <a:pPr>
              <a:defRPr/>
            </a:pPr>
            <a:endParaRPr lang="en-US" sz="1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6" name="Rectangle 14"/>
          <p:cNvSpPr/>
          <p:nvPr/>
        </p:nvSpPr>
        <p:spPr bwMode="auto">
          <a:xfrm rot="5400000">
            <a:off x="-2324100" y="3314700"/>
            <a:ext cx="5867400" cy="1219200"/>
          </a:xfrm>
          <a:prstGeom prst="rect">
            <a:avLst/>
          </a:prstGeom>
          <a:gradFill flip="none" rotWithShape="1">
            <a:gsLst>
              <a:gs pos="12000">
                <a:schemeClr val="bg1">
                  <a:lumMod val="65000"/>
                  <a:alpha val="31000"/>
                </a:schemeClr>
              </a:gs>
              <a:gs pos="85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Rectangle 10"/>
          <p:cNvSpPr>
            <a:spLocks noChangeArrowheads="1"/>
          </p:cNvSpPr>
          <p:nvPr/>
        </p:nvSpPr>
        <p:spPr bwMode="auto">
          <a:xfrm>
            <a:off x="0" y="6477000"/>
            <a:ext cx="12192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rIns="0"/>
          <a:lstStyle/>
          <a:p>
            <a:pPr algn="ctr">
              <a:defRPr/>
            </a:pPr>
            <a:r>
              <a:rPr lang="en-US" sz="1400" dirty="0">
                <a:solidFill>
                  <a:schemeClr val="bg1"/>
                </a:solidFill>
              </a:rPr>
              <a:t> -</a:t>
            </a:r>
            <a:fld id="{217099FB-82C0-4858-BFEB-97E56F20C6AE}" type="slidenum">
              <a:rPr lang="en-US" sz="1400">
                <a:solidFill>
                  <a:schemeClr val="bg1"/>
                </a:solidFill>
              </a:rPr>
              <a:pPr algn="ctr">
                <a:defRPr/>
              </a:pPr>
              <a:t>‹#›</a:t>
            </a:fld>
            <a:r>
              <a:rPr lang="en-US" sz="1400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2" name="NameInfo"/>
          <p:cNvSpPr txBox="1"/>
          <p:nvPr/>
        </p:nvSpPr>
        <p:spPr>
          <a:xfrm>
            <a:off x="7874000" y="6477000"/>
            <a:ext cx="1905000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en-US" sz="1400">
              <a:solidFill>
                <a:schemeClr val="tx2"/>
              </a:solidFill>
            </a:endParaRPr>
          </a:p>
        </p:txBody>
      </p:sp>
      <p:sp>
        <p:nvSpPr>
          <p:cNvPr id="13" name="ConferenceInfo"/>
          <p:cNvSpPr txBox="1"/>
          <p:nvPr userDrawn="1"/>
        </p:nvSpPr>
        <p:spPr>
          <a:xfrm>
            <a:off x="2286000" y="6477000"/>
            <a:ext cx="5080000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1400" dirty="0" err="1">
                <a:solidFill>
                  <a:schemeClr val="tx2"/>
                </a:solidFill>
              </a:rPr>
              <a:t>Medipix</a:t>
            </a:r>
            <a:r>
              <a:rPr lang="en-US" sz="1400" dirty="0">
                <a:solidFill>
                  <a:schemeClr val="tx2"/>
                </a:solidFill>
              </a:rPr>
              <a:t> meeting, CERN (26th March 2009)</a:t>
            </a:r>
          </a:p>
        </p:txBody>
      </p:sp>
      <p:sp>
        <p:nvSpPr>
          <p:cNvPr id="14" name="PresenterInfo"/>
          <p:cNvSpPr txBox="1"/>
          <p:nvPr userDrawn="1"/>
        </p:nvSpPr>
        <p:spPr>
          <a:xfrm>
            <a:off x="7366000" y="6477000"/>
            <a:ext cx="1651000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r>
              <a:rPr lang="en-US" sz="1400">
                <a:solidFill>
                  <a:schemeClr val="tx2"/>
                </a:solidFill>
              </a:rPr>
              <a:t>X.Llopart</a:t>
            </a:r>
          </a:p>
        </p:txBody>
      </p:sp>
      <p:sp>
        <p:nvSpPr>
          <p:cNvPr id="15" name="Rectangle 2"/>
          <p:cNvSpPr txBox="1">
            <a:spLocks noChangeArrowheads="1"/>
          </p:cNvSpPr>
          <p:nvPr userDrawn="1"/>
        </p:nvSpPr>
        <p:spPr bwMode="auto">
          <a:xfrm>
            <a:off x="1524000" y="0"/>
            <a:ext cx="7467600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 eaLnBrk="0" hangingPunct="0">
              <a:defRPr/>
            </a:pPr>
            <a:r>
              <a:rPr lang="en-US" sz="3200" kern="0">
                <a:solidFill>
                  <a:srgbClr val="373D5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Click to edit Master title style</a:t>
            </a:r>
            <a:endParaRPr lang="en-US" sz="3200" kern="0" dirty="0">
              <a:solidFill>
                <a:srgbClr val="373D54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34200" y="1219200"/>
            <a:ext cx="2057400" cy="51816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47800" y="1219200"/>
            <a:ext cx="5334000" cy="51816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447800" y="1143000"/>
            <a:ext cx="3657600" cy="261271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257800" y="1143000"/>
            <a:ext cx="3657600" cy="261271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1447800" y="3862389"/>
            <a:ext cx="3657600" cy="261461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257800" y="3862389"/>
            <a:ext cx="3657600" cy="2614612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Title 7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0"/>
            <a:ext cx="7467600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1371600" y="1219200"/>
            <a:ext cx="7543800" cy="518160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US" noProof="0" dirty="0" smtClean="0"/>
          </a:p>
        </p:txBody>
      </p:sp>
      <p:sp>
        <p:nvSpPr>
          <p:cNvPr id="5" name="Title 4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0"/>
            <a:ext cx="7467600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3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 userDrawn="1"/>
        </p:nvSpPr>
        <p:spPr bwMode="auto">
          <a:xfrm>
            <a:off x="0" y="2133600"/>
            <a:ext cx="9144000" cy="1752600"/>
          </a:xfrm>
          <a:prstGeom prst="rect">
            <a:avLst/>
          </a:prstGeom>
          <a:gradFill flip="none" rotWithShape="1">
            <a:gsLst>
              <a:gs pos="12000">
                <a:schemeClr val="bg1">
                  <a:lumMod val="65000"/>
                  <a:alpha val="31000"/>
                </a:schemeClr>
              </a:gs>
              <a:gs pos="85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dirty="0"/>
          </a:p>
        </p:txBody>
      </p:sp>
      <p:pic>
        <p:nvPicPr>
          <p:cNvPr id="5" name="Picture 11" descr="CERN logo"/>
          <p:cNvPicPr>
            <a:picLocks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" y="2971800"/>
            <a:ext cx="622300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2" descr="medipixlogo"/>
          <p:cNvPicPr>
            <a:picLocks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2286000"/>
            <a:ext cx="622300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2295525"/>
            <a:ext cx="71628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24000" y="4049713"/>
            <a:ext cx="7162800" cy="1436687"/>
          </a:xfrm>
        </p:spPr>
        <p:txBody>
          <a:bodyPr anchor="b"/>
          <a:lstStyle>
            <a:lvl1pPr marL="0" indent="0">
              <a:buNone/>
              <a:defRPr sz="2000" i="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Out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1"/>
          <p:cNvSpPr/>
          <p:nvPr userDrawn="1"/>
        </p:nvSpPr>
        <p:spPr bwMode="auto">
          <a:xfrm>
            <a:off x="0" y="0"/>
            <a:ext cx="9144000" cy="990600"/>
          </a:xfrm>
          <a:prstGeom prst="rect">
            <a:avLst/>
          </a:prstGeom>
          <a:gradFill flip="none" rotWithShape="1">
            <a:gsLst>
              <a:gs pos="12000">
                <a:schemeClr val="bg1">
                  <a:lumMod val="65000"/>
                  <a:alpha val="31000"/>
                </a:schemeClr>
              </a:gs>
              <a:gs pos="85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dirty="0"/>
          </a:p>
        </p:txBody>
      </p:sp>
      <p:sp>
        <p:nvSpPr>
          <p:cNvPr id="3" name="Tit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0"/>
            <a:ext cx="7467600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152400" y="1219200"/>
            <a:ext cx="8763000" cy="518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47800" y="1219200"/>
            <a:ext cx="3657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sz="half" idx="10"/>
          </p:nvPr>
        </p:nvSpPr>
        <p:spPr>
          <a:xfrm>
            <a:off x="5334000" y="1219200"/>
            <a:ext cx="36576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0"/>
            <a:ext cx="7467600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 bwMode="auto">
          <a:xfrm>
            <a:off x="0" y="0"/>
            <a:ext cx="9144000" cy="990600"/>
          </a:xfrm>
          <a:prstGeom prst="rect">
            <a:avLst/>
          </a:prstGeom>
          <a:gradFill flip="none" rotWithShape="1">
            <a:gsLst>
              <a:gs pos="12000">
                <a:schemeClr val="bg1">
                  <a:lumMod val="65000"/>
                  <a:alpha val="31000"/>
                </a:schemeClr>
              </a:gs>
              <a:gs pos="85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lin ang="0" scaled="1"/>
            <a:tileRect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ctr">
              <a:defRPr/>
            </a:pPr>
            <a:endParaRPr lang="en-US" dirty="0"/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0"/>
            <a:ext cx="7467600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  <p:sp>
        <p:nvSpPr>
          <p:cNvPr id="103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47800" y="1219200"/>
            <a:ext cx="74676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533400" y="6248400"/>
            <a:ext cx="12954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rIns="0"/>
          <a:lstStyle/>
          <a:p>
            <a:pPr>
              <a:defRPr/>
            </a:pPr>
            <a:endParaRPr lang="en-US" sz="1400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16" name="Rectangle 10"/>
          <p:cNvSpPr>
            <a:spLocks noChangeArrowheads="1"/>
          </p:cNvSpPr>
          <p:nvPr/>
        </p:nvSpPr>
        <p:spPr bwMode="auto">
          <a:xfrm>
            <a:off x="0" y="6477000"/>
            <a:ext cx="121920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rIns="0"/>
          <a:lstStyle/>
          <a:p>
            <a:pPr algn="ctr">
              <a:defRPr/>
            </a:pPr>
            <a:r>
              <a:rPr lang="en-US" sz="1400" dirty="0">
                <a:solidFill>
                  <a:schemeClr val="bg1"/>
                </a:solidFill>
              </a:rPr>
              <a:t> -</a:t>
            </a:r>
            <a:fld id="{6A59D7EB-9048-4DBB-B21A-D5AD76E636FE}" type="slidenum">
              <a:rPr lang="en-US" sz="1400">
                <a:solidFill>
                  <a:schemeClr val="bg1"/>
                </a:solidFill>
              </a:rPr>
              <a:pPr algn="ctr">
                <a:defRPr/>
              </a:pPr>
              <a:t>‹#›</a:t>
            </a:fld>
            <a:r>
              <a:rPr lang="en-US" sz="1400" dirty="0">
                <a:solidFill>
                  <a:schemeClr val="bg1"/>
                </a:solidFill>
              </a:rPr>
              <a:t>-</a:t>
            </a:r>
          </a:p>
        </p:txBody>
      </p:sp>
      <p:sp>
        <p:nvSpPr>
          <p:cNvPr id="17" name="NameInfo"/>
          <p:cNvSpPr txBox="1"/>
          <p:nvPr/>
        </p:nvSpPr>
        <p:spPr>
          <a:xfrm>
            <a:off x="7874000" y="6477000"/>
            <a:ext cx="1905000" cy="3079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r">
              <a:defRPr/>
            </a:pPr>
            <a:endParaRPr lang="en-US" sz="1400">
              <a:solidFill>
                <a:schemeClr val="tx2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67" r:id="rId5"/>
    <p:sldLayoutId id="2147483668" r:id="rId6"/>
    <p:sldLayoutId id="2147483669" r:id="rId7"/>
    <p:sldLayoutId id="2147483659" r:id="rId8"/>
    <p:sldLayoutId id="2147483660" r:id="rId9"/>
    <p:sldLayoutId id="2147483661" r:id="rId10"/>
    <p:sldLayoutId id="2147483670" r:id="rId11"/>
    <p:sldLayoutId id="2147483671" r:id="rId12"/>
    <p:sldLayoutId id="2147483663" r:id="rId13"/>
    <p:sldLayoutId id="2147483672" r:id="rId14"/>
    <p:sldLayoutId id="2147483664" r:id="rId15"/>
    <p:sldLayoutId id="2147483665" r:id="rId16"/>
    <p:sldLayoutId id="2147483666" r:id="rId17"/>
  </p:sldLayoutIdLst>
  <p:timing>
    <p:tnLst>
      <p:par>
        <p:cTn id="1" dur="indefinite" restart="never" nodeType="tmRoot"/>
      </p:par>
    </p:tnLst>
  </p:timing>
  <p:hf sldNum="0"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17375E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17375E"/>
          </a:solidFill>
          <a:effectLst>
            <a:outerShdw blurRad="38100" dist="38100" dir="2700000" algn="tl">
              <a:srgbClr val="C0C0C0"/>
            </a:outerShdw>
          </a:effectLst>
          <a:latin typeface="Franklin Gothic Medium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17375E"/>
          </a:solidFill>
          <a:effectLst>
            <a:outerShdw blurRad="38100" dist="38100" dir="2700000" algn="tl">
              <a:srgbClr val="C0C0C0"/>
            </a:outerShdw>
          </a:effectLst>
          <a:latin typeface="Franklin Gothic Medium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17375E"/>
          </a:solidFill>
          <a:effectLst>
            <a:outerShdw blurRad="38100" dist="38100" dir="2700000" algn="tl">
              <a:srgbClr val="C0C0C0"/>
            </a:outerShdw>
          </a:effectLst>
          <a:latin typeface="Franklin Gothic Medium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rgbClr val="17375E"/>
          </a:solidFill>
          <a:effectLst>
            <a:outerShdw blurRad="38100" dist="38100" dir="2700000" algn="tl">
              <a:srgbClr val="C0C0C0"/>
            </a:outerShdw>
          </a:effectLst>
          <a:latin typeface="Franklin Gothic Medium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990099"/>
          </a:solidFill>
          <a:effectLst>
            <a:outerShdw blurRad="38100" dist="38100" dir="2700000" algn="tl">
              <a:srgbClr val="C0C0C0"/>
            </a:outerShdw>
          </a:effectLst>
          <a:latin typeface="Franklin Gothic Medium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990099"/>
          </a:solidFill>
          <a:effectLst>
            <a:outerShdw blurRad="38100" dist="38100" dir="2700000" algn="tl">
              <a:srgbClr val="C0C0C0"/>
            </a:outerShdw>
          </a:effectLst>
          <a:latin typeface="Franklin Gothic Medium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990099"/>
          </a:solidFill>
          <a:effectLst>
            <a:outerShdw blurRad="38100" dist="38100" dir="2700000" algn="tl">
              <a:srgbClr val="C0C0C0"/>
            </a:outerShdw>
          </a:effectLst>
          <a:latin typeface="Franklin Gothic Medium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rgbClr val="990099"/>
          </a:solidFill>
          <a:effectLst>
            <a:outerShdw blurRad="38100" dist="38100" dir="2700000" algn="tl">
              <a:srgbClr val="C0C0C0"/>
            </a:outerShdw>
          </a:effectLst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400" b="1">
          <a:solidFill>
            <a:srgbClr val="37609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b="1">
          <a:solidFill>
            <a:srgbClr val="37609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1600" b="1">
          <a:solidFill>
            <a:srgbClr val="37609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1600" b="1">
          <a:solidFill>
            <a:srgbClr val="37609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 b="1">
          <a:solidFill>
            <a:srgbClr val="376092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 b="1">
          <a:solidFill>
            <a:srgbClr val="004F9E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 b="1">
          <a:solidFill>
            <a:srgbClr val="004F9E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 b="1">
          <a:solidFill>
            <a:srgbClr val="004F9E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1600" b="1">
          <a:solidFill>
            <a:srgbClr val="004F9E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mf"/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emf"/><Relationship Id="rId2" Type="http://schemas.openxmlformats.org/officeDocument/2006/relationships/image" Target="../media/image19.emf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1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slideLayout" Target="../slideLayouts/slideLayout9.xml"/><Relationship Id="rId1" Type="http://schemas.openxmlformats.org/officeDocument/2006/relationships/vmlDrawing" Target="../drawings/vmlDrawing1.vml"/><Relationship Id="rId5" Type="http://schemas.openxmlformats.org/officeDocument/2006/relationships/oleObject" Target="../embeddings/oleObject1.bin"/><Relationship Id="rId4" Type="http://schemas.openxmlformats.org/officeDocument/2006/relationships/image" Target="../media/image21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6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pPr algn="ctr" eaLnBrk="1" hangingPunct="1"/>
            <a:r>
              <a:rPr lang="en-US" sz="2800" b="0" cap="none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Medipix3</a:t>
            </a:r>
            <a:r>
              <a:rPr lang="en-US" sz="2800" b="0" cap="none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chip, downscaled feature </a:t>
            </a:r>
            <a:r>
              <a:rPr lang="en-US" sz="2800" b="0" cap="none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si</a:t>
            </a:r>
            <a:r>
              <a:rPr lang="fr-CH" sz="2800" b="0" cap="none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zes</a:t>
            </a:r>
            <a:r>
              <a:rPr lang="fr-CH" sz="2800" b="0" cap="none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, noise and timing </a:t>
            </a:r>
            <a:r>
              <a:rPr lang="fr-CH" sz="2800" b="0" cap="none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resolution</a:t>
            </a:r>
            <a:r>
              <a:rPr lang="fr-CH" sz="2800" b="0" cap="none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of the front-end</a:t>
            </a:r>
            <a:endParaRPr lang="en-US" sz="2800" b="0" cap="none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22530" name="Text Placeholder 2"/>
          <p:cNvSpPr>
            <a:spLocks noGrp="1"/>
          </p:cNvSpPr>
          <p:nvPr>
            <p:ph type="body" idx="1"/>
          </p:nvPr>
        </p:nvSpPr>
        <p:spPr>
          <a:xfrm>
            <a:off x="1000125" y="4641850"/>
            <a:ext cx="7143750" cy="1436688"/>
          </a:xfrm>
        </p:spPr>
        <p:txBody>
          <a:bodyPr/>
          <a:lstStyle/>
          <a:p>
            <a:r>
              <a:rPr lang="en-GB" sz="2400" dirty="0" smtClean="0"/>
              <a:t>Rafael Ballabriga</a:t>
            </a:r>
            <a:endParaRPr lang="en-US" sz="2400" dirty="0" smtClean="0"/>
          </a:p>
          <a:p>
            <a:r>
              <a:rPr lang="en-US" sz="2400" dirty="0" smtClean="0"/>
              <a:t>17 June 2010</a:t>
            </a:r>
          </a:p>
          <a:p>
            <a:endParaRPr lang="en-US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143000" y="1828800"/>
            <a:ext cx="7162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GB" sz="1800" b="1">
              <a:solidFill>
                <a:srgbClr val="0000CC"/>
              </a:solidFill>
              <a:latin typeface="Helvetica" pitchFamily="34" charset="0"/>
            </a:endParaRPr>
          </a:p>
        </p:txBody>
      </p:sp>
      <p:sp>
        <p:nvSpPr>
          <p:cNvPr id="547844" name="Rectangle 4"/>
          <p:cNvSpPr>
            <a:spLocks noChangeArrowheads="1"/>
          </p:cNvSpPr>
          <p:nvPr/>
        </p:nvSpPr>
        <p:spPr bwMode="auto">
          <a:xfrm>
            <a:off x="1524000" y="0"/>
            <a:ext cx="7467600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fr-CH" sz="2800" dirty="0" err="1" smtClean="0">
                <a:solidFill>
                  <a:srgbClr val="17375E"/>
                </a:solidFill>
                <a:latin typeface="Franklin Gothic Medium" pitchFamily="34" charset="0"/>
              </a:rPr>
              <a:t>Advantages</a:t>
            </a:r>
            <a:r>
              <a:rPr lang="fr-CH" sz="2800" dirty="0" smtClean="0">
                <a:solidFill>
                  <a:srgbClr val="17375E"/>
                </a:solidFill>
                <a:latin typeface="Franklin Gothic Medium" pitchFamily="34" charset="0"/>
              </a:rPr>
              <a:t>/</a:t>
            </a:r>
            <a:r>
              <a:rPr lang="fr-CH" sz="2800" dirty="0" err="1" smtClean="0">
                <a:solidFill>
                  <a:srgbClr val="17375E"/>
                </a:solidFill>
                <a:latin typeface="Franklin Gothic Medium" pitchFamily="34" charset="0"/>
              </a:rPr>
              <a:t>disadvantages</a:t>
            </a:r>
            <a:r>
              <a:rPr lang="fr-CH" sz="2800" dirty="0" smtClean="0">
                <a:solidFill>
                  <a:srgbClr val="17375E"/>
                </a:solidFill>
                <a:latin typeface="Franklin Gothic Medium" pitchFamily="34" charset="0"/>
              </a:rPr>
              <a:t> of </a:t>
            </a:r>
            <a:r>
              <a:rPr lang="fr-CH" sz="2800" dirty="0" err="1" smtClean="0">
                <a:solidFill>
                  <a:srgbClr val="17375E"/>
                </a:solidFill>
                <a:latin typeface="Franklin Gothic Medium" pitchFamily="34" charset="0"/>
              </a:rPr>
              <a:t>vdsm</a:t>
            </a:r>
            <a:r>
              <a:rPr lang="fr-CH" sz="2800" dirty="0" smtClean="0">
                <a:solidFill>
                  <a:srgbClr val="17375E"/>
                </a:solidFill>
                <a:latin typeface="Franklin Gothic Medium" pitchFamily="34" charset="0"/>
              </a:rPr>
              <a:t> </a:t>
            </a:r>
            <a:r>
              <a:rPr lang="fr-CH" sz="2800" dirty="0" err="1" smtClean="0">
                <a:solidFill>
                  <a:srgbClr val="17375E"/>
                </a:solidFill>
                <a:latin typeface="Franklin Gothic Medium" pitchFamily="34" charset="0"/>
              </a:rPr>
              <a:t>CMOS</a:t>
            </a:r>
            <a:r>
              <a:rPr lang="fr-CH" sz="2800" dirty="0" smtClean="0">
                <a:solidFill>
                  <a:srgbClr val="17375E"/>
                </a:solidFill>
                <a:latin typeface="Franklin Gothic Medium" pitchFamily="34" charset="0"/>
              </a:rPr>
              <a:t> </a:t>
            </a:r>
            <a:endParaRPr lang="en-US" sz="2800" dirty="0">
              <a:solidFill>
                <a:srgbClr val="17375E"/>
              </a:solidFill>
              <a:latin typeface="Franklin Gothic Medium" pitchFamily="34" charset="0"/>
            </a:endParaRPr>
          </a:p>
        </p:txBody>
      </p:sp>
      <p:sp>
        <p:nvSpPr>
          <p:cNvPr id="547845" name="Text Box 5"/>
          <p:cNvSpPr txBox="1">
            <a:spLocks noChangeArrowheads="1"/>
          </p:cNvSpPr>
          <p:nvPr/>
        </p:nvSpPr>
        <p:spPr bwMode="auto">
          <a:xfrm>
            <a:off x="3443288" y="3979863"/>
            <a:ext cx="184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547846" name="Rectangle 6"/>
          <p:cNvSpPr>
            <a:spLocks noChangeArrowheads="1"/>
          </p:cNvSpPr>
          <p:nvPr/>
        </p:nvSpPr>
        <p:spPr bwMode="auto">
          <a:xfrm>
            <a:off x="876300" y="1123950"/>
            <a:ext cx="8039100" cy="539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fr-CH" sz="2400" b="1" dirty="0" smtClean="0">
                <a:solidFill>
                  <a:srgbClr val="376092"/>
                </a:solidFill>
              </a:rPr>
              <a:t>Main </a:t>
            </a:r>
            <a:r>
              <a:rPr lang="fr-CH" sz="2400" b="1" dirty="0" err="1" smtClean="0">
                <a:solidFill>
                  <a:srgbClr val="376092"/>
                </a:solidFill>
              </a:rPr>
              <a:t>advantages</a:t>
            </a:r>
            <a:endParaRPr lang="fr-CH" sz="2400" b="1" dirty="0" smtClean="0">
              <a:solidFill>
                <a:srgbClr val="376092"/>
              </a:solidFill>
            </a:endParaRPr>
          </a:p>
          <a:p>
            <a:pPr marL="800100" lvl="1" indent="-342900" eaLnBrk="0" hangingPunct="0">
              <a:spcBef>
                <a:spcPct val="20000"/>
              </a:spcBef>
              <a:buFontTx/>
              <a:buChar char="•"/>
            </a:pPr>
            <a:r>
              <a:rPr lang="fr-CH" sz="2400" b="1" dirty="0" err="1" smtClean="0">
                <a:solidFill>
                  <a:srgbClr val="376092"/>
                </a:solidFill>
              </a:rPr>
              <a:t>Increased</a:t>
            </a:r>
            <a:r>
              <a:rPr lang="fr-CH" sz="2400" b="1" dirty="0" smtClean="0">
                <a:solidFill>
                  <a:srgbClr val="376092"/>
                </a:solidFill>
              </a:rPr>
              <a:t> transistor </a:t>
            </a:r>
            <a:r>
              <a:rPr lang="fr-CH" sz="2400" b="1" dirty="0" err="1" smtClean="0">
                <a:solidFill>
                  <a:srgbClr val="376092"/>
                </a:solidFill>
              </a:rPr>
              <a:t>density</a:t>
            </a:r>
            <a:endParaRPr lang="fr-CH" sz="2400" b="1" dirty="0" smtClean="0">
              <a:solidFill>
                <a:srgbClr val="376092"/>
              </a:solidFill>
            </a:endParaRPr>
          </a:p>
          <a:p>
            <a:pPr marL="800100" lvl="1" indent="-342900" eaLnBrk="0" hangingPunct="0">
              <a:spcBef>
                <a:spcPct val="20000"/>
              </a:spcBef>
              <a:buFontTx/>
              <a:buChar char="•"/>
            </a:pPr>
            <a:r>
              <a:rPr lang="fr-CH" sz="2400" b="1" dirty="0" err="1" smtClean="0">
                <a:solidFill>
                  <a:srgbClr val="376092"/>
                </a:solidFill>
              </a:rPr>
              <a:t>Improved</a:t>
            </a:r>
            <a:r>
              <a:rPr lang="fr-CH" sz="2400" b="1" dirty="0" smtClean="0">
                <a:solidFill>
                  <a:srgbClr val="376092"/>
                </a:solidFill>
              </a:rPr>
              <a:t> radiation </a:t>
            </a:r>
            <a:r>
              <a:rPr lang="fr-CH" sz="2400" b="1" dirty="0" err="1" smtClean="0">
                <a:solidFill>
                  <a:srgbClr val="376092"/>
                </a:solidFill>
              </a:rPr>
              <a:t>hardness</a:t>
            </a:r>
            <a:r>
              <a:rPr lang="fr-CH" sz="2400" b="1" dirty="0" smtClean="0">
                <a:solidFill>
                  <a:srgbClr val="376092"/>
                </a:solidFill>
              </a:rPr>
              <a:t> (</a:t>
            </a:r>
            <a:r>
              <a:rPr lang="fr-CH" sz="2400" b="1" dirty="0" err="1" smtClean="0">
                <a:solidFill>
                  <a:srgbClr val="376092"/>
                </a:solidFill>
              </a:rPr>
              <a:t>TID</a:t>
            </a:r>
            <a:r>
              <a:rPr lang="fr-CH" sz="2400" b="1" dirty="0" smtClean="0">
                <a:solidFill>
                  <a:srgbClr val="376092"/>
                </a:solidFill>
              </a:rPr>
              <a:t>)</a:t>
            </a:r>
          </a:p>
          <a:p>
            <a:pPr marL="800100" lvl="1" indent="-342900" eaLnBrk="0" hangingPunct="0">
              <a:spcBef>
                <a:spcPct val="20000"/>
              </a:spcBef>
              <a:buFontTx/>
              <a:buChar char="•"/>
            </a:pPr>
            <a:r>
              <a:rPr lang="fr-CH" sz="2400" b="1" dirty="0" err="1" smtClean="0">
                <a:solidFill>
                  <a:srgbClr val="376092"/>
                </a:solidFill>
              </a:rPr>
              <a:t>Processes</a:t>
            </a:r>
            <a:r>
              <a:rPr lang="fr-CH" sz="2400" b="1" dirty="0" smtClean="0">
                <a:solidFill>
                  <a:srgbClr val="376092"/>
                </a:solidFill>
              </a:rPr>
              <a:t> </a:t>
            </a:r>
            <a:r>
              <a:rPr lang="fr-CH" sz="2400" b="1" dirty="0" err="1" smtClean="0">
                <a:solidFill>
                  <a:srgbClr val="376092"/>
                </a:solidFill>
              </a:rPr>
              <a:t>available</a:t>
            </a:r>
            <a:r>
              <a:rPr lang="fr-CH" sz="2400" b="1" dirty="0" smtClean="0">
                <a:solidFill>
                  <a:srgbClr val="376092"/>
                </a:solidFill>
              </a:rPr>
              <a:t> in the </a:t>
            </a:r>
            <a:r>
              <a:rPr lang="fr-CH" sz="2400" b="1" dirty="0" smtClean="0">
                <a:solidFill>
                  <a:srgbClr val="376092"/>
                </a:solidFill>
              </a:rPr>
              <a:t>future</a:t>
            </a:r>
          </a:p>
          <a:p>
            <a:pPr marL="800100" lvl="1" indent="-342900" eaLnBrk="0" hangingPunct="0">
              <a:spcBef>
                <a:spcPct val="20000"/>
              </a:spcBef>
              <a:buFontTx/>
              <a:buChar char="•"/>
            </a:pPr>
            <a:endParaRPr lang="fr-CH" sz="2400" b="1" dirty="0" smtClean="0">
              <a:solidFill>
                <a:srgbClr val="376092"/>
              </a:solidFill>
            </a:endParaRP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fr-CH" sz="2400" b="1" dirty="0" smtClean="0">
                <a:solidFill>
                  <a:srgbClr val="376092"/>
                </a:solidFill>
              </a:rPr>
              <a:t>Main </a:t>
            </a:r>
            <a:r>
              <a:rPr lang="fr-CH" sz="2400" b="1" dirty="0" err="1" smtClean="0">
                <a:solidFill>
                  <a:srgbClr val="376092"/>
                </a:solidFill>
              </a:rPr>
              <a:t>disadvantages</a:t>
            </a:r>
            <a:endParaRPr lang="fr-CH" sz="2400" b="1" dirty="0" smtClean="0">
              <a:solidFill>
                <a:srgbClr val="376092"/>
              </a:solidFill>
            </a:endParaRPr>
          </a:p>
          <a:p>
            <a:pPr marL="800100" lvl="1" indent="-342900" eaLnBrk="0" hangingPunct="0">
              <a:spcBef>
                <a:spcPct val="20000"/>
              </a:spcBef>
              <a:buFontTx/>
              <a:buChar char="•"/>
            </a:pPr>
            <a:r>
              <a:rPr lang="fr-CH" sz="2400" b="1" dirty="0" err="1" smtClean="0">
                <a:solidFill>
                  <a:srgbClr val="376092"/>
                </a:solidFill>
              </a:rPr>
              <a:t>Increased</a:t>
            </a:r>
            <a:r>
              <a:rPr lang="fr-CH" sz="2400" b="1" dirty="0" smtClean="0">
                <a:solidFill>
                  <a:srgbClr val="376092"/>
                </a:solidFill>
              </a:rPr>
              <a:t> </a:t>
            </a:r>
            <a:r>
              <a:rPr lang="fr-CH" sz="2400" b="1" dirty="0" err="1" smtClean="0">
                <a:solidFill>
                  <a:srgbClr val="376092"/>
                </a:solidFill>
              </a:rPr>
              <a:t>l</a:t>
            </a:r>
            <a:r>
              <a:rPr lang="fr-CH" sz="2400" b="1" dirty="0" err="1" smtClean="0">
                <a:solidFill>
                  <a:srgbClr val="376092"/>
                </a:solidFill>
              </a:rPr>
              <a:t>eakage</a:t>
            </a:r>
            <a:r>
              <a:rPr lang="fr-CH" sz="2400" b="1" dirty="0" smtClean="0">
                <a:solidFill>
                  <a:srgbClr val="376092"/>
                </a:solidFill>
              </a:rPr>
              <a:t> </a:t>
            </a:r>
            <a:r>
              <a:rPr lang="fr-CH" sz="2400" b="1" dirty="0" err="1" smtClean="0">
                <a:solidFill>
                  <a:srgbClr val="376092"/>
                </a:solidFill>
              </a:rPr>
              <a:t>currents</a:t>
            </a:r>
            <a:r>
              <a:rPr lang="fr-CH" sz="2400" b="1" dirty="0" smtClean="0">
                <a:solidFill>
                  <a:srgbClr val="376092"/>
                </a:solidFill>
              </a:rPr>
              <a:t> (</a:t>
            </a:r>
            <a:r>
              <a:rPr lang="fr-CH" sz="2400" b="1" dirty="0" err="1" smtClean="0">
                <a:solidFill>
                  <a:srgbClr val="376092"/>
                </a:solidFill>
              </a:rPr>
              <a:t>IOFF</a:t>
            </a:r>
            <a:r>
              <a:rPr lang="fr-CH" sz="2400" b="1" dirty="0" smtClean="0">
                <a:solidFill>
                  <a:srgbClr val="376092"/>
                </a:solidFill>
              </a:rPr>
              <a:t>, </a:t>
            </a:r>
            <a:r>
              <a:rPr lang="fr-CH" sz="2400" b="1" dirty="0" err="1" smtClean="0">
                <a:solidFill>
                  <a:srgbClr val="376092"/>
                </a:solidFill>
              </a:rPr>
              <a:t>IGATE</a:t>
            </a:r>
            <a:r>
              <a:rPr lang="fr-CH" sz="2400" b="1" dirty="0" smtClean="0">
                <a:solidFill>
                  <a:srgbClr val="376092"/>
                </a:solidFill>
              </a:rPr>
              <a:t>)</a:t>
            </a:r>
          </a:p>
          <a:p>
            <a:pPr marL="800100" lvl="1" indent="-342900" eaLnBrk="0" hangingPunct="0">
              <a:spcBef>
                <a:spcPct val="20000"/>
              </a:spcBef>
              <a:buFontTx/>
              <a:buChar char="•"/>
            </a:pPr>
            <a:r>
              <a:rPr lang="fr-CH" sz="2400" b="1" dirty="0" smtClean="0">
                <a:solidFill>
                  <a:srgbClr val="376092"/>
                </a:solidFill>
              </a:rPr>
              <a:t>Transistor </a:t>
            </a:r>
            <a:r>
              <a:rPr lang="fr-CH" sz="2400" b="1" dirty="0" err="1" smtClean="0">
                <a:solidFill>
                  <a:srgbClr val="376092"/>
                </a:solidFill>
              </a:rPr>
              <a:t>m</a:t>
            </a:r>
            <a:r>
              <a:rPr lang="fr-CH" sz="2400" b="1" dirty="0" err="1" smtClean="0">
                <a:solidFill>
                  <a:srgbClr val="376092"/>
                </a:solidFill>
              </a:rPr>
              <a:t>atching</a:t>
            </a:r>
            <a:endParaRPr lang="fr-CH" sz="2400" b="1" dirty="0">
              <a:solidFill>
                <a:srgbClr val="376092"/>
              </a:solidFill>
            </a:endParaRP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endParaRPr lang="fr-CH" sz="2400" b="1" dirty="0">
              <a:solidFill>
                <a:srgbClr val="376092"/>
              </a:solidFill>
            </a:endParaRP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endParaRPr lang="fr-CH" sz="2400" b="1" dirty="0">
              <a:solidFill>
                <a:srgbClr val="376092"/>
              </a:solidFill>
            </a:endParaRP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endParaRPr lang="en-US" sz="2400" b="1" dirty="0">
              <a:solidFill>
                <a:srgbClr val="37609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00496" y="762000"/>
            <a:ext cx="5526942" cy="4813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Picture 2" descr="C:\rafa_documents\PERSONAL\fotos\FotosFulla 017.jpg"/>
          <p:cNvPicPr>
            <a:picLocks noChangeAspect="1" noChangeArrowheads="1"/>
          </p:cNvPicPr>
          <p:nvPr/>
        </p:nvPicPr>
        <p:blipFill>
          <a:blip r:embed="rId3" cstate="print"/>
          <a:srcRect l="43182" t="42217" r="43712" b="40890"/>
          <a:stretch>
            <a:fillRect/>
          </a:stretch>
        </p:blipFill>
        <p:spPr bwMode="auto">
          <a:xfrm>
            <a:off x="147544" y="1066784"/>
            <a:ext cx="4064800" cy="3929091"/>
          </a:xfrm>
          <a:prstGeom prst="rect">
            <a:avLst/>
          </a:prstGeom>
          <a:noFill/>
        </p:spPr>
      </p:pic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228600" y="5181600"/>
            <a:ext cx="8724900" cy="148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fr-CH" sz="1600" b="1" kern="0" dirty="0" smtClean="0">
                <a:solidFill>
                  <a:srgbClr val="376092"/>
                </a:solidFill>
                <a:latin typeface="+mn-lt"/>
              </a:rPr>
              <a:t>Image of a </a:t>
            </a:r>
            <a:r>
              <a:rPr lang="fr-CH" sz="1600" b="1" kern="0" dirty="0" err="1" smtClean="0">
                <a:solidFill>
                  <a:srgbClr val="376092"/>
                </a:solidFill>
                <a:latin typeface="+mn-lt"/>
              </a:rPr>
              <a:t>leaf</a:t>
            </a:r>
            <a:r>
              <a:rPr lang="fr-CH" sz="1600" b="1" kern="0" dirty="0" smtClean="0">
                <a:solidFill>
                  <a:srgbClr val="376092"/>
                </a:solidFill>
                <a:latin typeface="+mn-lt"/>
              </a:rPr>
              <a:t> </a:t>
            </a:r>
            <a:r>
              <a:rPr lang="fr-CH" sz="1600" b="1" kern="0" dirty="0" err="1" smtClean="0">
                <a:solidFill>
                  <a:srgbClr val="376092"/>
                </a:solidFill>
                <a:latin typeface="+mn-lt"/>
              </a:rPr>
              <a:t>with</a:t>
            </a:r>
            <a:r>
              <a:rPr lang="fr-CH" sz="1600" b="1" kern="0" dirty="0" smtClean="0">
                <a:solidFill>
                  <a:srgbClr val="376092"/>
                </a:solidFill>
                <a:latin typeface="+mn-lt"/>
              </a:rPr>
              <a:t> </a:t>
            </a:r>
            <a:r>
              <a:rPr lang="fr-CH" sz="1600" b="1" kern="0" dirty="0" err="1" smtClean="0">
                <a:solidFill>
                  <a:srgbClr val="376092"/>
                </a:solidFill>
                <a:latin typeface="+mn-lt"/>
              </a:rPr>
              <a:t>55Fe</a:t>
            </a:r>
            <a:r>
              <a:rPr lang="fr-CH" sz="1600" b="1" kern="0" dirty="0" smtClean="0">
                <a:solidFill>
                  <a:srgbClr val="376092"/>
                </a:solidFill>
                <a:latin typeface="+mn-lt"/>
              </a:rPr>
              <a:t> source (88 </a:t>
            </a:r>
            <a:r>
              <a:rPr lang="fr-CH" sz="1600" b="1" kern="0" dirty="0" err="1" smtClean="0">
                <a:solidFill>
                  <a:srgbClr val="376092"/>
                </a:solidFill>
                <a:latin typeface="+mn-lt"/>
              </a:rPr>
              <a:t>masked</a:t>
            </a:r>
            <a:r>
              <a:rPr lang="fr-CH" sz="1600" b="1" kern="0" dirty="0" smtClean="0">
                <a:solidFill>
                  <a:srgbClr val="376092"/>
                </a:solidFill>
                <a:latin typeface="+mn-lt"/>
              </a:rPr>
              <a:t> pixels)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r>
              <a:rPr lang="fr-CH" sz="1600" b="1" kern="0" dirty="0" smtClean="0">
                <a:solidFill>
                  <a:srgbClr val="376092"/>
                </a:solidFill>
                <a:latin typeface="+mn-lt"/>
              </a:rPr>
              <a:t>930 e</a:t>
            </a:r>
            <a:r>
              <a:rPr lang="fr-CH" sz="1600" b="1" kern="0" baseline="30000" dirty="0" smtClean="0">
                <a:solidFill>
                  <a:srgbClr val="376092"/>
                </a:solidFill>
              </a:rPr>
              <a:t>-</a:t>
            </a:r>
            <a:r>
              <a:rPr lang="fr-CH" sz="1600" b="1" kern="0" dirty="0" smtClean="0">
                <a:solidFill>
                  <a:srgbClr val="376092"/>
                </a:solidFill>
                <a:latin typeface="+mn-lt"/>
              </a:rPr>
              <a:t> minimum </a:t>
            </a:r>
            <a:r>
              <a:rPr lang="fr-CH" sz="1600" b="1" kern="0" dirty="0" err="1" smtClean="0">
                <a:solidFill>
                  <a:srgbClr val="376092"/>
                </a:solidFill>
                <a:latin typeface="+mn-lt"/>
              </a:rPr>
              <a:t>threshold</a:t>
            </a:r>
            <a:r>
              <a:rPr lang="fr-CH" sz="1600" b="1" kern="0" dirty="0" smtClean="0">
                <a:solidFill>
                  <a:srgbClr val="376092"/>
                </a:solidFill>
                <a:latin typeface="+mn-lt"/>
              </a:rPr>
              <a:t> (</a:t>
            </a:r>
            <a:r>
              <a:rPr lang="fr-CH" sz="1600" b="1" kern="0" dirty="0" err="1" smtClean="0">
                <a:solidFill>
                  <a:srgbClr val="376092"/>
                </a:solidFill>
                <a:latin typeface="+mn-lt"/>
              </a:rPr>
              <a:t>SPM</a:t>
            </a:r>
            <a:r>
              <a:rPr lang="fr-CH" sz="1600" b="1" kern="0" dirty="0" smtClean="0">
                <a:solidFill>
                  <a:srgbClr val="376092"/>
                </a:solidFill>
                <a:latin typeface="+mn-lt"/>
              </a:rPr>
              <a:t>, </a:t>
            </a:r>
            <a:r>
              <a:rPr lang="fr-CH" sz="1600" b="1" kern="0" dirty="0" err="1" smtClean="0">
                <a:solidFill>
                  <a:srgbClr val="376092"/>
                </a:solidFill>
                <a:latin typeface="+mn-lt"/>
              </a:rPr>
              <a:t>HGM</a:t>
            </a:r>
            <a:r>
              <a:rPr lang="fr-CH" sz="1600" b="1" kern="0" dirty="0" smtClean="0">
                <a:solidFill>
                  <a:srgbClr val="376092"/>
                </a:solidFill>
                <a:latin typeface="+mn-lt"/>
              </a:rPr>
              <a:t>) (</a:t>
            </a:r>
            <a:r>
              <a:rPr lang="fr-CH" sz="1600" b="1" kern="0" dirty="0" err="1" smtClean="0">
                <a:solidFill>
                  <a:srgbClr val="376092"/>
                </a:solidFill>
                <a:latin typeface="+mn-lt"/>
              </a:rPr>
              <a:t>dominated</a:t>
            </a:r>
            <a:r>
              <a:rPr lang="fr-CH" sz="1600" b="1" kern="0" dirty="0" smtClean="0">
                <a:solidFill>
                  <a:srgbClr val="376092"/>
                </a:solidFill>
                <a:latin typeface="+mn-lt"/>
              </a:rPr>
              <a:t> by </a:t>
            </a:r>
            <a:r>
              <a:rPr lang="fr-CH" sz="1600" b="1" kern="0" dirty="0" err="1" smtClean="0">
                <a:solidFill>
                  <a:srgbClr val="376092"/>
                </a:solidFill>
                <a:latin typeface="+mn-lt"/>
              </a:rPr>
              <a:t>threshold</a:t>
            </a:r>
            <a:r>
              <a:rPr lang="fr-CH" sz="1600" b="1" kern="0" dirty="0" smtClean="0">
                <a:solidFill>
                  <a:srgbClr val="376092"/>
                </a:solidFill>
                <a:latin typeface="+mn-lt"/>
              </a:rPr>
              <a:t> </a:t>
            </a:r>
            <a:r>
              <a:rPr lang="fr-CH" sz="1600" b="1" kern="0" dirty="0" err="1" smtClean="0">
                <a:solidFill>
                  <a:srgbClr val="376092"/>
                </a:solidFill>
                <a:latin typeface="+mn-lt"/>
              </a:rPr>
              <a:t>spread</a:t>
            </a:r>
            <a:r>
              <a:rPr lang="fr-CH" sz="1600" b="1" kern="0" dirty="0" smtClean="0">
                <a:solidFill>
                  <a:srgbClr val="376092"/>
                </a:solidFill>
                <a:latin typeface="+mn-lt"/>
              </a:rPr>
              <a:t>)</a:t>
            </a:r>
          </a:p>
          <a:p>
            <a:pPr marL="342900" lvl="0" indent="-342900">
              <a:spcBef>
                <a:spcPct val="20000"/>
              </a:spcBef>
              <a:buFontTx/>
              <a:buChar char="•"/>
            </a:pPr>
            <a:r>
              <a:rPr lang="fr-CH" sz="1600" b="1" i="1" kern="0" dirty="0" smtClean="0">
                <a:solidFill>
                  <a:srgbClr val="376092"/>
                </a:solidFill>
                <a:latin typeface="+mn-lt"/>
              </a:rPr>
              <a:t>Simulation: 520 </a:t>
            </a:r>
            <a:r>
              <a:rPr lang="fr-CH" sz="1600" b="1" i="1" kern="0" dirty="0" smtClean="0">
                <a:solidFill>
                  <a:srgbClr val="376092"/>
                </a:solidFill>
              </a:rPr>
              <a:t>e</a:t>
            </a:r>
            <a:r>
              <a:rPr lang="fr-CH" sz="1600" b="1" i="1" kern="0" baseline="30000" dirty="0" smtClean="0">
                <a:solidFill>
                  <a:srgbClr val="376092"/>
                </a:solidFill>
              </a:rPr>
              <a:t>-</a:t>
            </a:r>
            <a:r>
              <a:rPr lang="fr-CH" sz="1600" b="1" i="1" kern="0" dirty="0" smtClean="0">
                <a:solidFill>
                  <a:srgbClr val="376092"/>
                </a:solidFill>
              </a:rPr>
              <a:t> minimum </a:t>
            </a:r>
            <a:r>
              <a:rPr lang="fr-CH" sz="1600" b="1" i="1" kern="0" dirty="0" err="1" smtClean="0">
                <a:solidFill>
                  <a:srgbClr val="376092"/>
                </a:solidFill>
              </a:rPr>
              <a:t>threshold</a:t>
            </a:r>
            <a:r>
              <a:rPr lang="fr-CH" sz="1600" b="1" i="1" kern="0" dirty="0" smtClean="0">
                <a:solidFill>
                  <a:srgbClr val="376092"/>
                </a:solidFill>
              </a:rPr>
              <a:t> (</a:t>
            </a:r>
            <a:r>
              <a:rPr lang="fr-CH" sz="1600" b="1" i="1" kern="0" dirty="0" err="1" smtClean="0">
                <a:solidFill>
                  <a:srgbClr val="376092"/>
                </a:solidFill>
              </a:rPr>
              <a:t>SPM</a:t>
            </a:r>
            <a:r>
              <a:rPr lang="fr-CH" sz="1600" b="1" i="1" kern="0" dirty="0" smtClean="0">
                <a:solidFill>
                  <a:srgbClr val="376092"/>
                </a:solidFill>
              </a:rPr>
              <a:t>, </a:t>
            </a:r>
            <a:r>
              <a:rPr lang="fr-CH" sz="1600" b="1" i="1" kern="0" dirty="0" err="1" smtClean="0">
                <a:solidFill>
                  <a:srgbClr val="376092"/>
                </a:solidFill>
              </a:rPr>
              <a:t>HGM</a:t>
            </a:r>
            <a:r>
              <a:rPr lang="fr-CH" sz="1600" b="1" i="1" kern="0" dirty="0" smtClean="0">
                <a:solidFill>
                  <a:srgbClr val="376092"/>
                </a:solidFill>
              </a:rPr>
              <a:t>) (</a:t>
            </a:r>
            <a:r>
              <a:rPr lang="fr-CH" sz="1600" b="1" i="1" kern="0" dirty="0" err="1" smtClean="0">
                <a:solidFill>
                  <a:srgbClr val="376092"/>
                </a:solidFill>
              </a:rPr>
              <a:t>dominated</a:t>
            </a:r>
            <a:r>
              <a:rPr lang="fr-CH" sz="1600" b="1" i="1" kern="0" dirty="0" smtClean="0">
                <a:solidFill>
                  <a:srgbClr val="376092"/>
                </a:solidFill>
              </a:rPr>
              <a:t> by noise)</a:t>
            </a:r>
            <a:endParaRPr lang="fr-CH" sz="1600" b="1" i="1" kern="0" dirty="0" smtClean="0">
              <a:solidFill>
                <a:srgbClr val="376092"/>
              </a:solidFill>
              <a:latin typeface="+mn-lt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600" b="1" i="0" u="none" strike="noStrike" kern="0" cap="none" spc="0" normalizeH="0" baseline="0" noProof="0" dirty="0" smtClean="0">
              <a:ln>
                <a:noFill/>
              </a:ln>
              <a:solidFill>
                <a:srgbClr val="37609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fr-CH" sz="1600" b="1" i="0" u="none" strike="noStrike" kern="0" cap="none" spc="0" normalizeH="0" baseline="0" noProof="0" dirty="0" smtClean="0">
              <a:ln>
                <a:noFill/>
              </a:ln>
              <a:solidFill>
                <a:srgbClr val="37609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en-US" sz="1600" b="1" i="0" u="none" strike="noStrike" kern="0" cap="none" spc="0" normalizeH="0" baseline="0" noProof="0" dirty="0" smtClean="0">
              <a:ln>
                <a:noFill/>
              </a:ln>
              <a:solidFill>
                <a:srgbClr val="376092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1" i="0" u="none" strike="noStrike" kern="0" cap="none" spc="0" normalizeH="0" baseline="0" noProof="0" dirty="0" smtClean="0">
              <a:ln>
                <a:noFill/>
              </a:ln>
              <a:solidFill>
                <a:srgbClr val="376092"/>
              </a:solidFill>
              <a:effectLst/>
              <a:uLnTx/>
              <a:uFillTx/>
              <a:latin typeface="+mn-lt"/>
            </a:endParaRPr>
          </a:p>
          <a:p>
            <a:pPr marL="742950" marR="0" lvl="1" indent="-28575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–"/>
              <a:tabLst/>
              <a:defRPr/>
            </a:pPr>
            <a:endParaRPr kumimoji="0" lang="en-US" sz="1800" b="1" i="0" u="none" strike="noStrike" kern="0" cap="none" spc="0" normalizeH="0" baseline="0" noProof="0" dirty="0" smtClean="0">
              <a:ln>
                <a:noFill/>
              </a:ln>
              <a:solidFill>
                <a:srgbClr val="376092"/>
              </a:solidFill>
              <a:effectLst/>
              <a:uLnTx/>
              <a:uFillTx/>
              <a:latin typeface="+mn-lt"/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7467600" cy="944563"/>
          </a:xfrm>
        </p:spPr>
        <p:txBody>
          <a:bodyPr>
            <a:normAutofit/>
          </a:bodyPr>
          <a:lstStyle/>
          <a:p>
            <a:r>
              <a:rPr lang="en-US" baseline="30000" dirty="0" err="1" smtClean="0"/>
              <a:t>55</a:t>
            </a:r>
            <a:r>
              <a:rPr lang="en-US" dirty="0" err="1" smtClean="0"/>
              <a:t>Fe</a:t>
            </a:r>
            <a:r>
              <a:rPr lang="en-US" dirty="0" smtClean="0"/>
              <a:t> image of a leaf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724400" y="5676900"/>
            <a:ext cx="37719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i="1" dirty="0" smtClean="0"/>
              <a:t>In CSM the photon </a:t>
            </a:r>
            <a:r>
              <a:rPr lang="fr-CH" i="1" dirty="0" err="1" smtClean="0"/>
              <a:t>energy</a:t>
            </a:r>
            <a:r>
              <a:rPr lang="fr-CH" i="1" dirty="0" smtClean="0"/>
              <a:t> </a:t>
            </a:r>
            <a:r>
              <a:rPr lang="fr-CH" i="1" dirty="0" err="1" smtClean="0"/>
              <a:t>is</a:t>
            </a:r>
            <a:r>
              <a:rPr lang="fr-CH" i="1" dirty="0" smtClean="0"/>
              <a:t> </a:t>
            </a:r>
            <a:r>
              <a:rPr lang="fr-CH" i="1" dirty="0" err="1" smtClean="0"/>
              <a:t>correctly</a:t>
            </a:r>
            <a:r>
              <a:rPr lang="fr-CH" i="1" dirty="0" smtClean="0"/>
              <a:t> </a:t>
            </a:r>
            <a:r>
              <a:rPr lang="fr-CH" i="1" dirty="0" err="1" smtClean="0"/>
              <a:t>reconstructed</a:t>
            </a:r>
            <a:endParaRPr lang="en-US" i="1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8316" y="1494625"/>
            <a:ext cx="5467367" cy="410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38200" y="0"/>
            <a:ext cx="7467600" cy="944563"/>
          </a:xfrm>
        </p:spPr>
        <p:txBody>
          <a:bodyPr>
            <a:normAutofit/>
          </a:bodyPr>
          <a:lstStyle/>
          <a:p>
            <a:r>
              <a:rPr lang="en-US" dirty="0" smtClean="0"/>
              <a:t>Energy reconstruction in </a:t>
            </a:r>
            <a:r>
              <a:rPr lang="en-US" dirty="0" err="1" smtClean="0"/>
              <a:t>CSM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70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35165" cy="670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105400" y="5715000"/>
            <a:ext cx="387826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Courtesy Eva </a:t>
            </a:r>
            <a:r>
              <a:rPr lang="en-US" dirty="0" err="1" smtClean="0"/>
              <a:t>Gimenez</a:t>
            </a:r>
            <a:r>
              <a:rPr lang="en-US" dirty="0" smtClean="0"/>
              <a:t>-Navarro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067300" y="5143500"/>
            <a:ext cx="37719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i="1" dirty="0" smtClean="0"/>
              <a:t>In CSM </a:t>
            </a:r>
            <a:r>
              <a:rPr lang="fr-CH" i="1" dirty="0" err="1" smtClean="0"/>
              <a:t>every</a:t>
            </a:r>
            <a:r>
              <a:rPr lang="fr-CH" i="1" dirty="0" smtClean="0"/>
              <a:t> photon </a:t>
            </a:r>
            <a:r>
              <a:rPr lang="fr-CH" i="1" dirty="0" err="1" smtClean="0"/>
              <a:t>counts</a:t>
            </a:r>
            <a:endParaRPr lang="en-US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66700" y="1333488"/>
            <a:ext cx="5334000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Content Placeholder 2"/>
          <p:cNvSpPr>
            <a:spLocks noGrp="1"/>
          </p:cNvSpPr>
          <p:nvPr>
            <p:ph idx="1"/>
          </p:nvPr>
        </p:nvSpPr>
        <p:spPr>
          <a:xfrm>
            <a:off x="381000" y="5143500"/>
            <a:ext cx="7467600" cy="744538"/>
          </a:xfrm>
        </p:spPr>
        <p:txBody>
          <a:bodyPr/>
          <a:lstStyle/>
          <a:p>
            <a:pPr>
              <a:buNone/>
            </a:pPr>
            <a:r>
              <a:rPr lang="en-US" sz="1800" dirty="0" smtClean="0"/>
              <a:t>X-ray tube at </a:t>
            </a:r>
            <a:r>
              <a:rPr lang="en-US" sz="1800" dirty="0" err="1" smtClean="0"/>
              <a:t>40kV</a:t>
            </a:r>
            <a:r>
              <a:rPr lang="en-US" sz="1800" dirty="0" smtClean="0"/>
              <a:t>, </a:t>
            </a:r>
            <a:r>
              <a:rPr lang="en-US" sz="1800" dirty="0" err="1" smtClean="0"/>
              <a:t>40mA</a:t>
            </a:r>
            <a:endParaRPr lang="en-US" sz="1800" dirty="0" smtClean="0"/>
          </a:p>
          <a:p>
            <a:pPr>
              <a:buNone/>
            </a:pPr>
            <a:r>
              <a:rPr lang="en-US" sz="1800" dirty="0" smtClean="0"/>
              <a:t>0.5% pixels masked in equalization algorithm (~320)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67200" y="1333500"/>
            <a:ext cx="5334000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extBox 9"/>
          <p:cNvSpPr txBox="1"/>
          <p:nvPr/>
        </p:nvSpPr>
        <p:spPr>
          <a:xfrm>
            <a:off x="3429000" y="5829300"/>
            <a:ext cx="5105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i="1" dirty="0" smtClean="0"/>
              <a:t>In CSM the photon </a:t>
            </a:r>
            <a:r>
              <a:rPr lang="fr-CH" i="1" dirty="0" err="1" smtClean="0"/>
              <a:t>is</a:t>
            </a:r>
            <a:r>
              <a:rPr lang="fr-CH" i="1" dirty="0" smtClean="0"/>
              <a:t> not </a:t>
            </a:r>
            <a:r>
              <a:rPr lang="fr-CH" i="1" dirty="0" err="1" smtClean="0"/>
              <a:t>correctly</a:t>
            </a:r>
            <a:r>
              <a:rPr lang="fr-CH" i="1" dirty="0" smtClean="0"/>
              <a:t> </a:t>
            </a:r>
            <a:r>
              <a:rPr lang="fr-CH" i="1" dirty="0" err="1" smtClean="0"/>
              <a:t>allocated</a:t>
            </a:r>
            <a:r>
              <a:rPr lang="fr-CH" i="1" dirty="0" smtClean="0"/>
              <a:t> due to pixel-to-pixel </a:t>
            </a:r>
            <a:r>
              <a:rPr lang="fr-CH" i="1" dirty="0" err="1" smtClean="0"/>
              <a:t>threshold</a:t>
            </a:r>
            <a:r>
              <a:rPr lang="fr-CH" i="1" dirty="0" smtClean="0"/>
              <a:t> </a:t>
            </a:r>
            <a:r>
              <a:rPr lang="fr-CH" i="1" dirty="0" err="1" smtClean="0"/>
              <a:t>mismatch</a:t>
            </a:r>
            <a:endParaRPr lang="en-US" i="1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Imaging in CSM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Summary of electrical measurements</a:t>
            </a:r>
          </a:p>
        </p:txBody>
      </p:sp>
      <p:graphicFrame>
        <p:nvGraphicFramePr>
          <p:cNvPr id="705615" name="Group 79"/>
          <p:cNvGraphicFramePr>
            <a:graphicFrameLocks noGrp="1"/>
          </p:cNvGraphicFramePr>
          <p:nvPr/>
        </p:nvGraphicFramePr>
        <p:xfrm>
          <a:off x="959643" y="1524000"/>
          <a:ext cx="7224713" cy="3596640"/>
        </p:xfrm>
        <a:graphic>
          <a:graphicData uri="http://schemas.openxmlformats.org/drawingml/2006/table">
            <a:tbl>
              <a:tblPr/>
              <a:tblGrid>
                <a:gridCol w="2311400"/>
                <a:gridCol w="914400"/>
                <a:gridCol w="1752600"/>
                <a:gridCol w="2246313"/>
              </a:tblGrid>
              <a:tr h="288925"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Single Pixel Mode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Charge Summing Mode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 grid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CSA Gain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>
                        <a:alpha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11.4 mV/ke</a:t>
                      </a:r>
                      <a:r>
                        <a:rPr kumimoji="0" lang="en-US" sz="12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-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>
                        <a:alpha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0350">
                <a:tc row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CSA-Shaper Gain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High Gain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34 nA/ke</a:t>
                      </a:r>
                      <a:r>
                        <a:rPr kumimoji="0" lang="en-US" sz="12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-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03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Low Gain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>
                        <a:alpha val="2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20 nA/ke</a:t>
                      </a:r>
                      <a:r>
                        <a:rPr kumimoji="0" lang="en-US" sz="12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-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>
                        <a:alpha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0350">
                <a:tc row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Non-Linearity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High Gain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&lt;5% up to 10 ke</a:t>
                      </a:r>
                      <a:r>
                        <a:rPr kumimoji="0" lang="en-US" sz="12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-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03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Low Gain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>
                        <a:alpha val="2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 &lt;5% up to 20 ke</a:t>
                      </a:r>
                      <a:r>
                        <a:rPr kumimoji="0" lang="en-US" sz="12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-</a:t>
                      </a:r>
                      <a:endParaRPr kumimoji="0" lang="en-US" sz="12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>
                        <a:alpha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03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Peaking time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HG / LG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~110 ns</a:t>
                      </a:r>
                      <a:endParaRPr kumimoji="0" lang="en-US" sz="1200" b="0" i="0" u="none" strike="noStrike" cap="none" normalizeH="0" baseline="3000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0350">
                <a:tc row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Return to baseline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High Gain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>
                        <a:alpha val="20000"/>
                      </a:srgbClr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&lt;1.5 µs for 12 ke</a:t>
                      </a:r>
                      <a:r>
                        <a:rPr kumimoji="0" lang="en-US" sz="12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-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>
                        <a:alpha val="20000"/>
                      </a:srgb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03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Low Gain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&lt;2.5 µs for 25 ke</a:t>
                      </a:r>
                      <a:r>
                        <a:rPr kumimoji="0" lang="en-US" sz="12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-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60350">
                <a:tc row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Electronic noise 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High Gain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~65 e</a:t>
                      </a:r>
                      <a:r>
                        <a:rPr kumimoji="0" lang="en-US" sz="12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-</a:t>
                      </a:r>
                      <a:r>
                        <a:rPr kumimoji="0" lang="en-US" sz="1200" b="0" i="0" u="none" strike="noStrike" cap="none" normalizeH="0" baseline="-2500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rms</a:t>
                      </a:r>
                      <a:endParaRPr kumimoji="0" lang="en-US" sz="1200" b="0" i="0" u="none" strike="noStrike" cap="none" normalizeH="0" baseline="-2500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~130 e</a:t>
                      </a:r>
                      <a:r>
                        <a:rPr kumimoji="0" lang="en-US" sz="12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-</a:t>
                      </a:r>
                      <a:r>
                        <a:rPr kumimoji="0" lang="en-US" sz="12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rms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>
                        <a:alpha val="20000"/>
                      </a:srgbClr>
                    </a:solidFill>
                  </a:tcPr>
                </a:tc>
              </a:tr>
              <a:tr h="260350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Low Gain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~85 e</a:t>
                      </a:r>
                      <a:r>
                        <a:rPr kumimoji="0" lang="en-US" sz="12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-</a:t>
                      </a:r>
                      <a:r>
                        <a:rPr kumimoji="0" lang="en-US" sz="12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rms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~180 e</a:t>
                      </a:r>
                      <a:r>
                        <a:rPr kumimoji="0" lang="en-US" sz="1200" b="0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-</a:t>
                      </a:r>
                      <a:r>
                        <a:rPr kumimoji="0" lang="en-US" sz="12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rms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60350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Minimum threshold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High Gain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~900 e</a:t>
                      </a:r>
                      <a:r>
                        <a:rPr kumimoji="0" lang="en-US" sz="12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-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~1800 e</a:t>
                      </a:r>
                      <a:r>
                        <a:rPr kumimoji="0" lang="en-US" sz="1200" b="0" i="0" u="none" strike="noStrike" cap="none" normalizeH="0" baseline="3000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-</a:t>
                      </a:r>
                      <a:endParaRPr kumimoji="0" lang="en-US" sz="18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>
                        <a:alpha val="20000"/>
                      </a:srgbClr>
                    </a:solidFill>
                  </a:tcPr>
                </a:tc>
              </a:tr>
              <a:tr h="122238"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Pixel power consumption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HG / LG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8 µW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>
                        <a:alpha val="20000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pitchFamily="34" charset="0"/>
                        </a:rPr>
                        <a:t>15 µW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BACC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BACC6">
                        <a:alpha val="20000"/>
                      </a:srgbClr>
                    </a:solidFill>
                  </a:tcPr>
                </a:tc>
              </a:tr>
            </a:tbl>
          </a:graphicData>
        </a:graphic>
      </p:graphicFrame>
      <p:sp>
        <p:nvSpPr>
          <p:cNvPr id="705611" name="Text Box 75"/>
          <p:cNvSpPr txBox="1">
            <a:spLocks noChangeArrowheads="1"/>
          </p:cNvSpPr>
          <p:nvPr/>
        </p:nvSpPr>
        <p:spPr bwMode="auto">
          <a:xfrm>
            <a:off x="990600" y="5676900"/>
            <a:ext cx="74676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dirty="0"/>
              <a:t>The chip can be operated up to </a:t>
            </a:r>
            <a:r>
              <a:rPr lang="en-US" dirty="0" err="1"/>
              <a:t>460Mrad</a:t>
            </a:r>
            <a:r>
              <a:rPr lang="en-US" dirty="0"/>
              <a:t> and </a:t>
            </a:r>
            <a:r>
              <a:rPr lang="en-US" dirty="0" smtClean="0"/>
              <a:t>beyond with regular laid out transistors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0561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7474" name="Rectangle 2"/>
          <p:cNvSpPr>
            <a:spLocks noChangeArrowheads="1"/>
          </p:cNvSpPr>
          <p:nvPr/>
        </p:nvSpPr>
        <p:spPr bwMode="auto">
          <a:xfrm>
            <a:off x="1066800" y="2584450"/>
            <a:ext cx="6985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algn="ctr" eaLnBrk="0" hangingPunct="0"/>
            <a:r>
              <a:rPr lang="fr-CH" sz="3600" dirty="0" err="1" smtClean="0">
                <a:solidFill>
                  <a:srgbClr val="17375E"/>
                </a:solidFill>
                <a:latin typeface="Franklin Gothic Medium" pitchFamily="34" charset="0"/>
              </a:rPr>
              <a:t>Medipix3</a:t>
            </a:r>
            <a:r>
              <a:rPr lang="fr-CH" sz="3600" dirty="0" smtClean="0">
                <a:solidFill>
                  <a:srgbClr val="17375E"/>
                </a:solidFill>
                <a:latin typeface="Franklin Gothic Medium" pitchFamily="34" charset="0"/>
              </a:rPr>
              <a:t> </a:t>
            </a:r>
            <a:r>
              <a:rPr lang="fr-CH" sz="3600" dirty="0" err="1" smtClean="0">
                <a:solidFill>
                  <a:srgbClr val="17375E"/>
                </a:solidFill>
                <a:latin typeface="Franklin Gothic Medium" pitchFamily="34" charset="0"/>
              </a:rPr>
              <a:t>circuitry</a:t>
            </a:r>
            <a:r>
              <a:rPr lang="fr-CH" sz="3600" dirty="0" smtClean="0">
                <a:solidFill>
                  <a:srgbClr val="17375E"/>
                </a:solidFill>
                <a:latin typeface="Franklin Gothic Medium" pitchFamily="34" charset="0"/>
              </a:rPr>
              <a:t> use for CLIC vertex detector</a:t>
            </a:r>
            <a:endParaRPr lang="en-US" sz="3600" dirty="0">
              <a:solidFill>
                <a:srgbClr val="17375E"/>
              </a:solidFill>
              <a:latin typeface="Franklin Gothic Medium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/>
          <p:cNvSpPr/>
          <p:nvPr/>
        </p:nvSpPr>
        <p:spPr bwMode="auto">
          <a:xfrm>
            <a:off x="0" y="0"/>
            <a:ext cx="9144000" cy="11811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2" cstate="print"/>
          <a:srcRect l="1187" t="1125"/>
          <a:stretch>
            <a:fillRect/>
          </a:stretch>
        </p:blipFill>
        <p:spPr bwMode="auto">
          <a:xfrm>
            <a:off x="1258888" y="188913"/>
            <a:ext cx="6477000" cy="641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7" name="Text Box 43"/>
          <p:cNvSpPr txBox="1">
            <a:spLocks noChangeArrowheads="1"/>
          </p:cNvSpPr>
          <p:nvPr/>
        </p:nvSpPr>
        <p:spPr bwMode="auto">
          <a:xfrm>
            <a:off x="5905500" y="2924175"/>
            <a:ext cx="304800" cy="400110"/>
          </a:xfrm>
          <a:prstGeom prst="rect">
            <a:avLst/>
          </a:prstGeom>
          <a:solidFill>
            <a:schemeClr val="tx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b="1" dirty="0" smtClean="0">
                <a:solidFill>
                  <a:schemeClr val="bg1"/>
                </a:solidFill>
              </a:rPr>
              <a:t>2</a:t>
            </a:r>
            <a:endParaRPr lang="en-US" b="1" baseline="-25000" dirty="0">
              <a:solidFill>
                <a:schemeClr val="bg1"/>
              </a:solidFill>
              <a:latin typeface="Symbol" pitchFamily="18" charset="2"/>
            </a:endParaRPr>
          </a:p>
        </p:txBody>
      </p:sp>
      <p:sp>
        <p:nvSpPr>
          <p:cNvPr id="7" name="Text Box 15"/>
          <p:cNvSpPr txBox="1">
            <a:spLocks noChangeArrowheads="1"/>
          </p:cNvSpPr>
          <p:nvPr/>
        </p:nvSpPr>
        <p:spPr bwMode="auto">
          <a:xfrm>
            <a:off x="1258888" y="3238500"/>
            <a:ext cx="304800" cy="379413"/>
          </a:xfrm>
          <a:prstGeom prst="rect">
            <a:avLst/>
          </a:prstGeom>
          <a:solidFill>
            <a:schemeClr val="tx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b="1">
                <a:solidFill>
                  <a:schemeClr val="bg1"/>
                </a:solidFill>
              </a:rPr>
              <a:t>1</a:t>
            </a:r>
            <a:endParaRPr lang="en-US" b="1" baseline="-25000">
              <a:solidFill>
                <a:schemeClr val="bg1"/>
              </a:solidFill>
              <a:latin typeface="Symbol" pitchFamily="18" charset="2"/>
            </a:endParaRPr>
          </a:p>
        </p:txBody>
      </p:sp>
      <p:sp>
        <p:nvSpPr>
          <p:cNvPr id="8" name="Text Box 17"/>
          <p:cNvSpPr txBox="1">
            <a:spLocks noChangeArrowheads="1"/>
          </p:cNvSpPr>
          <p:nvPr/>
        </p:nvSpPr>
        <p:spPr bwMode="auto">
          <a:xfrm>
            <a:off x="7435850" y="1844675"/>
            <a:ext cx="304800" cy="400110"/>
          </a:xfrm>
          <a:prstGeom prst="rect">
            <a:avLst/>
          </a:prstGeom>
          <a:solidFill>
            <a:schemeClr val="tx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b="1" dirty="0" smtClean="0">
                <a:solidFill>
                  <a:schemeClr val="bg1"/>
                </a:solidFill>
              </a:rPr>
              <a:t>3</a:t>
            </a:r>
            <a:endParaRPr lang="en-US" b="1" baseline="-25000" dirty="0">
              <a:solidFill>
                <a:schemeClr val="bg1"/>
              </a:solidFill>
              <a:latin typeface="Symbol" pitchFamily="18" charset="2"/>
            </a:endParaRPr>
          </a:p>
        </p:txBody>
      </p:sp>
      <p:sp>
        <p:nvSpPr>
          <p:cNvPr id="11" name="Line 27"/>
          <p:cNvSpPr>
            <a:spLocks noChangeShapeType="1"/>
          </p:cNvSpPr>
          <p:nvPr/>
        </p:nvSpPr>
        <p:spPr bwMode="auto">
          <a:xfrm>
            <a:off x="1258888" y="3238500"/>
            <a:ext cx="1152525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" name="Line 28"/>
          <p:cNvSpPr>
            <a:spLocks noChangeShapeType="1"/>
          </p:cNvSpPr>
          <p:nvPr/>
        </p:nvSpPr>
        <p:spPr bwMode="auto">
          <a:xfrm>
            <a:off x="2411413" y="5157788"/>
            <a:ext cx="720725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3" name="Line 29"/>
          <p:cNvSpPr>
            <a:spLocks noChangeShapeType="1"/>
          </p:cNvSpPr>
          <p:nvPr/>
        </p:nvSpPr>
        <p:spPr bwMode="auto">
          <a:xfrm flipH="1" flipV="1">
            <a:off x="2400300" y="3238499"/>
            <a:ext cx="11113" cy="1919288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4" name="Line 30"/>
          <p:cNvSpPr>
            <a:spLocks noChangeShapeType="1"/>
          </p:cNvSpPr>
          <p:nvPr/>
        </p:nvSpPr>
        <p:spPr bwMode="auto">
          <a:xfrm flipH="1" flipV="1">
            <a:off x="3132138" y="5157788"/>
            <a:ext cx="0" cy="151130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5" name="Line 31"/>
          <p:cNvSpPr>
            <a:spLocks noChangeShapeType="1"/>
          </p:cNvSpPr>
          <p:nvPr/>
        </p:nvSpPr>
        <p:spPr bwMode="auto">
          <a:xfrm flipH="1" flipV="1">
            <a:off x="1257300" y="3238499"/>
            <a:ext cx="1588" cy="3430588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6" name="Line 32"/>
          <p:cNvSpPr>
            <a:spLocks noChangeShapeType="1"/>
          </p:cNvSpPr>
          <p:nvPr/>
        </p:nvSpPr>
        <p:spPr bwMode="auto">
          <a:xfrm>
            <a:off x="1258888" y="6669088"/>
            <a:ext cx="187325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3" name="Line 39"/>
          <p:cNvSpPr>
            <a:spLocks noChangeShapeType="1"/>
          </p:cNvSpPr>
          <p:nvPr/>
        </p:nvSpPr>
        <p:spPr bwMode="auto">
          <a:xfrm flipH="1" flipV="1">
            <a:off x="5905500" y="2924175"/>
            <a:ext cx="0" cy="374491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4" name="Line 40"/>
          <p:cNvSpPr>
            <a:spLocks noChangeShapeType="1"/>
          </p:cNvSpPr>
          <p:nvPr/>
        </p:nvSpPr>
        <p:spPr bwMode="auto">
          <a:xfrm flipH="1" flipV="1">
            <a:off x="6819900" y="2933700"/>
            <a:ext cx="0" cy="374491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5" name="Line 41"/>
          <p:cNvSpPr>
            <a:spLocks noChangeShapeType="1"/>
          </p:cNvSpPr>
          <p:nvPr/>
        </p:nvSpPr>
        <p:spPr bwMode="auto">
          <a:xfrm>
            <a:off x="5905500" y="6692900"/>
            <a:ext cx="914400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6" name="Line 42"/>
          <p:cNvSpPr>
            <a:spLocks noChangeShapeType="1"/>
          </p:cNvSpPr>
          <p:nvPr/>
        </p:nvSpPr>
        <p:spPr bwMode="auto">
          <a:xfrm>
            <a:off x="5905500" y="2924175"/>
            <a:ext cx="914400" cy="4764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4" name="Line 50"/>
          <p:cNvSpPr>
            <a:spLocks noChangeShapeType="1"/>
          </p:cNvSpPr>
          <p:nvPr/>
        </p:nvSpPr>
        <p:spPr bwMode="auto">
          <a:xfrm flipH="1">
            <a:off x="6667499" y="1844674"/>
            <a:ext cx="1073149" cy="2222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5" name="Line 51"/>
          <p:cNvSpPr>
            <a:spLocks noChangeShapeType="1"/>
          </p:cNvSpPr>
          <p:nvPr/>
        </p:nvSpPr>
        <p:spPr bwMode="auto">
          <a:xfrm flipH="1" flipV="1">
            <a:off x="7739063" y="1844675"/>
            <a:ext cx="1587" cy="100806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6" name="Line 52"/>
          <p:cNvSpPr>
            <a:spLocks noChangeShapeType="1"/>
          </p:cNvSpPr>
          <p:nvPr/>
        </p:nvSpPr>
        <p:spPr bwMode="auto">
          <a:xfrm flipH="1" flipV="1">
            <a:off x="6659563" y="2852738"/>
            <a:ext cx="108108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9" name="Line 55"/>
          <p:cNvSpPr>
            <a:spLocks noChangeShapeType="1"/>
          </p:cNvSpPr>
          <p:nvPr/>
        </p:nvSpPr>
        <p:spPr bwMode="auto">
          <a:xfrm flipV="1">
            <a:off x="6659562" y="1828800"/>
            <a:ext cx="7937" cy="1023938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1" name="Text Box 17"/>
          <p:cNvSpPr txBox="1">
            <a:spLocks noChangeArrowheads="1"/>
          </p:cNvSpPr>
          <p:nvPr/>
        </p:nvSpPr>
        <p:spPr bwMode="auto">
          <a:xfrm>
            <a:off x="6248400" y="266700"/>
            <a:ext cx="304800" cy="400110"/>
          </a:xfrm>
          <a:prstGeom prst="rect">
            <a:avLst/>
          </a:prstGeom>
          <a:solidFill>
            <a:schemeClr val="tx1"/>
          </a:solidFill>
          <a:ln w="12700">
            <a:solidFill>
              <a:schemeClr val="tx1"/>
            </a:solidFill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b="1" dirty="0" smtClean="0">
                <a:solidFill>
                  <a:schemeClr val="bg1"/>
                </a:solidFill>
              </a:rPr>
              <a:t>4</a:t>
            </a:r>
            <a:endParaRPr lang="en-US" b="1" baseline="-25000" dirty="0">
              <a:solidFill>
                <a:schemeClr val="bg1"/>
              </a:solidFill>
              <a:latin typeface="Symbol" pitchFamily="18" charset="2"/>
            </a:endParaRPr>
          </a:p>
        </p:txBody>
      </p:sp>
      <p:sp>
        <p:nvSpPr>
          <p:cNvPr id="22" name="Line 50"/>
          <p:cNvSpPr>
            <a:spLocks noChangeShapeType="1"/>
          </p:cNvSpPr>
          <p:nvPr/>
        </p:nvSpPr>
        <p:spPr bwMode="auto">
          <a:xfrm flipH="1">
            <a:off x="6248398" y="279400"/>
            <a:ext cx="1257301" cy="952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9" name="Line 52"/>
          <p:cNvSpPr>
            <a:spLocks noChangeShapeType="1"/>
          </p:cNvSpPr>
          <p:nvPr/>
        </p:nvSpPr>
        <p:spPr bwMode="auto">
          <a:xfrm flipH="1" flipV="1">
            <a:off x="6248399" y="1790700"/>
            <a:ext cx="1257299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0" name="Line 55"/>
          <p:cNvSpPr>
            <a:spLocks noChangeShapeType="1"/>
          </p:cNvSpPr>
          <p:nvPr/>
        </p:nvSpPr>
        <p:spPr bwMode="auto">
          <a:xfrm flipV="1">
            <a:off x="6240463" y="266700"/>
            <a:ext cx="7937" cy="1503364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31" name="Line 55"/>
          <p:cNvSpPr>
            <a:spLocks noChangeShapeType="1"/>
          </p:cNvSpPr>
          <p:nvPr/>
        </p:nvSpPr>
        <p:spPr bwMode="auto">
          <a:xfrm flipV="1">
            <a:off x="7505700" y="266700"/>
            <a:ext cx="7937" cy="1503364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 bwMode="auto">
          <a:xfrm>
            <a:off x="0" y="0"/>
            <a:ext cx="9144000" cy="11811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1070" t="23693" r="73650" b="26391"/>
          <a:stretch>
            <a:fillRect/>
          </a:stretch>
        </p:blipFill>
        <p:spPr bwMode="auto">
          <a:xfrm>
            <a:off x="0" y="1943100"/>
            <a:ext cx="23622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65705" name="Picture 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9644" y="3544888"/>
            <a:ext cx="4984256" cy="3313112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  <p:sp>
        <p:nvSpPr>
          <p:cNvPr id="1565706" name="Line 10"/>
          <p:cNvSpPr>
            <a:spLocks noChangeShapeType="1"/>
          </p:cNvSpPr>
          <p:nvPr/>
        </p:nvSpPr>
        <p:spPr bwMode="auto">
          <a:xfrm flipH="1" flipV="1">
            <a:off x="2324100" y="3314699"/>
            <a:ext cx="985800" cy="8731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13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67100" y="495300"/>
            <a:ext cx="5003133" cy="332530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  <p:sp>
        <p:nvSpPr>
          <p:cNvPr id="14" name="Line 10"/>
          <p:cNvSpPr>
            <a:spLocks noChangeShapeType="1"/>
          </p:cNvSpPr>
          <p:nvPr/>
        </p:nvSpPr>
        <p:spPr bwMode="auto">
          <a:xfrm flipH="1">
            <a:off x="1600200" y="1676400"/>
            <a:ext cx="1905000" cy="112791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 bwMode="auto">
          <a:xfrm>
            <a:off x="0" y="0"/>
            <a:ext cx="9144000" cy="11811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l="1070" t="23693" r="73650" b="26391"/>
          <a:stretch>
            <a:fillRect/>
          </a:stretch>
        </p:blipFill>
        <p:spPr bwMode="auto">
          <a:xfrm>
            <a:off x="0" y="1943100"/>
            <a:ext cx="2362200" cy="2819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10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67100" y="495300"/>
            <a:ext cx="5003133" cy="3325304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  <p:sp>
        <p:nvSpPr>
          <p:cNvPr id="14" name="Line 10"/>
          <p:cNvSpPr>
            <a:spLocks noChangeShapeType="1"/>
          </p:cNvSpPr>
          <p:nvPr/>
        </p:nvSpPr>
        <p:spPr bwMode="auto">
          <a:xfrm flipH="1">
            <a:off x="1600200" y="1676400"/>
            <a:ext cx="1905000" cy="1127918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52400" y="5410200"/>
            <a:ext cx="3048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 smtClean="0"/>
              <a:t>Assuming</a:t>
            </a:r>
            <a:r>
              <a:rPr lang="fr-CH" dirty="0" smtClean="0"/>
              <a:t> 1 hit/pixel/</a:t>
            </a:r>
            <a:r>
              <a:rPr lang="fr-CH" dirty="0" err="1" smtClean="0"/>
              <a:t>bunch</a:t>
            </a:r>
            <a:r>
              <a:rPr lang="fr-CH" dirty="0" smtClean="0"/>
              <a:t> train</a:t>
            </a:r>
            <a:endParaRPr lang="en-US" dirty="0"/>
          </a:p>
        </p:txBody>
      </p:sp>
      <p:graphicFrame>
        <p:nvGraphicFramePr>
          <p:cNvPr id="2050" name="Object 2"/>
          <p:cNvGraphicFramePr>
            <a:graphicFrameLocks noChangeAspect="1"/>
          </p:cNvGraphicFramePr>
          <p:nvPr/>
        </p:nvGraphicFramePr>
        <p:xfrm>
          <a:off x="3162300" y="5284788"/>
          <a:ext cx="3028950" cy="811212"/>
        </p:xfrm>
        <a:graphic>
          <a:graphicData uri="http://schemas.openxmlformats.org/presentationml/2006/ole">
            <p:oleObj spid="_x0000_s2050" name="Equation" r:id="rId5" imgW="1612800" imgH="431640" progId="Equation.3">
              <p:embed/>
            </p:oleObj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2819400" y="3771900"/>
            <a:ext cx="61341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/>
              <a:t>First </a:t>
            </a:r>
            <a:r>
              <a:rPr lang="fr-CH" dirty="0" err="1" smtClean="0"/>
              <a:t>order</a:t>
            </a:r>
            <a:r>
              <a:rPr lang="fr-CH" dirty="0" smtClean="0"/>
              <a:t> estimation for </a:t>
            </a:r>
            <a:r>
              <a:rPr lang="fr-CH" dirty="0" err="1" smtClean="0"/>
              <a:t>jitter</a:t>
            </a:r>
            <a:r>
              <a:rPr lang="fr-CH" dirty="0" smtClean="0"/>
              <a:t> </a:t>
            </a:r>
            <a:r>
              <a:rPr lang="fr-CH" dirty="0" err="1" smtClean="0"/>
              <a:t>calculation</a:t>
            </a:r>
            <a:r>
              <a:rPr lang="fr-CH" dirty="0" smtClean="0"/>
              <a:t>:</a:t>
            </a:r>
          </a:p>
          <a:p>
            <a:r>
              <a:rPr lang="fr-CH" dirty="0" smtClean="0"/>
              <a:t>(</a:t>
            </a:r>
            <a:r>
              <a:rPr lang="fr-CH" dirty="0" err="1" smtClean="0"/>
              <a:t>Assuming</a:t>
            </a:r>
            <a:r>
              <a:rPr lang="fr-CH" dirty="0" smtClean="0"/>
              <a:t> </a:t>
            </a:r>
            <a:r>
              <a:rPr lang="fr-CH" dirty="0" err="1" smtClean="0"/>
              <a:t>triangular</a:t>
            </a:r>
            <a:r>
              <a:rPr lang="fr-CH" dirty="0" smtClean="0"/>
              <a:t> signal and noise </a:t>
            </a:r>
            <a:r>
              <a:rPr lang="fr-CH" dirty="0" err="1" smtClean="0"/>
              <a:t>bigger</a:t>
            </a:r>
            <a:r>
              <a:rPr lang="fr-CH" dirty="0" smtClean="0"/>
              <a:t> </a:t>
            </a:r>
            <a:r>
              <a:rPr lang="fr-CH" dirty="0" err="1" smtClean="0"/>
              <a:t>than</a:t>
            </a:r>
            <a:r>
              <a:rPr lang="fr-CH" dirty="0" smtClean="0"/>
              <a:t> </a:t>
            </a:r>
            <a:r>
              <a:rPr lang="fr-CH" dirty="0" err="1" smtClean="0"/>
              <a:t>threshold</a:t>
            </a:r>
            <a:r>
              <a:rPr lang="fr-CH" dirty="0" smtClean="0"/>
              <a:t> </a:t>
            </a:r>
            <a:r>
              <a:rPr lang="fr-CH" dirty="0" err="1" smtClean="0"/>
              <a:t>mismatch</a:t>
            </a:r>
            <a:r>
              <a:rPr lang="fr-CH" dirty="0" smtClean="0"/>
              <a:t>):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771900" y="4724400"/>
            <a:ext cx="9525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120e</a:t>
            </a:r>
            <a:r>
              <a:rPr lang="fr-CH" baseline="30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-</a:t>
            </a:r>
            <a:endParaRPr lang="en-US" baseline="30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638800" y="5981700"/>
            <a:ext cx="9525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4000e</a:t>
            </a:r>
            <a:r>
              <a:rPr lang="fr-CH" baseline="30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-</a:t>
            </a:r>
            <a:endParaRPr lang="en-US" baseline="30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067300" y="4724400"/>
            <a:ext cx="9525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20ns</a:t>
            </a:r>
            <a:endParaRPr lang="en-US" baseline="30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" name="Line 10"/>
          <p:cNvSpPr>
            <a:spLocks noChangeShapeType="1"/>
          </p:cNvSpPr>
          <p:nvPr/>
        </p:nvSpPr>
        <p:spPr bwMode="auto">
          <a:xfrm flipH="1">
            <a:off x="4991100" y="5067300"/>
            <a:ext cx="381000" cy="304800"/>
          </a:xfrm>
          <a:prstGeom prst="line">
            <a:avLst/>
          </a:prstGeom>
          <a:noFill/>
          <a:ln w="28575">
            <a:solidFill>
              <a:schemeClr val="tx2">
                <a:lumMod val="60000"/>
                <a:lumOff val="40000"/>
              </a:schemeClr>
            </a:solidFill>
            <a:round/>
            <a:headEnd type="none" w="sm" len="sm"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8" name="Line 10"/>
          <p:cNvSpPr>
            <a:spLocks noChangeShapeType="1"/>
          </p:cNvSpPr>
          <p:nvPr/>
        </p:nvSpPr>
        <p:spPr bwMode="auto">
          <a:xfrm>
            <a:off x="4191000" y="5067300"/>
            <a:ext cx="190500" cy="266700"/>
          </a:xfrm>
          <a:prstGeom prst="line">
            <a:avLst/>
          </a:prstGeom>
          <a:noFill/>
          <a:ln w="28575">
            <a:solidFill>
              <a:schemeClr val="tx2">
                <a:lumMod val="60000"/>
                <a:lumOff val="40000"/>
              </a:schemeClr>
            </a:solidFill>
            <a:round/>
            <a:headEnd type="none" w="sm" len="sm"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9" name="Line 10"/>
          <p:cNvSpPr>
            <a:spLocks noChangeShapeType="1"/>
          </p:cNvSpPr>
          <p:nvPr/>
        </p:nvSpPr>
        <p:spPr bwMode="auto">
          <a:xfrm flipH="1" flipV="1">
            <a:off x="4914900" y="5981700"/>
            <a:ext cx="647700" cy="190500"/>
          </a:xfrm>
          <a:prstGeom prst="line">
            <a:avLst/>
          </a:prstGeom>
          <a:noFill/>
          <a:ln w="28575">
            <a:solidFill>
              <a:schemeClr val="tx2">
                <a:lumMod val="60000"/>
                <a:lumOff val="40000"/>
              </a:schemeClr>
            </a:solidFill>
            <a:round/>
            <a:headEnd type="none" w="sm" len="sm"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3048000" y="6324600"/>
            <a:ext cx="4876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dirty="0" err="1" smtClean="0"/>
              <a:t>2</a:t>
            </a:r>
            <a:r>
              <a:rPr lang="fr-CH" dirty="0" err="1" smtClean="0">
                <a:latin typeface="Symbol" pitchFamily="18" charset="2"/>
              </a:rPr>
              <a:t>m</a:t>
            </a:r>
            <a:r>
              <a:rPr lang="fr-CH" dirty="0" err="1" smtClean="0"/>
              <a:t>W</a:t>
            </a:r>
            <a:r>
              <a:rPr lang="fr-CH" dirty="0" smtClean="0"/>
              <a:t> p</a:t>
            </a:r>
            <a:r>
              <a:rPr lang="fr-CH" dirty="0" smtClean="0"/>
              <a:t>ower, 120e</a:t>
            </a:r>
            <a:r>
              <a:rPr lang="fr-CH" baseline="30000" dirty="0" smtClean="0"/>
              <a:t>-</a:t>
            </a:r>
            <a:r>
              <a:rPr lang="fr-CH" dirty="0" smtClean="0"/>
              <a:t> </a:t>
            </a:r>
            <a:r>
              <a:rPr lang="fr-CH" dirty="0" err="1" smtClean="0"/>
              <a:t>rms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143000" y="1828800"/>
            <a:ext cx="7162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GB" sz="1800" b="1">
              <a:solidFill>
                <a:srgbClr val="0000CC"/>
              </a:solidFill>
              <a:latin typeface="Helvetica" pitchFamily="34" charset="0"/>
            </a:endParaRPr>
          </a:p>
        </p:txBody>
      </p:sp>
      <p:sp>
        <p:nvSpPr>
          <p:cNvPr id="547844" name="Rectangle 4"/>
          <p:cNvSpPr>
            <a:spLocks noChangeArrowheads="1"/>
          </p:cNvSpPr>
          <p:nvPr/>
        </p:nvSpPr>
        <p:spPr bwMode="auto">
          <a:xfrm>
            <a:off x="1524000" y="0"/>
            <a:ext cx="7467600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fr-CH" sz="2800" dirty="0" err="1" smtClean="0">
                <a:solidFill>
                  <a:srgbClr val="17375E"/>
                </a:solidFill>
                <a:latin typeface="Franklin Gothic Medium" pitchFamily="34" charset="0"/>
              </a:rPr>
              <a:t>Outline</a:t>
            </a:r>
            <a:r>
              <a:rPr lang="fr-CH" sz="2800" dirty="0" smtClean="0">
                <a:solidFill>
                  <a:srgbClr val="17375E"/>
                </a:solidFill>
                <a:latin typeface="Franklin Gothic Medium" pitchFamily="34" charset="0"/>
              </a:rPr>
              <a:t> </a:t>
            </a:r>
            <a:endParaRPr lang="en-US" sz="2800" dirty="0">
              <a:solidFill>
                <a:srgbClr val="17375E"/>
              </a:solidFill>
              <a:latin typeface="Franklin Gothic Medium" pitchFamily="34" charset="0"/>
            </a:endParaRPr>
          </a:p>
        </p:txBody>
      </p:sp>
      <p:sp>
        <p:nvSpPr>
          <p:cNvPr id="547845" name="Text Box 5"/>
          <p:cNvSpPr txBox="1">
            <a:spLocks noChangeArrowheads="1"/>
          </p:cNvSpPr>
          <p:nvPr/>
        </p:nvSpPr>
        <p:spPr bwMode="auto">
          <a:xfrm>
            <a:off x="3443288" y="3979863"/>
            <a:ext cx="184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547846" name="Rectangle 6"/>
          <p:cNvSpPr>
            <a:spLocks noChangeArrowheads="1"/>
          </p:cNvSpPr>
          <p:nvPr/>
        </p:nvSpPr>
        <p:spPr bwMode="auto">
          <a:xfrm>
            <a:off x="1143000" y="1447800"/>
            <a:ext cx="7772400" cy="4019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fr-CH" sz="2400" b="1" dirty="0" smtClean="0">
                <a:solidFill>
                  <a:srgbClr val="376092"/>
                </a:solidFill>
              </a:rPr>
              <a:t>Motivation for </a:t>
            </a:r>
            <a:r>
              <a:rPr lang="fr-CH" sz="2400" b="1" dirty="0" err="1" smtClean="0">
                <a:solidFill>
                  <a:srgbClr val="376092"/>
                </a:solidFill>
              </a:rPr>
              <a:t>Medipix3</a:t>
            </a:r>
            <a:r>
              <a:rPr lang="fr-CH" sz="2400" b="1" dirty="0" smtClean="0">
                <a:solidFill>
                  <a:srgbClr val="376092"/>
                </a:solidFill>
              </a:rPr>
              <a:t> design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fr-CH" sz="2400" b="1" dirty="0" smtClean="0">
                <a:solidFill>
                  <a:srgbClr val="376092"/>
                </a:solidFill>
              </a:rPr>
              <a:t>Hardware </a:t>
            </a:r>
            <a:r>
              <a:rPr lang="fr-CH" sz="2400" b="1" dirty="0" err="1" smtClean="0">
                <a:solidFill>
                  <a:srgbClr val="376092"/>
                </a:solidFill>
              </a:rPr>
              <a:t>algorithm</a:t>
            </a:r>
            <a:r>
              <a:rPr lang="fr-CH" sz="2400" b="1" dirty="0" smtClean="0">
                <a:solidFill>
                  <a:srgbClr val="376092"/>
                </a:solidFill>
              </a:rPr>
              <a:t> (</a:t>
            </a:r>
            <a:r>
              <a:rPr lang="fr-CH" sz="2400" b="1" dirty="0" err="1" smtClean="0">
                <a:solidFill>
                  <a:srgbClr val="376092"/>
                </a:solidFill>
              </a:rPr>
              <a:t>schematic</a:t>
            </a:r>
            <a:r>
              <a:rPr lang="fr-CH" sz="2400" b="1" dirty="0" smtClean="0">
                <a:solidFill>
                  <a:srgbClr val="376092"/>
                </a:solidFill>
              </a:rPr>
              <a:t>)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fr-CH" sz="2400" b="1" dirty="0" smtClean="0">
                <a:solidFill>
                  <a:srgbClr val="376092"/>
                </a:solidFill>
              </a:rPr>
              <a:t>Pixel </a:t>
            </a:r>
            <a:r>
              <a:rPr lang="fr-CH" sz="2400" b="1" dirty="0" err="1" smtClean="0">
                <a:solidFill>
                  <a:srgbClr val="376092"/>
                </a:solidFill>
              </a:rPr>
              <a:t>layout</a:t>
            </a:r>
            <a:r>
              <a:rPr lang="fr-CH" sz="2400" b="1" dirty="0" smtClean="0">
                <a:solidFill>
                  <a:srgbClr val="376092"/>
                </a:solidFill>
              </a:rPr>
              <a:t> 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fr-CH" sz="2400" b="1" dirty="0" err="1" smtClean="0">
                <a:solidFill>
                  <a:srgbClr val="376092"/>
                </a:solidFill>
              </a:rPr>
              <a:t>Advantages</a:t>
            </a:r>
            <a:r>
              <a:rPr lang="fr-CH" sz="2400" b="1" dirty="0" smtClean="0">
                <a:solidFill>
                  <a:srgbClr val="376092"/>
                </a:solidFill>
              </a:rPr>
              <a:t> and </a:t>
            </a:r>
            <a:r>
              <a:rPr lang="fr-CH" sz="2400" b="1" dirty="0" err="1" smtClean="0">
                <a:solidFill>
                  <a:srgbClr val="376092"/>
                </a:solidFill>
              </a:rPr>
              <a:t>disadvantages</a:t>
            </a:r>
            <a:r>
              <a:rPr lang="fr-CH" sz="2400" b="1" dirty="0" smtClean="0">
                <a:solidFill>
                  <a:srgbClr val="376092"/>
                </a:solidFill>
              </a:rPr>
              <a:t> of </a:t>
            </a:r>
            <a:r>
              <a:rPr lang="fr-CH" sz="2400" b="1" dirty="0" err="1" smtClean="0">
                <a:solidFill>
                  <a:srgbClr val="376092"/>
                </a:solidFill>
              </a:rPr>
              <a:t>dsm</a:t>
            </a:r>
            <a:r>
              <a:rPr lang="fr-CH" sz="2400" b="1" dirty="0" smtClean="0">
                <a:solidFill>
                  <a:srgbClr val="376092"/>
                </a:solidFill>
              </a:rPr>
              <a:t> </a:t>
            </a:r>
            <a:r>
              <a:rPr lang="fr-CH" sz="2400" b="1" dirty="0" err="1" smtClean="0">
                <a:solidFill>
                  <a:srgbClr val="376092"/>
                </a:solidFill>
              </a:rPr>
              <a:t>CMOS</a:t>
            </a:r>
            <a:endParaRPr lang="fr-CH" sz="2400" b="1" dirty="0" smtClean="0">
              <a:solidFill>
                <a:srgbClr val="376092"/>
              </a:solidFill>
            </a:endParaRP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fr-CH" sz="2400" b="1" dirty="0" err="1" smtClean="0">
                <a:solidFill>
                  <a:srgbClr val="376092"/>
                </a:solidFill>
              </a:rPr>
              <a:t>Measurements</a:t>
            </a:r>
            <a:endParaRPr lang="fr-CH" sz="2400" b="1" dirty="0" smtClean="0">
              <a:solidFill>
                <a:srgbClr val="376092"/>
              </a:solidFill>
            </a:endParaRP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fr-CH" sz="2400" b="1" dirty="0" err="1" smtClean="0">
                <a:solidFill>
                  <a:srgbClr val="376092"/>
                </a:solidFill>
              </a:rPr>
              <a:t>Reusability</a:t>
            </a:r>
            <a:r>
              <a:rPr lang="fr-CH" sz="2400" b="1" dirty="0" smtClean="0">
                <a:solidFill>
                  <a:srgbClr val="376092"/>
                </a:solidFill>
              </a:rPr>
              <a:t> for CLIC pixel (Area, </a:t>
            </a:r>
            <a:r>
              <a:rPr lang="fr-CH" sz="2400" b="1" dirty="0" err="1" smtClean="0">
                <a:solidFill>
                  <a:srgbClr val="376092"/>
                </a:solidFill>
              </a:rPr>
              <a:t>ENC</a:t>
            </a:r>
            <a:r>
              <a:rPr lang="fr-CH" sz="2400" b="1" dirty="0" smtClean="0">
                <a:solidFill>
                  <a:srgbClr val="376092"/>
                </a:solidFill>
              </a:rPr>
              <a:t>, Time </a:t>
            </a:r>
            <a:r>
              <a:rPr lang="fr-CH" sz="2400" b="1" dirty="0" err="1" smtClean="0">
                <a:solidFill>
                  <a:srgbClr val="376092"/>
                </a:solidFill>
              </a:rPr>
              <a:t>resolution</a:t>
            </a:r>
            <a:r>
              <a:rPr lang="fr-CH" sz="2400" b="1" dirty="0" smtClean="0">
                <a:solidFill>
                  <a:srgbClr val="376092"/>
                </a:solidFill>
              </a:rPr>
              <a:t>) </a:t>
            </a:r>
            <a:endParaRPr lang="fr-CH" sz="2400" b="1" dirty="0">
              <a:solidFill>
                <a:srgbClr val="376092"/>
              </a:solidFill>
            </a:endParaRP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fr-CH" sz="2400" b="1" dirty="0" err="1" smtClean="0">
                <a:solidFill>
                  <a:srgbClr val="376092"/>
                </a:solidFill>
              </a:rPr>
              <a:t>Summary</a:t>
            </a:r>
            <a:r>
              <a:rPr lang="fr-CH" sz="2400" b="1" dirty="0" smtClean="0">
                <a:solidFill>
                  <a:srgbClr val="376092"/>
                </a:solidFill>
              </a:rPr>
              <a:t> and conclusions</a:t>
            </a:r>
            <a:endParaRPr lang="fr-CH" sz="2400" b="1" dirty="0">
              <a:solidFill>
                <a:srgbClr val="376092"/>
              </a:solidFill>
            </a:endParaRP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endParaRPr lang="en-US" sz="2400" b="1" dirty="0">
              <a:solidFill>
                <a:srgbClr val="37609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143000" y="1828800"/>
            <a:ext cx="71628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n-GB" sz="1800" b="1">
              <a:solidFill>
                <a:srgbClr val="0000CC"/>
              </a:solidFill>
              <a:latin typeface="Helvetica" pitchFamily="34" charset="0"/>
            </a:endParaRPr>
          </a:p>
        </p:txBody>
      </p:sp>
      <p:sp>
        <p:nvSpPr>
          <p:cNvPr id="547844" name="Rectangle 4"/>
          <p:cNvSpPr>
            <a:spLocks noChangeArrowheads="1"/>
          </p:cNvSpPr>
          <p:nvPr/>
        </p:nvSpPr>
        <p:spPr bwMode="auto">
          <a:xfrm>
            <a:off x="1524000" y="0"/>
            <a:ext cx="7467600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fr-CH" sz="2800" dirty="0" err="1" smtClean="0">
                <a:solidFill>
                  <a:srgbClr val="17375E"/>
                </a:solidFill>
                <a:latin typeface="Franklin Gothic Medium" pitchFamily="34" charset="0"/>
              </a:rPr>
              <a:t>Summary</a:t>
            </a:r>
            <a:r>
              <a:rPr lang="fr-CH" sz="2800" dirty="0" smtClean="0">
                <a:solidFill>
                  <a:srgbClr val="17375E"/>
                </a:solidFill>
                <a:latin typeface="Franklin Gothic Medium" pitchFamily="34" charset="0"/>
              </a:rPr>
              <a:t> and conclusions</a:t>
            </a:r>
            <a:endParaRPr lang="en-US" sz="2800" dirty="0">
              <a:solidFill>
                <a:srgbClr val="17375E"/>
              </a:solidFill>
              <a:latin typeface="Franklin Gothic Medium" pitchFamily="34" charset="0"/>
            </a:endParaRPr>
          </a:p>
        </p:txBody>
      </p:sp>
      <p:sp>
        <p:nvSpPr>
          <p:cNvPr id="547845" name="Text Box 5"/>
          <p:cNvSpPr txBox="1">
            <a:spLocks noChangeArrowheads="1"/>
          </p:cNvSpPr>
          <p:nvPr/>
        </p:nvSpPr>
        <p:spPr bwMode="auto">
          <a:xfrm>
            <a:off x="3443288" y="3979863"/>
            <a:ext cx="1841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n-US"/>
          </a:p>
        </p:txBody>
      </p:sp>
      <p:sp>
        <p:nvSpPr>
          <p:cNvPr id="547846" name="Rectangle 6"/>
          <p:cNvSpPr>
            <a:spLocks noChangeArrowheads="1"/>
          </p:cNvSpPr>
          <p:nvPr/>
        </p:nvSpPr>
        <p:spPr bwMode="auto">
          <a:xfrm>
            <a:off x="1143000" y="1123950"/>
            <a:ext cx="7772400" cy="539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fr-CH" sz="2400" b="1" dirty="0" err="1" smtClean="0">
                <a:solidFill>
                  <a:srgbClr val="376092"/>
                </a:solidFill>
              </a:rPr>
              <a:t>Downscaling</a:t>
            </a:r>
            <a:r>
              <a:rPr lang="fr-CH" sz="2400" b="1" dirty="0" smtClean="0">
                <a:solidFill>
                  <a:srgbClr val="376092"/>
                </a:solidFill>
              </a:rPr>
              <a:t> the </a:t>
            </a:r>
            <a:r>
              <a:rPr lang="fr-CH" sz="2400" b="1" dirty="0" err="1" smtClean="0">
                <a:solidFill>
                  <a:srgbClr val="376092"/>
                </a:solidFill>
              </a:rPr>
              <a:t>technology</a:t>
            </a:r>
            <a:r>
              <a:rPr lang="fr-CH" sz="2400" b="1" dirty="0" smtClean="0">
                <a:solidFill>
                  <a:srgbClr val="376092"/>
                </a:solidFill>
              </a:rPr>
              <a:t> </a:t>
            </a:r>
            <a:r>
              <a:rPr lang="fr-CH" sz="2400" b="1" dirty="0" err="1" smtClean="0">
                <a:solidFill>
                  <a:srgbClr val="376092"/>
                </a:solidFill>
              </a:rPr>
              <a:t>allows</a:t>
            </a:r>
            <a:r>
              <a:rPr lang="fr-CH" sz="2400" b="1" dirty="0" smtClean="0">
                <a:solidFill>
                  <a:srgbClr val="376092"/>
                </a:solidFill>
              </a:rPr>
              <a:t> </a:t>
            </a:r>
          </a:p>
          <a:p>
            <a:pPr marL="800100" lvl="1" indent="-342900" eaLnBrk="0" hangingPunct="0">
              <a:spcBef>
                <a:spcPct val="20000"/>
              </a:spcBef>
              <a:buFontTx/>
              <a:buChar char="•"/>
            </a:pPr>
            <a:r>
              <a:rPr lang="fr-CH" sz="2400" b="1" dirty="0" smtClean="0">
                <a:solidFill>
                  <a:srgbClr val="376092"/>
                </a:solidFill>
              </a:rPr>
              <a:t>To </a:t>
            </a:r>
            <a:r>
              <a:rPr lang="fr-CH" sz="2400" b="1" dirty="0" err="1" smtClean="0">
                <a:solidFill>
                  <a:srgbClr val="376092"/>
                </a:solidFill>
              </a:rPr>
              <a:t>increase</a:t>
            </a:r>
            <a:r>
              <a:rPr lang="fr-CH" sz="2400" b="1" dirty="0" smtClean="0">
                <a:solidFill>
                  <a:srgbClr val="376092"/>
                </a:solidFill>
              </a:rPr>
              <a:t> the pixel </a:t>
            </a:r>
            <a:r>
              <a:rPr lang="fr-CH" sz="2400" b="1" dirty="0" err="1" smtClean="0">
                <a:solidFill>
                  <a:srgbClr val="376092"/>
                </a:solidFill>
              </a:rPr>
              <a:t>functionality</a:t>
            </a:r>
            <a:r>
              <a:rPr lang="fr-CH" sz="2400" b="1" dirty="0" smtClean="0">
                <a:solidFill>
                  <a:srgbClr val="376092"/>
                </a:solidFill>
              </a:rPr>
              <a:t> </a:t>
            </a:r>
          </a:p>
          <a:p>
            <a:pPr marL="800100" lvl="1" indent="-342900" eaLnBrk="0" hangingPunct="0">
              <a:spcBef>
                <a:spcPct val="20000"/>
              </a:spcBef>
              <a:buFontTx/>
              <a:buChar char="•"/>
            </a:pPr>
            <a:r>
              <a:rPr lang="fr-CH" sz="2400" b="1" dirty="0" smtClean="0">
                <a:solidFill>
                  <a:srgbClr val="376092"/>
                </a:solidFill>
              </a:rPr>
              <a:t>To </a:t>
            </a:r>
            <a:r>
              <a:rPr lang="fr-CH" sz="2400" b="1" dirty="0" err="1" smtClean="0">
                <a:solidFill>
                  <a:srgbClr val="376092"/>
                </a:solidFill>
              </a:rPr>
              <a:t>reduce</a:t>
            </a:r>
            <a:r>
              <a:rPr lang="fr-CH" sz="2400" b="1" dirty="0" smtClean="0">
                <a:solidFill>
                  <a:srgbClr val="376092"/>
                </a:solidFill>
              </a:rPr>
              <a:t> the </a:t>
            </a:r>
            <a:r>
              <a:rPr lang="fr-CH" sz="2400" b="1" dirty="0" smtClean="0">
                <a:solidFill>
                  <a:srgbClr val="376092"/>
                </a:solidFill>
              </a:rPr>
              <a:t>pixel area</a:t>
            </a:r>
          </a:p>
          <a:p>
            <a:pPr marL="800100" lvl="1" indent="-342900" eaLnBrk="0" hangingPunct="0">
              <a:spcBef>
                <a:spcPct val="20000"/>
              </a:spcBef>
              <a:buFontTx/>
              <a:buChar char="•"/>
            </a:pPr>
            <a:endParaRPr lang="fr-CH" sz="2400" b="1" dirty="0" smtClean="0">
              <a:solidFill>
                <a:srgbClr val="376092"/>
              </a:solidFill>
            </a:endParaRP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fr-CH" sz="2400" b="1" dirty="0" err="1" smtClean="0">
                <a:solidFill>
                  <a:srgbClr val="376092"/>
                </a:solidFill>
              </a:rPr>
              <a:t>Downscaling</a:t>
            </a:r>
            <a:r>
              <a:rPr lang="fr-CH" sz="2400" b="1" dirty="0" smtClean="0">
                <a:solidFill>
                  <a:srgbClr val="376092"/>
                </a:solidFill>
              </a:rPr>
              <a:t> has </a:t>
            </a:r>
            <a:r>
              <a:rPr lang="fr-CH" sz="2400" b="1" dirty="0" err="1" smtClean="0">
                <a:solidFill>
                  <a:srgbClr val="376092"/>
                </a:solidFill>
              </a:rPr>
              <a:t>advantages</a:t>
            </a:r>
            <a:r>
              <a:rPr lang="fr-CH" sz="2400" b="1" dirty="0" smtClean="0">
                <a:solidFill>
                  <a:srgbClr val="376092"/>
                </a:solidFill>
              </a:rPr>
              <a:t> but </a:t>
            </a:r>
            <a:r>
              <a:rPr lang="fr-CH" sz="2400" b="1" dirty="0" err="1" smtClean="0">
                <a:solidFill>
                  <a:srgbClr val="376092"/>
                </a:solidFill>
              </a:rPr>
              <a:t>also</a:t>
            </a:r>
            <a:r>
              <a:rPr lang="fr-CH" sz="2400" b="1" dirty="0" smtClean="0">
                <a:solidFill>
                  <a:srgbClr val="376092"/>
                </a:solidFill>
              </a:rPr>
              <a:t> </a:t>
            </a:r>
            <a:r>
              <a:rPr lang="fr-CH" sz="2400" b="1" dirty="0" smtClean="0">
                <a:solidFill>
                  <a:srgbClr val="376092"/>
                </a:solidFill>
              </a:rPr>
              <a:t>challenges</a:t>
            </a: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endParaRPr lang="fr-CH" sz="2400" b="1" dirty="0" smtClean="0">
              <a:solidFill>
                <a:srgbClr val="376092"/>
              </a:solidFill>
            </a:endParaRP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r>
              <a:rPr lang="fr-CH" sz="2400" b="1" dirty="0" smtClean="0">
                <a:solidFill>
                  <a:srgbClr val="376092"/>
                </a:solidFill>
              </a:rPr>
              <a:t>A first hand </a:t>
            </a:r>
            <a:r>
              <a:rPr lang="fr-CH" sz="2400" b="1" dirty="0" err="1" smtClean="0">
                <a:solidFill>
                  <a:srgbClr val="376092"/>
                </a:solidFill>
              </a:rPr>
              <a:t>calculation</a:t>
            </a:r>
            <a:r>
              <a:rPr lang="fr-CH" sz="2400" b="1" dirty="0" smtClean="0">
                <a:solidFill>
                  <a:srgbClr val="376092"/>
                </a:solidFill>
              </a:rPr>
              <a:t> has been </a:t>
            </a:r>
            <a:r>
              <a:rPr lang="fr-CH" sz="2400" b="1" dirty="0" err="1" smtClean="0">
                <a:solidFill>
                  <a:srgbClr val="376092"/>
                </a:solidFill>
              </a:rPr>
              <a:t>presented</a:t>
            </a:r>
            <a:endParaRPr lang="fr-CH" sz="2400" b="1" dirty="0" smtClean="0">
              <a:solidFill>
                <a:srgbClr val="376092"/>
              </a:solidFill>
            </a:endParaRPr>
          </a:p>
          <a:p>
            <a:pPr marL="800100" lvl="1" indent="-342900" eaLnBrk="0" hangingPunct="0">
              <a:spcBef>
                <a:spcPct val="20000"/>
              </a:spcBef>
              <a:buFontTx/>
              <a:buChar char="•"/>
            </a:pPr>
            <a:endParaRPr lang="fr-CH" sz="2400" b="1" dirty="0">
              <a:solidFill>
                <a:srgbClr val="376092"/>
              </a:solidFill>
            </a:endParaRP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endParaRPr lang="fr-CH" sz="2400" b="1" dirty="0">
              <a:solidFill>
                <a:srgbClr val="376092"/>
              </a:solidFill>
            </a:endParaRP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endParaRPr lang="fr-CH" sz="2400" b="1" dirty="0">
              <a:solidFill>
                <a:srgbClr val="376092"/>
              </a:solidFill>
            </a:endParaRPr>
          </a:p>
          <a:p>
            <a:pPr marL="342900" indent="-342900" eaLnBrk="0" hangingPunct="0">
              <a:spcBef>
                <a:spcPct val="20000"/>
              </a:spcBef>
              <a:buFontTx/>
              <a:buChar char="•"/>
            </a:pPr>
            <a:endParaRPr lang="en-US" sz="2400" b="1" dirty="0">
              <a:solidFill>
                <a:srgbClr val="37609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7474" name="Rectangle 2"/>
          <p:cNvSpPr>
            <a:spLocks noChangeArrowheads="1"/>
          </p:cNvSpPr>
          <p:nvPr/>
        </p:nvSpPr>
        <p:spPr bwMode="auto">
          <a:xfrm>
            <a:off x="1066800" y="2584450"/>
            <a:ext cx="6985000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algn="ctr" eaLnBrk="0" hangingPunct="0"/>
            <a:r>
              <a:rPr lang="fr-CH" sz="3600" dirty="0" err="1" smtClean="0">
                <a:solidFill>
                  <a:srgbClr val="17375E"/>
                </a:solidFill>
                <a:latin typeface="Franklin Gothic Medium" pitchFamily="34" charset="0"/>
              </a:rPr>
              <a:t>Additional</a:t>
            </a:r>
            <a:r>
              <a:rPr lang="fr-CH" sz="3600" dirty="0" smtClean="0">
                <a:solidFill>
                  <a:srgbClr val="17375E"/>
                </a:solidFill>
                <a:latin typeface="Franklin Gothic Medium" pitchFamily="34" charset="0"/>
              </a:rPr>
              <a:t> </a:t>
            </a:r>
            <a:r>
              <a:rPr lang="fr-CH" sz="3600" dirty="0" err="1" smtClean="0">
                <a:solidFill>
                  <a:srgbClr val="17375E"/>
                </a:solidFill>
                <a:latin typeface="Franklin Gothic Medium" pitchFamily="34" charset="0"/>
              </a:rPr>
              <a:t>slides</a:t>
            </a:r>
            <a:endParaRPr lang="en-US" sz="3600" dirty="0">
              <a:solidFill>
                <a:srgbClr val="17375E"/>
              </a:solidFill>
              <a:latin typeface="Franklin Gothic Medium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 bwMode="auto">
          <a:xfrm>
            <a:off x="0" y="0"/>
            <a:ext cx="9144000" cy="11811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161925" y="0"/>
            <a:ext cx="8820150" cy="146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800" dirty="0"/>
              <a:t>Jitter as a function of the pixel side for different shaping times and power densities (</a:t>
            </a:r>
            <a:r>
              <a:rPr lang="en-US" sz="1800" dirty="0" err="1"/>
              <a:t>0.5W</a:t>
            </a:r>
            <a:r>
              <a:rPr lang="en-US" sz="1800" dirty="0"/>
              <a:t>/</a:t>
            </a:r>
            <a:r>
              <a:rPr lang="en-US" sz="1800" dirty="0" err="1"/>
              <a:t>cm</a:t>
            </a:r>
            <a:r>
              <a:rPr lang="en-US" sz="1800" baseline="30000" dirty="0" err="1"/>
              <a:t>2</a:t>
            </a:r>
            <a:r>
              <a:rPr lang="en-US" sz="1800" dirty="0"/>
              <a:t>, </a:t>
            </a:r>
            <a:r>
              <a:rPr lang="en-US" sz="1800" dirty="0" err="1"/>
              <a:t>0.75W</a:t>
            </a:r>
            <a:r>
              <a:rPr lang="en-US" sz="1800" dirty="0"/>
              <a:t>/</a:t>
            </a:r>
            <a:r>
              <a:rPr lang="en-US" sz="1800" dirty="0" err="1"/>
              <a:t>cm</a:t>
            </a:r>
            <a:r>
              <a:rPr lang="en-US" sz="1800" baseline="30000" dirty="0" err="1"/>
              <a:t>2</a:t>
            </a:r>
            <a:r>
              <a:rPr lang="en-US" sz="1800" dirty="0"/>
              <a:t>, </a:t>
            </a:r>
            <a:r>
              <a:rPr lang="en-US" sz="1800" dirty="0" err="1"/>
              <a:t>1W</a:t>
            </a:r>
            <a:r>
              <a:rPr lang="en-US" sz="1800" dirty="0"/>
              <a:t>/</a:t>
            </a:r>
            <a:r>
              <a:rPr lang="en-US" sz="1800" dirty="0" err="1"/>
              <a:t>cm</a:t>
            </a:r>
            <a:r>
              <a:rPr lang="en-US" sz="1800" baseline="30000" dirty="0" err="1"/>
              <a:t>2</a:t>
            </a:r>
            <a:r>
              <a:rPr lang="en-US" sz="1800" dirty="0"/>
              <a:t>). In the case the shaping time is fixed to </a:t>
            </a:r>
            <a:r>
              <a:rPr lang="en-US" sz="1800" dirty="0" err="1"/>
              <a:t>10ns</a:t>
            </a:r>
            <a:r>
              <a:rPr lang="en-US" sz="1800" dirty="0"/>
              <a:t>, the condition </a:t>
            </a:r>
            <a:r>
              <a:rPr lang="en-US" sz="1800" dirty="0" err="1">
                <a:latin typeface="Symbol" pitchFamily="18" charset="2"/>
              </a:rPr>
              <a:t>t</a:t>
            </a:r>
            <a:r>
              <a:rPr lang="en-US" sz="1800" baseline="-25000" dirty="0" err="1"/>
              <a:t>s</a:t>
            </a:r>
            <a:r>
              <a:rPr lang="en-US" sz="1800" dirty="0"/>
              <a:t>&gt;</a:t>
            </a:r>
            <a:r>
              <a:rPr lang="en-US" sz="1800" dirty="0" err="1"/>
              <a:t>5</a:t>
            </a:r>
            <a:r>
              <a:rPr lang="en-US" sz="1800" dirty="0" err="1">
                <a:latin typeface="Symbol" pitchFamily="18" charset="2"/>
              </a:rPr>
              <a:t>t</a:t>
            </a:r>
            <a:r>
              <a:rPr lang="en-US" sz="1800" baseline="-25000" dirty="0" err="1"/>
              <a:t>r</a:t>
            </a:r>
            <a:r>
              <a:rPr lang="en-US" sz="1800" dirty="0"/>
              <a:t> is satisfied only in the case where the power density is </a:t>
            </a:r>
            <a:r>
              <a:rPr lang="en-US" sz="1800" dirty="0" err="1"/>
              <a:t>1W</a:t>
            </a:r>
            <a:r>
              <a:rPr lang="en-US" sz="1800" dirty="0"/>
              <a:t>/</a:t>
            </a:r>
            <a:r>
              <a:rPr lang="en-US" sz="1800" dirty="0" err="1"/>
              <a:t>cm</a:t>
            </a:r>
            <a:r>
              <a:rPr lang="en-US" sz="1800" baseline="30000" dirty="0" err="1"/>
              <a:t>2</a:t>
            </a:r>
            <a:r>
              <a:rPr lang="en-US" sz="1800" dirty="0"/>
              <a:t>. For a given shaping time, the jitter decreases with an increase in the power density. This is seen specially for short shaping times where the thermal noise dominates.</a:t>
            </a:r>
          </a:p>
        </p:txBody>
      </p:sp>
      <p:sp>
        <p:nvSpPr>
          <p:cNvPr id="4" name="Text Box 6"/>
          <p:cNvSpPr txBox="1">
            <a:spLocks noChangeArrowheads="1"/>
          </p:cNvSpPr>
          <p:nvPr/>
        </p:nvSpPr>
        <p:spPr bwMode="auto">
          <a:xfrm>
            <a:off x="8099425" y="3429000"/>
            <a:ext cx="1081088" cy="33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>
                <a:solidFill>
                  <a:srgbClr val="0000FF"/>
                </a:solidFill>
                <a:latin typeface="Symbol" pitchFamily="18" charset="2"/>
              </a:rPr>
              <a:t>t</a:t>
            </a:r>
            <a:r>
              <a:rPr lang="en-US" sz="1600" baseline="-25000">
                <a:solidFill>
                  <a:srgbClr val="0000FF"/>
                </a:solidFill>
              </a:rPr>
              <a:t>s</a:t>
            </a:r>
            <a:r>
              <a:rPr lang="en-US" sz="1600">
                <a:solidFill>
                  <a:srgbClr val="0000FF"/>
                </a:solidFill>
              </a:rPr>
              <a:t>=20ns</a:t>
            </a:r>
          </a:p>
        </p:txBody>
      </p:sp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8099425" y="2924175"/>
            <a:ext cx="1152525" cy="33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>
                <a:solidFill>
                  <a:srgbClr val="0000FF"/>
                </a:solidFill>
                <a:latin typeface="Symbol" pitchFamily="18" charset="2"/>
              </a:rPr>
              <a:t>t</a:t>
            </a:r>
            <a:r>
              <a:rPr lang="en-US" sz="1600" baseline="-25000">
                <a:solidFill>
                  <a:srgbClr val="0000FF"/>
                </a:solidFill>
              </a:rPr>
              <a:t>s</a:t>
            </a:r>
            <a:r>
              <a:rPr lang="en-US" sz="1600">
                <a:solidFill>
                  <a:srgbClr val="0000FF"/>
                </a:solidFill>
              </a:rPr>
              <a:t>=100ns</a:t>
            </a:r>
          </a:p>
        </p:txBody>
      </p:sp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8099425" y="1939925"/>
            <a:ext cx="1081088" cy="33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>
                <a:solidFill>
                  <a:srgbClr val="0000FF"/>
                </a:solidFill>
                <a:latin typeface="Symbol" pitchFamily="18" charset="2"/>
              </a:rPr>
              <a:t>t</a:t>
            </a:r>
            <a:r>
              <a:rPr lang="en-US" sz="1600" baseline="-25000">
                <a:solidFill>
                  <a:srgbClr val="0000FF"/>
                </a:solidFill>
              </a:rPr>
              <a:t>s</a:t>
            </a:r>
            <a:r>
              <a:rPr lang="en-US" sz="1600">
                <a:solidFill>
                  <a:srgbClr val="0000FF"/>
                </a:solidFill>
              </a:rPr>
              <a:t>=1</a:t>
            </a:r>
            <a:r>
              <a:rPr lang="en-US" sz="1600">
                <a:solidFill>
                  <a:srgbClr val="0000FF"/>
                </a:solidFill>
                <a:latin typeface="Symbol" pitchFamily="18" charset="2"/>
              </a:rPr>
              <a:t>m</a:t>
            </a:r>
            <a:r>
              <a:rPr lang="en-US" sz="1600">
                <a:solidFill>
                  <a:srgbClr val="0000FF"/>
                </a:solidFill>
              </a:rPr>
              <a:t>s</a:t>
            </a:r>
          </a:p>
        </p:txBody>
      </p:sp>
      <p:pic>
        <p:nvPicPr>
          <p:cNvPr id="7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76388"/>
            <a:ext cx="8604250" cy="528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8101013" y="3716338"/>
            <a:ext cx="1081087" cy="33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600">
                <a:solidFill>
                  <a:srgbClr val="0000FF"/>
                </a:solidFill>
                <a:latin typeface="Symbol" pitchFamily="18" charset="2"/>
              </a:rPr>
              <a:t>t</a:t>
            </a:r>
            <a:r>
              <a:rPr lang="en-US" sz="1600" baseline="-25000">
                <a:solidFill>
                  <a:srgbClr val="0000FF"/>
                </a:solidFill>
              </a:rPr>
              <a:t>s</a:t>
            </a:r>
            <a:r>
              <a:rPr lang="en-US" sz="1600">
                <a:solidFill>
                  <a:srgbClr val="0000FF"/>
                </a:solidFill>
              </a:rPr>
              <a:t>=10ns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682" name="Picture 6" descr="C:\Xavi\Work\Medipix3\Images\Medipx3_ful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1422400"/>
            <a:ext cx="3657600" cy="449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838200" y="0"/>
            <a:ext cx="7467600" cy="944563"/>
          </a:xfrm>
        </p:spPr>
        <p:txBody>
          <a:bodyPr/>
          <a:lstStyle/>
          <a:p>
            <a:r>
              <a:rPr lang="en-US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Medipix3</a:t>
            </a: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chip</a:t>
            </a:r>
          </a:p>
        </p:txBody>
      </p:sp>
      <p:sp>
        <p:nvSpPr>
          <p:cNvPr id="35" name="Content Placeholder 34"/>
          <p:cNvSpPr>
            <a:spLocks noGrp="1"/>
          </p:cNvSpPr>
          <p:nvPr>
            <p:ph idx="4294967295"/>
          </p:nvPr>
        </p:nvSpPr>
        <p:spPr>
          <a:xfrm>
            <a:off x="304800" y="1562100"/>
            <a:ext cx="4800600" cy="5029200"/>
          </a:xfrm>
        </p:spPr>
        <p:txBody>
          <a:bodyPr/>
          <a:lstStyle/>
          <a:p>
            <a:endParaRPr lang="en-GB" sz="2000" b="0" dirty="0" smtClean="0"/>
          </a:p>
          <a:p>
            <a:r>
              <a:rPr lang="en-GB" sz="2000" b="0" dirty="0" smtClean="0"/>
              <a:t>Hybrid pixel detector readout chip working in single photon counting mode</a:t>
            </a:r>
          </a:p>
          <a:p>
            <a:r>
              <a:rPr lang="en-GB" sz="2000" b="0" dirty="0" err="1" smtClean="0"/>
              <a:t>CMOS</a:t>
            </a:r>
            <a:r>
              <a:rPr lang="en-GB" sz="2000" b="0" dirty="0" smtClean="0"/>
              <a:t> </a:t>
            </a:r>
            <a:r>
              <a:rPr lang="en-GB" sz="2000" b="0" dirty="0" err="1" smtClean="0"/>
              <a:t>0.13</a:t>
            </a:r>
            <a:r>
              <a:rPr lang="en-GB" sz="2000" b="0" dirty="0" err="1" smtClean="0">
                <a:latin typeface="Symbol" pitchFamily="18" charset="2"/>
              </a:rPr>
              <a:t>m</a:t>
            </a:r>
            <a:r>
              <a:rPr lang="en-GB" sz="2000" b="0" dirty="0" err="1" smtClean="0"/>
              <a:t>m</a:t>
            </a:r>
            <a:r>
              <a:rPr lang="en-GB" sz="2000" b="0" dirty="0" smtClean="0"/>
              <a:t>, 8 metal layers</a:t>
            </a:r>
          </a:p>
          <a:p>
            <a:r>
              <a:rPr lang="en-GB" sz="2000" b="0" dirty="0" smtClean="0"/>
              <a:t>Pixel matrix of 256 x 256 pixels</a:t>
            </a:r>
          </a:p>
          <a:p>
            <a:r>
              <a:rPr lang="en-US" sz="2000" b="0" dirty="0" smtClean="0"/>
              <a:t>&gt; 115 Million transistors</a:t>
            </a:r>
          </a:p>
          <a:p>
            <a:r>
              <a:rPr lang="en-US" sz="2000" b="0" dirty="0" smtClean="0"/>
              <a:t>Typical power consumption:</a:t>
            </a:r>
          </a:p>
          <a:p>
            <a:pPr lvl="1"/>
            <a:r>
              <a:rPr lang="en-US" sz="2000" b="0" dirty="0" smtClean="0"/>
              <a:t>600 </a:t>
            </a:r>
            <a:r>
              <a:rPr lang="en-US" sz="2000" b="0" dirty="0" err="1" smtClean="0"/>
              <a:t>mW</a:t>
            </a:r>
            <a:r>
              <a:rPr lang="en-US" sz="2000" b="0" dirty="0" smtClean="0"/>
              <a:t> in Single pixel mode</a:t>
            </a:r>
          </a:p>
          <a:p>
            <a:pPr lvl="1"/>
            <a:r>
              <a:rPr lang="en-US" sz="2000" b="0" dirty="0" smtClean="0"/>
              <a:t>900 </a:t>
            </a:r>
            <a:r>
              <a:rPr lang="en-US" sz="2000" b="0" dirty="0" err="1" smtClean="0"/>
              <a:t>mW</a:t>
            </a:r>
            <a:r>
              <a:rPr lang="en-US" sz="2000" b="0" dirty="0" smtClean="0"/>
              <a:t> in Charge summing mode</a:t>
            </a:r>
          </a:p>
        </p:txBody>
      </p:sp>
      <p:cxnSp>
        <p:nvCxnSpPr>
          <p:cNvPr id="583685" name="Straight Arrow Connector 13"/>
          <p:cNvCxnSpPr>
            <a:cxnSpLocks noChangeShapeType="1"/>
          </p:cNvCxnSpPr>
          <p:nvPr/>
        </p:nvCxnSpPr>
        <p:spPr bwMode="auto">
          <a:xfrm rot="5400000" flipH="1" flipV="1">
            <a:off x="2857500" y="3657600"/>
            <a:ext cx="4495800" cy="0"/>
          </a:xfrm>
          <a:prstGeom prst="straightConnector1">
            <a:avLst/>
          </a:prstGeom>
          <a:noFill/>
          <a:ln w="28575" algn="ctr">
            <a:solidFill>
              <a:schemeClr val="tx2"/>
            </a:solidFill>
            <a:round/>
            <a:headEnd type="triangle" w="med" len="med"/>
            <a:tailEnd type="triangle" w="med" len="med"/>
          </a:ln>
        </p:spPr>
      </p:cxnSp>
      <p:sp>
        <p:nvSpPr>
          <p:cNvPr id="583686" name="TextBox 14"/>
          <p:cNvSpPr txBox="1">
            <a:spLocks noChangeArrowheads="1"/>
          </p:cNvSpPr>
          <p:nvPr/>
        </p:nvSpPr>
        <p:spPr bwMode="auto">
          <a:xfrm rot="-5400000">
            <a:off x="4711700" y="3187700"/>
            <a:ext cx="800100" cy="2159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en-US" sz="1400">
                <a:solidFill>
                  <a:schemeClr val="tx2"/>
                </a:solidFill>
              </a:rPr>
              <a:t>17.3 mm</a:t>
            </a:r>
          </a:p>
        </p:txBody>
      </p:sp>
      <p:cxnSp>
        <p:nvCxnSpPr>
          <p:cNvPr id="583687" name="Straight Arrow Connector 15"/>
          <p:cNvCxnSpPr>
            <a:cxnSpLocks noChangeShapeType="1"/>
          </p:cNvCxnSpPr>
          <p:nvPr/>
        </p:nvCxnSpPr>
        <p:spPr bwMode="auto">
          <a:xfrm>
            <a:off x="5332413" y="6116638"/>
            <a:ext cx="3621087" cy="1587"/>
          </a:xfrm>
          <a:prstGeom prst="straightConnector1">
            <a:avLst/>
          </a:prstGeom>
          <a:noFill/>
          <a:ln w="28575" algn="ctr">
            <a:solidFill>
              <a:schemeClr val="tx2"/>
            </a:solidFill>
            <a:round/>
            <a:headEnd type="triangle" w="med" len="med"/>
            <a:tailEnd type="triangle" w="med" len="med"/>
          </a:ln>
        </p:spPr>
      </p:cxnSp>
      <p:sp>
        <p:nvSpPr>
          <p:cNvPr id="583688" name="TextBox 16"/>
          <p:cNvSpPr txBox="1">
            <a:spLocks noChangeArrowheads="1"/>
          </p:cNvSpPr>
          <p:nvPr/>
        </p:nvSpPr>
        <p:spPr bwMode="auto">
          <a:xfrm>
            <a:off x="6875463" y="6010275"/>
            <a:ext cx="744537" cy="2143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lIns="0" tIns="0" rIns="0" bIns="0">
            <a:spAutoFit/>
          </a:bodyPr>
          <a:lstStyle/>
          <a:p>
            <a:r>
              <a:rPr lang="en-US" sz="1400">
                <a:solidFill>
                  <a:schemeClr val="tx2"/>
                </a:solidFill>
              </a:rPr>
              <a:t>14.1 mm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37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38400" y="1085850"/>
            <a:ext cx="4545013" cy="5260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43748" name="Text Box 4"/>
          <p:cNvSpPr txBox="1">
            <a:spLocks noChangeArrowheads="1"/>
          </p:cNvSpPr>
          <p:nvPr/>
        </p:nvSpPr>
        <p:spPr bwMode="auto">
          <a:xfrm>
            <a:off x="6645275" y="4927600"/>
            <a:ext cx="241935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CH" i="1"/>
              <a:t>Sensor dimensions to scale (55</a:t>
            </a:r>
            <a:r>
              <a:rPr lang="fr-CH" i="1">
                <a:latin typeface="Symbol" pitchFamily="18" charset="2"/>
              </a:rPr>
              <a:t>m</a:t>
            </a:r>
            <a:r>
              <a:rPr lang="fr-CH" i="1"/>
              <a:t>m pixel pitch, 300</a:t>
            </a:r>
            <a:r>
              <a:rPr lang="fr-CH" i="1">
                <a:latin typeface="Symbol" pitchFamily="18" charset="2"/>
              </a:rPr>
              <a:t>m</a:t>
            </a:r>
            <a:r>
              <a:rPr lang="fr-CH" i="1"/>
              <a:t>m thick sensor)</a:t>
            </a:r>
            <a:endParaRPr lang="en-US" i="1"/>
          </a:p>
        </p:txBody>
      </p:sp>
      <p:sp>
        <p:nvSpPr>
          <p:cNvPr id="543750" name="Line 6"/>
          <p:cNvSpPr>
            <a:spLocks noChangeShapeType="1"/>
          </p:cNvSpPr>
          <p:nvPr/>
        </p:nvSpPr>
        <p:spPr bwMode="auto">
          <a:xfrm flipH="1">
            <a:off x="3848100" y="779463"/>
            <a:ext cx="1239838" cy="1430337"/>
          </a:xfrm>
          <a:prstGeom prst="line">
            <a:avLst/>
          </a:prstGeom>
          <a:noFill/>
          <a:ln w="38100">
            <a:solidFill>
              <a:srgbClr val="FF3300"/>
            </a:solidFill>
            <a:round/>
            <a:headEnd/>
            <a:tailEnd type="arrow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43755" name="Oval 11"/>
          <p:cNvSpPr>
            <a:spLocks noChangeArrowheads="1"/>
          </p:cNvSpPr>
          <p:nvPr/>
        </p:nvSpPr>
        <p:spPr bwMode="auto">
          <a:xfrm>
            <a:off x="3690937" y="2168525"/>
            <a:ext cx="146050" cy="160338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43756" name="Line 12"/>
          <p:cNvSpPr>
            <a:spLocks noChangeShapeType="1"/>
          </p:cNvSpPr>
          <p:nvPr/>
        </p:nvSpPr>
        <p:spPr bwMode="auto">
          <a:xfrm flipH="1">
            <a:off x="3713162" y="2246313"/>
            <a:ext cx="104775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43757" name="Line 13"/>
          <p:cNvSpPr>
            <a:spLocks noChangeShapeType="1"/>
          </p:cNvSpPr>
          <p:nvPr/>
        </p:nvSpPr>
        <p:spPr bwMode="auto">
          <a:xfrm>
            <a:off x="3767137" y="2190750"/>
            <a:ext cx="0" cy="111125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43761" name="Oval 17"/>
          <p:cNvSpPr>
            <a:spLocks noChangeArrowheads="1"/>
          </p:cNvSpPr>
          <p:nvPr/>
        </p:nvSpPr>
        <p:spPr bwMode="auto">
          <a:xfrm>
            <a:off x="3665537" y="1963738"/>
            <a:ext cx="146050" cy="160337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43762" name="Line 18"/>
          <p:cNvSpPr>
            <a:spLocks noChangeShapeType="1"/>
          </p:cNvSpPr>
          <p:nvPr/>
        </p:nvSpPr>
        <p:spPr bwMode="auto">
          <a:xfrm flipH="1">
            <a:off x="3689350" y="2041525"/>
            <a:ext cx="103187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43766" name="Text Box 22"/>
          <p:cNvSpPr txBox="1">
            <a:spLocks noChangeArrowheads="1"/>
          </p:cNvSpPr>
          <p:nvPr/>
        </p:nvSpPr>
        <p:spPr bwMode="auto">
          <a:xfrm>
            <a:off x="4589463" y="1239838"/>
            <a:ext cx="69215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fr-CH" sz="4000">
                <a:solidFill>
                  <a:srgbClr val="FF3300"/>
                </a:solidFill>
                <a:latin typeface="Symbol" pitchFamily="18" charset="2"/>
              </a:rPr>
              <a:t>g</a:t>
            </a:r>
            <a:endParaRPr lang="en-US" sz="4000">
              <a:solidFill>
                <a:srgbClr val="FF3300"/>
              </a:solidFill>
              <a:latin typeface="Symbol" pitchFamily="18" charset="2"/>
            </a:endParaRPr>
          </a:p>
        </p:txBody>
      </p:sp>
      <p:sp>
        <p:nvSpPr>
          <p:cNvPr id="543767" name="AutoShape 23"/>
          <p:cNvSpPr>
            <a:spLocks noChangeArrowheads="1"/>
          </p:cNvSpPr>
          <p:nvPr/>
        </p:nvSpPr>
        <p:spPr bwMode="auto">
          <a:xfrm>
            <a:off x="3505200" y="2314575"/>
            <a:ext cx="500062" cy="3111500"/>
          </a:xfrm>
          <a:prstGeom prst="triangle">
            <a:avLst>
              <a:gd name="adj" fmla="val 50000"/>
            </a:avLst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43768" name="AutoShape 24"/>
          <p:cNvSpPr>
            <a:spLocks noChangeArrowheads="1"/>
          </p:cNvSpPr>
          <p:nvPr/>
        </p:nvSpPr>
        <p:spPr bwMode="auto">
          <a:xfrm rot="10800000">
            <a:off x="3619500" y="1201738"/>
            <a:ext cx="192087" cy="730250"/>
          </a:xfrm>
          <a:prstGeom prst="triangle">
            <a:avLst>
              <a:gd name="adj" fmla="val 50000"/>
            </a:avLst>
          </a:prstGeom>
          <a:solidFill>
            <a:srgbClr val="FF66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5" name="Rectangle 12"/>
          <p:cNvSpPr>
            <a:spLocks noChangeArrowheads="1"/>
          </p:cNvSpPr>
          <p:nvPr/>
        </p:nvSpPr>
        <p:spPr bwMode="auto">
          <a:xfrm>
            <a:off x="1524000" y="0"/>
            <a:ext cx="7467600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fr-CH" sz="3200" dirty="0">
                <a:solidFill>
                  <a:srgbClr val="17375E"/>
                </a:solidFill>
                <a:latin typeface="Franklin Gothic Medium" pitchFamily="34" charset="0"/>
              </a:rPr>
              <a:t>Motivation for the </a:t>
            </a:r>
            <a:r>
              <a:rPr lang="fr-CH" sz="3200" dirty="0" err="1">
                <a:solidFill>
                  <a:srgbClr val="17375E"/>
                </a:solidFill>
                <a:latin typeface="Franklin Gothic Medium" pitchFamily="34" charset="0"/>
              </a:rPr>
              <a:t>Medipix3</a:t>
            </a:r>
            <a:r>
              <a:rPr lang="fr-CH" sz="3200" dirty="0">
                <a:solidFill>
                  <a:srgbClr val="17375E"/>
                </a:solidFill>
                <a:latin typeface="Franklin Gothic Medium" pitchFamily="34" charset="0"/>
              </a:rPr>
              <a:t> chip</a:t>
            </a:r>
            <a:endParaRPr lang="en-US" sz="3200" dirty="0">
              <a:solidFill>
                <a:srgbClr val="17375E"/>
              </a:solidFill>
              <a:latin typeface="Franklin Gothic Medium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7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37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3750" grpId="0" animBg="1"/>
      <p:bldP spid="543750" grpId="1" animBg="1"/>
      <p:bldP spid="543755" grpId="0" animBg="1"/>
      <p:bldP spid="543756" grpId="0" animBg="1"/>
      <p:bldP spid="543757" grpId="0" animBg="1"/>
      <p:bldP spid="543761" grpId="0" animBg="1"/>
      <p:bldP spid="543762" grpId="0" animBg="1"/>
      <p:bldP spid="543766" grpId="0"/>
      <p:bldP spid="543766" grpId="1"/>
      <p:bldP spid="543767" grpId="0" animBg="1"/>
      <p:bldP spid="54376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6043" name="Rectangle 11"/>
          <p:cNvSpPr>
            <a:spLocks noChangeArrowheads="1"/>
          </p:cNvSpPr>
          <p:nvPr/>
        </p:nvSpPr>
        <p:spPr bwMode="auto">
          <a:xfrm>
            <a:off x="0" y="1009650"/>
            <a:ext cx="1346200" cy="54530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55603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749300" y="544513"/>
            <a:ext cx="10928350" cy="614838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  <p:pic>
        <p:nvPicPr>
          <p:cNvPr id="556035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744538" y="544513"/>
            <a:ext cx="10887076" cy="6148387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  <p:sp>
        <p:nvSpPr>
          <p:cNvPr id="556037" name="Text Box 5"/>
          <p:cNvSpPr txBox="1">
            <a:spLocks noChangeArrowheads="1"/>
          </p:cNvSpPr>
          <p:nvPr/>
        </p:nvSpPr>
        <p:spPr bwMode="auto">
          <a:xfrm>
            <a:off x="6305550" y="1735138"/>
            <a:ext cx="2962275" cy="16160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buFontTx/>
              <a:buChar char="•"/>
            </a:pPr>
            <a:r>
              <a:rPr lang="en-US" b="1" i="1"/>
              <a:t> Simulated Data</a:t>
            </a:r>
          </a:p>
          <a:p>
            <a:pPr eaLnBrk="0" hangingPunct="0">
              <a:spcBef>
                <a:spcPct val="50000"/>
              </a:spcBef>
              <a:buFontTx/>
              <a:buChar char="•"/>
            </a:pPr>
            <a:r>
              <a:rPr lang="en-US" b="1" i="1"/>
              <a:t> Si 300</a:t>
            </a:r>
            <a:r>
              <a:rPr lang="en-US" b="1" i="1">
                <a:latin typeface="Symbol" pitchFamily="18" charset="2"/>
              </a:rPr>
              <a:t>m</a:t>
            </a:r>
            <a:r>
              <a:rPr lang="en-US" b="1" i="1"/>
              <a:t>m, 55</a:t>
            </a:r>
            <a:r>
              <a:rPr lang="en-US" b="1" i="1">
                <a:latin typeface="Symbol" pitchFamily="18" charset="2"/>
              </a:rPr>
              <a:t>m</a:t>
            </a:r>
            <a:r>
              <a:rPr lang="en-US" b="1" i="1"/>
              <a:t>m pixel</a:t>
            </a:r>
          </a:p>
          <a:p>
            <a:pPr eaLnBrk="0" hangingPunct="0">
              <a:spcBef>
                <a:spcPct val="50000"/>
              </a:spcBef>
              <a:buFontTx/>
              <a:buChar char="•"/>
            </a:pPr>
            <a:r>
              <a:rPr lang="en-US" b="1" i="1"/>
              <a:t> 10keV monochromatic photon beam</a:t>
            </a:r>
          </a:p>
        </p:txBody>
      </p:sp>
      <p:sp>
        <p:nvSpPr>
          <p:cNvPr id="556038" name="Text Box 6"/>
          <p:cNvSpPr txBox="1">
            <a:spLocks noChangeArrowheads="1"/>
          </p:cNvSpPr>
          <p:nvPr/>
        </p:nvSpPr>
        <p:spPr bwMode="auto">
          <a:xfrm>
            <a:off x="6305550" y="3767138"/>
            <a:ext cx="2962275" cy="10064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buFontTx/>
              <a:buChar char="•"/>
            </a:pPr>
            <a:r>
              <a:rPr lang="en-US" b="1" i="1"/>
              <a:t> Charge diffusion produces “charge sharing” tail</a:t>
            </a:r>
          </a:p>
        </p:txBody>
      </p:sp>
      <p:sp>
        <p:nvSpPr>
          <p:cNvPr id="556039" name="Text Box 7"/>
          <p:cNvSpPr txBox="1">
            <a:spLocks noChangeArrowheads="1"/>
          </p:cNvSpPr>
          <p:nvPr/>
        </p:nvSpPr>
        <p:spPr bwMode="auto">
          <a:xfrm>
            <a:off x="6303963" y="4927600"/>
            <a:ext cx="2962275" cy="101566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buFontTx/>
              <a:buChar char="•"/>
            </a:pPr>
            <a:r>
              <a:rPr lang="en-US" b="1" i="1" dirty="0"/>
              <a:t> Threshold variations produce </a:t>
            </a:r>
            <a:r>
              <a:rPr lang="en-US" b="1" i="1" dirty="0" smtClean="0"/>
              <a:t>noise in image</a:t>
            </a:r>
            <a:endParaRPr lang="en-US" b="1" i="1" dirty="0"/>
          </a:p>
        </p:txBody>
      </p:sp>
      <p:sp>
        <p:nvSpPr>
          <p:cNvPr id="556040" name="Line 8"/>
          <p:cNvSpPr>
            <a:spLocks noChangeShapeType="1"/>
          </p:cNvSpPr>
          <p:nvPr/>
        </p:nvSpPr>
        <p:spPr bwMode="auto">
          <a:xfrm flipV="1">
            <a:off x="2117725" y="4805363"/>
            <a:ext cx="0" cy="1138237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none" w="sm" len="sm"/>
            <a:tailEnd type="none" w="sm" len="sm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56041" name="Text Box 9"/>
          <p:cNvSpPr txBox="1">
            <a:spLocks noChangeArrowheads="1"/>
          </p:cNvSpPr>
          <p:nvPr/>
        </p:nvSpPr>
        <p:spPr bwMode="auto">
          <a:xfrm>
            <a:off x="1425575" y="5946775"/>
            <a:ext cx="1341438" cy="366713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sz="1800">
                <a:solidFill>
                  <a:srgbClr val="0033CC"/>
                </a:solidFill>
              </a:rPr>
              <a:t>Threshold</a:t>
            </a:r>
          </a:p>
        </p:txBody>
      </p:sp>
      <p:sp>
        <p:nvSpPr>
          <p:cNvPr id="556042" name="Line 10"/>
          <p:cNvSpPr>
            <a:spLocks noChangeShapeType="1"/>
          </p:cNvSpPr>
          <p:nvPr/>
        </p:nvSpPr>
        <p:spPr bwMode="auto">
          <a:xfrm>
            <a:off x="1935163" y="5099050"/>
            <a:ext cx="350837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556044" name="Rectangle 12"/>
          <p:cNvSpPr>
            <a:spLocks noChangeArrowheads="1"/>
          </p:cNvSpPr>
          <p:nvPr/>
        </p:nvSpPr>
        <p:spPr bwMode="auto">
          <a:xfrm>
            <a:off x="1524000" y="0"/>
            <a:ext cx="7467600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fr-CH" sz="3200" dirty="0">
                <a:solidFill>
                  <a:srgbClr val="17375E"/>
                </a:solidFill>
                <a:latin typeface="Franklin Gothic Medium" pitchFamily="34" charset="0"/>
              </a:rPr>
              <a:t>Motivation for the </a:t>
            </a:r>
            <a:r>
              <a:rPr lang="fr-CH" sz="3200" dirty="0" err="1">
                <a:solidFill>
                  <a:srgbClr val="17375E"/>
                </a:solidFill>
                <a:latin typeface="Franklin Gothic Medium" pitchFamily="34" charset="0"/>
              </a:rPr>
              <a:t>Medipix3</a:t>
            </a:r>
            <a:r>
              <a:rPr lang="fr-CH" sz="3200" dirty="0">
                <a:solidFill>
                  <a:srgbClr val="17375E"/>
                </a:solidFill>
                <a:latin typeface="Franklin Gothic Medium" pitchFamily="34" charset="0"/>
              </a:rPr>
              <a:t> chip</a:t>
            </a:r>
            <a:endParaRPr lang="en-US" sz="3200" dirty="0">
              <a:solidFill>
                <a:srgbClr val="17375E"/>
              </a:solidFill>
              <a:latin typeface="Franklin Gothic Medium" pitchFamily="34" charset="0"/>
            </a:endParaRPr>
          </a:p>
        </p:txBody>
      </p:sp>
      <p:sp>
        <p:nvSpPr>
          <p:cNvPr id="556045" name="Text Box 13"/>
          <p:cNvSpPr txBox="1">
            <a:spLocks noChangeArrowheads="1"/>
          </p:cNvSpPr>
          <p:nvPr/>
        </p:nvSpPr>
        <p:spPr bwMode="auto">
          <a:xfrm>
            <a:off x="6461125" y="6267390"/>
            <a:ext cx="291147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fr-CH" i="1" dirty="0" smtClean="0"/>
              <a:t>Simulation </a:t>
            </a:r>
            <a:r>
              <a:rPr lang="fr-CH" i="1" dirty="0" err="1" smtClean="0"/>
              <a:t>L.Tlustos</a:t>
            </a:r>
            <a:endParaRPr lang="en-US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6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6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6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6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6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6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6039" grpId="0"/>
      <p:bldP spid="556040" grpId="0" animBg="1"/>
      <p:bldP spid="556041" grpId="0"/>
      <p:bldP spid="55604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8085" name="Rectangle 5"/>
          <p:cNvSpPr>
            <a:spLocks noChangeArrowheads="1"/>
          </p:cNvSpPr>
          <p:nvPr/>
        </p:nvSpPr>
        <p:spPr bwMode="auto">
          <a:xfrm>
            <a:off x="0" y="1009650"/>
            <a:ext cx="1346200" cy="54530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558083" name="Text Box 3"/>
          <p:cNvSpPr txBox="1">
            <a:spLocks noChangeArrowheads="1"/>
          </p:cNvSpPr>
          <p:nvPr/>
        </p:nvSpPr>
        <p:spPr bwMode="auto">
          <a:xfrm>
            <a:off x="6392863" y="1608138"/>
            <a:ext cx="2803525" cy="3444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endParaRPr lang="en-US" b="1" i="1"/>
          </a:p>
          <a:p>
            <a:pPr eaLnBrk="0" hangingPunct="0">
              <a:spcBef>
                <a:spcPct val="50000"/>
              </a:spcBef>
              <a:buFontTx/>
              <a:buChar char="•"/>
            </a:pPr>
            <a:r>
              <a:rPr lang="en-US" b="1" i="1"/>
              <a:t> Simulated data</a:t>
            </a:r>
          </a:p>
          <a:p>
            <a:pPr eaLnBrk="0" hangingPunct="0">
              <a:spcBef>
                <a:spcPct val="50000"/>
              </a:spcBef>
              <a:buFontTx/>
              <a:buChar char="•"/>
            </a:pPr>
            <a:r>
              <a:rPr lang="en-US" b="1" i="1"/>
              <a:t> GaAs 300</a:t>
            </a:r>
            <a:r>
              <a:rPr lang="en-US" b="1" i="1">
                <a:latin typeface="Symbol" pitchFamily="18" charset="2"/>
              </a:rPr>
              <a:t>m</a:t>
            </a:r>
            <a:r>
              <a:rPr lang="en-US" b="1" i="1"/>
              <a:t>m , 55</a:t>
            </a:r>
            <a:r>
              <a:rPr lang="en-US" b="1" i="1">
                <a:latin typeface="Symbol" pitchFamily="18" charset="2"/>
              </a:rPr>
              <a:t>m</a:t>
            </a:r>
            <a:r>
              <a:rPr lang="en-US" b="1" i="1"/>
              <a:t>m pixel</a:t>
            </a:r>
          </a:p>
          <a:p>
            <a:pPr eaLnBrk="0" hangingPunct="0">
              <a:spcBef>
                <a:spcPct val="50000"/>
              </a:spcBef>
              <a:buFontTx/>
              <a:buChar char="•"/>
            </a:pPr>
            <a:r>
              <a:rPr lang="en-US" b="1" i="1"/>
              <a:t> 20keV monochromatic beam</a:t>
            </a:r>
          </a:p>
          <a:p>
            <a:pPr eaLnBrk="0" hangingPunct="0">
              <a:spcBef>
                <a:spcPct val="50000"/>
              </a:spcBef>
              <a:buFontTx/>
              <a:buChar char="•"/>
            </a:pPr>
            <a:r>
              <a:rPr lang="en-US" b="1" i="1"/>
              <a:t> Fluorescence photons included in charge sum</a:t>
            </a:r>
          </a:p>
        </p:txBody>
      </p:sp>
      <p:pic>
        <p:nvPicPr>
          <p:cNvPr id="558084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561975" y="923925"/>
            <a:ext cx="9409113" cy="5721350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</p:pic>
      <p:sp>
        <p:nvSpPr>
          <p:cNvPr id="558086" name="Rectangle 6"/>
          <p:cNvSpPr>
            <a:spLocks noChangeArrowheads="1"/>
          </p:cNvSpPr>
          <p:nvPr/>
        </p:nvSpPr>
        <p:spPr bwMode="auto">
          <a:xfrm>
            <a:off x="1524000" y="0"/>
            <a:ext cx="7467600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fr-CH" sz="3200">
                <a:solidFill>
                  <a:srgbClr val="17375E"/>
                </a:solidFill>
                <a:latin typeface="Franklin Gothic Medium" pitchFamily="34" charset="0"/>
              </a:rPr>
              <a:t>Motivation for the Medipix3 chip</a:t>
            </a:r>
            <a:endParaRPr lang="en-US" sz="3200">
              <a:solidFill>
                <a:srgbClr val="17375E"/>
              </a:solidFill>
              <a:latin typeface="Franklin Gothic Medium" pitchFamily="34" charset="0"/>
            </a:endParaRPr>
          </a:p>
        </p:txBody>
      </p:sp>
      <p:sp>
        <p:nvSpPr>
          <p:cNvPr id="7" name="Text Box 13"/>
          <p:cNvSpPr txBox="1">
            <a:spLocks noChangeArrowheads="1"/>
          </p:cNvSpPr>
          <p:nvPr/>
        </p:nvSpPr>
        <p:spPr bwMode="auto">
          <a:xfrm>
            <a:off x="6461125" y="6267390"/>
            <a:ext cx="291147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fr-CH" i="1" dirty="0" smtClean="0"/>
              <a:t>Simulation </a:t>
            </a:r>
            <a:r>
              <a:rPr lang="fr-CH" i="1" dirty="0" err="1" smtClean="0"/>
              <a:t>L.Tlustos</a:t>
            </a:r>
            <a:endParaRPr lang="en-US" i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7539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30375" y="1331913"/>
            <a:ext cx="4765675" cy="5168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77540" name="Line 3"/>
          <p:cNvSpPr>
            <a:spLocks noChangeShapeType="1"/>
          </p:cNvSpPr>
          <p:nvPr/>
        </p:nvSpPr>
        <p:spPr bwMode="auto">
          <a:xfrm flipV="1">
            <a:off x="6565900" y="5743575"/>
            <a:ext cx="0" cy="6858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134" name="Text Box 4"/>
          <p:cNvSpPr txBox="1">
            <a:spLocks noChangeArrowheads="1"/>
          </p:cNvSpPr>
          <p:nvPr/>
        </p:nvSpPr>
        <p:spPr bwMode="auto">
          <a:xfrm>
            <a:off x="6637338" y="5838825"/>
            <a:ext cx="912812" cy="396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defRPr/>
            </a:pPr>
            <a:r>
              <a:rPr lang="en-US" dirty="0">
                <a:latin typeface="+mn-lt"/>
              </a:rPr>
              <a:t>55µm</a:t>
            </a:r>
            <a:endParaRPr lang="en-US" baseline="-25000" dirty="0">
              <a:latin typeface="+mn-lt"/>
            </a:endParaRPr>
          </a:p>
        </p:txBody>
      </p:sp>
      <p:sp>
        <p:nvSpPr>
          <p:cNvPr id="135" name="Oval 5"/>
          <p:cNvSpPr>
            <a:spLocks noChangeArrowheads="1"/>
          </p:cNvSpPr>
          <p:nvPr/>
        </p:nvSpPr>
        <p:spPr bwMode="auto">
          <a:xfrm>
            <a:off x="3343275" y="3106738"/>
            <a:ext cx="630238" cy="684212"/>
          </a:xfrm>
          <a:prstGeom prst="ellipse">
            <a:avLst/>
          </a:prstGeom>
          <a:solidFill>
            <a:srgbClr val="FF0000"/>
          </a:solidFill>
          <a:ln w="12700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eaLnBrk="0" hangingPunct="0"/>
            <a:endParaRPr lang="en-GB"/>
          </a:p>
        </p:txBody>
      </p:sp>
      <p:sp>
        <p:nvSpPr>
          <p:cNvPr id="136" name="Line 6"/>
          <p:cNvSpPr>
            <a:spLocks noChangeShapeType="1"/>
          </p:cNvSpPr>
          <p:nvPr/>
        </p:nvSpPr>
        <p:spPr bwMode="auto">
          <a:xfrm flipH="1" flipV="1">
            <a:off x="3413125" y="3181350"/>
            <a:ext cx="209550" cy="228600"/>
          </a:xfrm>
          <a:prstGeom prst="line">
            <a:avLst/>
          </a:prstGeom>
          <a:noFill/>
          <a:ln w="38100">
            <a:solidFill>
              <a:srgbClr val="0033CC"/>
            </a:solidFill>
            <a:round/>
            <a:headEnd type="none" w="sm" len="sm"/>
            <a:tailEnd type="triangl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37" name="Line 7"/>
          <p:cNvSpPr>
            <a:spLocks noChangeShapeType="1"/>
          </p:cNvSpPr>
          <p:nvPr/>
        </p:nvSpPr>
        <p:spPr bwMode="auto">
          <a:xfrm flipV="1">
            <a:off x="3903663" y="3181350"/>
            <a:ext cx="211137" cy="228600"/>
          </a:xfrm>
          <a:prstGeom prst="line">
            <a:avLst/>
          </a:prstGeom>
          <a:noFill/>
          <a:ln w="38100">
            <a:solidFill>
              <a:srgbClr val="0033CC"/>
            </a:solidFill>
            <a:round/>
            <a:headEnd type="none" w="sm" len="sm"/>
            <a:tailEnd type="triangl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38" name="Line 8"/>
          <p:cNvSpPr>
            <a:spLocks noChangeShapeType="1"/>
          </p:cNvSpPr>
          <p:nvPr/>
        </p:nvSpPr>
        <p:spPr bwMode="auto">
          <a:xfrm>
            <a:off x="3903663" y="3713163"/>
            <a:ext cx="211137" cy="227012"/>
          </a:xfrm>
          <a:prstGeom prst="line">
            <a:avLst/>
          </a:prstGeom>
          <a:noFill/>
          <a:ln w="38100">
            <a:solidFill>
              <a:srgbClr val="0033CC"/>
            </a:solidFill>
            <a:round/>
            <a:headEnd type="none" w="sm" len="sm"/>
            <a:tailEnd type="triangl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39" name="Line 9"/>
          <p:cNvSpPr>
            <a:spLocks noChangeShapeType="1"/>
          </p:cNvSpPr>
          <p:nvPr/>
        </p:nvSpPr>
        <p:spPr bwMode="auto">
          <a:xfrm flipH="1">
            <a:off x="3413125" y="3713163"/>
            <a:ext cx="209550" cy="227012"/>
          </a:xfrm>
          <a:prstGeom prst="line">
            <a:avLst/>
          </a:prstGeom>
          <a:noFill/>
          <a:ln w="38100">
            <a:solidFill>
              <a:srgbClr val="0033CC"/>
            </a:solidFill>
            <a:round/>
            <a:headEnd type="none" w="sm" len="sm"/>
            <a:tailEnd type="triangle" w="sm" len="sm"/>
          </a:ln>
        </p:spPr>
        <p:txBody>
          <a:bodyPr/>
          <a:lstStyle/>
          <a:p>
            <a:endParaRPr lang="en-US"/>
          </a:p>
        </p:txBody>
      </p:sp>
      <p:sp>
        <p:nvSpPr>
          <p:cNvPr id="140" name="Oval 10"/>
          <p:cNvSpPr>
            <a:spLocks noChangeArrowheads="1"/>
          </p:cNvSpPr>
          <p:nvPr/>
        </p:nvSpPr>
        <p:spPr bwMode="auto">
          <a:xfrm>
            <a:off x="3197225" y="2941638"/>
            <a:ext cx="420688" cy="455612"/>
          </a:xfrm>
          <a:prstGeom prst="ellipse">
            <a:avLst/>
          </a:prstGeom>
          <a:solidFill>
            <a:srgbClr val="FF0000"/>
          </a:solidFill>
          <a:ln w="12700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eaLnBrk="0" hangingPunct="0"/>
            <a:endParaRPr lang="en-GB"/>
          </a:p>
        </p:txBody>
      </p:sp>
      <p:sp>
        <p:nvSpPr>
          <p:cNvPr id="141" name="Oval 11"/>
          <p:cNvSpPr>
            <a:spLocks noChangeArrowheads="1"/>
          </p:cNvSpPr>
          <p:nvPr/>
        </p:nvSpPr>
        <p:spPr bwMode="auto">
          <a:xfrm>
            <a:off x="3932238" y="2979738"/>
            <a:ext cx="350837" cy="379412"/>
          </a:xfrm>
          <a:prstGeom prst="ellipse">
            <a:avLst/>
          </a:prstGeom>
          <a:solidFill>
            <a:srgbClr val="FF0000"/>
          </a:solidFill>
          <a:ln w="12700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eaLnBrk="0" hangingPunct="0"/>
            <a:endParaRPr lang="en-GB"/>
          </a:p>
        </p:txBody>
      </p:sp>
      <p:sp>
        <p:nvSpPr>
          <p:cNvPr id="142" name="Oval 12"/>
          <p:cNvSpPr>
            <a:spLocks noChangeArrowheads="1"/>
          </p:cNvSpPr>
          <p:nvPr/>
        </p:nvSpPr>
        <p:spPr bwMode="auto">
          <a:xfrm>
            <a:off x="4002088" y="3821113"/>
            <a:ext cx="209550" cy="227012"/>
          </a:xfrm>
          <a:prstGeom prst="ellipse">
            <a:avLst/>
          </a:prstGeom>
          <a:solidFill>
            <a:srgbClr val="FF0000"/>
          </a:solidFill>
          <a:ln w="12700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eaLnBrk="0" hangingPunct="0"/>
            <a:endParaRPr lang="en-GB"/>
          </a:p>
        </p:txBody>
      </p:sp>
      <p:sp>
        <p:nvSpPr>
          <p:cNvPr id="143" name="Oval 13"/>
          <p:cNvSpPr>
            <a:spLocks noChangeArrowheads="1"/>
          </p:cNvSpPr>
          <p:nvPr/>
        </p:nvSpPr>
        <p:spPr bwMode="auto">
          <a:xfrm>
            <a:off x="3278188" y="3789363"/>
            <a:ext cx="279400" cy="303212"/>
          </a:xfrm>
          <a:prstGeom prst="ellipse">
            <a:avLst/>
          </a:prstGeom>
          <a:solidFill>
            <a:srgbClr val="FF0000"/>
          </a:solidFill>
          <a:ln w="12700">
            <a:solidFill>
              <a:srgbClr val="FF0000"/>
            </a:solidFill>
            <a:round/>
            <a:headEnd type="none" w="sm" len="sm"/>
            <a:tailEnd type="none" w="sm" len="sm"/>
          </a:ln>
        </p:spPr>
        <p:txBody>
          <a:bodyPr wrap="none" anchor="ctr"/>
          <a:lstStyle/>
          <a:p>
            <a:pPr eaLnBrk="0" hangingPunct="0"/>
            <a:endParaRPr lang="en-GB"/>
          </a:p>
        </p:txBody>
      </p:sp>
      <p:grpSp>
        <p:nvGrpSpPr>
          <p:cNvPr id="2" name="Group 14"/>
          <p:cNvGrpSpPr>
            <a:grpSpLocks/>
          </p:cNvGrpSpPr>
          <p:nvPr/>
        </p:nvGrpSpPr>
        <p:grpSpPr bwMode="auto">
          <a:xfrm>
            <a:off x="2489200" y="3624263"/>
            <a:ext cx="1192213" cy="1290637"/>
            <a:chOff x="2657" y="1642"/>
            <a:chExt cx="813" cy="813"/>
          </a:xfrm>
        </p:grpSpPr>
        <p:sp>
          <p:nvSpPr>
            <p:cNvPr id="577552" name="Rectangle 15"/>
            <p:cNvSpPr>
              <a:spLocks noChangeArrowheads="1"/>
            </p:cNvSpPr>
            <p:nvPr/>
          </p:nvSpPr>
          <p:spPr bwMode="auto">
            <a:xfrm>
              <a:off x="2657" y="1642"/>
              <a:ext cx="813" cy="813"/>
            </a:xfrm>
            <a:prstGeom prst="rect">
              <a:avLst/>
            </a:prstGeom>
            <a:noFill/>
            <a:ln w="38100">
              <a:solidFill>
                <a:schemeClr val="accent2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eaLnBrk="0" hangingPunct="0"/>
              <a:endParaRPr lang="en-GB"/>
            </a:p>
          </p:txBody>
        </p:sp>
        <p:sp>
          <p:nvSpPr>
            <p:cNvPr id="577553" name="Oval 16"/>
            <p:cNvSpPr>
              <a:spLocks noChangeArrowheads="1"/>
            </p:cNvSpPr>
            <p:nvPr/>
          </p:nvSpPr>
          <p:spPr bwMode="auto">
            <a:xfrm>
              <a:off x="2940" y="1933"/>
              <a:ext cx="240" cy="240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GB"/>
            </a:p>
          </p:txBody>
        </p:sp>
        <p:sp>
          <p:nvSpPr>
            <p:cNvPr id="577554" name="Oval 17"/>
            <p:cNvSpPr>
              <a:spLocks noChangeArrowheads="1"/>
            </p:cNvSpPr>
            <p:nvPr/>
          </p:nvSpPr>
          <p:spPr bwMode="auto">
            <a:xfrm>
              <a:off x="2940" y="1929"/>
              <a:ext cx="240" cy="24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GB"/>
            </a:p>
          </p:txBody>
        </p:sp>
        <p:sp>
          <p:nvSpPr>
            <p:cNvPr id="577555" name="Line 18"/>
            <p:cNvSpPr>
              <a:spLocks noChangeAspect="1" noChangeShapeType="1"/>
            </p:cNvSpPr>
            <p:nvPr/>
          </p:nvSpPr>
          <p:spPr bwMode="auto">
            <a:xfrm>
              <a:off x="2971" y="2054"/>
              <a:ext cx="18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lIns="91405" tIns="45702" rIns="91405" bIns="45702">
              <a:spAutoFit/>
            </a:bodyPr>
            <a:lstStyle/>
            <a:p>
              <a:endParaRPr lang="en-US"/>
            </a:p>
          </p:txBody>
        </p:sp>
        <p:sp>
          <p:nvSpPr>
            <p:cNvPr id="577556" name="Line 19"/>
            <p:cNvSpPr>
              <a:spLocks noChangeAspect="1" noChangeShapeType="1"/>
            </p:cNvSpPr>
            <p:nvPr/>
          </p:nvSpPr>
          <p:spPr bwMode="auto">
            <a:xfrm>
              <a:off x="3056" y="1964"/>
              <a:ext cx="0" cy="17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lIns="91405" tIns="45702" rIns="91405" bIns="45702">
              <a:spAutoFit/>
            </a:bodyPr>
            <a:lstStyle/>
            <a:p>
              <a:endParaRPr lang="en-US"/>
            </a:p>
          </p:txBody>
        </p:sp>
        <p:sp>
          <p:nvSpPr>
            <p:cNvPr id="577557" name="Line 20"/>
            <p:cNvSpPr>
              <a:spLocks noChangeAspect="1" noChangeShapeType="1"/>
            </p:cNvSpPr>
            <p:nvPr/>
          </p:nvSpPr>
          <p:spPr bwMode="auto">
            <a:xfrm>
              <a:off x="3056" y="1960"/>
              <a:ext cx="0" cy="17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lIns="91405" tIns="45702" rIns="91405" bIns="45702">
              <a:spAutoFit/>
            </a:bodyPr>
            <a:lstStyle/>
            <a:p>
              <a:endParaRPr lang="en-US"/>
            </a:p>
          </p:txBody>
        </p:sp>
        <p:sp>
          <p:nvSpPr>
            <p:cNvPr id="577558" name="Line 21"/>
            <p:cNvSpPr>
              <a:spLocks noChangeShapeType="1"/>
            </p:cNvSpPr>
            <p:nvPr/>
          </p:nvSpPr>
          <p:spPr bwMode="auto">
            <a:xfrm flipV="1">
              <a:off x="3167" y="1825"/>
              <a:ext cx="143" cy="14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77559" name="Line 22"/>
            <p:cNvSpPr>
              <a:spLocks noChangeShapeType="1"/>
            </p:cNvSpPr>
            <p:nvPr/>
          </p:nvSpPr>
          <p:spPr bwMode="auto">
            <a:xfrm flipV="1">
              <a:off x="2833" y="2152"/>
              <a:ext cx="143" cy="14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77560" name="Line 23"/>
            <p:cNvSpPr>
              <a:spLocks noChangeShapeType="1"/>
            </p:cNvSpPr>
            <p:nvPr/>
          </p:nvSpPr>
          <p:spPr bwMode="auto">
            <a:xfrm rot="5400000" flipV="1">
              <a:off x="3163" y="2144"/>
              <a:ext cx="143" cy="14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77561" name="Line 24"/>
            <p:cNvSpPr>
              <a:spLocks noChangeShapeType="1"/>
            </p:cNvSpPr>
            <p:nvPr/>
          </p:nvSpPr>
          <p:spPr bwMode="auto">
            <a:xfrm rot="16200000" flipV="1">
              <a:off x="2816" y="1825"/>
              <a:ext cx="143" cy="14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3" name="Group 25"/>
          <p:cNvGrpSpPr>
            <a:grpSpLocks/>
          </p:cNvGrpSpPr>
          <p:nvPr/>
        </p:nvGrpSpPr>
        <p:grpSpPr bwMode="auto">
          <a:xfrm>
            <a:off x="2495550" y="2897188"/>
            <a:ext cx="1192213" cy="1290637"/>
            <a:chOff x="2657" y="1642"/>
            <a:chExt cx="813" cy="813"/>
          </a:xfrm>
        </p:grpSpPr>
        <p:sp>
          <p:nvSpPr>
            <p:cNvPr id="577563" name="Rectangle 26"/>
            <p:cNvSpPr>
              <a:spLocks noChangeArrowheads="1"/>
            </p:cNvSpPr>
            <p:nvPr/>
          </p:nvSpPr>
          <p:spPr bwMode="auto">
            <a:xfrm>
              <a:off x="2657" y="1642"/>
              <a:ext cx="813" cy="813"/>
            </a:xfrm>
            <a:prstGeom prst="rect">
              <a:avLst/>
            </a:prstGeom>
            <a:noFill/>
            <a:ln w="38100">
              <a:solidFill>
                <a:schemeClr val="accent2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eaLnBrk="0" hangingPunct="0"/>
              <a:endParaRPr lang="en-GB"/>
            </a:p>
          </p:txBody>
        </p:sp>
        <p:sp>
          <p:nvSpPr>
            <p:cNvPr id="577564" name="Oval 27"/>
            <p:cNvSpPr>
              <a:spLocks noChangeArrowheads="1"/>
            </p:cNvSpPr>
            <p:nvPr/>
          </p:nvSpPr>
          <p:spPr bwMode="auto">
            <a:xfrm>
              <a:off x="2940" y="1933"/>
              <a:ext cx="240" cy="240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GB"/>
            </a:p>
          </p:txBody>
        </p:sp>
        <p:sp>
          <p:nvSpPr>
            <p:cNvPr id="577565" name="Oval 28"/>
            <p:cNvSpPr>
              <a:spLocks noChangeArrowheads="1"/>
            </p:cNvSpPr>
            <p:nvPr/>
          </p:nvSpPr>
          <p:spPr bwMode="auto">
            <a:xfrm>
              <a:off x="2940" y="1929"/>
              <a:ext cx="240" cy="24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GB"/>
            </a:p>
          </p:txBody>
        </p:sp>
        <p:sp>
          <p:nvSpPr>
            <p:cNvPr id="577566" name="Line 29"/>
            <p:cNvSpPr>
              <a:spLocks noChangeAspect="1" noChangeShapeType="1"/>
            </p:cNvSpPr>
            <p:nvPr/>
          </p:nvSpPr>
          <p:spPr bwMode="auto">
            <a:xfrm>
              <a:off x="2971" y="2054"/>
              <a:ext cx="18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lIns="91405" tIns="45702" rIns="91405" bIns="45702">
              <a:spAutoFit/>
            </a:bodyPr>
            <a:lstStyle/>
            <a:p>
              <a:endParaRPr lang="en-US"/>
            </a:p>
          </p:txBody>
        </p:sp>
        <p:sp>
          <p:nvSpPr>
            <p:cNvPr id="577567" name="Line 30"/>
            <p:cNvSpPr>
              <a:spLocks noChangeAspect="1" noChangeShapeType="1"/>
            </p:cNvSpPr>
            <p:nvPr/>
          </p:nvSpPr>
          <p:spPr bwMode="auto">
            <a:xfrm>
              <a:off x="3056" y="1964"/>
              <a:ext cx="0" cy="17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lIns="91405" tIns="45702" rIns="91405" bIns="45702">
              <a:spAutoFit/>
            </a:bodyPr>
            <a:lstStyle/>
            <a:p>
              <a:endParaRPr lang="en-US"/>
            </a:p>
          </p:txBody>
        </p:sp>
        <p:sp>
          <p:nvSpPr>
            <p:cNvPr id="577568" name="Line 31"/>
            <p:cNvSpPr>
              <a:spLocks noChangeAspect="1" noChangeShapeType="1"/>
            </p:cNvSpPr>
            <p:nvPr/>
          </p:nvSpPr>
          <p:spPr bwMode="auto">
            <a:xfrm>
              <a:off x="3056" y="1960"/>
              <a:ext cx="0" cy="17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lIns="91405" tIns="45702" rIns="91405" bIns="45702">
              <a:spAutoFit/>
            </a:bodyPr>
            <a:lstStyle/>
            <a:p>
              <a:endParaRPr lang="en-US"/>
            </a:p>
          </p:txBody>
        </p:sp>
        <p:sp>
          <p:nvSpPr>
            <p:cNvPr id="577569" name="Line 32"/>
            <p:cNvSpPr>
              <a:spLocks noChangeShapeType="1"/>
            </p:cNvSpPr>
            <p:nvPr/>
          </p:nvSpPr>
          <p:spPr bwMode="auto">
            <a:xfrm flipV="1">
              <a:off x="3167" y="1825"/>
              <a:ext cx="143" cy="14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77570" name="Line 33"/>
            <p:cNvSpPr>
              <a:spLocks noChangeShapeType="1"/>
            </p:cNvSpPr>
            <p:nvPr/>
          </p:nvSpPr>
          <p:spPr bwMode="auto">
            <a:xfrm flipV="1">
              <a:off x="2833" y="2152"/>
              <a:ext cx="143" cy="14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77571" name="Line 34"/>
            <p:cNvSpPr>
              <a:spLocks noChangeShapeType="1"/>
            </p:cNvSpPr>
            <p:nvPr/>
          </p:nvSpPr>
          <p:spPr bwMode="auto">
            <a:xfrm rot="5400000" flipV="1">
              <a:off x="3163" y="2144"/>
              <a:ext cx="143" cy="14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77572" name="Line 35"/>
            <p:cNvSpPr>
              <a:spLocks noChangeShapeType="1"/>
            </p:cNvSpPr>
            <p:nvPr/>
          </p:nvSpPr>
          <p:spPr bwMode="auto">
            <a:xfrm rot="16200000" flipV="1">
              <a:off x="2816" y="1825"/>
              <a:ext cx="143" cy="14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4" name="Group 36"/>
          <p:cNvGrpSpPr>
            <a:grpSpLocks/>
          </p:cNvGrpSpPr>
          <p:nvPr/>
        </p:nvGrpSpPr>
        <p:grpSpPr bwMode="auto">
          <a:xfrm>
            <a:off x="2489200" y="2163763"/>
            <a:ext cx="1192213" cy="1290637"/>
            <a:chOff x="2657" y="1642"/>
            <a:chExt cx="813" cy="813"/>
          </a:xfrm>
        </p:grpSpPr>
        <p:sp>
          <p:nvSpPr>
            <p:cNvPr id="577574" name="Rectangle 37"/>
            <p:cNvSpPr>
              <a:spLocks noChangeArrowheads="1"/>
            </p:cNvSpPr>
            <p:nvPr/>
          </p:nvSpPr>
          <p:spPr bwMode="auto">
            <a:xfrm>
              <a:off x="2657" y="1642"/>
              <a:ext cx="813" cy="813"/>
            </a:xfrm>
            <a:prstGeom prst="rect">
              <a:avLst/>
            </a:prstGeom>
            <a:noFill/>
            <a:ln w="38100">
              <a:solidFill>
                <a:schemeClr val="accent2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eaLnBrk="0" hangingPunct="0"/>
              <a:endParaRPr lang="en-GB"/>
            </a:p>
          </p:txBody>
        </p:sp>
        <p:sp>
          <p:nvSpPr>
            <p:cNvPr id="577575" name="Oval 38"/>
            <p:cNvSpPr>
              <a:spLocks noChangeArrowheads="1"/>
            </p:cNvSpPr>
            <p:nvPr/>
          </p:nvSpPr>
          <p:spPr bwMode="auto">
            <a:xfrm>
              <a:off x="2940" y="1933"/>
              <a:ext cx="240" cy="240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GB"/>
            </a:p>
          </p:txBody>
        </p:sp>
        <p:sp>
          <p:nvSpPr>
            <p:cNvPr id="577576" name="Oval 39"/>
            <p:cNvSpPr>
              <a:spLocks noChangeArrowheads="1"/>
            </p:cNvSpPr>
            <p:nvPr/>
          </p:nvSpPr>
          <p:spPr bwMode="auto">
            <a:xfrm>
              <a:off x="2940" y="1929"/>
              <a:ext cx="240" cy="24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GB"/>
            </a:p>
          </p:txBody>
        </p:sp>
        <p:sp>
          <p:nvSpPr>
            <p:cNvPr id="577577" name="Line 40"/>
            <p:cNvSpPr>
              <a:spLocks noChangeAspect="1" noChangeShapeType="1"/>
            </p:cNvSpPr>
            <p:nvPr/>
          </p:nvSpPr>
          <p:spPr bwMode="auto">
            <a:xfrm>
              <a:off x="2971" y="2054"/>
              <a:ext cx="18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lIns="91405" tIns="45702" rIns="91405" bIns="45702">
              <a:spAutoFit/>
            </a:bodyPr>
            <a:lstStyle/>
            <a:p>
              <a:endParaRPr lang="en-US"/>
            </a:p>
          </p:txBody>
        </p:sp>
        <p:sp>
          <p:nvSpPr>
            <p:cNvPr id="577578" name="Line 41"/>
            <p:cNvSpPr>
              <a:spLocks noChangeAspect="1" noChangeShapeType="1"/>
            </p:cNvSpPr>
            <p:nvPr/>
          </p:nvSpPr>
          <p:spPr bwMode="auto">
            <a:xfrm>
              <a:off x="3056" y="1964"/>
              <a:ext cx="0" cy="17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lIns="91405" tIns="45702" rIns="91405" bIns="45702">
              <a:spAutoFit/>
            </a:bodyPr>
            <a:lstStyle/>
            <a:p>
              <a:endParaRPr lang="en-US"/>
            </a:p>
          </p:txBody>
        </p:sp>
        <p:sp>
          <p:nvSpPr>
            <p:cNvPr id="577579" name="Line 42"/>
            <p:cNvSpPr>
              <a:spLocks noChangeAspect="1" noChangeShapeType="1"/>
            </p:cNvSpPr>
            <p:nvPr/>
          </p:nvSpPr>
          <p:spPr bwMode="auto">
            <a:xfrm>
              <a:off x="3056" y="1960"/>
              <a:ext cx="0" cy="17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lIns="91405" tIns="45702" rIns="91405" bIns="45702">
              <a:spAutoFit/>
            </a:bodyPr>
            <a:lstStyle/>
            <a:p>
              <a:endParaRPr lang="en-US"/>
            </a:p>
          </p:txBody>
        </p:sp>
        <p:sp>
          <p:nvSpPr>
            <p:cNvPr id="577580" name="Line 43"/>
            <p:cNvSpPr>
              <a:spLocks noChangeShapeType="1"/>
            </p:cNvSpPr>
            <p:nvPr/>
          </p:nvSpPr>
          <p:spPr bwMode="auto">
            <a:xfrm flipV="1">
              <a:off x="3167" y="1825"/>
              <a:ext cx="143" cy="14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77581" name="Line 44"/>
            <p:cNvSpPr>
              <a:spLocks noChangeShapeType="1"/>
            </p:cNvSpPr>
            <p:nvPr/>
          </p:nvSpPr>
          <p:spPr bwMode="auto">
            <a:xfrm flipV="1">
              <a:off x="2833" y="2152"/>
              <a:ext cx="143" cy="14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77582" name="Line 45"/>
            <p:cNvSpPr>
              <a:spLocks noChangeShapeType="1"/>
            </p:cNvSpPr>
            <p:nvPr/>
          </p:nvSpPr>
          <p:spPr bwMode="auto">
            <a:xfrm rot="5400000" flipV="1">
              <a:off x="3163" y="2144"/>
              <a:ext cx="143" cy="14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77583" name="Line 46"/>
            <p:cNvSpPr>
              <a:spLocks noChangeShapeType="1"/>
            </p:cNvSpPr>
            <p:nvPr/>
          </p:nvSpPr>
          <p:spPr bwMode="auto">
            <a:xfrm rot="16200000" flipV="1">
              <a:off x="2816" y="1825"/>
              <a:ext cx="143" cy="14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5" name="Group 47"/>
          <p:cNvGrpSpPr>
            <a:grpSpLocks/>
          </p:cNvGrpSpPr>
          <p:nvPr/>
        </p:nvGrpSpPr>
        <p:grpSpPr bwMode="auto">
          <a:xfrm>
            <a:off x="3168650" y="2163763"/>
            <a:ext cx="1192213" cy="1290637"/>
            <a:chOff x="2657" y="1642"/>
            <a:chExt cx="813" cy="813"/>
          </a:xfrm>
        </p:grpSpPr>
        <p:sp>
          <p:nvSpPr>
            <p:cNvPr id="577585" name="Rectangle 48"/>
            <p:cNvSpPr>
              <a:spLocks noChangeArrowheads="1"/>
            </p:cNvSpPr>
            <p:nvPr/>
          </p:nvSpPr>
          <p:spPr bwMode="auto">
            <a:xfrm>
              <a:off x="2657" y="1642"/>
              <a:ext cx="813" cy="813"/>
            </a:xfrm>
            <a:prstGeom prst="rect">
              <a:avLst/>
            </a:prstGeom>
            <a:noFill/>
            <a:ln w="38100">
              <a:solidFill>
                <a:schemeClr val="accent2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eaLnBrk="0" hangingPunct="0"/>
              <a:endParaRPr lang="en-GB"/>
            </a:p>
          </p:txBody>
        </p:sp>
        <p:sp>
          <p:nvSpPr>
            <p:cNvPr id="577586" name="Oval 49"/>
            <p:cNvSpPr>
              <a:spLocks noChangeArrowheads="1"/>
            </p:cNvSpPr>
            <p:nvPr/>
          </p:nvSpPr>
          <p:spPr bwMode="auto">
            <a:xfrm>
              <a:off x="2940" y="1933"/>
              <a:ext cx="240" cy="240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GB"/>
            </a:p>
          </p:txBody>
        </p:sp>
        <p:sp>
          <p:nvSpPr>
            <p:cNvPr id="577587" name="Oval 50"/>
            <p:cNvSpPr>
              <a:spLocks noChangeArrowheads="1"/>
            </p:cNvSpPr>
            <p:nvPr/>
          </p:nvSpPr>
          <p:spPr bwMode="auto">
            <a:xfrm>
              <a:off x="2940" y="1929"/>
              <a:ext cx="240" cy="24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GB"/>
            </a:p>
          </p:txBody>
        </p:sp>
        <p:sp>
          <p:nvSpPr>
            <p:cNvPr id="577588" name="Line 51"/>
            <p:cNvSpPr>
              <a:spLocks noChangeAspect="1" noChangeShapeType="1"/>
            </p:cNvSpPr>
            <p:nvPr/>
          </p:nvSpPr>
          <p:spPr bwMode="auto">
            <a:xfrm>
              <a:off x="2971" y="2054"/>
              <a:ext cx="18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lIns="91405" tIns="45702" rIns="91405" bIns="45702">
              <a:spAutoFit/>
            </a:bodyPr>
            <a:lstStyle/>
            <a:p>
              <a:endParaRPr lang="en-US"/>
            </a:p>
          </p:txBody>
        </p:sp>
        <p:sp>
          <p:nvSpPr>
            <p:cNvPr id="577589" name="Line 52"/>
            <p:cNvSpPr>
              <a:spLocks noChangeAspect="1" noChangeShapeType="1"/>
            </p:cNvSpPr>
            <p:nvPr/>
          </p:nvSpPr>
          <p:spPr bwMode="auto">
            <a:xfrm>
              <a:off x="3056" y="1964"/>
              <a:ext cx="0" cy="17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lIns="91405" tIns="45702" rIns="91405" bIns="45702">
              <a:spAutoFit/>
            </a:bodyPr>
            <a:lstStyle/>
            <a:p>
              <a:endParaRPr lang="en-US"/>
            </a:p>
          </p:txBody>
        </p:sp>
        <p:sp>
          <p:nvSpPr>
            <p:cNvPr id="577590" name="Line 53"/>
            <p:cNvSpPr>
              <a:spLocks noChangeAspect="1" noChangeShapeType="1"/>
            </p:cNvSpPr>
            <p:nvPr/>
          </p:nvSpPr>
          <p:spPr bwMode="auto">
            <a:xfrm>
              <a:off x="3056" y="1960"/>
              <a:ext cx="0" cy="17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lIns="91405" tIns="45702" rIns="91405" bIns="45702">
              <a:spAutoFit/>
            </a:bodyPr>
            <a:lstStyle/>
            <a:p>
              <a:endParaRPr lang="en-US"/>
            </a:p>
          </p:txBody>
        </p:sp>
        <p:sp>
          <p:nvSpPr>
            <p:cNvPr id="577591" name="Line 54"/>
            <p:cNvSpPr>
              <a:spLocks noChangeShapeType="1"/>
            </p:cNvSpPr>
            <p:nvPr/>
          </p:nvSpPr>
          <p:spPr bwMode="auto">
            <a:xfrm flipV="1">
              <a:off x="3167" y="1825"/>
              <a:ext cx="143" cy="14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77592" name="Line 55"/>
            <p:cNvSpPr>
              <a:spLocks noChangeShapeType="1"/>
            </p:cNvSpPr>
            <p:nvPr/>
          </p:nvSpPr>
          <p:spPr bwMode="auto">
            <a:xfrm flipV="1">
              <a:off x="2833" y="2152"/>
              <a:ext cx="143" cy="14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77593" name="Line 56"/>
            <p:cNvSpPr>
              <a:spLocks noChangeShapeType="1"/>
            </p:cNvSpPr>
            <p:nvPr/>
          </p:nvSpPr>
          <p:spPr bwMode="auto">
            <a:xfrm rot="5400000" flipV="1">
              <a:off x="3163" y="2144"/>
              <a:ext cx="143" cy="14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77594" name="Line 57"/>
            <p:cNvSpPr>
              <a:spLocks noChangeShapeType="1"/>
            </p:cNvSpPr>
            <p:nvPr/>
          </p:nvSpPr>
          <p:spPr bwMode="auto">
            <a:xfrm rot="16200000" flipV="1">
              <a:off x="2816" y="1825"/>
              <a:ext cx="143" cy="14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6" name="Group 58"/>
          <p:cNvGrpSpPr>
            <a:grpSpLocks/>
          </p:cNvGrpSpPr>
          <p:nvPr/>
        </p:nvGrpSpPr>
        <p:grpSpPr bwMode="auto">
          <a:xfrm>
            <a:off x="3168650" y="2890838"/>
            <a:ext cx="1192213" cy="1290637"/>
            <a:chOff x="2657" y="1642"/>
            <a:chExt cx="813" cy="813"/>
          </a:xfrm>
        </p:grpSpPr>
        <p:sp>
          <p:nvSpPr>
            <p:cNvPr id="577596" name="Rectangle 59"/>
            <p:cNvSpPr>
              <a:spLocks noChangeArrowheads="1"/>
            </p:cNvSpPr>
            <p:nvPr/>
          </p:nvSpPr>
          <p:spPr bwMode="auto">
            <a:xfrm>
              <a:off x="2657" y="1642"/>
              <a:ext cx="813" cy="813"/>
            </a:xfrm>
            <a:prstGeom prst="rect">
              <a:avLst/>
            </a:prstGeom>
            <a:noFill/>
            <a:ln w="38100">
              <a:solidFill>
                <a:schemeClr val="accent2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eaLnBrk="0" hangingPunct="0"/>
              <a:endParaRPr lang="en-GB"/>
            </a:p>
          </p:txBody>
        </p:sp>
        <p:sp>
          <p:nvSpPr>
            <p:cNvPr id="577597" name="Oval 60"/>
            <p:cNvSpPr>
              <a:spLocks noChangeArrowheads="1"/>
            </p:cNvSpPr>
            <p:nvPr/>
          </p:nvSpPr>
          <p:spPr bwMode="auto">
            <a:xfrm>
              <a:off x="2940" y="1933"/>
              <a:ext cx="240" cy="240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GB"/>
            </a:p>
          </p:txBody>
        </p:sp>
        <p:sp>
          <p:nvSpPr>
            <p:cNvPr id="577598" name="Oval 61"/>
            <p:cNvSpPr>
              <a:spLocks noChangeArrowheads="1"/>
            </p:cNvSpPr>
            <p:nvPr/>
          </p:nvSpPr>
          <p:spPr bwMode="auto">
            <a:xfrm>
              <a:off x="2940" y="1929"/>
              <a:ext cx="240" cy="24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GB"/>
            </a:p>
          </p:txBody>
        </p:sp>
        <p:sp>
          <p:nvSpPr>
            <p:cNvPr id="577599" name="Line 62"/>
            <p:cNvSpPr>
              <a:spLocks noChangeAspect="1" noChangeShapeType="1"/>
            </p:cNvSpPr>
            <p:nvPr/>
          </p:nvSpPr>
          <p:spPr bwMode="auto">
            <a:xfrm>
              <a:off x="2971" y="2054"/>
              <a:ext cx="18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lIns="91405" tIns="45702" rIns="91405" bIns="45702">
              <a:spAutoFit/>
            </a:bodyPr>
            <a:lstStyle/>
            <a:p>
              <a:endParaRPr lang="en-US"/>
            </a:p>
          </p:txBody>
        </p:sp>
        <p:sp>
          <p:nvSpPr>
            <p:cNvPr id="577600" name="Line 63"/>
            <p:cNvSpPr>
              <a:spLocks noChangeAspect="1" noChangeShapeType="1"/>
            </p:cNvSpPr>
            <p:nvPr/>
          </p:nvSpPr>
          <p:spPr bwMode="auto">
            <a:xfrm>
              <a:off x="3056" y="1964"/>
              <a:ext cx="0" cy="17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lIns="91405" tIns="45702" rIns="91405" bIns="45702">
              <a:spAutoFit/>
            </a:bodyPr>
            <a:lstStyle/>
            <a:p>
              <a:endParaRPr lang="en-US"/>
            </a:p>
          </p:txBody>
        </p:sp>
        <p:sp>
          <p:nvSpPr>
            <p:cNvPr id="577601" name="Line 64"/>
            <p:cNvSpPr>
              <a:spLocks noChangeAspect="1" noChangeShapeType="1"/>
            </p:cNvSpPr>
            <p:nvPr/>
          </p:nvSpPr>
          <p:spPr bwMode="auto">
            <a:xfrm>
              <a:off x="3056" y="1960"/>
              <a:ext cx="0" cy="17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lIns="91405" tIns="45702" rIns="91405" bIns="45702">
              <a:spAutoFit/>
            </a:bodyPr>
            <a:lstStyle/>
            <a:p>
              <a:endParaRPr lang="en-US"/>
            </a:p>
          </p:txBody>
        </p:sp>
        <p:sp>
          <p:nvSpPr>
            <p:cNvPr id="577602" name="Line 65"/>
            <p:cNvSpPr>
              <a:spLocks noChangeShapeType="1"/>
            </p:cNvSpPr>
            <p:nvPr/>
          </p:nvSpPr>
          <p:spPr bwMode="auto">
            <a:xfrm flipV="1">
              <a:off x="3167" y="1825"/>
              <a:ext cx="143" cy="14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77603" name="Line 66"/>
            <p:cNvSpPr>
              <a:spLocks noChangeShapeType="1"/>
            </p:cNvSpPr>
            <p:nvPr/>
          </p:nvSpPr>
          <p:spPr bwMode="auto">
            <a:xfrm flipV="1">
              <a:off x="2833" y="2152"/>
              <a:ext cx="143" cy="14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77604" name="Line 67"/>
            <p:cNvSpPr>
              <a:spLocks noChangeShapeType="1"/>
            </p:cNvSpPr>
            <p:nvPr/>
          </p:nvSpPr>
          <p:spPr bwMode="auto">
            <a:xfrm rot="5400000" flipV="1">
              <a:off x="3163" y="2144"/>
              <a:ext cx="143" cy="14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77605" name="Line 68"/>
            <p:cNvSpPr>
              <a:spLocks noChangeShapeType="1"/>
            </p:cNvSpPr>
            <p:nvPr/>
          </p:nvSpPr>
          <p:spPr bwMode="auto">
            <a:xfrm rot="16200000" flipV="1">
              <a:off x="2816" y="1825"/>
              <a:ext cx="143" cy="14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7" name="Group 69"/>
          <p:cNvGrpSpPr>
            <a:grpSpLocks/>
          </p:cNvGrpSpPr>
          <p:nvPr/>
        </p:nvGrpSpPr>
        <p:grpSpPr bwMode="auto">
          <a:xfrm>
            <a:off x="3168650" y="3624263"/>
            <a:ext cx="1192213" cy="1290637"/>
            <a:chOff x="2657" y="1642"/>
            <a:chExt cx="813" cy="813"/>
          </a:xfrm>
        </p:grpSpPr>
        <p:sp>
          <p:nvSpPr>
            <p:cNvPr id="577607" name="Rectangle 70"/>
            <p:cNvSpPr>
              <a:spLocks noChangeArrowheads="1"/>
            </p:cNvSpPr>
            <p:nvPr/>
          </p:nvSpPr>
          <p:spPr bwMode="auto">
            <a:xfrm>
              <a:off x="2657" y="1642"/>
              <a:ext cx="813" cy="813"/>
            </a:xfrm>
            <a:prstGeom prst="rect">
              <a:avLst/>
            </a:prstGeom>
            <a:noFill/>
            <a:ln w="38100">
              <a:solidFill>
                <a:schemeClr val="accent2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eaLnBrk="0" hangingPunct="0"/>
              <a:endParaRPr lang="en-GB"/>
            </a:p>
          </p:txBody>
        </p:sp>
        <p:sp>
          <p:nvSpPr>
            <p:cNvPr id="577608" name="Oval 71"/>
            <p:cNvSpPr>
              <a:spLocks noChangeArrowheads="1"/>
            </p:cNvSpPr>
            <p:nvPr/>
          </p:nvSpPr>
          <p:spPr bwMode="auto">
            <a:xfrm>
              <a:off x="2940" y="1933"/>
              <a:ext cx="240" cy="240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GB"/>
            </a:p>
          </p:txBody>
        </p:sp>
        <p:sp>
          <p:nvSpPr>
            <p:cNvPr id="577609" name="Oval 72"/>
            <p:cNvSpPr>
              <a:spLocks noChangeArrowheads="1"/>
            </p:cNvSpPr>
            <p:nvPr/>
          </p:nvSpPr>
          <p:spPr bwMode="auto">
            <a:xfrm>
              <a:off x="2940" y="1929"/>
              <a:ext cx="240" cy="24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GB"/>
            </a:p>
          </p:txBody>
        </p:sp>
        <p:sp>
          <p:nvSpPr>
            <p:cNvPr id="577610" name="Line 73"/>
            <p:cNvSpPr>
              <a:spLocks noChangeAspect="1" noChangeShapeType="1"/>
            </p:cNvSpPr>
            <p:nvPr/>
          </p:nvSpPr>
          <p:spPr bwMode="auto">
            <a:xfrm>
              <a:off x="2971" y="2054"/>
              <a:ext cx="18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lIns="91405" tIns="45702" rIns="91405" bIns="45702">
              <a:spAutoFit/>
            </a:bodyPr>
            <a:lstStyle/>
            <a:p>
              <a:endParaRPr lang="en-US"/>
            </a:p>
          </p:txBody>
        </p:sp>
        <p:sp>
          <p:nvSpPr>
            <p:cNvPr id="577611" name="Line 74"/>
            <p:cNvSpPr>
              <a:spLocks noChangeAspect="1" noChangeShapeType="1"/>
            </p:cNvSpPr>
            <p:nvPr/>
          </p:nvSpPr>
          <p:spPr bwMode="auto">
            <a:xfrm>
              <a:off x="3056" y="1964"/>
              <a:ext cx="0" cy="17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lIns="91405" tIns="45702" rIns="91405" bIns="45702">
              <a:spAutoFit/>
            </a:bodyPr>
            <a:lstStyle/>
            <a:p>
              <a:endParaRPr lang="en-US"/>
            </a:p>
          </p:txBody>
        </p:sp>
        <p:sp>
          <p:nvSpPr>
            <p:cNvPr id="577612" name="Line 75"/>
            <p:cNvSpPr>
              <a:spLocks noChangeAspect="1" noChangeShapeType="1"/>
            </p:cNvSpPr>
            <p:nvPr/>
          </p:nvSpPr>
          <p:spPr bwMode="auto">
            <a:xfrm>
              <a:off x="3056" y="1960"/>
              <a:ext cx="0" cy="17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lIns="91405" tIns="45702" rIns="91405" bIns="45702">
              <a:spAutoFit/>
            </a:bodyPr>
            <a:lstStyle/>
            <a:p>
              <a:endParaRPr lang="en-US"/>
            </a:p>
          </p:txBody>
        </p:sp>
        <p:sp>
          <p:nvSpPr>
            <p:cNvPr id="577613" name="Line 76"/>
            <p:cNvSpPr>
              <a:spLocks noChangeShapeType="1"/>
            </p:cNvSpPr>
            <p:nvPr/>
          </p:nvSpPr>
          <p:spPr bwMode="auto">
            <a:xfrm flipV="1">
              <a:off x="3167" y="1825"/>
              <a:ext cx="143" cy="14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77614" name="Line 77"/>
            <p:cNvSpPr>
              <a:spLocks noChangeShapeType="1"/>
            </p:cNvSpPr>
            <p:nvPr/>
          </p:nvSpPr>
          <p:spPr bwMode="auto">
            <a:xfrm flipV="1">
              <a:off x="2833" y="2152"/>
              <a:ext cx="143" cy="14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77615" name="Line 78"/>
            <p:cNvSpPr>
              <a:spLocks noChangeShapeType="1"/>
            </p:cNvSpPr>
            <p:nvPr/>
          </p:nvSpPr>
          <p:spPr bwMode="auto">
            <a:xfrm rot="5400000" flipV="1">
              <a:off x="3163" y="2144"/>
              <a:ext cx="143" cy="14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77616" name="Line 79"/>
            <p:cNvSpPr>
              <a:spLocks noChangeShapeType="1"/>
            </p:cNvSpPr>
            <p:nvPr/>
          </p:nvSpPr>
          <p:spPr bwMode="auto">
            <a:xfrm rot="16200000" flipV="1">
              <a:off x="2816" y="1825"/>
              <a:ext cx="143" cy="14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8" name="Group 80"/>
          <p:cNvGrpSpPr>
            <a:grpSpLocks/>
          </p:cNvGrpSpPr>
          <p:nvPr/>
        </p:nvGrpSpPr>
        <p:grpSpPr bwMode="auto">
          <a:xfrm>
            <a:off x="3846513" y="3624263"/>
            <a:ext cx="1190625" cy="1290637"/>
            <a:chOff x="2657" y="1642"/>
            <a:chExt cx="813" cy="813"/>
          </a:xfrm>
        </p:grpSpPr>
        <p:sp>
          <p:nvSpPr>
            <p:cNvPr id="577618" name="Rectangle 81"/>
            <p:cNvSpPr>
              <a:spLocks noChangeArrowheads="1"/>
            </p:cNvSpPr>
            <p:nvPr/>
          </p:nvSpPr>
          <p:spPr bwMode="auto">
            <a:xfrm>
              <a:off x="2657" y="1642"/>
              <a:ext cx="813" cy="813"/>
            </a:xfrm>
            <a:prstGeom prst="rect">
              <a:avLst/>
            </a:prstGeom>
            <a:noFill/>
            <a:ln w="38100">
              <a:solidFill>
                <a:schemeClr val="accent2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eaLnBrk="0" hangingPunct="0"/>
              <a:endParaRPr lang="en-GB"/>
            </a:p>
          </p:txBody>
        </p:sp>
        <p:sp>
          <p:nvSpPr>
            <p:cNvPr id="577619" name="Oval 82"/>
            <p:cNvSpPr>
              <a:spLocks noChangeArrowheads="1"/>
            </p:cNvSpPr>
            <p:nvPr/>
          </p:nvSpPr>
          <p:spPr bwMode="auto">
            <a:xfrm>
              <a:off x="2940" y="1933"/>
              <a:ext cx="240" cy="240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GB"/>
            </a:p>
          </p:txBody>
        </p:sp>
        <p:sp>
          <p:nvSpPr>
            <p:cNvPr id="577620" name="Oval 83"/>
            <p:cNvSpPr>
              <a:spLocks noChangeArrowheads="1"/>
            </p:cNvSpPr>
            <p:nvPr/>
          </p:nvSpPr>
          <p:spPr bwMode="auto">
            <a:xfrm>
              <a:off x="2940" y="1929"/>
              <a:ext cx="240" cy="24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GB"/>
            </a:p>
          </p:txBody>
        </p:sp>
        <p:sp>
          <p:nvSpPr>
            <p:cNvPr id="577621" name="Line 84"/>
            <p:cNvSpPr>
              <a:spLocks noChangeAspect="1" noChangeShapeType="1"/>
            </p:cNvSpPr>
            <p:nvPr/>
          </p:nvSpPr>
          <p:spPr bwMode="auto">
            <a:xfrm>
              <a:off x="2971" y="2054"/>
              <a:ext cx="18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lIns="91405" tIns="45702" rIns="91405" bIns="45702">
              <a:spAutoFit/>
            </a:bodyPr>
            <a:lstStyle/>
            <a:p>
              <a:endParaRPr lang="en-US"/>
            </a:p>
          </p:txBody>
        </p:sp>
        <p:sp>
          <p:nvSpPr>
            <p:cNvPr id="577622" name="Line 85"/>
            <p:cNvSpPr>
              <a:spLocks noChangeAspect="1" noChangeShapeType="1"/>
            </p:cNvSpPr>
            <p:nvPr/>
          </p:nvSpPr>
          <p:spPr bwMode="auto">
            <a:xfrm>
              <a:off x="3056" y="1964"/>
              <a:ext cx="0" cy="17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lIns="91405" tIns="45702" rIns="91405" bIns="45702">
              <a:spAutoFit/>
            </a:bodyPr>
            <a:lstStyle/>
            <a:p>
              <a:endParaRPr lang="en-US"/>
            </a:p>
          </p:txBody>
        </p:sp>
        <p:sp>
          <p:nvSpPr>
            <p:cNvPr id="577623" name="Line 86"/>
            <p:cNvSpPr>
              <a:spLocks noChangeAspect="1" noChangeShapeType="1"/>
            </p:cNvSpPr>
            <p:nvPr/>
          </p:nvSpPr>
          <p:spPr bwMode="auto">
            <a:xfrm>
              <a:off x="3056" y="1960"/>
              <a:ext cx="0" cy="17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lIns="91405" tIns="45702" rIns="91405" bIns="45702">
              <a:spAutoFit/>
            </a:bodyPr>
            <a:lstStyle/>
            <a:p>
              <a:endParaRPr lang="en-US"/>
            </a:p>
          </p:txBody>
        </p:sp>
        <p:sp>
          <p:nvSpPr>
            <p:cNvPr id="577624" name="Line 87"/>
            <p:cNvSpPr>
              <a:spLocks noChangeShapeType="1"/>
            </p:cNvSpPr>
            <p:nvPr/>
          </p:nvSpPr>
          <p:spPr bwMode="auto">
            <a:xfrm flipV="1">
              <a:off x="3167" y="1825"/>
              <a:ext cx="143" cy="14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77625" name="Line 88"/>
            <p:cNvSpPr>
              <a:spLocks noChangeShapeType="1"/>
            </p:cNvSpPr>
            <p:nvPr/>
          </p:nvSpPr>
          <p:spPr bwMode="auto">
            <a:xfrm flipV="1">
              <a:off x="2833" y="2152"/>
              <a:ext cx="143" cy="14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77626" name="Line 89"/>
            <p:cNvSpPr>
              <a:spLocks noChangeShapeType="1"/>
            </p:cNvSpPr>
            <p:nvPr/>
          </p:nvSpPr>
          <p:spPr bwMode="auto">
            <a:xfrm rot="5400000" flipV="1">
              <a:off x="3163" y="2144"/>
              <a:ext cx="143" cy="14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77627" name="Line 90"/>
            <p:cNvSpPr>
              <a:spLocks noChangeShapeType="1"/>
            </p:cNvSpPr>
            <p:nvPr/>
          </p:nvSpPr>
          <p:spPr bwMode="auto">
            <a:xfrm rot="16200000" flipV="1">
              <a:off x="2816" y="1825"/>
              <a:ext cx="143" cy="14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9" name="Group 91"/>
          <p:cNvGrpSpPr>
            <a:grpSpLocks/>
          </p:cNvGrpSpPr>
          <p:nvPr/>
        </p:nvGrpSpPr>
        <p:grpSpPr bwMode="auto">
          <a:xfrm>
            <a:off x="3846513" y="2897188"/>
            <a:ext cx="1190625" cy="1290637"/>
            <a:chOff x="2657" y="1642"/>
            <a:chExt cx="813" cy="813"/>
          </a:xfrm>
        </p:grpSpPr>
        <p:sp>
          <p:nvSpPr>
            <p:cNvPr id="577629" name="Rectangle 92"/>
            <p:cNvSpPr>
              <a:spLocks noChangeArrowheads="1"/>
            </p:cNvSpPr>
            <p:nvPr/>
          </p:nvSpPr>
          <p:spPr bwMode="auto">
            <a:xfrm>
              <a:off x="2657" y="1642"/>
              <a:ext cx="813" cy="813"/>
            </a:xfrm>
            <a:prstGeom prst="rect">
              <a:avLst/>
            </a:prstGeom>
            <a:noFill/>
            <a:ln w="38100">
              <a:solidFill>
                <a:schemeClr val="accent2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eaLnBrk="0" hangingPunct="0"/>
              <a:endParaRPr lang="en-GB"/>
            </a:p>
          </p:txBody>
        </p:sp>
        <p:sp>
          <p:nvSpPr>
            <p:cNvPr id="577630" name="Oval 93"/>
            <p:cNvSpPr>
              <a:spLocks noChangeArrowheads="1"/>
            </p:cNvSpPr>
            <p:nvPr/>
          </p:nvSpPr>
          <p:spPr bwMode="auto">
            <a:xfrm>
              <a:off x="2940" y="1933"/>
              <a:ext cx="240" cy="240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GB"/>
            </a:p>
          </p:txBody>
        </p:sp>
        <p:sp>
          <p:nvSpPr>
            <p:cNvPr id="577631" name="Oval 94"/>
            <p:cNvSpPr>
              <a:spLocks noChangeArrowheads="1"/>
            </p:cNvSpPr>
            <p:nvPr/>
          </p:nvSpPr>
          <p:spPr bwMode="auto">
            <a:xfrm>
              <a:off x="2940" y="1929"/>
              <a:ext cx="240" cy="24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GB"/>
            </a:p>
          </p:txBody>
        </p:sp>
        <p:sp>
          <p:nvSpPr>
            <p:cNvPr id="577632" name="Line 95"/>
            <p:cNvSpPr>
              <a:spLocks noChangeAspect="1" noChangeShapeType="1"/>
            </p:cNvSpPr>
            <p:nvPr/>
          </p:nvSpPr>
          <p:spPr bwMode="auto">
            <a:xfrm>
              <a:off x="2971" y="2054"/>
              <a:ext cx="18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lIns="91405" tIns="45702" rIns="91405" bIns="45702">
              <a:spAutoFit/>
            </a:bodyPr>
            <a:lstStyle/>
            <a:p>
              <a:endParaRPr lang="en-US"/>
            </a:p>
          </p:txBody>
        </p:sp>
        <p:sp>
          <p:nvSpPr>
            <p:cNvPr id="577633" name="Line 96"/>
            <p:cNvSpPr>
              <a:spLocks noChangeAspect="1" noChangeShapeType="1"/>
            </p:cNvSpPr>
            <p:nvPr/>
          </p:nvSpPr>
          <p:spPr bwMode="auto">
            <a:xfrm>
              <a:off x="3056" y="1964"/>
              <a:ext cx="0" cy="17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lIns="91405" tIns="45702" rIns="91405" bIns="45702">
              <a:spAutoFit/>
            </a:bodyPr>
            <a:lstStyle/>
            <a:p>
              <a:endParaRPr lang="en-US"/>
            </a:p>
          </p:txBody>
        </p:sp>
        <p:sp>
          <p:nvSpPr>
            <p:cNvPr id="577634" name="Line 97"/>
            <p:cNvSpPr>
              <a:spLocks noChangeAspect="1" noChangeShapeType="1"/>
            </p:cNvSpPr>
            <p:nvPr/>
          </p:nvSpPr>
          <p:spPr bwMode="auto">
            <a:xfrm>
              <a:off x="3056" y="1960"/>
              <a:ext cx="0" cy="17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lIns="91405" tIns="45702" rIns="91405" bIns="45702">
              <a:spAutoFit/>
            </a:bodyPr>
            <a:lstStyle/>
            <a:p>
              <a:endParaRPr lang="en-US"/>
            </a:p>
          </p:txBody>
        </p:sp>
        <p:sp>
          <p:nvSpPr>
            <p:cNvPr id="577635" name="Line 98"/>
            <p:cNvSpPr>
              <a:spLocks noChangeShapeType="1"/>
            </p:cNvSpPr>
            <p:nvPr/>
          </p:nvSpPr>
          <p:spPr bwMode="auto">
            <a:xfrm flipV="1">
              <a:off x="3167" y="1825"/>
              <a:ext cx="143" cy="14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77636" name="Line 99"/>
            <p:cNvSpPr>
              <a:spLocks noChangeShapeType="1"/>
            </p:cNvSpPr>
            <p:nvPr/>
          </p:nvSpPr>
          <p:spPr bwMode="auto">
            <a:xfrm flipV="1">
              <a:off x="2833" y="2152"/>
              <a:ext cx="143" cy="14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77637" name="Line 100"/>
            <p:cNvSpPr>
              <a:spLocks noChangeShapeType="1"/>
            </p:cNvSpPr>
            <p:nvPr/>
          </p:nvSpPr>
          <p:spPr bwMode="auto">
            <a:xfrm rot="5400000" flipV="1">
              <a:off x="3163" y="2144"/>
              <a:ext cx="143" cy="14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77638" name="Line 101"/>
            <p:cNvSpPr>
              <a:spLocks noChangeShapeType="1"/>
            </p:cNvSpPr>
            <p:nvPr/>
          </p:nvSpPr>
          <p:spPr bwMode="auto">
            <a:xfrm rot="16200000" flipV="1">
              <a:off x="2816" y="1825"/>
              <a:ext cx="143" cy="14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grpSp>
        <p:nvGrpSpPr>
          <p:cNvPr id="10" name="Group 102"/>
          <p:cNvGrpSpPr>
            <a:grpSpLocks/>
          </p:cNvGrpSpPr>
          <p:nvPr/>
        </p:nvGrpSpPr>
        <p:grpSpPr bwMode="auto">
          <a:xfrm>
            <a:off x="3846513" y="2163763"/>
            <a:ext cx="1190625" cy="1290637"/>
            <a:chOff x="2657" y="1642"/>
            <a:chExt cx="813" cy="813"/>
          </a:xfrm>
        </p:grpSpPr>
        <p:sp>
          <p:nvSpPr>
            <p:cNvPr id="577640" name="Rectangle 103"/>
            <p:cNvSpPr>
              <a:spLocks noChangeArrowheads="1"/>
            </p:cNvSpPr>
            <p:nvPr/>
          </p:nvSpPr>
          <p:spPr bwMode="auto">
            <a:xfrm>
              <a:off x="2657" y="1642"/>
              <a:ext cx="813" cy="813"/>
            </a:xfrm>
            <a:prstGeom prst="rect">
              <a:avLst/>
            </a:prstGeom>
            <a:noFill/>
            <a:ln w="38100">
              <a:solidFill>
                <a:schemeClr val="accent2"/>
              </a:solidFill>
              <a:miter lim="800000"/>
              <a:headEnd type="none" w="sm" len="sm"/>
              <a:tailEnd type="none" w="sm" len="sm"/>
            </a:ln>
          </p:spPr>
          <p:txBody>
            <a:bodyPr wrap="none" anchor="ctr"/>
            <a:lstStyle/>
            <a:p>
              <a:pPr eaLnBrk="0" hangingPunct="0"/>
              <a:endParaRPr lang="en-GB"/>
            </a:p>
          </p:txBody>
        </p:sp>
        <p:sp>
          <p:nvSpPr>
            <p:cNvPr id="577641" name="Oval 104"/>
            <p:cNvSpPr>
              <a:spLocks noChangeArrowheads="1"/>
            </p:cNvSpPr>
            <p:nvPr/>
          </p:nvSpPr>
          <p:spPr bwMode="auto">
            <a:xfrm>
              <a:off x="2940" y="1933"/>
              <a:ext cx="240" cy="240"/>
            </a:xfrm>
            <a:prstGeom prst="ellips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GB"/>
            </a:p>
          </p:txBody>
        </p:sp>
        <p:sp>
          <p:nvSpPr>
            <p:cNvPr id="577642" name="Oval 105"/>
            <p:cNvSpPr>
              <a:spLocks noChangeArrowheads="1"/>
            </p:cNvSpPr>
            <p:nvPr/>
          </p:nvSpPr>
          <p:spPr bwMode="auto">
            <a:xfrm>
              <a:off x="2940" y="1929"/>
              <a:ext cx="240" cy="240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eaLnBrk="0" hangingPunct="0"/>
              <a:endParaRPr lang="en-GB"/>
            </a:p>
          </p:txBody>
        </p:sp>
        <p:sp>
          <p:nvSpPr>
            <p:cNvPr id="577643" name="Line 106"/>
            <p:cNvSpPr>
              <a:spLocks noChangeAspect="1" noChangeShapeType="1"/>
            </p:cNvSpPr>
            <p:nvPr/>
          </p:nvSpPr>
          <p:spPr bwMode="auto">
            <a:xfrm>
              <a:off x="2971" y="2054"/>
              <a:ext cx="181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lIns="91405" tIns="45702" rIns="91405" bIns="45702">
              <a:spAutoFit/>
            </a:bodyPr>
            <a:lstStyle/>
            <a:p>
              <a:endParaRPr lang="en-US"/>
            </a:p>
          </p:txBody>
        </p:sp>
        <p:sp>
          <p:nvSpPr>
            <p:cNvPr id="577644" name="Line 107"/>
            <p:cNvSpPr>
              <a:spLocks noChangeAspect="1" noChangeShapeType="1"/>
            </p:cNvSpPr>
            <p:nvPr/>
          </p:nvSpPr>
          <p:spPr bwMode="auto">
            <a:xfrm>
              <a:off x="3056" y="1964"/>
              <a:ext cx="0" cy="17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lIns="91405" tIns="45702" rIns="91405" bIns="45702">
              <a:spAutoFit/>
            </a:bodyPr>
            <a:lstStyle/>
            <a:p>
              <a:endParaRPr lang="en-US"/>
            </a:p>
          </p:txBody>
        </p:sp>
        <p:sp>
          <p:nvSpPr>
            <p:cNvPr id="577645" name="Line 108"/>
            <p:cNvSpPr>
              <a:spLocks noChangeAspect="1" noChangeShapeType="1"/>
            </p:cNvSpPr>
            <p:nvPr/>
          </p:nvSpPr>
          <p:spPr bwMode="auto">
            <a:xfrm>
              <a:off x="3056" y="1960"/>
              <a:ext cx="0" cy="17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lIns="91405" tIns="45702" rIns="91405" bIns="45702">
              <a:spAutoFit/>
            </a:bodyPr>
            <a:lstStyle/>
            <a:p>
              <a:endParaRPr lang="en-US"/>
            </a:p>
          </p:txBody>
        </p:sp>
        <p:sp>
          <p:nvSpPr>
            <p:cNvPr id="577646" name="Line 109"/>
            <p:cNvSpPr>
              <a:spLocks noChangeShapeType="1"/>
            </p:cNvSpPr>
            <p:nvPr/>
          </p:nvSpPr>
          <p:spPr bwMode="auto">
            <a:xfrm flipV="1">
              <a:off x="3167" y="1825"/>
              <a:ext cx="143" cy="14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77647" name="Line 110"/>
            <p:cNvSpPr>
              <a:spLocks noChangeShapeType="1"/>
            </p:cNvSpPr>
            <p:nvPr/>
          </p:nvSpPr>
          <p:spPr bwMode="auto">
            <a:xfrm flipV="1">
              <a:off x="2833" y="2152"/>
              <a:ext cx="143" cy="14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none" w="sm" len="sm"/>
              <a:tailEnd type="triangle" w="med" len="med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77648" name="Line 111"/>
            <p:cNvSpPr>
              <a:spLocks noChangeShapeType="1"/>
            </p:cNvSpPr>
            <p:nvPr/>
          </p:nvSpPr>
          <p:spPr bwMode="auto">
            <a:xfrm rot="5400000" flipV="1">
              <a:off x="3163" y="2144"/>
              <a:ext cx="143" cy="14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577649" name="Line 112"/>
            <p:cNvSpPr>
              <a:spLocks noChangeShapeType="1"/>
            </p:cNvSpPr>
            <p:nvPr/>
          </p:nvSpPr>
          <p:spPr bwMode="auto">
            <a:xfrm rot="16200000" flipV="1">
              <a:off x="2816" y="1825"/>
              <a:ext cx="143" cy="144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 type="triangle" w="med" len="med"/>
              <a:tailEnd type="none" w="sm" len="sm"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43" name="Text Box 113"/>
          <p:cNvSpPr txBox="1">
            <a:spLocks noChangeArrowheads="1"/>
          </p:cNvSpPr>
          <p:nvPr/>
        </p:nvSpPr>
        <p:spPr bwMode="auto">
          <a:xfrm>
            <a:off x="2852738" y="1512888"/>
            <a:ext cx="2522537" cy="396875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</a:pPr>
            <a:r>
              <a:rPr lang="en-US" i="1">
                <a:solidFill>
                  <a:srgbClr val="0033CC"/>
                </a:solidFill>
              </a:rPr>
              <a:t>The winner takes all</a:t>
            </a:r>
          </a:p>
        </p:txBody>
      </p:sp>
      <p:sp>
        <p:nvSpPr>
          <p:cNvPr id="577651" name="Text Box 115"/>
          <p:cNvSpPr txBox="1">
            <a:spLocks noChangeArrowheads="1"/>
          </p:cNvSpPr>
          <p:nvPr/>
        </p:nvSpPr>
        <p:spPr bwMode="auto">
          <a:xfrm>
            <a:off x="6645275" y="3082925"/>
            <a:ext cx="2228850" cy="228282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buFontTx/>
              <a:buChar char="•"/>
            </a:pPr>
            <a:r>
              <a:rPr lang="en-US" sz="2400" b="1" i="1"/>
              <a:t> Charge is summed in every 4 pixel cluster on an event-by-event basis </a:t>
            </a:r>
          </a:p>
        </p:txBody>
      </p:sp>
      <p:sp>
        <p:nvSpPr>
          <p:cNvPr id="577652" name="Text Box 116"/>
          <p:cNvSpPr txBox="1">
            <a:spLocks noChangeArrowheads="1"/>
          </p:cNvSpPr>
          <p:nvPr/>
        </p:nvSpPr>
        <p:spPr bwMode="auto">
          <a:xfrm>
            <a:off x="6569075" y="3259138"/>
            <a:ext cx="2381250" cy="15525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>
            <a:spAutoFit/>
          </a:bodyPr>
          <a:lstStyle/>
          <a:p>
            <a:pPr eaLnBrk="0" hangingPunct="0">
              <a:spcBef>
                <a:spcPct val="50000"/>
              </a:spcBef>
              <a:buFontTx/>
              <a:buChar char="•"/>
            </a:pPr>
            <a:r>
              <a:rPr lang="en-US" sz="2400" b="1" i="1"/>
              <a:t> The incoming quantum is assigned as a single hit   </a:t>
            </a:r>
          </a:p>
        </p:txBody>
      </p:sp>
      <p:sp>
        <p:nvSpPr>
          <p:cNvPr id="22" name="Title 21"/>
          <p:cNvSpPr>
            <a:spLocks/>
          </p:cNvSpPr>
          <p:nvPr/>
        </p:nvSpPr>
        <p:spPr bwMode="auto">
          <a:xfrm>
            <a:off x="838200" y="0"/>
            <a:ext cx="7467600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en-US" sz="2800" dirty="0">
                <a:solidFill>
                  <a:srgbClr val="1737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rPr>
              <a:t>Charge Summing Architecture on </a:t>
            </a:r>
            <a:r>
              <a:rPr lang="en-US" sz="2800" dirty="0" err="1">
                <a:solidFill>
                  <a:srgbClr val="1737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Franklin Gothic Medium" pitchFamily="34" charset="0"/>
              </a:rPr>
              <a:t>Medipix3</a:t>
            </a:r>
            <a:endParaRPr lang="en-US" sz="2800" dirty="0">
              <a:solidFill>
                <a:srgbClr val="17375E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Franklin Gothic Medium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5" grpId="0" animBg="1"/>
      <p:bldP spid="135" grpId="1" animBg="1"/>
      <p:bldP spid="136" grpId="0" animBg="1"/>
      <p:bldP spid="136" grpId="1" animBg="1"/>
      <p:bldP spid="137" grpId="0" animBg="1"/>
      <p:bldP spid="137" grpId="1" animBg="1"/>
      <p:bldP spid="138" grpId="0" animBg="1"/>
      <p:bldP spid="138" grpId="1" animBg="1"/>
      <p:bldP spid="139" grpId="0" animBg="1"/>
      <p:bldP spid="139" grpId="1" animBg="1"/>
      <p:bldP spid="140" grpId="0" animBg="1"/>
      <p:bldP spid="141" grpId="0" animBg="1"/>
      <p:bldP spid="142" grpId="0" animBg="1"/>
      <p:bldP spid="143" grpId="0" animBg="1"/>
      <p:bldP spid="243" grpId="0" animBg="1"/>
      <p:bldP spid="577651" grpId="0"/>
      <p:bldP spid="577651" grpId="1"/>
      <p:bldP spid="57765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9586" name="Rectangle 2"/>
          <p:cNvSpPr>
            <a:spLocks noChangeArrowheads="1"/>
          </p:cNvSpPr>
          <p:nvPr/>
        </p:nvSpPr>
        <p:spPr bwMode="auto">
          <a:xfrm>
            <a:off x="1357313" y="5929313"/>
            <a:ext cx="7786687" cy="928687"/>
          </a:xfrm>
          <a:prstGeom prst="rect">
            <a:avLst/>
          </a:prstGeom>
          <a:solidFill>
            <a:schemeClr val="bg1"/>
          </a:solidFill>
          <a:ln w="12700">
            <a:noFill/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endParaRPr lang="en-US"/>
          </a:p>
        </p:txBody>
      </p:sp>
      <p:pic>
        <p:nvPicPr>
          <p:cNvPr id="579587" name="Picture 3"/>
          <p:cNvPicPr>
            <a:picLocks noChangeAspect="1" noChangeArrowheads="1"/>
          </p:cNvPicPr>
          <p:nvPr/>
        </p:nvPicPr>
        <p:blipFill>
          <a:blip r:embed="rId3" cstate="print"/>
          <a:srcRect r="3459" b="4871"/>
          <a:stretch>
            <a:fillRect/>
          </a:stretch>
        </p:blipFill>
        <p:spPr bwMode="auto">
          <a:xfrm>
            <a:off x="1166813" y="1428750"/>
            <a:ext cx="7977187" cy="474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itle 1"/>
          <p:cNvSpPr>
            <a:spLocks noGrp="1"/>
          </p:cNvSpPr>
          <p:nvPr>
            <p:ph type="title" idx="4294967295"/>
          </p:nvPr>
        </p:nvSpPr>
        <p:spPr>
          <a:xfrm>
            <a:off x="838200" y="0"/>
            <a:ext cx="7467600" cy="944563"/>
          </a:xfrm>
        </p:spPr>
        <p:txBody>
          <a:bodyPr/>
          <a:lstStyle/>
          <a:p>
            <a:r>
              <a:rPr lang="en-US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Medipix3</a:t>
            </a:r>
            <a:r>
              <a:rPr lang="en-US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Pixel Schematic</a:t>
            </a:r>
            <a:endParaRPr lang="en-GB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579589" name="Rectangle 5"/>
          <p:cNvSpPr>
            <a:spLocks noChangeArrowheads="1"/>
          </p:cNvSpPr>
          <p:nvPr/>
        </p:nvSpPr>
        <p:spPr bwMode="auto">
          <a:xfrm>
            <a:off x="6010275" y="1257300"/>
            <a:ext cx="3113088" cy="391636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4033838" y="1943100"/>
            <a:ext cx="5108575" cy="4265613"/>
            <a:chOff x="2541" y="1216"/>
            <a:chExt cx="3218" cy="2687"/>
          </a:xfrm>
        </p:grpSpPr>
        <p:sp>
          <p:nvSpPr>
            <p:cNvPr id="579591" name="Rectangle 7"/>
            <p:cNvSpPr>
              <a:spLocks noChangeArrowheads="1"/>
            </p:cNvSpPr>
            <p:nvPr/>
          </p:nvSpPr>
          <p:spPr bwMode="auto">
            <a:xfrm>
              <a:off x="2541" y="1216"/>
              <a:ext cx="1524" cy="509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9592" name="Rectangle 8"/>
            <p:cNvSpPr>
              <a:spLocks noChangeArrowheads="1"/>
            </p:cNvSpPr>
            <p:nvPr/>
          </p:nvSpPr>
          <p:spPr bwMode="auto">
            <a:xfrm>
              <a:off x="3195" y="1313"/>
              <a:ext cx="1378" cy="227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9593" name="Rectangle 9"/>
            <p:cNvSpPr>
              <a:spLocks noChangeArrowheads="1"/>
            </p:cNvSpPr>
            <p:nvPr/>
          </p:nvSpPr>
          <p:spPr bwMode="auto">
            <a:xfrm>
              <a:off x="2953" y="3200"/>
              <a:ext cx="1524" cy="41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9594" name="Rectangle 10"/>
            <p:cNvSpPr>
              <a:spLocks noChangeArrowheads="1"/>
            </p:cNvSpPr>
            <p:nvPr/>
          </p:nvSpPr>
          <p:spPr bwMode="auto">
            <a:xfrm>
              <a:off x="3146" y="3394"/>
              <a:ext cx="2613" cy="509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3" name="Group 11"/>
          <p:cNvGrpSpPr>
            <a:grpSpLocks/>
          </p:cNvGrpSpPr>
          <p:nvPr/>
        </p:nvGrpSpPr>
        <p:grpSpPr bwMode="auto">
          <a:xfrm>
            <a:off x="4071938" y="2455863"/>
            <a:ext cx="1768475" cy="2611437"/>
            <a:chOff x="2565" y="1555"/>
            <a:chExt cx="1114" cy="1645"/>
          </a:xfrm>
        </p:grpSpPr>
        <p:sp>
          <p:nvSpPr>
            <p:cNvPr id="579596" name="Rectangle 12"/>
            <p:cNvSpPr>
              <a:spLocks noChangeArrowheads="1"/>
            </p:cNvSpPr>
            <p:nvPr/>
          </p:nvSpPr>
          <p:spPr bwMode="auto">
            <a:xfrm>
              <a:off x="2590" y="1555"/>
              <a:ext cx="968" cy="46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9597" name="Rectangle 13"/>
            <p:cNvSpPr>
              <a:spLocks noChangeArrowheads="1"/>
            </p:cNvSpPr>
            <p:nvPr/>
          </p:nvSpPr>
          <p:spPr bwMode="auto">
            <a:xfrm>
              <a:off x="2711" y="1797"/>
              <a:ext cx="968" cy="1403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9598" name="Rectangle 14"/>
            <p:cNvSpPr>
              <a:spLocks noChangeArrowheads="1"/>
            </p:cNvSpPr>
            <p:nvPr/>
          </p:nvSpPr>
          <p:spPr bwMode="auto">
            <a:xfrm>
              <a:off x="2565" y="2305"/>
              <a:ext cx="968" cy="411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2266950" y="2209800"/>
            <a:ext cx="2506663" cy="3341688"/>
            <a:chOff x="1428" y="1434"/>
            <a:chExt cx="1579" cy="2105"/>
          </a:xfrm>
        </p:grpSpPr>
        <p:sp>
          <p:nvSpPr>
            <p:cNvPr id="579600" name="Rectangle 16"/>
            <p:cNvSpPr>
              <a:spLocks noChangeArrowheads="1"/>
            </p:cNvSpPr>
            <p:nvPr/>
          </p:nvSpPr>
          <p:spPr bwMode="auto">
            <a:xfrm>
              <a:off x="1628" y="1434"/>
              <a:ext cx="1379" cy="210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579601" name="Rectangle 17"/>
            <p:cNvSpPr>
              <a:spLocks noChangeArrowheads="1"/>
            </p:cNvSpPr>
            <p:nvPr/>
          </p:nvSpPr>
          <p:spPr bwMode="auto">
            <a:xfrm>
              <a:off x="1428" y="2426"/>
              <a:ext cx="1379" cy="1016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18" name="Rectangle 17"/>
          <p:cNvSpPr/>
          <p:nvPr/>
        </p:nvSpPr>
        <p:spPr bwMode="auto">
          <a:xfrm>
            <a:off x="1104900" y="2705100"/>
            <a:ext cx="1600200" cy="2400300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9" name="Rectangle 18"/>
          <p:cNvSpPr/>
          <p:nvPr/>
        </p:nvSpPr>
        <p:spPr bwMode="auto">
          <a:xfrm>
            <a:off x="4229100" y="2743200"/>
            <a:ext cx="800100" cy="2400300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0" name="Rectangle 19"/>
          <p:cNvSpPr/>
          <p:nvPr/>
        </p:nvSpPr>
        <p:spPr bwMode="auto">
          <a:xfrm>
            <a:off x="5067300" y="2971800"/>
            <a:ext cx="952500" cy="952500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1" name="Rectangle 20"/>
          <p:cNvSpPr/>
          <p:nvPr/>
        </p:nvSpPr>
        <p:spPr bwMode="auto">
          <a:xfrm>
            <a:off x="6057900" y="2247900"/>
            <a:ext cx="1447800" cy="2628900"/>
          </a:xfrm>
          <a:prstGeom prst="rect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5524500" y="6324600"/>
            <a:ext cx="3352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i="1" dirty="0" smtClean="0">
                <a:solidFill>
                  <a:srgbClr val="FF0000"/>
                </a:solidFill>
              </a:rPr>
              <a:t>Common circuitry </a:t>
            </a:r>
            <a:r>
              <a:rPr lang="en-US" sz="1800" i="1" dirty="0" err="1" smtClean="0">
                <a:solidFill>
                  <a:srgbClr val="FF0000"/>
                </a:solidFill>
              </a:rPr>
              <a:t>wrt</a:t>
            </a:r>
            <a:r>
              <a:rPr lang="en-US" sz="1800" i="1" dirty="0" smtClean="0">
                <a:solidFill>
                  <a:srgbClr val="FF0000"/>
                </a:solidFill>
              </a:rPr>
              <a:t> </a:t>
            </a:r>
            <a:r>
              <a:rPr lang="en-US" sz="1800" i="1" dirty="0" err="1" smtClean="0">
                <a:solidFill>
                  <a:srgbClr val="FF0000"/>
                </a:solidFill>
              </a:rPr>
              <a:t>Medipix2</a:t>
            </a:r>
            <a:endParaRPr lang="en-US" sz="1800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95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9589" grpId="0" animBg="1"/>
      <p:bldP spid="18" grpId="0" animBg="1"/>
      <p:bldP spid="19" grpId="0" animBg="1"/>
      <p:bldP spid="20" grpId="0" animBg="1"/>
      <p:bldP spid="21" grpId="0" animBg="1"/>
      <p:bldP spid="2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3186" name="Picture 2"/>
          <p:cNvPicPr>
            <a:picLocks noChangeAspect="1" noChangeArrowheads="1"/>
          </p:cNvPicPr>
          <p:nvPr/>
        </p:nvPicPr>
        <p:blipFill>
          <a:blip r:embed="rId2" cstate="print"/>
          <a:srcRect l="9821" b="3131"/>
          <a:stretch>
            <a:fillRect/>
          </a:stretch>
        </p:blipFill>
        <p:spPr bwMode="auto">
          <a:xfrm>
            <a:off x="38100" y="1295400"/>
            <a:ext cx="4514117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33187" name="Picture 3"/>
          <p:cNvPicPr>
            <a:picLocks noChangeAspect="1" noChangeArrowheads="1"/>
          </p:cNvPicPr>
          <p:nvPr/>
        </p:nvPicPr>
        <p:blipFill>
          <a:blip r:embed="rId3" cstate="print"/>
          <a:srcRect r="5936" b="6874"/>
          <a:stretch>
            <a:fillRect/>
          </a:stretch>
        </p:blipFill>
        <p:spPr bwMode="auto">
          <a:xfrm>
            <a:off x="4533899" y="1409700"/>
            <a:ext cx="4608514" cy="4520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Title 1"/>
          <p:cNvSpPr txBox="1">
            <a:spLocks/>
          </p:cNvSpPr>
          <p:nvPr/>
        </p:nvSpPr>
        <p:spPr bwMode="auto">
          <a:xfrm>
            <a:off x="1524000" y="0"/>
            <a:ext cx="7467600" cy="944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1737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Medipix</a:t>
            </a:r>
            <a:r>
              <a:rPr kumimoji="0" lang="en-US" sz="3200" b="0" i="0" u="none" strike="noStrike" kern="0" cap="none" spc="0" normalizeH="0" noProof="0" dirty="0" smtClean="0">
                <a:ln>
                  <a:noFill/>
                </a:ln>
                <a:solidFill>
                  <a:srgbClr val="1737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2 and 3 </a:t>
            </a:r>
            <a:r>
              <a:rPr lang="en-US" sz="3200" kern="0" dirty="0">
                <a:solidFill>
                  <a:srgbClr val="1737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rPr>
              <a:t>p</a:t>
            </a:r>
            <a:r>
              <a:rPr kumimoji="0" lang="en-US" sz="32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1737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ixel</a:t>
            </a:r>
            <a:r>
              <a:rPr kumimoji="0" lang="en-US" sz="3200" b="0" i="0" u="none" strike="noStrike" kern="0" cap="none" spc="0" normalizeH="0" baseline="0" noProof="0" dirty="0" smtClean="0">
                <a:ln>
                  <a:noFill/>
                </a:ln>
                <a:solidFill>
                  <a:srgbClr val="17375E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layouts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914400" y="6096000"/>
            <a:ext cx="29337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Mpix2</a:t>
            </a:r>
            <a:r>
              <a:rPr lang="en-US" dirty="0" smtClean="0"/>
              <a:t> </a:t>
            </a:r>
            <a:r>
              <a:rPr lang="en-US" dirty="0" err="1" smtClean="0"/>
              <a:t>0.25</a:t>
            </a:r>
            <a:r>
              <a:rPr lang="en-US" dirty="0" err="1" smtClean="0">
                <a:latin typeface="Symbol" pitchFamily="18" charset="2"/>
              </a:rPr>
              <a:t>m</a:t>
            </a:r>
            <a:r>
              <a:rPr lang="en-US" dirty="0" err="1" smtClean="0"/>
              <a:t>m</a:t>
            </a:r>
            <a:r>
              <a:rPr lang="en-US" dirty="0" smtClean="0"/>
              <a:t> </a:t>
            </a:r>
            <a:r>
              <a:rPr lang="en-US" dirty="0" err="1" smtClean="0"/>
              <a:t>CMOS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5524500" y="6096000"/>
            <a:ext cx="29337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 smtClean="0"/>
              <a:t>Mpix3</a:t>
            </a:r>
            <a:r>
              <a:rPr lang="en-US" dirty="0" smtClean="0"/>
              <a:t> </a:t>
            </a:r>
            <a:r>
              <a:rPr lang="en-US" dirty="0" err="1" smtClean="0"/>
              <a:t>0.13</a:t>
            </a:r>
            <a:r>
              <a:rPr lang="en-US" dirty="0" err="1" smtClean="0">
                <a:latin typeface="Symbol" pitchFamily="18" charset="2"/>
              </a:rPr>
              <a:t>m</a:t>
            </a:r>
            <a:r>
              <a:rPr lang="en-US" dirty="0" err="1" smtClean="0"/>
              <a:t>m</a:t>
            </a:r>
            <a:r>
              <a:rPr lang="en-US" dirty="0" smtClean="0"/>
              <a:t> </a:t>
            </a:r>
            <a:r>
              <a:rPr lang="en-US" dirty="0" err="1" smtClean="0"/>
              <a:t>CMOS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edipix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Default Design">
      <a:majorFont>
        <a:latin typeface="Franklin Gothic Medium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MedipixTemplate</Template>
  <TotalTime>16697</TotalTime>
  <Words>1097</Words>
  <Application>Microsoft Office PowerPoint</Application>
  <PresentationFormat>On-screen Show (4:3)</PresentationFormat>
  <Paragraphs>160</Paragraphs>
  <Slides>22</Slides>
  <Notes>13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4" baseType="lpstr">
      <vt:lpstr>MedipixTemplate</vt:lpstr>
      <vt:lpstr>Microsoft Equation 3.0</vt:lpstr>
      <vt:lpstr>Medipix3 chip, downscaled feature sizes, noise and timing resolution of the front-end</vt:lpstr>
      <vt:lpstr>Slide 2</vt:lpstr>
      <vt:lpstr>Medipix3 chip</vt:lpstr>
      <vt:lpstr>Slide 4</vt:lpstr>
      <vt:lpstr>Slide 5</vt:lpstr>
      <vt:lpstr>Slide 6</vt:lpstr>
      <vt:lpstr>Slide 7</vt:lpstr>
      <vt:lpstr>Medipix3 Pixel Schematic</vt:lpstr>
      <vt:lpstr>Slide 9</vt:lpstr>
      <vt:lpstr>Slide 10</vt:lpstr>
      <vt:lpstr>55Fe image of a leaf</vt:lpstr>
      <vt:lpstr>Energy reconstruction in CSM</vt:lpstr>
      <vt:lpstr>Slide 13</vt:lpstr>
      <vt:lpstr>Imaging in CSM</vt:lpstr>
      <vt:lpstr>Summary of electrical measurements</vt:lpstr>
      <vt:lpstr>Slide 16</vt:lpstr>
      <vt:lpstr>Slide 17</vt:lpstr>
      <vt:lpstr>Slide 18</vt:lpstr>
      <vt:lpstr>Slide 19</vt:lpstr>
      <vt:lpstr>Slide 20</vt:lpstr>
      <vt:lpstr>Slide 21</vt:lpstr>
      <vt:lpstr>Slide 22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Medipix3 Test set up</dc:title>
  <dc:creator>Xavier Llopart</dc:creator>
  <cp:lastModifiedBy>rballabr</cp:lastModifiedBy>
  <cp:revision>119</cp:revision>
  <dcterms:created xsi:type="dcterms:W3CDTF">2009-01-28T08:24:25Z</dcterms:created>
  <dcterms:modified xsi:type="dcterms:W3CDTF">2010-06-17T12:33:42Z</dcterms:modified>
</cp:coreProperties>
</file>