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1" r:id="rId5"/>
    <p:sldId id="260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26" d="100"/>
          <a:sy n="126" d="100"/>
        </p:scale>
        <p:origin x="-5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E6DE9-09FD-48DB-82E3-B561722C364D}" type="datetimeFigureOut">
              <a:rPr lang="en-US" smtClean="0"/>
              <a:t>6/16/2010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A459A-24C7-49F3-93C5-BED55E0BB9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E6DE9-09FD-48DB-82E3-B561722C364D}" type="datetimeFigureOut">
              <a:rPr lang="en-US" smtClean="0"/>
              <a:t>6/16/2010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A459A-24C7-49F3-93C5-BED55E0BB9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E6DE9-09FD-48DB-82E3-B561722C364D}" type="datetimeFigureOut">
              <a:rPr lang="en-US" smtClean="0"/>
              <a:t>6/16/2010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A459A-24C7-49F3-93C5-BED55E0BB9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E6DE9-09FD-48DB-82E3-B561722C364D}" type="datetimeFigureOut">
              <a:rPr lang="en-US" smtClean="0"/>
              <a:t>6/16/2010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A459A-24C7-49F3-93C5-BED55E0BB9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E6DE9-09FD-48DB-82E3-B561722C364D}" type="datetimeFigureOut">
              <a:rPr lang="en-US" smtClean="0"/>
              <a:t>6/16/2010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A459A-24C7-49F3-93C5-BED55E0BB9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E6DE9-09FD-48DB-82E3-B561722C364D}" type="datetimeFigureOut">
              <a:rPr lang="en-US" smtClean="0"/>
              <a:t>6/16/2010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A459A-24C7-49F3-93C5-BED55E0BB9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E6DE9-09FD-48DB-82E3-B561722C364D}" type="datetimeFigureOut">
              <a:rPr lang="en-US" smtClean="0"/>
              <a:t>6/16/2010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A459A-24C7-49F3-93C5-BED55E0BB9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E6DE9-09FD-48DB-82E3-B561722C364D}" type="datetimeFigureOut">
              <a:rPr lang="en-US" smtClean="0"/>
              <a:t>6/16/2010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A459A-24C7-49F3-93C5-BED55E0BB9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E6DE9-09FD-48DB-82E3-B561722C364D}" type="datetimeFigureOut">
              <a:rPr lang="en-US" smtClean="0"/>
              <a:t>6/16/2010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A459A-24C7-49F3-93C5-BED55E0BB9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E6DE9-09FD-48DB-82E3-B561722C364D}" type="datetimeFigureOut">
              <a:rPr lang="en-US" smtClean="0"/>
              <a:t>6/16/2010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A459A-24C7-49F3-93C5-BED55E0BB9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E6DE9-09FD-48DB-82E3-B561722C364D}" type="datetimeFigureOut">
              <a:rPr lang="en-US" smtClean="0"/>
              <a:t>6/16/2010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A459A-24C7-49F3-93C5-BED55E0BB9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8E6DE9-09FD-48DB-82E3-B561722C364D}" type="datetimeFigureOut">
              <a:rPr lang="en-US" smtClean="0"/>
              <a:t>6/16/2010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BA459A-24C7-49F3-93C5-BED55E0BB9F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 requirements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143000" y="1447800"/>
          <a:ext cx="7086600" cy="43371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7000"/>
                <a:gridCol w="4419600"/>
              </a:tblGrid>
              <a:tr h="369711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</a:tr>
              <a:tr h="369711">
                <a:tc rowSpan="4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Beam structure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~300 bunch/BX</a:t>
                      </a:r>
                      <a:endParaRPr lang="en-US" dirty="0"/>
                    </a:p>
                  </a:txBody>
                  <a:tcPr anchor="ctr"/>
                </a:tc>
              </a:tr>
              <a:tr h="369711"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 bunch train every 20 ms</a:t>
                      </a:r>
                      <a:endParaRPr lang="en-US" dirty="0"/>
                    </a:p>
                  </a:txBody>
                  <a:tcPr anchor="ctr"/>
                </a:tc>
              </a:tr>
              <a:tr h="369711"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Bunch length</a:t>
                      </a:r>
                      <a:r>
                        <a:rPr lang="en-US" baseline="0" dirty="0" smtClean="0"/>
                        <a:t> 0.5 ns</a:t>
                      </a:r>
                    </a:p>
                  </a:txBody>
                  <a:tcPr anchor="ctr"/>
                </a:tc>
              </a:tr>
              <a:tr h="369711"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/>
                        <a:t>Train length ~150ns</a:t>
                      </a:r>
                      <a:endParaRPr lang="en-US" dirty="0"/>
                    </a:p>
                  </a:txBody>
                  <a:tcPr anchor="ctr"/>
                </a:tc>
              </a:tr>
              <a:tr h="36971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Low mass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Readout</a:t>
                      </a:r>
                      <a:r>
                        <a:rPr lang="en-US" baseline="0" dirty="0" smtClean="0"/>
                        <a:t> thinned to </a:t>
                      </a:r>
                      <a:r>
                        <a:rPr lang="en-US" baseline="0" dirty="0" smtClean="0">
                          <a:latin typeface="Calibri"/>
                        </a:rPr>
                        <a:t>→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50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u="none" baseline="0" dirty="0" smtClean="0"/>
                        <a:t>um</a:t>
                      </a:r>
                    </a:p>
                    <a:p>
                      <a:pPr algn="ctr"/>
                      <a:r>
                        <a:rPr lang="en-US" u="none" baseline="0" dirty="0" smtClean="0"/>
                        <a:t>No active cooling (air cooling)</a:t>
                      </a:r>
                      <a:endParaRPr lang="en-US" dirty="0"/>
                    </a:p>
                  </a:txBody>
                  <a:tcPr anchor="ctr"/>
                </a:tc>
              </a:tr>
              <a:tr h="36971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Pixel size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r>
                        <a:rPr lang="en-US" baseline="0" dirty="0" smtClean="0"/>
                        <a:t> to </a:t>
                      </a:r>
                      <a:r>
                        <a:rPr lang="en-US" dirty="0" smtClean="0"/>
                        <a:t>20</a:t>
                      </a:r>
                      <a:r>
                        <a:rPr lang="en-US" baseline="0" dirty="0" smtClean="0"/>
                        <a:t> µm square pixels</a:t>
                      </a:r>
                      <a:endParaRPr lang="en-US" dirty="0"/>
                    </a:p>
                  </a:txBody>
                  <a:tcPr anchor="ctr"/>
                </a:tc>
              </a:tr>
              <a:tr h="36971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Power</a:t>
                      </a:r>
                      <a:r>
                        <a:rPr lang="en-US" baseline="0" dirty="0" smtClean="0"/>
                        <a:t> consumption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mW</a:t>
                      </a:r>
                      <a:r>
                        <a:rPr lang="en-US" baseline="0" dirty="0" smtClean="0"/>
                        <a:t>/cm</a:t>
                      </a:r>
                      <a:r>
                        <a:rPr lang="en-US" baseline="30000" dirty="0" smtClean="0"/>
                        <a:t>2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smtClean="0">
                          <a:latin typeface="+mn-lt"/>
                        </a:rPr>
                        <a:t>→</a:t>
                      </a:r>
                      <a:r>
                        <a:rPr lang="en-US" baseline="0" dirty="0" smtClean="0"/>
                        <a:t> 100 to 400nW/pixel</a:t>
                      </a:r>
                      <a:endParaRPr lang="en-US" baseline="30000" dirty="0"/>
                    </a:p>
                  </a:txBody>
                  <a:tcPr anchor="ctr"/>
                </a:tc>
              </a:tr>
              <a:tr h="36971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Radiation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 radiation hardness</a:t>
                      </a:r>
                      <a:endParaRPr lang="en-US" dirty="0"/>
                    </a:p>
                  </a:txBody>
                  <a:tcPr anchor="ctr"/>
                </a:tc>
              </a:tr>
              <a:tr h="36971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Average</a:t>
                      </a:r>
                      <a:r>
                        <a:rPr lang="en-US" baseline="0" dirty="0" smtClean="0"/>
                        <a:t> hit rate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0.04 hit/mm</a:t>
                      </a:r>
                      <a:r>
                        <a:rPr lang="en-US" baseline="30000" dirty="0" smtClean="0"/>
                        <a:t>2</a:t>
                      </a:r>
                      <a:r>
                        <a:rPr lang="en-US" baseline="0" dirty="0" smtClean="0"/>
                        <a:t>/ns</a:t>
                      </a:r>
                      <a:endParaRPr lang="en-US" b="1" baseline="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6971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Maximum</a:t>
                      </a:r>
                      <a:r>
                        <a:rPr lang="en-US" baseline="0" dirty="0" smtClean="0"/>
                        <a:t> hit rate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(x5 average</a:t>
                      </a:r>
                      <a:r>
                        <a:rPr lang="en-US" baseline="0" dirty="0" smtClean="0"/>
                        <a:t> hit rate) </a:t>
                      </a:r>
                      <a:r>
                        <a:rPr lang="en-US" baseline="0" dirty="0" smtClean="0">
                          <a:latin typeface="+mn-lt"/>
                        </a:rPr>
                        <a:t>→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0.2 hit/mm</a:t>
                      </a:r>
                      <a:r>
                        <a:rPr lang="en-US" baseline="30000" dirty="0" smtClean="0"/>
                        <a:t>2</a:t>
                      </a:r>
                      <a:r>
                        <a:rPr lang="en-US" baseline="0" dirty="0" smtClean="0"/>
                        <a:t>/ns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Pixel consumption per pixel (target 100mW/cm</a:t>
            </a:r>
            <a:r>
              <a:rPr lang="en-US" sz="2800" baseline="30000" dirty="0" smtClean="0"/>
              <a:t>2</a:t>
            </a:r>
            <a:r>
              <a:rPr lang="en-US" sz="2800" dirty="0" smtClean="0"/>
              <a:t>)</a:t>
            </a:r>
            <a:endParaRPr lang="en-US" sz="28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As a conclusion: Power pulsing/gating will be needed in this project (1/20 should be feasible…)</a:t>
            </a:r>
            <a:endParaRPr lang="en-US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18142" y="2438400"/>
            <a:ext cx="6507716" cy="390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Average/Maximum hit rate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An important parameter for the CLIC front-end is to </a:t>
            </a:r>
            <a:r>
              <a:rPr lang="en-US" sz="2400" dirty="0" smtClean="0"/>
              <a:t>understand whether we have to deal with double hits per bunch train per pixel</a:t>
            </a:r>
          </a:p>
          <a:p>
            <a:endParaRPr lang="en-US" sz="2400" dirty="0"/>
          </a:p>
          <a:p>
            <a:r>
              <a:rPr lang="en-US" sz="2400" dirty="0" smtClean="0"/>
              <a:t>I used the hit rate numbers given by </a:t>
            </a:r>
            <a:r>
              <a:rPr lang="en-US" sz="2400" dirty="0" err="1" smtClean="0"/>
              <a:t>Dominik</a:t>
            </a:r>
            <a:r>
              <a:rPr lang="en-US" sz="2400" dirty="0" smtClean="0"/>
              <a:t> and Erik (previous slide)</a:t>
            </a:r>
          </a:p>
          <a:p>
            <a:endParaRPr lang="en-US" sz="2400" dirty="0" smtClean="0"/>
          </a:p>
          <a:p>
            <a:r>
              <a:rPr lang="en-US" sz="2400" dirty="0" smtClean="0"/>
              <a:t>For the following plots I assumed:</a:t>
            </a:r>
          </a:p>
          <a:p>
            <a:pPr lvl="1"/>
            <a:r>
              <a:rPr lang="en-US" sz="2000" dirty="0" smtClean="0"/>
              <a:t>1 hit generates a 3 pixel cluster independently of the pixel size</a:t>
            </a:r>
          </a:p>
          <a:p>
            <a:pPr lvl="1"/>
            <a:r>
              <a:rPr lang="en-US" sz="2000" dirty="0" smtClean="0"/>
              <a:t>Particle arrival follows a uniform distribution </a:t>
            </a:r>
          </a:p>
          <a:p>
            <a:pPr lvl="1"/>
            <a:r>
              <a:rPr lang="en-US" sz="2000" dirty="0" smtClean="0"/>
              <a:t>Hits are uniformly distributed along the whole detector</a:t>
            </a:r>
            <a:endParaRPr lang="en-US" sz="2000" dirty="0" smtClean="0"/>
          </a:p>
          <a:p>
            <a:pPr lvl="1">
              <a:buNone/>
            </a:pPr>
            <a:endParaRPr lang="en-US" sz="2000" b="1" baseline="0" dirty="0" smtClean="0">
              <a:solidFill>
                <a:srgbClr val="FF0000"/>
              </a:solidFill>
              <a:latin typeface="+mn-lt"/>
            </a:endParaRPr>
          </a:p>
          <a:p>
            <a:endParaRPr lang="en-US" sz="2400" baseline="0" dirty="0" smtClean="0">
              <a:latin typeface="+mn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Average hit rate probability per pixel per bunch train</a:t>
            </a:r>
            <a:endParaRPr lang="en-US" sz="28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549392"/>
            <a:ext cx="7132320" cy="4668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Maximum hit rate probability </a:t>
            </a:r>
            <a:r>
              <a:rPr lang="en-US" sz="2800" dirty="0" smtClean="0"/>
              <a:t>per pixel per bunch train</a:t>
            </a:r>
            <a:endParaRPr lang="en-US" sz="2800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5840" y="1524000"/>
            <a:ext cx="7132320" cy="466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20 </a:t>
            </a:r>
            <a:r>
              <a:rPr lang="en-US" sz="2400" dirty="0" smtClean="0"/>
              <a:t>µ</a:t>
            </a:r>
            <a:r>
              <a:rPr lang="en-US" sz="2400" dirty="0" smtClean="0"/>
              <a:t>m pixel:</a:t>
            </a:r>
          </a:p>
          <a:p>
            <a:pPr lvl="1"/>
            <a:r>
              <a:rPr lang="en-US" sz="2000" dirty="0" smtClean="0"/>
              <a:t>400 </a:t>
            </a:r>
            <a:r>
              <a:rPr lang="en-US" sz="2000" dirty="0" err="1" smtClean="0"/>
              <a:t>nW</a:t>
            </a:r>
            <a:r>
              <a:rPr lang="en-US" sz="2000" dirty="0" smtClean="0"/>
              <a:t>/pixel → (x20) 8 µW/pixel</a:t>
            </a:r>
          </a:p>
          <a:p>
            <a:pPr lvl="1"/>
            <a:endParaRPr lang="en-US" sz="2000" dirty="0" smtClean="0"/>
          </a:p>
          <a:p>
            <a:pPr lvl="1"/>
            <a:r>
              <a:rPr lang="en-US" sz="2000" dirty="0" smtClean="0"/>
              <a:t>Average hit rate per pixel per bunch train:</a:t>
            </a:r>
          </a:p>
          <a:p>
            <a:pPr lvl="2"/>
            <a:r>
              <a:rPr lang="en-US" sz="1800" dirty="0" smtClean="0"/>
              <a:t>0.0072 1 hit probability per pixel</a:t>
            </a:r>
          </a:p>
          <a:p>
            <a:pPr lvl="2"/>
            <a:r>
              <a:rPr lang="en-US" sz="1800" dirty="0" smtClean="0"/>
              <a:t>0.00005184 2 hit probability per pixel</a:t>
            </a:r>
          </a:p>
          <a:p>
            <a:pPr lvl="2"/>
            <a:r>
              <a:rPr lang="en-US" sz="1800" dirty="0" smtClean="0"/>
              <a:t>0.000000373248 3 hit probability per pixel</a:t>
            </a:r>
          </a:p>
          <a:p>
            <a:pPr lvl="1"/>
            <a:endParaRPr lang="en-US" sz="2000" dirty="0" smtClean="0"/>
          </a:p>
          <a:p>
            <a:pPr lvl="1"/>
            <a:r>
              <a:rPr lang="en-US" sz="2000" dirty="0" smtClean="0"/>
              <a:t>Maximum hit rate per pixel per bunch train:</a:t>
            </a:r>
          </a:p>
          <a:p>
            <a:pPr lvl="2"/>
            <a:r>
              <a:rPr lang="en-US" sz="1800" dirty="0" smtClean="0"/>
              <a:t>0.036 1 hit probability per pixel</a:t>
            </a:r>
          </a:p>
          <a:p>
            <a:pPr lvl="2"/>
            <a:r>
              <a:rPr lang="en-US" sz="1800" dirty="0" smtClean="0"/>
              <a:t>0.001296 2 hit probability per pixel</a:t>
            </a:r>
          </a:p>
          <a:p>
            <a:pPr lvl="2"/>
            <a:r>
              <a:rPr lang="en-US" sz="1800" dirty="0" smtClean="0"/>
              <a:t>0.000046656 3 hit probability per pixel</a:t>
            </a:r>
            <a:endParaRPr lang="en-US" sz="1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1344</TotalTime>
  <Words>258</Words>
  <Application>Microsoft Office PowerPoint</Application>
  <PresentationFormat>On-screen Show (4:3)</PresentationFormat>
  <Paragraphs>45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CLIC requirements</vt:lpstr>
      <vt:lpstr>Pixel consumption per pixel (target 100mW/cm2)</vt:lpstr>
      <vt:lpstr>Average/Maximum hit rate</vt:lpstr>
      <vt:lpstr>Average hit rate probability per pixel per bunch train</vt:lpstr>
      <vt:lpstr>Maximum hit rate probability per pixel per bunch train</vt:lpstr>
      <vt:lpstr>Summary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llopart</dc:creator>
  <cp:lastModifiedBy>llopart</cp:lastModifiedBy>
  <cp:revision>42</cp:revision>
  <dcterms:created xsi:type="dcterms:W3CDTF">2010-06-16T14:02:29Z</dcterms:created>
  <dcterms:modified xsi:type="dcterms:W3CDTF">2010-06-17T12:27:24Z</dcterms:modified>
</cp:coreProperties>
</file>