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Default Extension="tiff" ContentType="image/tiff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8"/>
  </p:notesMasterIdLst>
  <p:sldIdLst>
    <p:sldId id="257" r:id="rId2"/>
    <p:sldId id="258" r:id="rId3"/>
    <p:sldId id="283" r:id="rId4"/>
    <p:sldId id="325" r:id="rId5"/>
    <p:sldId id="288" r:id="rId6"/>
    <p:sldId id="286" r:id="rId7"/>
    <p:sldId id="266" r:id="rId8"/>
    <p:sldId id="290" r:id="rId9"/>
    <p:sldId id="281" r:id="rId10"/>
    <p:sldId id="264" r:id="rId11"/>
    <p:sldId id="299" r:id="rId12"/>
    <p:sldId id="260" r:id="rId13"/>
    <p:sldId id="311" r:id="rId14"/>
    <p:sldId id="316" r:id="rId15"/>
    <p:sldId id="265" r:id="rId16"/>
    <p:sldId id="323" r:id="rId17"/>
    <p:sldId id="324" r:id="rId18"/>
    <p:sldId id="308" r:id="rId19"/>
    <p:sldId id="292" r:id="rId20"/>
    <p:sldId id="277" r:id="rId21"/>
    <p:sldId id="268" r:id="rId22"/>
    <p:sldId id="312" r:id="rId23"/>
    <p:sldId id="300" r:id="rId24"/>
    <p:sldId id="328" r:id="rId25"/>
    <p:sldId id="272" r:id="rId26"/>
    <p:sldId id="313" r:id="rId27"/>
    <p:sldId id="271" r:id="rId28"/>
    <p:sldId id="284" r:id="rId29"/>
    <p:sldId id="291" r:id="rId30"/>
    <p:sldId id="298" r:id="rId31"/>
    <p:sldId id="306" r:id="rId32"/>
    <p:sldId id="274" r:id="rId33"/>
    <p:sldId id="273" r:id="rId34"/>
    <p:sldId id="310" r:id="rId35"/>
    <p:sldId id="301" r:id="rId36"/>
    <p:sldId id="303" r:id="rId37"/>
    <p:sldId id="330" r:id="rId38"/>
    <p:sldId id="305" r:id="rId39"/>
    <p:sldId id="314" r:id="rId40"/>
    <p:sldId id="309" r:id="rId41"/>
    <p:sldId id="320" r:id="rId42"/>
    <p:sldId id="275" r:id="rId43"/>
    <p:sldId id="318" r:id="rId44"/>
    <p:sldId id="329" r:id="rId45"/>
    <p:sldId id="261" r:id="rId46"/>
    <p:sldId id="296" r:id="rId47"/>
  </p:sldIdLst>
  <p:sldSz cx="9144000" cy="6858000" type="screen4x3"/>
  <p:notesSz cx="6858000" cy="91170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585" autoAdjust="0"/>
    <p:restoredTop sz="94613" autoAdjust="0"/>
  </p:normalViewPr>
  <p:slideViewPr>
    <p:cSldViewPr>
      <p:cViewPr varScale="1">
        <p:scale>
          <a:sx n="130" d="100"/>
          <a:sy n="130" d="100"/>
        </p:scale>
        <p:origin x="-9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58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58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21781F8-7695-415F-8904-59E076B72BA8}" type="datetimeFigureOut">
              <a:rPr lang="en-US"/>
              <a:pPr>
                <a:defRPr/>
              </a:pPr>
              <a:t>7/6/2010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84213"/>
            <a:ext cx="4556125" cy="34178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30581"/>
            <a:ext cx="5486400" cy="4102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59580"/>
            <a:ext cx="2971800" cy="455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59580"/>
            <a:ext cx="2971800" cy="455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9F3AD4D-251A-4BBE-A2EC-25DB9A29B5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61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2B984E-1C5C-4CE2-A3EF-99BC5FCF6698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F3AD4D-251A-4BBE-A2EC-25DB9A29B5CF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6E4E9D-85E7-472D-9459-74B23C61B6E4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85800"/>
            <a:ext cx="4556125" cy="3417888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32165"/>
            <a:ext cx="5486400" cy="4099490"/>
          </a:xfrm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98A833-CC13-4A51-B51D-FE55E5EDE401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E61DAA-D292-43B3-A93A-6DCA471902BA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DE99F7-8886-44A6-B430-91916A62E427}" type="slidenum">
              <a:rPr lang="en-US" smtClean="0">
                <a:latin typeface="Arial" pitchFamily="34" charset="0"/>
              </a:rPr>
              <a:pPr/>
              <a:t>42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09688" y="806450"/>
            <a:ext cx="4244975" cy="3184525"/>
          </a:xfrm>
          <a:ln w="12700" cap="flat">
            <a:solidFill>
              <a:schemeClr val="tx1"/>
            </a:solidFill>
          </a:ln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1605" y="4332762"/>
            <a:ext cx="5034791" cy="3839234"/>
          </a:xfrm>
          <a:noFill/>
          <a:ln/>
        </p:spPr>
        <p:txBody>
          <a:bodyPr lIns="86884" tIns="44997" rIns="86884" bIns="44997"/>
          <a:lstStyle/>
          <a:p>
            <a:pPr eaLnBrk="1" hangingPunct="1">
              <a:spcBef>
                <a:spcPct val="0"/>
              </a:spcBef>
            </a:pPr>
            <a:endParaRPr lang="en-GB" sz="2400" dirty="0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B6BBFD-DE7D-4ACA-90C2-52F129173E90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2FC9FE-70C1-43A0-A711-C41D527F3DC7}" type="slidenum">
              <a:rPr lang="en-US"/>
              <a:pPr/>
              <a:t>19</a:t>
            </a:fld>
            <a:endParaRPr lang="en-US"/>
          </a:p>
        </p:txBody>
      </p:sp>
      <p:sp>
        <p:nvSpPr>
          <p:cNvPr id="21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0853C1-8F60-44A7-A14D-9B863618EBEB}" type="slidenum">
              <a:rPr lang="en-US"/>
              <a:pPr/>
              <a:t>20</a:t>
            </a:fld>
            <a:endParaRPr lang="en-US"/>
          </a:p>
        </p:txBody>
      </p:sp>
      <p:sp>
        <p:nvSpPr>
          <p:cNvPr id="21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54050"/>
            <a:ext cx="4556125" cy="3416300"/>
          </a:xfrm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62237"/>
            <a:ext cx="5029200" cy="407100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2BF835-7F4C-4EC3-8259-7C120EE15D76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74CDAF-3E5A-4DD0-B227-A48BF1D00E9E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84213"/>
            <a:ext cx="4556125" cy="3417887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378721-361D-4854-9B59-E81209CD4CA8}" type="slidenum">
              <a:rPr lang="en-US" smtClean="0">
                <a:latin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752DD5-2C5E-4355-BFF1-290165F11A6D}" type="slidenum">
              <a:rPr lang="en-US" smtClean="0">
                <a:latin typeface="Arial" pitchFamily="34" charset="0"/>
              </a:rPr>
              <a:pPr/>
              <a:t>33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tiff"/><Relationship Id="rId5" Type="http://schemas.openxmlformats.org/officeDocument/2006/relationships/image" Target="../media/image6.jpeg"/><Relationship Id="rId4" Type="http://schemas.openxmlformats.org/officeDocument/2006/relationships/image" Target="../media/image5.tif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7370" y="2130425"/>
            <a:ext cx="6743720" cy="1470025"/>
          </a:xfrm>
        </p:spPr>
        <p:txBody>
          <a:bodyPr/>
          <a:lstStyle>
            <a:lvl1pPr algn="ctr">
              <a:defRPr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1741" y="3886200"/>
            <a:ext cx="541497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3861A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3861AA"/>
                </a:solidFill>
              </a:defRPr>
            </a:lvl1pPr>
          </a:lstStyle>
          <a:p>
            <a:pPr>
              <a:defRPr/>
            </a:pPr>
            <a:r>
              <a:rPr lang="en-US" smtClean="0"/>
              <a:t>07 July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55888" y="6500813"/>
            <a:ext cx="4948237" cy="214312"/>
          </a:xfrm>
        </p:spPr>
        <p:txBody>
          <a:bodyPr/>
          <a:lstStyle>
            <a:lvl1pPr>
              <a:defRPr smtClean="0">
                <a:solidFill>
                  <a:srgbClr val="3861AA"/>
                </a:solidFill>
              </a:defRPr>
            </a:lvl1pPr>
          </a:lstStyle>
          <a:p>
            <a:pPr>
              <a:defRPr/>
            </a:pPr>
            <a:r>
              <a:rPr lang="en-GB" dirty="0" smtClean="0"/>
              <a:t>Summer Student Lectures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3861AA"/>
                </a:solidFill>
              </a:defRPr>
            </a:lvl1pPr>
          </a:lstStyle>
          <a:p>
            <a:pPr>
              <a:defRPr/>
            </a:pPr>
            <a:fld id="{9EEF9B9E-E273-46EC-B484-97EC366627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Summer Student Lectures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Summer Student Lectures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Ian Bird, CERN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/>
        </p:nvPicPr>
        <p:blipFill>
          <a:blip r:embed="rId4" cstate="screen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285875" y="1000125"/>
            <a:ext cx="77152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5875" y="6543675"/>
            <a:ext cx="1233488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lang="en-US" sz="1200" kern="1200" smtClean="0">
                <a:solidFill>
                  <a:srgbClr val="3861AA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07 July 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8588" y="6550025"/>
            <a:ext cx="4949825" cy="2143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rgbClr val="3861AA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Summer Student Lectures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1075" y="6543675"/>
            <a:ext cx="400050" cy="2206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3861AA"/>
                </a:solidFill>
                <a:latin typeface="+mn-lt"/>
              </a:defRPr>
            </a:lvl1pPr>
          </a:lstStyle>
          <a:p>
            <a:pPr>
              <a:defRPr/>
            </a:pPr>
            <a:fld id="{77D55411-B873-4A4B-8ABD-E9E00F11950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30" name="Picture 31" descr="banner-ITonly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93800" y="0"/>
            <a:ext cx="79502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1190625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itle Placeholder 1"/>
          <p:cNvSpPr>
            <a:spLocks noGrp="1"/>
          </p:cNvSpPr>
          <p:nvPr>
            <p:ph type="title"/>
          </p:nvPr>
        </p:nvSpPr>
        <p:spPr bwMode="auto">
          <a:xfrm>
            <a:off x="1285875" y="142875"/>
            <a:ext cx="6000750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" name="Text Box 34"/>
          <p:cNvSpPr txBox="1">
            <a:spLocks noChangeArrowheads="1"/>
          </p:cNvSpPr>
          <p:nvPr/>
        </p:nvSpPr>
        <p:spPr bwMode="auto">
          <a:xfrm>
            <a:off x="0" y="6037263"/>
            <a:ext cx="12763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3861AA"/>
                </a:solidFill>
                <a:latin typeface="Tahoma" pitchFamily="34" charset="0"/>
              </a:rPr>
              <a:t>CERN IT Department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3861AA"/>
                </a:solidFill>
                <a:latin typeface="Tahoma" pitchFamily="34" charset="0"/>
              </a:rPr>
              <a:t>CH-1211 Genève 23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3861AA"/>
                </a:solidFill>
                <a:latin typeface="Tahoma" pitchFamily="34" charset="0"/>
              </a:rPr>
              <a:t>Switzerland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3861AA"/>
                </a:solidFill>
                <a:latin typeface="Tahoma" pitchFamily="34" charset="0"/>
              </a:rPr>
              <a:t>www.cern.ch/it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3861AA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3861AA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3861AA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3861AA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3861A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cern.ch/security/skype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ecurity.web.cern.ch/security/home/en/index.shtml" TargetMode="External"/><Relationship Id="rId2" Type="http://schemas.openxmlformats.org/officeDocument/2006/relationships/hyperlink" Target="http://cern.ch/ComputingRules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Computer.Security@cern.ch" TargetMode="External"/><Relationship Id="rId4" Type="http://schemas.openxmlformats.org/officeDocument/2006/relationships/hyperlink" Target="http://cern.ch/security/software-restriction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wmf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35.jpeg"/><Relationship Id="rId7" Type="http://schemas.openxmlformats.org/officeDocument/2006/relationships/image" Target="../media/image38.wmf"/><Relationship Id="rId12" Type="http://schemas.openxmlformats.org/officeDocument/2006/relationships/image" Target="../media/image4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7.jpeg"/><Relationship Id="rId11" Type="http://schemas.openxmlformats.org/officeDocument/2006/relationships/image" Target="../media/image41.jpeg"/><Relationship Id="rId5" Type="http://schemas.openxmlformats.org/officeDocument/2006/relationships/image" Target="../media/image36.png"/><Relationship Id="rId10" Type="http://schemas.openxmlformats.org/officeDocument/2006/relationships/image" Target="../media/image40.jpeg"/><Relationship Id="rId4" Type="http://schemas.openxmlformats.org/officeDocument/2006/relationships/image" Target="../media/image33.png"/><Relationship Id="rId9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ndonesia.emc.com/leadership/digital-universe/expanding-digital-universe.htm" TargetMode="External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png"/><Relationship Id="rId10" Type="http://schemas.openxmlformats.org/officeDocument/2006/relationships/image" Target="../media/image53.jpeg"/><Relationship Id="rId4" Type="http://schemas.openxmlformats.org/officeDocument/2006/relationships/image" Target="../media/image47.jpeg"/><Relationship Id="rId9" Type="http://schemas.openxmlformats.org/officeDocument/2006/relationships/image" Target="../media/image5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png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14.jpeg"/><Relationship Id="rId7" Type="http://schemas.openxmlformats.org/officeDocument/2006/relationships/image" Target="../media/image36.png"/><Relationship Id="rId12" Type="http://schemas.openxmlformats.org/officeDocument/2006/relationships/image" Target="../media/image6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4.jpeg"/><Relationship Id="rId11" Type="http://schemas.openxmlformats.org/officeDocument/2006/relationships/image" Target="../media/image33.png"/><Relationship Id="rId5" Type="http://schemas.openxmlformats.org/officeDocument/2006/relationships/image" Target="../media/image49.jpeg"/><Relationship Id="rId10" Type="http://schemas.openxmlformats.org/officeDocument/2006/relationships/image" Target="../media/image67.png"/><Relationship Id="rId4" Type="http://schemas.openxmlformats.org/officeDocument/2006/relationships/image" Target="../media/image63.jpeg"/><Relationship Id="rId9" Type="http://schemas.openxmlformats.org/officeDocument/2006/relationships/image" Target="../media/image66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69.jpeg"/><Relationship Id="rId7" Type="http://schemas.openxmlformats.org/officeDocument/2006/relationships/image" Target="../media/image7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13" Type="http://schemas.openxmlformats.org/officeDocument/2006/relationships/image" Target="../media/image84.wmf"/><Relationship Id="rId3" Type="http://schemas.openxmlformats.org/officeDocument/2006/relationships/image" Target="../media/image74.jpeg"/><Relationship Id="rId7" Type="http://schemas.openxmlformats.org/officeDocument/2006/relationships/image" Target="../media/image78.jpeg"/><Relationship Id="rId12" Type="http://schemas.openxmlformats.org/officeDocument/2006/relationships/image" Target="../media/image8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jpeg"/><Relationship Id="rId11" Type="http://schemas.openxmlformats.org/officeDocument/2006/relationships/image" Target="../media/image82.jpeg"/><Relationship Id="rId5" Type="http://schemas.openxmlformats.org/officeDocument/2006/relationships/image" Target="../media/image76.jpeg"/><Relationship Id="rId15" Type="http://schemas.openxmlformats.org/officeDocument/2006/relationships/image" Target="../media/image86.png"/><Relationship Id="rId10" Type="http://schemas.openxmlformats.org/officeDocument/2006/relationships/image" Target="../media/image81.jpeg"/><Relationship Id="rId4" Type="http://schemas.openxmlformats.org/officeDocument/2006/relationships/image" Target="../media/image75.jpeg"/><Relationship Id="rId9" Type="http://schemas.openxmlformats.org/officeDocument/2006/relationships/image" Target="../media/image80.jpeg"/><Relationship Id="rId14" Type="http://schemas.openxmlformats.org/officeDocument/2006/relationships/image" Target="../media/image8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0.jpeg"/><Relationship Id="rId5" Type="http://schemas.openxmlformats.org/officeDocument/2006/relationships/image" Target="../media/image89.jpeg"/><Relationship Id="rId4" Type="http://schemas.openxmlformats.org/officeDocument/2006/relationships/image" Target="../media/image8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w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9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hyperlink" Target="http://plus.web.cern.ch/plus/" TargetMode="External"/><Relationship Id="rId3" Type="http://schemas.openxmlformats.org/officeDocument/2006/relationships/hyperlink" Target="http://lemonweb.cern.ch/lemon-status/" TargetMode="External"/><Relationship Id="rId7" Type="http://schemas.openxmlformats.org/officeDocument/2006/relationships/hyperlink" Target="http://it-div.web.cern.ch/it-div/need-help/" TargetMode="External"/><Relationship Id="rId2" Type="http://schemas.openxmlformats.org/officeDocument/2006/relationships/hyperlink" Target="http://sls.cern.ch/sls/index.php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t-div.web.cern.ch/it-div/" TargetMode="External"/><Relationship Id="rId5" Type="http://schemas.openxmlformats.org/officeDocument/2006/relationships/hyperlink" Target="http://gridportal.hep.ph.ic.ac.uk/rtm/" TargetMode="External"/><Relationship Id="rId10" Type="http://schemas.openxmlformats.org/officeDocument/2006/relationships/hyperlink" Target="http://castor.web.cern.ch/castor/" TargetMode="External"/><Relationship Id="rId4" Type="http://schemas.openxmlformats.org/officeDocument/2006/relationships/hyperlink" Target="http://gridview.cern.ch/GRIDVIEW/dt_index.php" TargetMode="External"/><Relationship Id="rId9" Type="http://schemas.openxmlformats.org/officeDocument/2006/relationships/hyperlink" Target="http://batch.web.cern.ch/batch/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rticle.cz/conferences/chep2009/programme.aspx" TargetMode="External"/><Relationship Id="rId2" Type="http://schemas.openxmlformats.org/officeDocument/2006/relationships/hyperlink" Target="mailto:Bernd.Panzer-Steindel@cern.ch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inservices.web.cern.ch/winservices/" TargetMode="External"/><Relationship Id="rId5" Type="http://schemas.openxmlformats.org/officeDocument/2006/relationships/hyperlink" Target="http://www.eu-egee.org/" TargetMode="External"/><Relationship Id="rId4" Type="http://schemas.openxmlformats.org/officeDocument/2006/relationships/hyperlink" Target="http://lcg.web.cern.ch/LCG/public/default.ht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2500298" y="2357430"/>
            <a:ext cx="53121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</a:rPr>
              <a:t>Introduction to CERN Computing Services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Bernd Panzer-Steindel, CERN/IT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 July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tatistics_securit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54901" y="857232"/>
            <a:ext cx="6989099" cy="542536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 July 2010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85852" y="1714488"/>
            <a:ext cx="3857652" cy="10772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</a:rPr>
              <a:t>Threats are increasing,</a:t>
            </a:r>
          </a:p>
          <a:p>
            <a:r>
              <a:rPr lang="en-US" sz="1600" b="1" dirty="0" smtClean="0">
                <a:solidFill>
                  <a:srgbClr val="0000FF"/>
                </a:solidFill>
              </a:rPr>
              <a:t>Dedicated security team in IT</a:t>
            </a:r>
          </a:p>
          <a:p>
            <a:r>
              <a:rPr lang="en-US" sz="1600" b="1" dirty="0" smtClean="0">
                <a:solidFill>
                  <a:srgbClr val="0000FF"/>
                </a:solidFill>
              </a:rPr>
              <a:t>Overall monitoring and surveillance system in place 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00166" y="142852"/>
            <a:ext cx="1802096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Security I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28860" y="6211669"/>
            <a:ext cx="5429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A few more or less serious incidents per day,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 but  ~100000 defended attacks per day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 July 2010</a:t>
            </a:r>
            <a:endParaRPr lang="en-US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785918" y="1071546"/>
            <a:ext cx="714380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noProof="0" dirty="0" smtClean="0">
              <a:solidFill>
                <a:srgbClr val="3861AA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noProof="0" dirty="0" smtClean="0">
                <a:solidFill>
                  <a:srgbClr val="3861AA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Software which is not required for a user's professional </a:t>
            </a:r>
          </a:p>
          <a:p>
            <a:pPr marL="0" marR="0" lvl="0" indent="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noProof="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 duties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introduces an unnecessary risk and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should not </a:t>
            </a:r>
          </a:p>
          <a:p>
            <a:pPr marL="0" marR="0" lvl="0" indent="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be installed or used on computers connected to</a:t>
            </a:r>
          </a:p>
          <a:p>
            <a:pPr marL="0" marR="0" lvl="0" indent="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CERN's networks</a:t>
            </a:r>
          </a:p>
          <a:p>
            <a:pPr marL="0" marR="0" lvl="0" indent="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The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use of P2P file sharing software such as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KaZaA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</a:t>
            </a:r>
          </a:p>
          <a:p>
            <a:pPr marL="0" marR="0" lvl="0" indent="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noProof="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eDonkey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BitTorrent</a:t>
            </a:r>
            <a:r>
              <a:rPr lang="en-US" noProof="0" dirty="0" smtClean="0">
                <a:latin typeface="Arial" pitchFamily="34" charset="0"/>
                <a:cs typeface="Arial" pitchFamily="34" charset="0"/>
              </a:rPr>
              <a:t>, etc.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is not permitted.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IRC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has </a:t>
            </a:r>
          </a:p>
          <a:p>
            <a:pPr marL="0" marR="0" lvl="0" indent="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been used in many break-ins and is also not </a:t>
            </a:r>
          </a:p>
          <a:p>
            <a:pPr marL="0" marR="0" lvl="0" indent="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permitted and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Skyp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e is tolerated provided it is </a:t>
            </a:r>
          </a:p>
          <a:p>
            <a:pPr marL="0" marR="0" lvl="0" indent="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configured according to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  <a:hlinkClick r:id="rId2"/>
              </a:rPr>
              <a:t>http://cern.ch/security/skype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dirty="0" smtClean="0"/>
              <a:t>   Download of illegal or pirated data (software, music, video, etc)</a:t>
            </a:r>
          </a:p>
          <a:p>
            <a:pPr marL="0" marR="0" lvl="0" indent="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dirty="0" smtClean="0"/>
              <a:t>      is </a:t>
            </a:r>
            <a:r>
              <a:rPr lang="en-US" i="1" dirty="0" smtClean="0"/>
              <a:t>not</a:t>
            </a:r>
            <a:r>
              <a:rPr lang="en-US" b="1" dirty="0" smtClean="0"/>
              <a:t> </a:t>
            </a:r>
            <a:r>
              <a:rPr lang="en-US" dirty="0" smtClean="0"/>
              <a:t>permitted</a:t>
            </a:r>
          </a:p>
          <a:p>
            <a:pPr marL="0" marR="0" lvl="0" indent="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dirty="0" smtClean="0"/>
          </a:p>
          <a:p>
            <a:pPr marL="0" marR="0" lvl="0" indent="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US" dirty="0" smtClean="0"/>
              <a:t>   Passwords must not be divulged or easily guessed and protect</a:t>
            </a:r>
          </a:p>
          <a:p>
            <a:pPr marL="0" marR="0" lvl="0" indent="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dirty="0" smtClean="0"/>
              <a:t>     access to unattended equipment</a:t>
            </a:r>
          </a:p>
          <a:p>
            <a:pPr lvl="1">
              <a:lnSpc>
                <a:spcPct val="80000"/>
              </a:lnSpc>
              <a:spcBef>
                <a:spcPct val="20000"/>
              </a:spcBef>
              <a:defRPr/>
            </a:pPr>
            <a:endParaRPr lang="en-US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457200" marR="0" lvl="1" indent="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0166" y="142852"/>
            <a:ext cx="1901483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Security II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 July 2010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96187" y="1214422"/>
            <a:ext cx="688938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Please read the following documents </a:t>
            </a:r>
          </a:p>
          <a:p>
            <a:pPr algn="ctr"/>
            <a:r>
              <a:rPr lang="en-US" sz="2400" dirty="0" smtClean="0"/>
              <a:t>and follow their rules 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>
                <a:hlinkClick r:id="rId2"/>
              </a:rPr>
              <a:t>http://cern.ch/ComputingRules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>
                <a:hlinkClick r:id="rId3"/>
              </a:rPr>
              <a:t>https://security.web.cern.ch/security/home/en/index.shtml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>
                <a:hlinkClick r:id="rId4"/>
              </a:rPr>
              <a:t>http://cern.ch/security/software-restrictions</a:t>
            </a:r>
            <a:r>
              <a:rPr lang="en-US" dirty="0" smtClean="0"/>
              <a:t> 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sz="2400" dirty="0" smtClean="0"/>
              <a:t>In case of incidents or questions please contact :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>
                <a:hlinkClick r:id="rId5"/>
              </a:rPr>
              <a:t>Computer.Security@cern.ch</a:t>
            </a:r>
            <a:endParaRPr lang="en-US" dirty="0" smtClean="0"/>
          </a:p>
          <a:p>
            <a:endParaRPr lang="en-US" dirty="0" smtClean="0"/>
          </a:p>
          <a:p>
            <a:pPr algn="ctr"/>
            <a:endParaRPr lang="en-US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00166" y="142852"/>
            <a:ext cx="2000869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Security III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-60325" y="4495800"/>
            <a:ext cx="3870325" cy="2362200"/>
            <a:chOff x="0" y="2832"/>
            <a:chExt cx="2641" cy="1488"/>
          </a:xfrm>
        </p:grpSpPr>
        <p:sp>
          <p:nvSpPr>
            <p:cNvPr id="69752" name="Oval 3"/>
            <p:cNvSpPr>
              <a:spLocks noChangeArrowheads="1"/>
            </p:cNvSpPr>
            <p:nvPr/>
          </p:nvSpPr>
          <p:spPr bwMode="auto">
            <a:xfrm>
              <a:off x="0" y="2832"/>
              <a:ext cx="2641" cy="1488"/>
            </a:xfrm>
            <a:prstGeom prst="ellipse">
              <a:avLst/>
            </a:prstGeom>
            <a:solidFill>
              <a:srgbClr val="FBC5FF"/>
            </a:solidFill>
            <a:ln w="9525">
              <a:noFill/>
              <a:round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 algn="ctr">
                <a:lnSpc>
                  <a:spcPct val="90000"/>
                </a:lnSpc>
              </a:pPr>
              <a:r>
                <a:rPr lang="en-US" sz="2400" b="1">
                  <a:solidFill>
                    <a:srgbClr val="000000"/>
                  </a:solidFill>
                </a:rPr>
                <a:t>                               </a:t>
              </a:r>
              <a:r>
                <a:rPr lang="en-US" sz="2400" b="1">
                  <a:solidFill>
                    <a:srgbClr val="CC3300"/>
                  </a:solidFill>
                </a:rPr>
                <a:t>simulation</a:t>
              </a:r>
            </a:p>
          </p:txBody>
        </p:sp>
        <p:pic>
          <p:nvPicPr>
            <p:cNvPr id="69753" name="Picture 4" descr="qze2znuk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2" y="3907"/>
              <a:ext cx="544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963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50" y="0"/>
            <a:ext cx="1477963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6" name="Oval 6"/>
          <p:cNvSpPr>
            <a:spLocks noChangeArrowheads="1"/>
          </p:cNvSpPr>
          <p:nvPr/>
        </p:nvSpPr>
        <p:spPr bwMode="auto">
          <a:xfrm>
            <a:off x="280988" y="990600"/>
            <a:ext cx="5137150" cy="4114800"/>
          </a:xfrm>
          <a:prstGeom prst="ellipse">
            <a:avLst/>
          </a:prstGeom>
          <a:solidFill>
            <a:srgbClr val="C5FFE9"/>
          </a:solidFill>
          <a:ln w="9525">
            <a:noFill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pPr algn="ctr">
              <a:lnSpc>
                <a:spcPct val="90000"/>
              </a:lnSpc>
            </a:pPr>
            <a:r>
              <a:rPr lang="en-US" sz="2400" b="1">
                <a:solidFill>
                  <a:srgbClr val="CC3300"/>
                </a:solidFill>
              </a:rPr>
              <a:t>reconstruction</a:t>
            </a:r>
          </a:p>
          <a:p>
            <a:pPr algn="ctr">
              <a:lnSpc>
                <a:spcPct val="90000"/>
              </a:lnSpc>
            </a:pPr>
            <a:endParaRPr lang="en-US" sz="2400" b="1" i="1">
              <a:solidFill>
                <a:srgbClr val="FFFFFF"/>
              </a:solidFill>
              <a:latin typeface="Times New Roman" pitchFamily="18" charset="0"/>
            </a:endParaRPr>
          </a:p>
          <a:p>
            <a:pPr algn="ctr">
              <a:lnSpc>
                <a:spcPct val="90000"/>
              </a:lnSpc>
            </a:pPr>
            <a:endParaRPr lang="en-US" sz="2400" b="1" i="1">
              <a:solidFill>
                <a:srgbClr val="FFFFFF"/>
              </a:solidFill>
              <a:latin typeface="Times New Roman" pitchFamily="18" charset="0"/>
            </a:endParaRPr>
          </a:p>
          <a:p>
            <a:pPr algn="ctr">
              <a:lnSpc>
                <a:spcPct val="90000"/>
              </a:lnSpc>
            </a:pPr>
            <a:endParaRPr lang="en-US" sz="2400" b="1" i="1">
              <a:solidFill>
                <a:srgbClr val="FFFFFF"/>
              </a:solidFill>
              <a:latin typeface="Times New Roman" pitchFamily="18" charset="0"/>
            </a:endParaRPr>
          </a:p>
          <a:p>
            <a:pPr algn="ctr">
              <a:lnSpc>
                <a:spcPct val="90000"/>
              </a:lnSpc>
            </a:pPr>
            <a:endParaRPr lang="en-US" sz="2400" b="1" i="1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69637" name="Oval 7"/>
          <p:cNvSpPr>
            <a:spLocks noChangeArrowheads="1"/>
          </p:cNvSpPr>
          <p:nvPr/>
        </p:nvSpPr>
        <p:spPr bwMode="auto">
          <a:xfrm>
            <a:off x="3505200" y="2209800"/>
            <a:ext cx="5767388" cy="4495800"/>
          </a:xfrm>
          <a:prstGeom prst="ellipse">
            <a:avLst/>
          </a:prstGeom>
          <a:solidFill>
            <a:srgbClr val="D0FFC5"/>
          </a:solidFill>
          <a:ln w="9525">
            <a:noFill/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pPr algn="ctr">
              <a:lnSpc>
                <a:spcPct val="90000"/>
              </a:lnSpc>
            </a:pPr>
            <a:r>
              <a:rPr lang="en-US" sz="2400" b="1">
                <a:solidFill>
                  <a:srgbClr val="CC3300"/>
                </a:solidFill>
              </a:rPr>
              <a:t/>
            </a:r>
            <a:br>
              <a:rPr lang="en-US" sz="2400" b="1">
                <a:solidFill>
                  <a:srgbClr val="CC3300"/>
                </a:solidFill>
              </a:rPr>
            </a:br>
            <a:r>
              <a:rPr lang="en-US" sz="2400" b="1">
                <a:solidFill>
                  <a:srgbClr val="CC3300"/>
                </a:solidFill>
              </a:rPr>
              <a:t>analysis</a:t>
            </a:r>
            <a:r>
              <a:rPr lang="en-US" sz="2400" b="1">
                <a:solidFill>
                  <a:srgbClr val="FFFFFF"/>
                </a:solidFill>
              </a:rPr>
              <a:t>                             </a:t>
            </a:r>
          </a:p>
          <a:p>
            <a:pPr algn="ctr">
              <a:lnSpc>
                <a:spcPct val="90000"/>
              </a:lnSpc>
            </a:pPr>
            <a:endParaRPr lang="en-US" sz="2400" b="1">
              <a:solidFill>
                <a:srgbClr val="FFFFFF"/>
              </a:solidFill>
            </a:endParaRPr>
          </a:p>
        </p:txBody>
      </p:sp>
      <p:sp>
        <p:nvSpPr>
          <p:cNvPr id="69638" name="AutoShape 8"/>
          <p:cNvSpPr>
            <a:spLocks noChangeArrowheads="1"/>
          </p:cNvSpPr>
          <p:nvPr/>
        </p:nvSpPr>
        <p:spPr bwMode="auto">
          <a:xfrm>
            <a:off x="8291513" y="5154613"/>
            <a:ext cx="427037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pPr algn="ctr">
              <a:lnSpc>
                <a:spcPct val="90000"/>
              </a:lnSpc>
            </a:pPr>
            <a:endParaRPr lang="it-IT" sz="24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9639" name="Rectangle 9"/>
          <p:cNvSpPr>
            <a:spLocks noChangeArrowheads="1"/>
          </p:cNvSpPr>
          <p:nvPr/>
        </p:nvSpPr>
        <p:spPr bwMode="auto">
          <a:xfrm>
            <a:off x="6570663" y="5980113"/>
            <a:ext cx="9540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200" b="1">
                <a:solidFill>
                  <a:srgbClr val="000000"/>
                </a:solidFill>
              </a:rPr>
              <a:t>interactive</a:t>
            </a:r>
          </a:p>
          <a:p>
            <a:r>
              <a:rPr lang="en-GB" sz="1200" b="1">
                <a:solidFill>
                  <a:srgbClr val="000000"/>
                </a:solidFill>
              </a:rPr>
              <a:t>physics</a:t>
            </a:r>
          </a:p>
          <a:p>
            <a:r>
              <a:rPr lang="en-GB" sz="1200" b="1">
                <a:solidFill>
                  <a:srgbClr val="000000"/>
                </a:solidFill>
              </a:rPr>
              <a:t>analysis</a:t>
            </a:r>
          </a:p>
          <a:p>
            <a:endParaRPr lang="en-GB" sz="1200" b="1">
              <a:solidFill>
                <a:srgbClr val="000000"/>
              </a:solidFill>
            </a:endParaRPr>
          </a:p>
        </p:txBody>
      </p:sp>
      <p:sp>
        <p:nvSpPr>
          <p:cNvPr id="2669578" name="AutoShape 10"/>
          <p:cNvSpPr>
            <a:spLocks noChangeArrowheads="1"/>
          </p:cNvSpPr>
          <p:nvPr/>
        </p:nvSpPr>
        <p:spPr bwMode="auto">
          <a:xfrm>
            <a:off x="5649913" y="3378200"/>
            <a:ext cx="1317625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2075" tIns="46038" rIns="92075" bIns="46038" anchor="ctr"/>
          <a:lstStyle/>
          <a:p>
            <a:pPr algn="ctr">
              <a:defRPr/>
            </a:pPr>
            <a:r>
              <a:rPr lang="en-GB" sz="1600" b="1">
                <a:solidFill>
                  <a:srgbClr val="000000"/>
                </a:solidFill>
                <a:latin typeface="Arial" pitchFamily="34" charset="0"/>
              </a:rPr>
              <a:t>batch</a:t>
            </a:r>
          </a:p>
          <a:p>
            <a:pPr algn="ctr">
              <a:defRPr/>
            </a:pPr>
            <a:r>
              <a:rPr lang="en-GB" sz="1600" b="1">
                <a:solidFill>
                  <a:srgbClr val="000000"/>
                </a:solidFill>
                <a:latin typeface="Arial" pitchFamily="34" charset="0"/>
              </a:rPr>
              <a:t>physics</a:t>
            </a:r>
          </a:p>
          <a:p>
            <a:pPr algn="ctr">
              <a:defRPr/>
            </a:pPr>
            <a:r>
              <a:rPr lang="en-GB" sz="1600" b="1">
                <a:solidFill>
                  <a:srgbClr val="000000"/>
                </a:solidFill>
                <a:latin typeface="Arial" pitchFamily="34" charset="0"/>
              </a:rPr>
              <a:t>analysis</a:t>
            </a:r>
          </a:p>
        </p:txBody>
      </p:sp>
      <p:sp>
        <p:nvSpPr>
          <p:cNvPr id="69641" name="Rectangle 11"/>
          <p:cNvSpPr>
            <a:spLocks noChangeArrowheads="1"/>
          </p:cNvSpPr>
          <p:nvPr/>
        </p:nvSpPr>
        <p:spPr bwMode="auto">
          <a:xfrm>
            <a:off x="539552" y="0"/>
            <a:ext cx="792163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200" b="1" dirty="0">
                <a:solidFill>
                  <a:srgbClr val="000000"/>
                </a:solidFill>
              </a:rPr>
              <a:t>detector</a:t>
            </a:r>
          </a:p>
        </p:txBody>
      </p:sp>
      <p:sp>
        <p:nvSpPr>
          <p:cNvPr id="69642" name="Arc 12"/>
          <p:cNvSpPr>
            <a:spLocks/>
          </p:cNvSpPr>
          <p:nvPr/>
        </p:nvSpPr>
        <p:spPr bwMode="auto">
          <a:xfrm>
            <a:off x="1098550" y="1658938"/>
            <a:ext cx="757238" cy="67627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687"/>
                  <a:pt x="9645" y="23"/>
                  <a:pt x="21558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87"/>
                  <a:pt x="9645" y="23"/>
                  <a:pt x="2155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it-IT" sz="24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3859213" y="2473325"/>
            <a:ext cx="968375" cy="901700"/>
            <a:chOff x="2633" y="1558"/>
            <a:chExt cx="660" cy="568"/>
          </a:xfrm>
        </p:grpSpPr>
        <p:sp>
          <p:nvSpPr>
            <p:cNvPr id="69732" name="Oval 14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33" name="Line 15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34" name="Line 16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35" name="Rectangle 17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36" name="Oval 18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37" name="Oval 19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38" name="Line 20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39" name="Line 21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40" name="Rectangle 22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41" name="Oval 23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42" name="Oval 24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43" name="Line 25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44" name="Line 26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45" name="Rectangle 27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46" name="Oval 28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47" name="Oval 29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48" name="Line 30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49" name="Line 31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50" name="Rectangle 32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51" name="Oval 33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1566863" y="2633663"/>
            <a:ext cx="836612" cy="1366837"/>
            <a:chOff x="1069" y="1659"/>
            <a:chExt cx="570" cy="861"/>
          </a:xfrm>
        </p:grpSpPr>
        <p:sp>
          <p:nvSpPr>
            <p:cNvPr id="69720" name="AutoShape 35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21" name="AutoShape 36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22" name="AutoShape 37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23" name="Rectangle 38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24" name="AutoShape 39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25" name="AutoShape 40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26" name="AutoShape 41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27" name="Rectangle 42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28" name="AutoShape 43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29" name="AutoShape 44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30" name="AutoShape 45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31" name="Rectangle 46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69645" name="Arc 47"/>
          <p:cNvSpPr>
            <a:spLocks/>
          </p:cNvSpPr>
          <p:nvPr/>
        </p:nvSpPr>
        <p:spPr bwMode="auto">
          <a:xfrm>
            <a:off x="1098550" y="2286000"/>
            <a:ext cx="546100" cy="85725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it-IT" sz="24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9646" name="Arc 48"/>
          <p:cNvSpPr>
            <a:spLocks/>
          </p:cNvSpPr>
          <p:nvPr/>
        </p:nvSpPr>
        <p:spPr bwMode="auto">
          <a:xfrm>
            <a:off x="3076575" y="1497013"/>
            <a:ext cx="1179513" cy="1123950"/>
          </a:xfrm>
          <a:custGeom>
            <a:avLst/>
            <a:gdLst>
              <a:gd name="T0" fmla="*/ 0 w 21627"/>
              <a:gd name="T1" fmla="*/ 0 h 21600"/>
              <a:gd name="T2" fmla="*/ 2147483647 w 21627"/>
              <a:gd name="T3" fmla="*/ 2147483647 h 21600"/>
              <a:gd name="T4" fmla="*/ 2147483647 w 21627"/>
              <a:gd name="T5" fmla="*/ 2147483647 h 21600"/>
              <a:gd name="T6" fmla="*/ 0 60000 65536"/>
              <a:gd name="T7" fmla="*/ 0 60000 65536"/>
              <a:gd name="T8" fmla="*/ 0 60000 65536"/>
              <a:gd name="T9" fmla="*/ 0 w 21627"/>
              <a:gd name="T10" fmla="*/ 0 h 21600"/>
              <a:gd name="T11" fmla="*/ 21627 w 2162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7" h="21600" fill="none" extrusionOk="0">
                <a:moveTo>
                  <a:pt x="0" y="0"/>
                </a:moveTo>
                <a:cubicBezTo>
                  <a:pt x="9" y="0"/>
                  <a:pt x="18" y="-1"/>
                  <a:pt x="27" y="0"/>
                </a:cubicBezTo>
                <a:cubicBezTo>
                  <a:pt x="11956" y="0"/>
                  <a:pt x="21627" y="9670"/>
                  <a:pt x="21627" y="21600"/>
                </a:cubicBezTo>
              </a:path>
              <a:path w="21627" h="21600" stroke="0" extrusionOk="0">
                <a:moveTo>
                  <a:pt x="0" y="0"/>
                </a:moveTo>
                <a:cubicBezTo>
                  <a:pt x="9" y="0"/>
                  <a:pt x="18" y="-1"/>
                  <a:pt x="27" y="0"/>
                </a:cubicBezTo>
                <a:cubicBezTo>
                  <a:pt x="11956" y="0"/>
                  <a:pt x="21627" y="9670"/>
                  <a:pt x="21627" y="21600"/>
                </a:cubicBezTo>
                <a:lnTo>
                  <a:pt x="27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it-IT" sz="24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9647" name="Rectangle 49"/>
          <p:cNvSpPr>
            <a:spLocks noChangeArrowheads="1"/>
          </p:cNvSpPr>
          <p:nvPr/>
        </p:nvSpPr>
        <p:spPr bwMode="auto">
          <a:xfrm>
            <a:off x="4408488" y="2389188"/>
            <a:ext cx="10826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200" b="1">
                <a:solidFill>
                  <a:srgbClr val="000000"/>
                </a:solidFill>
              </a:rPr>
              <a:t>event </a:t>
            </a:r>
          </a:p>
          <a:p>
            <a:r>
              <a:rPr lang="en-GB" sz="1200" b="1">
                <a:solidFill>
                  <a:srgbClr val="000000"/>
                </a:solidFill>
              </a:rPr>
              <a:t>     summary</a:t>
            </a:r>
          </a:p>
          <a:p>
            <a:r>
              <a:rPr lang="en-GB" sz="1200" b="1">
                <a:solidFill>
                  <a:srgbClr val="000000"/>
                </a:solidFill>
              </a:rPr>
              <a:t>            data</a:t>
            </a:r>
          </a:p>
        </p:txBody>
      </p:sp>
      <p:sp>
        <p:nvSpPr>
          <p:cNvPr id="69648" name="Rectangle 50"/>
          <p:cNvSpPr>
            <a:spLocks noChangeArrowheads="1"/>
          </p:cNvSpPr>
          <p:nvPr/>
        </p:nvSpPr>
        <p:spPr bwMode="auto">
          <a:xfrm>
            <a:off x="1057275" y="3084513"/>
            <a:ext cx="5032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200" b="1">
                <a:solidFill>
                  <a:srgbClr val="000000"/>
                </a:solidFill>
              </a:rPr>
              <a:t>raw</a:t>
            </a:r>
          </a:p>
          <a:p>
            <a:r>
              <a:rPr lang="en-GB" sz="1200" b="1">
                <a:solidFill>
                  <a:srgbClr val="000000"/>
                </a:solidFill>
              </a:rPr>
              <a:t>data</a:t>
            </a:r>
          </a:p>
        </p:txBody>
      </p:sp>
      <p:sp>
        <p:nvSpPr>
          <p:cNvPr id="69649" name="Arc 51"/>
          <p:cNvSpPr>
            <a:spLocks/>
          </p:cNvSpPr>
          <p:nvPr/>
        </p:nvSpPr>
        <p:spPr bwMode="auto">
          <a:xfrm>
            <a:off x="923925" y="4333875"/>
            <a:ext cx="773113" cy="1143000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it-IT" sz="24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9650" name="Arc 52"/>
          <p:cNvSpPr>
            <a:spLocks/>
          </p:cNvSpPr>
          <p:nvPr/>
        </p:nvSpPr>
        <p:spPr bwMode="auto">
          <a:xfrm>
            <a:off x="923925" y="3563938"/>
            <a:ext cx="711200" cy="79057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687"/>
                  <a:pt x="9643" y="24"/>
                  <a:pt x="21556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87"/>
                  <a:pt x="9643" y="24"/>
                  <a:pt x="21556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it-IT" sz="24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9651" name="Arc 53"/>
          <p:cNvSpPr>
            <a:spLocks/>
          </p:cNvSpPr>
          <p:nvPr/>
        </p:nvSpPr>
        <p:spPr bwMode="auto">
          <a:xfrm>
            <a:off x="3030538" y="3219450"/>
            <a:ext cx="628650" cy="666750"/>
          </a:xfrm>
          <a:custGeom>
            <a:avLst/>
            <a:gdLst>
              <a:gd name="T0" fmla="*/ 2147483647 w 21600"/>
              <a:gd name="T1" fmla="*/ 2147483647 h 17923"/>
              <a:gd name="T2" fmla="*/ 0 w 21600"/>
              <a:gd name="T3" fmla="*/ 0 h 17923"/>
              <a:gd name="T4" fmla="*/ 2147483647 w 21600"/>
              <a:gd name="T5" fmla="*/ 0 h 17923"/>
              <a:gd name="T6" fmla="*/ 0 60000 65536"/>
              <a:gd name="T7" fmla="*/ 0 60000 65536"/>
              <a:gd name="T8" fmla="*/ 0 60000 65536"/>
              <a:gd name="T9" fmla="*/ 0 w 21600"/>
              <a:gd name="T10" fmla="*/ 0 h 17923"/>
              <a:gd name="T11" fmla="*/ 21600 w 21600"/>
              <a:gd name="T12" fmla="*/ 17923 h 179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7923" fill="none" extrusionOk="0">
                <a:moveTo>
                  <a:pt x="9544" y="17923"/>
                </a:moveTo>
                <a:cubicBezTo>
                  <a:pt x="3578" y="13909"/>
                  <a:pt x="0" y="7190"/>
                  <a:pt x="0" y="0"/>
                </a:cubicBezTo>
              </a:path>
              <a:path w="21600" h="17923" stroke="0" extrusionOk="0">
                <a:moveTo>
                  <a:pt x="9544" y="17923"/>
                </a:moveTo>
                <a:cubicBezTo>
                  <a:pt x="3578" y="13909"/>
                  <a:pt x="0" y="7190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it-IT" sz="24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9652" name="Arc 54"/>
          <p:cNvSpPr>
            <a:spLocks/>
          </p:cNvSpPr>
          <p:nvPr/>
        </p:nvSpPr>
        <p:spPr bwMode="auto">
          <a:xfrm>
            <a:off x="3025775" y="2763838"/>
            <a:ext cx="896938" cy="457200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684"/>
                  <a:pt x="9649" y="19"/>
                  <a:pt x="21565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it-IT" sz="24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669623" name="AutoShape 55"/>
          <p:cNvSpPr>
            <a:spLocks noChangeArrowheads="1"/>
          </p:cNvSpPr>
          <p:nvPr/>
        </p:nvSpPr>
        <p:spPr bwMode="auto">
          <a:xfrm>
            <a:off x="2463800" y="3505200"/>
            <a:ext cx="1316038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2075" tIns="46038" rIns="92075" bIns="46038" anchor="ctr"/>
          <a:lstStyle/>
          <a:p>
            <a:pPr algn="ctr">
              <a:defRPr/>
            </a:pPr>
            <a:r>
              <a:rPr lang="en-GB" sz="1600" b="1">
                <a:solidFill>
                  <a:srgbClr val="000000"/>
                </a:solidFill>
                <a:latin typeface="Arial" pitchFamily="34" charset="0"/>
              </a:rPr>
              <a:t>event</a:t>
            </a:r>
          </a:p>
          <a:p>
            <a:pPr algn="ctr">
              <a:defRPr/>
            </a:pPr>
            <a:r>
              <a:rPr lang="en-GB" sz="1600" b="1">
                <a:solidFill>
                  <a:srgbClr val="000000"/>
                </a:solidFill>
                <a:latin typeface="Arial" pitchFamily="34" charset="0"/>
              </a:rPr>
              <a:t>reprocessing</a:t>
            </a:r>
          </a:p>
        </p:txBody>
      </p:sp>
      <p:sp>
        <p:nvSpPr>
          <p:cNvPr id="69654" name="Arc 56"/>
          <p:cNvSpPr>
            <a:spLocks/>
          </p:cNvSpPr>
          <p:nvPr/>
        </p:nvSpPr>
        <p:spPr bwMode="auto">
          <a:xfrm>
            <a:off x="1770063" y="3867150"/>
            <a:ext cx="1398587" cy="403225"/>
          </a:xfrm>
          <a:custGeom>
            <a:avLst/>
            <a:gdLst>
              <a:gd name="T0" fmla="*/ 2147483647 w 21600"/>
              <a:gd name="T1" fmla="*/ 2147483647 h 18831"/>
              <a:gd name="T2" fmla="*/ 0 w 21600"/>
              <a:gd name="T3" fmla="*/ 0 h 18831"/>
              <a:gd name="T4" fmla="*/ 2147483647 w 21600"/>
              <a:gd name="T5" fmla="*/ 0 h 18831"/>
              <a:gd name="T6" fmla="*/ 0 60000 65536"/>
              <a:gd name="T7" fmla="*/ 0 60000 65536"/>
              <a:gd name="T8" fmla="*/ 0 60000 65536"/>
              <a:gd name="T9" fmla="*/ 0 w 21600"/>
              <a:gd name="T10" fmla="*/ 0 h 18831"/>
              <a:gd name="T11" fmla="*/ 21600 w 21600"/>
              <a:gd name="T12" fmla="*/ 18831 h 1883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8831" fill="none" extrusionOk="0">
                <a:moveTo>
                  <a:pt x="11019" y="18830"/>
                </a:moveTo>
                <a:cubicBezTo>
                  <a:pt x="4212" y="15006"/>
                  <a:pt x="0" y="7807"/>
                  <a:pt x="0" y="0"/>
                </a:cubicBezTo>
              </a:path>
              <a:path w="21600" h="18831" stroke="0" extrusionOk="0">
                <a:moveTo>
                  <a:pt x="11019" y="18830"/>
                </a:moveTo>
                <a:cubicBezTo>
                  <a:pt x="4212" y="15006"/>
                  <a:pt x="0" y="7807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it-IT" sz="24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9655" name="Arc 57"/>
          <p:cNvSpPr>
            <a:spLocks/>
          </p:cNvSpPr>
          <p:nvPr/>
        </p:nvSpPr>
        <p:spPr bwMode="auto">
          <a:xfrm>
            <a:off x="6956425" y="4135438"/>
            <a:ext cx="423863" cy="552450"/>
          </a:xfrm>
          <a:custGeom>
            <a:avLst/>
            <a:gdLst>
              <a:gd name="T0" fmla="*/ 0 w 21675"/>
              <a:gd name="T1" fmla="*/ 0 h 21600"/>
              <a:gd name="T2" fmla="*/ 2147483647 w 21675"/>
              <a:gd name="T3" fmla="*/ 2147483647 h 21600"/>
              <a:gd name="T4" fmla="*/ 2147483647 w 21675"/>
              <a:gd name="T5" fmla="*/ 2147483647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0"/>
                </a:cubicBezTo>
                <a:cubicBezTo>
                  <a:pt x="12004" y="0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0"/>
                </a:cubicBezTo>
                <a:cubicBezTo>
                  <a:pt x="12004" y="0"/>
                  <a:pt x="21675" y="9670"/>
                  <a:pt x="21675" y="21600"/>
                </a:cubicBezTo>
                <a:lnTo>
                  <a:pt x="75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it-IT" sz="24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669626" name="AutoShape 58"/>
          <p:cNvSpPr>
            <a:spLocks noChangeArrowheads="1"/>
          </p:cNvSpPr>
          <p:nvPr/>
        </p:nvSpPr>
        <p:spPr bwMode="auto">
          <a:xfrm>
            <a:off x="762000" y="5168900"/>
            <a:ext cx="1317625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2075" tIns="46038" rIns="92075" bIns="46038" anchor="ctr"/>
          <a:lstStyle/>
          <a:p>
            <a:pPr algn="ctr">
              <a:defRPr/>
            </a:pPr>
            <a:r>
              <a:rPr lang="en-GB" sz="1600" b="1">
                <a:solidFill>
                  <a:srgbClr val="000000"/>
                </a:solidFill>
                <a:latin typeface="Arial" pitchFamily="34" charset="0"/>
              </a:rPr>
              <a:t>event</a:t>
            </a:r>
          </a:p>
          <a:p>
            <a:pPr algn="ctr">
              <a:defRPr/>
            </a:pPr>
            <a:r>
              <a:rPr lang="en-GB" sz="1600" b="1">
                <a:solidFill>
                  <a:srgbClr val="000000"/>
                </a:solidFill>
                <a:latin typeface="Arial" pitchFamily="34" charset="0"/>
              </a:rPr>
              <a:t>simulation</a:t>
            </a:r>
          </a:p>
        </p:txBody>
      </p:sp>
      <p:pic>
        <p:nvPicPr>
          <p:cNvPr id="69657" name="Picture 59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463" y="5426075"/>
            <a:ext cx="771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58" name="Arc 60"/>
          <p:cNvSpPr>
            <a:spLocks/>
          </p:cNvSpPr>
          <p:nvPr/>
        </p:nvSpPr>
        <p:spPr bwMode="auto">
          <a:xfrm>
            <a:off x="5294313" y="5240338"/>
            <a:ext cx="342900" cy="27622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706"/>
                  <a:pt x="9614" y="50"/>
                  <a:pt x="21508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it-IT" sz="24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69659" name="Picture 61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54688" y="5873750"/>
            <a:ext cx="7699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60" name="Arc 62"/>
          <p:cNvSpPr>
            <a:spLocks/>
          </p:cNvSpPr>
          <p:nvPr/>
        </p:nvSpPr>
        <p:spPr bwMode="auto">
          <a:xfrm>
            <a:off x="6332538" y="5688013"/>
            <a:ext cx="342900" cy="27622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706"/>
                  <a:pt x="9614" y="50"/>
                  <a:pt x="21508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it-IT" sz="24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69661" name="Picture 6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73938" y="5435600"/>
            <a:ext cx="7699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62" name="Arc 64"/>
          <p:cNvSpPr>
            <a:spLocks/>
          </p:cNvSpPr>
          <p:nvPr/>
        </p:nvSpPr>
        <p:spPr bwMode="auto">
          <a:xfrm>
            <a:off x="7951788" y="5249863"/>
            <a:ext cx="342900" cy="276225"/>
          </a:xfrm>
          <a:custGeom>
            <a:avLst/>
            <a:gdLst>
              <a:gd name="T0" fmla="*/ 0 w 21600"/>
              <a:gd name="T1" fmla="*/ 2147483647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706"/>
                  <a:pt x="9614" y="50"/>
                  <a:pt x="21508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it-IT" sz="24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9663" name="Arc 65"/>
          <p:cNvSpPr>
            <a:spLocks/>
          </p:cNvSpPr>
          <p:nvPr/>
        </p:nvSpPr>
        <p:spPr bwMode="auto">
          <a:xfrm>
            <a:off x="7026275" y="5105400"/>
            <a:ext cx="360363" cy="533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it-IT" sz="24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9664" name="Arc 66"/>
          <p:cNvSpPr>
            <a:spLocks/>
          </p:cNvSpPr>
          <p:nvPr/>
        </p:nvSpPr>
        <p:spPr bwMode="auto">
          <a:xfrm>
            <a:off x="6981825" y="3973513"/>
            <a:ext cx="1592263" cy="1266825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2147483647 h 21600"/>
              <a:gd name="T4" fmla="*/ 2147483647 w 2162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0"/>
                </a:cubicBezTo>
                <a:cubicBezTo>
                  <a:pt x="11949" y="0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it-IT" sz="24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9665" name="Rectangle 67"/>
          <p:cNvSpPr>
            <a:spLocks noChangeArrowheads="1"/>
          </p:cNvSpPr>
          <p:nvPr/>
        </p:nvSpPr>
        <p:spPr bwMode="auto">
          <a:xfrm>
            <a:off x="6467475" y="4618038"/>
            <a:ext cx="22193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1200" b="1">
                <a:solidFill>
                  <a:srgbClr val="000000"/>
                </a:solidFill>
              </a:rPr>
              <a:t>analysis objects</a:t>
            </a:r>
          </a:p>
          <a:p>
            <a:pPr algn="ctr"/>
            <a:r>
              <a:rPr lang="en-GB" sz="1200" b="1">
                <a:solidFill>
                  <a:srgbClr val="000000"/>
                </a:solidFill>
              </a:rPr>
              <a:t>(extracted by physics topic)</a:t>
            </a:r>
          </a:p>
        </p:txBody>
      </p:sp>
      <p:sp>
        <p:nvSpPr>
          <p:cNvPr id="69666" name="Arc 68"/>
          <p:cNvSpPr>
            <a:spLocks/>
          </p:cNvSpPr>
          <p:nvPr/>
        </p:nvSpPr>
        <p:spPr bwMode="auto">
          <a:xfrm>
            <a:off x="6022975" y="4295775"/>
            <a:ext cx="544513" cy="96202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it-IT" sz="24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9667" name="Rectangle 69"/>
          <p:cNvSpPr>
            <a:spLocks noChangeArrowheads="1"/>
          </p:cNvSpPr>
          <p:nvPr/>
        </p:nvSpPr>
        <p:spPr bwMode="auto">
          <a:xfrm>
            <a:off x="2195736" y="0"/>
            <a:ext cx="5184576" cy="69269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92075" tIns="46038" rIns="92075" bIns="46038" anchor="ctr"/>
          <a:lstStyle/>
          <a:p>
            <a:pPr algn="ctr">
              <a:lnSpc>
                <a:spcPct val="90000"/>
              </a:lnSpc>
            </a:pPr>
            <a:r>
              <a:rPr lang="en-GB" sz="2400" b="1" dirty="0">
                <a:solidFill>
                  <a:srgbClr val="C00000"/>
                </a:solidFill>
              </a:rPr>
              <a:t>Data Handling and Computation for Physics Analysis</a:t>
            </a:r>
          </a:p>
        </p:txBody>
      </p:sp>
      <p:sp>
        <p:nvSpPr>
          <p:cNvPr id="2669638" name="AutoShape 70"/>
          <p:cNvSpPr>
            <a:spLocks noChangeArrowheads="1"/>
          </p:cNvSpPr>
          <p:nvPr/>
        </p:nvSpPr>
        <p:spPr bwMode="auto">
          <a:xfrm>
            <a:off x="1633538" y="1101725"/>
            <a:ext cx="1514475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lIns="92075" tIns="46038" rIns="92075" bIns="46038" anchor="ctr"/>
          <a:lstStyle/>
          <a:p>
            <a:pPr algn="ctr">
              <a:defRPr/>
            </a:pPr>
            <a:r>
              <a:rPr lang="en-GB" sz="1600" b="1">
                <a:solidFill>
                  <a:srgbClr val="000000"/>
                </a:solidFill>
                <a:latin typeface="Arial" pitchFamily="34" charset="0"/>
              </a:rPr>
              <a:t>event filter</a:t>
            </a:r>
          </a:p>
          <a:p>
            <a:pPr algn="ctr">
              <a:defRPr/>
            </a:pPr>
            <a:r>
              <a:rPr lang="en-GB" sz="1600" b="1">
                <a:solidFill>
                  <a:srgbClr val="000000"/>
                </a:solidFill>
                <a:latin typeface="Arial" pitchFamily="34" charset="0"/>
              </a:rPr>
              <a:t>(selection &amp;</a:t>
            </a:r>
          </a:p>
          <a:p>
            <a:pPr algn="ctr">
              <a:defRPr/>
            </a:pPr>
            <a:r>
              <a:rPr lang="en-GB" sz="1600" b="1">
                <a:solidFill>
                  <a:srgbClr val="000000"/>
                </a:solidFill>
                <a:latin typeface="Arial" pitchFamily="34" charset="0"/>
              </a:rPr>
              <a:t>reconstruction)</a:t>
            </a:r>
          </a:p>
        </p:txBody>
      </p:sp>
      <p:grpSp>
        <p:nvGrpSpPr>
          <p:cNvPr id="5" name="Group 71"/>
          <p:cNvGrpSpPr>
            <a:grpSpLocks/>
          </p:cNvGrpSpPr>
          <p:nvPr/>
        </p:nvGrpSpPr>
        <p:grpSpPr bwMode="auto">
          <a:xfrm>
            <a:off x="7292975" y="1814513"/>
            <a:ext cx="835025" cy="1366837"/>
            <a:chOff x="1069" y="1659"/>
            <a:chExt cx="570" cy="861"/>
          </a:xfrm>
        </p:grpSpPr>
        <p:sp>
          <p:nvSpPr>
            <p:cNvPr id="69708" name="AutoShape 72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09" name="AutoShape 73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10" name="AutoShape 74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11" name="Rectangle 75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12" name="AutoShape 76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13" name="AutoShape 77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14" name="AutoShape 78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15" name="Rectangle 79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16" name="AutoShape 80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17" name="AutoShape 81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18" name="AutoShape 82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9719" name="Rectangle 83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endParaRPr lang="it-IT" sz="2400" b="1" i="1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69670" name="Arc 84"/>
          <p:cNvSpPr>
            <a:spLocks/>
          </p:cNvSpPr>
          <p:nvPr/>
        </p:nvSpPr>
        <p:spPr bwMode="auto">
          <a:xfrm>
            <a:off x="5410200" y="2347913"/>
            <a:ext cx="1819275" cy="457200"/>
          </a:xfrm>
          <a:custGeom>
            <a:avLst/>
            <a:gdLst>
              <a:gd name="T0" fmla="*/ 0 w 20998"/>
              <a:gd name="T1" fmla="*/ 2147483647 h 21600"/>
              <a:gd name="T2" fmla="*/ 2147483647 w 20998"/>
              <a:gd name="T3" fmla="*/ 0 h 21600"/>
              <a:gd name="T4" fmla="*/ 2147483647 w 20998"/>
              <a:gd name="T5" fmla="*/ 2147483647 h 21600"/>
              <a:gd name="T6" fmla="*/ 0 60000 65536"/>
              <a:gd name="T7" fmla="*/ 0 60000 65536"/>
              <a:gd name="T8" fmla="*/ 0 60000 65536"/>
              <a:gd name="T9" fmla="*/ 0 w 20998"/>
              <a:gd name="T10" fmla="*/ 0 h 21600"/>
              <a:gd name="T11" fmla="*/ 20998 w 2099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998" h="21600" fill="none" extrusionOk="0">
                <a:moveTo>
                  <a:pt x="-1" y="16536"/>
                </a:moveTo>
                <a:cubicBezTo>
                  <a:pt x="2335" y="6848"/>
                  <a:pt x="10997" y="16"/>
                  <a:pt x="20963" y="0"/>
                </a:cubicBezTo>
              </a:path>
              <a:path w="20998" h="21600" stroke="0" extrusionOk="0">
                <a:moveTo>
                  <a:pt x="-1" y="16536"/>
                </a:moveTo>
                <a:cubicBezTo>
                  <a:pt x="2335" y="6848"/>
                  <a:pt x="10997" y="16"/>
                  <a:pt x="20963" y="0"/>
                </a:cubicBezTo>
                <a:lnTo>
                  <a:pt x="20998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it-IT" sz="24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9671" name="Rectangle 85"/>
          <p:cNvSpPr>
            <a:spLocks noChangeArrowheads="1"/>
          </p:cNvSpPr>
          <p:nvPr/>
        </p:nvSpPr>
        <p:spPr bwMode="auto">
          <a:xfrm>
            <a:off x="8258175" y="2320925"/>
            <a:ext cx="9540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200" b="1">
                <a:solidFill>
                  <a:srgbClr val="000000"/>
                </a:solidFill>
              </a:rPr>
              <a:t>processed</a:t>
            </a:r>
          </a:p>
          <a:p>
            <a:r>
              <a:rPr lang="en-GB" sz="1200" b="1">
                <a:solidFill>
                  <a:srgbClr val="000000"/>
                </a:solidFill>
              </a:rPr>
              <a:t>data</a:t>
            </a:r>
          </a:p>
        </p:txBody>
      </p:sp>
      <p:sp>
        <p:nvSpPr>
          <p:cNvPr id="69672" name="Arc 86"/>
          <p:cNvSpPr>
            <a:spLocks/>
          </p:cNvSpPr>
          <p:nvPr/>
        </p:nvSpPr>
        <p:spPr bwMode="auto">
          <a:xfrm>
            <a:off x="4600575" y="3278188"/>
            <a:ext cx="1160463" cy="436562"/>
          </a:xfrm>
          <a:custGeom>
            <a:avLst/>
            <a:gdLst>
              <a:gd name="T0" fmla="*/ 2147483647 w 21600"/>
              <a:gd name="T1" fmla="*/ 2147483647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endParaRPr lang="it-IT" sz="24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9673" name="Text Box 87"/>
          <p:cNvSpPr txBox="1">
            <a:spLocks noChangeArrowheads="1"/>
          </p:cNvSpPr>
          <p:nvPr/>
        </p:nvSpPr>
        <p:spPr bwMode="auto">
          <a:xfrm rot="-5400000">
            <a:off x="8247062" y="5980113"/>
            <a:ext cx="1585913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>
              <a:lnSpc>
                <a:spcPct val="90000"/>
              </a:lnSpc>
            </a:pPr>
            <a:r>
              <a:rPr lang="en-GB" sz="1000" b="1">
                <a:solidFill>
                  <a:srgbClr val="000066"/>
                </a:solidFill>
                <a:latin typeface="Comic Sans MS" pitchFamily="66" charset="0"/>
              </a:rPr>
              <a:t>les.robertson@cern.ch</a:t>
            </a:r>
          </a:p>
        </p:txBody>
      </p:sp>
      <p:sp>
        <p:nvSpPr>
          <p:cNvPr id="69674" name="AutoShape 103"/>
          <p:cNvSpPr>
            <a:spLocks noChangeArrowheads="1"/>
          </p:cNvSpPr>
          <p:nvPr/>
        </p:nvSpPr>
        <p:spPr bwMode="auto">
          <a:xfrm>
            <a:off x="5624513" y="5164138"/>
            <a:ext cx="427037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pPr algn="ctr">
              <a:lnSpc>
                <a:spcPct val="90000"/>
              </a:lnSpc>
            </a:pPr>
            <a:endParaRPr lang="it-IT" sz="24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9675" name="AutoShape 104"/>
          <p:cNvSpPr>
            <a:spLocks noChangeArrowheads="1"/>
          </p:cNvSpPr>
          <p:nvPr/>
        </p:nvSpPr>
        <p:spPr bwMode="auto">
          <a:xfrm>
            <a:off x="6642100" y="5554663"/>
            <a:ext cx="430213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pPr algn="ctr">
              <a:lnSpc>
                <a:spcPct val="90000"/>
              </a:lnSpc>
            </a:pPr>
            <a:endParaRPr lang="it-IT" sz="24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9676" name="Freeform 105"/>
          <p:cNvSpPr>
            <a:spLocks/>
          </p:cNvSpPr>
          <p:nvPr/>
        </p:nvSpPr>
        <p:spPr bwMode="auto">
          <a:xfrm>
            <a:off x="1055688" y="215900"/>
            <a:ext cx="1266825" cy="850900"/>
          </a:xfrm>
          <a:custGeom>
            <a:avLst/>
            <a:gdLst>
              <a:gd name="T0" fmla="*/ 0 w 864"/>
              <a:gd name="T1" fmla="*/ 2147483647 h 536"/>
              <a:gd name="T2" fmla="*/ 2147483647 w 864"/>
              <a:gd name="T3" fmla="*/ 2147483647 h 536"/>
              <a:gd name="T4" fmla="*/ 2147483647 w 864"/>
              <a:gd name="T5" fmla="*/ 2147483647 h 536"/>
              <a:gd name="T6" fmla="*/ 2147483647 w 864"/>
              <a:gd name="T7" fmla="*/ 2147483647 h 536"/>
              <a:gd name="T8" fmla="*/ 0 60000 65536"/>
              <a:gd name="T9" fmla="*/ 0 60000 65536"/>
              <a:gd name="T10" fmla="*/ 0 60000 65536"/>
              <a:gd name="T11" fmla="*/ 0 60000 65536"/>
              <a:gd name="T12" fmla="*/ 0 w 864"/>
              <a:gd name="T13" fmla="*/ 0 h 536"/>
              <a:gd name="T14" fmla="*/ 864 w 864"/>
              <a:gd name="T15" fmla="*/ 536 h 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64" h="536">
                <a:moveTo>
                  <a:pt x="0" y="56"/>
                </a:moveTo>
                <a:cubicBezTo>
                  <a:pt x="96" y="28"/>
                  <a:pt x="192" y="0"/>
                  <a:pt x="288" y="8"/>
                </a:cubicBezTo>
                <a:cubicBezTo>
                  <a:pt x="384" y="16"/>
                  <a:pt x="480" y="16"/>
                  <a:pt x="576" y="104"/>
                </a:cubicBezTo>
                <a:cubicBezTo>
                  <a:pt x="672" y="192"/>
                  <a:pt x="768" y="364"/>
                  <a:pt x="864" y="536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 wrap="none" lIns="92075" tIns="46038" rIns="92075" bIns="46038" anchor="ctr"/>
          <a:lstStyle/>
          <a:p>
            <a:pPr algn="ctr">
              <a:lnSpc>
                <a:spcPct val="90000"/>
              </a:lnSpc>
            </a:pPr>
            <a:endParaRPr lang="it-IT" sz="24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9677" name="Freeform 106"/>
          <p:cNvSpPr>
            <a:spLocks/>
          </p:cNvSpPr>
          <p:nvPr/>
        </p:nvSpPr>
        <p:spPr bwMode="auto">
          <a:xfrm>
            <a:off x="561975" y="836613"/>
            <a:ext cx="1689100" cy="446087"/>
          </a:xfrm>
          <a:custGeom>
            <a:avLst/>
            <a:gdLst>
              <a:gd name="T0" fmla="*/ 0 w 1152"/>
              <a:gd name="T1" fmla="*/ 2147483647 h 384"/>
              <a:gd name="T2" fmla="*/ 2147483647 w 1152"/>
              <a:gd name="T3" fmla="*/ 2147483647 h 384"/>
              <a:gd name="T4" fmla="*/ 2147483647 w 1152"/>
              <a:gd name="T5" fmla="*/ 2147483647 h 384"/>
              <a:gd name="T6" fmla="*/ 2147483647 w 1152"/>
              <a:gd name="T7" fmla="*/ 2147483647 h 384"/>
              <a:gd name="T8" fmla="*/ 2147483647 w 1152"/>
              <a:gd name="T9" fmla="*/ 2147483647 h 384"/>
              <a:gd name="T10" fmla="*/ 2147483647 w 1152"/>
              <a:gd name="T11" fmla="*/ 2147483647 h 3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52"/>
              <a:gd name="T19" fmla="*/ 0 h 384"/>
              <a:gd name="T20" fmla="*/ 1152 w 1152"/>
              <a:gd name="T21" fmla="*/ 384 h 38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52" h="384">
                <a:moveTo>
                  <a:pt x="0" y="152"/>
                </a:moveTo>
                <a:cubicBezTo>
                  <a:pt x="32" y="232"/>
                  <a:pt x="64" y="312"/>
                  <a:pt x="144" y="344"/>
                </a:cubicBezTo>
                <a:cubicBezTo>
                  <a:pt x="224" y="376"/>
                  <a:pt x="376" y="384"/>
                  <a:pt x="480" y="344"/>
                </a:cubicBezTo>
                <a:cubicBezTo>
                  <a:pt x="584" y="304"/>
                  <a:pt x="688" y="160"/>
                  <a:pt x="768" y="104"/>
                </a:cubicBezTo>
                <a:cubicBezTo>
                  <a:pt x="848" y="48"/>
                  <a:pt x="896" y="0"/>
                  <a:pt x="960" y="8"/>
                </a:cubicBezTo>
                <a:cubicBezTo>
                  <a:pt x="1024" y="16"/>
                  <a:pt x="1088" y="84"/>
                  <a:pt x="1152" y="152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/>
          <a:lstStyle/>
          <a:p>
            <a:pPr algn="ctr">
              <a:lnSpc>
                <a:spcPct val="90000"/>
              </a:lnSpc>
            </a:pPr>
            <a:endParaRPr lang="it-IT" sz="2400" b="1" i="1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6" name="Group 107"/>
          <p:cNvGrpSpPr>
            <a:grpSpLocks/>
          </p:cNvGrpSpPr>
          <p:nvPr/>
        </p:nvGrpSpPr>
        <p:grpSpPr bwMode="auto">
          <a:xfrm>
            <a:off x="7832725" y="3500438"/>
            <a:ext cx="927100" cy="703262"/>
            <a:chOff x="4980" y="2205"/>
            <a:chExt cx="633" cy="443"/>
          </a:xfrm>
        </p:grpSpPr>
        <p:grpSp>
          <p:nvGrpSpPr>
            <p:cNvPr id="7" name="Group 108"/>
            <p:cNvGrpSpPr>
              <a:grpSpLocks/>
            </p:cNvGrpSpPr>
            <p:nvPr/>
          </p:nvGrpSpPr>
          <p:grpSpPr bwMode="auto">
            <a:xfrm>
              <a:off x="4980" y="2205"/>
              <a:ext cx="546" cy="443"/>
              <a:chOff x="4176" y="2211"/>
              <a:chExt cx="563" cy="472"/>
            </a:xfrm>
          </p:grpSpPr>
          <p:pic>
            <p:nvPicPr>
              <p:cNvPr id="69705" name="Picture 109" descr="people_scale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176" y="2376"/>
                <a:ext cx="307" cy="211"/>
              </a:xfrm>
              <a:prstGeom prst="rect">
                <a:avLst/>
              </a:prstGeom>
              <a:solidFill>
                <a:srgbClr val="CCFFFF"/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706" name="Picture 110" descr="people_scale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272" y="2472"/>
                <a:ext cx="307" cy="211"/>
              </a:xfrm>
              <a:prstGeom prst="rect">
                <a:avLst/>
              </a:prstGeom>
              <a:solidFill>
                <a:srgbClr val="CCFFFF"/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707" name="Picture 111" descr="people_scale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432" y="2211"/>
                <a:ext cx="307" cy="277"/>
              </a:xfrm>
              <a:prstGeom prst="rect">
                <a:avLst/>
              </a:prstGeom>
              <a:solidFill>
                <a:srgbClr val="CCFFFF"/>
              </a:solidFill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8" name="Group 112"/>
            <p:cNvGrpSpPr>
              <a:grpSpLocks/>
            </p:cNvGrpSpPr>
            <p:nvPr/>
          </p:nvGrpSpPr>
          <p:grpSpPr bwMode="auto">
            <a:xfrm>
              <a:off x="5342" y="2205"/>
              <a:ext cx="271" cy="346"/>
              <a:chOff x="256" y="1424"/>
              <a:chExt cx="520" cy="728"/>
            </a:xfrm>
          </p:grpSpPr>
          <p:sp>
            <p:nvSpPr>
              <p:cNvPr id="69703" name="AutoShape 113"/>
              <p:cNvSpPr>
                <a:spLocks noChangeArrowheads="1"/>
              </p:cNvSpPr>
              <p:nvPr/>
            </p:nvSpPr>
            <p:spPr bwMode="auto">
              <a:xfrm>
                <a:off x="320" y="1856"/>
                <a:ext cx="456" cy="296"/>
              </a:xfrm>
              <a:prstGeom prst="curvedUpArrow">
                <a:avLst>
                  <a:gd name="adj1" fmla="val 30811"/>
                  <a:gd name="adj2" fmla="val 61622"/>
                  <a:gd name="adj3" fmla="val 33333"/>
                </a:avLst>
              </a:prstGeom>
              <a:solidFill>
                <a:srgbClr val="CC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90000"/>
                  </a:lnSpc>
                </a:pPr>
                <a:endParaRPr lang="it-IT" sz="2400" b="1" i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9704" name="AutoShape 114"/>
              <p:cNvSpPr>
                <a:spLocks noChangeArrowheads="1"/>
              </p:cNvSpPr>
              <p:nvPr/>
            </p:nvSpPr>
            <p:spPr bwMode="auto">
              <a:xfrm flipH="1">
                <a:off x="256" y="1424"/>
                <a:ext cx="488" cy="328"/>
              </a:xfrm>
              <a:prstGeom prst="curvedDownArrow">
                <a:avLst>
                  <a:gd name="adj1" fmla="val 29756"/>
                  <a:gd name="adj2" fmla="val 59512"/>
                  <a:gd name="adj3" fmla="val 33333"/>
                </a:avLst>
              </a:prstGeom>
              <a:solidFill>
                <a:srgbClr val="CC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90000"/>
                  </a:lnSpc>
                </a:pPr>
                <a:endParaRPr lang="it-IT" sz="2400" b="1" i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grpSp>
        <p:nvGrpSpPr>
          <p:cNvPr id="9" name="Group 115"/>
          <p:cNvGrpSpPr>
            <a:grpSpLocks/>
          </p:cNvGrpSpPr>
          <p:nvPr/>
        </p:nvGrpSpPr>
        <p:grpSpPr bwMode="auto">
          <a:xfrm>
            <a:off x="7716838" y="5543550"/>
            <a:ext cx="1441450" cy="1341438"/>
            <a:chOff x="5266" y="3492"/>
            <a:chExt cx="984" cy="845"/>
          </a:xfrm>
        </p:grpSpPr>
        <p:grpSp>
          <p:nvGrpSpPr>
            <p:cNvPr id="10" name="Group 116"/>
            <p:cNvGrpSpPr>
              <a:grpSpLocks/>
            </p:cNvGrpSpPr>
            <p:nvPr/>
          </p:nvGrpSpPr>
          <p:grpSpPr bwMode="auto">
            <a:xfrm>
              <a:off x="5266" y="3583"/>
              <a:ext cx="761" cy="754"/>
              <a:chOff x="3832" y="3376"/>
              <a:chExt cx="915" cy="899"/>
            </a:xfrm>
          </p:grpSpPr>
          <p:pic>
            <p:nvPicPr>
              <p:cNvPr id="69684" name="Picture 117" descr="people_scale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280" y="3856"/>
                <a:ext cx="237" cy="163"/>
              </a:xfrm>
              <a:prstGeom prst="rect">
                <a:avLst/>
              </a:prstGeom>
              <a:solidFill>
                <a:srgbClr val="CCFFFF"/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685" name="Picture 118" descr="people_scale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176" y="3376"/>
                <a:ext cx="307" cy="211"/>
              </a:xfrm>
              <a:prstGeom prst="rect">
                <a:avLst/>
              </a:prstGeom>
              <a:solidFill>
                <a:srgbClr val="CCFFFF"/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686" name="Picture 119" descr="people_scale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272" y="3472"/>
                <a:ext cx="307" cy="211"/>
              </a:xfrm>
              <a:prstGeom prst="rect">
                <a:avLst/>
              </a:prstGeom>
              <a:solidFill>
                <a:srgbClr val="CCFFFF"/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687" name="Picture 120" descr="people_scale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368" y="3568"/>
                <a:ext cx="307" cy="211"/>
              </a:xfrm>
              <a:prstGeom prst="rect">
                <a:avLst/>
              </a:prstGeom>
              <a:solidFill>
                <a:srgbClr val="CCFFFF"/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688" name="Picture 121" descr="people_scale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304" y="3856"/>
                <a:ext cx="307" cy="211"/>
              </a:xfrm>
              <a:prstGeom prst="rect">
                <a:avLst/>
              </a:prstGeom>
              <a:solidFill>
                <a:srgbClr val="CCFFFF"/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689" name="Picture 122" descr="people_scale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040" y="3640"/>
                <a:ext cx="307" cy="211"/>
              </a:xfrm>
              <a:prstGeom prst="rect">
                <a:avLst/>
              </a:prstGeom>
              <a:solidFill>
                <a:srgbClr val="CCFFFF"/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690" name="Picture 123" descr="people_scale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088" y="3760"/>
                <a:ext cx="307" cy="211"/>
              </a:xfrm>
              <a:prstGeom prst="rect">
                <a:avLst/>
              </a:prstGeom>
              <a:solidFill>
                <a:srgbClr val="CCFFFF"/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691" name="Picture 124" descr="people_scale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400" y="3952"/>
                <a:ext cx="307" cy="211"/>
              </a:xfrm>
              <a:prstGeom prst="rect">
                <a:avLst/>
              </a:prstGeom>
              <a:solidFill>
                <a:srgbClr val="CCFFFF"/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692" name="Picture 125" descr="people_scale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864" y="3968"/>
                <a:ext cx="307" cy="211"/>
              </a:xfrm>
              <a:prstGeom prst="rect">
                <a:avLst/>
              </a:prstGeom>
              <a:solidFill>
                <a:srgbClr val="CCFFFF"/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693" name="Picture 126" descr="people_scale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440" y="3736"/>
                <a:ext cx="307" cy="211"/>
              </a:xfrm>
              <a:prstGeom prst="rect">
                <a:avLst/>
              </a:prstGeom>
              <a:solidFill>
                <a:srgbClr val="CCFFFF"/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694" name="Picture 127" descr="people_scale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848" y="3520"/>
                <a:ext cx="307" cy="211"/>
              </a:xfrm>
              <a:prstGeom prst="rect">
                <a:avLst/>
              </a:prstGeom>
              <a:solidFill>
                <a:srgbClr val="CCFFFF"/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695" name="Picture 128" descr="people_scale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832" y="3800"/>
                <a:ext cx="307" cy="211"/>
              </a:xfrm>
              <a:prstGeom prst="rect">
                <a:avLst/>
              </a:prstGeom>
              <a:solidFill>
                <a:srgbClr val="CCFFFF"/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696" name="Picture 129" descr="people_scale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960" y="4064"/>
                <a:ext cx="307" cy="211"/>
              </a:xfrm>
              <a:prstGeom prst="rect">
                <a:avLst/>
              </a:prstGeom>
              <a:solidFill>
                <a:srgbClr val="CCFFFF"/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697" name="Picture 130" descr="people_scale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888" y="3757"/>
                <a:ext cx="307" cy="211"/>
              </a:xfrm>
              <a:prstGeom prst="rect">
                <a:avLst/>
              </a:prstGeom>
              <a:solidFill>
                <a:srgbClr val="CCFFFF"/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698" name="Picture 131" descr="people_scale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000" y="3621"/>
                <a:ext cx="307" cy="211"/>
              </a:xfrm>
              <a:prstGeom prst="rect">
                <a:avLst/>
              </a:prstGeom>
              <a:solidFill>
                <a:srgbClr val="CCFFFF"/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699" name="Picture 132" descr="people_scale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184" y="3856"/>
                <a:ext cx="307" cy="211"/>
              </a:xfrm>
              <a:prstGeom prst="rect">
                <a:avLst/>
              </a:prstGeom>
              <a:solidFill>
                <a:srgbClr val="CCFFFF"/>
              </a:solidFill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9700" name="Picture 133" descr="people_scale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424" y="3976"/>
                <a:ext cx="307" cy="211"/>
              </a:xfrm>
              <a:prstGeom prst="rect">
                <a:avLst/>
              </a:prstGeom>
              <a:solidFill>
                <a:srgbClr val="CCFFFF"/>
              </a:solidFill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1" name="Group 134"/>
            <p:cNvGrpSpPr>
              <a:grpSpLocks/>
            </p:cNvGrpSpPr>
            <p:nvPr/>
          </p:nvGrpSpPr>
          <p:grpSpPr bwMode="auto">
            <a:xfrm>
              <a:off x="5855" y="3492"/>
              <a:ext cx="395" cy="556"/>
              <a:chOff x="256" y="1424"/>
              <a:chExt cx="520" cy="728"/>
            </a:xfrm>
          </p:grpSpPr>
          <p:sp>
            <p:nvSpPr>
              <p:cNvPr id="69682" name="AutoShape 135"/>
              <p:cNvSpPr>
                <a:spLocks noChangeArrowheads="1"/>
              </p:cNvSpPr>
              <p:nvPr/>
            </p:nvSpPr>
            <p:spPr bwMode="auto">
              <a:xfrm>
                <a:off x="320" y="1856"/>
                <a:ext cx="456" cy="296"/>
              </a:xfrm>
              <a:prstGeom prst="curvedUpArrow">
                <a:avLst>
                  <a:gd name="adj1" fmla="val 30811"/>
                  <a:gd name="adj2" fmla="val 61622"/>
                  <a:gd name="adj3" fmla="val 33333"/>
                </a:avLst>
              </a:prstGeom>
              <a:solidFill>
                <a:srgbClr val="CC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90000"/>
                  </a:lnSpc>
                </a:pPr>
                <a:endParaRPr lang="it-IT" sz="2400" b="1" i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69683" name="AutoShape 136"/>
              <p:cNvSpPr>
                <a:spLocks noChangeArrowheads="1"/>
              </p:cNvSpPr>
              <p:nvPr/>
            </p:nvSpPr>
            <p:spPr bwMode="auto">
              <a:xfrm flipH="1">
                <a:off x="256" y="1424"/>
                <a:ext cx="488" cy="328"/>
              </a:xfrm>
              <a:prstGeom prst="curvedDownArrow">
                <a:avLst>
                  <a:gd name="adj1" fmla="val 29756"/>
                  <a:gd name="adj2" fmla="val 59512"/>
                  <a:gd name="adj3" fmla="val 33333"/>
                </a:avLst>
              </a:prstGeom>
              <a:solidFill>
                <a:srgbClr val="CC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lnSpc>
                    <a:spcPct val="90000"/>
                  </a:lnSpc>
                </a:pPr>
                <a:endParaRPr lang="it-IT" sz="2400" b="1" i="1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9" descr="page1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580878"/>
              </a:clrFrom>
              <a:clrTo>
                <a:srgbClr val="58087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1400" y="762000"/>
            <a:ext cx="186164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9"/>
          <p:cNvGrpSpPr/>
          <p:nvPr/>
        </p:nvGrpSpPr>
        <p:grpSpPr>
          <a:xfrm>
            <a:off x="7596336" y="5157192"/>
            <a:ext cx="533400" cy="457200"/>
            <a:chOff x="2057400" y="3429000"/>
            <a:chExt cx="914400" cy="762000"/>
          </a:xfrm>
        </p:grpSpPr>
        <p:grpSp>
          <p:nvGrpSpPr>
            <p:cNvPr id="3" name="Group 34"/>
            <p:cNvGrpSpPr/>
            <p:nvPr/>
          </p:nvGrpSpPr>
          <p:grpSpPr>
            <a:xfrm>
              <a:off x="2057400" y="3429000"/>
              <a:ext cx="914400" cy="152400"/>
              <a:chOff x="2057400" y="3429000"/>
              <a:chExt cx="914400" cy="152400"/>
            </a:xfrm>
          </p:grpSpPr>
          <p:sp>
            <p:nvSpPr>
              <p:cNvPr id="11" name="AutoShape 20"/>
              <p:cNvSpPr>
                <a:spLocks noChangeArrowheads="1"/>
              </p:cNvSpPr>
              <p:nvPr/>
            </p:nvSpPr>
            <p:spPr bwMode="auto">
              <a:xfrm>
                <a:off x="20574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AutoShape 20"/>
              <p:cNvSpPr>
                <a:spLocks noChangeArrowheads="1"/>
              </p:cNvSpPr>
              <p:nvPr/>
            </p:nvSpPr>
            <p:spPr bwMode="auto">
              <a:xfrm>
                <a:off x="22098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AutoShape 20"/>
              <p:cNvSpPr>
                <a:spLocks noChangeArrowheads="1"/>
              </p:cNvSpPr>
              <p:nvPr/>
            </p:nvSpPr>
            <p:spPr bwMode="auto">
              <a:xfrm>
                <a:off x="23622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utoShape 20"/>
              <p:cNvSpPr>
                <a:spLocks noChangeArrowheads="1"/>
              </p:cNvSpPr>
              <p:nvPr/>
            </p:nvSpPr>
            <p:spPr bwMode="auto">
              <a:xfrm>
                <a:off x="25146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AutoShape 20"/>
              <p:cNvSpPr>
                <a:spLocks noChangeArrowheads="1"/>
              </p:cNvSpPr>
              <p:nvPr/>
            </p:nvSpPr>
            <p:spPr bwMode="auto">
              <a:xfrm>
                <a:off x="26670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AutoShape 20"/>
              <p:cNvSpPr>
                <a:spLocks noChangeArrowheads="1"/>
              </p:cNvSpPr>
              <p:nvPr/>
            </p:nvSpPr>
            <p:spPr bwMode="auto">
              <a:xfrm>
                <a:off x="28194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35"/>
            <p:cNvGrpSpPr/>
            <p:nvPr/>
          </p:nvGrpSpPr>
          <p:grpSpPr>
            <a:xfrm>
              <a:off x="2057400" y="3581400"/>
              <a:ext cx="914400" cy="152400"/>
              <a:chOff x="2057400" y="3429000"/>
              <a:chExt cx="914400" cy="152400"/>
            </a:xfrm>
          </p:grpSpPr>
          <p:sp>
            <p:nvSpPr>
              <p:cNvPr id="37" name="AutoShape 20"/>
              <p:cNvSpPr>
                <a:spLocks noChangeArrowheads="1"/>
              </p:cNvSpPr>
              <p:nvPr/>
            </p:nvSpPr>
            <p:spPr bwMode="auto">
              <a:xfrm>
                <a:off x="20574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AutoShape 20"/>
              <p:cNvSpPr>
                <a:spLocks noChangeArrowheads="1"/>
              </p:cNvSpPr>
              <p:nvPr/>
            </p:nvSpPr>
            <p:spPr bwMode="auto">
              <a:xfrm>
                <a:off x="22098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AutoShape 20"/>
              <p:cNvSpPr>
                <a:spLocks noChangeArrowheads="1"/>
              </p:cNvSpPr>
              <p:nvPr/>
            </p:nvSpPr>
            <p:spPr bwMode="auto">
              <a:xfrm>
                <a:off x="23622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AutoShape 20"/>
              <p:cNvSpPr>
                <a:spLocks noChangeArrowheads="1"/>
              </p:cNvSpPr>
              <p:nvPr/>
            </p:nvSpPr>
            <p:spPr bwMode="auto">
              <a:xfrm>
                <a:off x="25146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AutoShape 20"/>
              <p:cNvSpPr>
                <a:spLocks noChangeArrowheads="1"/>
              </p:cNvSpPr>
              <p:nvPr/>
            </p:nvSpPr>
            <p:spPr bwMode="auto">
              <a:xfrm>
                <a:off x="26670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AutoShape 20"/>
              <p:cNvSpPr>
                <a:spLocks noChangeArrowheads="1"/>
              </p:cNvSpPr>
              <p:nvPr/>
            </p:nvSpPr>
            <p:spPr bwMode="auto">
              <a:xfrm>
                <a:off x="28194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42"/>
            <p:cNvGrpSpPr/>
            <p:nvPr/>
          </p:nvGrpSpPr>
          <p:grpSpPr>
            <a:xfrm>
              <a:off x="2057400" y="3733800"/>
              <a:ext cx="914400" cy="152400"/>
              <a:chOff x="2057400" y="3429000"/>
              <a:chExt cx="914400" cy="152400"/>
            </a:xfrm>
          </p:grpSpPr>
          <p:sp>
            <p:nvSpPr>
              <p:cNvPr id="44" name="AutoShape 20"/>
              <p:cNvSpPr>
                <a:spLocks noChangeArrowheads="1"/>
              </p:cNvSpPr>
              <p:nvPr/>
            </p:nvSpPr>
            <p:spPr bwMode="auto">
              <a:xfrm>
                <a:off x="20574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AutoShape 20"/>
              <p:cNvSpPr>
                <a:spLocks noChangeArrowheads="1"/>
              </p:cNvSpPr>
              <p:nvPr/>
            </p:nvSpPr>
            <p:spPr bwMode="auto">
              <a:xfrm>
                <a:off x="22098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AutoShape 20"/>
              <p:cNvSpPr>
                <a:spLocks noChangeArrowheads="1"/>
              </p:cNvSpPr>
              <p:nvPr/>
            </p:nvSpPr>
            <p:spPr bwMode="auto">
              <a:xfrm>
                <a:off x="23622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AutoShape 20"/>
              <p:cNvSpPr>
                <a:spLocks noChangeArrowheads="1"/>
              </p:cNvSpPr>
              <p:nvPr/>
            </p:nvSpPr>
            <p:spPr bwMode="auto">
              <a:xfrm>
                <a:off x="25146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AutoShape 20"/>
              <p:cNvSpPr>
                <a:spLocks noChangeArrowheads="1"/>
              </p:cNvSpPr>
              <p:nvPr/>
            </p:nvSpPr>
            <p:spPr bwMode="auto">
              <a:xfrm>
                <a:off x="26670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AutoShape 20"/>
              <p:cNvSpPr>
                <a:spLocks noChangeArrowheads="1"/>
              </p:cNvSpPr>
              <p:nvPr/>
            </p:nvSpPr>
            <p:spPr bwMode="auto">
              <a:xfrm>
                <a:off x="28194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" name="Group 49"/>
            <p:cNvGrpSpPr/>
            <p:nvPr/>
          </p:nvGrpSpPr>
          <p:grpSpPr>
            <a:xfrm>
              <a:off x="2057400" y="3886200"/>
              <a:ext cx="914400" cy="152400"/>
              <a:chOff x="2057400" y="3429000"/>
              <a:chExt cx="914400" cy="152400"/>
            </a:xfrm>
          </p:grpSpPr>
          <p:sp>
            <p:nvSpPr>
              <p:cNvPr id="51" name="AutoShape 20"/>
              <p:cNvSpPr>
                <a:spLocks noChangeArrowheads="1"/>
              </p:cNvSpPr>
              <p:nvPr/>
            </p:nvSpPr>
            <p:spPr bwMode="auto">
              <a:xfrm>
                <a:off x="20574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AutoShape 20"/>
              <p:cNvSpPr>
                <a:spLocks noChangeArrowheads="1"/>
              </p:cNvSpPr>
              <p:nvPr/>
            </p:nvSpPr>
            <p:spPr bwMode="auto">
              <a:xfrm>
                <a:off x="22098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AutoShape 20"/>
              <p:cNvSpPr>
                <a:spLocks noChangeArrowheads="1"/>
              </p:cNvSpPr>
              <p:nvPr/>
            </p:nvSpPr>
            <p:spPr bwMode="auto">
              <a:xfrm>
                <a:off x="23622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AutoShape 20"/>
              <p:cNvSpPr>
                <a:spLocks noChangeArrowheads="1"/>
              </p:cNvSpPr>
              <p:nvPr/>
            </p:nvSpPr>
            <p:spPr bwMode="auto">
              <a:xfrm>
                <a:off x="25146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AutoShape 20"/>
              <p:cNvSpPr>
                <a:spLocks noChangeArrowheads="1"/>
              </p:cNvSpPr>
              <p:nvPr/>
            </p:nvSpPr>
            <p:spPr bwMode="auto">
              <a:xfrm>
                <a:off x="26670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AutoShape 20"/>
              <p:cNvSpPr>
                <a:spLocks noChangeArrowheads="1"/>
              </p:cNvSpPr>
              <p:nvPr/>
            </p:nvSpPr>
            <p:spPr bwMode="auto">
              <a:xfrm>
                <a:off x="28194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9" name="Group 56"/>
            <p:cNvGrpSpPr/>
            <p:nvPr/>
          </p:nvGrpSpPr>
          <p:grpSpPr>
            <a:xfrm>
              <a:off x="2057400" y="4038600"/>
              <a:ext cx="914400" cy="152400"/>
              <a:chOff x="2057400" y="3429000"/>
              <a:chExt cx="914400" cy="152400"/>
            </a:xfrm>
          </p:grpSpPr>
          <p:sp>
            <p:nvSpPr>
              <p:cNvPr id="58" name="AutoShape 20"/>
              <p:cNvSpPr>
                <a:spLocks noChangeArrowheads="1"/>
              </p:cNvSpPr>
              <p:nvPr/>
            </p:nvSpPr>
            <p:spPr bwMode="auto">
              <a:xfrm>
                <a:off x="20574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AutoShape 20"/>
              <p:cNvSpPr>
                <a:spLocks noChangeArrowheads="1"/>
              </p:cNvSpPr>
              <p:nvPr/>
            </p:nvSpPr>
            <p:spPr bwMode="auto">
              <a:xfrm>
                <a:off x="22098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AutoShape 20"/>
              <p:cNvSpPr>
                <a:spLocks noChangeArrowheads="1"/>
              </p:cNvSpPr>
              <p:nvPr/>
            </p:nvSpPr>
            <p:spPr bwMode="auto">
              <a:xfrm>
                <a:off x="23622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AutoShape 20"/>
              <p:cNvSpPr>
                <a:spLocks noChangeArrowheads="1"/>
              </p:cNvSpPr>
              <p:nvPr/>
            </p:nvSpPr>
            <p:spPr bwMode="auto">
              <a:xfrm>
                <a:off x="25146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AutoShape 20"/>
              <p:cNvSpPr>
                <a:spLocks noChangeArrowheads="1"/>
              </p:cNvSpPr>
              <p:nvPr/>
            </p:nvSpPr>
            <p:spPr bwMode="auto">
              <a:xfrm>
                <a:off x="26670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AutoShape 20"/>
              <p:cNvSpPr>
                <a:spLocks noChangeArrowheads="1"/>
              </p:cNvSpPr>
              <p:nvPr/>
            </p:nvSpPr>
            <p:spPr bwMode="auto">
              <a:xfrm>
                <a:off x="2819400" y="3429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4" name="TextBox 63"/>
          <p:cNvSpPr txBox="1"/>
          <p:nvPr/>
        </p:nvSpPr>
        <p:spPr>
          <a:xfrm>
            <a:off x="5548144" y="1124744"/>
            <a:ext cx="3595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9900"/>
                </a:solidFill>
              </a:rPr>
              <a:t>Detector  </a:t>
            </a:r>
            <a:r>
              <a:rPr lang="en-US" b="1" dirty="0" smtClean="0">
                <a:solidFill>
                  <a:srgbClr val="009900"/>
                </a:solidFill>
                <a:sym typeface="Wingdings" pitchFamily="2" charset="2"/>
              </a:rPr>
              <a:t></a:t>
            </a:r>
            <a:r>
              <a:rPr lang="en-US" b="1" dirty="0" smtClean="0">
                <a:solidFill>
                  <a:srgbClr val="009900"/>
                </a:solidFill>
              </a:rPr>
              <a:t>   </a:t>
            </a:r>
          </a:p>
          <a:p>
            <a:r>
              <a:rPr lang="en-US" b="1" dirty="0" smtClean="0">
                <a:solidFill>
                  <a:srgbClr val="009900"/>
                </a:solidFill>
              </a:rPr>
              <a:t>150 million electronic channels</a:t>
            </a:r>
            <a:endParaRPr lang="en-US" b="1" dirty="0">
              <a:solidFill>
                <a:srgbClr val="0099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372200" y="3068960"/>
            <a:ext cx="235455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Fast response electronics,</a:t>
            </a:r>
          </a:p>
          <a:p>
            <a:r>
              <a:rPr lang="en-US" sz="1400" b="1" dirty="0" smtClean="0"/>
              <a:t>FPGA, embedded processors,</a:t>
            </a:r>
          </a:p>
          <a:p>
            <a:r>
              <a:rPr lang="en-US" sz="1400" b="1" dirty="0" smtClean="0"/>
              <a:t>very close to the detector</a:t>
            </a:r>
            <a:endParaRPr lang="en-US" sz="1400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6660232" y="4581128"/>
            <a:ext cx="22617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O(1000) PC’s for processing,</a:t>
            </a:r>
          </a:p>
          <a:p>
            <a:r>
              <a:rPr lang="en-US" sz="1400" b="1" dirty="0" err="1" smtClean="0"/>
              <a:t>Gbit</a:t>
            </a:r>
            <a:r>
              <a:rPr lang="en-US" sz="1400" b="1" dirty="0" smtClean="0"/>
              <a:t> Ethernet Network</a:t>
            </a:r>
            <a:endParaRPr lang="en-US" sz="14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2362200" y="5334000"/>
            <a:ext cx="17340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N x 10 </a:t>
            </a:r>
            <a:r>
              <a:rPr lang="en-US" sz="1400" b="1" dirty="0" err="1" smtClean="0"/>
              <a:t>Gbit</a:t>
            </a:r>
            <a:r>
              <a:rPr lang="en-US" sz="1400" b="1" dirty="0" smtClean="0"/>
              <a:t> links to </a:t>
            </a:r>
          </a:p>
          <a:p>
            <a:r>
              <a:rPr lang="en-US" sz="1400" b="1" dirty="0" smtClean="0"/>
              <a:t>the Computer Center</a:t>
            </a:r>
            <a:endParaRPr lang="en-US" sz="14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1331640" y="1124744"/>
            <a:ext cx="1979712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b="1" dirty="0" smtClean="0"/>
              <a:t>One Experiment</a:t>
            </a:r>
            <a:endParaRPr lang="en-US" b="1" dirty="0"/>
          </a:p>
        </p:txBody>
      </p:sp>
      <p:grpSp>
        <p:nvGrpSpPr>
          <p:cNvPr id="10" name="Group 80"/>
          <p:cNvGrpSpPr/>
          <p:nvPr/>
        </p:nvGrpSpPr>
        <p:grpSpPr>
          <a:xfrm>
            <a:off x="3131840" y="2133600"/>
            <a:ext cx="3536920" cy="4407932"/>
            <a:chOff x="4114800" y="2057400"/>
            <a:chExt cx="3544560" cy="4407932"/>
          </a:xfrm>
        </p:grpSpPr>
        <p:sp>
          <p:nvSpPr>
            <p:cNvPr id="65" name="TextBox 64"/>
            <p:cNvSpPr txBox="1"/>
            <p:nvPr/>
          </p:nvSpPr>
          <p:spPr>
            <a:xfrm>
              <a:off x="4114800" y="3048000"/>
              <a:ext cx="3247359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66FF"/>
                  </a:solidFill>
                </a:rPr>
                <a:t>Level 1 Filter and Selection</a:t>
              </a:r>
              <a:endParaRPr lang="en-US" b="1" dirty="0">
                <a:solidFill>
                  <a:srgbClr val="0066FF"/>
                </a:solidFill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114800" y="4572000"/>
              <a:ext cx="3544560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66FF"/>
                  </a:solidFill>
                </a:rPr>
                <a:t>High Level Filter and Selection</a:t>
              </a:r>
              <a:endParaRPr lang="en-US" b="1" dirty="0">
                <a:solidFill>
                  <a:srgbClr val="0066FF"/>
                </a:solidFill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638800" y="2286000"/>
              <a:ext cx="12244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</a:rPr>
                <a:t>1 </a:t>
              </a:r>
              <a:r>
                <a:rPr lang="en-US" sz="1600" b="1" dirty="0" err="1" smtClean="0">
                  <a:solidFill>
                    <a:srgbClr val="C00000"/>
                  </a:solidFill>
                </a:rPr>
                <a:t>PBytes</a:t>
              </a:r>
              <a:r>
                <a:rPr lang="en-US" sz="1600" b="1" dirty="0" smtClean="0">
                  <a:solidFill>
                    <a:srgbClr val="C00000"/>
                  </a:solidFill>
                </a:rPr>
                <a:t>/s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562600" y="3733800"/>
              <a:ext cx="14766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</a:rPr>
                <a:t>150 </a:t>
              </a:r>
              <a:r>
                <a:rPr lang="en-US" sz="1600" b="1" dirty="0" err="1" smtClean="0">
                  <a:solidFill>
                    <a:srgbClr val="C00000"/>
                  </a:solidFill>
                </a:rPr>
                <a:t>GBytes</a:t>
              </a:r>
              <a:r>
                <a:rPr lang="en-US" sz="1600" b="1" dirty="0" smtClean="0">
                  <a:solidFill>
                    <a:srgbClr val="C00000"/>
                  </a:solidFill>
                </a:rPr>
                <a:t>/s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562600" y="5334000"/>
              <a:ext cx="14204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</a:rPr>
                <a:t>0.6 </a:t>
              </a:r>
              <a:r>
                <a:rPr lang="en-US" sz="1600" b="1" dirty="0" err="1" smtClean="0">
                  <a:solidFill>
                    <a:srgbClr val="C00000"/>
                  </a:solidFill>
                </a:rPr>
                <a:t>GBytes</a:t>
              </a:r>
              <a:r>
                <a:rPr lang="en-US" sz="1600" b="1" dirty="0" smtClean="0">
                  <a:solidFill>
                    <a:srgbClr val="C00000"/>
                  </a:solidFill>
                </a:rPr>
                <a:t>/s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267200" y="6096000"/>
              <a:ext cx="2878468" cy="3693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66FF"/>
                  </a:solidFill>
                </a:rPr>
                <a:t>CERN Computer Center</a:t>
              </a:r>
              <a:endParaRPr lang="en-US" b="1" dirty="0">
                <a:solidFill>
                  <a:srgbClr val="0066FF"/>
                </a:solidFill>
              </a:endParaRPr>
            </a:p>
          </p:txBody>
        </p:sp>
        <p:cxnSp>
          <p:nvCxnSpPr>
            <p:cNvPr id="78" name="Straight Arrow Connector 77"/>
            <p:cNvCxnSpPr/>
            <p:nvPr/>
          </p:nvCxnSpPr>
          <p:spPr>
            <a:xfrm rot="5400000">
              <a:off x="4915694" y="2475706"/>
              <a:ext cx="838200" cy="1588"/>
            </a:xfrm>
            <a:prstGeom prst="straightConnector1">
              <a:avLst/>
            </a:prstGeom>
            <a:ln w="635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/>
            <p:nvPr/>
          </p:nvCxnSpPr>
          <p:spPr>
            <a:xfrm rot="5400000">
              <a:off x="4915694" y="3923506"/>
              <a:ext cx="838200" cy="1588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 rot="5400000">
              <a:off x="4915694" y="5523706"/>
              <a:ext cx="838200" cy="158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TextBox 81"/>
          <p:cNvSpPr txBox="1"/>
          <p:nvPr/>
        </p:nvSpPr>
        <p:spPr>
          <a:xfrm>
            <a:off x="539552" y="3573016"/>
            <a:ext cx="2448272" cy="1077218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Limits :</a:t>
            </a:r>
          </a:p>
          <a:p>
            <a:r>
              <a:rPr lang="en-US" sz="1600" b="1" dirty="0" smtClean="0">
                <a:solidFill>
                  <a:srgbClr val="0000FF"/>
                </a:solidFill>
              </a:rPr>
              <a:t>Essentially the budget</a:t>
            </a:r>
          </a:p>
          <a:p>
            <a:r>
              <a:rPr lang="en-US" sz="1600" b="1" dirty="0" smtClean="0">
                <a:solidFill>
                  <a:srgbClr val="0000FF"/>
                </a:solidFill>
              </a:rPr>
              <a:t>and the downstream</a:t>
            </a:r>
          </a:p>
          <a:p>
            <a:r>
              <a:rPr lang="en-US" sz="1600" b="1" dirty="0" smtClean="0">
                <a:solidFill>
                  <a:srgbClr val="0000FF"/>
                </a:solidFill>
              </a:rPr>
              <a:t>data flow pressure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403648" y="188640"/>
            <a:ext cx="3400290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Physics dataflow I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 July 2010</a:t>
            </a:r>
            <a:endParaRPr lang="en-US" dirty="0"/>
          </a:p>
        </p:txBody>
      </p:sp>
      <p:sp>
        <p:nvSpPr>
          <p:cNvPr id="179" name="Rectangle 174"/>
          <p:cNvSpPr>
            <a:spLocks noChangeArrowheads="1"/>
          </p:cNvSpPr>
          <p:nvPr/>
        </p:nvSpPr>
        <p:spPr bwMode="auto">
          <a:xfrm>
            <a:off x="3013863" y="1000108"/>
            <a:ext cx="1146798" cy="818739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80" name="Picture 18" descr="accelerator_pictur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000108"/>
            <a:ext cx="1782817" cy="1129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1" name="Picture 19" descr="page1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80878"/>
              </a:clrFrom>
              <a:clrTo>
                <a:srgbClr val="58087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6781" y="1387194"/>
            <a:ext cx="1113646" cy="756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2" name="Text Box 20"/>
          <p:cNvSpPr txBox="1">
            <a:spLocks noChangeArrowheads="1"/>
          </p:cNvSpPr>
          <p:nvPr/>
        </p:nvSpPr>
        <p:spPr bwMode="auto">
          <a:xfrm>
            <a:off x="1901445" y="1671143"/>
            <a:ext cx="55335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LHC</a:t>
            </a:r>
          </a:p>
        </p:txBody>
      </p:sp>
      <p:sp>
        <p:nvSpPr>
          <p:cNvPr id="183" name="Text Box 21"/>
          <p:cNvSpPr txBox="1">
            <a:spLocks noChangeArrowheads="1"/>
          </p:cNvSpPr>
          <p:nvPr/>
        </p:nvSpPr>
        <p:spPr bwMode="auto">
          <a:xfrm>
            <a:off x="2214546" y="2071678"/>
            <a:ext cx="1409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/>
              <a:t>4</a:t>
            </a:r>
            <a:r>
              <a:rPr lang="en-US" sz="1400" dirty="0"/>
              <a:t> </a:t>
            </a:r>
            <a:r>
              <a:rPr lang="en-US" sz="1400" b="1" dirty="0"/>
              <a:t>Experiments</a:t>
            </a:r>
          </a:p>
        </p:txBody>
      </p:sp>
      <p:sp>
        <p:nvSpPr>
          <p:cNvPr id="184" name="Text Box 22"/>
          <p:cNvSpPr txBox="1">
            <a:spLocks noChangeArrowheads="1"/>
          </p:cNvSpPr>
          <p:nvPr/>
        </p:nvSpPr>
        <p:spPr bwMode="auto">
          <a:xfrm>
            <a:off x="3625325" y="1207658"/>
            <a:ext cx="1418978" cy="584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/>
              <a:t>1000 million </a:t>
            </a:r>
          </a:p>
          <a:p>
            <a:pPr algn="ctr"/>
            <a:r>
              <a:rPr lang="en-US" sz="1600" b="1" dirty="0" smtClean="0"/>
              <a:t>Events/s</a:t>
            </a:r>
            <a:endParaRPr lang="en-US" sz="1600" b="1" dirty="0"/>
          </a:p>
        </p:txBody>
      </p:sp>
      <p:sp>
        <p:nvSpPr>
          <p:cNvPr id="185" name="Line 23"/>
          <p:cNvSpPr>
            <a:spLocks noChangeShapeType="1"/>
          </p:cNvSpPr>
          <p:nvPr/>
        </p:nvSpPr>
        <p:spPr bwMode="auto">
          <a:xfrm>
            <a:off x="3523415" y="1972917"/>
            <a:ext cx="1895777" cy="1782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86" name="Group 185"/>
          <p:cNvGrpSpPr/>
          <p:nvPr/>
        </p:nvGrpSpPr>
        <p:grpSpPr>
          <a:xfrm>
            <a:off x="5422876" y="1122346"/>
            <a:ext cx="2016105" cy="1074674"/>
            <a:chOff x="5164138" y="152400"/>
            <a:chExt cx="2606675" cy="1339850"/>
          </a:xfrm>
        </p:grpSpPr>
        <p:grpSp>
          <p:nvGrpSpPr>
            <p:cNvPr id="187" name="Group 2"/>
            <p:cNvGrpSpPr>
              <a:grpSpLocks/>
            </p:cNvGrpSpPr>
            <p:nvPr/>
          </p:nvGrpSpPr>
          <p:grpSpPr bwMode="auto">
            <a:xfrm>
              <a:off x="5164138" y="210207"/>
              <a:ext cx="1091572" cy="815729"/>
              <a:chOff x="1610" y="1162"/>
              <a:chExt cx="1406" cy="1134"/>
            </a:xfrm>
          </p:grpSpPr>
          <p:grpSp>
            <p:nvGrpSpPr>
              <p:cNvPr id="236" name="Group 3"/>
              <p:cNvGrpSpPr>
                <a:grpSpLocks/>
              </p:cNvGrpSpPr>
              <p:nvPr/>
            </p:nvGrpSpPr>
            <p:grpSpPr bwMode="auto">
              <a:xfrm>
                <a:off x="1610" y="1162"/>
                <a:ext cx="862" cy="590"/>
                <a:chOff x="657" y="1207"/>
                <a:chExt cx="1180" cy="908"/>
              </a:xfrm>
            </p:grpSpPr>
            <p:sp>
              <p:nvSpPr>
                <p:cNvPr id="249" name="Rectangle 4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50" name="Picture 5" descr="atlas_event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37" name="Group 6"/>
              <p:cNvGrpSpPr>
                <a:grpSpLocks/>
              </p:cNvGrpSpPr>
              <p:nvPr/>
            </p:nvGrpSpPr>
            <p:grpSpPr bwMode="auto">
              <a:xfrm>
                <a:off x="1746" y="1298"/>
                <a:ext cx="862" cy="590"/>
                <a:chOff x="657" y="1207"/>
                <a:chExt cx="1180" cy="908"/>
              </a:xfrm>
            </p:grpSpPr>
            <p:sp>
              <p:nvSpPr>
                <p:cNvPr id="247" name="Rectangle 7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48" name="Picture 8" descr="atlas_event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38" name="Group 9"/>
              <p:cNvGrpSpPr>
                <a:grpSpLocks/>
              </p:cNvGrpSpPr>
              <p:nvPr/>
            </p:nvGrpSpPr>
            <p:grpSpPr bwMode="auto">
              <a:xfrm>
                <a:off x="1882" y="1434"/>
                <a:ext cx="862" cy="590"/>
                <a:chOff x="657" y="1207"/>
                <a:chExt cx="1180" cy="908"/>
              </a:xfrm>
            </p:grpSpPr>
            <p:sp>
              <p:nvSpPr>
                <p:cNvPr id="245" name="Rectangle 10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46" name="Picture 11" descr="atlas_event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39" name="Group 12"/>
              <p:cNvGrpSpPr>
                <a:grpSpLocks/>
              </p:cNvGrpSpPr>
              <p:nvPr/>
            </p:nvGrpSpPr>
            <p:grpSpPr bwMode="auto">
              <a:xfrm>
                <a:off x="2018" y="1570"/>
                <a:ext cx="862" cy="590"/>
                <a:chOff x="657" y="1207"/>
                <a:chExt cx="1180" cy="908"/>
              </a:xfrm>
            </p:grpSpPr>
            <p:sp>
              <p:nvSpPr>
                <p:cNvPr id="243" name="Rectangle 13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44" name="Picture 14" descr="atlas_event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40" name="Group 15"/>
              <p:cNvGrpSpPr>
                <a:grpSpLocks/>
              </p:cNvGrpSpPr>
              <p:nvPr/>
            </p:nvGrpSpPr>
            <p:grpSpPr bwMode="auto">
              <a:xfrm>
                <a:off x="2154" y="1706"/>
                <a:ext cx="862" cy="590"/>
                <a:chOff x="657" y="1207"/>
                <a:chExt cx="1180" cy="908"/>
              </a:xfrm>
            </p:grpSpPr>
            <p:sp>
              <p:nvSpPr>
                <p:cNvPr id="241" name="Rectangle 16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42" name="Picture 17" descr="atlas_event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188" name="Group 24"/>
            <p:cNvGrpSpPr>
              <a:grpSpLocks/>
            </p:cNvGrpSpPr>
            <p:nvPr/>
          </p:nvGrpSpPr>
          <p:grpSpPr bwMode="auto">
            <a:xfrm>
              <a:off x="6134126" y="152399"/>
              <a:ext cx="1091572" cy="815729"/>
              <a:chOff x="1610" y="1162"/>
              <a:chExt cx="1406" cy="1134"/>
            </a:xfrm>
          </p:grpSpPr>
          <p:grpSp>
            <p:nvGrpSpPr>
              <p:cNvPr id="221" name="Group 25"/>
              <p:cNvGrpSpPr>
                <a:grpSpLocks/>
              </p:cNvGrpSpPr>
              <p:nvPr/>
            </p:nvGrpSpPr>
            <p:grpSpPr bwMode="auto">
              <a:xfrm>
                <a:off x="1610" y="1162"/>
                <a:ext cx="862" cy="590"/>
                <a:chOff x="657" y="1207"/>
                <a:chExt cx="1180" cy="908"/>
              </a:xfrm>
            </p:grpSpPr>
            <p:sp>
              <p:nvSpPr>
                <p:cNvPr id="234" name="Rectangle 26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35" name="Picture 27" descr="atlas_event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22" name="Group 28"/>
              <p:cNvGrpSpPr>
                <a:grpSpLocks/>
              </p:cNvGrpSpPr>
              <p:nvPr/>
            </p:nvGrpSpPr>
            <p:grpSpPr bwMode="auto">
              <a:xfrm>
                <a:off x="1746" y="1298"/>
                <a:ext cx="862" cy="590"/>
                <a:chOff x="657" y="1207"/>
                <a:chExt cx="1180" cy="908"/>
              </a:xfrm>
            </p:grpSpPr>
            <p:sp>
              <p:nvSpPr>
                <p:cNvPr id="232" name="Rectangle 29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33" name="Picture 30" descr="atlas_event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23" name="Group 31"/>
              <p:cNvGrpSpPr>
                <a:grpSpLocks/>
              </p:cNvGrpSpPr>
              <p:nvPr/>
            </p:nvGrpSpPr>
            <p:grpSpPr bwMode="auto">
              <a:xfrm>
                <a:off x="1882" y="1434"/>
                <a:ext cx="862" cy="590"/>
                <a:chOff x="657" y="1207"/>
                <a:chExt cx="1180" cy="908"/>
              </a:xfrm>
            </p:grpSpPr>
            <p:sp>
              <p:nvSpPr>
                <p:cNvPr id="230" name="Rectangle 32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31" name="Picture 33" descr="atlas_event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24" name="Group 34"/>
              <p:cNvGrpSpPr>
                <a:grpSpLocks/>
              </p:cNvGrpSpPr>
              <p:nvPr/>
            </p:nvGrpSpPr>
            <p:grpSpPr bwMode="auto">
              <a:xfrm>
                <a:off x="2018" y="1570"/>
                <a:ext cx="862" cy="590"/>
                <a:chOff x="657" y="1207"/>
                <a:chExt cx="1180" cy="908"/>
              </a:xfrm>
            </p:grpSpPr>
            <p:sp>
              <p:nvSpPr>
                <p:cNvPr id="228" name="Rectangle 35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29" name="Picture 36" descr="atlas_event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25" name="Group 37"/>
              <p:cNvGrpSpPr>
                <a:grpSpLocks/>
              </p:cNvGrpSpPr>
              <p:nvPr/>
            </p:nvGrpSpPr>
            <p:grpSpPr bwMode="auto">
              <a:xfrm>
                <a:off x="2154" y="1706"/>
                <a:ext cx="862" cy="590"/>
                <a:chOff x="657" y="1207"/>
                <a:chExt cx="1180" cy="908"/>
              </a:xfrm>
            </p:grpSpPr>
            <p:sp>
              <p:nvSpPr>
                <p:cNvPr id="226" name="Rectangle 38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27" name="Picture 39" descr="atlas_event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189" name="Group 40"/>
            <p:cNvGrpSpPr>
              <a:grpSpLocks/>
            </p:cNvGrpSpPr>
            <p:nvPr/>
          </p:nvGrpSpPr>
          <p:grpSpPr bwMode="auto">
            <a:xfrm>
              <a:off x="5709255" y="676521"/>
              <a:ext cx="1091572" cy="815729"/>
              <a:chOff x="1610" y="1162"/>
              <a:chExt cx="1406" cy="1134"/>
            </a:xfrm>
          </p:grpSpPr>
          <p:grpSp>
            <p:nvGrpSpPr>
              <p:cNvPr id="206" name="Group 41"/>
              <p:cNvGrpSpPr>
                <a:grpSpLocks/>
              </p:cNvGrpSpPr>
              <p:nvPr/>
            </p:nvGrpSpPr>
            <p:grpSpPr bwMode="auto">
              <a:xfrm>
                <a:off x="1610" y="1162"/>
                <a:ext cx="862" cy="590"/>
                <a:chOff x="657" y="1207"/>
                <a:chExt cx="1180" cy="908"/>
              </a:xfrm>
            </p:grpSpPr>
            <p:sp>
              <p:nvSpPr>
                <p:cNvPr id="219" name="Rectangle 42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20" name="Picture 43" descr="atlas_event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07" name="Group 44"/>
              <p:cNvGrpSpPr>
                <a:grpSpLocks/>
              </p:cNvGrpSpPr>
              <p:nvPr/>
            </p:nvGrpSpPr>
            <p:grpSpPr bwMode="auto">
              <a:xfrm>
                <a:off x="1746" y="1298"/>
                <a:ext cx="862" cy="590"/>
                <a:chOff x="657" y="1207"/>
                <a:chExt cx="1180" cy="908"/>
              </a:xfrm>
            </p:grpSpPr>
            <p:sp>
              <p:nvSpPr>
                <p:cNvPr id="217" name="Rectangle 45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18" name="Picture 46" descr="atlas_event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08" name="Group 47"/>
              <p:cNvGrpSpPr>
                <a:grpSpLocks/>
              </p:cNvGrpSpPr>
              <p:nvPr/>
            </p:nvGrpSpPr>
            <p:grpSpPr bwMode="auto">
              <a:xfrm>
                <a:off x="1882" y="1434"/>
                <a:ext cx="862" cy="590"/>
                <a:chOff x="657" y="1207"/>
                <a:chExt cx="1180" cy="908"/>
              </a:xfrm>
            </p:grpSpPr>
            <p:sp>
              <p:nvSpPr>
                <p:cNvPr id="215" name="Rectangle 48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16" name="Picture 49" descr="atlas_event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09" name="Group 50"/>
              <p:cNvGrpSpPr>
                <a:grpSpLocks/>
              </p:cNvGrpSpPr>
              <p:nvPr/>
            </p:nvGrpSpPr>
            <p:grpSpPr bwMode="auto">
              <a:xfrm>
                <a:off x="2018" y="1570"/>
                <a:ext cx="862" cy="590"/>
                <a:chOff x="657" y="1207"/>
                <a:chExt cx="1180" cy="908"/>
              </a:xfrm>
            </p:grpSpPr>
            <p:sp>
              <p:nvSpPr>
                <p:cNvPr id="213" name="Rectangle 51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14" name="Picture 52" descr="atlas_event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0" name="Group 53"/>
              <p:cNvGrpSpPr>
                <a:grpSpLocks/>
              </p:cNvGrpSpPr>
              <p:nvPr/>
            </p:nvGrpSpPr>
            <p:grpSpPr bwMode="auto">
              <a:xfrm>
                <a:off x="2154" y="1706"/>
                <a:ext cx="862" cy="590"/>
                <a:chOff x="657" y="1207"/>
                <a:chExt cx="1180" cy="908"/>
              </a:xfrm>
            </p:grpSpPr>
            <p:sp>
              <p:nvSpPr>
                <p:cNvPr id="211" name="Rectangle 54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12" name="Picture 55" descr="atlas_event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190" name="Group 56"/>
            <p:cNvGrpSpPr>
              <a:grpSpLocks/>
            </p:cNvGrpSpPr>
            <p:nvPr/>
          </p:nvGrpSpPr>
          <p:grpSpPr bwMode="auto">
            <a:xfrm>
              <a:off x="6679243" y="617428"/>
              <a:ext cx="1091572" cy="815729"/>
              <a:chOff x="1610" y="1162"/>
              <a:chExt cx="1406" cy="1134"/>
            </a:xfrm>
          </p:grpSpPr>
          <p:grpSp>
            <p:nvGrpSpPr>
              <p:cNvPr id="191" name="Group 57"/>
              <p:cNvGrpSpPr>
                <a:grpSpLocks/>
              </p:cNvGrpSpPr>
              <p:nvPr/>
            </p:nvGrpSpPr>
            <p:grpSpPr bwMode="auto">
              <a:xfrm>
                <a:off x="1610" y="1162"/>
                <a:ext cx="862" cy="590"/>
                <a:chOff x="657" y="1207"/>
                <a:chExt cx="1180" cy="908"/>
              </a:xfrm>
            </p:grpSpPr>
            <p:sp>
              <p:nvSpPr>
                <p:cNvPr id="204" name="Rectangle 58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05" name="Picture 59" descr="atlas_event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92" name="Group 60"/>
              <p:cNvGrpSpPr>
                <a:grpSpLocks/>
              </p:cNvGrpSpPr>
              <p:nvPr/>
            </p:nvGrpSpPr>
            <p:grpSpPr bwMode="auto">
              <a:xfrm>
                <a:off x="1746" y="1298"/>
                <a:ext cx="862" cy="590"/>
                <a:chOff x="657" y="1207"/>
                <a:chExt cx="1180" cy="908"/>
              </a:xfrm>
            </p:grpSpPr>
            <p:sp>
              <p:nvSpPr>
                <p:cNvPr id="202" name="Rectangle 61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03" name="Picture 62" descr="atlas_event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93" name="Group 63"/>
              <p:cNvGrpSpPr>
                <a:grpSpLocks/>
              </p:cNvGrpSpPr>
              <p:nvPr/>
            </p:nvGrpSpPr>
            <p:grpSpPr bwMode="auto">
              <a:xfrm>
                <a:off x="1882" y="1434"/>
                <a:ext cx="862" cy="590"/>
                <a:chOff x="657" y="1207"/>
                <a:chExt cx="1180" cy="908"/>
              </a:xfrm>
            </p:grpSpPr>
            <p:sp>
              <p:nvSpPr>
                <p:cNvPr id="200" name="Rectangle 64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01" name="Picture 65" descr="atlas_event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94" name="Group 66"/>
              <p:cNvGrpSpPr>
                <a:grpSpLocks/>
              </p:cNvGrpSpPr>
              <p:nvPr/>
            </p:nvGrpSpPr>
            <p:grpSpPr bwMode="auto">
              <a:xfrm>
                <a:off x="2018" y="1570"/>
                <a:ext cx="862" cy="590"/>
                <a:chOff x="657" y="1207"/>
                <a:chExt cx="1180" cy="908"/>
              </a:xfrm>
            </p:grpSpPr>
            <p:sp>
              <p:nvSpPr>
                <p:cNvPr id="198" name="Rectangle 67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199" name="Picture 68" descr="atlas_event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95" name="Group 69"/>
              <p:cNvGrpSpPr>
                <a:grpSpLocks/>
              </p:cNvGrpSpPr>
              <p:nvPr/>
            </p:nvGrpSpPr>
            <p:grpSpPr bwMode="auto">
              <a:xfrm>
                <a:off x="2154" y="1706"/>
                <a:ext cx="862" cy="590"/>
                <a:chOff x="657" y="1207"/>
                <a:chExt cx="1180" cy="908"/>
              </a:xfrm>
            </p:grpSpPr>
            <p:sp>
              <p:nvSpPr>
                <p:cNvPr id="196" name="Rectangle 70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197" name="Picture 71" descr="atlas_event3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</p:grpSp>
      <p:pic>
        <p:nvPicPr>
          <p:cNvPr id="252" name="Picture 73" descr="computer_center_downstairs11"/>
          <p:cNvPicPr>
            <a:picLocks noChangeAspect="1" noChangeArrowheads="1"/>
          </p:cNvPicPr>
          <p:nvPr/>
        </p:nvPicPr>
        <p:blipFill>
          <a:blip r:embed="rId6" cstate="print"/>
          <a:srcRect l="5429" t="7355" r="18553" b="24004"/>
          <a:stretch>
            <a:fillRect/>
          </a:stretch>
        </p:blipFill>
        <p:spPr bwMode="auto">
          <a:xfrm>
            <a:off x="1512221" y="3172376"/>
            <a:ext cx="1839297" cy="137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3" name="Group 252"/>
          <p:cNvGrpSpPr/>
          <p:nvPr/>
        </p:nvGrpSpPr>
        <p:grpSpPr>
          <a:xfrm>
            <a:off x="2959839" y="3404119"/>
            <a:ext cx="669170" cy="462212"/>
            <a:chOff x="1979613" y="2997200"/>
            <a:chExt cx="865187" cy="576263"/>
          </a:xfrm>
        </p:grpSpPr>
        <p:grpSp>
          <p:nvGrpSpPr>
            <p:cNvPr id="254" name="Group 75"/>
            <p:cNvGrpSpPr>
              <a:grpSpLocks/>
            </p:cNvGrpSpPr>
            <p:nvPr/>
          </p:nvGrpSpPr>
          <p:grpSpPr bwMode="auto">
            <a:xfrm>
              <a:off x="1979613" y="2997200"/>
              <a:ext cx="530435" cy="299819"/>
              <a:chOff x="657" y="1207"/>
              <a:chExt cx="1180" cy="908"/>
            </a:xfrm>
          </p:grpSpPr>
          <p:sp>
            <p:nvSpPr>
              <p:cNvPr id="267" name="Rectangle 76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68" name="Picture 77" descr="atlas_event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55" name="Group 254"/>
            <p:cNvGrpSpPr>
              <a:grpSpLocks/>
            </p:cNvGrpSpPr>
            <p:nvPr/>
          </p:nvGrpSpPr>
          <p:grpSpPr bwMode="auto">
            <a:xfrm>
              <a:off x="2063301" y="3066311"/>
              <a:ext cx="530435" cy="299819"/>
              <a:chOff x="657" y="1207"/>
              <a:chExt cx="1180" cy="908"/>
            </a:xfrm>
          </p:grpSpPr>
          <p:sp>
            <p:nvSpPr>
              <p:cNvPr id="265" name="Rectangle 79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66" name="Picture 80" descr="atlas_event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56" name="Group 81"/>
            <p:cNvGrpSpPr>
              <a:grpSpLocks/>
            </p:cNvGrpSpPr>
            <p:nvPr/>
          </p:nvGrpSpPr>
          <p:grpSpPr bwMode="auto">
            <a:xfrm>
              <a:off x="2146989" y="3135422"/>
              <a:ext cx="530435" cy="299819"/>
              <a:chOff x="657" y="1207"/>
              <a:chExt cx="1180" cy="908"/>
            </a:xfrm>
          </p:grpSpPr>
          <p:sp>
            <p:nvSpPr>
              <p:cNvPr id="263" name="Rectangle 82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64" name="Picture 83" descr="atlas_event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57" name="Group 84"/>
            <p:cNvGrpSpPr>
              <a:grpSpLocks/>
            </p:cNvGrpSpPr>
            <p:nvPr/>
          </p:nvGrpSpPr>
          <p:grpSpPr bwMode="auto">
            <a:xfrm>
              <a:off x="2230677" y="3204533"/>
              <a:ext cx="530435" cy="299819"/>
              <a:chOff x="657" y="1207"/>
              <a:chExt cx="1180" cy="908"/>
            </a:xfrm>
          </p:grpSpPr>
          <p:sp>
            <p:nvSpPr>
              <p:cNvPr id="261" name="Rectangle 85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62" name="Picture 86" descr="atlas_event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58" name="Group 87"/>
            <p:cNvGrpSpPr>
              <a:grpSpLocks/>
            </p:cNvGrpSpPr>
            <p:nvPr/>
          </p:nvGrpSpPr>
          <p:grpSpPr bwMode="auto">
            <a:xfrm>
              <a:off x="2314365" y="3273644"/>
              <a:ext cx="530435" cy="299819"/>
              <a:chOff x="657" y="1207"/>
              <a:chExt cx="1180" cy="908"/>
            </a:xfrm>
          </p:grpSpPr>
          <p:sp>
            <p:nvSpPr>
              <p:cNvPr id="259" name="Rectangle 88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60" name="Picture 89" descr="atlas_event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69" name="Text Box 90"/>
          <p:cNvSpPr txBox="1">
            <a:spLocks noChangeArrowheads="1"/>
          </p:cNvSpPr>
          <p:nvPr/>
        </p:nvSpPr>
        <p:spPr bwMode="auto">
          <a:xfrm>
            <a:off x="5187132" y="2999206"/>
            <a:ext cx="8931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 smtClean="0"/>
              <a:t> </a:t>
            </a:r>
            <a:r>
              <a:rPr lang="en-US" sz="1600" b="1" dirty="0" smtClean="0">
                <a:solidFill>
                  <a:srgbClr val="0000FF"/>
                </a:solidFill>
              </a:rPr>
              <a:t>2 GB/s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270" name="Line 91"/>
          <p:cNvSpPr>
            <a:spLocks noChangeShapeType="1"/>
          </p:cNvSpPr>
          <p:nvPr/>
        </p:nvSpPr>
        <p:spPr bwMode="auto">
          <a:xfrm flipH="1">
            <a:off x="3572528" y="2651592"/>
            <a:ext cx="2805604" cy="92569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1" name="Text Box 92"/>
          <p:cNvSpPr txBox="1">
            <a:spLocks noChangeArrowheads="1"/>
          </p:cNvSpPr>
          <p:nvPr/>
        </p:nvSpPr>
        <p:spPr bwMode="auto">
          <a:xfrm>
            <a:off x="1571604" y="5286388"/>
            <a:ext cx="238558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/>
              <a:t>Store on disk and tape</a:t>
            </a:r>
          </a:p>
        </p:txBody>
      </p:sp>
      <p:sp>
        <p:nvSpPr>
          <p:cNvPr id="272" name="Text Box 93"/>
          <p:cNvSpPr txBox="1">
            <a:spLocks noChangeArrowheads="1"/>
          </p:cNvSpPr>
          <p:nvPr/>
        </p:nvSpPr>
        <p:spPr bwMode="auto">
          <a:xfrm>
            <a:off x="6357258" y="4155372"/>
            <a:ext cx="24653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World-Wide Analysis</a:t>
            </a:r>
          </a:p>
        </p:txBody>
      </p:sp>
      <p:sp>
        <p:nvSpPr>
          <p:cNvPr id="273" name="Text Box 94"/>
          <p:cNvSpPr txBox="1">
            <a:spLocks noChangeArrowheads="1"/>
          </p:cNvSpPr>
          <p:nvPr/>
        </p:nvSpPr>
        <p:spPr bwMode="auto">
          <a:xfrm>
            <a:off x="3962980" y="5251693"/>
            <a:ext cx="15408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/>
              <a:t>Export copies</a:t>
            </a:r>
          </a:p>
        </p:txBody>
      </p:sp>
      <p:sp>
        <p:nvSpPr>
          <p:cNvPr id="274" name="Text Box 95"/>
          <p:cNvSpPr txBox="1">
            <a:spLocks noChangeArrowheads="1"/>
          </p:cNvSpPr>
          <p:nvPr/>
        </p:nvSpPr>
        <p:spPr bwMode="auto">
          <a:xfrm>
            <a:off x="4143372" y="3786190"/>
            <a:ext cx="213391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/>
              <a:t>Create sub-samples</a:t>
            </a:r>
          </a:p>
        </p:txBody>
      </p:sp>
      <p:pic>
        <p:nvPicPr>
          <p:cNvPr id="275" name="Picture 96" descr="MCj0408466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3372" y="5572140"/>
            <a:ext cx="1280632" cy="82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76" name="Object 97"/>
          <p:cNvGraphicFramePr>
            <a:graphicFrameLocks noChangeAspect="1"/>
          </p:cNvGraphicFramePr>
          <p:nvPr/>
        </p:nvGraphicFramePr>
        <p:xfrm>
          <a:off x="5937338" y="5461789"/>
          <a:ext cx="2437253" cy="804732"/>
        </p:xfrm>
        <a:graphic>
          <a:graphicData uri="http://schemas.openxmlformats.org/presentationml/2006/ole">
            <p:oleObj spid="_x0000_s1027" name="Equation" r:id="rId8" imgW="3352680" imgH="914400" progId="Equation.3">
              <p:embed/>
            </p:oleObj>
          </a:graphicData>
        </a:graphic>
      </p:graphicFrame>
      <p:pic>
        <p:nvPicPr>
          <p:cNvPr id="277" name="Picture 98" descr="markII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52487" y="4961378"/>
            <a:ext cx="1048571" cy="868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8" name="Text Box 99"/>
          <p:cNvSpPr txBox="1">
            <a:spLocks noChangeArrowheads="1"/>
          </p:cNvSpPr>
          <p:nvPr/>
        </p:nvSpPr>
        <p:spPr bwMode="auto">
          <a:xfrm>
            <a:off x="6562307" y="4538639"/>
            <a:ext cx="2282997" cy="584775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b="1" dirty="0">
                <a:solidFill>
                  <a:srgbClr val="FF0000"/>
                </a:solidFill>
                <a:latin typeface="Arial" charset="0"/>
              </a:rPr>
              <a:t>Physics</a:t>
            </a:r>
          </a:p>
          <a:p>
            <a:pPr algn="ctr">
              <a:defRPr/>
            </a:pPr>
            <a:r>
              <a:rPr lang="en-US" sz="1600" b="1" dirty="0">
                <a:solidFill>
                  <a:srgbClr val="FF0000"/>
                </a:solidFill>
                <a:latin typeface="Arial" charset="0"/>
              </a:rPr>
              <a:t>Explanation of nature</a:t>
            </a:r>
          </a:p>
        </p:txBody>
      </p:sp>
      <p:grpSp>
        <p:nvGrpSpPr>
          <p:cNvPr id="279" name="Group 278"/>
          <p:cNvGrpSpPr/>
          <p:nvPr/>
        </p:nvGrpSpPr>
        <p:grpSpPr>
          <a:xfrm>
            <a:off x="1928794" y="5643578"/>
            <a:ext cx="1458668" cy="730880"/>
            <a:chOff x="790575" y="5659438"/>
            <a:chExt cx="1885950" cy="911225"/>
          </a:xfrm>
        </p:grpSpPr>
        <p:pic>
          <p:nvPicPr>
            <p:cNvPr id="280" name="Picture 101" descr="disk_picture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90575" y="5659438"/>
              <a:ext cx="482600" cy="442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1" name="Picture 102" descr="tape_picture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790575" y="6164263"/>
              <a:ext cx="406400" cy="40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2" name="Picture 103" descr="disk_picture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258888" y="5659438"/>
              <a:ext cx="482600" cy="442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3" name="Picture 104" descr="disk_picture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690688" y="5659438"/>
              <a:ext cx="482600" cy="442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4" name="Picture 105" descr="disk_picture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193925" y="5659438"/>
              <a:ext cx="482600" cy="442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5" name="Picture 106" descr="tape_picture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258888" y="6164263"/>
              <a:ext cx="406400" cy="40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" name="Picture 107" descr="tape_picture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690688" y="6164263"/>
              <a:ext cx="406400" cy="40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7" name="Picture 108" descr="tape_picture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122488" y="6164263"/>
              <a:ext cx="406400" cy="40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88" name="Line 109"/>
          <p:cNvSpPr>
            <a:spLocks noChangeShapeType="1"/>
          </p:cNvSpPr>
          <p:nvPr/>
        </p:nvSpPr>
        <p:spPr bwMode="auto">
          <a:xfrm>
            <a:off x="2180163" y="4732182"/>
            <a:ext cx="0" cy="63538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89" name="Group 288"/>
          <p:cNvGrpSpPr/>
          <p:nvPr/>
        </p:nvGrpSpPr>
        <p:grpSpPr>
          <a:xfrm>
            <a:off x="4296951" y="4155372"/>
            <a:ext cx="502185" cy="403640"/>
            <a:chOff x="3708400" y="3933825"/>
            <a:chExt cx="649288" cy="503238"/>
          </a:xfrm>
        </p:grpSpPr>
        <p:grpSp>
          <p:nvGrpSpPr>
            <p:cNvPr id="290" name="Group 111"/>
            <p:cNvGrpSpPr>
              <a:grpSpLocks/>
            </p:cNvGrpSpPr>
            <p:nvPr/>
          </p:nvGrpSpPr>
          <p:grpSpPr bwMode="auto">
            <a:xfrm>
              <a:off x="3708400" y="3933825"/>
              <a:ext cx="504825" cy="360363"/>
              <a:chOff x="657" y="1207"/>
              <a:chExt cx="1180" cy="908"/>
            </a:xfrm>
          </p:grpSpPr>
          <p:sp>
            <p:nvSpPr>
              <p:cNvPr id="297" name="Rectangle 112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98" name="Picture 113" descr="atlas_event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91" name="Group 290"/>
            <p:cNvGrpSpPr>
              <a:grpSpLocks/>
            </p:cNvGrpSpPr>
            <p:nvPr/>
          </p:nvGrpSpPr>
          <p:grpSpPr bwMode="auto">
            <a:xfrm>
              <a:off x="3779838" y="4005263"/>
              <a:ext cx="504825" cy="360363"/>
              <a:chOff x="657" y="1207"/>
              <a:chExt cx="1180" cy="908"/>
            </a:xfrm>
          </p:grpSpPr>
          <p:sp>
            <p:nvSpPr>
              <p:cNvPr id="295" name="Rectangle 115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96" name="Picture 116" descr="atlas_event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92" name="Group 117"/>
            <p:cNvGrpSpPr>
              <a:grpSpLocks/>
            </p:cNvGrpSpPr>
            <p:nvPr/>
          </p:nvGrpSpPr>
          <p:grpSpPr bwMode="auto">
            <a:xfrm>
              <a:off x="3852863" y="4076700"/>
              <a:ext cx="504825" cy="360363"/>
              <a:chOff x="657" y="1207"/>
              <a:chExt cx="1180" cy="908"/>
            </a:xfrm>
          </p:grpSpPr>
          <p:sp>
            <p:nvSpPr>
              <p:cNvPr id="293" name="Rectangle 118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94" name="Picture 119" descr="atlas_event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299" name="Group 298"/>
          <p:cNvGrpSpPr/>
          <p:nvPr/>
        </p:nvGrpSpPr>
        <p:grpSpPr>
          <a:xfrm>
            <a:off x="4964893" y="4155372"/>
            <a:ext cx="500957" cy="403640"/>
            <a:chOff x="4572000" y="3933825"/>
            <a:chExt cx="647700" cy="503238"/>
          </a:xfrm>
        </p:grpSpPr>
        <p:grpSp>
          <p:nvGrpSpPr>
            <p:cNvPr id="300" name="Group 121"/>
            <p:cNvGrpSpPr>
              <a:grpSpLocks/>
            </p:cNvGrpSpPr>
            <p:nvPr/>
          </p:nvGrpSpPr>
          <p:grpSpPr bwMode="auto">
            <a:xfrm>
              <a:off x="4572000" y="3933825"/>
              <a:ext cx="504825" cy="360363"/>
              <a:chOff x="612" y="2840"/>
              <a:chExt cx="1179" cy="908"/>
            </a:xfrm>
          </p:grpSpPr>
          <p:sp>
            <p:nvSpPr>
              <p:cNvPr id="307" name="Rectangle 122"/>
              <p:cNvSpPr>
                <a:spLocks noChangeArrowheads="1"/>
              </p:cNvSpPr>
              <p:nvPr/>
            </p:nvSpPr>
            <p:spPr bwMode="auto">
              <a:xfrm>
                <a:off x="612" y="2840"/>
                <a:ext cx="1179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308" name="Picture 123" descr="atlas_event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703" y="2931"/>
                <a:ext cx="998" cy="7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01" name="Group 300"/>
            <p:cNvGrpSpPr>
              <a:grpSpLocks/>
            </p:cNvGrpSpPr>
            <p:nvPr/>
          </p:nvGrpSpPr>
          <p:grpSpPr bwMode="auto">
            <a:xfrm>
              <a:off x="4643438" y="4005263"/>
              <a:ext cx="504825" cy="360363"/>
              <a:chOff x="612" y="2840"/>
              <a:chExt cx="1179" cy="908"/>
            </a:xfrm>
          </p:grpSpPr>
          <p:sp>
            <p:nvSpPr>
              <p:cNvPr id="305" name="Rectangle 125"/>
              <p:cNvSpPr>
                <a:spLocks noChangeArrowheads="1"/>
              </p:cNvSpPr>
              <p:nvPr/>
            </p:nvSpPr>
            <p:spPr bwMode="auto">
              <a:xfrm>
                <a:off x="612" y="2840"/>
                <a:ext cx="1179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306" name="Picture 126" descr="atlas_event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703" y="2931"/>
                <a:ext cx="998" cy="7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02" name="Group 127"/>
            <p:cNvGrpSpPr>
              <a:grpSpLocks/>
            </p:cNvGrpSpPr>
            <p:nvPr/>
          </p:nvGrpSpPr>
          <p:grpSpPr bwMode="auto">
            <a:xfrm>
              <a:off x="4714875" y="4076700"/>
              <a:ext cx="504825" cy="360363"/>
              <a:chOff x="612" y="2840"/>
              <a:chExt cx="1179" cy="908"/>
            </a:xfrm>
          </p:grpSpPr>
          <p:sp>
            <p:nvSpPr>
              <p:cNvPr id="303" name="Rectangle 128"/>
              <p:cNvSpPr>
                <a:spLocks noChangeArrowheads="1"/>
              </p:cNvSpPr>
              <p:nvPr/>
            </p:nvSpPr>
            <p:spPr bwMode="auto">
              <a:xfrm>
                <a:off x="612" y="2840"/>
                <a:ext cx="1179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304" name="Picture 129" descr="atlas_event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703" y="2931"/>
                <a:ext cx="998" cy="7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309" name="Line 130"/>
          <p:cNvSpPr>
            <a:spLocks noChangeShapeType="1"/>
          </p:cNvSpPr>
          <p:nvPr/>
        </p:nvSpPr>
        <p:spPr bwMode="auto">
          <a:xfrm>
            <a:off x="3572528" y="4328542"/>
            <a:ext cx="66794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0" name="Line 131"/>
          <p:cNvSpPr>
            <a:spLocks noChangeShapeType="1"/>
          </p:cNvSpPr>
          <p:nvPr/>
        </p:nvSpPr>
        <p:spPr bwMode="auto">
          <a:xfrm>
            <a:off x="5632835" y="4328542"/>
            <a:ext cx="66794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1" name="Line 133"/>
          <p:cNvSpPr>
            <a:spLocks noChangeShapeType="1"/>
          </p:cNvSpPr>
          <p:nvPr/>
        </p:nvSpPr>
        <p:spPr bwMode="auto">
          <a:xfrm>
            <a:off x="3517276" y="4732182"/>
            <a:ext cx="890180" cy="57808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315" name="Group 314"/>
          <p:cNvGrpSpPr/>
          <p:nvPr/>
        </p:nvGrpSpPr>
        <p:grpSpPr>
          <a:xfrm>
            <a:off x="1790940" y="4212671"/>
            <a:ext cx="669170" cy="462211"/>
            <a:chOff x="468313" y="4005263"/>
            <a:chExt cx="865187" cy="576262"/>
          </a:xfrm>
        </p:grpSpPr>
        <p:grpSp>
          <p:nvGrpSpPr>
            <p:cNvPr id="316" name="Group 138"/>
            <p:cNvGrpSpPr>
              <a:grpSpLocks/>
            </p:cNvGrpSpPr>
            <p:nvPr/>
          </p:nvGrpSpPr>
          <p:grpSpPr bwMode="auto">
            <a:xfrm>
              <a:off x="468313" y="4005263"/>
              <a:ext cx="530435" cy="299819"/>
              <a:chOff x="657" y="1207"/>
              <a:chExt cx="1180" cy="908"/>
            </a:xfrm>
          </p:grpSpPr>
          <p:sp>
            <p:nvSpPr>
              <p:cNvPr id="329" name="Rectangle 139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330" name="Picture 140" descr="atlas_event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17" name="Group 141"/>
            <p:cNvGrpSpPr>
              <a:grpSpLocks/>
            </p:cNvGrpSpPr>
            <p:nvPr/>
          </p:nvGrpSpPr>
          <p:grpSpPr bwMode="auto">
            <a:xfrm>
              <a:off x="552001" y="4074374"/>
              <a:ext cx="530435" cy="299819"/>
              <a:chOff x="657" y="1207"/>
              <a:chExt cx="1180" cy="908"/>
            </a:xfrm>
          </p:grpSpPr>
          <p:sp>
            <p:nvSpPr>
              <p:cNvPr id="327" name="Rectangle 142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328" name="Picture 143" descr="atlas_event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18" name="Group 144"/>
            <p:cNvGrpSpPr>
              <a:grpSpLocks/>
            </p:cNvGrpSpPr>
            <p:nvPr/>
          </p:nvGrpSpPr>
          <p:grpSpPr bwMode="auto">
            <a:xfrm>
              <a:off x="635689" y="4143485"/>
              <a:ext cx="530435" cy="299819"/>
              <a:chOff x="657" y="1207"/>
              <a:chExt cx="1180" cy="908"/>
            </a:xfrm>
          </p:grpSpPr>
          <p:sp>
            <p:nvSpPr>
              <p:cNvPr id="325" name="Rectangle 145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326" name="Picture 146" descr="atlas_event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19" name="Group 147"/>
            <p:cNvGrpSpPr>
              <a:grpSpLocks/>
            </p:cNvGrpSpPr>
            <p:nvPr/>
          </p:nvGrpSpPr>
          <p:grpSpPr bwMode="auto">
            <a:xfrm>
              <a:off x="719377" y="4212595"/>
              <a:ext cx="530435" cy="299819"/>
              <a:chOff x="657" y="1207"/>
              <a:chExt cx="1180" cy="908"/>
            </a:xfrm>
          </p:grpSpPr>
          <p:sp>
            <p:nvSpPr>
              <p:cNvPr id="323" name="Rectangle 148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324" name="Picture 149" descr="atlas_event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20" name="Group 150"/>
            <p:cNvGrpSpPr>
              <a:grpSpLocks/>
            </p:cNvGrpSpPr>
            <p:nvPr/>
          </p:nvGrpSpPr>
          <p:grpSpPr bwMode="auto">
            <a:xfrm>
              <a:off x="803065" y="4281706"/>
              <a:ext cx="530435" cy="299819"/>
              <a:chOff x="657" y="1207"/>
              <a:chExt cx="1180" cy="908"/>
            </a:xfrm>
          </p:grpSpPr>
          <p:sp>
            <p:nvSpPr>
              <p:cNvPr id="321" name="Rectangle 151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322" name="Picture 152" descr="atlas_event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331" name="Group 330"/>
          <p:cNvGrpSpPr/>
          <p:nvPr/>
        </p:nvGrpSpPr>
        <p:grpSpPr>
          <a:xfrm>
            <a:off x="2959839" y="4212671"/>
            <a:ext cx="669170" cy="462211"/>
            <a:chOff x="1979613" y="4005263"/>
            <a:chExt cx="865187" cy="576262"/>
          </a:xfrm>
        </p:grpSpPr>
        <p:grpSp>
          <p:nvGrpSpPr>
            <p:cNvPr id="332" name="Group 154"/>
            <p:cNvGrpSpPr>
              <a:grpSpLocks/>
            </p:cNvGrpSpPr>
            <p:nvPr/>
          </p:nvGrpSpPr>
          <p:grpSpPr bwMode="auto">
            <a:xfrm>
              <a:off x="1979613" y="4005263"/>
              <a:ext cx="530435" cy="299819"/>
              <a:chOff x="657" y="1207"/>
              <a:chExt cx="1180" cy="908"/>
            </a:xfrm>
          </p:grpSpPr>
          <p:sp>
            <p:nvSpPr>
              <p:cNvPr id="345" name="Rectangle 155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346" name="Picture 156" descr="atlas_event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33" name="Group 157"/>
            <p:cNvGrpSpPr>
              <a:grpSpLocks/>
            </p:cNvGrpSpPr>
            <p:nvPr/>
          </p:nvGrpSpPr>
          <p:grpSpPr bwMode="auto">
            <a:xfrm>
              <a:off x="2063301" y="4074374"/>
              <a:ext cx="530435" cy="299819"/>
              <a:chOff x="657" y="1207"/>
              <a:chExt cx="1180" cy="908"/>
            </a:xfrm>
          </p:grpSpPr>
          <p:sp>
            <p:nvSpPr>
              <p:cNvPr id="343" name="Rectangle 158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344" name="Picture 159" descr="atlas_event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34" name="Group 160"/>
            <p:cNvGrpSpPr>
              <a:grpSpLocks/>
            </p:cNvGrpSpPr>
            <p:nvPr/>
          </p:nvGrpSpPr>
          <p:grpSpPr bwMode="auto">
            <a:xfrm>
              <a:off x="2146989" y="4143485"/>
              <a:ext cx="530435" cy="299819"/>
              <a:chOff x="657" y="1207"/>
              <a:chExt cx="1180" cy="908"/>
            </a:xfrm>
          </p:grpSpPr>
          <p:sp>
            <p:nvSpPr>
              <p:cNvPr id="341" name="Rectangle 161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342" name="Picture 162" descr="atlas_event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35" name="Group 163"/>
            <p:cNvGrpSpPr>
              <a:grpSpLocks/>
            </p:cNvGrpSpPr>
            <p:nvPr/>
          </p:nvGrpSpPr>
          <p:grpSpPr bwMode="auto">
            <a:xfrm>
              <a:off x="2230677" y="4212595"/>
              <a:ext cx="530435" cy="299819"/>
              <a:chOff x="657" y="1207"/>
              <a:chExt cx="1180" cy="908"/>
            </a:xfrm>
          </p:grpSpPr>
          <p:sp>
            <p:nvSpPr>
              <p:cNvPr id="339" name="Rectangle 164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340" name="Picture 165" descr="atlas_event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336" name="Group 166"/>
            <p:cNvGrpSpPr>
              <a:grpSpLocks/>
            </p:cNvGrpSpPr>
            <p:nvPr/>
          </p:nvGrpSpPr>
          <p:grpSpPr bwMode="auto">
            <a:xfrm>
              <a:off x="2314365" y="4281706"/>
              <a:ext cx="530435" cy="299819"/>
              <a:chOff x="657" y="1207"/>
              <a:chExt cx="1180" cy="908"/>
            </a:xfrm>
          </p:grpSpPr>
          <p:sp>
            <p:nvSpPr>
              <p:cNvPr id="337" name="Rectangle 167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338" name="Picture 168" descr="atlas_event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347" name="Line 169"/>
          <p:cNvSpPr>
            <a:spLocks noChangeShapeType="1"/>
          </p:cNvSpPr>
          <p:nvPr/>
        </p:nvSpPr>
        <p:spPr bwMode="auto">
          <a:xfrm flipV="1">
            <a:off x="4964893" y="4616310"/>
            <a:ext cx="0" cy="63538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9" name="Text Box 173"/>
          <p:cNvSpPr txBox="1">
            <a:spLocks noChangeArrowheads="1"/>
          </p:cNvSpPr>
          <p:nvPr/>
        </p:nvSpPr>
        <p:spPr bwMode="auto">
          <a:xfrm>
            <a:off x="6429388" y="2214554"/>
            <a:ext cx="22910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/>
              <a:t>Filter and first selection</a:t>
            </a:r>
          </a:p>
        </p:txBody>
      </p:sp>
      <p:sp>
        <p:nvSpPr>
          <p:cNvPr id="172" name="TextBox 171"/>
          <p:cNvSpPr txBox="1"/>
          <p:nvPr/>
        </p:nvSpPr>
        <p:spPr>
          <a:xfrm>
            <a:off x="1619672" y="188640"/>
            <a:ext cx="3400290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Physics dataflow II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173" name="Text Box 90"/>
          <p:cNvSpPr txBox="1">
            <a:spLocks noChangeArrowheads="1"/>
          </p:cNvSpPr>
          <p:nvPr/>
        </p:nvSpPr>
        <p:spPr bwMode="auto">
          <a:xfrm>
            <a:off x="2214546" y="4786322"/>
            <a:ext cx="9492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</a:rPr>
              <a:t>10 GB/s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174" name="Text Box 90"/>
          <p:cNvSpPr txBox="1">
            <a:spLocks noChangeArrowheads="1"/>
          </p:cNvSpPr>
          <p:nvPr/>
        </p:nvSpPr>
        <p:spPr bwMode="auto">
          <a:xfrm>
            <a:off x="3714744" y="4643446"/>
            <a:ext cx="84670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</a:rPr>
              <a:t>3 GB/s</a:t>
            </a:r>
            <a:endParaRPr lang="en-US" sz="1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285728"/>
            <a:ext cx="3155031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Information growth 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1348800"/>
            <a:ext cx="771530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 smtClean="0"/>
          </a:p>
          <a:p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 One email          ~ 1 Kbyte                      yearly </a:t>
            </a:r>
            <a:r>
              <a:rPr lang="en-US" sz="1600" dirty="0" smtClean="0">
                <a:sym typeface="Wingdings" pitchFamily="2" charset="2"/>
              </a:rPr>
              <a:t>  30 trillion emails (no spam)</a:t>
            </a:r>
          </a:p>
          <a:p>
            <a:r>
              <a:rPr lang="en-US" sz="1600" dirty="0" smtClean="0">
                <a:sym typeface="Wingdings" pitchFamily="2" charset="2"/>
              </a:rPr>
              <a:t>                                                                                   30 </a:t>
            </a:r>
            <a:r>
              <a:rPr lang="en-US" sz="1600" dirty="0" err="1" smtClean="0">
                <a:sym typeface="Wingdings" pitchFamily="2" charset="2"/>
              </a:rPr>
              <a:t>Petabyte</a:t>
            </a:r>
            <a:r>
              <a:rPr lang="en-US" sz="1600" dirty="0" smtClean="0">
                <a:sym typeface="Wingdings" pitchFamily="2" charset="2"/>
              </a:rPr>
              <a:t>  * N for copies</a:t>
            </a:r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 </a:t>
            </a:r>
            <a:r>
              <a:rPr lang="en-US" sz="1600" dirty="0" smtClean="0">
                <a:solidFill>
                  <a:srgbClr val="0000FF"/>
                </a:solidFill>
              </a:rPr>
              <a:t>One LHC event  ~  1.0 </a:t>
            </a:r>
            <a:r>
              <a:rPr lang="en-US" sz="1600" dirty="0" err="1" smtClean="0">
                <a:solidFill>
                  <a:srgbClr val="0000FF"/>
                </a:solidFill>
              </a:rPr>
              <a:t>Mbyte</a:t>
            </a:r>
            <a:r>
              <a:rPr lang="en-US" sz="1600" dirty="0" smtClean="0">
                <a:solidFill>
                  <a:srgbClr val="0000FF"/>
                </a:solidFill>
              </a:rPr>
              <a:t>                  yearly </a:t>
            </a:r>
            <a:r>
              <a:rPr lang="en-US" sz="1600" dirty="0" smtClean="0">
                <a:solidFill>
                  <a:srgbClr val="0000FF"/>
                </a:solidFill>
                <a:sym typeface="Wingdings" pitchFamily="2" charset="2"/>
              </a:rPr>
              <a:t>  10 billion RAW events</a:t>
            </a:r>
          </a:p>
          <a:p>
            <a:r>
              <a:rPr lang="en-US" sz="1600" dirty="0" smtClean="0">
                <a:solidFill>
                  <a:srgbClr val="0000FF"/>
                </a:solidFill>
                <a:sym typeface="Wingdings" pitchFamily="2" charset="2"/>
              </a:rPr>
              <a:t>                                                                                     ~ 70 </a:t>
            </a:r>
            <a:r>
              <a:rPr lang="en-US" sz="1600" dirty="0" err="1" smtClean="0">
                <a:solidFill>
                  <a:srgbClr val="0000FF"/>
                </a:solidFill>
                <a:sym typeface="Wingdings" pitchFamily="2" charset="2"/>
              </a:rPr>
              <a:t>Petabyte</a:t>
            </a:r>
            <a:r>
              <a:rPr lang="en-US" sz="1600" dirty="0" smtClean="0">
                <a:solidFill>
                  <a:srgbClr val="0000FF"/>
                </a:solidFill>
                <a:sym typeface="Wingdings" pitchFamily="2" charset="2"/>
              </a:rPr>
              <a:t> with copies</a:t>
            </a:r>
          </a:p>
          <a:p>
            <a:r>
              <a:rPr lang="en-US" sz="1600" dirty="0" smtClean="0">
                <a:solidFill>
                  <a:srgbClr val="0000FF"/>
                </a:solidFill>
                <a:sym typeface="Wingdings" pitchFamily="2" charset="2"/>
              </a:rPr>
              <a:t>                                                                                             and selections</a:t>
            </a:r>
          </a:p>
          <a:p>
            <a:endParaRPr lang="en-US" sz="1600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ym typeface="Wingdings" pitchFamily="2" charset="2"/>
              </a:rPr>
              <a:t>   </a:t>
            </a:r>
            <a:r>
              <a:rPr lang="en-US" sz="1600" dirty="0" smtClean="0"/>
              <a:t>One photo         ~ 2 Mbytes                     yearly </a:t>
            </a:r>
            <a:r>
              <a:rPr lang="en-US" sz="1600" dirty="0" smtClean="0">
                <a:sym typeface="Wingdings" pitchFamily="2" charset="2"/>
              </a:rPr>
              <a:t> 500 billion photos</a:t>
            </a:r>
          </a:p>
          <a:p>
            <a:r>
              <a:rPr lang="en-US" sz="1600" dirty="0" smtClean="0">
                <a:sym typeface="Wingdings" pitchFamily="2" charset="2"/>
              </a:rPr>
              <a:t>                                                                                    one Exabyte</a:t>
            </a:r>
          </a:p>
          <a:p>
            <a:r>
              <a:rPr lang="en-US" sz="1600" dirty="0" smtClean="0">
                <a:sym typeface="Wingdings" pitchFamily="2" charset="2"/>
              </a:rPr>
              <a:t>                                                                                    25 billion photos on </a:t>
            </a:r>
            <a:r>
              <a:rPr lang="en-US" sz="1600" dirty="0" err="1" smtClean="0">
                <a:sym typeface="Wingdings" pitchFamily="2" charset="2"/>
              </a:rPr>
              <a:t>Facebook</a:t>
            </a:r>
            <a:endParaRPr lang="en-US" sz="1600" dirty="0" smtClean="0">
              <a:sym typeface="Wingdings" pitchFamily="2" charset="2"/>
            </a:endParaRPr>
          </a:p>
          <a:p>
            <a:r>
              <a:rPr lang="en-US" sz="1600" dirty="0" smtClean="0">
                <a:sym typeface="Wingdings" pitchFamily="2" charset="2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  </a:t>
            </a:r>
            <a:r>
              <a:rPr lang="en-US" sz="1600" dirty="0" smtClean="0">
                <a:solidFill>
                  <a:srgbClr val="0000FF"/>
                </a:solidFill>
              </a:rPr>
              <a:t>World Wide Web                25 billion pages (</a:t>
            </a:r>
            <a:r>
              <a:rPr lang="en-US" sz="1600" smtClean="0">
                <a:solidFill>
                  <a:srgbClr val="0000FF"/>
                </a:solidFill>
              </a:rPr>
              <a:t>searchable)             </a:t>
            </a:r>
            <a:endParaRPr lang="en-US" sz="1600" dirty="0" smtClean="0">
              <a:solidFill>
                <a:srgbClr val="0000FF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    Deep web estimates           &gt; 1 trillion documents                      ~ one Exabyte </a:t>
            </a:r>
          </a:p>
          <a:p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  Blue-ray disks   ~ 25 </a:t>
            </a:r>
            <a:r>
              <a:rPr lang="en-US" sz="1600" dirty="0" err="1" smtClean="0"/>
              <a:t>Gbytes</a:t>
            </a:r>
            <a:r>
              <a:rPr lang="en-US" sz="1600" dirty="0" smtClean="0"/>
              <a:t>                        yearly </a:t>
            </a:r>
            <a:r>
              <a:rPr lang="en-US" sz="1600" dirty="0" smtClean="0">
                <a:sym typeface="Wingdings" pitchFamily="2" charset="2"/>
              </a:rPr>
              <a:t>  100 million units </a:t>
            </a:r>
          </a:p>
          <a:p>
            <a:r>
              <a:rPr lang="en-US" sz="1600" dirty="0" smtClean="0">
                <a:sym typeface="Wingdings" pitchFamily="2" charset="2"/>
              </a:rPr>
              <a:t>                                                                                         2.5  </a:t>
            </a:r>
            <a:r>
              <a:rPr lang="en-US" sz="1600" dirty="0" err="1" smtClean="0">
                <a:sym typeface="Wingdings" pitchFamily="2" charset="2"/>
              </a:rPr>
              <a:t>Exabytes</a:t>
            </a:r>
            <a:r>
              <a:rPr lang="en-US" sz="1600" dirty="0" smtClean="0">
                <a:sym typeface="Wingdings" pitchFamily="2" charset="2"/>
              </a:rPr>
              <a:t>,   copies</a:t>
            </a:r>
          </a:p>
          <a:p>
            <a:endParaRPr lang="en-US" sz="1600" dirty="0" smtClean="0">
              <a:sym typeface="Wingdings" pitchFamily="2" charset="2"/>
            </a:endParaRPr>
          </a:p>
          <a:p>
            <a:r>
              <a:rPr lang="en-US" sz="1600" dirty="0" smtClean="0"/>
              <a:t>              </a:t>
            </a:r>
            <a:r>
              <a:rPr lang="en-US" sz="1600" b="1" dirty="0" smtClean="0">
                <a:solidFill>
                  <a:srgbClr val="0000FF"/>
                </a:solidFill>
              </a:rPr>
              <a:t>World-wide telephone calls      </a:t>
            </a:r>
            <a:r>
              <a:rPr lang="en-US" sz="1600" b="1" dirty="0" smtClean="0">
                <a:solidFill>
                  <a:srgbClr val="0000FF"/>
                </a:solidFill>
                <a:sym typeface="Wingdings" pitchFamily="2" charset="2"/>
              </a:rPr>
              <a:t>   </a:t>
            </a:r>
            <a:r>
              <a:rPr lang="en-US" sz="1600" b="1" dirty="0" smtClean="0">
                <a:solidFill>
                  <a:srgbClr val="0000FF"/>
                </a:solidFill>
              </a:rPr>
              <a:t>  ~ 50 Exabyte        (ECHELON)</a:t>
            </a:r>
            <a:endParaRPr lang="en-US" sz="1600" b="1" dirty="0" smtClean="0">
              <a:solidFill>
                <a:srgbClr val="0000FF"/>
              </a:solidFill>
              <a:sym typeface="Wingdings" pitchFamily="2" charset="2"/>
            </a:endParaRPr>
          </a:p>
          <a:p>
            <a:endParaRPr lang="en-US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843808" y="908720"/>
            <a:ext cx="4520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rgbClr val="C00000"/>
                </a:solidFill>
              </a:rPr>
              <a:t>Zetta</a:t>
            </a:r>
            <a:r>
              <a:rPr lang="en-US" sz="1400" b="1" dirty="0" smtClean="0">
                <a:solidFill>
                  <a:srgbClr val="C00000"/>
                </a:solidFill>
              </a:rPr>
              <a:t> = 1000 </a:t>
            </a:r>
            <a:r>
              <a:rPr lang="en-US" sz="1400" b="1" dirty="0" err="1" smtClean="0">
                <a:solidFill>
                  <a:srgbClr val="C00000"/>
                </a:solidFill>
              </a:rPr>
              <a:t>Exa</a:t>
            </a:r>
            <a:r>
              <a:rPr lang="en-US" sz="1400" b="1" dirty="0" smtClean="0">
                <a:solidFill>
                  <a:srgbClr val="C00000"/>
                </a:solidFill>
              </a:rPr>
              <a:t> = 1000000 </a:t>
            </a:r>
            <a:r>
              <a:rPr lang="en-US" sz="1400" b="1" dirty="0" err="1" smtClean="0">
                <a:solidFill>
                  <a:srgbClr val="C00000"/>
                </a:solidFill>
              </a:rPr>
              <a:t>Peta</a:t>
            </a:r>
            <a:r>
              <a:rPr lang="en-US" sz="1400" b="1" dirty="0" smtClean="0">
                <a:solidFill>
                  <a:srgbClr val="C00000"/>
                </a:solidFill>
              </a:rPr>
              <a:t> = 1000000000 </a:t>
            </a:r>
            <a:r>
              <a:rPr lang="en-US" sz="1400" b="1" dirty="0" err="1" smtClean="0">
                <a:solidFill>
                  <a:srgbClr val="C00000"/>
                </a:solidFill>
              </a:rPr>
              <a:t>Tera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59632" y="1340768"/>
            <a:ext cx="62996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  </a:t>
            </a:r>
            <a:r>
              <a:rPr lang="en-US" sz="1600" dirty="0" smtClean="0">
                <a:solidFill>
                  <a:srgbClr val="0000FF"/>
                </a:solidFill>
              </a:rPr>
              <a:t>Library of congress                                                          ~ 200 TB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evice growth rat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3714752"/>
            <a:ext cx="5357850" cy="2740754"/>
          </a:xfrm>
          <a:prstGeom prst="rect">
            <a:avLst/>
          </a:prstGeom>
        </p:spPr>
      </p:pic>
      <p:pic>
        <p:nvPicPr>
          <p:cNvPr id="5" name="Picture 4" descr="information growth 2010 id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836712"/>
            <a:ext cx="4164291" cy="2869409"/>
          </a:xfrm>
          <a:prstGeom prst="rect">
            <a:avLst/>
          </a:prstGeom>
        </p:spPr>
      </p:pic>
      <p:pic>
        <p:nvPicPr>
          <p:cNvPr id="7" name="Picture 6" descr="data growth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9257" y="857232"/>
            <a:ext cx="3714744" cy="286475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57356" y="6429396"/>
            <a:ext cx="68580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5"/>
              </a:rPr>
              <a:t>http://indonesia.emc.com/leadership/digital-universe/expanding-digital-universe.htm</a:t>
            </a:r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281911" y="3571876"/>
            <a:ext cx="7862089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We will reach more than 1 </a:t>
            </a:r>
            <a:r>
              <a:rPr lang="en-US" dirty="0" err="1" smtClean="0">
                <a:solidFill>
                  <a:srgbClr val="0000FF"/>
                </a:solidFill>
              </a:rPr>
              <a:t>Zettabyte</a:t>
            </a:r>
            <a:r>
              <a:rPr lang="en-US" dirty="0" smtClean="0">
                <a:solidFill>
                  <a:srgbClr val="0000FF"/>
                </a:solidFill>
              </a:rPr>
              <a:t> of global information produced in 2010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728" y="285728"/>
            <a:ext cx="3142207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The Digital Universe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83" descr="motherboar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428736"/>
            <a:ext cx="1030287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3" descr="disk_serv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2714620"/>
            <a:ext cx="127793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9" name="Text Box 29"/>
          <p:cNvSpPr txBox="1">
            <a:spLocks noChangeArrowheads="1"/>
          </p:cNvSpPr>
          <p:nvPr/>
        </p:nvSpPr>
        <p:spPr bwMode="auto">
          <a:xfrm>
            <a:off x="6357950" y="1571612"/>
            <a:ext cx="1119217" cy="338554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Hardware</a:t>
            </a:r>
          </a:p>
        </p:txBody>
      </p:sp>
      <p:sp>
        <p:nvSpPr>
          <p:cNvPr id="276510" name="Text Box 30"/>
          <p:cNvSpPr txBox="1">
            <a:spLocks noChangeArrowheads="1"/>
          </p:cNvSpPr>
          <p:nvPr/>
        </p:nvSpPr>
        <p:spPr bwMode="auto">
          <a:xfrm>
            <a:off x="7929586" y="1571612"/>
            <a:ext cx="1051891" cy="338554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Software</a:t>
            </a:r>
          </a:p>
        </p:txBody>
      </p:sp>
      <p:sp>
        <p:nvSpPr>
          <p:cNvPr id="276511" name="Text Box 31"/>
          <p:cNvSpPr txBox="1">
            <a:spLocks noChangeArrowheads="1"/>
          </p:cNvSpPr>
          <p:nvPr/>
        </p:nvSpPr>
        <p:spPr bwMode="auto">
          <a:xfrm>
            <a:off x="1285852" y="1857364"/>
            <a:ext cx="1436612" cy="338554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latin typeface="Arial" pitchFamily="34" charset="0"/>
                <a:cs typeface="Arial" pitchFamily="34" charset="0"/>
              </a:rPr>
              <a:t>Components</a:t>
            </a:r>
          </a:p>
        </p:txBody>
      </p:sp>
      <p:grpSp>
        <p:nvGrpSpPr>
          <p:cNvPr id="2" name="Group 38"/>
          <p:cNvGrpSpPr>
            <a:grpSpLocks/>
          </p:cNvGrpSpPr>
          <p:nvPr/>
        </p:nvGrpSpPr>
        <p:grpSpPr bwMode="auto">
          <a:xfrm>
            <a:off x="2836863" y="3927478"/>
            <a:ext cx="1582738" cy="963612"/>
            <a:chOff x="768" y="96"/>
            <a:chExt cx="3024" cy="1366"/>
          </a:xfrm>
        </p:grpSpPr>
        <p:sp>
          <p:nvSpPr>
            <p:cNvPr id="28955" name="Oval 39"/>
            <p:cNvSpPr>
              <a:spLocks noChangeArrowheads="1"/>
            </p:cNvSpPr>
            <p:nvPr/>
          </p:nvSpPr>
          <p:spPr bwMode="auto">
            <a:xfrm>
              <a:off x="1920" y="96"/>
              <a:ext cx="576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56" name="Oval 40"/>
            <p:cNvSpPr>
              <a:spLocks noChangeArrowheads="1"/>
            </p:cNvSpPr>
            <p:nvPr/>
          </p:nvSpPr>
          <p:spPr bwMode="auto">
            <a:xfrm>
              <a:off x="1440" y="432"/>
              <a:ext cx="576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57" name="Oval 41"/>
            <p:cNvSpPr>
              <a:spLocks noChangeArrowheads="1"/>
            </p:cNvSpPr>
            <p:nvPr/>
          </p:nvSpPr>
          <p:spPr bwMode="auto">
            <a:xfrm>
              <a:off x="2544" y="432"/>
              <a:ext cx="576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58" name="Line 42"/>
            <p:cNvSpPr>
              <a:spLocks noChangeShapeType="1"/>
            </p:cNvSpPr>
            <p:nvPr/>
          </p:nvSpPr>
          <p:spPr bwMode="auto">
            <a:xfrm flipH="1">
              <a:off x="1728" y="240"/>
              <a:ext cx="336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59" name="Line 43"/>
            <p:cNvSpPr>
              <a:spLocks noChangeShapeType="1"/>
            </p:cNvSpPr>
            <p:nvPr/>
          </p:nvSpPr>
          <p:spPr bwMode="auto">
            <a:xfrm>
              <a:off x="2400" y="240"/>
              <a:ext cx="38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60" name="Line 44"/>
            <p:cNvSpPr>
              <a:spLocks noChangeShapeType="1"/>
            </p:cNvSpPr>
            <p:nvPr/>
          </p:nvSpPr>
          <p:spPr bwMode="auto">
            <a:xfrm flipH="1">
              <a:off x="1296" y="576"/>
              <a:ext cx="33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61" name="Line 45"/>
            <p:cNvSpPr>
              <a:spLocks noChangeShapeType="1"/>
            </p:cNvSpPr>
            <p:nvPr/>
          </p:nvSpPr>
          <p:spPr bwMode="auto">
            <a:xfrm>
              <a:off x="1776" y="576"/>
              <a:ext cx="43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62" name="Line 46"/>
            <p:cNvSpPr>
              <a:spLocks noChangeShapeType="1"/>
            </p:cNvSpPr>
            <p:nvPr/>
          </p:nvSpPr>
          <p:spPr bwMode="auto">
            <a:xfrm flipH="1">
              <a:off x="2352" y="576"/>
              <a:ext cx="43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63" name="Line 47"/>
            <p:cNvSpPr>
              <a:spLocks noChangeShapeType="1"/>
            </p:cNvSpPr>
            <p:nvPr/>
          </p:nvSpPr>
          <p:spPr bwMode="auto">
            <a:xfrm>
              <a:off x="3024" y="576"/>
              <a:ext cx="336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" name="Group 48"/>
            <p:cNvGrpSpPr>
              <a:grpSpLocks/>
            </p:cNvGrpSpPr>
            <p:nvPr/>
          </p:nvGrpSpPr>
          <p:grpSpPr bwMode="auto">
            <a:xfrm>
              <a:off x="768" y="960"/>
              <a:ext cx="960" cy="336"/>
              <a:chOff x="768" y="960"/>
              <a:chExt cx="960" cy="336"/>
            </a:xfrm>
          </p:grpSpPr>
          <p:sp>
            <p:nvSpPr>
              <p:cNvPr id="29003" name="AutoShape 49"/>
              <p:cNvSpPr>
                <a:spLocks noChangeArrowheads="1"/>
              </p:cNvSpPr>
              <p:nvPr/>
            </p:nvSpPr>
            <p:spPr bwMode="auto">
              <a:xfrm>
                <a:off x="768" y="110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004" name="AutoShape 50"/>
              <p:cNvSpPr>
                <a:spLocks noChangeArrowheads="1"/>
              </p:cNvSpPr>
              <p:nvPr/>
            </p:nvSpPr>
            <p:spPr bwMode="auto">
              <a:xfrm>
                <a:off x="960" y="110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005" name="AutoShape 51"/>
              <p:cNvSpPr>
                <a:spLocks noChangeArrowheads="1"/>
              </p:cNvSpPr>
              <p:nvPr/>
            </p:nvSpPr>
            <p:spPr bwMode="auto">
              <a:xfrm>
                <a:off x="1152" y="110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006" name="AutoShape 52"/>
              <p:cNvSpPr>
                <a:spLocks noChangeArrowheads="1"/>
              </p:cNvSpPr>
              <p:nvPr/>
            </p:nvSpPr>
            <p:spPr bwMode="auto">
              <a:xfrm>
                <a:off x="1344" y="110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007" name="AutoShape 53"/>
              <p:cNvSpPr>
                <a:spLocks noChangeArrowheads="1"/>
              </p:cNvSpPr>
              <p:nvPr/>
            </p:nvSpPr>
            <p:spPr bwMode="auto">
              <a:xfrm>
                <a:off x="1536" y="110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008" name="Line 54"/>
              <p:cNvSpPr>
                <a:spLocks noChangeShapeType="1"/>
              </p:cNvSpPr>
              <p:nvPr/>
            </p:nvSpPr>
            <p:spPr bwMode="auto">
              <a:xfrm flipH="1">
                <a:off x="864" y="960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009" name="Line 55"/>
              <p:cNvSpPr>
                <a:spLocks noChangeShapeType="1"/>
              </p:cNvSpPr>
              <p:nvPr/>
            </p:nvSpPr>
            <p:spPr bwMode="auto">
              <a:xfrm flipH="1">
                <a:off x="1056" y="1008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010" name="Line 56"/>
              <p:cNvSpPr>
                <a:spLocks noChangeShapeType="1"/>
              </p:cNvSpPr>
              <p:nvPr/>
            </p:nvSpPr>
            <p:spPr bwMode="auto">
              <a:xfrm flipH="1">
                <a:off x="1248" y="1008"/>
                <a:ext cx="48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011" name="Line 57"/>
              <p:cNvSpPr>
                <a:spLocks noChangeShapeType="1"/>
              </p:cNvSpPr>
              <p:nvPr/>
            </p:nvSpPr>
            <p:spPr bwMode="auto">
              <a:xfrm>
                <a:off x="1392" y="1008"/>
                <a:ext cx="48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012" name="Line 58"/>
              <p:cNvSpPr>
                <a:spLocks noChangeShapeType="1"/>
              </p:cNvSpPr>
              <p:nvPr/>
            </p:nvSpPr>
            <p:spPr bwMode="auto">
              <a:xfrm>
                <a:off x="1536" y="960"/>
                <a:ext cx="144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" name="Group 59"/>
            <p:cNvGrpSpPr>
              <a:grpSpLocks/>
            </p:cNvGrpSpPr>
            <p:nvPr/>
          </p:nvGrpSpPr>
          <p:grpSpPr bwMode="auto">
            <a:xfrm>
              <a:off x="2832" y="960"/>
              <a:ext cx="960" cy="336"/>
              <a:chOff x="768" y="960"/>
              <a:chExt cx="960" cy="336"/>
            </a:xfrm>
          </p:grpSpPr>
          <p:sp>
            <p:nvSpPr>
              <p:cNvPr id="28993" name="AutoShape 60"/>
              <p:cNvSpPr>
                <a:spLocks noChangeArrowheads="1"/>
              </p:cNvSpPr>
              <p:nvPr/>
            </p:nvSpPr>
            <p:spPr bwMode="auto">
              <a:xfrm>
                <a:off x="768" y="110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994" name="AutoShape 61"/>
              <p:cNvSpPr>
                <a:spLocks noChangeArrowheads="1"/>
              </p:cNvSpPr>
              <p:nvPr/>
            </p:nvSpPr>
            <p:spPr bwMode="auto">
              <a:xfrm>
                <a:off x="960" y="110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995" name="AutoShape 62"/>
              <p:cNvSpPr>
                <a:spLocks noChangeArrowheads="1"/>
              </p:cNvSpPr>
              <p:nvPr/>
            </p:nvSpPr>
            <p:spPr bwMode="auto">
              <a:xfrm>
                <a:off x="1152" y="110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996" name="AutoShape 63"/>
              <p:cNvSpPr>
                <a:spLocks noChangeArrowheads="1"/>
              </p:cNvSpPr>
              <p:nvPr/>
            </p:nvSpPr>
            <p:spPr bwMode="auto">
              <a:xfrm>
                <a:off x="1344" y="110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997" name="AutoShape 64"/>
              <p:cNvSpPr>
                <a:spLocks noChangeArrowheads="1"/>
              </p:cNvSpPr>
              <p:nvPr/>
            </p:nvSpPr>
            <p:spPr bwMode="auto">
              <a:xfrm>
                <a:off x="1536" y="110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998" name="Line 65"/>
              <p:cNvSpPr>
                <a:spLocks noChangeShapeType="1"/>
              </p:cNvSpPr>
              <p:nvPr/>
            </p:nvSpPr>
            <p:spPr bwMode="auto">
              <a:xfrm flipH="1">
                <a:off x="864" y="960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999" name="Line 66"/>
              <p:cNvSpPr>
                <a:spLocks noChangeShapeType="1"/>
              </p:cNvSpPr>
              <p:nvPr/>
            </p:nvSpPr>
            <p:spPr bwMode="auto">
              <a:xfrm flipH="1">
                <a:off x="1056" y="1008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000" name="Line 67"/>
              <p:cNvSpPr>
                <a:spLocks noChangeShapeType="1"/>
              </p:cNvSpPr>
              <p:nvPr/>
            </p:nvSpPr>
            <p:spPr bwMode="auto">
              <a:xfrm flipH="1">
                <a:off x="1248" y="1008"/>
                <a:ext cx="48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001" name="Line 68"/>
              <p:cNvSpPr>
                <a:spLocks noChangeShapeType="1"/>
              </p:cNvSpPr>
              <p:nvPr/>
            </p:nvSpPr>
            <p:spPr bwMode="auto">
              <a:xfrm>
                <a:off x="1392" y="1008"/>
                <a:ext cx="48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002" name="Line 69"/>
              <p:cNvSpPr>
                <a:spLocks noChangeShapeType="1"/>
              </p:cNvSpPr>
              <p:nvPr/>
            </p:nvSpPr>
            <p:spPr bwMode="auto">
              <a:xfrm>
                <a:off x="1536" y="960"/>
                <a:ext cx="144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" name="Group 70"/>
            <p:cNvGrpSpPr>
              <a:grpSpLocks/>
            </p:cNvGrpSpPr>
            <p:nvPr/>
          </p:nvGrpSpPr>
          <p:grpSpPr bwMode="auto">
            <a:xfrm>
              <a:off x="1968" y="1104"/>
              <a:ext cx="208" cy="358"/>
              <a:chOff x="4080" y="3264"/>
              <a:chExt cx="208" cy="358"/>
            </a:xfrm>
          </p:grpSpPr>
          <p:grpSp>
            <p:nvGrpSpPr>
              <p:cNvPr id="6" name="Group 71"/>
              <p:cNvGrpSpPr>
                <a:grpSpLocks/>
              </p:cNvGrpSpPr>
              <p:nvPr/>
            </p:nvGrpSpPr>
            <p:grpSpPr bwMode="auto">
              <a:xfrm>
                <a:off x="4080" y="3264"/>
                <a:ext cx="208" cy="358"/>
                <a:chOff x="2016" y="3312"/>
                <a:chExt cx="192" cy="336"/>
              </a:xfrm>
            </p:grpSpPr>
            <p:sp>
              <p:nvSpPr>
                <p:cNvPr id="28989" name="AutoShape 72"/>
                <p:cNvSpPr>
                  <a:spLocks noChangeArrowheads="1"/>
                </p:cNvSpPr>
                <p:nvPr/>
              </p:nvSpPr>
              <p:spPr bwMode="auto">
                <a:xfrm>
                  <a:off x="2016" y="3312"/>
                  <a:ext cx="192" cy="192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990" name="AutoShape 73"/>
                <p:cNvSpPr>
                  <a:spLocks noChangeArrowheads="1"/>
                </p:cNvSpPr>
                <p:nvPr/>
              </p:nvSpPr>
              <p:spPr bwMode="auto">
                <a:xfrm>
                  <a:off x="2016" y="3552"/>
                  <a:ext cx="144" cy="96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991" name="Line 74"/>
                <p:cNvSpPr>
                  <a:spLocks noChangeShapeType="1"/>
                </p:cNvSpPr>
                <p:nvPr/>
              </p:nvSpPr>
              <p:spPr bwMode="auto">
                <a:xfrm>
                  <a:off x="2064" y="3504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992" name="Line 75"/>
                <p:cNvSpPr>
                  <a:spLocks noChangeShapeType="1"/>
                </p:cNvSpPr>
                <p:nvPr/>
              </p:nvSpPr>
              <p:spPr bwMode="auto">
                <a:xfrm>
                  <a:off x="2112" y="3504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8988" name="AutoShape 76"/>
              <p:cNvSpPr>
                <a:spLocks noChangeArrowheads="1"/>
              </p:cNvSpPr>
              <p:nvPr/>
            </p:nvSpPr>
            <p:spPr bwMode="auto">
              <a:xfrm>
                <a:off x="4080" y="3264"/>
                <a:ext cx="208" cy="205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" name="Group 77"/>
            <p:cNvGrpSpPr>
              <a:grpSpLocks/>
            </p:cNvGrpSpPr>
            <p:nvPr/>
          </p:nvGrpSpPr>
          <p:grpSpPr bwMode="auto">
            <a:xfrm>
              <a:off x="2208" y="1104"/>
              <a:ext cx="208" cy="358"/>
              <a:chOff x="4080" y="3264"/>
              <a:chExt cx="208" cy="358"/>
            </a:xfrm>
          </p:grpSpPr>
          <p:grpSp>
            <p:nvGrpSpPr>
              <p:cNvPr id="8" name="Group 78"/>
              <p:cNvGrpSpPr>
                <a:grpSpLocks/>
              </p:cNvGrpSpPr>
              <p:nvPr/>
            </p:nvGrpSpPr>
            <p:grpSpPr bwMode="auto">
              <a:xfrm>
                <a:off x="4080" y="3264"/>
                <a:ext cx="208" cy="358"/>
                <a:chOff x="2016" y="3312"/>
                <a:chExt cx="192" cy="336"/>
              </a:xfrm>
            </p:grpSpPr>
            <p:sp>
              <p:nvSpPr>
                <p:cNvPr id="28983" name="AutoShape 79"/>
                <p:cNvSpPr>
                  <a:spLocks noChangeArrowheads="1"/>
                </p:cNvSpPr>
                <p:nvPr/>
              </p:nvSpPr>
              <p:spPr bwMode="auto">
                <a:xfrm>
                  <a:off x="2016" y="3312"/>
                  <a:ext cx="192" cy="192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984" name="AutoShape 80"/>
                <p:cNvSpPr>
                  <a:spLocks noChangeArrowheads="1"/>
                </p:cNvSpPr>
                <p:nvPr/>
              </p:nvSpPr>
              <p:spPr bwMode="auto">
                <a:xfrm>
                  <a:off x="2016" y="3552"/>
                  <a:ext cx="144" cy="96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985" name="Line 81"/>
                <p:cNvSpPr>
                  <a:spLocks noChangeShapeType="1"/>
                </p:cNvSpPr>
                <p:nvPr/>
              </p:nvSpPr>
              <p:spPr bwMode="auto">
                <a:xfrm>
                  <a:off x="2064" y="3504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986" name="Line 82"/>
                <p:cNvSpPr>
                  <a:spLocks noChangeShapeType="1"/>
                </p:cNvSpPr>
                <p:nvPr/>
              </p:nvSpPr>
              <p:spPr bwMode="auto">
                <a:xfrm>
                  <a:off x="2112" y="3504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8982" name="AutoShape 83"/>
              <p:cNvSpPr>
                <a:spLocks noChangeArrowheads="1"/>
              </p:cNvSpPr>
              <p:nvPr/>
            </p:nvSpPr>
            <p:spPr bwMode="auto">
              <a:xfrm>
                <a:off x="4080" y="3264"/>
                <a:ext cx="208" cy="205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9" name="Group 84"/>
            <p:cNvGrpSpPr>
              <a:grpSpLocks/>
            </p:cNvGrpSpPr>
            <p:nvPr/>
          </p:nvGrpSpPr>
          <p:grpSpPr bwMode="auto">
            <a:xfrm>
              <a:off x="2448" y="1104"/>
              <a:ext cx="208" cy="358"/>
              <a:chOff x="4080" y="3264"/>
              <a:chExt cx="208" cy="358"/>
            </a:xfrm>
          </p:grpSpPr>
          <p:grpSp>
            <p:nvGrpSpPr>
              <p:cNvPr id="10" name="Group 85"/>
              <p:cNvGrpSpPr>
                <a:grpSpLocks/>
              </p:cNvGrpSpPr>
              <p:nvPr/>
            </p:nvGrpSpPr>
            <p:grpSpPr bwMode="auto">
              <a:xfrm>
                <a:off x="4080" y="3264"/>
                <a:ext cx="208" cy="358"/>
                <a:chOff x="2016" y="3312"/>
                <a:chExt cx="192" cy="336"/>
              </a:xfrm>
            </p:grpSpPr>
            <p:sp>
              <p:nvSpPr>
                <p:cNvPr id="28977" name="AutoShape 86"/>
                <p:cNvSpPr>
                  <a:spLocks noChangeArrowheads="1"/>
                </p:cNvSpPr>
                <p:nvPr/>
              </p:nvSpPr>
              <p:spPr bwMode="auto">
                <a:xfrm>
                  <a:off x="2016" y="3312"/>
                  <a:ext cx="192" cy="192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978" name="AutoShape 87"/>
                <p:cNvSpPr>
                  <a:spLocks noChangeArrowheads="1"/>
                </p:cNvSpPr>
                <p:nvPr/>
              </p:nvSpPr>
              <p:spPr bwMode="auto">
                <a:xfrm>
                  <a:off x="2016" y="3552"/>
                  <a:ext cx="144" cy="96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979" name="Line 88"/>
                <p:cNvSpPr>
                  <a:spLocks noChangeShapeType="1"/>
                </p:cNvSpPr>
                <p:nvPr/>
              </p:nvSpPr>
              <p:spPr bwMode="auto">
                <a:xfrm>
                  <a:off x="2064" y="3504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980" name="Line 89"/>
                <p:cNvSpPr>
                  <a:spLocks noChangeShapeType="1"/>
                </p:cNvSpPr>
                <p:nvPr/>
              </p:nvSpPr>
              <p:spPr bwMode="auto">
                <a:xfrm>
                  <a:off x="2112" y="3504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8976" name="AutoShape 90"/>
              <p:cNvSpPr>
                <a:spLocks noChangeArrowheads="1"/>
              </p:cNvSpPr>
              <p:nvPr/>
            </p:nvSpPr>
            <p:spPr bwMode="auto">
              <a:xfrm>
                <a:off x="4080" y="3264"/>
                <a:ext cx="208" cy="205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8969" name="Line 91"/>
            <p:cNvSpPr>
              <a:spLocks noChangeShapeType="1"/>
            </p:cNvSpPr>
            <p:nvPr/>
          </p:nvSpPr>
          <p:spPr bwMode="auto">
            <a:xfrm flipH="1">
              <a:off x="2112" y="1008"/>
              <a:ext cx="4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70" name="Line 92"/>
            <p:cNvSpPr>
              <a:spLocks noChangeShapeType="1"/>
            </p:cNvSpPr>
            <p:nvPr/>
          </p:nvSpPr>
          <p:spPr bwMode="auto">
            <a:xfrm>
              <a:off x="2304" y="1008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71" name="Line 93"/>
            <p:cNvSpPr>
              <a:spLocks noChangeShapeType="1"/>
            </p:cNvSpPr>
            <p:nvPr/>
          </p:nvSpPr>
          <p:spPr bwMode="auto">
            <a:xfrm>
              <a:off x="2544" y="960"/>
              <a:ext cx="4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72" name="Oval 94"/>
            <p:cNvSpPr>
              <a:spLocks noChangeArrowheads="1"/>
            </p:cNvSpPr>
            <p:nvPr/>
          </p:nvSpPr>
          <p:spPr bwMode="auto">
            <a:xfrm>
              <a:off x="1008" y="864"/>
              <a:ext cx="576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73" name="Oval 95"/>
            <p:cNvSpPr>
              <a:spLocks noChangeArrowheads="1"/>
            </p:cNvSpPr>
            <p:nvPr/>
          </p:nvSpPr>
          <p:spPr bwMode="auto">
            <a:xfrm>
              <a:off x="2016" y="864"/>
              <a:ext cx="576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74" name="Oval 96"/>
            <p:cNvSpPr>
              <a:spLocks noChangeArrowheads="1"/>
            </p:cNvSpPr>
            <p:nvPr/>
          </p:nvSpPr>
          <p:spPr bwMode="auto">
            <a:xfrm>
              <a:off x="3072" y="864"/>
              <a:ext cx="576" cy="14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106"/>
          <p:cNvGrpSpPr>
            <a:grpSpLocks/>
          </p:cNvGrpSpPr>
          <p:nvPr/>
        </p:nvGrpSpPr>
        <p:grpSpPr bwMode="auto">
          <a:xfrm>
            <a:off x="3071802" y="5357826"/>
            <a:ext cx="1752600" cy="1092200"/>
            <a:chOff x="1968" y="3072"/>
            <a:chExt cx="1488" cy="816"/>
          </a:xfrm>
        </p:grpSpPr>
        <p:grpSp>
          <p:nvGrpSpPr>
            <p:cNvPr id="12" name="Group 107"/>
            <p:cNvGrpSpPr>
              <a:grpSpLocks/>
            </p:cNvGrpSpPr>
            <p:nvPr/>
          </p:nvGrpSpPr>
          <p:grpSpPr bwMode="auto">
            <a:xfrm>
              <a:off x="1968" y="3552"/>
              <a:ext cx="480" cy="336"/>
              <a:chOff x="624" y="3168"/>
              <a:chExt cx="960" cy="576"/>
            </a:xfrm>
          </p:grpSpPr>
          <p:sp>
            <p:nvSpPr>
              <p:cNvPr id="28895" name="Rectangle 108"/>
              <p:cNvSpPr>
                <a:spLocks noChangeArrowheads="1"/>
              </p:cNvSpPr>
              <p:nvPr/>
            </p:nvSpPr>
            <p:spPr bwMode="auto">
              <a:xfrm>
                <a:off x="624" y="3168"/>
                <a:ext cx="960" cy="576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3" name="Group 109"/>
              <p:cNvGrpSpPr>
                <a:grpSpLocks/>
              </p:cNvGrpSpPr>
              <p:nvPr/>
            </p:nvGrpSpPr>
            <p:grpSpPr bwMode="auto">
              <a:xfrm>
                <a:off x="672" y="3264"/>
                <a:ext cx="864" cy="384"/>
                <a:chOff x="768" y="96"/>
                <a:chExt cx="3024" cy="1366"/>
              </a:xfrm>
            </p:grpSpPr>
            <p:sp>
              <p:nvSpPr>
                <p:cNvPr id="28897" name="Oval 110"/>
                <p:cNvSpPr>
                  <a:spLocks noChangeArrowheads="1"/>
                </p:cNvSpPr>
                <p:nvPr/>
              </p:nvSpPr>
              <p:spPr bwMode="auto">
                <a:xfrm>
                  <a:off x="1920" y="96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898" name="Oval 111"/>
                <p:cNvSpPr>
                  <a:spLocks noChangeArrowheads="1"/>
                </p:cNvSpPr>
                <p:nvPr/>
              </p:nvSpPr>
              <p:spPr bwMode="auto">
                <a:xfrm>
                  <a:off x="1440" y="432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899" name="Oval 112"/>
                <p:cNvSpPr>
                  <a:spLocks noChangeArrowheads="1"/>
                </p:cNvSpPr>
                <p:nvPr/>
              </p:nvSpPr>
              <p:spPr bwMode="auto">
                <a:xfrm>
                  <a:off x="2544" y="432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900" name="Line 113"/>
                <p:cNvSpPr>
                  <a:spLocks noChangeShapeType="1"/>
                </p:cNvSpPr>
                <p:nvPr/>
              </p:nvSpPr>
              <p:spPr bwMode="auto">
                <a:xfrm flipH="1">
                  <a:off x="1728" y="240"/>
                  <a:ext cx="336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901" name="Line 114"/>
                <p:cNvSpPr>
                  <a:spLocks noChangeShapeType="1"/>
                </p:cNvSpPr>
                <p:nvPr/>
              </p:nvSpPr>
              <p:spPr bwMode="auto">
                <a:xfrm>
                  <a:off x="2400" y="240"/>
                  <a:ext cx="384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902" name="Line 115"/>
                <p:cNvSpPr>
                  <a:spLocks noChangeShapeType="1"/>
                </p:cNvSpPr>
                <p:nvPr/>
              </p:nvSpPr>
              <p:spPr bwMode="auto">
                <a:xfrm flipH="1">
                  <a:off x="1296" y="576"/>
                  <a:ext cx="336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903" name="Line 116"/>
                <p:cNvSpPr>
                  <a:spLocks noChangeShapeType="1"/>
                </p:cNvSpPr>
                <p:nvPr/>
              </p:nvSpPr>
              <p:spPr bwMode="auto">
                <a:xfrm>
                  <a:off x="1776" y="576"/>
                  <a:ext cx="432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904" name="Line 117"/>
                <p:cNvSpPr>
                  <a:spLocks noChangeShapeType="1"/>
                </p:cNvSpPr>
                <p:nvPr/>
              </p:nvSpPr>
              <p:spPr bwMode="auto">
                <a:xfrm flipH="1">
                  <a:off x="2352" y="576"/>
                  <a:ext cx="432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905" name="Line 118"/>
                <p:cNvSpPr>
                  <a:spLocks noChangeShapeType="1"/>
                </p:cNvSpPr>
                <p:nvPr/>
              </p:nvSpPr>
              <p:spPr bwMode="auto">
                <a:xfrm>
                  <a:off x="3024" y="576"/>
                  <a:ext cx="336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14" name="Group 119"/>
                <p:cNvGrpSpPr>
                  <a:grpSpLocks/>
                </p:cNvGrpSpPr>
                <p:nvPr/>
              </p:nvGrpSpPr>
              <p:grpSpPr bwMode="auto">
                <a:xfrm>
                  <a:off x="768" y="960"/>
                  <a:ext cx="960" cy="336"/>
                  <a:chOff x="768" y="960"/>
                  <a:chExt cx="960" cy="336"/>
                </a:xfrm>
              </p:grpSpPr>
              <p:sp>
                <p:nvSpPr>
                  <p:cNvPr id="28945" name="AutoShape 120"/>
                  <p:cNvSpPr>
                    <a:spLocks noChangeArrowheads="1"/>
                  </p:cNvSpPr>
                  <p:nvPr/>
                </p:nvSpPr>
                <p:spPr bwMode="auto">
                  <a:xfrm>
                    <a:off x="768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946" name="AutoShape 121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947" name="AutoShape 122"/>
                  <p:cNvSpPr>
                    <a:spLocks noChangeArrowheads="1"/>
                  </p:cNvSpPr>
                  <p:nvPr/>
                </p:nvSpPr>
                <p:spPr bwMode="auto">
                  <a:xfrm>
                    <a:off x="1152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948" name="AutoShape 123"/>
                  <p:cNvSpPr>
                    <a:spLocks noChangeArrowheads="1"/>
                  </p:cNvSpPr>
                  <p:nvPr/>
                </p:nvSpPr>
                <p:spPr bwMode="auto">
                  <a:xfrm>
                    <a:off x="1344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949" name="AutoShape 124"/>
                  <p:cNvSpPr>
                    <a:spLocks noChangeArrowheads="1"/>
                  </p:cNvSpPr>
                  <p:nvPr/>
                </p:nvSpPr>
                <p:spPr bwMode="auto">
                  <a:xfrm>
                    <a:off x="1536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950" name="Line 12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64" y="960"/>
                    <a:ext cx="192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951" name="Line 12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056" y="1008"/>
                    <a:ext cx="96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952" name="Line 12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48" y="1008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953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008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954" name="Line 129"/>
                  <p:cNvSpPr>
                    <a:spLocks noChangeShapeType="1"/>
                  </p:cNvSpPr>
                  <p:nvPr/>
                </p:nvSpPr>
                <p:spPr bwMode="auto">
                  <a:xfrm>
                    <a:off x="1536" y="960"/>
                    <a:ext cx="144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15" name="Group 130"/>
                <p:cNvGrpSpPr>
                  <a:grpSpLocks/>
                </p:cNvGrpSpPr>
                <p:nvPr/>
              </p:nvGrpSpPr>
              <p:grpSpPr bwMode="auto">
                <a:xfrm>
                  <a:off x="2832" y="960"/>
                  <a:ext cx="960" cy="336"/>
                  <a:chOff x="768" y="960"/>
                  <a:chExt cx="960" cy="336"/>
                </a:xfrm>
              </p:grpSpPr>
              <p:sp>
                <p:nvSpPr>
                  <p:cNvPr id="28935" name="AutoShape 131"/>
                  <p:cNvSpPr>
                    <a:spLocks noChangeArrowheads="1"/>
                  </p:cNvSpPr>
                  <p:nvPr/>
                </p:nvSpPr>
                <p:spPr bwMode="auto">
                  <a:xfrm>
                    <a:off x="768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936" name="AutoShape 132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937" name="AutoShape 133"/>
                  <p:cNvSpPr>
                    <a:spLocks noChangeArrowheads="1"/>
                  </p:cNvSpPr>
                  <p:nvPr/>
                </p:nvSpPr>
                <p:spPr bwMode="auto">
                  <a:xfrm>
                    <a:off x="1152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938" name="AutoShape 134"/>
                  <p:cNvSpPr>
                    <a:spLocks noChangeArrowheads="1"/>
                  </p:cNvSpPr>
                  <p:nvPr/>
                </p:nvSpPr>
                <p:spPr bwMode="auto">
                  <a:xfrm>
                    <a:off x="1344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939" name="AutoShape 135"/>
                  <p:cNvSpPr>
                    <a:spLocks noChangeArrowheads="1"/>
                  </p:cNvSpPr>
                  <p:nvPr/>
                </p:nvSpPr>
                <p:spPr bwMode="auto">
                  <a:xfrm>
                    <a:off x="1536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940" name="Line 13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64" y="960"/>
                    <a:ext cx="192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941" name="Line 13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056" y="1008"/>
                    <a:ext cx="96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942" name="Line 1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48" y="1008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943" name="Line 139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008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944" name="Line 140"/>
                  <p:cNvSpPr>
                    <a:spLocks noChangeShapeType="1"/>
                  </p:cNvSpPr>
                  <p:nvPr/>
                </p:nvSpPr>
                <p:spPr bwMode="auto">
                  <a:xfrm>
                    <a:off x="1536" y="960"/>
                    <a:ext cx="144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16" name="Group 141"/>
                <p:cNvGrpSpPr>
                  <a:grpSpLocks/>
                </p:cNvGrpSpPr>
                <p:nvPr/>
              </p:nvGrpSpPr>
              <p:grpSpPr bwMode="auto">
                <a:xfrm>
                  <a:off x="1968" y="1104"/>
                  <a:ext cx="208" cy="358"/>
                  <a:chOff x="4080" y="3264"/>
                  <a:chExt cx="208" cy="358"/>
                </a:xfrm>
              </p:grpSpPr>
              <p:grpSp>
                <p:nvGrpSpPr>
                  <p:cNvPr id="17" name="Group 142"/>
                  <p:cNvGrpSpPr>
                    <a:grpSpLocks/>
                  </p:cNvGrpSpPr>
                  <p:nvPr/>
                </p:nvGrpSpPr>
                <p:grpSpPr bwMode="auto">
                  <a:xfrm>
                    <a:off x="4080" y="3264"/>
                    <a:ext cx="208" cy="358"/>
                    <a:chOff x="2016" y="3312"/>
                    <a:chExt cx="192" cy="336"/>
                  </a:xfrm>
                </p:grpSpPr>
                <p:sp>
                  <p:nvSpPr>
                    <p:cNvPr id="28931" name="AutoShape 1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312"/>
                      <a:ext cx="192" cy="192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33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932" name="AutoShape 1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552"/>
                      <a:ext cx="144" cy="96"/>
                    </a:xfrm>
                    <a:prstGeom prst="flowChartMagneticDisk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933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934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12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sp>
                <p:nvSpPr>
                  <p:cNvPr id="28930" name="AutoShape 147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264"/>
                    <a:ext cx="208" cy="205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18" name="Group 148"/>
                <p:cNvGrpSpPr>
                  <a:grpSpLocks/>
                </p:cNvGrpSpPr>
                <p:nvPr/>
              </p:nvGrpSpPr>
              <p:grpSpPr bwMode="auto">
                <a:xfrm>
                  <a:off x="2208" y="1104"/>
                  <a:ext cx="208" cy="358"/>
                  <a:chOff x="4080" y="3264"/>
                  <a:chExt cx="208" cy="358"/>
                </a:xfrm>
              </p:grpSpPr>
              <p:grpSp>
                <p:nvGrpSpPr>
                  <p:cNvPr id="19" name="Group 149"/>
                  <p:cNvGrpSpPr>
                    <a:grpSpLocks/>
                  </p:cNvGrpSpPr>
                  <p:nvPr/>
                </p:nvGrpSpPr>
                <p:grpSpPr bwMode="auto">
                  <a:xfrm>
                    <a:off x="4080" y="3264"/>
                    <a:ext cx="208" cy="358"/>
                    <a:chOff x="2016" y="3312"/>
                    <a:chExt cx="192" cy="336"/>
                  </a:xfrm>
                </p:grpSpPr>
                <p:sp>
                  <p:nvSpPr>
                    <p:cNvPr id="28925" name="AutoShape 1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312"/>
                      <a:ext cx="192" cy="192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33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926" name="AutoShape 1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552"/>
                      <a:ext cx="144" cy="96"/>
                    </a:xfrm>
                    <a:prstGeom prst="flowChartMagneticDisk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927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928" name="Line 1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12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sp>
                <p:nvSpPr>
                  <p:cNvPr id="28924" name="AutoShape 154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264"/>
                    <a:ext cx="208" cy="205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20" name="Group 155"/>
                <p:cNvGrpSpPr>
                  <a:grpSpLocks/>
                </p:cNvGrpSpPr>
                <p:nvPr/>
              </p:nvGrpSpPr>
              <p:grpSpPr bwMode="auto">
                <a:xfrm>
                  <a:off x="2448" y="1104"/>
                  <a:ext cx="208" cy="358"/>
                  <a:chOff x="4080" y="3264"/>
                  <a:chExt cx="208" cy="358"/>
                </a:xfrm>
              </p:grpSpPr>
              <p:grpSp>
                <p:nvGrpSpPr>
                  <p:cNvPr id="21" name="Group 156"/>
                  <p:cNvGrpSpPr>
                    <a:grpSpLocks/>
                  </p:cNvGrpSpPr>
                  <p:nvPr/>
                </p:nvGrpSpPr>
                <p:grpSpPr bwMode="auto">
                  <a:xfrm>
                    <a:off x="4080" y="3264"/>
                    <a:ext cx="208" cy="358"/>
                    <a:chOff x="2016" y="3312"/>
                    <a:chExt cx="192" cy="336"/>
                  </a:xfrm>
                </p:grpSpPr>
                <p:sp>
                  <p:nvSpPr>
                    <p:cNvPr id="28919" name="AutoShape 1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312"/>
                      <a:ext cx="192" cy="192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33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920" name="AutoShape 1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552"/>
                      <a:ext cx="144" cy="96"/>
                    </a:xfrm>
                    <a:prstGeom prst="flowChartMagneticDisk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921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922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12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sp>
                <p:nvSpPr>
                  <p:cNvPr id="28918" name="AutoShape 161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264"/>
                    <a:ext cx="208" cy="205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28911" name="Line 162"/>
                <p:cNvSpPr>
                  <a:spLocks noChangeShapeType="1"/>
                </p:cNvSpPr>
                <p:nvPr/>
              </p:nvSpPr>
              <p:spPr bwMode="auto">
                <a:xfrm flipH="1">
                  <a:off x="2112" y="1008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912" name="Line 163"/>
                <p:cNvSpPr>
                  <a:spLocks noChangeShapeType="1"/>
                </p:cNvSpPr>
                <p:nvPr/>
              </p:nvSpPr>
              <p:spPr bwMode="auto">
                <a:xfrm>
                  <a:off x="2304" y="100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913" name="Line 164"/>
                <p:cNvSpPr>
                  <a:spLocks noChangeShapeType="1"/>
                </p:cNvSpPr>
                <p:nvPr/>
              </p:nvSpPr>
              <p:spPr bwMode="auto">
                <a:xfrm>
                  <a:off x="2544" y="960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914" name="Oval 165"/>
                <p:cNvSpPr>
                  <a:spLocks noChangeArrowheads="1"/>
                </p:cNvSpPr>
                <p:nvPr/>
              </p:nvSpPr>
              <p:spPr bwMode="auto">
                <a:xfrm>
                  <a:off x="1008" y="864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915" name="Oval 166"/>
                <p:cNvSpPr>
                  <a:spLocks noChangeArrowheads="1"/>
                </p:cNvSpPr>
                <p:nvPr/>
              </p:nvSpPr>
              <p:spPr bwMode="auto">
                <a:xfrm>
                  <a:off x="2016" y="864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916" name="Oval 167"/>
                <p:cNvSpPr>
                  <a:spLocks noChangeArrowheads="1"/>
                </p:cNvSpPr>
                <p:nvPr/>
              </p:nvSpPr>
              <p:spPr bwMode="auto">
                <a:xfrm>
                  <a:off x="3072" y="864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22" name="Group 168"/>
            <p:cNvGrpSpPr>
              <a:grpSpLocks/>
            </p:cNvGrpSpPr>
            <p:nvPr/>
          </p:nvGrpSpPr>
          <p:grpSpPr bwMode="auto">
            <a:xfrm>
              <a:off x="1968" y="3072"/>
              <a:ext cx="480" cy="336"/>
              <a:chOff x="624" y="3168"/>
              <a:chExt cx="960" cy="576"/>
            </a:xfrm>
          </p:grpSpPr>
          <p:sp>
            <p:nvSpPr>
              <p:cNvPr id="28835" name="Rectangle 169"/>
              <p:cNvSpPr>
                <a:spLocks noChangeArrowheads="1"/>
              </p:cNvSpPr>
              <p:nvPr/>
            </p:nvSpPr>
            <p:spPr bwMode="auto">
              <a:xfrm>
                <a:off x="624" y="3168"/>
                <a:ext cx="960" cy="576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3" name="Group 170"/>
              <p:cNvGrpSpPr>
                <a:grpSpLocks/>
              </p:cNvGrpSpPr>
              <p:nvPr/>
            </p:nvGrpSpPr>
            <p:grpSpPr bwMode="auto">
              <a:xfrm>
                <a:off x="672" y="3264"/>
                <a:ext cx="864" cy="384"/>
                <a:chOff x="768" y="96"/>
                <a:chExt cx="3024" cy="1366"/>
              </a:xfrm>
            </p:grpSpPr>
            <p:sp>
              <p:nvSpPr>
                <p:cNvPr id="28837" name="Oval 171"/>
                <p:cNvSpPr>
                  <a:spLocks noChangeArrowheads="1"/>
                </p:cNvSpPr>
                <p:nvPr/>
              </p:nvSpPr>
              <p:spPr bwMode="auto">
                <a:xfrm>
                  <a:off x="1920" y="96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838" name="Oval 172"/>
                <p:cNvSpPr>
                  <a:spLocks noChangeArrowheads="1"/>
                </p:cNvSpPr>
                <p:nvPr/>
              </p:nvSpPr>
              <p:spPr bwMode="auto">
                <a:xfrm>
                  <a:off x="1440" y="432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839" name="Oval 173"/>
                <p:cNvSpPr>
                  <a:spLocks noChangeArrowheads="1"/>
                </p:cNvSpPr>
                <p:nvPr/>
              </p:nvSpPr>
              <p:spPr bwMode="auto">
                <a:xfrm>
                  <a:off x="2544" y="432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840" name="Line 174"/>
                <p:cNvSpPr>
                  <a:spLocks noChangeShapeType="1"/>
                </p:cNvSpPr>
                <p:nvPr/>
              </p:nvSpPr>
              <p:spPr bwMode="auto">
                <a:xfrm flipH="1">
                  <a:off x="1728" y="240"/>
                  <a:ext cx="336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841" name="Line 175"/>
                <p:cNvSpPr>
                  <a:spLocks noChangeShapeType="1"/>
                </p:cNvSpPr>
                <p:nvPr/>
              </p:nvSpPr>
              <p:spPr bwMode="auto">
                <a:xfrm>
                  <a:off x="2400" y="240"/>
                  <a:ext cx="384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842" name="Line 176"/>
                <p:cNvSpPr>
                  <a:spLocks noChangeShapeType="1"/>
                </p:cNvSpPr>
                <p:nvPr/>
              </p:nvSpPr>
              <p:spPr bwMode="auto">
                <a:xfrm flipH="1">
                  <a:off x="1296" y="576"/>
                  <a:ext cx="336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843" name="Line 177"/>
                <p:cNvSpPr>
                  <a:spLocks noChangeShapeType="1"/>
                </p:cNvSpPr>
                <p:nvPr/>
              </p:nvSpPr>
              <p:spPr bwMode="auto">
                <a:xfrm>
                  <a:off x="1776" y="576"/>
                  <a:ext cx="432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844" name="Line 178"/>
                <p:cNvSpPr>
                  <a:spLocks noChangeShapeType="1"/>
                </p:cNvSpPr>
                <p:nvPr/>
              </p:nvSpPr>
              <p:spPr bwMode="auto">
                <a:xfrm flipH="1">
                  <a:off x="2352" y="576"/>
                  <a:ext cx="432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845" name="Line 179"/>
                <p:cNvSpPr>
                  <a:spLocks noChangeShapeType="1"/>
                </p:cNvSpPr>
                <p:nvPr/>
              </p:nvSpPr>
              <p:spPr bwMode="auto">
                <a:xfrm>
                  <a:off x="3024" y="576"/>
                  <a:ext cx="336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24" name="Group 180"/>
                <p:cNvGrpSpPr>
                  <a:grpSpLocks/>
                </p:cNvGrpSpPr>
                <p:nvPr/>
              </p:nvGrpSpPr>
              <p:grpSpPr bwMode="auto">
                <a:xfrm>
                  <a:off x="768" y="960"/>
                  <a:ext cx="960" cy="336"/>
                  <a:chOff x="768" y="960"/>
                  <a:chExt cx="960" cy="336"/>
                </a:xfrm>
              </p:grpSpPr>
              <p:sp>
                <p:nvSpPr>
                  <p:cNvPr id="28885" name="AutoShape 181"/>
                  <p:cNvSpPr>
                    <a:spLocks noChangeArrowheads="1"/>
                  </p:cNvSpPr>
                  <p:nvPr/>
                </p:nvSpPr>
                <p:spPr bwMode="auto">
                  <a:xfrm>
                    <a:off x="768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86" name="AutoShape 182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87" name="AutoShape 183"/>
                  <p:cNvSpPr>
                    <a:spLocks noChangeArrowheads="1"/>
                  </p:cNvSpPr>
                  <p:nvPr/>
                </p:nvSpPr>
                <p:spPr bwMode="auto">
                  <a:xfrm>
                    <a:off x="1152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88" name="AutoShape 184"/>
                  <p:cNvSpPr>
                    <a:spLocks noChangeArrowheads="1"/>
                  </p:cNvSpPr>
                  <p:nvPr/>
                </p:nvSpPr>
                <p:spPr bwMode="auto">
                  <a:xfrm>
                    <a:off x="1344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89" name="AutoShape 185"/>
                  <p:cNvSpPr>
                    <a:spLocks noChangeArrowheads="1"/>
                  </p:cNvSpPr>
                  <p:nvPr/>
                </p:nvSpPr>
                <p:spPr bwMode="auto">
                  <a:xfrm>
                    <a:off x="1536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90" name="Line 18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64" y="960"/>
                    <a:ext cx="192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91" name="Line 18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056" y="1008"/>
                    <a:ext cx="96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92" name="Line 18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48" y="1008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93" name="Line 189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008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94" name="Line 190"/>
                  <p:cNvSpPr>
                    <a:spLocks noChangeShapeType="1"/>
                  </p:cNvSpPr>
                  <p:nvPr/>
                </p:nvSpPr>
                <p:spPr bwMode="auto">
                  <a:xfrm>
                    <a:off x="1536" y="960"/>
                    <a:ext cx="144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25" name="Group 191"/>
                <p:cNvGrpSpPr>
                  <a:grpSpLocks/>
                </p:cNvGrpSpPr>
                <p:nvPr/>
              </p:nvGrpSpPr>
              <p:grpSpPr bwMode="auto">
                <a:xfrm>
                  <a:off x="2832" y="960"/>
                  <a:ext cx="960" cy="336"/>
                  <a:chOff x="768" y="960"/>
                  <a:chExt cx="960" cy="336"/>
                </a:xfrm>
              </p:grpSpPr>
              <p:sp>
                <p:nvSpPr>
                  <p:cNvPr id="28875" name="AutoShape 192"/>
                  <p:cNvSpPr>
                    <a:spLocks noChangeArrowheads="1"/>
                  </p:cNvSpPr>
                  <p:nvPr/>
                </p:nvSpPr>
                <p:spPr bwMode="auto">
                  <a:xfrm>
                    <a:off x="768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76" name="AutoShape 193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77" name="AutoShape 194"/>
                  <p:cNvSpPr>
                    <a:spLocks noChangeArrowheads="1"/>
                  </p:cNvSpPr>
                  <p:nvPr/>
                </p:nvSpPr>
                <p:spPr bwMode="auto">
                  <a:xfrm>
                    <a:off x="1152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78" name="AutoShape 195"/>
                  <p:cNvSpPr>
                    <a:spLocks noChangeArrowheads="1"/>
                  </p:cNvSpPr>
                  <p:nvPr/>
                </p:nvSpPr>
                <p:spPr bwMode="auto">
                  <a:xfrm>
                    <a:off x="1344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79" name="AutoShape 196"/>
                  <p:cNvSpPr>
                    <a:spLocks noChangeArrowheads="1"/>
                  </p:cNvSpPr>
                  <p:nvPr/>
                </p:nvSpPr>
                <p:spPr bwMode="auto">
                  <a:xfrm>
                    <a:off x="1536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80" name="Line 19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64" y="960"/>
                    <a:ext cx="192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81" name="Line 19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056" y="1008"/>
                    <a:ext cx="96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82" name="Line 19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48" y="1008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83" name="Line 200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008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84" name="Line 201"/>
                  <p:cNvSpPr>
                    <a:spLocks noChangeShapeType="1"/>
                  </p:cNvSpPr>
                  <p:nvPr/>
                </p:nvSpPr>
                <p:spPr bwMode="auto">
                  <a:xfrm>
                    <a:off x="1536" y="960"/>
                    <a:ext cx="144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26" name="Group 202"/>
                <p:cNvGrpSpPr>
                  <a:grpSpLocks/>
                </p:cNvGrpSpPr>
                <p:nvPr/>
              </p:nvGrpSpPr>
              <p:grpSpPr bwMode="auto">
                <a:xfrm>
                  <a:off x="1968" y="1104"/>
                  <a:ext cx="208" cy="358"/>
                  <a:chOff x="4080" y="3264"/>
                  <a:chExt cx="208" cy="358"/>
                </a:xfrm>
              </p:grpSpPr>
              <p:grpSp>
                <p:nvGrpSpPr>
                  <p:cNvPr id="27" name="Group 203"/>
                  <p:cNvGrpSpPr>
                    <a:grpSpLocks/>
                  </p:cNvGrpSpPr>
                  <p:nvPr/>
                </p:nvGrpSpPr>
                <p:grpSpPr bwMode="auto">
                  <a:xfrm>
                    <a:off x="4080" y="3264"/>
                    <a:ext cx="208" cy="358"/>
                    <a:chOff x="2016" y="3312"/>
                    <a:chExt cx="192" cy="336"/>
                  </a:xfrm>
                </p:grpSpPr>
                <p:sp>
                  <p:nvSpPr>
                    <p:cNvPr id="28871" name="AutoShape 2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312"/>
                      <a:ext cx="192" cy="192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33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872" name="AutoShape 2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552"/>
                      <a:ext cx="144" cy="96"/>
                    </a:xfrm>
                    <a:prstGeom prst="flowChartMagneticDisk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873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874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12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sp>
                <p:nvSpPr>
                  <p:cNvPr id="28870" name="AutoShape 208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264"/>
                    <a:ext cx="208" cy="205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28" name="Group 209"/>
                <p:cNvGrpSpPr>
                  <a:grpSpLocks/>
                </p:cNvGrpSpPr>
                <p:nvPr/>
              </p:nvGrpSpPr>
              <p:grpSpPr bwMode="auto">
                <a:xfrm>
                  <a:off x="2208" y="1104"/>
                  <a:ext cx="208" cy="358"/>
                  <a:chOff x="4080" y="3264"/>
                  <a:chExt cx="208" cy="358"/>
                </a:xfrm>
              </p:grpSpPr>
              <p:grpSp>
                <p:nvGrpSpPr>
                  <p:cNvPr id="29" name="Group 210"/>
                  <p:cNvGrpSpPr>
                    <a:grpSpLocks/>
                  </p:cNvGrpSpPr>
                  <p:nvPr/>
                </p:nvGrpSpPr>
                <p:grpSpPr bwMode="auto">
                  <a:xfrm>
                    <a:off x="4080" y="3264"/>
                    <a:ext cx="208" cy="358"/>
                    <a:chOff x="2016" y="3312"/>
                    <a:chExt cx="192" cy="336"/>
                  </a:xfrm>
                </p:grpSpPr>
                <p:sp>
                  <p:nvSpPr>
                    <p:cNvPr id="28865" name="AutoShape 2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312"/>
                      <a:ext cx="192" cy="192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33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866" name="AutoShape 2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552"/>
                      <a:ext cx="144" cy="96"/>
                    </a:xfrm>
                    <a:prstGeom prst="flowChartMagneticDisk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867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868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12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sp>
                <p:nvSpPr>
                  <p:cNvPr id="28864" name="AutoShape 215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264"/>
                    <a:ext cx="208" cy="205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30" name="Group 216"/>
                <p:cNvGrpSpPr>
                  <a:grpSpLocks/>
                </p:cNvGrpSpPr>
                <p:nvPr/>
              </p:nvGrpSpPr>
              <p:grpSpPr bwMode="auto">
                <a:xfrm>
                  <a:off x="2448" y="1104"/>
                  <a:ext cx="208" cy="358"/>
                  <a:chOff x="4080" y="3264"/>
                  <a:chExt cx="208" cy="358"/>
                </a:xfrm>
              </p:grpSpPr>
              <p:grpSp>
                <p:nvGrpSpPr>
                  <p:cNvPr id="31" name="Group 217"/>
                  <p:cNvGrpSpPr>
                    <a:grpSpLocks/>
                  </p:cNvGrpSpPr>
                  <p:nvPr/>
                </p:nvGrpSpPr>
                <p:grpSpPr bwMode="auto">
                  <a:xfrm>
                    <a:off x="4080" y="3264"/>
                    <a:ext cx="208" cy="358"/>
                    <a:chOff x="2016" y="3312"/>
                    <a:chExt cx="192" cy="336"/>
                  </a:xfrm>
                </p:grpSpPr>
                <p:sp>
                  <p:nvSpPr>
                    <p:cNvPr id="28859" name="AutoShape 2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312"/>
                      <a:ext cx="192" cy="192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33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860" name="AutoShape 2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552"/>
                      <a:ext cx="144" cy="96"/>
                    </a:xfrm>
                    <a:prstGeom prst="flowChartMagneticDisk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861" name="Line 2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862" name="Line 2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12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sp>
                <p:nvSpPr>
                  <p:cNvPr id="28858" name="AutoShape 222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264"/>
                    <a:ext cx="208" cy="205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28851" name="Line 223"/>
                <p:cNvSpPr>
                  <a:spLocks noChangeShapeType="1"/>
                </p:cNvSpPr>
                <p:nvPr/>
              </p:nvSpPr>
              <p:spPr bwMode="auto">
                <a:xfrm flipH="1">
                  <a:off x="2112" y="1008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852" name="Line 224"/>
                <p:cNvSpPr>
                  <a:spLocks noChangeShapeType="1"/>
                </p:cNvSpPr>
                <p:nvPr/>
              </p:nvSpPr>
              <p:spPr bwMode="auto">
                <a:xfrm>
                  <a:off x="2304" y="100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853" name="Line 225"/>
                <p:cNvSpPr>
                  <a:spLocks noChangeShapeType="1"/>
                </p:cNvSpPr>
                <p:nvPr/>
              </p:nvSpPr>
              <p:spPr bwMode="auto">
                <a:xfrm>
                  <a:off x="2544" y="960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854" name="Oval 226"/>
                <p:cNvSpPr>
                  <a:spLocks noChangeArrowheads="1"/>
                </p:cNvSpPr>
                <p:nvPr/>
              </p:nvSpPr>
              <p:spPr bwMode="auto">
                <a:xfrm>
                  <a:off x="1008" y="864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855" name="Oval 227"/>
                <p:cNvSpPr>
                  <a:spLocks noChangeArrowheads="1"/>
                </p:cNvSpPr>
                <p:nvPr/>
              </p:nvSpPr>
              <p:spPr bwMode="auto">
                <a:xfrm>
                  <a:off x="2016" y="864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856" name="Oval 228"/>
                <p:cNvSpPr>
                  <a:spLocks noChangeArrowheads="1"/>
                </p:cNvSpPr>
                <p:nvPr/>
              </p:nvSpPr>
              <p:spPr bwMode="auto">
                <a:xfrm>
                  <a:off x="3072" y="864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28704" name="Group 229"/>
            <p:cNvGrpSpPr>
              <a:grpSpLocks/>
            </p:cNvGrpSpPr>
            <p:nvPr/>
          </p:nvGrpSpPr>
          <p:grpSpPr bwMode="auto">
            <a:xfrm>
              <a:off x="2976" y="3552"/>
              <a:ext cx="480" cy="336"/>
              <a:chOff x="624" y="3168"/>
              <a:chExt cx="960" cy="576"/>
            </a:xfrm>
          </p:grpSpPr>
          <p:sp>
            <p:nvSpPr>
              <p:cNvPr id="28775" name="Rectangle 230"/>
              <p:cNvSpPr>
                <a:spLocks noChangeArrowheads="1"/>
              </p:cNvSpPr>
              <p:nvPr/>
            </p:nvSpPr>
            <p:spPr bwMode="auto">
              <a:xfrm>
                <a:off x="624" y="3168"/>
                <a:ext cx="960" cy="576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8705" name="Group 231"/>
              <p:cNvGrpSpPr>
                <a:grpSpLocks/>
              </p:cNvGrpSpPr>
              <p:nvPr/>
            </p:nvGrpSpPr>
            <p:grpSpPr bwMode="auto">
              <a:xfrm>
                <a:off x="672" y="3264"/>
                <a:ext cx="864" cy="384"/>
                <a:chOff x="768" y="96"/>
                <a:chExt cx="3024" cy="1366"/>
              </a:xfrm>
            </p:grpSpPr>
            <p:sp>
              <p:nvSpPr>
                <p:cNvPr id="28777" name="Oval 232"/>
                <p:cNvSpPr>
                  <a:spLocks noChangeArrowheads="1"/>
                </p:cNvSpPr>
                <p:nvPr/>
              </p:nvSpPr>
              <p:spPr bwMode="auto">
                <a:xfrm>
                  <a:off x="1920" y="96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78" name="Oval 233"/>
                <p:cNvSpPr>
                  <a:spLocks noChangeArrowheads="1"/>
                </p:cNvSpPr>
                <p:nvPr/>
              </p:nvSpPr>
              <p:spPr bwMode="auto">
                <a:xfrm>
                  <a:off x="1440" y="432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79" name="Oval 234"/>
                <p:cNvSpPr>
                  <a:spLocks noChangeArrowheads="1"/>
                </p:cNvSpPr>
                <p:nvPr/>
              </p:nvSpPr>
              <p:spPr bwMode="auto">
                <a:xfrm>
                  <a:off x="2544" y="432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80" name="Line 235"/>
                <p:cNvSpPr>
                  <a:spLocks noChangeShapeType="1"/>
                </p:cNvSpPr>
                <p:nvPr/>
              </p:nvSpPr>
              <p:spPr bwMode="auto">
                <a:xfrm flipH="1">
                  <a:off x="1728" y="240"/>
                  <a:ext cx="336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81" name="Line 236"/>
                <p:cNvSpPr>
                  <a:spLocks noChangeShapeType="1"/>
                </p:cNvSpPr>
                <p:nvPr/>
              </p:nvSpPr>
              <p:spPr bwMode="auto">
                <a:xfrm>
                  <a:off x="2400" y="240"/>
                  <a:ext cx="384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82" name="Line 237"/>
                <p:cNvSpPr>
                  <a:spLocks noChangeShapeType="1"/>
                </p:cNvSpPr>
                <p:nvPr/>
              </p:nvSpPr>
              <p:spPr bwMode="auto">
                <a:xfrm flipH="1">
                  <a:off x="1296" y="576"/>
                  <a:ext cx="336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83" name="Line 238"/>
                <p:cNvSpPr>
                  <a:spLocks noChangeShapeType="1"/>
                </p:cNvSpPr>
                <p:nvPr/>
              </p:nvSpPr>
              <p:spPr bwMode="auto">
                <a:xfrm>
                  <a:off x="1776" y="576"/>
                  <a:ext cx="432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84" name="Line 239"/>
                <p:cNvSpPr>
                  <a:spLocks noChangeShapeType="1"/>
                </p:cNvSpPr>
                <p:nvPr/>
              </p:nvSpPr>
              <p:spPr bwMode="auto">
                <a:xfrm flipH="1">
                  <a:off x="2352" y="576"/>
                  <a:ext cx="432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85" name="Line 240"/>
                <p:cNvSpPr>
                  <a:spLocks noChangeShapeType="1"/>
                </p:cNvSpPr>
                <p:nvPr/>
              </p:nvSpPr>
              <p:spPr bwMode="auto">
                <a:xfrm>
                  <a:off x="3024" y="576"/>
                  <a:ext cx="336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28706" name="Group 241"/>
                <p:cNvGrpSpPr>
                  <a:grpSpLocks/>
                </p:cNvGrpSpPr>
                <p:nvPr/>
              </p:nvGrpSpPr>
              <p:grpSpPr bwMode="auto">
                <a:xfrm>
                  <a:off x="768" y="960"/>
                  <a:ext cx="960" cy="336"/>
                  <a:chOff x="768" y="960"/>
                  <a:chExt cx="960" cy="336"/>
                </a:xfrm>
              </p:grpSpPr>
              <p:sp>
                <p:nvSpPr>
                  <p:cNvPr id="28825" name="AutoShape 242"/>
                  <p:cNvSpPr>
                    <a:spLocks noChangeArrowheads="1"/>
                  </p:cNvSpPr>
                  <p:nvPr/>
                </p:nvSpPr>
                <p:spPr bwMode="auto">
                  <a:xfrm>
                    <a:off x="768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26" name="AutoShape 243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27" name="AutoShape 244"/>
                  <p:cNvSpPr>
                    <a:spLocks noChangeArrowheads="1"/>
                  </p:cNvSpPr>
                  <p:nvPr/>
                </p:nvSpPr>
                <p:spPr bwMode="auto">
                  <a:xfrm>
                    <a:off x="1152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28" name="AutoShape 245"/>
                  <p:cNvSpPr>
                    <a:spLocks noChangeArrowheads="1"/>
                  </p:cNvSpPr>
                  <p:nvPr/>
                </p:nvSpPr>
                <p:spPr bwMode="auto">
                  <a:xfrm>
                    <a:off x="1344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29" name="AutoShape 246"/>
                  <p:cNvSpPr>
                    <a:spLocks noChangeArrowheads="1"/>
                  </p:cNvSpPr>
                  <p:nvPr/>
                </p:nvSpPr>
                <p:spPr bwMode="auto">
                  <a:xfrm>
                    <a:off x="1536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30" name="Line 24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64" y="960"/>
                    <a:ext cx="192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31" name="Line 24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056" y="1008"/>
                    <a:ext cx="96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32" name="Line 2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48" y="1008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33" name="Line 250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008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34" name="Line 251"/>
                  <p:cNvSpPr>
                    <a:spLocks noChangeShapeType="1"/>
                  </p:cNvSpPr>
                  <p:nvPr/>
                </p:nvSpPr>
                <p:spPr bwMode="auto">
                  <a:xfrm>
                    <a:off x="1536" y="960"/>
                    <a:ext cx="144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28707" name="Group 252"/>
                <p:cNvGrpSpPr>
                  <a:grpSpLocks/>
                </p:cNvGrpSpPr>
                <p:nvPr/>
              </p:nvGrpSpPr>
              <p:grpSpPr bwMode="auto">
                <a:xfrm>
                  <a:off x="2832" y="960"/>
                  <a:ext cx="960" cy="336"/>
                  <a:chOff x="768" y="960"/>
                  <a:chExt cx="960" cy="336"/>
                </a:xfrm>
              </p:grpSpPr>
              <p:sp>
                <p:nvSpPr>
                  <p:cNvPr id="28815" name="AutoShape 253"/>
                  <p:cNvSpPr>
                    <a:spLocks noChangeArrowheads="1"/>
                  </p:cNvSpPr>
                  <p:nvPr/>
                </p:nvSpPr>
                <p:spPr bwMode="auto">
                  <a:xfrm>
                    <a:off x="768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16" name="AutoShape 254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17" name="AutoShape 255"/>
                  <p:cNvSpPr>
                    <a:spLocks noChangeArrowheads="1"/>
                  </p:cNvSpPr>
                  <p:nvPr/>
                </p:nvSpPr>
                <p:spPr bwMode="auto">
                  <a:xfrm>
                    <a:off x="1152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18" name="AutoShape 256"/>
                  <p:cNvSpPr>
                    <a:spLocks noChangeArrowheads="1"/>
                  </p:cNvSpPr>
                  <p:nvPr/>
                </p:nvSpPr>
                <p:spPr bwMode="auto">
                  <a:xfrm>
                    <a:off x="1344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19" name="AutoShape 257"/>
                  <p:cNvSpPr>
                    <a:spLocks noChangeArrowheads="1"/>
                  </p:cNvSpPr>
                  <p:nvPr/>
                </p:nvSpPr>
                <p:spPr bwMode="auto">
                  <a:xfrm>
                    <a:off x="1536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20" name="Line 25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64" y="960"/>
                    <a:ext cx="192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21" name="Line 25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056" y="1008"/>
                    <a:ext cx="96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22" name="Line 26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48" y="1008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23" name="Line 261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008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24" name="Line 262"/>
                  <p:cNvSpPr>
                    <a:spLocks noChangeShapeType="1"/>
                  </p:cNvSpPr>
                  <p:nvPr/>
                </p:nvSpPr>
                <p:spPr bwMode="auto">
                  <a:xfrm>
                    <a:off x="1536" y="960"/>
                    <a:ext cx="144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28708" name="Group 263"/>
                <p:cNvGrpSpPr>
                  <a:grpSpLocks/>
                </p:cNvGrpSpPr>
                <p:nvPr/>
              </p:nvGrpSpPr>
              <p:grpSpPr bwMode="auto">
                <a:xfrm>
                  <a:off x="1968" y="1104"/>
                  <a:ext cx="208" cy="358"/>
                  <a:chOff x="4080" y="3264"/>
                  <a:chExt cx="208" cy="358"/>
                </a:xfrm>
              </p:grpSpPr>
              <p:grpSp>
                <p:nvGrpSpPr>
                  <p:cNvPr id="28716" name="Group 264"/>
                  <p:cNvGrpSpPr>
                    <a:grpSpLocks/>
                  </p:cNvGrpSpPr>
                  <p:nvPr/>
                </p:nvGrpSpPr>
                <p:grpSpPr bwMode="auto">
                  <a:xfrm>
                    <a:off x="4080" y="3264"/>
                    <a:ext cx="208" cy="358"/>
                    <a:chOff x="2016" y="3312"/>
                    <a:chExt cx="192" cy="336"/>
                  </a:xfrm>
                </p:grpSpPr>
                <p:sp>
                  <p:nvSpPr>
                    <p:cNvPr id="28811" name="AutoShape 2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312"/>
                      <a:ext cx="192" cy="192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33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812" name="AutoShape 2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552"/>
                      <a:ext cx="144" cy="96"/>
                    </a:xfrm>
                    <a:prstGeom prst="flowChartMagneticDisk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813" name="Line 2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814" name="Line 2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12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sp>
                <p:nvSpPr>
                  <p:cNvPr id="28810" name="AutoShape 269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264"/>
                    <a:ext cx="208" cy="205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28726" name="Group 270"/>
                <p:cNvGrpSpPr>
                  <a:grpSpLocks/>
                </p:cNvGrpSpPr>
                <p:nvPr/>
              </p:nvGrpSpPr>
              <p:grpSpPr bwMode="auto">
                <a:xfrm>
                  <a:off x="2208" y="1104"/>
                  <a:ext cx="208" cy="358"/>
                  <a:chOff x="4080" y="3264"/>
                  <a:chExt cx="208" cy="358"/>
                </a:xfrm>
              </p:grpSpPr>
              <p:grpSp>
                <p:nvGrpSpPr>
                  <p:cNvPr id="28727" name="Group 271"/>
                  <p:cNvGrpSpPr>
                    <a:grpSpLocks/>
                  </p:cNvGrpSpPr>
                  <p:nvPr/>
                </p:nvGrpSpPr>
                <p:grpSpPr bwMode="auto">
                  <a:xfrm>
                    <a:off x="4080" y="3264"/>
                    <a:ext cx="208" cy="358"/>
                    <a:chOff x="2016" y="3312"/>
                    <a:chExt cx="192" cy="336"/>
                  </a:xfrm>
                </p:grpSpPr>
                <p:sp>
                  <p:nvSpPr>
                    <p:cNvPr id="28805" name="AutoShape 2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312"/>
                      <a:ext cx="192" cy="192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33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806" name="AutoShape 2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552"/>
                      <a:ext cx="144" cy="96"/>
                    </a:xfrm>
                    <a:prstGeom prst="flowChartMagneticDisk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807" name="Line 2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808" name="Line 2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12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sp>
                <p:nvSpPr>
                  <p:cNvPr id="28804" name="AutoShape 276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264"/>
                    <a:ext cx="208" cy="205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28728" name="Group 277"/>
                <p:cNvGrpSpPr>
                  <a:grpSpLocks/>
                </p:cNvGrpSpPr>
                <p:nvPr/>
              </p:nvGrpSpPr>
              <p:grpSpPr bwMode="auto">
                <a:xfrm>
                  <a:off x="2448" y="1104"/>
                  <a:ext cx="208" cy="358"/>
                  <a:chOff x="4080" y="3264"/>
                  <a:chExt cx="208" cy="358"/>
                </a:xfrm>
              </p:grpSpPr>
              <p:grpSp>
                <p:nvGrpSpPr>
                  <p:cNvPr id="28729" name="Group 278"/>
                  <p:cNvGrpSpPr>
                    <a:grpSpLocks/>
                  </p:cNvGrpSpPr>
                  <p:nvPr/>
                </p:nvGrpSpPr>
                <p:grpSpPr bwMode="auto">
                  <a:xfrm>
                    <a:off x="4080" y="3264"/>
                    <a:ext cx="208" cy="358"/>
                    <a:chOff x="2016" y="3312"/>
                    <a:chExt cx="192" cy="336"/>
                  </a:xfrm>
                </p:grpSpPr>
                <p:sp>
                  <p:nvSpPr>
                    <p:cNvPr id="28799" name="AutoShape 2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312"/>
                      <a:ext cx="192" cy="192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33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800" name="AutoShape 2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552"/>
                      <a:ext cx="144" cy="96"/>
                    </a:xfrm>
                    <a:prstGeom prst="flowChartMagneticDisk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801" name="Line 2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802" name="Line 2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12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sp>
                <p:nvSpPr>
                  <p:cNvPr id="28798" name="AutoShape 283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264"/>
                    <a:ext cx="208" cy="205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28791" name="Line 284"/>
                <p:cNvSpPr>
                  <a:spLocks noChangeShapeType="1"/>
                </p:cNvSpPr>
                <p:nvPr/>
              </p:nvSpPr>
              <p:spPr bwMode="auto">
                <a:xfrm flipH="1">
                  <a:off x="2112" y="1008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92" name="Line 285"/>
                <p:cNvSpPr>
                  <a:spLocks noChangeShapeType="1"/>
                </p:cNvSpPr>
                <p:nvPr/>
              </p:nvSpPr>
              <p:spPr bwMode="auto">
                <a:xfrm>
                  <a:off x="2304" y="100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93" name="Line 286"/>
                <p:cNvSpPr>
                  <a:spLocks noChangeShapeType="1"/>
                </p:cNvSpPr>
                <p:nvPr/>
              </p:nvSpPr>
              <p:spPr bwMode="auto">
                <a:xfrm>
                  <a:off x="2544" y="960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94" name="Oval 287"/>
                <p:cNvSpPr>
                  <a:spLocks noChangeArrowheads="1"/>
                </p:cNvSpPr>
                <p:nvPr/>
              </p:nvSpPr>
              <p:spPr bwMode="auto">
                <a:xfrm>
                  <a:off x="1008" y="864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95" name="Oval 288"/>
                <p:cNvSpPr>
                  <a:spLocks noChangeArrowheads="1"/>
                </p:cNvSpPr>
                <p:nvPr/>
              </p:nvSpPr>
              <p:spPr bwMode="auto">
                <a:xfrm>
                  <a:off x="2016" y="864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96" name="Oval 289"/>
                <p:cNvSpPr>
                  <a:spLocks noChangeArrowheads="1"/>
                </p:cNvSpPr>
                <p:nvPr/>
              </p:nvSpPr>
              <p:spPr bwMode="auto">
                <a:xfrm>
                  <a:off x="3072" y="864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grpSp>
          <p:nvGrpSpPr>
            <p:cNvPr id="28730" name="Group 290"/>
            <p:cNvGrpSpPr>
              <a:grpSpLocks/>
            </p:cNvGrpSpPr>
            <p:nvPr/>
          </p:nvGrpSpPr>
          <p:grpSpPr bwMode="auto">
            <a:xfrm>
              <a:off x="2976" y="3072"/>
              <a:ext cx="480" cy="336"/>
              <a:chOff x="624" y="3168"/>
              <a:chExt cx="960" cy="576"/>
            </a:xfrm>
          </p:grpSpPr>
          <p:sp>
            <p:nvSpPr>
              <p:cNvPr id="28715" name="Rectangle 291"/>
              <p:cNvSpPr>
                <a:spLocks noChangeArrowheads="1"/>
              </p:cNvSpPr>
              <p:nvPr/>
            </p:nvSpPr>
            <p:spPr bwMode="auto">
              <a:xfrm>
                <a:off x="624" y="3168"/>
                <a:ext cx="960" cy="576"/>
              </a:xfrm>
              <a:prstGeom prst="rect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8737" name="Group 292"/>
              <p:cNvGrpSpPr>
                <a:grpSpLocks/>
              </p:cNvGrpSpPr>
              <p:nvPr/>
            </p:nvGrpSpPr>
            <p:grpSpPr bwMode="auto">
              <a:xfrm>
                <a:off x="672" y="3264"/>
                <a:ext cx="864" cy="384"/>
                <a:chOff x="768" y="96"/>
                <a:chExt cx="3024" cy="1366"/>
              </a:xfrm>
            </p:grpSpPr>
            <p:sp>
              <p:nvSpPr>
                <p:cNvPr id="28717" name="Oval 293"/>
                <p:cNvSpPr>
                  <a:spLocks noChangeArrowheads="1"/>
                </p:cNvSpPr>
                <p:nvPr/>
              </p:nvSpPr>
              <p:spPr bwMode="auto">
                <a:xfrm>
                  <a:off x="1920" y="96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18" name="Oval 294"/>
                <p:cNvSpPr>
                  <a:spLocks noChangeArrowheads="1"/>
                </p:cNvSpPr>
                <p:nvPr/>
              </p:nvSpPr>
              <p:spPr bwMode="auto">
                <a:xfrm>
                  <a:off x="1440" y="432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19" name="Oval 295"/>
                <p:cNvSpPr>
                  <a:spLocks noChangeArrowheads="1"/>
                </p:cNvSpPr>
                <p:nvPr/>
              </p:nvSpPr>
              <p:spPr bwMode="auto">
                <a:xfrm>
                  <a:off x="2544" y="432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20" name="Line 296"/>
                <p:cNvSpPr>
                  <a:spLocks noChangeShapeType="1"/>
                </p:cNvSpPr>
                <p:nvPr/>
              </p:nvSpPr>
              <p:spPr bwMode="auto">
                <a:xfrm flipH="1">
                  <a:off x="1728" y="240"/>
                  <a:ext cx="336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21" name="Line 297"/>
                <p:cNvSpPr>
                  <a:spLocks noChangeShapeType="1"/>
                </p:cNvSpPr>
                <p:nvPr/>
              </p:nvSpPr>
              <p:spPr bwMode="auto">
                <a:xfrm>
                  <a:off x="2400" y="240"/>
                  <a:ext cx="384" cy="1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22" name="Line 298"/>
                <p:cNvSpPr>
                  <a:spLocks noChangeShapeType="1"/>
                </p:cNvSpPr>
                <p:nvPr/>
              </p:nvSpPr>
              <p:spPr bwMode="auto">
                <a:xfrm flipH="1">
                  <a:off x="1296" y="576"/>
                  <a:ext cx="336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23" name="Line 299"/>
                <p:cNvSpPr>
                  <a:spLocks noChangeShapeType="1"/>
                </p:cNvSpPr>
                <p:nvPr/>
              </p:nvSpPr>
              <p:spPr bwMode="auto">
                <a:xfrm>
                  <a:off x="1776" y="576"/>
                  <a:ext cx="432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24" name="Line 300"/>
                <p:cNvSpPr>
                  <a:spLocks noChangeShapeType="1"/>
                </p:cNvSpPr>
                <p:nvPr/>
              </p:nvSpPr>
              <p:spPr bwMode="auto">
                <a:xfrm flipH="1">
                  <a:off x="2352" y="576"/>
                  <a:ext cx="432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25" name="Line 301"/>
                <p:cNvSpPr>
                  <a:spLocks noChangeShapeType="1"/>
                </p:cNvSpPr>
                <p:nvPr/>
              </p:nvSpPr>
              <p:spPr bwMode="auto">
                <a:xfrm>
                  <a:off x="3024" y="576"/>
                  <a:ext cx="336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28743" name="Group 302"/>
                <p:cNvGrpSpPr>
                  <a:grpSpLocks/>
                </p:cNvGrpSpPr>
                <p:nvPr/>
              </p:nvGrpSpPr>
              <p:grpSpPr bwMode="auto">
                <a:xfrm>
                  <a:off x="768" y="960"/>
                  <a:ext cx="960" cy="336"/>
                  <a:chOff x="768" y="960"/>
                  <a:chExt cx="960" cy="336"/>
                </a:xfrm>
              </p:grpSpPr>
              <p:sp>
                <p:nvSpPr>
                  <p:cNvPr id="28765" name="AutoShape 303"/>
                  <p:cNvSpPr>
                    <a:spLocks noChangeArrowheads="1"/>
                  </p:cNvSpPr>
                  <p:nvPr/>
                </p:nvSpPr>
                <p:spPr bwMode="auto">
                  <a:xfrm>
                    <a:off x="768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66" name="AutoShape 304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67" name="AutoShape 305"/>
                  <p:cNvSpPr>
                    <a:spLocks noChangeArrowheads="1"/>
                  </p:cNvSpPr>
                  <p:nvPr/>
                </p:nvSpPr>
                <p:spPr bwMode="auto">
                  <a:xfrm>
                    <a:off x="1152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68" name="AutoShape 306"/>
                  <p:cNvSpPr>
                    <a:spLocks noChangeArrowheads="1"/>
                  </p:cNvSpPr>
                  <p:nvPr/>
                </p:nvSpPr>
                <p:spPr bwMode="auto">
                  <a:xfrm>
                    <a:off x="1344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69" name="AutoShape 307"/>
                  <p:cNvSpPr>
                    <a:spLocks noChangeArrowheads="1"/>
                  </p:cNvSpPr>
                  <p:nvPr/>
                </p:nvSpPr>
                <p:spPr bwMode="auto">
                  <a:xfrm>
                    <a:off x="1536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70" name="Line 30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64" y="960"/>
                    <a:ext cx="192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71" name="Line 30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056" y="1008"/>
                    <a:ext cx="96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72" name="Line 31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48" y="1008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73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008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74" name="Line 312"/>
                  <p:cNvSpPr>
                    <a:spLocks noChangeShapeType="1"/>
                  </p:cNvSpPr>
                  <p:nvPr/>
                </p:nvSpPr>
                <p:spPr bwMode="auto">
                  <a:xfrm>
                    <a:off x="1536" y="960"/>
                    <a:ext cx="144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28749" name="Group 313"/>
                <p:cNvGrpSpPr>
                  <a:grpSpLocks/>
                </p:cNvGrpSpPr>
                <p:nvPr/>
              </p:nvGrpSpPr>
              <p:grpSpPr bwMode="auto">
                <a:xfrm>
                  <a:off x="2832" y="960"/>
                  <a:ext cx="960" cy="336"/>
                  <a:chOff x="768" y="960"/>
                  <a:chExt cx="960" cy="336"/>
                </a:xfrm>
              </p:grpSpPr>
              <p:sp>
                <p:nvSpPr>
                  <p:cNvPr id="28755" name="AutoShape 314"/>
                  <p:cNvSpPr>
                    <a:spLocks noChangeArrowheads="1"/>
                  </p:cNvSpPr>
                  <p:nvPr/>
                </p:nvSpPr>
                <p:spPr bwMode="auto">
                  <a:xfrm>
                    <a:off x="768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56" name="AutoShape 315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57" name="AutoShape 316"/>
                  <p:cNvSpPr>
                    <a:spLocks noChangeArrowheads="1"/>
                  </p:cNvSpPr>
                  <p:nvPr/>
                </p:nvSpPr>
                <p:spPr bwMode="auto">
                  <a:xfrm>
                    <a:off x="1152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58" name="AutoShape 317"/>
                  <p:cNvSpPr>
                    <a:spLocks noChangeArrowheads="1"/>
                  </p:cNvSpPr>
                  <p:nvPr/>
                </p:nvSpPr>
                <p:spPr bwMode="auto">
                  <a:xfrm>
                    <a:off x="1344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59" name="AutoShape 318"/>
                  <p:cNvSpPr>
                    <a:spLocks noChangeArrowheads="1"/>
                  </p:cNvSpPr>
                  <p:nvPr/>
                </p:nvSpPr>
                <p:spPr bwMode="auto">
                  <a:xfrm>
                    <a:off x="1536" y="1104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60" name="Line 31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64" y="960"/>
                    <a:ext cx="192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61" name="Line 32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056" y="1008"/>
                    <a:ext cx="96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62" name="Line 32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48" y="1008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63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1392" y="1008"/>
                    <a:ext cx="48" cy="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64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1536" y="960"/>
                    <a:ext cx="144" cy="1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28776" name="Group 324"/>
                <p:cNvGrpSpPr>
                  <a:grpSpLocks/>
                </p:cNvGrpSpPr>
                <p:nvPr/>
              </p:nvGrpSpPr>
              <p:grpSpPr bwMode="auto">
                <a:xfrm>
                  <a:off x="1968" y="1104"/>
                  <a:ext cx="208" cy="358"/>
                  <a:chOff x="4080" y="3264"/>
                  <a:chExt cx="208" cy="358"/>
                </a:xfrm>
              </p:grpSpPr>
              <p:grpSp>
                <p:nvGrpSpPr>
                  <p:cNvPr id="28786" name="Group 325"/>
                  <p:cNvGrpSpPr>
                    <a:grpSpLocks/>
                  </p:cNvGrpSpPr>
                  <p:nvPr/>
                </p:nvGrpSpPr>
                <p:grpSpPr bwMode="auto">
                  <a:xfrm>
                    <a:off x="4080" y="3264"/>
                    <a:ext cx="208" cy="358"/>
                    <a:chOff x="2016" y="3312"/>
                    <a:chExt cx="192" cy="336"/>
                  </a:xfrm>
                </p:grpSpPr>
                <p:sp>
                  <p:nvSpPr>
                    <p:cNvPr id="28751" name="AutoShape 3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312"/>
                      <a:ext cx="192" cy="192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33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752" name="AutoShape 3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552"/>
                      <a:ext cx="144" cy="96"/>
                    </a:xfrm>
                    <a:prstGeom prst="flowChartMagneticDisk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753" name="Line 3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754" name="Line 3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12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sp>
                <p:nvSpPr>
                  <p:cNvPr id="28750" name="AutoShape 330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264"/>
                    <a:ext cx="208" cy="205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28787" name="Group 331"/>
                <p:cNvGrpSpPr>
                  <a:grpSpLocks/>
                </p:cNvGrpSpPr>
                <p:nvPr/>
              </p:nvGrpSpPr>
              <p:grpSpPr bwMode="auto">
                <a:xfrm>
                  <a:off x="2208" y="1104"/>
                  <a:ext cx="208" cy="358"/>
                  <a:chOff x="4080" y="3264"/>
                  <a:chExt cx="208" cy="358"/>
                </a:xfrm>
              </p:grpSpPr>
              <p:grpSp>
                <p:nvGrpSpPr>
                  <p:cNvPr id="28788" name="Group 332"/>
                  <p:cNvGrpSpPr>
                    <a:grpSpLocks/>
                  </p:cNvGrpSpPr>
                  <p:nvPr/>
                </p:nvGrpSpPr>
                <p:grpSpPr bwMode="auto">
                  <a:xfrm>
                    <a:off x="4080" y="3264"/>
                    <a:ext cx="208" cy="358"/>
                    <a:chOff x="2016" y="3312"/>
                    <a:chExt cx="192" cy="336"/>
                  </a:xfrm>
                </p:grpSpPr>
                <p:sp>
                  <p:nvSpPr>
                    <p:cNvPr id="28745" name="AutoShape 3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312"/>
                      <a:ext cx="192" cy="192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33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746" name="AutoShape 3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552"/>
                      <a:ext cx="144" cy="96"/>
                    </a:xfrm>
                    <a:prstGeom prst="flowChartMagneticDisk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747" name="Line 3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748" name="Line 3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12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sp>
                <p:nvSpPr>
                  <p:cNvPr id="28744" name="AutoShape 337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264"/>
                    <a:ext cx="208" cy="205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grpSp>
              <p:nvGrpSpPr>
                <p:cNvPr id="28789" name="Group 338"/>
                <p:cNvGrpSpPr>
                  <a:grpSpLocks/>
                </p:cNvGrpSpPr>
                <p:nvPr/>
              </p:nvGrpSpPr>
              <p:grpSpPr bwMode="auto">
                <a:xfrm>
                  <a:off x="2448" y="1104"/>
                  <a:ext cx="208" cy="358"/>
                  <a:chOff x="4080" y="3264"/>
                  <a:chExt cx="208" cy="358"/>
                </a:xfrm>
              </p:grpSpPr>
              <p:grpSp>
                <p:nvGrpSpPr>
                  <p:cNvPr id="28790" name="Group 339"/>
                  <p:cNvGrpSpPr>
                    <a:grpSpLocks/>
                  </p:cNvGrpSpPr>
                  <p:nvPr/>
                </p:nvGrpSpPr>
                <p:grpSpPr bwMode="auto">
                  <a:xfrm>
                    <a:off x="4080" y="3264"/>
                    <a:ext cx="208" cy="358"/>
                    <a:chOff x="2016" y="3312"/>
                    <a:chExt cx="192" cy="336"/>
                  </a:xfrm>
                </p:grpSpPr>
                <p:sp>
                  <p:nvSpPr>
                    <p:cNvPr id="28739" name="AutoShape 3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312"/>
                      <a:ext cx="192" cy="192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33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740" name="AutoShape 3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552"/>
                      <a:ext cx="144" cy="96"/>
                    </a:xfrm>
                    <a:prstGeom prst="flowChartMagneticDisk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741" name="Line 3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28742" name="Line 3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12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sz="1600"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sp>
                <p:nvSpPr>
                  <p:cNvPr id="28738" name="AutoShape 344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264"/>
                    <a:ext cx="208" cy="205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28731" name="Line 345"/>
                <p:cNvSpPr>
                  <a:spLocks noChangeShapeType="1"/>
                </p:cNvSpPr>
                <p:nvPr/>
              </p:nvSpPr>
              <p:spPr bwMode="auto">
                <a:xfrm flipH="1">
                  <a:off x="2112" y="1008"/>
                  <a:ext cx="48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32" name="Line 346"/>
                <p:cNvSpPr>
                  <a:spLocks noChangeShapeType="1"/>
                </p:cNvSpPr>
                <p:nvPr/>
              </p:nvSpPr>
              <p:spPr bwMode="auto">
                <a:xfrm>
                  <a:off x="2304" y="1008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33" name="Line 347"/>
                <p:cNvSpPr>
                  <a:spLocks noChangeShapeType="1"/>
                </p:cNvSpPr>
                <p:nvPr/>
              </p:nvSpPr>
              <p:spPr bwMode="auto">
                <a:xfrm>
                  <a:off x="2544" y="960"/>
                  <a:ext cx="48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34" name="Oval 348"/>
                <p:cNvSpPr>
                  <a:spLocks noChangeArrowheads="1"/>
                </p:cNvSpPr>
                <p:nvPr/>
              </p:nvSpPr>
              <p:spPr bwMode="auto">
                <a:xfrm>
                  <a:off x="1008" y="864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35" name="Oval 349"/>
                <p:cNvSpPr>
                  <a:spLocks noChangeArrowheads="1"/>
                </p:cNvSpPr>
                <p:nvPr/>
              </p:nvSpPr>
              <p:spPr bwMode="auto">
                <a:xfrm>
                  <a:off x="2016" y="864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736" name="Oval 350"/>
                <p:cNvSpPr>
                  <a:spLocks noChangeArrowheads="1"/>
                </p:cNvSpPr>
                <p:nvPr/>
              </p:nvSpPr>
              <p:spPr bwMode="auto">
                <a:xfrm>
                  <a:off x="3072" y="864"/>
                  <a:ext cx="576" cy="144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28709" name="Line 351"/>
            <p:cNvSpPr>
              <a:spLocks noChangeShapeType="1"/>
            </p:cNvSpPr>
            <p:nvPr/>
          </p:nvSpPr>
          <p:spPr bwMode="auto">
            <a:xfrm>
              <a:off x="2448" y="3696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10" name="Line 352"/>
            <p:cNvSpPr>
              <a:spLocks noChangeShapeType="1"/>
            </p:cNvSpPr>
            <p:nvPr/>
          </p:nvSpPr>
          <p:spPr bwMode="auto">
            <a:xfrm>
              <a:off x="2448" y="3216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11" name="Line 353"/>
            <p:cNvSpPr>
              <a:spLocks noChangeShapeType="1"/>
            </p:cNvSpPr>
            <p:nvPr/>
          </p:nvSpPr>
          <p:spPr bwMode="auto">
            <a:xfrm flipV="1">
              <a:off x="2448" y="3216"/>
              <a:ext cx="528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12" name="Line 354"/>
            <p:cNvSpPr>
              <a:spLocks noChangeShapeType="1"/>
            </p:cNvSpPr>
            <p:nvPr/>
          </p:nvSpPr>
          <p:spPr bwMode="auto">
            <a:xfrm>
              <a:off x="2448" y="3216"/>
              <a:ext cx="528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13" name="Line 355"/>
            <p:cNvSpPr>
              <a:spLocks noChangeShapeType="1"/>
            </p:cNvSpPr>
            <p:nvPr/>
          </p:nvSpPr>
          <p:spPr bwMode="auto">
            <a:xfrm>
              <a:off x="2208" y="340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714" name="Line 356"/>
            <p:cNvSpPr>
              <a:spLocks noChangeShapeType="1"/>
            </p:cNvSpPr>
            <p:nvPr/>
          </p:nvSpPr>
          <p:spPr bwMode="auto">
            <a:xfrm>
              <a:off x="3216" y="3408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0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76837" name="Text Box 357"/>
          <p:cNvSpPr txBox="1">
            <a:spLocks noChangeArrowheads="1"/>
          </p:cNvSpPr>
          <p:nvPr/>
        </p:nvSpPr>
        <p:spPr bwMode="auto">
          <a:xfrm>
            <a:off x="1285852" y="214290"/>
            <a:ext cx="4447051" cy="46166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</a:rPr>
              <a:t>Physical and logical 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</a:rPr>
              <a:t>connectivity</a:t>
            </a:r>
            <a:endParaRPr lang="en-US" sz="24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28683" name="Line 358"/>
          <p:cNvSpPr>
            <a:spLocks noChangeShapeType="1"/>
          </p:cNvSpPr>
          <p:nvPr/>
        </p:nvSpPr>
        <p:spPr bwMode="auto">
          <a:xfrm flipH="1">
            <a:off x="1285852" y="1500174"/>
            <a:ext cx="7938" cy="452755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76840" name="Text Box 360"/>
          <p:cNvSpPr txBox="1">
            <a:spLocks noChangeArrowheads="1"/>
          </p:cNvSpPr>
          <p:nvPr/>
        </p:nvSpPr>
        <p:spPr bwMode="auto">
          <a:xfrm>
            <a:off x="1357290" y="2714620"/>
            <a:ext cx="1725152" cy="338554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PC, disk server 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685" name="Text Box 362"/>
          <p:cNvSpPr txBox="1">
            <a:spLocks noChangeArrowheads="1"/>
          </p:cNvSpPr>
          <p:nvPr/>
        </p:nvSpPr>
        <p:spPr bwMode="auto">
          <a:xfrm>
            <a:off x="5929322" y="2071678"/>
            <a:ext cx="198240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CPU,disk,memory</a:t>
            </a:r>
            <a:r>
              <a:rPr lang="en-US" sz="16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,</a:t>
            </a:r>
            <a:endParaRPr lang="en-US" sz="16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600" b="1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motherbord</a:t>
            </a:r>
            <a:endParaRPr lang="en-US" sz="16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86" name="Text Box 363"/>
          <p:cNvSpPr txBox="1">
            <a:spLocks noChangeArrowheads="1"/>
          </p:cNvSpPr>
          <p:nvPr/>
        </p:nvSpPr>
        <p:spPr bwMode="auto">
          <a:xfrm>
            <a:off x="7224884" y="2643182"/>
            <a:ext cx="19191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Operating </a:t>
            </a:r>
            <a:r>
              <a:rPr lang="en-US" sz="1600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system</a:t>
            </a:r>
          </a:p>
          <a:p>
            <a:pPr algn="ctr"/>
            <a:r>
              <a:rPr lang="en-US" sz="1600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Device drivers</a:t>
            </a:r>
            <a:endParaRPr lang="en-US" sz="1600" b="1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87" name="Text Box 364"/>
          <p:cNvSpPr txBox="1">
            <a:spLocks noChangeArrowheads="1"/>
          </p:cNvSpPr>
          <p:nvPr/>
        </p:nvSpPr>
        <p:spPr bwMode="auto">
          <a:xfrm>
            <a:off x="6286512" y="3357562"/>
            <a:ext cx="15295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Network,</a:t>
            </a:r>
          </a:p>
          <a:p>
            <a:pPr algn="ctr"/>
            <a:r>
              <a:rPr lang="en-US" sz="16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Interconnects</a:t>
            </a:r>
            <a:endParaRPr lang="en-US" sz="1600" b="1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88" name="Line 365"/>
          <p:cNvSpPr>
            <a:spLocks noChangeShapeType="1"/>
          </p:cNvSpPr>
          <p:nvPr/>
        </p:nvSpPr>
        <p:spPr bwMode="auto">
          <a:xfrm>
            <a:off x="2849564" y="2441561"/>
            <a:ext cx="3124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8689" name="Line 366"/>
          <p:cNvSpPr>
            <a:spLocks noChangeShapeType="1"/>
          </p:cNvSpPr>
          <p:nvPr/>
        </p:nvSpPr>
        <p:spPr bwMode="auto">
          <a:xfrm>
            <a:off x="3071802" y="3714752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76847" name="Text Box 367"/>
          <p:cNvSpPr txBox="1">
            <a:spLocks noChangeArrowheads="1"/>
          </p:cNvSpPr>
          <p:nvPr/>
        </p:nvSpPr>
        <p:spPr bwMode="auto">
          <a:xfrm>
            <a:off x="1428728" y="4000504"/>
            <a:ext cx="1252266" cy="830997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Cluster,</a:t>
            </a:r>
          </a:p>
          <a:p>
            <a:pPr algn="ctr">
              <a:defRPr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Local fabric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691" name="Line 368"/>
          <p:cNvSpPr>
            <a:spLocks noChangeShapeType="1"/>
          </p:cNvSpPr>
          <p:nvPr/>
        </p:nvSpPr>
        <p:spPr bwMode="auto">
          <a:xfrm>
            <a:off x="2919402" y="5154626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76849" name="Text Box 369"/>
          <p:cNvSpPr txBox="1">
            <a:spLocks noChangeArrowheads="1"/>
          </p:cNvSpPr>
          <p:nvPr/>
        </p:nvSpPr>
        <p:spPr bwMode="auto">
          <a:xfrm>
            <a:off x="1500166" y="5429264"/>
            <a:ext cx="1366977" cy="5847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latin typeface="Arial" pitchFamily="34" charset="0"/>
                <a:cs typeface="Arial" pitchFamily="34" charset="0"/>
              </a:rPr>
              <a:t>World Wide </a:t>
            </a:r>
          </a:p>
          <a:p>
            <a:pPr>
              <a:defRPr/>
            </a:pPr>
            <a:r>
              <a:rPr lang="en-US" sz="1600" b="1" dirty="0">
                <a:latin typeface="Arial" pitchFamily="34" charset="0"/>
                <a:cs typeface="Arial" pitchFamily="34" charset="0"/>
              </a:rPr>
              <a:t>Cluster</a:t>
            </a:r>
          </a:p>
        </p:txBody>
      </p:sp>
      <p:sp>
        <p:nvSpPr>
          <p:cNvPr id="28693" name="Text Box 370"/>
          <p:cNvSpPr txBox="1">
            <a:spLocks noChangeArrowheads="1"/>
          </p:cNvSpPr>
          <p:nvPr/>
        </p:nvSpPr>
        <p:spPr bwMode="auto">
          <a:xfrm>
            <a:off x="7500958" y="3929066"/>
            <a:ext cx="149592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Resource </a:t>
            </a:r>
            <a:endParaRPr lang="en-US" sz="1600" b="1" dirty="0" smtClean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600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Management </a:t>
            </a:r>
            <a:endParaRPr lang="en-US" sz="1600" b="1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1600" b="1" dirty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software</a:t>
            </a:r>
          </a:p>
        </p:txBody>
      </p:sp>
      <p:sp>
        <p:nvSpPr>
          <p:cNvPr id="28694" name="Text Box 371"/>
          <p:cNvSpPr txBox="1">
            <a:spLocks noChangeArrowheads="1"/>
          </p:cNvSpPr>
          <p:nvPr/>
        </p:nvSpPr>
        <p:spPr bwMode="auto">
          <a:xfrm>
            <a:off x="6786578" y="5429264"/>
            <a:ext cx="234070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Grid </a:t>
            </a:r>
            <a:r>
              <a:rPr lang="en-US" sz="1600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 and Cloud </a:t>
            </a:r>
          </a:p>
          <a:p>
            <a:pPr algn="ctr"/>
            <a:r>
              <a:rPr lang="en-US" sz="1600" b="1" dirty="0" smtClean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Management software</a:t>
            </a:r>
            <a:endParaRPr lang="en-US" sz="1600" b="1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95" name="Text Box 372"/>
          <p:cNvSpPr txBox="1">
            <a:spLocks noChangeArrowheads="1"/>
          </p:cNvSpPr>
          <p:nvPr/>
        </p:nvSpPr>
        <p:spPr bwMode="auto">
          <a:xfrm>
            <a:off x="6072198" y="4929198"/>
            <a:ext cx="19974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Wide area network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96" name="Picture 373" descr="worl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94265" y="5534038"/>
            <a:ext cx="176688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7" name="Picture 379" descr="disk_pictur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22752" y="1798623"/>
            <a:ext cx="48260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8" name="Picture 384" descr="memory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1514" y="1635111"/>
            <a:ext cx="868363" cy="72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99" name="Picture 385" descr="woodcrest_cpu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40014" y="1674798"/>
            <a:ext cx="547688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700" name="Text Box 386"/>
          <p:cNvSpPr txBox="1">
            <a:spLocks noChangeArrowheads="1"/>
          </p:cNvSpPr>
          <p:nvPr/>
        </p:nvSpPr>
        <p:spPr bwMode="auto">
          <a:xfrm>
            <a:off x="1214414" y="1214422"/>
            <a:ext cx="129073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Complexity</a:t>
            </a:r>
          </a:p>
        </p:txBody>
      </p:sp>
      <p:pic>
        <p:nvPicPr>
          <p:cNvPr id="28701" name="Picture 388" descr="DSCN446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4876" y="3786190"/>
            <a:ext cx="1565275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1" name="Picture 340" descr="xj-sa12-448r-b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714876" y="2571744"/>
            <a:ext cx="1166396" cy="8728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6" name="Text Box 4"/>
          <p:cNvSpPr txBox="1">
            <a:spLocks noChangeArrowheads="1"/>
          </p:cNvSpPr>
          <p:nvPr/>
        </p:nvSpPr>
        <p:spPr bwMode="auto">
          <a:xfrm>
            <a:off x="1571604" y="2000240"/>
            <a:ext cx="3562194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e-DE" sz="2000" b="1" u="sng" dirty="0"/>
              <a:t>CPU </a:t>
            </a:r>
            <a:r>
              <a:rPr lang="de-DE" sz="2000" b="1" u="sng" dirty="0" err="1" smtClean="0"/>
              <a:t>server</a:t>
            </a:r>
            <a:r>
              <a:rPr lang="de-DE" sz="2000" b="1" u="sng" dirty="0" smtClean="0"/>
              <a:t> </a:t>
            </a:r>
            <a:r>
              <a:rPr lang="de-DE" sz="2000" b="1" u="sng" dirty="0" err="1" smtClean="0"/>
              <a:t>or</a:t>
            </a:r>
            <a:r>
              <a:rPr lang="de-DE" sz="2000" b="1" u="sng" dirty="0" smtClean="0"/>
              <a:t> Service </a:t>
            </a:r>
            <a:r>
              <a:rPr lang="de-DE" sz="2000" b="1" u="sng" dirty="0" err="1" smtClean="0"/>
              <a:t>node</a:t>
            </a:r>
            <a:endParaRPr lang="de-DE" sz="2000" b="1" u="sng" dirty="0"/>
          </a:p>
          <a:p>
            <a:pPr algn="l"/>
            <a:r>
              <a:rPr lang="de-DE" b="0" dirty="0"/>
              <a:t>dual CPU, </a:t>
            </a:r>
            <a:r>
              <a:rPr lang="de-DE" b="0" dirty="0" err="1" smtClean="0"/>
              <a:t>quad</a:t>
            </a:r>
            <a:r>
              <a:rPr lang="de-DE" b="0" dirty="0" smtClean="0"/>
              <a:t> </a:t>
            </a:r>
            <a:r>
              <a:rPr lang="de-DE" b="0" dirty="0" err="1"/>
              <a:t>core</a:t>
            </a:r>
            <a:r>
              <a:rPr lang="de-DE" b="0" dirty="0"/>
              <a:t>, </a:t>
            </a:r>
          </a:p>
          <a:p>
            <a:pPr algn="l"/>
            <a:r>
              <a:rPr lang="de-DE" b="0" dirty="0" smtClean="0"/>
              <a:t>16 </a:t>
            </a:r>
            <a:r>
              <a:rPr lang="de-DE" b="0" dirty="0"/>
              <a:t>GB </a:t>
            </a:r>
            <a:r>
              <a:rPr lang="de-DE" b="0" dirty="0" err="1"/>
              <a:t>memory</a:t>
            </a:r>
            <a:r>
              <a:rPr lang="de-DE" b="0" dirty="0"/>
              <a:t> 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143504" y="2000240"/>
            <a:ext cx="3816350" cy="1366837"/>
            <a:chOff x="3152" y="165"/>
            <a:chExt cx="2359" cy="843"/>
          </a:xfrm>
        </p:grpSpPr>
        <p:pic>
          <p:nvPicPr>
            <p:cNvPr id="212998" name="Picture 6" descr="cpu_server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52" y="391"/>
              <a:ext cx="771" cy="617"/>
            </a:xfrm>
            <a:prstGeom prst="rect">
              <a:avLst/>
            </a:prstGeom>
            <a:noFill/>
          </p:spPr>
        </p:pic>
        <p:pic>
          <p:nvPicPr>
            <p:cNvPr id="212999" name="Picture 7" descr="tape_drive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40" y="346"/>
              <a:ext cx="771" cy="586"/>
            </a:xfrm>
            <a:prstGeom prst="rect">
              <a:avLst/>
            </a:prstGeom>
            <a:noFill/>
          </p:spPr>
        </p:pic>
        <p:cxnSp>
          <p:nvCxnSpPr>
            <p:cNvPr id="213000" name="AutoShape 8"/>
            <p:cNvCxnSpPr>
              <a:cxnSpLocks noChangeShapeType="1"/>
              <a:endCxn id="0" idx="1"/>
            </p:cNvCxnSpPr>
            <p:nvPr/>
          </p:nvCxnSpPr>
          <p:spPr bwMode="auto">
            <a:xfrm>
              <a:off x="4060" y="165"/>
              <a:ext cx="680" cy="474"/>
            </a:xfrm>
            <a:prstGeom prst="curvedConnector3">
              <a:avLst>
                <a:gd name="adj1" fmla="val 26912"/>
              </a:avLst>
            </a:prstGeom>
            <a:noFill/>
            <a:ln w="9525">
              <a:noFill/>
              <a:round/>
              <a:headEnd/>
              <a:tailEnd/>
            </a:ln>
            <a:effectLst/>
          </p:spPr>
        </p:cxnSp>
        <p:sp>
          <p:nvSpPr>
            <p:cNvPr id="213001" name="Freeform 9"/>
            <p:cNvSpPr>
              <a:spLocks/>
            </p:cNvSpPr>
            <p:nvPr/>
          </p:nvSpPr>
          <p:spPr bwMode="auto">
            <a:xfrm>
              <a:off x="3878" y="549"/>
              <a:ext cx="922" cy="265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226" y="23"/>
                </a:cxn>
                <a:cxn ang="0">
                  <a:pos x="453" y="250"/>
                </a:cxn>
                <a:cxn ang="0">
                  <a:pos x="771" y="114"/>
                </a:cxn>
                <a:cxn ang="0">
                  <a:pos x="816" y="114"/>
                </a:cxn>
                <a:cxn ang="0">
                  <a:pos x="816" y="69"/>
                </a:cxn>
              </a:cxnLst>
              <a:rect l="0" t="0" r="r" b="b"/>
              <a:pathLst>
                <a:path w="831" h="265">
                  <a:moveTo>
                    <a:pt x="0" y="114"/>
                  </a:moveTo>
                  <a:cubicBezTo>
                    <a:pt x="75" y="57"/>
                    <a:pt x="151" y="0"/>
                    <a:pt x="226" y="23"/>
                  </a:cubicBezTo>
                  <a:cubicBezTo>
                    <a:pt x="301" y="46"/>
                    <a:pt x="362" y="235"/>
                    <a:pt x="453" y="250"/>
                  </a:cubicBezTo>
                  <a:cubicBezTo>
                    <a:pt x="544" y="265"/>
                    <a:pt x="711" y="137"/>
                    <a:pt x="771" y="114"/>
                  </a:cubicBezTo>
                  <a:cubicBezTo>
                    <a:pt x="831" y="91"/>
                    <a:pt x="809" y="121"/>
                    <a:pt x="816" y="114"/>
                  </a:cubicBezTo>
                  <a:cubicBezTo>
                    <a:pt x="823" y="107"/>
                    <a:pt x="816" y="69"/>
                    <a:pt x="816" y="69"/>
                  </a:cubicBezTo>
                </a:path>
              </a:pathLst>
            </a:custGeom>
            <a:noFill/>
            <a:ln w="28575" cap="flat" cmpd="sng">
              <a:solidFill>
                <a:srgbClr val="FF3300"/>
              </a:solidFill>
              <a:prstDash val="solid"/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213002" name="Text Box 10"/>
          <p:cNvSpPr txBox="1">
            <a:spLocks noChangeArrowheads="1"/>
          </p:cNvSpPr>
          <p:nvPr/>
        </p:nvSpPr>
        <p:spPr bwMode="auto">
          <a:xfrm>
            <a:off x="5143504" y="4786322"/>
            <a:ext cx="1896673" cy="15081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e-DE" sz="2000" b="1" u="sng" dirty="0"/>
              <a:t>Disk </a:t>
            </a:r>
            <a:r>
              <a:rPr lang="de-DE" sz="2000" b="1" u="sng" dirty="0" err="1"/>
              <a:t>server</a:t>
            </a:r>
            <a:endParaRPr lang="de-DE" sz="2000" b="1" u="sng" dirty="0"/>
          </a:p>
          <a:p>
            <a:pPr algn="l"/>
            <a:r>
              <a:rPr lang="de-DE" b="0" dirty="0"/>
              <a:t>= </a:t>
            </a:r>
          </a:p>
          <a:p>
            <a:pPr algn="l"/>
            <a:r>
              <a:rPr lang="de-DE" b="0" u="sng" dirty="0"/>
              <a:t>CPU </a:t>
            </a:r>
            <a:r>
              <a:rPr lang="de-DE" b="0" u="sng" dirty="0" err="1"/>
              <a:t>server</a:t>
            </a:r>
            <a:r>
              <a:rPr lang="de-DE" b="0" u="sng" dirty="0"/>
              <a:t> </a:t>
            </a:r>
            <a:r>
              <a:rPr lang="de-DE" b="0" u="sng" dirty="0" smtClean="0"/>
              <a:t> </a:t>
            </a:r>
          </a:p>
          <a:p>
            <a:pPr algn="l"/>
            <a:r>
              <a:rPr lang="de-DE" dirty="0" smtClean="0"/>
              <a:t>+</a:t>
            </a:r>
            <a:r>
              <a:rPr lang="de-DE" b="0" dirty="0" smtClean="0"/>
              <a:t>RAID </a:t>
            </a:r>
            <a:r>
              <a:rPr lang="de-DE" b="0" dirty="0" err="1"/>
              <a:t>controler</a:t>
            </a:r>
            <a:r>
              <a:rPr lang="de-DE" b="0" dirty="0"/>
              <a:t> </a:t>
            </a:r>
            <a:endParaRPr lang="de-DE" b="0" dirty="0" smtClean="0"/>
          </a:p>
          <a:p>
            <a:pPr algn="l"/>
            <a:r>
              <a:rPr lang="de-DE" b="0" dirty="0" smtClean="0"/>
              <a:t>+</a:t>
            </a:r>
            <a:r>
              <a:rPr lang="de-DE" b="0" dirty="0"/>
              <a:t>24 SATA </a:t>
            </a:r>
            <a:r>
              <a:rPr lang="de-DE" b="0" dirty="0" err="1"/>
              <a:t>disks</a:t>
            </a:r>
            <a:endParaRPr lang="de-DE" b="0" dirty="0"/>
          </a:p>
        </p:txBody>
      </p:sp>
      <p:sp>
        <p:nvSpPr>
          <p:cNvPr id="213003" name="Text Box 11"/>
          <p:cNvSpPr txBox="1">
            <a:spLocks noChangeArrowheads="1"/>
          </p:cNvSpPr>
          <p:nvPr/>
        </p:nvSpPr>
        <p:spPr bwMode="auto">
          <a:xfrm>
            <a:off x="6000760" y="1000108"/>
            <a:ext cx="2948243" cy="15081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de-DE" sz="2000" b="1" u="sng" dirty="0"/>
              <a:t>Tape </a:t>
            </a:r>
            <a:r>
              <a:rPr lang="de-DE" sz="2000" b="1" u="sng" dirty="0" err="1"/>
              <a:t>server</a:t>
            </a:r>
            <a:endParaRPr lang="de-DE" sz="2000" b="1" u="sng" dirty="0"/>
          </a:p>
          <a:p>
            <a:pPr algn="l"/>
            <a:r>
              <a:rPr lang="de-DE" b="0" dirty="0"/>
              <a:t>= </a:t>
            </a:r>
          </a:p>
          <a:p>
            <a:pPr algn="l"/>
            <a:r>
              <a:rPr lang="de-DE" b="0" u="sng" dirty="0"/>
              <a:t>CPU </a:t>
            </a:r>
            <a:r>
              <a:rPr lang="de-DE" b="0" u="sng" dirty="0" err="1"/>
              <a:t>server</a:t>
            </a:r>
            <a:r>
              <a:rPr lang="de-DE" b="0" u="sng" dirty="0"/>
              <a:t> </a:t>
            </a:r>
            <a:endParaRPr lang="de-DE" b="0" u="sng" dirty="0" smtClean="0"/>
          </a:p>
          <a:p>
            <a:pPr algn="l"/>
            <a:r>
              <a:rPr lang="de-DE" b="0" dirty="0" smtClean="0"/>
              <a:t>+ </a:t>
            </a:r>
            <a:r>
              <a:rPr lang="de-DE" b="0" dirty="0" err="1"/>
              <a:t>fibre</a:t>
            </a:r>
            <a:r>
              <a:rPr lang="de-DE" b="0" dirty="0"/>
              <a:t> </a:t>
            </a:r>
            <a:r>
              <a:rPr lang="de-DE" b="0" dirty="0" err="1"/>
              <a:t>channel</a:t>
            </a:r>
            <a:r>
              <a:rPr lang="de-DE" b="0" dirty="0"/>
              <a:t> </a:t>
            </a:r>
            <a:r>
              <a:rPr lang="de-DE" b="0" dirty="0" err="1"/>
              <a:t>connection</a:t>
            </a:r>
            <a:r>
              <a:rPr lang="de-DE" b="0" dirty="0"/>
              <a:t> </a:t>
            </a:r>
          </a:p>
          <a:p>
            <a:pPr algn="l"/>
            <a:r>
              <a:rPr lang="de-DE" b="0" dirty="0" smtClean="0"/>
              <a:t>+ </a:t>
            </a:r>
            <a:r>
              <a:rPr lang="de-DE" b="0" dirty="0" err="1"/>
              <a:t>tape</a:t>
            </a:r>
            <a:r>
              <a:rPr lang="de-DE" b="0" dirty="0"/>
              <a:t> </a:t>
            </a:r>
            <a:r>
              <a:rPr lang="de-DE" b="0" dirty="0" err="1"/>
              <a:t>drive</a:t>
            </a:r>
            <a:r>
              <a:rPr lang="de-DE" b="0" dirty="0"/>
              <a:t>  </a:t>
            </a:r>
          </a:p>
        </p:txBody>
      </p:sp>
      <p:sp>
        <p:nvSpPr>
          <p:cNvPr id="213004" name="Line 12"/>
          <p:cNvSpPr>
            <a:spLocks noChangeShapeType="1"/>
          </p:cNvSpPr>
          <p:nvPr/>
        </p:nvSpPr>
        <p:spPr bwMode="auto">
          <a:xfrm flipV="1">
            <a:off x="3286116" y="2571744"/>
            <a:ext cx="208915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13005" name="Line 13"/>
          <p:cNvSpPr>
            <a:spLocks noChangeShapeType="1"/>
          </p:cNvSpPr>
          <p:nvPr/>
        </p:nvSpPr>
        <p:spPr bwMode="auto">
          <a:xfrm>
            <a:off x="2928926" y="4000504"/>
            <a:ext cx="1944687" cy="1295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 rot="21531846">
            <a:off x="8292772" y="1074508"/>
            <a:ext cx="304800" cy="608013"/>
            <a:chOff x="5040" y="3264"/>
            <a:chExt cx="192" cy="384"/>
          </a:xfrm>
        </p:grpSpPr>
        <p:sp>
          <p:nvSpPr>
            <p:cNvPr id="213008" name="Line 16"/>
            <p:cNvSpPr>
              <a:spLocks noChangeShapeType="1"/>
            </p:cNvSpPr>
            <p:nvPr/>
          </p:nvSpPr>
          <p:spPr bwMode="auto">
            <a:xfrm>
              <a:off x="5136" y="3456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009" name="Line 17"/>
            <p:cNvSpPr>
              <a:spLocks noChangeShapeType="1"/>
            </p:cNvSpPr>
            <p:nvPr/>
          </p:nvSpPr>
          <p:spPr bwMode="auto">
            <a:xfrm>
              <a:off x="5088" y="3456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010" name="AutoShape 18"/>
            <p:cNvSpPr>
              <a:spLocks noChangeArrowheads="1"/>
            </p:cNvSpPr>
            <p:nvPr/>
          </p:nvSpPr>
          <p:spPr bwMode="auto">
            <a:xfrm>
              <a:off x="5040" y="3264"/>
              <a:ext cx="192" cy="192"/>
            </a:xfrm>
            <a:prstGeom prst="cube">
              <a:avLst>
                <a:gd name="adj" fmla="val 25000"/>
              </a:avLst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011" name="AutoShape 19"/>
            <p:cNvSpPr>
              <a:spLocks noChangeArrowheads="1"/>
            </p:cNvSpPr>
            <p:nvPr/>
          </p:nvSpPr>
          <p:spPr bwMode="auto">
            <a:xfrm>
              <a:off x="5040" y="3504"/>
              <a:ext cx="144" cy="144"/>
            </a:xfrm>
            <a:prstGeom prst="flowChartMagneticTape">
              <a:avLst/>
            </a:prstGeom>
            <a:solidFill>
              <a:srgbClr val="FF7C8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4714876" y="5643578"/>
            <a:ext cx="287338" cy="566738"/>
            <a:chOff x="4604" y="3294"/>
            <a:chExt cx="250" cy="448"/>
          </a:xfrm>
        </p:grpSpPr>
        <p:sp>
          <p:nvSpPr>
            <p:cNvPr id="213014" name="AutoShape 22"/>
            <p:cNvSpPr>
              <a:spLocks noChangeArrowheads="1"/>
            </p:cNvSpPr>
            <p:nvPr/>
          </p:nvSpPr>
          <p:spPr bwMode="auto">
            <a:xfrm>
              <a:off x="4614" y="3294"/>
              <a:ext cx="240" cy="259"/>
            </a:xfrm>
            <a:prstGeom prst="cube">
              <a:avLst>
                <a:gd name="adj" fmla="val 25000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015" name="Line 23"/>
            <p:cNvSpPr>
              <a:spLocks noChangeShapeType="1"/>
            </p:cNvSpPr>
            <p:nvPr/>
          </p:nvSpPr>
          <p:spPr bwMode="auto">
            <a:xfrm>
              <a:off x="4674" y="3553"/>
              <a:ext cx="0" cy="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016" name="Line 24"/>
            <p:cNvSpPr>
              <a:spLocks noChangeShapeType="1"/>
            </p:cNvSpPr>
            <p:nvPr/>
          </p:nvSpPr>
          <p:spPr bwMode="auto">
            <a:xfrm>
              <a:off x="4734" y="3553"/>
              <a:ext cx="6" cy="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017" name="AutoShape 25"/>
            <p:cNvSpPr>
              <a:spLocks noChangeArrowheads="1"/>
            </p:cNvSpPr>
            <p:nvPr/>
          </p:nvSpPr>
          <p:spPr bwMode="auto">
            <a:xfrm>
              <a:off x="4614" y="3294"/>
              <a:ext cx="240" cy="260"/>
            </a:xfrm>
            <a:prstGeom prst="cube">
              <a:avLst>
                <a:gd name="adj" fmla="val 25000"/>
              </a:avLst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018" name="AutoShape 26"/>
            <p:cNvSpPr>
              <a:spLocks noChangeArrowheads="1"/>
            </p:cNvSpPr>
            <p:nvPr/>
          </p:nvSpPr>
          <p:spPr bwMode="auto">
            <a:xfrm>
              <a:off x="4604" y="3612"/>
              <a:ext cx="180" cy="130"/>
            </a:xfrm>
            <a:prstGeom prst="flowChartMagneticDisk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3019" name="Text Box 27"/>
          <p:cNvSpPr txBox="1">
            <a:spLocks noChangeArrowheads="1"/>
          </p:cNvSpPr>
          <p:nvPr/>
        </p:nvSpPr>
        <p:spPr bwMode="auto">
          <a:xfrm>
            <a:off x="1357290" y="928670"/>
            <a:ext cx="3938899" cy="830997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n-US" sz="1600" b="1" dirty="0">
                <a:solidFill>
                  <a:srgbClr val="002060"/>
                </a:solidFill>
              </a:rPr>
              <a:t>commodity market components</a:t>
            </a:r>
          </a:p>
          <a:p>
            <a:pPr algn="l"/>
            <a:r>
              <a:rPr lang="en-US" sz="1600" b="1" u="sng" dirty="0">
                <a:solidFill>
                  <a:srgbClr val="002060"/>
                </a:solidFill>
              </a:rPr>
              <a:t>not cheap but cost effective !</a:t>
            </a:r>
          </a:p>
          <a:p>
            <a:pPr algn="l"/>
            <a:r>
              <a:rPr lang="en-US" sz="1600" b="1" dirty="0">
                <a:solidFill>
                  <a:srgbClr val="002060"/>
                </a:solidFill>
              </a:rPr>
              <a:t>simple components, but many of them</a:t>
            </a:r>
          </a:p>
        </p:txBody>
      </p:sp>
      <p:sp>
        <p:nvSpPr>
          <p:cNvPr id="213020" name="Text Box 28"/>
          <p:cNvSpPr txBox="1">
            <a:spLocks noChangeArrowheads="1"/>
          </p:cNvSpPr>
          <p:nvPr/>
        </p:nvSpPr>
        <p:spPr bwMode="auto">
          <a:xfrm>
            <a:off x="1285852" y="5715016"/>
            <a:ext cx="3164649" cy="5847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l"/>
            <a:r>
              <a:rPr lang="en-US" sz="1600" b="1" dirty="0">
                <a:solidFill>
                  <a:srgbClr val="C00000"/>
                </a:solidFill>
              </a:rPr>
              <a:t>market trends more important </a:t>
            </a:r>
          </a:p>
          <a:p>
            <a:pPr algn="l"/>
            <a:r>
              <a:rPr lang="en-US" sz="1600" b="1" dirty="0">
                <a:solidFill>
                  <a:srgbClr val="C00000"/>
                </a:solidFill>
              </a:rPr>
              <a:t>than technology trends</a:t>
            </a:r>
          </a:p>
        </p:txBody>
      </p:sp>
      <p:sp>
        <p:nvSpPr>
          <p:cNvPr id="213021" name="Text Box 29"/>
          <p:cNvSpPr txBox="1">
            <a:spLocks noChangeArrowheads="1"/>
          </p:cNvSpPr>
          <p:nvPr/>
        </p:nvSpPr>
        <p:spPr bwMode="auto">
          <a:xfrm>
            <a:off x="4500562" y="3929066"/>
            <a:ext cx="3950312" cy="40011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TCO    Total Cost of Ownership</a:t>
            </a:r>
            <a:endParaRPr lang="en-US" sz="2000" b="1" dirty="0">
              <a:solidFill>
                <a:srgbClr val="0000FF"/>
              </a:solidFill>
            </a:endParaRPr>
          </a:p>
        </p:txBody>
      </p:sp>
      <p:pic>
        <p:nvPicPr>
          <p:cNvPr id="31" name="Picture 30" descr="disk server 24 bay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00892" y="4929198"/>
            <a:ext cx="1892557" cy="1547816"/>
          </a:xfrm>
          <a:prstGeom prst="rect">
            <a:avLst/>
          </a:prstGeom>
        </p:spPr>
      </p:pic>
      <p:pic>
        <p:nvPicPr>
          <p:cNvPr id="32" name="Picture 31" descr="1u_server_chassi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14480" y="2928934"/>
            <a:ext cx="2254247" cy="1538524"/>
          </a:xfrm>
          <a:prstGeom prst="rect">
            <a:avLst/>
          </a:prstGeom>
        </p:spPr>
      </p:pic>
      <p:sp>
        <p:nvSpPr>
          <p:cNvPr id="213012" name="AutoShape 20"/>
          <p:cNvSpPr>
            <a:spLocks noChangeArrowheads="1"/>
          </p:cNvSpPr>
          <p:nvPr/>
        </p:nvSpPr>
        <p:spPr bwMode="auto">
          <a:xfrm>
            <a:off x="1714480" y="4071942"/>
            <a:ext cx="304800" cy="304800"/>
          </a:xfrm>
          <a:prstGeom prst="cube">
            <a:avLst>
              <a:gd name="adj" fmla="val 25000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500166" y="142852"/>
            <a:ext cx="4815742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Computing building blocks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 July 2010</a:t>
            </a:r>
            <a:endParaRPr lang="en-US" dirty="0"/>
          </a:p>
        </p:txBody>
      </p:sp>
      <p:pic>
        <p:nvPicPr>
          <p:cNvPr id="7" name="Picture 6" descr="bld 513 cern ma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857232"/>
            <a:ext cx="4572000" cy="4772679"/>
          </a:xfrm>
          <a:prstGeom prst="rect">
            <a:avLst/>
          </a:prstGeom>
        </p:spPr>
      </p:pic>
      <p:pic>
        <p:nvPicPr>
          <p:cNvPr id="8" name="Picture 7" descr="cern google ma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60757" y="2786058"/>
            <a:ext cx="4783243" cy="40719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57356" y="142852"/>
            <a:ext cx="1683474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Location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11" name="Flowchart: Summing Junction 10"/>
          <p:cNvSpPr/>
          <p:nvPr/>
        </p:nvSpPr>
        <p:spPr>
          <a:xfrm>
            <a:off x="5929322" y="4786322"/>
            <a:ext cx="285752" cy="285752"/>
          </a:xfrm>
          <a:prstGeom prst="flowChartSummingJunction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286512" y="1428736"/>
            <a:ext cx="250033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FF"/>
                </a:solidFill>
              </a:rPr>
              <a:t>Building 513 </a:t>
            </a:r>
          </a:p>
          <a:p>
            <a:r>
              <a:rPr lang="en-US" b="1" dirty="0" smtClean="0">
                <a:solidFill>
                  <a:srgbClr val="0066FF"/>
                </a:solidFill>
              </a:rPr>
              <a:t>Opposite of Restaurant Nr. 2</a:t>
            </a:r>
            <a:endParaRPr lang="en-US" b="1" dirty="0">
              <a:solidFill>
                <a:srgbClr val="00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ChangeArrowheads="1"/>
          </p:cNvSpPr>
          <p:nvPr/>
        </p:nvSpPr>
        <p:spPr bwMode="auto">
          <a:xfrm>
            <a:off x="1857356" y="928670"/>
            <a:ext cx="5943600" cy="5257800"/>
          </a:xfrm>
          <a:prstGeom prst="rect">
            <a:avLst/>
          </a:prstGeom>
          <a:gradFill rotWithShape="1">
            <a:gsLst>
              <a:gs pos="0">
                <a:srgbClr val="66CCFF">
                  <a:gamma/>
                  <a:shade val="46275"/>
                  <a:invGamma/>
                </a:srgbClr>
              </a:gs>
              <a:gs pos="50000">
                <a:srgbClr val="66CCFF"/>
              </a:gs>
              <a:gs pos="100000">
                <a:srgbClr val="66CCFF">
                  <a:gamma/>
                  <a:shade val="46275"/>
                  <a:invGamma/>
                </a:srgbClr>
              </a:gs>
            </a:gsLst>
            <a:lin ang="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 b="0"/>
          </a:p>
        </p:txBody>
      </p:sp>
      <p:sp>
        <p:nvSpPr>
          <p:cNvPr id="210947" name="Oval 3"/>
          <p:cNvSpPr>
            <a:spLocks noChangeAspect="1" noChangeArrowheads="1"/>
          </p:cNvSpPr>
          <p:nvPr/>
        </p:nvSpPr>
        <p:spPr bwMode="auto">
          <a:xfrm>
            <a:off x="2514600" y="1295400"/>
            <a:ext cx="4343400" cy="4062413"/>
          </a:xfrm>
          <a:prstGeom prst="ellipse">
            <a:avLst/>
          </a:prstGeom>
          <a:solidFill>
            <a:srgbClr val="FFFF66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48" name="AutoShape 4"/>
          <p:cNvSpPr>
            <a:spLocks noChangeArrowheads="1"/>
          </p:cNvSpPr>
          <p:nvPr/>
        </p:nvSpPr>
        <p:spPr bwMode="auto">
          <a:xfrm>
            <a:off x="3124200" y="1828800"/>
            <a:ext cx="3124200" cy="297180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49" name="AutoShape 5"/>
          <p:cNvSpPr>
            <a:spLocks noChangeArrowheads="1"/>
          </p:cNvSpPr>
          <p:nvPr/>
        </p:nvSpPr>
        <p:spPr bwMode="auto">
          <a:xfrm>
            <a:off x="3200400" y="2209800"/>
            <a:ext cx="1062038" cy="757238"/>
          </a:xfrm>
          <a:prstGeom prst="flowChartMultidocument">
            <a:avLst/>
          </a:prstGeom>
          <a:solidFill>
            <a:srgbClr val="B2B2B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50" name="AutoShape 6"/>
          <p:cNvSpPr>
            <a:spLocks noChangeArrowheads="1"/>
          </p:cNvSpPr>
          <p:nvPr/>
        </p:nvSpPr>
        <p:spPr bwMode="auto">
          <a:xfrm>
            <a:off x="5105400" y="2209800"/>
            <a:ext cx="1062038" cy="757238"/>
          </a:xfrm>
          <a:prstGeom prst="flowChartMultidocument">
            <a:avLst/>
          </a:prstGeom>
          <a:solidFill>
            <a:srgbClr val="B2B2B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51" name="AutoShape 7"/>
          <p:cNvSpPr>
            <a:spLocks noChangeArrowheads="1"/>
          </p:cNvSpPr>
          <p:nvPr/>
        </p:nvSpPr>
        <p:spPr bwMode="auto">
          <a:xfrm>
            <a:off x="3200400" y="3657600"/>
            <a:ext cx="1062038" cy="757238"/>
          </a:xfrm>
          <a:prstGeom prst="flowChartMultidocument">
            <a:avLst/>
          </a:prstGeom>
          <a:solidFill>
            <a:srgbClr val="B2B2B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52" name="AutoShape 8"/>
          <p:cNvSpPr>
            <a:spLocks noChangeArrowheads="1"/>
          </p:cNvSpPr>
          <p:nvPr/>
        </p:nvSpPr>
        <p:spPr bwMode="auto">
          <a:xfrm>
            <a:off x="5105400" y="3657600"/>
            <a:ext cx="1062038" cy="757238"/>
          </a:xfrm>
          <a:prstGeom prst="flowChartMultidocument">
            <a:avLst/>
          </a:prstGeom>
          <a:solidFill>
            <a:srgbClr val="B2B2B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53" name="Text Box 9"/>
          <p:cNvSpPr txBox="1">
            <a:spLocks noChangeArrowheads="1"/>
          </p:cNvSpPr>
          <p:nvPr/>
        </p:nvSpPr>
        <p:spPr bwMode="auto">
          <a:xfrm>
            <a:off x="3124200" y="3962400"/>
            <a:ext cx="10191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Disk Server</a:t>
            </a:r>
          </a:p>
        </p:txBody>
      </p:sp>
      <p:sp>
        <p:nvSpPr>
          <p:cNvPr id="210954" name="Text Box 10"/>
          <p:cNvSpPr txBox="1">
            <a:spLocks noChangeArrowheads="1"/>
          </p:cNvSpPr>
          <p:nvPr/>
        </p:nvSpPr>
        <p:spPr bwMode="auto">
          <a:xfrm>
            <a:off x="5214942" y="2500306"/>
            <a:ext cx="76676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Service </a:t>
            </a:r>
          </a:p>
          <a:p>
            <a:r>
              <a:rPr lang="en-US" sz="1200"/>
              <a:t>Nodes</a:t>
            </a:r>
          </a:p>
        </p:txBody>
      </p:sp>
      <p:sp>
        <p:nvSpPr>
          <p:cNvPr id="210955" name="Text Box 11"/>
          <p:cNvSpPr txBox="1">
            <a:spLocks noChangeArrowheads="1"/>
          </p:cNvSpPr>
          <p:nvPr/>
        </p:nvSpPr>
        <p:spPr bwMode="auto">
          <a:xfrm>
            <a:off x="5029200" y="3962400"/>
            <a:ext cx="10191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CPU Server</a:t>
            </a:r>
          </a:p>
        </p:txBody>
      </p:sp>
      <p:sp>
        <p:nvSpPr>
          <p:cNvPr id="210956" name="Text Box 12"/>
          <p:cNvSpPr txBox="1">
            <a:spLocks noChangeArrowheads="1"/>
          </p:cNvSpPr>
          <p:nvPr/>
        </p:nvSpPr>
        <p:spPr bwMode="auto">
          <a:xfrm>
            <a:off x="3124200" y="2514600"/>
            <a:ext cx="105410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Tape Server</a:t>
            </a:r>
          </a:p>
        </p:txBody>
      </p:sp>
      <p:sp>
        <p:nvSpPr>
          <p:cNvPr id="210957" name="Line 13"/>
          <p:cNvSpPr>
            <a:spLocks noChangeShapeType="1"/>
          </p:cNvSpPr>
          <p:nvPr/>
        </p:nvSpPr>
        <p:spPr bwMode="auto">
          <a:xfrm>
            <a:off x="4572000" y="3048000"/>
            <a:ext cx="152400" cy="0"/>
          </a:xfrm>
          <a:prstGeom prst="line">
            <a:avLst/>
          </a:prstGeom>
          <a:noFill/>
          <a:ln w="1905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58" name="Line 14"/>
          <p:cNvSpPr>
            <a:spLocks noChangeShapeType="1"/>
          </p:cNvSpPr>
          <p:nvPr/>
        </p:nvSpPr>
        <p:spPr bwMode="auto">
          <a:xfrm>
            <a:off x="4495800" y="3200400"/>
            <a:ext cx="0" cy="152400"/>
          </a:xfrm>
          <a:prstGeom prst="line">
            <a:avLst/>
          </a:prstGeom>
          <a:noFill/>
          <a:ln w="1905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59" name="Line 15"/>
          <p:cNvSpPr>
            <a:spLocks noChangeShapeType="1"/>
          </p:cNvSpPr>
          <p:nvPr/>
        </p:nvSpPr>
        <p:spPr bwMode="auto">
          <a:xfrm>
            <a:off x="4800600" y="3200400"/>
            <a:ext cx="0" cy="152400"/>
          </a:xfrm>
          <a:prstGeom prst="line">
            <a:avLst/>
          </a:prstGeom>
          <a:noFill/>
          <a:ln w="1905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60" name="Line 16"/>
          <p:cNvSpPr>
            <a:spLocks noChangeShapeType="1"/>
          </p:cNvSpPr>
          <p:nvPr/>
        </p:nvSpPr>
        <p:spPr bwMode="auto">
          <a:xfrm>
            <a:off x="4572000" y="3505200"/>
            <a:ext cx="152400" cy="0"/>
          </a:xfrm>
          <a:prstGeom prst="line">
            <a:avLst/>
          </a:prstGeom>
          <a:noFill/>
          <a:ln w="1905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61" name="Line 17"/>
          <p:cNvSpPr>
            <a:spLocks noChangeShapeType="1"/>
          </p:cNvSpPr>
          <p:nvPr/>
        </p:nvSpPr>
        <p:spPr bwMode="auto">
          <a:xfrm>
            <a:off x="4495800" y="3124200"/>
            <a:ext cx="304800" cy="304800"/>
          </a:xfrm>
          <a:prstGeom prst="line">
            <a:avLst/>
          </a:prstGeom>
          <a:noFill/>
          <a:ln w="1905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62" name="Line 18"/>
          <p:cNvSpPr>
            <a:spLocks noChangeShapeType="1"/>
          </p:cNvSpPr>
          <p:nvPr/>
        </p:nvSpPr>
        <p:spPr bwMode="auto">
          <a:xfrm flipH="1">
            <a:off x="4495800" y="3124200"/>
            <a:ext cx="304800" cy="304800"/>
          </a:xfrm>
          <a:prstGeom prst="line">
            <a:avLst/>
          </a:prstGeom>
          <a:noFill/>
          <a:ln w="19050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63" name="AutoShape 19"/>
          <p:cNvSpPr>
            <a:spLocks noChangeArrowheads="1"/>
          </p:cNvSpPr>
          <p:nvPr/>
        </p:nvSpPr>
        <p:spPr bwMode="auto">
          <a:xfrm>
            <a:off x="4419600" y="2895600"/>
            <a:ext cx="152400" cy="304800"/>
          </a:xfrm>
          <a:prstGeom prst="cube">
            <a:avLst>
              <a:gd name="adj" fmla="val 25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64" name="AutoShape 20"/>
          <p:cNvSpPr>
            <a:spLocks noChangeArrowheads="1"/>
          </p:cNvSpPr>
          <p:nvPr/>
        </p:nvSpPr>
        <p:spPr bwMode="auto">
          <a:xfrm>
            <a:off x="4724400" y="2895600"/>
            <a:ext cx="152400" cy="304800"/>
          </a:xfrm>
          <a:prstGeom prst="cube">
            <a:avLst>
              <a:gd name="adj" fmla="val 25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65" name="AutoShape 21"/>
          <p:cNvSpPr>
            <a:spLocks noChangeArrowheads="1"/>
          </p:cNvSpPr>
          <p:nvPr/>
        </p:nvSpPr>
        <p:spPr bwMode="auto">
          <a:xfrm>
            <a:off x="4419600" y="3352800"/>
            <a:ext cx="152400" cy="304800"/>
          </a:xfrm>
          <a:prstGeom prst="cube">
            <a:avLst>
              <a:gd name="adj" fmla="val 25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66" name="AutoShape 22"/>
          <p:cNvSpPr>
            <a:spLocks noChangeArrowheads="1"/>
          </p:cNvSpPr>
          <p:nvPr/>
        </p:nvSpPr>
        <p:spPr bwMode="auto">
          <a:xfrm>
            <a:off x="4724400" y="3352800"/>
            <a:ext cx="152400" cy="304800"/>
          </a:xfrm>
          <a:prstGeom prst="cube">
            <a:avLst>
              <a:gd name="adj" fmla="val 250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67" name="Line 23"/>
          <p:cNvSpPr>
            <a:spLocks noChangeShapeType="1"/>
          </p:cNvSpPr>
          <p:nvPr/>
        </p:nvSpPr>
        <p:spPr bwMode="auto">
          <a:xfrm>
            <a:off x="4191000" y="2743200"/>
            <a:ext cx="228600" cy="30480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68" name="Line 24"/>
          <p:cNvSpPr>
            <a:spLocks noChangeShapeType="1"/>
          </p:cNvSpPr>
          <p:nvPr/>
        </p:nvSpPr>
        <p:spPr bwMode="auto">
          <a:xfrm flipV="1">
            <a:off x="4267200" y="3505200"/>
            <a:ext cx="152400" cy="15240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69" name="Line 25"/>
          <p:cNvSpPr>
            <a:spLocks noChangeShapeType="1"/>
          </p:cNvSpPr>
          <p:nvPr/>
        </p:nvSpPr>
        <p:spPr bwMode="auto">
          <a:xfrm>
            <a:off x="4876800" y="3505200"/>
            <a:ext cx="304800" cy="30480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70" name="Line 26"/>
          <p:cNvSpPr>
            <a:spLocks noChangeShapeType="1"/>
          </p:cNvSpPr>
          <p:nvPr/>
        </p:nvSpPr>
        <p:spPr bwMode="auto">
          <a:xfrm flipH="1">
            <a:off x="4876800" y="2819400"/>
            <a:ext cx="228600" cy="22860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71" name="Line 27"/>
          <p:cNvSpPr>
            <a:spLocks noChangeShapeType="1"/>
          </p:cNvSpPr>
          <p:nvPr/>
        </p:nvSpPr>
        <p:spPr bwMode="auto">
          <a:xfrm flipV="1">
            <a:off x="4865688" y="2249488"/>
            <a:ext cx="3033712" cy="88900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73" name="Text Box 29"/>
          <p:cNvSpPr txBox="1">
            <a:spLocks noChangeArrowheads="1"/>
          </p:cNvSpPr>
          <p:nvPr/>
        </p:nvSpPr>
        <p:spPr bwMode="auto">
          <a:xfrm>
            <a:off x="6553200" y="5486400"/>
            <a:ext cx="9588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Cooling</a:t>
            </a:r>
          </a:p>
        </p:txBody>
      </p:sp>
      <p:sp>
        <p:nvSpPr>
          <p:cNvPr id="210974" name="Text Box 30"/>
          <p:cNvSpPr txBox="1">
            <a:spLocks noChangeArrowheads="1"/>
          </p:cNvSpPr>
          <p:nvPr/>
        </p:nvSpPr>
        <p:spPr bwMode="auto">
          <a:xfrm>
            <a:off x="1828800" y="5486400"/>
            <a:ext cx="11620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Electricity</a:t>
            </a:r>
          </a:p>
        </p:txBody>
      </p:sp>
      <p:sp>
        <p:nvSpPr>
          <p:cNvPr id="210975" name="Text Box 31"/>
          <p:cNvSpPr txBox="1">
            <a:spLocks noChangeArrowheads="1"/>
          </p:cNvSpPr>
          <p:nvPr/>
        </p:nvSpPr>
        <p:spPr bwMode="auto">
          <a:xfrm>
            <a:off x="4267200" y="5486400"/>
            <a:ext cx="8318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/>
              <a:t>Space</a:t>
            </a:r>
          </a:p>
        </p:txBody>
      </p:sp>
      <p:sp>
        <p:nvSpPr>
          <p:cNvPr id="210976" name="Line 32"/>
          <p:cNvSpPr>
            <a:spLocks noChangeShapeType="1"/>
          </p:cNvSpPr>
          <p:nvPr/>
        </p:nvSpPr>
        <p:spPr bwMode="auto">
          <a:xfrm>
            <a:off x="228600" y="4343400"/>
            <a:ext cx="1447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77" name="Line 33"/>
          <p:cNvSpPr>
            <a:spLocks noChangeShapeType="1"/>
          </p:cNvSpPr>
          <p:nvPr/>
        </p:nvSpPr>
        <p:spPr bwMode="auto">
          <a:xfrm>
            <a:off x="7772400" y="3505200"/>
            <a:ext cx="1371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78" name="Line 34"/>
          <p:cNvSpPr>
            <a:spLocks noChangeShapeType="1"/>
          </p:cNvSpPr>
          <p:nvPr/>
        </p:nvSpPr>
        <p:spPr bwMode="auto">
          <a:xfrm>
            <a:off x="228600" y="2514600"/>
            <a:ext cx="1447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0979" name="Text Box 35"/>
          <p:cNvSpPr txBox="1">
            <a:spLocks noChangeArrowheads="1"/>
          </p:cNvSpPr>
          <p:nvPr/>
        </p:nvSpPr>
        <p:spPr bwMode="auto">
          <a:xfrm>
            <a:off x="5257800" y="3733800"/>
            <a:ext cx="592138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008000"/>
                </a:solidFill>
              </a:rPr>
              <a:t>Linux</a:t>
            </a:r>
          </a:p>
        </p:txBody>
      </p:sp>
      <p:sp>
        <p:nvSpPr>
          <p:cNvPr id="210980" name="Text Box 36"/>
          <p:cNvSpPr txBox="1">
            <a:spLocks noChangeArrowheads="1"/>
          </p:cNvSpPr>
          <p:nvPr/>
        </p:nvSpPr>
        <p:spPr bwMode="auto">
          <a:xfrm>
            <a:off x="3352800" y="3733800"/>
            <a:ext cx="592138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008000"/>
                </a:solidFill>
              </a:rPr>
              <a:t>Linux</a:t>
            </a:r>
          </a:p>
        </p:txBody>
      </p:sp>
      <p:sp>
        <p:nvSpPr>
          <p:cNvPr id="210981" name="Text Box 37"/>
          <p:cNvSpPr txBox="1">
            <a:spLocks noChangeArrowheads="1"/>
          </p:cNvSpPr>
          <p:nvPr/>
        </p:nvSpPr>
        <p:spPr bwMode="auto">
          <a:xfrm>
            <a:off x="4929190" y="2285992"/>
            <a:ext cx="1359924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008000"/>
                </a:solidFill>
              </a:rPr>
              <a:t>Linux, Windows</a:t>
            </a:r>
            <a:endParaRPr lang="en-US" sz="1200" b="1" dirty="0">
              <a:solidFill>
                <a:srgbClr val="008000"/>
              </a:solidFill>
            </a:endParaRPr>
          </a:p>
        </p:txBody>
      </p:sp>
      <p:sp>
        <p:nvSpPr>
          <p:cNvPr id="210982" name="Text Box 38"/>
          <p:cNvSpPr txBox="1">
            <a:spLocks noChangeArrowheads="1"/>
          </p:cNvSpPr>
          <p:nvPr/>
        </p:nvSpPr>
        <p:spPr bwMode="auto">
          <a:xfrm>
            <a:off x="3429000" y="2286000"/>
            <a:ext cx="592138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008000"/>
                </a:solidFill>
              </a:rPr>
              <a:t>Linux</a:t>
            </a:r>
          </a:p>
        </p:txBody>
      </p:sp>
      <p:sp>
        <p:nvSpPr>
          <p:cNvPr id="210983" name="Text Box 39"/>
          <p:cNvSpPr txBox="1">
            <a:spLocks noChangeArrowheads="1"/>
          </p:cNvSpPr>
          <p:nvPr/>
        </p:nvSpPr>
        <p:spPr bwMode="auto">
          <a:xfrm>
            <a:off x="4205288" y="3124200"/>
            <a:ext cx="884237" cy="304800"/>
          </a:xfrm>
          <a:prstGeom prst="rect">
            <a:avLst/>
          </a:prstGeom>
          <a:solidFill>
            <a:srgbClr val="DDDDDD">
              <a:alpha val="61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33CC"/>
                </a:solidFill>
              </a:rPr>
              <a:t>Network</a:t>
            </a:r>
          </a:p>
        </p:txBody>
      </p:sp>
      <p:sp>
        <p:nvSpPr>
          <p:cNvPr id="210984" name="Text Box 40"/>
          <p:cNvSpPr txBox="1">
            <a:spLocks noChangeArrowheads="1"/>
          </p:cNvSpPr>
          <p:nvPr/>
        </p:nvSpPr>
        <p:spPr bwMode="auto">
          <a:xfrm>
            <a:off x="7342188" y="1865313"/>
            <a:ext cx="1801812" cy="30480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33CC"/>
                </a:solidFill>
              </a:rPr>
              <a:t>Wide Area Network</a:t>
            </a:r>
          </a:p>
        </p:txBody>
      </p:sp>
      <p:sp>
        <p:nvSpPr>
          <p:cNvPr id="210985" name="Text Box 41"/>
          <p:cNvSpPr txBox="1">
            <a:spLocks noChangeArrowheads="1"/>
          </p:cNvSpPr>
          <p:nvPr/>
        </p:nvSpPr>
        <p:spPr bwMode="auto">
          <a:xfrm>
            <a:off x="3124200" y="3048000"/>
            <a:ext cx="84455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Mass </a:t>
            </a:r>
          </a:p>
          <a:p>
            <a:r>
              <a:rPr lang="en-US" sz="1400"/>
              <a:t>Storage</a:t>
            </a:r>
          </a:p>
        </p:txBody>
      </p:sp>
      <p:sp>
        <p:nvSpPr>
          <p:cNvPr id="210986" name="Text Box 42"/>
          <p:cNvSpPr txBox="1">
            <a:spLocks noChangeArrowheads="1"/>
          </p:cNvSpPr>
          <p:nvPr/>
        </p:nvSpPr>
        <p:spPr bwMode="auto">
          <a:xfrm>
            <a:off x="4038600" y="4191000"/>
            <a:ext cx="1149674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Shared File </a:t>
            </a:r>
          </a:p>
          <a:p>
            <a:r>
              <a:rPr lang="en-US" sz="1400" dirty="0" smtClean="0"/>
              <a:t>Systems</a:t>
            </a:r>
            <a:endParaRPr lang="en-US" sz="1400" dirty="0"/>
          </a:p>
        </p:txBody>
      </p:sp>
      <p:sp>
        <p:nvSpPr>
          <p:cNvPr id="210987" name="Text Box 43"/>
          <p:cNvSpPr txBox="1">
            <a:spLocks noChangeArrowheads="1"/>
          </p:cNvSpPr>
          <p:nvPr/>
        </p:nvSpPr>
        <p:spPr bwMode="auto">
          <a:xfrm>
            <a:off x="5334000" y="3048000"/>
            <a:ext cx="1041400" cy="5175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Batch </a:t>
            </a:r>
          </a:p>
          <a:p>
            <a:r>
              <a:rPr lang="en-US" sz="1400"/>
              <a:t>Scheduler</a:t>
            </a:r>
          </a:p>
        </p:txBody>
      </p:sp>
      <p:sp>
        <p:nvSpPr>
          <p:cNvPr id="210988" name="Text Box 44"/>
          <p:cNvSpPr txBox="1">
            <a:spLocks noChangeArrowheads="1"/>
          </p:cNvSpPr>
          <p:nvPr/>
        </p:nvSpPr>
        <p:spPr bwMode="auto">
          <a:xfrm rot="16200000">
            <a:off x="2309019" y="3101181"/>
            <a:ext cx="99060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/>
              <a:t>Installation</a:t>
            </a:r>
          </a:p>
        </p:txBody>
      </p:sp>
      <p:sp>
        <p:nvSpPr>
          <p:cNvPr id="210989" name="Text Box 45"/>
          <p:cNvSpPr txBox="1">
            <a:spLocks noChangeArrowheads="1"/>
          </p:cNvSpPr>
          <p:nvPr/>
        </p:nvSpPr>
        <p:spPr bwMode="auto">
          <a:xfrm rot="5400000">
            <a:off x="5974556" y="3093244"/>
            <a:ext cx="97472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/>
              <a:t>Monitoring</a:t>
            </a:r>
          </a:p>
        </p:txBody>
      </p:sp>
      <p:sp>
        <p:nvSpPr>
          <p:cNvPr id="210990" name="Text Box 46"/>
          <p:cNvSpPr txBox="1">
            <a:spLocks noChangeArrowheads="1"/>
          </p:cNvSpPr>
          <p:nvPr/>
        </p:nvSpPr>
        <p:spPr bwMode="auto">
          <a:xfrm>
            <a:off x="4038600" y="4876800"/>
            <a:ext cx="1311385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/>
              <a:t>Fault Tolerance</a:t>
            </a:r>
          </a:p>
        </p:txBody>
      </p:sp>
      <p:sp>
        <p:nvSpPr>
          <p:cNvPr id="210991" name="Text Box 47"/>
          <p:cNvSpPr txBox="1">
            <a:spLocks noChangeArrowheads="1"/>
          </p:cNvSpPr>
          <p:nvPr/>
        </p:nvSpPr>
        <p:spPr bwMode="auto">
          <a:xfrm>
            <a:off x="4038600" y="1438275"/>
            <a:ext cx="118586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/>
              <a:t>Configuration</a:t>
            </a:r>
          </a:p>
        </p:txBody>
      </p:sp>
      <p:sp>
        <p:nvSpPr>
          <p:cNvPr id="210992" name="Text Box 48"/>
          <p:cNvSpPr txBox="1">
            <a:spLocks noChangeArrowheads="1"/>
          </p:cNvSpPr>
          <p:nvPr/>
        </p:nvSpPr>
        <p:spPr bwMode="auto">
          <a:xfrm>
            <a:off x="0" y="3352800"/>
            <a:ext cx="2028825" cy="307975"/>
          </a:xfrm>
          <a:prstGeom prst="rect">
            <a:avLst/>
          </a:prstGeom>
          <a:solidFill>
            <a:srgbClr val="DDDDDD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l" defTabSz="1069975" eaLnBrk="0" hangingPunct="0">
              <a:lnSpc>
                <a:spcPct val="80000"/>
              </a:lnSpc>
              <a:buClr>
                <a:schemeClr val="bg1"/>
              </a:buClr>
              <a:buSzPct val="100000"/>
              <a:buFont typeface="Monotype Sorts" charset="2"/>
              <a:buNone/>
            </a:pPr>
            <a:r>
              <a:rPr lang="en-US" b="0">
                <a:latin typeface="Times New Roman" pitchFamily="18" charset="0"/>
              </a:rPr>
              <a:t>Physical installation</a:t>
            </a:r>
          </a:p>
        </p:txBody>
      </p:sp>
      <p:sp>
        <p:nvSpPr>
          <p:cNvPr id="210993" name="Text Box 49"/>
          <p:cNvSpPr txBox="1">
            <a:spLocks noChangeArrowheads="1"/>
          </p:cNvSpPr>
          <p:nvPr/>
        </p:nvSpPr>
        <p:spPr bwMode="auto">
          <a:xfrm>
            <a:off x="7696200" y="2590800"/>
            <a:ext cx="1298575" cy="746125"/>
          </a:xfrm>
          <a:prstGeom prst="rect">
            <a:avLst/>
          </a:prstGeom>
          <a:solidFill>
            <a:srgbClr val="DDDDDD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l" defTabSz="1069975" eaLnBrk="0" hangingPunct="0">
              <a:lnSpc>
                <a:spcPct val="80000"/>
              </a:lnSpc>
              <a:buClr>
                <a:schemeClr val="bg1"/>
              </a:buClr>
              <a:buSzPct val="100000"/>
              <a:buFont typeface="Monotype Sorts" charset="2"/>
              <a:buNone/>
            </a:pPr>
            <a:r>
              <a:rPr lang="en-US" b="0">
                <a:latin typeface="Times New Roman" pitchFamily="18" charset="0"/>
              </a:rPr>
              <a:t>Node repair</a:t>
            </a:r>
          </a:p>
          <a:p>
            <a:pPr algn="l" defTabSz="1069975" eaLnBrk="0" hangingPunct="0">
              <a:lnSpc>
                <a:spcPct val="80000"/>
              </a:lnSpc>
              <a:buClr>
                <a:schemeClr val="bg1"/>
              </a:buClr>
              <a:buSzPct val="100000"/>
              <a:buFont typeface="Monotype Sorts" charset="2"/>
              <a:buNone/>
            </a:pPr>
            <a:r>
              <a:rPr lang="en-US" b="0">
                <a:latin typeface="Times New Roman" pitchFamily="18" charset="0"/>
              </a:rPr>
              <a:t>and </a:t>
            </a:r>
          </a:p>
          <a:p>
            <a:pPr algn="l" defTabSz="1069975" eaLnBrk="0" hangingPunct="0">
              <a:lnSpc>
                <a:spcPct val="80000"/>
              </a:lnSpc>
              <a:buClr>
                <a:schemeClr val="bg1"/>
              </a:buClr>
              <a:buSzPct val="100000"/>
              <a:buFont typeface="Monotype Sorts" charset="2"/>
              <a:buNone/>
            </a:pPr>
            <a:r>
              <a:rPr lang="en-US" b="0">
                <a:latin typeface="Times New Roman" pitchFamily="18" charset="0"/>
              </a:rPr>
              <a:t>replacement</a:t>
            </a:r>
          </a:p>
        </p:txBody>
      </p:sp>
      <p:sp>
        <p:nvSpPr>
          <p:cNvPr id="210994" name="Rectangle 50"/>
          <p:cNvSpPr>
            <a:spLocks noChangeArrowheads="1"/>
          </p:cNvSpPr>
          <p:nvPr/>
        </p:nvSpPr>
        <p:spPr bwMode="auto">
          <a:xfrm>
            <a:off x="228600" y="2790825"/>
            <a:ext cx="1308100" cy="333375"/>
          </a:xfrm>
          <a:prstGeom prst="rect">
            <a:avLst/>
          </a:prstGeom>
          <a:solidFill>
            <a:srgbClr val="DDDDDD"/>
          </a:solidFill>
          <a:ln w="12700" algn="ctr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 algn="l" defTabSz="1069975" eaLnBrk="0" hangingPunct="0">
              <a:lnSpc>
                <a:spcPct val="80000"/>
              </a:lnSpc>
              <a:buClr>
                <a:schemeClr val="bg1"/>
              </a:buClr>
              <a:buSzPct val="100000"/>
              <a:buFont typeface="Monotype Sorts" charset="2"/>
              <a:buNone/>
            </a:pPr>
            <a:r>
              <a:rPr lang="en-US" sz="2000" b="0">
                <a:latin typeface="Times New Roman" pitchFamily="18" charset="0"/>
              </a:rPr>
              <a:t>Purchasing</a:t>
            </a:r>
          </a:p>
        </p:txBody>
      </p:sp>
      <p:sp>
        <p:nvSpPr>
          <p:cNvPr id="210996" name="Text Box 52"/>
          <p:cNvSpPr txBox="1">
            <a:spLocks noChangeArrowheads="1"/>
          </p:cNvSpPr>
          <p:nvPr/>
        </p:nvSpPr>
        <p:spPr bwMode="auto">
          <a:xfrm>
            <a:off x="620713" y="1900238"/>
            <a:ext cx="1649412" cy="396875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n-US" sz="2000" u="sng">
                <a:solidFill>
                  <a:srgbClr val="0033CC"/>
                </a:solidFill>
              </a:rPr>
              <a:t>large scale !</a:t>
            </a:r>
          </a:p>
        </p:txBody>
      </p:sp>
      <p:sp>
        <p:nvSpPr>
          <p:cNvPr id="210997" name="Text Box 53"/>
          <p:cNvSpPr txBox="1">
            <a:spLocks noChangeArrowheads="1"/>
          </p:cNvSpPr>
          <p:nvPr/>
        </p:nvSpPr>
        <p:spPr bwMode="auto">
          <a:xfrm>
            <a:off x="6188075" y="4752975"/>
            <a:ext cx="1622560" cy="400110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n-US" sz="2000" u="sng" dirty="0" smtClean="0">
                <a:solidFill>
                  <a:srgbClr val="0033CC"/>
                </a:solidFill>
              </a:rPr>
              <a:t>Automation </a:t>
            </a:r>
            <a:r>
              <a:rPr lang="en-US" sz="2000" u="sng" dirty="0">
                <a:solidFill>
                  <a:srgbClr val="0033CC"/>
                </a:solidFill>
              </a:rPr>
              <a:t>!</a:t>
            </a:r>
          </a:p>
        </p:txBody>
      </p:sp>
      <p:sp>
        <p:nvSpPr>
          <p:cNvPr id="210998" name="Text Box 54"/>
          <p:cNvSpPr txBox="1">
            <a:spLocks noChangeArrowheads="1"/>
          </p:cNvSpPr>
          <p:nvPr/>
        </p:nvSpPr>
        <p:spPr bwMode="auto">
          <a:xfrm>
            <a:off x="931863" y="4500563"/>
            <a:ext cx="1311275" cy="396875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n-US" sz="2000" u="sng">
                <a:solidFill>
                  <a:srgbClr val="0033CC"/>
                </a:solidFill>
              </a:rPr>
              <a:t>Logistic !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857356" y="142852"/>
            <a:ext cx="4376519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CERN Computing Fabric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 July 2010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71604" y="1142984"/>
            <a:ext cx="7382149" cy="5109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CH" dirty="0" smtClean="0"/>
          </a:p>
          <a:p>
            <a:pPr>
              <a:buFont typeface="Wingdings" pitchFamily="2" charset="2"/>
              <a:buChar char="Ø"/>
            </a:pPr>
            <a:r>
              <a:rPr lang="de-CH" dirty="0" smtClean="0"/>
              <a:t>  Today </a:t>
            </a:r>
            <a:r>
              <a:rPr lang="de-CH" dirty="0" err="1" smtClean="0"/>
              <a:t>we</a:t>
            </a:r>
            <a:r>
              <a:rPr lang="de-CH" dirty="0" smtClean="0"/>
              <a:t> </a:t>
            </a:r>
            <a:r>
              <a:rPr lang="de-CH" dirty="0" err="1" smtClean="0"/>
              <a:t>have</a:t>
            </a:r>
            <a:r>
              <a:rPr lang="de-CH" dirty="0" smtClean="0"/>
              <a:t> </a:t>
            </a:r>
            <a:r>
              <a:rPr lang="de-CH" dirty="0" err="1" smtClean="0"/>
              <a:t>about</a:t>
            </a:r>
            <a:r>
              <a:rPr lang="de-CH" dirty="0" smtClean="0"/>
              <a:t> 7000 </a:t>
            </a:r>
            <a:r>
              <a:rPr lang="de-CH" dirty="0" err="1" smtClean="0"/>
              <a:t>PC‘s</a:t>
            </a:r>
            <a:r>
              <a:rPr lang="de-CH" dirty="0" smtClean="0"/>
              <a:t> </a:t>
            </a:r>
            <a:r>
              <a:rPr lang="de-CH" dirty="0" err="1" smtClean="0"/>
              <a:t>installed</a:t>
            </a:r>
            <a:r>
              <a:rPr lang="de-CH" dirty="0" smtClean="0"/>
              <a:t> in the </a:t>
            </a:r>
            <a:r>
              <a:rPr lang="de-CH" dirty="0" err="1" smtClean="0"/>
              <a:t>center</a:t>
            </a:r>
            <a:endParaRPr lang="de-CH" dirty="0" smtClean="0"/>
          </a:p>
          <a:p>
            <a:pPr>
              <a:buFont typeface="Wingdings" pitchFamily="2" charset="2"/>
              <a:buChar char="Ø"/>
            </a:pPr>
            <a:endParaRPr lang="de-CH" dirty="0" smtClean="0"/>
          </a:p>
          <a:p>
            <a:pPr>
              <a:buFont typeface="Wingdings" pitchFamily="2" charset="2"/>
              <a:buChar char="Ø"/>
            </a:pPr>
            <a:r>
              <a:rPr lang="de-CH" dirty="0" smtClean="0"/>
              <a:t>   </a:t>
            </a:r>
            <a:r>
              <a:rPr lang="de-CH" dirty="0" err="1" smtClean="0"/>
              <a:t>Assume</a:t>
            </a:r>
            <a:r>
              <a:rPr lang="de-CH" dirty="0" smtClean="0"/>
              <a:t> 3 </a:t>
            </a:r>
            <a:r>
              <a:rPr lang="de-CH" dirty="0" err="1" smtClean="0"/>
              <a:t>years</a:t>
            </a:r>
            <a:r>
              <a:rPr lang="de-CH" dirty="0" smtClean="0"/>
              <a:t> </a:t>
            </a:r>
            <a:r>
              <a:rPr lang="de-CH" dirty="0" err="1" smtClean="0"/>
              <a:t>lifetime</a:t>
            </a:r>
            <a:r>
              <a:rPr lang="de-CH" dirty="0" smtClean="0"/>
              <a:t> for the </a:t>
            </a:r>
            <a:r>
              <a:rPr lang="de-CH" dirty="0" err="1" smtClean="0"/>
              <a:t>equipment</a:t>
            </a:r>
            <a:endParaRPr lang="de-CH" dirty="0" smtClean="0"/>
          </a:p>
          <a:p>
            <a:r>
              <a:rPr lang="de-CH" dirty="0" smtClean="0">
                <a:sym typeface="Wingdings" pitchFamily="2" charset="2"/>
              </a:rPr>
              <a:t>       Key </a:t>
            </a:r>
            <a:r>
              <a:rPr lang="de-CH" dirty="0" err="1" smtClean="0">
                <a:sym typeface="Wingdings" pitchFamily="2" charset="2"/>
              </a:rPr>
              <a:t>factors</a:t>
            </a:r>
            <a:r>
              <a:rPr lang="de-CH" dirty="0" smtClean="0">
                <a:sym typeface="Wingdings" pitchFamily="2" charset="2"/>
              </a:rPr>
              <a:t> = </a:t>
            </a:r>
            <a:r>
              <a:rPr lang="de-CH" dirty="0" smtClean="0"/>
              <a:t> power </a:t>
            </a:r>
            <a:r>
              <a:rPr lang="de-CH" dirty="0" err="1" smtClean="0"/>
              <a:t>consumption</a:t>
            </a:r>
            <a:r>
              <a:rPr lang="de-CH" dirty="0" smtClean="0"/>
              <a:t>, </a:t>
            </a:r>
            <a:r>
              <a:rPr lang="de-CH" dirty="0" err="1" smtClean="0"/>
              <a:t>performance</a:t>
            </a:r>
            <a:r>
              <a:rPr lang="de-CH" dirty="0" smtClean="0"/>
              <a:t>, </a:t>
            </a:r>
            <a:r>
              <a:rPr lang="de-CH" dirty="0" err="1" smtClean="0"/>
              <a:t>reliability</a:t>
            </a:r>
            <a:endParaRPr lang="de-CH" dirty="0" smtClean="0"/>
          </a:p>
          <a:p>
            <a:pPr>
              <a:buFont typeface="Wingdings" pitchFamily="2" charset="2"/>
              <a:buChar char="Ø"/>
            </a:pPr>
            <a:endParaRPr lang="de-CH" dirty="0" smtClean="0"/>
          </a:p>
          <a:p>
            <a:pPr>
              <a:buFont typeface="Wingdings" pitchFamily="2" charset="2"/>
              <a:buChar char="Ø"/>
            </a:pPr>
            <a:r>
              <a:rPr lang="de-CH" dirty="0" smtClean="0"/>
              <a:t>   Experiment </a:t>
            </a:r>
            <a:r>
              <a:rPr lang="de-CH" dirty="0" err="1" smtClean="0"/>
              <a:t>requests</a:t>
            </a:r>
            <a:r>
              <a:rPr lang="de-CH" dirty="0" smtClean="0"/>
              <a:t> </a:t>
            </a:r>
            <a:r>
              <a:rPr lang="de-CH" dirty="0" err="1" smtClean="0"/>
              <a:t>require</a:t>
            </a:r>
            <a:r>
              <a:rPr lang="de-CH" dirty="0" smtClean="0"/>
              <a:t> </a:t>
            </a:r>
            <a:r>
              <a:rPr lang="de-CH" dirty="0" err="1" smtClean="0"/>
              <a:t>investments</a:t>
            </a:r>
            <a:r>
              <a:rPr lang="de-CH" dirty="0" smtClean="0"/>
              <a:t> of ~ 15 MCHF/</a:t>
            </a:r>
            <a:r>
              <a:rPr lang="de-CH" dirty="0" err="1" smtClean="0"/>
              <a:t>year</a:t>
            </a:r>
            <a:endParaRPr lang="de-CH" dirty="0" smtClean="0"/>
          </a:p>
          <a:p>
            <a:r>
              <a:rPr lang="de-CH" dirty="0" smtClean="0"/>
              <a:t>      for new PC </a:t>
            </a:r>
            <a:r>
              <a:rPr lang="de-CH" dirty="0" err="1" smtClean="0"/>
              <a:t>hardware</a:t>
            </a:r>
            <a:r>
              <a:rPr lang="de-CH" dirty="0" smtClean="0"/>
              <a:t> 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infrastructure</a:t>
            </a:r>
            <a:endParaRPr lang="de-CH" dirty="0" smtClean="0"/>
          </a:p>
          <a:p>
            <a:endParaRPr lang="de-CH" dirty="0" smtClean="0"/>
          </a:p>
          <a:p>
            <a:r>
              <a:rPr lang="de-CH" sz="2000" b="1" dirty="0" err="1" smtClean="0">
                <a:solidFill>
                  <a:srgbClr val="0000FF"/>
                </a:solidFill>
              </a:rPr>
              <a:t>Infrastructur</a:t>
            </a:r>
            <a:r>
              <a:rPr lang="de-CH" sz="2000" b="1" dirty="0" smtClean="0">
                <a:solidFill>
                  <a:srgbClr val="0000FF"/>
                </a:solidFill>
              </a:rPr>
              <a:t> </a:t>
            </a:r>
            <a:r>
              <a:rPr lang="de-CH" sz="2000" b="1" dirty="0" err="1" smtClean="0">
                <a:solidFill>
                  <a:srgbClr val="0000FF"/>
                </a:solidFill>
              </a:rPr>
              <a:t>and</a:t>
            </a:r>
            <a:r>
              <a:rPr lang="de-CH" sz="2000" b="1" dirty="0" smtClean="0">
                <a:solidFill>
                  <a:srgbClr val="0000FF"/>
                </a:solidFill>
              </a:rPr>
              <a:t> </a:t>
            </a:r>
            <a:r>
              <a:rPr lang="de-CH" sz="2000" b="1" dirty="0" err="1" smtClean="0">
                <a:solidFill>
                  <a:srgbClr val="0000FF"/>
                </a:solidFill>
              </a:rPr>
              <a:t>operation</a:t>
            </a:r>
            <a:r>
              <a:rPr lang="de-CH" sz="2000" b="1" dirty="0" smtClean="0">
                <a:solidFill>
                  <a:srgbClr val="0000FF"/>
                </a:solidFill>
              </a:rPr>
              <a:t> </a:t>
            </a:r>
            <a:r>
              <a:rPr lang="de-CH" sz="2000" b="1" dirty="0" err="1" smtClean="0">
                <a:solidFill>
                  <a:srgbClr val="0000FF"/>
                </a:solidFill>
              </a:rPr>
              <a:t>setup</a:t>
            </a:r>
            <a:r>
              <a:rPr lang="de-CH" sz="2000" b="1" dirty="0" smtClean="0">
                <a:solidFill>
                  <a:srgbClr val="0000FF"/>
                </a:solidFill>
              </a:rPr>
              <a:t> </a:t>
            </a:r>
            <a:r>
              <a:rPr lang="de-CH" sz="2000" b="1" dirty="0" err="1" smtClean="0">
                <a:solidFill>
                  <a:srgbClr val="0000FF"/>
                </a:solidFill>
              </a:rPr>
              <a:t>needed</a:t>
            </a:r>
            <a:r>
              <a:rPr lang="de-CH" sz="2000" b="1" dirty="0" smtClean="0">
                <a:solidFill>
                  <a:srgbClr val="0000FF"/>
                </a:solidFill>
              </a:rPr>
              <a:t> for :</a:t>
            </a:r>
          </a:p>
          <a:p>
            <a:endParaRPr lang="de-CH" dirty="0" smtClean="0"/>
          </a:p>
          <a:p>
            <a:pPr>
              <a:buFont typeface="Wingdings" pitchFamily="2" charset="2"/>
              <a:buChar char="Ø"/>
            </a:pPr>
            <a:r>
              <a:rPr lang="de-CH" dirty="0" smtClean="0"/>
              <a:t>  ~2000 </a:t>
            </a:r>
            <a:r>
              <a:rPr lang="de-CH" dirty="0" err="1" smtClean="0"/>
              <a:t>nodes</a:t>
            </a:r>
            <a:r>
              <a:rPr lang="de-CH" dirty="0" smtClean="0"/>
              <a:t> </a:t>
            </a:r>
            <a:r>
              <a:rPr lang="de-CH" dirty="0" err="1" smtClean="0"/>
              <a:t>installed</a:t>
            </a:r>
            <a:r>
              <a:rPr lang="de-CH" dirty="0" smtClean="0"/>
              <a:t> per </a:t>
            </a:r>
            <a:r>
              <a:rPr lang="de-CH" dirty="0" err="1" smtClean="0"/>
              <a:t>year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~2000 </a:t>
            </a:r>
            <a:r>
              <a:rPr lang="de-CH" dirty="0" err="1" smtClean="0"/>
              <a:t>nodes</a:t>
            </a:r>
            <a:r>
              <a:rPr lang="de-CH" dirty="0" smtClean="0"/>
              <a:t> </a:t>
            </a:r>
            <a:r>
              <a:rPr lang="de-CH" dirty="0" err="1" smtClean="0"/>
              <a:t>removed</a:t>
            </a:r>
            <a:r>
              <a:rPr lang="de-CH" dirty="0" smtClean="0"/>
              <a:t> per </a:t>
            </a:r>
            <a:r>
              <a:rPr lang="de-CH" dirty="0" err="1" smtClean="0"/>
              <a:t>year</a:t>
            </a:r>
            <a:endParaRPr lang="de-CH" dirty="0" smtClean="0"/>
          </a:p>
          <a:p>
            <a:endParaRPr lang="de-CH" dirty="0" smtClean="0"/>
          </a:p>
          <a:p>
            <a:pPr>
              <a:buFont typeface="Wingdings" pitchFamily="2" charset="2"/>
              <a:buChar char="Ø"/>
            </a:pPr>
            <a:r>
              <a:rPr lang="de-CH" dirty="0" smtClean="0"/>
              <a:t>  Installation in </a:t>
            </a:r>
            <a:r>
              <a:rPr lang="de-CH" dirty="0" err="1" smtClean="0"/>
              <a:t>racks</a:t>
            </a:r>
            <a:r>
              <a:rPr lang="de-CH" dirty="0" smtClean="0"/>
              <a:t>, </a:t>
            </a:r>
            <a:r>
              <a:rPr lang="de-CH" dirty="0" err="1" smtClean="0"/>
              <a:t>cabling</a:t>
            </a:r>
            <a:r>
              <a:rPr lang="de-CH" dirty="0" smtClean="0"/>
              <a:t>, </a:t>
            </a:r>
            <a:r>
              <a:rPr lang="de-CH" dirty="0" err="1" smtClean="0"/>
              <a:t>automatic</a:t>
            </a:r>
            <a:r>
              <a:rPr lang="de-CH" dirty="0" smtClean="0"/>
              <a:t> </a:t>
            </a:r>
            <a:r>
              <a:rPr lang="de-CH" dirty="0" err="1" smtClean="0"/>
              <a:t>installation</a:t>
            </a:r>
            <a:r>
              <a:rPr lang="de-CH" dirty="0" smtClean="0"/>
              <a:t>, Linux</a:t>
            </a:r>
          </a:p>
          <a:p>
            <a:r>
              <a:rPr lang="de-CH" dirty="0" smtClean="0"/>
              <a:t>     software environment</a:t>
            </a:r>
          </a:p>
          <a:p>
            <a:endParaRPr lang="de-CH" dirty="0" smtClean="0"/>
          </a:p>
          <a:p>
            <a:pPr>
              <a:buFont typeface="Wingdings" pitchFamily="2" charset="2"/>
              <a:buChar char="Ø"/>
            </a:pPr>
            <a:r>
              <a:rPr lang="de-CH" dirty="0" smtClean="0"/>
              <a:t>  Equipment </a:t>
            </a:r>
            <a:r>
              <a:rPr lang="de-CH" dirty="0" err="1" smtClean="0"/>
              <a:t>replacement</a:t>
            </a:r>
            <a:r>
              <a:rPr lang="de-CH" dirty="0" smtClean="0"/>
              <a:t> rate,  e.g. 2 </a:t>
            </a:r>
            <a:r>
              <a:rPr lang="de-CH" dirty="0" err="1" smtClean="0"/>
              <a:t>disk</a:t>
            </a:r>
            <a:r>
              <a:rPr lang="de-CH" dirty="0" smtClean="0"/>
              <a:t> </a:t>
            </a:r>
            <a:r>
              <a:rPr lang="de-CH" dirty="0" err="1" smtClean="0"/>
              <a:t>errors</a:t>
            </a:r>
            <a:r>
              <a:rPr lang="de-CH" dirty="0" smtClean="0"/>
              <a:t> per day</a:t>
            </a:r>
          </a:p>
          <a:p>
            <a:r>
              <a:rPr lang="de-CH" dirty="0" smtClean="0"/>
              <a:t>     </a:t>
            </a:r>
            <a:r>
              <a:rPr lang="de-CH" dirty="0" err="1" smtClean="0"/>
              <a:t>several</a:t>
            </a:r>
            <a:r>
              <a:rPr lang="de-CH" dirty="0" smtClean="0"/>
              <a:t>  </a:t>
            </a:r>
            <a:r>
              <a:rPr lang="de-CH" dirty="0" err="1" smtClean="0"/>
              <a:t>nodes</a:t>
            </a:r>
            <a:r>
              <a:rPr lang="de-CH" dirty="0" smtClean="0"/>
              <a:t> in </a:t>
            </a:r>
            <a:r>
              <a:rPr lang="de-CH" dirty="0" err="1" smtClean="0"/>
              <a:t>repair</a:t>
            </a:r>
            <a:r>
              <a:rPr lang="de-CH" dirty="0" smtClean="0"/>
              <a:t> per </a:t>
            </a:r>
            <a:r>
              <a:rPr lang="de-CH" dirty="0" err="1" smtClean="0"/>
              <a:t>week</a:t>
            </a:r>
            <a:r>
              <a:rPr lang="de-CH" dirty="0" smtClean="0"/>
              <a:t>      50 </a:t>
            </a:r>
            <a:r>
              <a:rPr lang="de-CH" dirty="0" err="1" smtClean="0"/>
              <a:t>node</a:t>
            </a:r>
            <a:r>
              <a:rPr lang="de-CH" dirty="0" smtClean="0"/>
              <a:t> </a:t>
            </a:r>
            <a:r>
              <a:rPr lang="de-CH" dirty="0" err="1" smtClean="0"/>
              <a:t>crashes</a:t>
            </a:r>
            <a:r>
              <a:rPr lang="de-CH" dirty="0" smtClean="0"/>
              <a:t> per day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00166" y="142852"/>
            <a:ext cx="1763624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Logistics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0" name="Line 13"/>
          <p:cNvSpPr>
            <a:spLocks noChangeShapeType="1"/>
          </p:cNvSpPr>
          <p:nvPr/>
        </p:nvSpPr>
        <p:spPr bwMode="auto">
          <a:xfrm>
            <a:off x="2209801" y="1981200"/>
            <a:ext cx="53340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13006" name="Text Box 14"/>
          <p:cNvSpPr txBox="1">
            <a:spLocks noChangeArrowheads="1"/>
          </p:cNvSpPr>
          <p:nvPr/>
        </p:nvSpPr>
        <p:spPr bwMode="auto">
          <a:xfrm>
            <a:off x="1475656" y="116632"/>
            <a:ext cx="432048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C00000"/>
                </a:solidFill>
              </a:rPr>
              <a:t>Functional Computing Units</a:t>
            </a:r>
            <a:endParaRPr lang="en-US" sz="2400" b="1" dirty="0">
              <a:solidFill>
                <a:srgbClr val="C00000"/>
              </a:solidFill>
            </a:endParaRPr>
          </a:p>
        </p:txBody>
      </p:sp>
      <p:grpSp>
        <p:nvGrpSpPr>
          <p:cNvPr id="2" name="Group 80"/>
          <p:cNvGrpSpPr/>
          <p:nvPr/>
        </p:nvGrpSpPr>
        <p:grpSpPr>
          <a:xfrm>
            <a:off x="2133600" y="3048000"/>
            <a:ext cx="1503363" cy="385763"/>
            <a:chOff x="4191000" y="2743200"/>
            <a:chExt cx="1503363" cy="385763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4191000" y="2743200"/>
              <a:ext cx="284163" cy="385763"/>
              <a:chOff x="4604" y="3294"/>
              <a:chExt cx="250" cy="448"/>
            </a:xfrm>
          </p:grpSpPr>
          <p:sp>
            <p:nvSpPr>
              <p:cNvPr id="20499" name="AutoShape 22"/>
              <p:cNvSpPr>
                <a:spLocks noChangeArrowheads="1"/>
              </p:cNvSpPr>
              <p:nvPr/>
            </p:nvSpPr>
            <p:spPr bwMode="auto">
              <a:xfrm>
                <a:off x="4614" y="3294"/>
                <a:ext cx="240" cy="259"/>
              </a:xfrm>
              <a:prstGeom prst="cube">
                <a:avLst>
                  <a:gd name="adj" fmla="val 25000"/>
                </a:avLst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0" name="Line 23"/>
              <p:cNvSpPr>
                <a:spLocks noChangeShapeType="1"/>
              </p:cNvSpPr>
              <p:nvPr/>
            </p:nvSpPr>
            <p:spPr bwMode="auto">
              <a:xfrm>
                <a:off x="4674" y="3553"/>
                <a:ext cx="0" cy="6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1" name="Line 24"/>
              <p:cNvSpPr>
                <a:spLocks noChangeShapeType="1"/>
              </p:cNvSpPr>
              <p:nvPr/>
            </p:nvSpPr>
            <p:spPr bwMode="auto">
              <a:xfrm>
                <a:off x="4734" y="3553"/>
                <a:ext cx="6" cy="1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2" name="AutoShape 25"/>
              <p:cNvSpPr>
                <a:spLocks noChangeArrowheads="1"/>
              </p:cNvSpPr>
              <p:nvPr/>
            </p:nvSpPr>
            <p:spPr bwMode="auto">
              <a:xfrm>
                <a:off x="4614" y="3294"/>
                <a:ext cx="240" cy="260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3" name="AutoShape 26"/>
              <p:cNvSpPr>
                <a:spLocks noChangeArrowheads="1"/>
              </p:cNvSpPr>
              <p:nvPr/>
            </p:nvSpPr>
            <p:spPr bwMode="auto">
              <a:xfrm>
                <a:off x="4604" y="3612"/>
                <a:ext cx="180" cy="130"/>
              </a:xfrm>
              <a:prstGeom prst="flowChartMagneticDisk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" name="Group 21"/>
            <p:cNvGrpSpPr>
              <a:grpSpLocks/>
            </p:cNvGrpSpPr>
            <p:nvPr/>
          </p:nvGrpSpPr>
          <p:grpSpPr bwMode="auto">
            <a:xfrm>
              <a:off x="4495800" y="2743200"/>
              <a:ext cx="284163" cy="385763"/>
              <a:chOff x="4604" y="3294"/>
              <a:chExt cx="250" cy="448"/>
            </a:xfrm>
          </p:grpSpPr>
          <p:sp>
            <p:nvSpPr>
              <p:cNvPr id="43" name="AutoShape 22"/>
              <p:cNvSpPr>
                <a:spLocks noChangeArrowheads="1"/>
              </p:cNvSpPr>
              <p:nvPr/>
            </p:nvSpPr>
            <p:spPr bwMode="auto">
              <a:xfrm>
                <a:off x="4614" y="3294"/>
                <a:ext cx="240" cy="259"/>
              </a:xfrm>
              <a:prstGeom prst="cube">
                <a:avLst>
                  <a:gd name="adj" fmla="val 25000"/>
                </a:avLst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Line 23"/>
              <p:cNvSpPr>
                <a:spLocks noChangeShapeType="1"/>
              </p:cNvSpPr>
              <p:nvPr/>
            </p:nvSpPr>
            <p:spPr bwMode="auto">
              <a:xfrm>
                <a:off x="4674" y="3553"/>
                <a:ext cx="0" cy="6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Line 24"/>
              <p:cNvSpPr>
                <a:spLocks noChangeShapeType="1"/>
              </p:cNvSpPr>
              <p:nvPr/>
            </p:nvSpPr>
            <p:spPr bwMode="auto">
              <a:xfrm>
                <a:off x="4734" y="3553"/>
                <a:ext cx="6" cy="1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AutoShape 25"/>
              <p:cNvSpPr>
                <a:spLocks noChangeArrowheads="1"/>
              </p:cNvSpPr>
              <p:nvPr/>
            </p:nvSpPr>
            <p:spPr bwMode="auto">
              <a:xfrm>
                <a:off x="4614" y="3294"/>
                <a:ext cx="240" cy="260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AutoShape 26"/>
              <p:cNvSpPr>
                <a:spLocks noChangeArrowheads="1"/>
              </p:cNvSpPr>
              <p:nvPr/>
            </p:nvSpPr>
            <p:spPr bwMode="auto">
              <a:xfrm>
                <a:off x="4604" y="3612"/>
                <a:ext cx="180" cy="130"/>
              </a:xfrm>
              <a:prstGeom prst="flowChartMagneticDisk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" name="Group 21"/>
            <p:cNvGrpSpPr>
              <a:grpSpLocks/>
            </p:cNvGrpSpPr>
            <p:nvPr/>
          </p:nvGrpSpPr>
          <p:grpSpPr bwMode="auto">
            <a:xfrm>
              <a:off x="4800600" y="2743200"/>
              <a:ext cx="284163" cy="385763"/>
              <a:chOff x="4604" y="3294"/>
              <a:chExt cx="250" cy="448"/>
            </a:xfrm>
          </p:grpSpPr>
          <p:sp>
            <p:nvSpPr>
              <p:cNvPr id="49" name="AutoShape 22"/>
              <p:cNvSpPr>
                <a:spLocks noChangeArrowheads="1"/>
              </p:cNvSpPr>
              <p:nvPr/>
            </p:nvSpPr>
            <p:spPr bwMode="auto">
              <a:xfrm>
                <a:off x="4614" y="3294"/>
                <a:ext cx="240" cy="259"/>
              </a:xfrm>
              <a:prstGeom prst="cube">
                <a:avLst>
                  <a:gd name="adj" fmla="val 25000"/>
                </a:avLst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Line 23"/>
              <p:cNvSpPr>
                <a:spLocks noChangeShapeType="1"/>
              </p:cNvSpPr>
              <p:nvPr/>
            </p:nvSpPr>
            <p:spPr bwMode="auto">
              <a:xfrm>
                <a:off x="4674" y="3553"/>
                <a:ext cx="0" cy="6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Line 24"/>
              <p:cNvSpPr>
                <a:spLocks noChangeShapeType="1"/>
              </p:cNvSpPr>
              <p:nvPr/>
            </p:nvSpPr>
            <p:spPr bwMode="auto">
              <a:xfrm>
                <a:off x="4734" y="3553"/>
                <a:ext cx="6" cy="1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AutoShape 25"/>
              <p:cNvSpPr>
                <a:spLocks noChangeArrowheads="1"/>
              </p:cNvSpPr>
              <p:nvPr/>
            </p:nvSpPr>
            <p:spPr bwMode="auto">
              <a:xfrm>
                <a:off x="4614" y="3294"/>
                <a:ext cx="240" cy="260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AutoShape 26"/>
              <p:cNvSpPr>
                <a:spLocks noChangeArrowheads="1"/>
              </p:cNvSpPr>
              <p:nvPr/>
            </p:nvSpPr>
            <p:spPr bwMode="auto">
              <a:xfrm>
                <a:off x="4604" y="3612"/>
                <a:ext cx="180" cy="130"/>
              </a:xfrm>
              <a:prstGeom prst="flowChartMagneticDisk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5105400" y="2743200"/>
              <a:ext cx="284163" cy="385763"/>
              <a:chOff x="4604" y="3294"/>
              <a:chExt cx="250" cy="448"/>
            </a:xfrm>
          </p:grpSpPr>
          <p:sp>
            <p:nvSpPr>
              <p:cNvPr id="55" name="AutoShape 22"/>
              <p:cNvSpPr>
                <a:spLocks noChangeArrowheads="1"/>
              </p:cNvSpPr>
              <p:nvPr/>
            </p:nvSpPr>
            <p:spPr bwMode="auto">
              <a:xfrm>
                <a:off x="4614" y="3294"/>
                <a:ext cx="240" cy="259"/>
              </a:xfrm>
              <a:prstGeom prst="cube">
                <a:avLst>
                  <a:gd name="adj" fmla="val 25000"/>
                </a:avLst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Line 23"/>
              <p:cNvSpPr>
                <a:spLocks noChangeShapeType="1"/>
              </p:cNvSpPr>
              <p:nvPr/>
            </p:nvSpPr>
            <p:spPr bwMode="auto">
              <a:xfrm>
                <a:off x="4674" y="3553"/>
                <a:ext cx="0" cy="6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Line 24"/>
              <p:cNvSpPr>
                <a:spLocks noChangeShapeType="1"/>
              </p:cNvSpPr>
              <p:nvPr/>
            </p:nvSpPr>
            <p:spPr bwMode="auto">
              <a:xfrm>
                <a:off x="4734" y="3553"/>
                <a:ext cx="6" cy="1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AutoShape 25"/>
              <p:cNvSpPr>
                <a:spLocks noChangeArrowheads="1"/>
              </p:cNvSpPr>
              <p:nvPr/>
            </p:nvSpPr>
            <p:spPr bwMode="auto">
              <a:xfrm>
                <a:off x="4614" y="3294"/>
                <a:ext cx="240" cy="260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AutoShape 26"/>
              <p:cNvSpPr>
                <a:spLocks noChangeArrowheads="1"/>
              </p:cNvSpPr>
              <p:nvPr/>
            </p:nvSpPr>
            <p:spPr bwMode="auto">
              <a:xfrm>
                <a:off x="4604" y="3612"/>
                <a:ext cx="180" cy="130"/>
              </a:xfrm>
              <a:prstGeom prst="flowChartMagneticDisk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5410200" y="2743200"/>
              <a:ext cx="284163" cy="385763"/>
              <a:chOff x="4604" y="3294"/>
              <a:chExt cx="250" cy="448"/>
            </a:xfrm>
          </p:grpSpPr>
          <p:sp>
            <p:nvSpPr>
              <p:cNvPr id="61" name="AutoShape 22"/>
              <p:cNvSpPr>
                <a:spLocks noChangeArrowheads="1"/>
              </p:cNvSpPr>
              <p:nvPr/>
            </p:nvSpPr>
            <p:spPr bwMode="auto">
              <a:xfrm>
                <a:off x="4614" y="3294"/>
                <a:ext cx="240" cy="259"/>
              </a:xfrm>
              <a:prstGeom prst="cube">
                <a:avLst>
                  <a:gd name="adj" fmla="val 25000"/>
                </a:avLst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Line 23"/>
              <p:cNvSpPr>
                <a:spLocks noChangeShapeType="1"/>
              </p:cNvSpPr>
              <p:nvPr/>
            </p:nvSpPr>
            <p:spPr bwMode="auto">
              <a:xfrm>
                <a:off x="4674" y="3553"/>
                <a:ext cx="0" cy="6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Line 24"/>
              <p:cNvSpPr>
                <a:spLocks noChangeShapeType="1"/>
              </p:cNvSpPr>
              <p:nvPr/>
            </p:nvSpPr>
            <p:spPr bwMode="auto">
              <a:xfrm>
                <a:off x="4734" y="3553"/>
                <a:ext cx="6" cy="1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AutoShape 25"/>
              <p:cNvSpPr>
                <a:spLocks noChangeArrowheads="1"/>
              </p:cNvSpPr>
              <p:nvPr/>
            </p:nvSpPr>
            <p:spPr bwMode="auto">
              <a:xfrm>
                <a:off x="4614" y="3294"/>
                <a:ext cx="240" cy="260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AutoShape 26"/>
              <p:cNvSpPr>
                <a:spLocks noChangeArrowheads="1"/>
              </p:cNvSpPr>
              <p:nvPr/>
            </p:nvSpPr>
            <p:spPr bwMode="auto">
              <a:xfrm>
                <a:off x="4604" y="3612"/>
                <a:ext cx="180" cy="130"/>
              </a:xfrm>
              <a:prstGeom prst="flowChartMagneticDisk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8" name="Group 95"/>
          <p:cNvGrpSpPr/>
          <p:nvPr/>
        </p:nvGrpSpPr>
        <p:grpSpPr>
          <a:xfrm>
            <a:off x="6096000" y="3048000"/>
            <a:ext cx="1203734" cy="530782"/>
            <a:chOff x="6101175" y="1063881"/>
            <a:chExt cx="1203734" cy="530782"/>
          </a:xfrm>
        </p:grpSpPr>
        <p:grpSp>
          <p:nvGrpSpPr>
            <p:cNvPr id="9" name="Group 15"/>
            <p:cNvGrpSpPr>
              <a:grpSpLocks/>
            </p:cNvGrpSpPr>
            <p:nvPr/>
          </p:nvGrpSpPr>
          <p:grpSpPr bwMode="auto">
            <a:xfrm rot="-68154">
              <a:off x="6101175" y="1063881"/>
              <a:ext cx="289333" cy="525046"/>
              <a:chOff x="5040" y="3264"/>
              <a:chExt cx="192" cy="384"/>
            </a:xfrm>
          </p:grpSpPr>
          <p:sp>
            <p:nvSpPr>
              <p:cNvPr id="20504" name="Line 16"/>
              <p:cNvSpPr>
                <a:spLocks noChangeShapeType="1"/>
              </p:cNvSpPr>
              <p:nvPr/>
            </p:nvSpPr>
            <p:spPr bwMode="auto">
              <a:xfrm>
                <a:off x="5136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5" name="Line 17"/>
              <p:cNvSpPr>
                <a:spLocks noChangeShapeType="1"/>
              </p:cNvSpPr>
              <p:nvPr/>
            </p:nvSpPr>
            <p:spPr bwMode="auto">
              <a:xfrm>
                <a:off x="5088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6" name="AutoShape 18"/>
              <p:cNvSpPr>
                <a:spLocks noChangeArrowheads="1"/>
              </p:cNvSpPr>
              <p:nvPr/>
            </p:nvSpPr>
            <p:spPr bwMode="auto">
              <a:xfrm>
                <a:off x="5040" y="326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07" name="AutoShape 19"/>
              <p:cNvSpPr>
                <a:spLocks noChangeArrowheads="1"/>
              </p:cNvSpPr>
              <p:nvPr/>
            </p:nvSpPr>
            <p:spPr bwMode="auto">
              <a:xfrm>
                <a:off x="5040" y="3504"/>
                <a:ext cx="144" cy="144"/>
              </a:xfrm>
              <a:prstGeom prst="flowChartMagneticTape">
                <a:avLst/>
              </a:prstGeom>
              <a:solidFill>
                <a:srgbClr val="FF7C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" name="Group 15"/>
            <p:cNvGrpSpPr>
              <a:grpSpLocks/>
            </p:cNvGrpSpPr>
            <p:nvPr/>
          </p:nvGrpSpPr>
          <p:grpSpPr bwMode="auto">
            <a:xfrm rot="-68154">
              <a:off x="6405976" y="1069617"/>
              <a:ext cx="289333" cy="525046"/>
              <a:chOff x="5040" y="3264"/>
              <a:chExt cx="192" cy="384"/>
            </a:xfrm>
          </p:grpSpPr>
          <p:sp>
            <p:nvSpPr>
              <p:cNvPr id="67" name="Line 16"/>
              <p:cNvSpPr>
                <a:spLocks noChangeShapeType="1"/>
              </p:cNvSpPr>
              <p:nvPr/>
            </p:nvSpPr>
            <p:spPr bwMode="auto">
              <a:xfrm>
                <a:off x="5136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Line 17"/>
              <p:cNvSpPr>
                <a:spLocks noChangeShapeType="1"/>
              </p:cNvSpPr>
              <p:nvPr/>
            </p:nvSpPr>
            <p:spPr bwMode="auto">
              <a:xfrm>
                <a:off x="5088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AutoShape 18"/>
              <p:cNvSpPr>
                <a:spLocks noChangeArrowheads="1"/>
              </p:cNvSpPr>
              <p:nvPr/>
            </p:nvSpPr>
            <p:spPr bwMode="auto">
              <a:xfrm>
                <a:off x="5040" y="326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AutoShape 19"/>
              <p:cNvSpPr>
                <a:spLocks noChangeArrowheads="1"/>
              </p:cNvSpPr>
              <p:nvPr/>
            </p:nvSpPr>
            <p:spPr bwMode="auto">
              <a:xfrm>
                <a:off x="5040" y="3504"/>
                <a:ext cx="144" cy="144"/>
              </a:xfrm>
              <a:prstGeom prst="flowChartMagneticTape">
                <a:avLst/>
              </a:prstGeom>
              <a:solidFill>
                <a:srgbClr val="FF7C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" name="Group 15"/>
            <p:cNvGrpSpPr>
              <a:grpSpLocks/>
            </p:cNvGrpSpPr>
            <p:nvPr/>
          </p:nvGrpSpPr>
          <p:grpSpPr bwMode="auto">
            <a:xfrm rot="-68154">
              <a:off x="7015576" y="1069617"/>
              <a:ext cx="289333" cy="525046"/>
              <a:chOff x="5040" y="3264"/>
              <a:chExt cx="192" cy="384"/>
            </a:xfrm>
          </p:grpSpPr>
          <p:sp>
            <p:nvSpPr>
              <p:cNvPr id="72" name="Line 16"/>
              <p:cNvSpPr>
                <a:spLocks noChangeShapeType="1"/>
              </p:cNvSpPr>
              <p:nvPr/>
            </p:nvSpPr>
            <p:spPr bwMode="auto">
              <a:xfrm>
                <a:off x="5136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Line 17"/>
              <p:cNvSpPr>
                <a:spLocks noChangeShapeType="1"/>
              </p:cNvSpPr>
              <p:nvPr/>
            </p:nvSpPr>
            <p:spPr bwMode="auto">
              <a:xfrm>
                <a:off x="5088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AutoShape 18"/>
              <p:cNvSpPr>
                <a:spLocks noChangeArrowheads="1"/>
              </p:cNvSpPr>
              <p:nvPr/>
            </p:nvSpPr>
            <p:spPr bwMode="auto">
              <a:xfrm>
                <a:off x="5040" y="326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AutoShape 19"/>
              <p:cNvSpPr>
                <a:spLocks noChangeArrowheads="1"/>
              </p:cNvSpPr>
              <p:nvPr/>
            </p:nvSpPr>
            <p:spPr bwMode="auto">
              <a:xfrm>
                <a:off x="5040" y="3504"/>
                <a:ext cx="144" cy="144"/>
              </a:xfrm>
              <a:prstGeom prst="flowChartMagneticTape">
                <a:avLst/>
              </a:prstGeom>
              <a:solidFill>
                <a:srgbClr val="FF7C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" name="Group 15"/>
            <p:cNvGrpSpPr>
              <a:grpSpLocks/>
            </p:cNvGrpSpPr>
            <p:nvPr/>
          </p:nvGrpSpPr>
          <p:grpSpPr bwMode="auto">
            <a:xfrm rot="-68154">
              <a:off x="6710775" y="1069617"/>
              <a:ext cx="289333" cy="525046"/>
              <a:chOff x="5040" y="3264"/>
              <a:chExt cx="192" cy="384"/>
            </a:xfrm>
          </p:grpSpPr>
          <p:sp>
            <p:nvSpPr>
              <p:cNvPr id="77" name="Line 16"/>
              <p:cNvSpPr>
                <a:spLocks noChangeShapeType="1"/>
              </p:cNvSpPr>
              <p:nvPr/>
            </p:nvSpPr>
            <p:spPr bwMode="auto">
              <a:xfrm>
                <a:off x="5136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Line 17"/>
              <p:cNvSpPr>
                <a:spLocks noChangeShapeType="1"/>
              </p:cNvSpPr>
              <p:nvPr/>
            </p:nvSpPr>
            <p:spPr bwMode="auto">
              <a:xfrm>
                <a:off x="5088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AutoShape 18"/>
              <p:cNvSpPr>
                <a:spLocks noChangeArrowheads="1"/>
              </p:cNvSpPr>
              <p:nvPr/>
            </p:nvSpPr>
            <p:spPr bwMode="auto">
              <a:xfrm>
                <a:off x="5040" y="326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AutoShape 19"/>
              <p:cNvSpPr>
                <a:spLocks noChangeArrowheads="1"/>
              </p:cNvSpPr>
              <p:nvPr/>
            </p:nvSpPr>
            <p:spPr bwMode="auto">
              <a:xfrm>
                <a:off x="5040" y="3504"/>
                <a:ext cx="144" cy="144"/>
              </a:xfrm>
              <a:prstGeom prst="flowChartMagneticTape">
                <a:avLst/>
              </a:prstGeom>
              <a:solidFill>
                <a:srgbClr val="FF7C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3" name="Group 99"/>
          <p:cNvGrpSpPr/>
          <p:nvPr/>
        </p:nvGrpSpPr>
        <p:grpSpPr>
          <a:xfrm>
            <a:off x="2438400" y="4648200"/>
            <a:ext cx="762000" cy="457200"/>
            <a:chOff x="3657600" y="4572000"/>
            <a:chExt cx="762000" cy="457200"/>
          </a:xfrm>
        </p:grpSpPr>
        <p:grpSp>
          <p:nvGrpSpPr>
            <p:cNvPr id="14" name="Group 81"/>
            <p:cNvGrpSpPr/>
            <p:nvPr/>
          </p:nvGrpSpPr>
          <p:grpSpPr>
            <a:xfrm>
              <a:off x="3657600" y="4572000"/>
              <a:ext cx="762000" cy="152400"/>
              <a:chOff x="1981200" y="2286000"/>
              <a:chExt cx="762000" cy="152400"/>
            </a:xfrm>
          </p:grpSpPr>
          <p:sp>
            <p:nvSpPr>
              <p:cNvPr id="20493" name="AutoShape 20"/>
              <p:cNvSpPr>
                <a:spLocks noChangeArrowheads="1"/>
              </p:cNvSpPr>
              <p:nvPr/>
            </p:nvSpPr>
            <p:spPr bwMode="auto">
              <a:xfrm>
                <a:off x="1981200" y="2286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AutoShape 20"/>
              <p:cNvSpPr>
                <a:spLocks noChangeArrowheads="1"/>
              </p:cNvSpPr>
              <p:nvPr/>
            </p:nvSpPr>
            <p:spPr bwMode="auto">
              <a:xfrm>
                <a:off x="2133600" y="2286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AutoShape 20"/>
              <p:cNvSpPr>
                <a:spLocks noChangeArrowheads="1"/>
              </p:cNvSpPr>
              <p:nvPr/>
            </p:nvSpPr>
            <p:spPr bwMode="auto">
              <a:xfrm>
                <a:off x="2286000" y="2286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AutoShape 20"/>
              <p:cNvSpPr>
                <a:spLocks noChangeArrowheads="1"/>
              </p:cNvSpPr>
              <p:nvPr/>
            </p:nvSpPr>
            <p:spPr bwMode="auto">
              <a:xfrm>
                <a:off x="2438400" y="2286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AutoShape 20"/>
              <p:cNvSpPr>
                <a:spLocks noChangeArrowheads="1"/>
              </p:cNvSpPr>
              <p:nvPr/>
            </p:nvSpPr>
            <p:spPr bwMode="auto">
              <a:xfrm>
                <a:off x="2590800" y="2286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5" name="Group 82"/>
            <p:cNvGrpSpPr/>
            <p:nvPr/>
          </p:nvGrpSpPr>
          <p:grpSpPr>
            <a:xfrm>
              <a:off x="3657600" y="4724400"/>
              <a:ext cx="762000" cy="152400"/>
              <a:chOff x="1981200" y="2286000"/>
              <a:chExt cx="762000" cy="152400"/>
            </a:xfrm>
          </p:grpSpPr>
          <p:sp>
            <p:nvSpPr>
              <p:cNvPr id="84" name="AutoShape 20"/>
              <p:cNvSpPr>
                <a:spLocks noChangeArrowheads="1"/>
              </p:cNvSpPr>
              <p:nvPr/>
            </p:nvSpPr>
            <p:spPr bwMode="auto">
              <a:xfrm>
                <a:off x="1981200" y="2286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AutoShape 20"/>
              <p:cNvSpPr>
                <a:spLocks noChangeArrowheads="1"/>
              </p:cNvSpPr>
              <p:nvPr/>
            </p:nvSpPr>
            <p:spPr bwMode="auto">
              <a:xfrm>
                <a:off x="2133600" y="2286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AutoShape 20"/>
              <p:cNvSpPr>
                <a:spLocks noChangeArrowheads="1"/>
              </p:cNvSpPr>
              <p:nvPr/>
            </p:nvSpPr>
            <p:spPr bwMode="auto">
              <a:xfrm>
                <a:off x="2286000" y="2286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AutoShape 20"/>
              <p:cNvSpPr>
                <a:spLocks noChangeArrowheads="1"/>
              </p:cNvSpPr>
              <p:nvPr/>
            </p:nvSpPr>
            <p:spPr bwMode="auto">
              <a:xfrm>
                <a:off x="2438400" y="2286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AutoShape 20"/>
              <p:cNvSpPr>
                <a:spLocks noChangeArrowheads="1"/>
              </p:cNvSpPr>
              <p:nvPr/>
            </p:nvSpPr>
            <p:spPr bwMode="auto">
              <a:xfrm>
                <a:off x="2590800" y="2286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6" name="Group 88"/>
            <p:cNvGrpSpPr/>
            <p:nvPr/>
          </p:nvGrpSpPr>
          <p:grpSpPr>
            <a:xfrm>
              <a:off x="3657600" y="4876800"/>
              <a:ext cx="762000" cy="152400"/>
              <a:chOff x="1981200" y="2286000"/>
              <a:chExt cx="762000" cy="152400"/>
            </a:xfrm>
          </p:grpSpPr>
          <p:sp>
            <p:nvSpPr>
              <p:cNvPr id="90" name="AutoShape 20"/>
              <p:cNvSpPr>
                <a:spLocks noChangeArrowheads="1"/>
              </p:cNvSpPr>
              <p:nvPr/>
            </p:nvSpPr>
            <p:spPr bwMode="auto">
              <a:xfrm>
                <a:off x="1981200" y="2286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" name="AutoShape 20"/>
              <p:cNvSpPr>
                <a:spLocks noChangeArrowheads="1"/>
              </p:cNvSpPr>
              <p:nvPr/>
            </p:nvSpPr>
            <p:spPr bwMode="auto">
              <a:xfrm>
                <a:off x="2133600" y="2286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" name="AutoShape 20"/>
              <p:cNvSpPr>
                <a:spLocks noChangeArrowheads="1"/>
              </p:cNvSpPr>
              <p:nvPr/>
            </p:nvSpPr>
            <p:spPr bwMode="auto">
              <a:xfrm>
                <a:off x="2286000" y="2286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AutoShape 20"/>
              <p:cNvSpPr>
                <a:spLocks noChangeArrowheads="1"/>
              </p:cNvSpPr>
              <p:nvPr/>
            </p:nvSpPr>
            <p:spPr bwMode="auto">
              <a:xfrm>
                <a:off x="2438400" y="2286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" name="AutoShape 20"/>
              <p:cNvSpPr>
                <a:spLocks noChangeArrowheads="1"/>
              </p:cNvSpPr>
              <p:nvPr/>
            </p:nvSpPr>
            <p:spPr bwMode="auto">
              <a:xfrm>
                <a:off x="2590800" y="2286000"/>
                <a:ext cx="152400" cy="152400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pic>
        <p:nvPicPr>
          <p:cNvPr id="95" name="Picture 19" descr="page1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580878"/>
              </a:clrFrom>
              <a:clrTo>
                <a:srgbClr val="58087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908720"/>
            <a:ext cx="1439862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98"/>
          <p:cNvGrpSpPr/>
          <p:nvPr/>
        </p:nvGrpSpPr>
        <p:grpSpPr>
          <a:xfrm>
            <a:off x="5181600" y="4572000"/>
            <a:ext cx="685800" cy="533400"/>
            <a:chOff x="6248400" y="2971800"/>
            <a:chExt cx="685800" cy="533400"/>
          </a:xfrm>
        </p:grpSpPr>
        <p:sp>
          <p:nvSpPr>
            <p:cNvPr id="97" name="Flowchart: Multidocument 96"/>
            <p:cNvSpPr/>
            <p:nvPr/>
          </p:nvSpPr>
          <p:spPr>
            <a:xfrm>
              <a:off x="6324600" y="2971800"/>
              <a:ext cx="609600" cy="457200"/>
            </a:xfrm>
            <a:prstGeom prst="flowChartMultidocumen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98" name="Flowchart: Multidocument 97"/>
            <p:cNvSpPr/>
            <p:nvPr/>
          </p:nvSpPr>
          <p:spPr>
            <a:xfrm>
              <a:off x="6248400" y="3048000"/>
              <a:ext cx="609600" cy="457200"/>
            </a:xfrm>
            <a:prstGeom prst="flowChartMultidocumen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102" name="Line 13"/>
          <p:cNvSpPr>
            <a:spLocks noChangeShapeType="1"/>
          </p:cNvSpPr>
          <p:nvPr/>
        </p:nvSpPr>
        <p:spPr bwMode="auto">
          <a:xfrm>
            <a:off x="2743200" y="35814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05" name="Line 13"/>
          <p:cNvSpPr>
            <a:spLocks noChangeShapeType="1"/>
          </p:cNvSpPr>
          <p:nvPr/>
        </p:nvSpPr>
        <p:spPr bwMode="auto">
          <a:xfrm flipH="1">
            <a:off x="3352800" y="4876800"/>
            <a:ext cx="152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06" name="Line 13"/>
          <p:cNvSpPr>
            <a:spLocks noChangeShapeType="1"/>
          </p:cNvSpPr>
          <p:nvPr/>
        </p:nvSpPr>
        <p:spPr bwMode="auto">
          <a:xfrm>
            <a:off x="3886200" y="3200400"/>
            <a:ext cx="1981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107" name="TextBox 106"/>
          <p:cNvSpPr txBox="1"/>
          <p:nvPr/>
        </p:nvSpPr>
        <p:spPr>
          <a:xfrm>
            <a:off x="1371600" y="5257800"/>
            <a:ext cx="2768352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66FF"/>
                </a:solidFill>
              </a:rPr>
              <a:t>3. Event Processing Capacity</a:t>
            </a:r>
          </a:p>
          <a:p>
            <a:r>
              <a:rPr lang="en-US" sz="1400" b="1" dirty="0" smtClean="0">
                <a:solidFill>
                  <a:srgbClr val="0066FF"/>
                </a:solidFill>
              </a:rPr>
              <a:t>    CPU Server</a:t>
            </a:r>
            <a:endParaRPr lang="en-US" sz="1400" b="1" dirty="0">
              <a:solidFill>
                <a:srgbClr val="0066FF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876800" y="5334000"/>
            <a:ext cx="2071464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66FF"/>
                </a:solidFill>
              </a:rPr>
              <a:t>4. Meta-Data Storage</a:t>
            </a:r>
          </a:p>
          <a:p>
            <a:r>
              <a:rPr lang="en-US" sz="1400" b="1" dirty="0" smtClean="0">
                <a:solidFill>
                  <a:srgbClr val="0066FF"/>
                </a:solidFill>
              </a:rPr>
              <a:t>    Data Bases</a:t>
            </a:r>
            <a:endParaRPr lang="en-US" sz="1400" b="1" dirty="0">
              <a:solidFill>
                <a:srgbClr val="0066FF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019800" y="3657600"/>
            <a:ext cx="2728664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66FF"/>
                </a:solidFill>
              </a:rPr>
              <a:t>2. Tape Storage</a:t>
            </a:r>
          </a:p>
          <a:p>
            <a:r>
              <a:rPr lang="en-US" sz="1400" b="1" dirty="0" smtClean="0">
                <a:solidFill>
                  <a:srgbClr val="0066FF"/>
                </a:solidFill>
              </a:rPr>
              <a:t>‘Active’ Archive and Backup</a:t>
            </a:r>
            <a:endParaRPr lang="en-US" sz="1400" b="1" dirty="0">
              <a:solidFill>
                <a:srgbClr val="0066FF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059832" y="3501008"/>
            <a:ext cx="1512168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66FF"/>
                </a:solidFill>
              </a:rPr>
              <a:t>1. Disk Storage</a:t>
            </a:r>
            <a:endParaRPr lang="en-US" sz="1400" b="1" dirty="0">
              <a:solidFill>
                <a:srgbClr val="0066FF"/>
              </a:solidFill>
            </a:endParaRPr>
          </a:p>
        </p:txBody>
      </p:sp>
      <p:sp>
        <p:nvSpPr>
          <p:cNvPr id="111" name="Line 13"/>
          <p:cNvSpPr>
            <a:spLocks noChangeShapeType="1"/>
          </p:cNvSpPr>
          <p:nvPr/>
        </p:nvSpPr>
        <p:spPr bwMode="auto">
          <a:xfrm flipV="1">
            <a:off x="3048000" y="1676400"/>
            <a:ext cx="1828800" cy="1219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pic>
        <p:nvPicPr>
          <p:cNvPr id="112" name="Picture 140" descr="internet-worl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836712"/>
            <a:ext cx="1457325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" name="TextBox 112"/>
          <p:cNvSpPr txBox="1"/>
          <p:nvPr/>
        </p:nvSpPr>
        <p:spPr>
          <a:xfrm>
            <a:off x="2699792" y="980728"/>
            <a:ext cx="1008112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66FF"/>
                </a:solidFill>
              </a:rPr>
              <a:t>Detectors</a:t>
            </a:r>
            <a:endParaRPr lang="en-US" sz="1400" b="1" dirty="0">
              <a:solidFill>
                <a:srgbClr val="0066FF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629400" y="1219200"/>
            <a:ext cx="1182960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66FF"/>
                </a:solidFill>
              </a:rPr>
              <a:t>Data Import</a:t>
            </a:r>
          </a:p>
          <a:p>
            <a:r>
              <a:rPr lang="en-US" sz="1400" b="1" dirty="0" smtClean="0">
                <a:solidFill>
                  <a:srgbClr val="0066FF"/>
                </a:solidFill>
              </a:rPr>
              <a:t>And Export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1571604" y="1071546"/>
            <a:ext cx="7412059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FF3300"/>
              </a:buClr>
              <a:buFont typeface="Wingdings" pitchFamily="2" charset="2"/>
              <a:buChar char="Ø"/>
            </a:pPr>
            <a:r>
              <a:rPr lang="en-US" dirty="0" smtClean="0"/>
              <a:t>   </a:t>
            </a:r>
            <a:r>
              <a:rPr lang="en-US" b="1" dirty="0" smtClean="0"/>
              <a:t>Management of the basic hardware and software :</a:t>
            </a:r>
          </a:p>
          <a:p>
            <a:r>
              <a:rPr lang="en-US" b="1" dirty="0" smtClean="0"/>
              <a:t>      installation, configuration and monitoring system</a:t>
            </a:r>
          </a:p>
          <a:p>
            <a:r>
              <a:rPr lang="en-US" b="1" dirty="0" smtClean="0"/>
              <a:t>      (</a:t>
            </a:r>
            <a:r>
              <a:rPr lang="en-US" b="1" dirty="0" err="1" smtClean="0"/>
              <a:t>quattor</a:t>
            </a:r>
            <a:r>
              <a:rPr lang="en-US" b="1" dirty="0" smtClean="0"/>
              <a:t>, lemon, </a:t>
            </a:r>
            <a:r>
              <a:rPr lang="en-US" b="1" dirty="0" err="1" smtClean="0"/>
              <a:t>elfms</a:t>
            </a:r>
            <a:r>
              <a:rPr lang="en-US" b="1" dirty="0" smtClean="0"/>
              <a:t>)</a:t>
            </a:r>
          </a:p>
          <a:p>
            <a:pPr>
              <a:buClr>
                <a:srgbClr val="FF3300"/>
              </a:buClr>
            </a:pPr>
            <a:r>
              <a:rPr lang="en-US" b="0" dirty="0" smtClean="0">
                <a:solidFill>
                  <a:schemeClr val="tx2"/>
                </a:solidFill>
              </a:rPr>
              <a:t>      Which </a:t>
            </a:r>
            <a:r>
              <a:rPr lang="en-US" b="0" dirty="0">
                <a:solidFill>
                  <a:schemeClr val="tx2"/>
                </a:solidFill>
              </a:rPr>
              <a:t>version of Linux ? How to upgrade the software ?</a:t>
            </a:r>
          </a:p>
          <a:p>
            <a:r>
              <a:rPr lang="en-US" b="0" dirty="0">
                <a:solidFill>
                  <a:schemeClr val="tx2"/>
                </a:solidFill>
              </a:rPr>
              <a:t>      What is going on in the farm ? Load ? Failures ?</a:t>
            </a:r>
          </a:p>
          <a:p>
            <a:r>
              <a:rPr lang="en-US" dirty="0">
                <a:solidFill>
                  <a:schemeClr val="accent2"/>
                </a:solidFill>
              </a:rPr>
              <a:t>      </a:t>
            </a:r>
          </a:p>
          <a:p>
            <a:pPr>
              <a:buClr>
                <a:srgbClr val="FF3300"/>
              </a:buClr>
              <a:buFont typeface="Wingdings" pitchFamily="2" charset="2"/>
              <a:buChar char="Ø"/>
            </a:pPr>
            <a:r>
              <a:rPr lang="en-US" dirty="0">
                <a:solidFill>
                  <a:schemeClr val="accent2"/>
                </a:solidFill>
              </a:rPr>
              <a:t>    </a:t>
            </a:r>
            <a:r>
              <a:rPr lang="en-US" b="1" dirty="0" smtClean="0"/>
              <a:t>Management </a:t>
            </a:r>
            <a:r>
              <a:rPr lang="en-US" b="1" dirty="0"/>
              <a:t>of the processor computing resources :</a:t>
            </a:r>
          </a:p>
          <a:p>
            <a:r>
              <a:rPr lang="en-US" b="1" dirty="0"/>
              <a:t>       Batch system  (LSF from Platform Computing)</a:t>
            </a:r>
          </a:p>
          <a:p>
            <a:r>
              <a:rPr lang="en-US" dirty="0">
                <a:solidFill>
                  <a:schemeClr val="accent2"/>
                </a:solidFill>
              </a:rPr>
              <a:t>       </a:t>
            </a:r>
            <a:r>
              <a:rPr lang="en-US" b="0" dirty="0">
                <a:solidFill>
                  <a:schemeClr val="tx2"/>
                </a:solidFill>
              </a:rPr>
              <a:t>Where are free processors ? How to set priorities between</a:t>
            </a:r>
          </a:p>
          <a:p>
            <a:r>
              <a:rPr lang="en-US" b="0" dirty="0">
                <a:solidFill>
                  <a:schemeClr val="tx2"/>
                </a:solidFill>
              </a:rPr>
              <a:t>       different users ?  sharing of the resources ? How are the</a:t>
            </a:r>
          </a:p>
          <a:p>
            <a:r>
              <a:rPr lang="en-US" b="0" dirty="0">
                <a:solidFill>
                  <a:schemeClr val="tx2"/>
                </a:solidFill>
              </a:rPr>
              <a:t>       results coming back ?</a:t>
            </a:r>
          </a:p>
          <a:p>
            <a:endParaRPr lang="en-US" b="0" dirty="0">
              <a:solidFill>
                <a:schemeClr val="tx2"/>
              </a:solidFill>
            </a:endParaRPr>
          </a:p>
          <a:p>
            <a:pPr>
              <a:buClr>
                <a:srgbClr val="FF3300"/>
              </a:buClr>
              <a:buFont typeface="Wingdings" pitchFamily="2" charset="2"/>
              <a:buChar char="Ø"/>
            </a:pPr>
            <a:r>
              <a:rPr lang="en-US" dirty="0">
                <a:solidFill>
                  <a:schemeClr val="accent2"/>
                </a:solidFill>
              </a:rPr>
              <a:t>    </a:t>
            </a:r>
            <a:r>
              <a:rPr lang="en-US" b="1" dirty="0" smtClean="0"/>
              <a:t>Management </a:t>
            </a:r>
            <a:r>
              <a:rPr lang="en-US" b="1" dirty="0"/>
              <a:t>of the storage (disk and tape) :  CASTOR</a:t>
            </a:r>
          </a:p>
          <a:p>
            <a:r>
              <a:rPr lang="en-US" b="1" dirty="0"/>
              <a:t>       (CERN developed </a:t>
            </a:r>
            <a:r>
              <a:rPr lang="en-US" b="1" u="sng" dirty="0"/>
              <a:t>H</a:t>
            </a:r>
            <a:r>
              <a:rPr lang="en-US" b="1" dirty="0"/>
              <a:t>ierarchical </a:t>
            </a:r>
            <a:r>
              <a:rPr lang="en-US" b="1" u="sng" dirty="0"/>
              <a:t>S</a:t>
            </a:r>
            <a:r>
              <a:rPr lang="en-US" b="1" dirty="0"/>
              <a:t>torage </a:t>
            </a:r>
            <a:r>
              <a:rPr lang="en-US" b="1" u="sng" dirty="0"/>
              <a:t>M</a:t>
            </a:r>
            <a:r>
              <a:rPr lang="en-US" b="1" dirty="0"/>
              <a:t>anagement system) </a:t>
            </a:r>
          </a:p>
          <a:p>
            <a:r>
              <a:rPr lang="en-US" dirty="0">
                <a:solidFill>
                  <a:schemeClr val="accent2"/>
                </a:solidFill>
              </a:rPr>
              <a:t>       </a:t>
            </a:r>
            <a:r>
              <a:rPr lang="en-US" b="0" dirty="0">
                <a:solidFill>
                  <a:schemeClr val="tx2"/>
                </a:solidFill>
              </a:rPr>
              <a:t>Where are the files ? How can one access them ?</a:t>
            </a:r>
          </a:p>
          <a:p>
            <a:r>
              <a:rPr lang="en-US" b="0" dirty="0">
                <a:solidFill>
                  <a:schemeClr val="tx2"/>
                </a:solidFill>
              </a:rPr>
              <a:t>       How much space is available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0" dirty="0">
                <a:solidFill>
                  <a:schemeClr val="tx2"/>
                </a:solidFill>
              </a:rPr>
              <a:t>?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0" dirty="0">
                <a:solidFill>
                  <a:schemeClr val="tx2"/>
                </a:solidFill>
              </a:rPr>
              <a:t>what is on disk, what is on tape ?</a:t>
            </a:r>
          </a:p>
          <a:p>
            <a:r>
              <a:rPr lang="en-US" dirty="0">
                <a:solidFill>
                  <a:schemeClr val="accent2"/>
                </a:solidFill>
              </a:rPr>
              <a:t>       </a:t>
            </a:r>
          </a:p>
        </p:txBody>
      </p:sp>
      <p:sp>
        <p:nvSpPr>
          <p:cNvPr id="215044" name="Text Box 4"/>
          <p:cNvSpPr txBox="1">
            <a:spLocks noChangeArrowheads="1"/>
          </p:cNvSpPr>
          <p:nvPr/>
        </p:nvSpPr>
        <p:spPr bwMode="auto">
          <a:xfrm>
            <a:off x="1714480" y="5643578"/>
            <a:ext cx="3809249" cy="400110"/>
          </a:xfrm>
          <a:prstGeom prst="rect">
            <a:avLst/>
          </a:prstGeom>
          <a:solidFill>
            <a:srgbClr val="EAEAEA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0000FF"/>
                </a:solidFill>
              </a:rPr>
              <a:t>TCO  Total Cost of Ownership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6215074" y="5643578"/>
            <a:ext cx="2089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/>
              <a:t>buy or develop ?!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00166" y="142852"/>
            <a:ext cx="2784737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Software ‘Glue’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643050"/>
            <a:ext cx="1557326" cy="1557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0" name="Group 39"/>
          <p:cNvGrpSpPr/>
          <p:nvPr/>
        </p:nvGrpSpPr>
        <p:grpSpPr>
          <a:xfrm>
            <a:off x="7380312" y="5373216"/>
            <a:ext cx="1530106" cy="783882"/>
            <a:chOff x="6643702" y="5357826"/>
            <a:chExt cx="1530106" cy="783882"/>
          </a:xfrm>
        </p:grpSpPr>
        <p:grpSp>
          <p:nvGrpSpPr>
            <p:cNvPr id="23" name="Group 22"/>
            <p:cNvGrpSpPr/>
            <p:nvPr/>
          </p:nvGrpSpPr>
          <p:grpSpPr>
            <a:xfrm>
              <a:off x="6715140" y="5786454"/>
              <a:ext cx="1458668" cy="355254"/>
              <a:chOff x="1928794" y="5643578"/>
              <a:chExt cx="1458668" cy="355254"/>
            </a:xfrm>
          </p:grpSpPr>
          <p:pic>
            <p:nvPicPr>
              <p:cNvPr id="4" name="Picture 101" descr="disk_pictur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928794" y="5643578"/>
                <a:ext cx="373262" cy="355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Picture 103" descr="disk_pictur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91006" y="5643578"/>
                <a:ext cx="373262" cy="355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Picture 104" descr="disk_pictur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624977" y="5643578"/>
                <a:ext cx="373262" cy="355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105" descr="disk_pictur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014200" y="5643578"/>
                <a:ext cx="373262" cy="355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24" name="Group 23"/>
            <p:cNvGrpSpPr/>
            <p:nvPr/>
          </p:nvGrpSpPr>
          <p:grpSpPr>
            <a:xfrm>
              <a:off x="6643702" y="5357826"/>
              <a:ext cx="1458668" cy="355254"/>
              <a:chOff x="6233271" y="4714884"/>
              <a:chExt cx="1458668" cy="355254"/>
            </a:xfrm>
          </p:grpSpPr>
          <p:pic>
            <p:nvPicPr>
              <p:cNvPr id="19" name="Picture 101" descr="disk_pictur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233271" y="4714884"/>
                <a:ext cx="373262" cy="355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Picture 103" descr="disk_pictur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595483" y="4714884"/>
                <a:ext cx="373262" cy="355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104" descr="disk_pictur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929454" y="4714884"/>
                <a:ext cx="373262" cy="355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105" descr="disk_picture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318677" y="4714884"/>
                <a:ext cx="373262" cy="355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38" name="Group 37"/>
          <p:cNvGrpSpPr/>
          <p:nvPr/>
        </p:nvGrpSpPr>
        <p:grpSpPr>
          <a:xfrm>
            <a:off x="6643702" y="928670"/>
            <a:ext cx="2500298" cy="3000396"/>
            <a:chOff x="6643702" y="928670"/>
            <a:chExt cx="2500298" cy="3000396"/>
          </a:xfrm>
        </p:grpSpPr>
        <p:pic>
          <p:nvPicPr>
            <p:cNvPr id="12" name="Picture 11" descr="1u_server_chassi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643702" y="928670"/>
              <a:ext cx="1151381" cy="785818"/>
            </a:xfrm>
            <a:prstGeom prst="rect">
              <a:avLst/>
            </a:prstGeom>
          </p:spPr>
        </p:pic>
        <p:pic>
          <p:nvPicPr>
            <p:cNvPr id="13" name="Picture 12" descr="1u_server_chassi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858016" y="2928934"/>
              <a:ext cx="1151381" cy="785818"/>
            </a:xfrm>
            <a:prstGeom prst="rect">
              <a:avLst/>
            </a:prstGeom>
          </p:spPr>
        </p:pic>
        <p:pic>
          <p:nvPicPr>
            <p:cNvPr id="14" name="Picture 13" descr="1u_server_chassi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786578" y="2285992"/>
              <a:ext cx="1151381" cy="785818"/>
            </a:xfrm>
            <a:prstGeom prst="rect">
              <a:avLst/>
            </a:prstGeom>
          </p:spPr>
        </p:pic>
        <p:pic>
          <p:nvPicPr>
            <p:cNvPr id="15" name="Picture 14" descr="1u_server_chassi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92619" y="2357430"/>
              <a:ext cx="1151381" cy="785818"/>
            </a:xfrm>
            <a:prstGeom prst="rect">
              <a:avLst/>
            </a:prstGeom>
          </p:spPr>
        </p:pic>
        <p:pic>
          <p:nvPicPr>
            <p:cNvPr id="16" name="Picture 15" descr="1u_server_chassi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786710" y="1643050"/>
              <a:ext cx="1151381" cy="785818"/>
            </a:xfrm>
            <a:prstGeom prst="rect">
              <a:avLst/>
            </a:prstGeom>
          </p:spPr>
        </p:pic>
        <p:pic>
          <p:nvPicPr>
            <p:cNvPr id="18" name="Picture 17" descr="1u_server_chassi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786710" y="928670"/>
              <a:ext cx="1151381" cy="785818"/>
            </a:xfrm>
            <a:prstGeom prst="rect">
              <a:avLst/>
            </a:prstGeom>
          </p:spPr>
        </p:pic>
        <p:pic>
          <p:nvPicPr>
            <p:cNvPr id="17" name="Picture 16" descr="1u_server_chassi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643702" y="1643050"/>
              <a:ext cx="1151381" cy="785818"/>
            </a:xfrm>
            <a:prstGeom prst="rect">
              <a:avLst/>
            </a:prstGeom>
          </p:spPr>
        </p:pic>
        <p:pic>
          <p:nvPicPr>
            <p:cNvPr id="25" name="Picture 24" descr="1u_server_chassi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992619" y="3143248"/>
              <a:ext cx="1151381" cy="785818"/>
            </a:xfrm>
            <a:prstGeom prst="rect">
              <a:avLst/>
            </a:prstGeom>
          </p:spPr>
        </p:pic>
      </p:grpSp>
      <p:sp>
        <p:nvSpPr>
          <p:cNvPr id="26" name="32-Point Star 25"/>
          <p:cNvSpPr/>
          <p:nvPr/>
        </p:nvSpPr>
        <p:spPr>
          <a:xfrm>
            <a:off x="3857620" y="3500438"/>
            <a:ext cx="1357322" cy="1285884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285852" y="1000108"/>
            <a:ext cx="27959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Here is my program and I want to </a:t>
            </a:r>
          </a:p>
          <a:p>
            <a:r>
              <a:rPr lang="en-US" sz="1200" b="1" dirty="0" smtClean="0"/>
              <a:t>analyze the ATLAS data from the </a:t>
            </a:r>
          </a:p>
          <a:p>
            <a:r>
              <a:rPr lang="en-US" sz="1200" b="1" dirty="0" smtClean="0"/>
              <a:t>special run on the 16.June 14:45</a:t>
            </a:r>
          </a:p>
          <a:p>
            <a:r>
              <a:rPr lang="en-US" sz="1200" b="1" dirty="0" smtClean="0"/>
              <a:t>or all data with detector signature X</a:t>
            </a:r>
            <a:endParaRPr lang="en-US" sz="1200" b="1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3071802" y="3143248"/>
            <a:ext cx="714380" cy="50006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10800000" flipV="1">
            <a:off x="2500298" y="4643446"/>
            <a:ext cx="1214446" cy="1000132"/>
          </a:xfrm>
          <a:prstGeom prst="straightConnector1">
            <a:avLst/>
          </a:prstGeom>
          <a:ln w="2222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292080" y="4581128"/>
            <a:ext cx="1872208" cy="100811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5220072" y="2924944"/>
            <a:ext cx="1500198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5148064" y="2492896"/>
            <a:ext cx="144016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5292080" y="3284984"/>
            <a:ext cx="144016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5400000" flipH="1" flipV="1">
            <a:off x="7962300" y="4575204"/>
            <a:ext cx="1285884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275856" y="2708920"/>
            <a:ext cx="26388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u="sng" dirty="0" smtClean="0">
                <a:solidFill>
                  <a:srgbClr val="0000FF"/>
                </a:solidFill>
              </a:rPr>
              <a:t>‘batch’ system </a:t>
            </a:r>
            <a:r>
              <a:rPr lang="en-US" sz="1600" b="1" dirty="0" smtClean="0">
                <a:solidFill>
                  <a:srgbClr val="0000FF"/>
                </a:solidFill>
              </a:rPr>
              <a:t>to decide</a:t>
            </a:r>
          </a:p>
          <a:p>
            <a:pPr algn="ctr"/>
            <a:r>
              <a:rPr lang="en-US" sz="1600" b="1" dirty="0" smtClean="0">
                <a:solidFill>
                  <a:srgbClr val="0000FF"/>
                </a:solidFill>
              </a:rPr>
              <a:t>Where is free computing </a:t>
            </a:r>
          </a:p>
          <a:p>
            <a:pPr algn="ctr"/>
            <a:r>
              <a:rPr lang="en-US" sz="1600" b="1" dirty="0" smtClean="0">
                <a:solidFill>
                  <a:srgbClr val="0000FF"/>
                </a:solidFill>
              </a:rPr>
              <a:t>time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796136" y="3933056"/>
            <a:ext cx="27751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>
                <a:solidFill>
                  <a:srgbClr val="0000FF"/>
                </a:solidFill>
              </a:rPr>
              <a:t>Data management system</a:t>
            </a:r>
          </a:p>
          <a:p>
            <a:r>
              <a:rPr lang="en-US" sz="1600" b="1" dirty="0" smtClean="0">
                <a:solidFill>
                  <a:srgbClr val="0000FF"/>
                </a:solidFill>
              </a:rPr>
              <a:t>Where is the data and how</a:t>
            </a:r>
          </a:p>
          <a:p>
            <a:r>
              <a:rPr lang="en-US" sz="1600" b="1" dirty="0" smtClean="0">
                <a:solidFill>
                  <a:srgbClr val="0000FF"/>
                </a:solidFill>
              </a:rPr>
              <a:t>to transfer to the program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403648" y="5589240"/>
            <a:ext cx="489736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>
                <a:solidFill>
                  <a:srgbClr val="0000FF"/>
                </a:solidFill>
              </a:rPr>
              <a:t>Database system</a:t>
            </a:r>
          </a:p>
          <a:p>
            <a:r>
              <a:rPr lang="en-US" sz="1600" b="1" dirty="0" smtClean="0">
                <a:solidFill>
                  <a:srgbClr val="0000FF"/>
                </a:solidFill>
              </a:rPr>
              <a:t>Translate the user request into physical location</a:t>
            </a:r>
          </a:p>
          <a:p>
            <a:r>
              <a:rPr lang="en-US" sz="1600" b="1" dirty="0" smtClean="0">
                <a:solidFill>
                  <a:srgbClr val="0000FF"/>
                </a:solidFill>
              </a:rPr>
              <a:t>And provide meta-data</a:t>
            </a:r>
          </a:p>
          <a:p>
            <a:r>
              <a:rPr lang="en-US" sz="1600" b="1" dirty="0" smtClean="0">
                <a:solidFill>
                  <a:srgbClr val="0000FF"/>
                </a:solidFill>
              </a:rPr>
              <a:t> (e.g. calibration data) to the program</a:t>
            </a:r>
            <a:endParaRPr lang="en-US" sz="1600" b="1" dirty="0">
              <a:solidFill>
                <a:srgbClr val="0000F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551239" y="980728"/>
            <a:ext cx="2592761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Processing nodes (PC’s)</a:t>
            </a:r>
            <a:endParaRPr lang="en-US" sz="16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7380312" y="6309320"/>
            <a:ext cx="1415772" cy="338554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Disk storage</a:t>
            </a:r>
            <a:endParaRPr lang="en-US" sz="16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3131840" y="3933056"/>
            <a:ext cx="263405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Management Software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00166" y="142852"/>
            <a:ext cx="4137671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Data and control flow  I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000108"/>
            <a:ext cx="1414450" cy="14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82" name="Rectangle 681"/>
          <p:cNvSpPr/>
          <p:nvPr/>
        </p:nvSpPr>
        <p:spPr>
          <a:xfrm>
            <a:off x="4429124" y="2428868"/>
            <a:ext cx="2071702" cy="1643074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 July 2010</a:t>
            </a:r>
            <a:endParaRPr lang="en-US" dirty="0"/>
          </a:p>
        </p:txBody>
      </p:sp>
      <p:grpSp>
        <p:nvGrpSpPr>
          <p:cNvPr id="584" name="Group 583"/>
          <p:cNvGrpSpPr/>
          <p:nvPr/>
        </p:nvGrpSpPr>
        <p:grpSpPr>
          <a:xfrm>
            <a:off x="4714876" y="2571744"/>
            <a:ext cx="1681170" cy="823914"/>
            <a:chOff x="4786314" y="4071942"/>
            <a:chExt cx="1681170" cy="823914"/>
          </a:xfrm>
        </p:grpSpPr>
        <p:grpSp>
          <p:nvGrpSpPr>
            <p:cNvPr id="372" name="Group 371"/>
            <p:cNvGrpSpPr/>
            <p:nvPr/>
          </p:nvGrpSpPr>
          <p:grpSpPr>
            <a:xfrm>
              <a:off x="4786314" y="4071942"/>
              <a:ext cx="1071570" cy="214314"/>
              <a:chOff x="2000232" y="3214686"/>
              <a:chExt cx="1071570" cy="214314"/>
            </a:xfrm>
          </p:grpSpPr>
          <p:sp>
            <p:nvSpPr>
              <p:cNvPr id="373" name="AutoShape 20"/>
              <p:cNvSpPr>
                <a:spLocks noChangeArrowheads="1"/>
              </p:cNvSpPr>
              <p:nvPr/>
            </p:nvSpPr>
            <p:spPr bwMode="auto">
              <a:xfrm>
                <a:off x="2000232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4" name="AutoShape 20"/>
              <p:cNvSpPr>
                <a:spLocks noChangeArrowheads="1"/>
              </p:cNvSpPr>
              <p:nvPr/>
            </p:nvSpPr>
            <p:spPr bwMode="auto">
              <a:xfrm>
                <a:off x="2214546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5" name="AutoShape 20"/>
              <p:cNvSpPr>
                <a:spLocks noChangeArrowheads="1"/>
              </p:cNvSpPr>
              <p:nvPr/>
            </p:nvSpPr>
            <p:spPr bwMode="auto">
              <a:xfrm>
                <a:off x="2428860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6" name="AutoShape 20"/>
              <p:cNvSpPr>
                <a:spLocks noChangeArrowheads="1"/>
              </p:cNvSpPr>
              <p:nvPr/>
            </p:nvSpPr>
            <p:spPr bwMode="auto">
              <a:xfrm>
                <a:off x="2643174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7" name="AutoShape 20"/>
              <p:cNvSpPr>
                <a:spLocks noChangeArrowheads="1"/>
              </p:cNvSpPr>
              <p:nvPr/>
            </p:nvSpPr>
            <p:spPr bwMode="auto">
              <a:xfrm>
                <a:off x="2857488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78" name="Group 377"/>
            <p:cNvGrpSpPr/>
            <p:nvPr/>
          </p:nvGrpSpPr>
          <p:grpSpPr>
            <a:xfrm>
              <a:off x="4938714" y="4224342"/>
              <a:ext cx="1071570" cy="214314"/>
              <a:chOff x="2000232" y="3214686"/>
              <a:chExt cx="1071570" cy="214314"/>
            </a:xfrm>
          </p:grpSpPr>
          <p:sp>
            <p:nvSpPr>
              <p:cNvPr id="379" name="AutoShape 20"/>
              <p:cNvSpPr>
                <a:spLocks noChangeArrowheads="1"/>
              </p:cNvSpPr>
              <p:nvPr/>
            </p:nvSpPr>
            <p:spPr bwMode="auto">
              <a:xfrm>
                <a:off x="2000232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0" name="AutoShape 20"/>
              <p:cNvSpPr>
                <a:spLocks noChangeArrowheads="1"/>
              </p:cNvSpPr>
              <p:nvPr/>
            </p:nvSpPr>
            <p:spPr bwMode="auto">
              <a:xfrm>
                <a:off x="2214546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1" name="AutoShape 20"/>
              <p:cNvSpPr>
                <a:spLocks noChangeArrowheads="1"/>
              </p:cNvSpPr>
              <p:nvPr/>
            </p:nvSpPr>
            <p:spPr bwMode="auto">
              <a:xfrm>
                <a:off x="2428860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2" name="AutoShape 20"/>
              <p:cNvSpPr>
                <a:spLocks noChangeArrowheads="1"/>
              </p:cNvSpPr>
              <p:nvPr/>
            </p:nvSpPr>
            <p:spPr bwMode="auto">
              <a:xfrm>
                <a:off x="2643174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3" name="AutoShape 20"/>
              <p:cNvSpPr>
                <a:spLocks noChangeArrowheads="1"/>
              </p:cNvSpPr>
              <p:nvPr/>
            </p:nvSpPr>
            <p:spPr bwMode="auto">
              <a:xfrm>
                <a:off x="2857488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84" name="Group 383"/>
            <p:cNvGrpSpPr/>
            <p:nvPr/>
          </p:nvGrpSpPr>
          <p:grpSpPr>
            <a:xfrm>
              <a:off x="5091114" y="4376742"/>
              <a:ext cx="1071570" cy="214314"/>
              <a:chOff x="2000232" y="3214686"/>
              <a:chExt cx="1071570" cy="214314"/>
            </a:xfrm>
          </p:grpSpPr>
          <p:sp>
            <p:nvSpPr>
              <p:cNvPr id="385" name="AutoShape 20"/>
              <p:cNvSpPr>
                <a:spLocks noChangeArrowheads="1"/>
              </p:cNvSpPr>
              <p:nvPr/>
            </p:nvSpPr>
            <p:spPr bwMode="auto">
              <a:xfrm>
                <a:off x="2000232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6" name="AutoShape 20"/>
              <p:cNvSpPr>
                <a:spLocks noChangeArrowheads="1"/>
              </p:cNvSpPr>
              <p:nvPr/>
            </p:nvSpPr>
            <p:spPr bwMode="auto">
              <a:xfrm>
                <a:off x="2214546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7" name="AutoShape 20"/>
              <p:cNvSpPr>
                <a:spLocks noChangeArrowheads="1"/>
              </p:cNvSpPr>
              <p:nvPr/>
            </p:nvSpPr>
            <p:spPr bwMode="auto">
              <a:xfrm>
                <a:off x="2428860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8" name="AutoShape 20"/>
              <p:cNvSpPr>
                <a:spLocks noChangeArrowheads="1"/>
              </p:cNvSpPr>
              <p:nvPr/>
            </p:nvSpPr>
            <p:spPr bwMode="auto">
              <a:xfrm>
                <a:off x="2643174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" name="AutoShape 20"/>
              <p:cNvSpPr>
                <a:spLocks noChangeArrowheads="1"/>
              </p:cNvSpPr>
              <p:nvPr/>
            </p:nvSpPr>
            <p:spPr bwMode="auto">
              <a:xfrm>
                <a:off x="2857488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90" name="Group 389"/>
            <p:cNvGrpSpPr/>
            <p:nvPr/>
          </p:nvGrpSpPr>
          <p:grpSpPr>
            <a:xfrm>
              <a:off x="5243514" y="4529142"/>
              <a:ext cx="1071570" cy="214314"/>
              <a:chOff x="2000232" y="3214686"/>
              <a:chExt cx="1071570" cy="214314"/>
            </a:xfrm>
          </p:grpSpPr>
          <p:sp>
            <p:nvSpPr>
              <p:cNvPr id="391" name="AutoShape 20"/>
              <p:cNvSpPr>
                <a:spLocks noChangeArrowheads="1"/>
              </p:cNvSpPr>
              <p:nvPr/>
            </p:nvSpPr>
            <p:spPr bwMode="auto">
              <a:xfrm>
                <a:off x="2000232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2" name="AutoShape 20"/>
              <p:cNvSpPr>
                <a:spLocks noChangeArrowheads="1"/>
              </p:cNvSpPr>
              <p:nvPr/>
            </p:nvSpPr>
            <p:spPr bwMode="auto">
              <a:xfrm>
                <a:off x="2214546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3" name="AutoShape 20"/>
              <p:cNvSpPr>
                <a:spLocks noChangeArrowheads="1"/>
              </p:cNvSpPr>
              <p:nvPr/>
            </p:nvSpPr>
            <p:spPr bwMode="auto">
              <a:xfrm>
                <a:off x="2428860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4" name="AutoShape 20"/>
              <p:cNvSpPr>
                <a:spLocks noChangeArrowheads="1"/>
              </p:cNvSpPr>
              <p:nvPr/>
            </p:nvSpPr>
            <p:spPr bwMode="auto">
              <a:xfrm>
                <a:off x="2643174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5" name="AutoShape 20"/>
              <p:cNvSpPr>
                <a:spLocks noChangeArrowheads="1"/>
              </p:cNvSpPr>
              <p:nvPr/>
            </p:nvSpPr>
            <p:spPr bwMode="auto">
              <a:xfrm>
                <a:off x="2857488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96" name="Group 395"/>
            <p:cNvGrpSpPr/>
            <p:nvPr/>
          </p:nvGrpSpPr>
          <p:grpSpPr>
            <a:xfrm>
              <a:off x="5395914" y="4681542"/>
              <a:ext cx="1071570" cy="214314"/>
              <a:chOff x="2000232" y="3214686"/>
              <a:chExt cx="1071570" cy="214314"/>
            </a:xfrm>
          </p:grpSpPr>
          <p:sp>
            <p:nvSpPr>
              <p:cNvPr id="397" name="AutoShape 20"/>
              <p:cNvSpPr>
                <a:spLocks noChangeArrowheads="1"/>
              </p:cNvSpPr>
              <p:nvPr/>
            </p:nvSpPr>
            <p:spPr bwMode="auto">
              <a:xfrm>
                <a:off x="2000232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8" name="AutoShape 20"/>
              <p:cNvSpPr>
                <a:spLocks noChangeArrowheads="1"/>
              </p:cNvSpPr>
              <p:nvPr/>
            </p:nvSpPr>
            <p:spPr bwMode="auto">
              <a:xfrm>
                <a:off x="2214546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9" name="AutoShape 20"/>
              <p:cNvSpPr>
                <a:spLocks noChangeArrowheads="1"/>
              </p:cNvSpPr>
              <p:nvPr/>
            </p:nvSpPr>
            <p:spPr bwMode="auto">
              <a:xfrm>
                <a:off x="2428860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0" name="AutoShape 20"/>
              <p:cNvSpPr>
                <a:spLocks noChangeArrowheads="1"/>
              </p:cNvSpPr>
              <p:nvPr/>
            </p:nvSpPr>
            <p:spPr bwMode="auto">
              <a:xfrm>
                <a:off x="2643174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1" name="AutoShape 20"/>
              <p:cNvSpPr>
                <a:spLocks noChangeArrowheads="1"/>
              </p:cNvSpPr>
              <p:nvPr/>
            </p:nvSpPr>
            <p:spPr bwMode="auto">
              <a:xfrm>
                <a:off x="2857488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51" name="Group 21"/>
          <p:cNvGrpSpPr>
            <a:grpSpLocks/>
          </p:cNvGrpSpPr>
          <p:nvPr/>
        </p:nvGrpSpPr>
        <p:grpSpPr bwMode="auto">
          <a:xfrm>
            <a:off x="7572396" y="3786190"/>
            <a:ext cx="287338" cy="423862"/>
            <a:chOff x="4604" y="3294"/>
            <a:chExt cx="250" cy="448"/>
          </a:xfrm>
        </p:grpSpPr>
        <p:sp>
          <p:nvSpPr>
            <p:cNvPr id="670" name="AutoShape 22"/>
            <p:cNvSpPr>
              <a:spLocks noChangeArrowheads="1"/>
            </p:cNvSpPr>
            <p:nvPr/>
          </p:nvSpPr>
          <p:spPr bwMode="auto">
            <a:xfrm>
              <a:off x="4614" y="3294"/>
              <a:ext cx="240" cy="259"/>
            </a:xfrm>
            <a:prstGeom prst="cube">
              <a:avLst>
                <a:gd name="adj" fmla="val 25000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1" name="Line 23"/>
            <p:cNvSpPr>
              <a:spLocks noChangeShapeType="1"/>
            </p:cNvSpPr>
            <p:nvPr/>
          </p:nvSpPr>
          <p:spPr bwMode="auto">
            <a:xfrm>
              <a:off x="4674" y="3553"/>
              <a:ext cx="0" cy="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2" name="Line 24"/>
            <p:cNvSpPr>
              <a:spLocks noChangeShapeType="1"/>
            </p:cNvSpPr>
            <p:nvPr/>
          </p:nvSpPr>
          <p:spPr bwMode="auto">
            <a:xfrm>
              <a:off x="4734" y="3553"/>
              <a:ext cx="6" cy="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3" name="AutoShape 25"/>
            <p:cNvSpPr>
              <a:spLocks noChangeArrowheads="1"/>
            </p:cNvSpPr>
            <p:nvPr/>
          </p:nvSpPr>
          <p:spPr bwMode="auto">
            <a:xfrm>
              <a:off x="4614" y="3294"/>
              <a:ext cx="240" cy="260"/>
            </a:xfrm>
            <a:prstGeom prst="cube">
              <a:avLst>
                <a:gd name="adj" fmla="val 25000"/>
              </a:avLst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4" name="AutoShape 26"/>
            <p:cNvSpPr>
              <a:spLocks noChangeArrowheads="1"/>
            </p:cNvSpPr>
            <p:nvPr/>
          </p:nvSpPr>
          <p:spPr bwMode="auto">
            <a:xfrm>
              <a:off x="4604" y="3612"/>
              <a:ext cx="180" cy="130"/>
            </a:xfrm>
            <a:prstGeom prst="flowChartMagneticDisk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2" name="Group 21"/>
          <p:cNvGrpSpPr>
            <a:grpSpLocks/>
          </p:cNvGrpSpPr>
          <p:nvPr/>
        </p:nvGrpSpPr>
        <p:grpSpPr bwMode="auto">
          <a:xfrm>
            <a:off x="6643702" y="1428736"/>
            <a:ext cx="287338" cy="423862"/>
            <a:chOff x="4604" y="3294"/>
            <a:chExt cx="250" cy="448"/>
          </a:xfrm>
        </p:grpSpPr>
        <p:sp>
          <p:nvSpPr>
            <p:cNvPr id="665" name="AutoShape 22"/>
            <p:cNvSpPr>
              <a:spLocks noChangeArrowheads="1"/>
            </p:cNvSpPr>
            <p:nvPr/>
          </p:nvSpPr>
          <p:spPr bwMode="auto">
            <a:xfrm>
              <a:off x="4614" y="3294"/>
              <a:ext cx="240" cy="259"/>
            </a:xfrm>
            <a:prstGeom prst="cube">
              <a:avLst>
                <a:gd name="adj" fmla="val 25000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" name="Line 23"/>
            <p:cNvSpPr>
              <a:spLocks noChangeShapeType="1"/>
            </p:cNvSpPr>
            <p:nvPr/>
          </p:nvSpPr>
          <p:spPr bwMode="auto">
            <a:xfrm>
              <a:off x="4674" y="3553"/>
              <a:ext cx="0" cy="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7" name="Line 24"/>
            <p:cNvSpPr>
              <a:spLocks noChangeShapeType="1"/>
            </p:cNvSpPr>
            <p:nvPr/>
          </p:nvSpPr>
          <p:spPr bwMode="auto">
            <a:xfrm>
              <a:off x="4734" y="3553"/>
              <a:ext cx="6" cy="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8" name="AutoShape 25"/>
            <p:cNvSpPr>
              <a:spLocks noChangeArrowheads="1"/>
            </p:cNvSpPr>
            <p:nvPr/>
          </p:nvSpPr>
          <p:spPr bwMode="auto">
            <a:xfrm>
              <a:off x="4614" y="3294"/>
              <a:ext cx="240" cy="260"/>
            </a:xfrm>
            <a:prstGeom prst="cube">
              <a:avLst>
                <a:gd name="adj" fmla="val 25000"/>
              </a:avLst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9" name="AutoShape 26"/>
            <p:cNvSpPr>
              <a:spLocks noChangeArrowheads="1"/>
            </p:cNvSpPr>
            <p:nvPr/>
          </p:nvSpPr>
          <p:spPr bwMode="auto">
            <a:xfrm>
              <a:off x="4604" y="3612"/>
              <a:ext cx="180" cy="130"/>
            </a:xfrm>
            <a:prstGeom prst="flowChartMagneticDisk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3" name="Group 21"/>
          <p:cNvGrpSpPr>
            <a:grpSpLocks/>
          </p:cNvGrpSpPr>
          <p:nvPr/>
        </p:nvGrpSpPr>
        <p:grpSpPr bwMode="auto">
          <a:xfrm>
            <a:off x="7929586" y="2857496"/>
            <a:ext cx="287338" cy="423862"/>
            <a:chOff x="4604" y="3294"/>
            <a:chExt cx="250" cy="448"/>
          </a:xfrm>
        </p:grpSpPr>
        <p:sp>
          <p:nvSpPr>
            <p:cNvPr id="660" name="AutoShape 22"/>
            <p:cNvSpPr>
              <a:spLocks noChangeArrowheads="1"/>
            </p:cNvSpPr>
            <p:nvPr/>
          </p:nvSpPr>
          <p:spPr bwMode="auto">
            <a:xfrm>
              <a:off x="4614" y="3294"/>
              <a:ext cx="240" cy="259"/>
            </a:xfrm>
            <a:prstGeom prst="cube">
              <a:avLst>
                <a:gd name="adj" fmla="val 25000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1" name="Line 23"/>
            <p:cNvSpPr>
              <a:spLocks noChangeShapeType="1"/>
            </p:cNvSpPr>
            <p:nvPr/>
          </p:nvSpPr>
          <p:spPr bwMode="auto">
            <a:xfrm>
              <a:off x="4674" y="3553"/>
              <a:ext cx="0" cy="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2" name="Line 24"/>
            <p:cNvSpPr>
              <a:spLocks noChangeShapeType="1"/>
            </p:cNvSpPr>
            <p:nvPr/>
          </p:nvSpPr>
          <p:spPr bwMode="auto">
            <a:xfrm>
              <a:off x="4734" y="3553"/>
              <a:ext cx="6" cy="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3" name="AutoShape 25"/>
            <p:cNvSpPr>
              <a:spLocks noChangeArrowheads="1"/>
            </p:cNvSpPr>
            <p:nvPr/>
          </p:nvSpPr>
          <p:spPr bwMode="auto">
            <a:xfrm>
              <a:off x="4614" y="3294"/>
              <a:ext cx="240" cy="260"/>
            </a:xfrm>
            <a:prstGeom prst="cube">
              <a:avLst>
                <a:gd name="adj" fmla="val 25000"/>
              </a:avLst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4" name="AutoShape 26"/>
            <p:cNvSpPr>
              <a:spLocks noChangeArrowheads="1"/>
            </p:cNvSpPr>
            <p:nvPr/>
          </p:nvSpPr>
          <p:spPr bwMode="auto">
            <a:xfrm>
              <a:off x="4604" y="3612"/>
              <a:ext cx="180" cy="130"/>
            </a:xfrm>
            <a:prstGeom prst="flowChartMagneticDisk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83" name="TextBox 682"/>
          <p:cNvSpPr txBox="1"/>
          <p:nvPr/>
        </p:nvSpPr>
        <p:spPr>
          <a:xfrm>
            <a:off x="1500166" y="785794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Users</a:t>
            </a:r>
            <a:endParaRPr lang="en-US" dirty="0"/>
          </a:p>
        </p:txBody>
      </p:sp>
      <p:grpSp>
        <p:nvGrpSpPr>
          <p:cNvPr id="198" name="Group 197"/>
          <p:cNvGrpSpPr/>
          <p:nvPr/>
        </p:nvGrpSpPr>
        <p:grpSpPr>
          <a:xfrm>
            <a:off x="1785918" y="2857496"/>
            <a:ext cx="1571636" cy="1003521"/>
            <a:chOff x="1857356" y="2428868"/>
            <a:chExt cx="1571636" cy="1003521"/>
          </a:xfrm>
        </p:grpSpPr>
        <p:sp>
          <p:nvSpPr>
            <p:cNvPr id="680" name="Rectangle 679"/>
            <p:cNvSpPr/>
            <p:nvPr/>
          </p:nvSpPr>
          <p:spPr>
            <a:xfrm>
              <a:off x="1857356" y="2428868"/>
              <a:ext cx="1571636" cy="10001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1" name="Group 370"/>
            <p:cNvGrpSpPr/>
            <p:nvPr/>
          </p:nvGrpSpPr>
          <p:grpSpPr>
            <a:xfrm>
              <a:off x="2071670" y="2500306"/>
              <a:ext cx="1071570" cy="214314"/>
              <a:chOff x="2000232" y="3214686"/>
              <a:chExt cx="1071570" cy="214314"/>
            </a:xfrm>
          </p:grpSpPr>
          <p:sp>
            <p:nvSpPr>
              <p:cNvPr id="365" name="AutoShape 20"/>
              <p:cNvSpPr>
                <a:spLocks noChangeArrowheads="1"/>
              </p:cNvSpPr>
              <p:nvPr/>
            </p:nvSpPr>
            <p:spPr bwMode="auto">
              <a:xfrm>
                <a:off x="2000232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6" name="AutoShape 20"/>
              <p:cNvSpPr>
                <a:spLocks noChangeArrowheads="1"/>
              </p:cNvSpPr>
              <p:nvPr/>
            </p:nvSpPr>
            <p:spPr bwMode="auto">
              <a:xfrm>
                <a:off x="2214546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7" name="AutoShape 20"/>
              <p:cNvSpPr>
                <a:spLocks noChangeArrowheads="1"/>
              </p:cNvSpPr>
              <p:nvPr/>
            </p:nvSpPr>
            <p:spPr bwMode="auto">
              <a:xfrm>
                <a:off x="2428860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8" name="AutoShape 20"/>
              <p:cNvSpPr>
                <a:spLocks noChangeArrowheads="1"/>
              </p:cNvSpPr>
              <p:nvPr/>
            </p:nvSpPr>
            <p:spPr bwMode="auto">
              <a:xfrm>
                <a:off x="2643174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9" name="AutoShape 20"/>
              <p:cNvSpPr>
                <a:spLocks noChangeArrowheads="1"/>
              </p:cNvSpPr>
              <p:nvPr/>
            </p:nvSpPr>
            <p:spPr bwMode="auto">
              <a:xfrm>
                <a:off x="2857488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84" name="TextBox 683"/>
            <p:cNvSpPr txBox="1"/>
            <p:nvPr/>
          </p:nvSpPr>
          <p:spPr>
            <a:xfrm>
              <a:off x="2000232" y="2786058"/>
              <a:ext cx="12490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Interactive</a:t>
              </a:r>
            </a:p>
            <a:p>
              <a:r>
                <a:rPr lang="en-US" b="1" dirty="0" err="1" smtClean="0">
                  <a:solidFill>
                    <a:srgbClr val="0070C0"/>
                  </a:solidFill>
                </a:rPr>
                <a:t>Lxplus</a:t>
              </a:r>
              <a:endParaRPr lang="en-US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685" name="TextBox 684"/>
          <p:cNvSpPr txBox="1"/>
          <p:nvPr/>
        </p:nvSpPr>
        <p:spPr>
          <a:xfrm>
            <a:off x="4572000" y="3429000"/>
            <a:ext cx="1851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processing</a:t>
            </a:r>
          </a:p>
          <a:p>
            <a:r>
              <a:rPr lang="en-US" b="1" dirty="0" err="1" smtClean="0">
                <a:solidFill>
                  <a:srgbClr val="0070C0"/>
                </a:solidFill>
              </a:rPr>
              <a:t>Lxbatch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690" name="Straight Arrow Connector 689"/>
          <p:cNvCxnSpPr/>
          <p:nvPr/>
        </p:nvCxnSpPr>
        <p:spPr>
          <a:xfrm rot="5400000">
            <a:off x="2358216" y="2570950"/>
            <a:ext cx="428628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1" name="Straight Arrow Connector 690"/>
          <p:cNvCxnSpPr/>
          <p:nvPr/>
        </p:nvCxnSpPr>
        <p:spPr>
          <a:xfrm rot="10800000">
            <a:off x="3571868" y="3286124"/>
            <a:ext cx="785818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3" name="Straight Arrow Connector 692"/>
          <p:cNvCxnSpPr/>
          <p:nvPr/>
        </p:nvCxnSpPr>
        <p:spPr>
          <a:xfrm rot="10800000" flipV="1">
            <a:off x="3714744" y="4143380"/>
            <a:ext cx="928694" cy="785818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2" name="Straight Arrow Connector 701"/>
          <p:cNvCxnSpPr/>
          <p:nvPr/>
        </p:nvCxnSpPr>
        <p:spPr>
          <a:xfrm rot="10800000" flipV="1">
            <a:off x="6000760" y="1785926"/>
            <a:ext cx="571504" cy="500066"/>
          </a:xfrm>
          <a:prstGeom prst="straightConnector1">
            <a:avLst/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5" name="Straight Arrow Connector 704"/>
          <p:cNvCxnSpPr/>
          <p:nvPr/>
        </p:nvCxnSpPr>
        <p:spPr>
          <a:xfrm rot="10800000">
            <a:off x="6572264" y="3000372"/>
            <a:ext cx="1214446" cy="1588"/>
          </a:xfrm>
          <a:prstGeom prst="straightConnector1">
            <a:avLst/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6" name="Straight Arrow Connector 705"/>
          <p:cNvCxnSpPr/>
          <p:nvPr/>
        </p:nvCxnSpPr>
        <p:spPr>
          <a:xfrm rot="10800000">
            <a:off x="6643702" y="3714752"/>
            <a:ext cx="785818" cy="285752"/>
          </a:xfrm>
          <a:prstGeom prst="straightConnector1">
            <a:avLst/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1" name="TextBox 710"/>
          <p:cNvSpPr txBox="1"/>
          <p:nvPr/>
        </p:nvSpPr>
        <p:spPr>
          <a:xfrm>
            <a:off x="7215206" y="1571612"/>
            <a:ext cx="15716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Repositories</a:t>
            </a:r>
          </a:p>
          <a:p>
            <a:r>
              <a:rPr lang="en-US" dirty="0" smtClean="0"/>
              <a:t>   - code</a:t>
            </a:r>
          </a:p>
          <a:p>
            <a:r>
              <a:rPr lang="en-US" dirty="0" smtClean="0"/>
              <a:t>   - metadata</a:t>
            </a:r>
          </a:p>
          <a:p>
            <a:r>
              <a:rPr lang="en-US" dirty="0" smtClean="0"/>
              <a:t>   - …….</a:t>
            </a:r>
            <a:endParaRPr lang="en-US" dirty="0"/>
          </a:p>
        </p:txBody>
      </p:sp>
      <p:sp>
        <p:nvSpPr>
          <p:cNvPr id="712" name="TextBox 711"/>
          <p:cNvSpPr txBox="1"/>
          <p:nvPr/>
        </p:nvSpPr>
        <p:spPr>
          <a:xfrm>
            <a:off x="1500166" y="142852"/>
            <a:ext cx="4137671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Data and control flow II</a:t>
            </a:r>
            <a:endParaRPr lang="en-US" sz="2800" b="1" dirty="0">
              <a:solidFill>
                <a:srgbClr val="C00000"/>
              </a:solidFill>
            </a:endParaRPr>
          </a:p>
        </p:txBody>
      </p:sp>
      <p:grpSp>
        <p:nvGrpSpPr>
          <p:cNvPr id="199" name="Group 21"/>
          <p:cNvGrpSpPr>
            <a:grpSpLocks/>
          </p:cNvGrpSpPr>
          <p:nvPr/>
        </p:nvGrpSpPr>
        <p:grpSpPr bwMode="auto">
          <a:xfrm>
            <a:off x="1428728" y="4786322"/>
            <a:ext cx="287338" cy="423862"/>
            <a:chOff x="4604" y="3294"/>
            <a:chExt cx="250" cy="448"/>
          </a:xfrm>
        </p:grpSpPr>
        <p:sp>
          <p:nvSpPr>
            <p:cNvPr id="200" name="AutoShape 22"/>
            <p:cNvSpPr>
              <a:spLocks noChangeArrowheads="1"/>
            </p:cNvSpPr>
            <p:nvPr/>
          </p:nvSpPr>
          <p:spPr bwMode="auto">
            <a:xfrm>
              <a:off x="4614" y="3294"/>
              <a:ext cx="240" cy="259"/>
            </a:xfrm>
            <a:prstGeom prst="cube">
              <a:avLst>
                <a:gd name="adj" fmla="val 25000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" name="Line 23"/>
            <p:cNvSpPr>
              <a:spLocks noChangeShapeType="1"/>
            </p:cNvSpPr>
            <p:nvPr/>
          </p:nvSpPr>
          <p:spPr bwMode="auto">
            <a:xfrm>
              <a:off x="4674" y="3553"/>
              <a:ext cx="0" cy="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" name="Line 24"/>
            <p:cNvSpPr>
              <a:spLocks noChangeShapeType="1"/>
            </p:cNvSpPr>
            <p:nvPr/>
          </p:nvSpPr>
          <p:spPr bwMode="auto">
            <a:xfrm>
              <a:off x="4734" y="3553"/>
              <a:ext cx="6" cy="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" name="AutoShape 25"/>
            <p:cNvSpPr>
              <a:spLocks noChangeArrowheads="1"/>
            </p:cNvSpPr>
            <p:nvPr/>
          </p:nvSpPr>
          <p:spPr bwMode="auto">
            <a:xfrm>
              <a:off x="4614" y="3294"/>
              <a:ext cx="240" cy="260"/>
            </a:xfrm>
            <a:prstGeom prst="cube">
              <a:avLst>
                <a:gd name="adj" fmla="val 25000"/>
              </a:avLst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" name="AutoShape 26"/>
            <p:cNvSpPr>
              <a:spLocks noChangeArrowheads="1"/>
            </p:cNvSpPr>
            <p:nvPr/>
          </p:nvSpPr>
          <p:spPr bwMode="auto">
            <a:xfrm>
              <a:off x="4604" y="3612"/>
              <a:ext cx="180" cy="130"/>
            </a:xfrm>
            <a:prstGeom prst="flowChartMagneticDisk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205" name="Straight Arrow Connector 204"/>
          <p:cNvCxnSpPr/>
          <p:nvPr/>
        </p:nvCxnSpPr>
        <p:spPr>
          <a:xfrm rot="10800000">
            <a:off x="1785918" y="4929198"/>
            <a:ext cx="785818" cy="285752"/>
          </a:xfrm>
          <a:prstGeom prst="straightConnector1">
            <a:avLst/>
          </a:prstGeom>
          <a:ln w="158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Box 205"/>
          <p:cNvSpPr txBox="1"/>
          <p:nvPr/>
        </p:nvSpPr>
        <p:spPr>
          <a:xfrm>
            <a:off x="1142976" y="5286388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Bookkeeping</a:t>
            </a:r>
          </a:p>
          <a:p>
            <a:r>
              <a:rPr lang="en-US" dirty="0" smtClean="0"/>
              <a:t>Data base</a:t>
            </a:r>
          </a:p>
        </p:txBody>
      </p:sp>
      <p:sp>
        <p:nvSpPr>
          <p:cNvPr id="681" name="Rectangle 680"/>
          <p:cNvSpPr/>
          <p:nvPr/>
        </p:nvSpPr>
        <p:spPr>
          <a:xfrm>
            <a:off x="2643174" y="5000636"/>
            <a:ext cx="6000792" cy="150019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5" name="Group 584"/>
          <p:cNvGrpSpPr/>
          <p:nvPr/>
        </p:nvGrpSpPr>
        <p:grpSpPr>
          <a:xfrm>
            <a:off x="2786050" y="5072074"/>
            <a:ext cx="1735146" cy="728662"/>
            <a:chOff x="2143108" y="4429132"/>
            <a:chExt cx="1735146" cy="728662"/>
          </a:xfrm>
        </p:grpSpPr>
        <p:grpSp>
          <p:nvGrpSpPr>
            <p:cNvPr id="432" name="Group 431"/>
            <p:cNvGrpSpPr/>
            <p:nvPr/>
          </p:nvGrpSpPr>
          <p:grpSpPr>
            <a:xfrm>
              <a:off x="2143108" y="4429132"/>
              <a:ext cx="1430346" cy="423862"/>
              <a:chOff x="2143108" y="4429132"/>
              <a:chExt cx="1430346" cy="423862"/>
            </a:xfrm>
          </p:grpSpPr>
          <p:grpSp>
            <p:nvGrpSpPr>
              <p:cNvPr id="359" name="Group 21"/>
              <p:cNvGrpSpPr>
                <a:grpSpLocks/>
              </p:cNvGrpSpPr>
              <p:nvPr/>
            </p:nvGrpSpPr>
            <p:grpSpPr bwMode="auto">
              <a:xfrm>
                <a:off x="2428860" y="4429132"/>
                <a:ext cx="287338" cy="423862"/>
                <a:chOff x="4604" y="3294"/>
                <a:chExt cx="250" cy="448"/>
              </a:xfrm>
            </p:grpSpPr>
            <p:sp>
              <p:nvSpPr>
                <p:cNvPr id="360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1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2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3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4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02" name="Group 21"/>
              <p:cNvGrpSpPr>
                <a:grpSpLocks/>
              </p:cNvGrpSpPr>
              <p:nvPr/>
            </p:nvGrpSpPr>
            <p:grpSpPr bwMode="auto">
              <a:xfrm>
                <a:off x="2143108" y="4429132"/>
                <a:ext cx="287338" cy="423862"/>
                <a:chOff x="4604" y="3294"/>
                <a:chExt cx="250" cy="448"/>
              </a:xfrm>
            </p:grpSpPr>
            <p:sp>
              <p:nvSpPr>
                <p:cNvPr id="403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4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5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6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7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08" name="Group 21"/>
              <p:cNvGrpSpPr>
                <a:grpSpLocks/>
              </p:cNvGrpSpPr>
              <p:nvPr/>
            </p:nvGrpSpPr>
            <p:grpSpPr bwMode="auto">
              <a:xfrm>
                <a:off x="2714612" y="4429132"/>
                <a:ext cx="287338" cy="423862"/>
                <a:chOff x="4604" y="3294"/>
                <a:chExt cx="250" cy="448"/>
              </a:xfrm>
            </p:grpSpPr>
            <p:sp>
              <p:nvSpPr>
                <p:cNvPr id="409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0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1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2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3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20" name="Group 21"/>
              <p:cNvGrpSpPr>
                <a:grpSpLocks/>
              </p:cNvGrpSpPr>
              <p:nvPr/>
            </p:nvGrpSpPr>
            <p:grpSpPr bwMode="auto">
              <a:xfrm>
                <a:off x="3000364" y="4429132"/>
                <a:ext cx="287338" cy="423862"/>
                <a:chOff x="4604" y="3294"/>
                <a:chExt cx="250" cy="448"/>
              </a:xfrm>
            </p:grpSpPr>
            <p:sp>
              <p:nvSpPr>
                <p:cNvPr id="421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26" name="Group 21"/>
              <p:cNvGrpSpPr>
                <a:grpSpLocks/>
              </p:cNvGrpSpPr>
              <p:nvPr/>
            </p:nvGrpSpPr>
            <p:grpSpPr bwMode="auto">
              <a:xfrm>
                <a:off x="3286116" y="4429132"/>
                <a:ext cx="287338" cy="423862"/>
                <a:chOff x="4604" y="3294"/>
                <a:chExt cx="250" cy="448"/>
              </a:xfrm>
            </p:grpSpPr>
            <p:sp>
              <p:nvSpPr>
                <p:cNvPr id="427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8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9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0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1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33" name="Group 432"/>
            <p:cNvGrpSpPr/>
            <p:nvPr/>
          </p:nvGrpSpPr>
          <p:grpSpPr>
            <a:xfrm>
              <a:off x="2295508" y="4581532"/>
              <a:ext cx="1430346" cy="423862"/>
              <a:chOff x="2143108" y="4429132"/>
              <a:chExt cx="1430346" cy="423862"/>
            </a:xfrm>
          </p:grpSpPr>
          <p:grpSp>
            <p:nvGrpSpPr>
              <p:cNvPr id="434" name="Group 21"/>
              <p:cNvGrpSpPr>
                <a:grpSpLocks/>
              </p:cNvGrpSpPr>
              <p:nvPr/>
            </p:nvGrpSpPr>
            <p:grpSpPr bwMode="auto">
              <a:xfrm>
                <a:off x="2428860" y="4429132"/>
                <a:ext cx="287338" cy="423862"/>
                <a:chOff x="4604" y="3294"/>
                <a:chExt cx="250" cy="448"/>
              </a:xfrm>
            </p:grpSpPr>
            <p:sp>
              <p:nvSpPr>
                <p:cNvPr id="459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0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2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3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35" name="Group 21"/>
              <p:cNvGrpSpPr>
                <a:grpSpLocks/>
              </p:cNvGrpSpPr>
              <p:nvPr/>
            </p:nvGrpSpPr>
            <p:grpSpPr bwMode="auto">
              <a:xfrm>
                <a:off x="2143108" y="4429132"/>
                <a:ext cx="287338" cy="423862"/>
                <a:chOff x="4604" y="3294"/>
                <a:chExt cx="250" cy="448"/>
              </a:xfrm>
            </p:grpSpPr>
            <p:sp>
              <p:nvSpPr>
                <p:cNvPr id="454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5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6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7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8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36" name="Group 21"/>
              <p:cNvGrpSpPr>
                <a:grpSpLocks/>
              </p:cNvGrpSpPr>
              <p:nvPr/>
            </p:nvGrpSpPr>
            <p:grpSpPr bwMode="auto">
              <a:xfrm>
                <a:off x="2714612" y="4429132"/>
                <a:ext cx="287338" cy="423862"/>
                <a:chOff x="4604" y="3294"/>
                <a:chExt cx="250" cy="448"/>
              </a:xfrm>
            </p:grpSpPr>
            <p:sp>
              <p:nvSpPr>
                <p:cNvPr id="449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0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1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2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3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37" name="Group 21"/>
              <p:cNvGrpSpPr>
                <a:grpSpLocks/>
              </p:cNvGrpSpPr>
              <p:nvPr/>
            </p:nvGrpSpPr>
            <p:grpSpPr bwMode="auto">
              <a:xfrm>
                <a:off x="3000364" y="4429132"/>
                <a:ext cx="287338" cy="423862"/>
                <a:chOff x="4604" y="3294"/>
                <a:chExt cx="250" cy="448"/>
              </a:xfrm>
            </p:grpSpPr>
            <p:sp>
              <p:nvSpPr>
                <p:cNvPr id="444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5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6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7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8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38" name="Group 21"/>
              <p:cNvGrpSpPr>
                <a:grpSpLocks/>
              </p:cNvGrpSpPr>
              <p:nvPr/>
            </p:nvGrpSpPr>
            <p:grpSpPr bwMode="auto">
              <a:xfrm>
                <a:off x="3286116" y="4429132"/>
                <a:ext cx="287338" cy="423862"/>
                <a:chOff x="4604" y="3294"/>
                <a:chExt cx="250" cy="448"/>
              </a:xfrm>
            </p:grpSpPr>
            <p:sp>
              <p:nvSpPr>
                <p:cNvPr id="439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0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1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2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3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64" name="Group 463"/>
            <p:cNvGrpSpPr/>
            <p:nvPr/>
          </p:nvGrpSpPr>
          <p:grpSpPr>
            <a:xfrm>
              <a:off x="2447908" y="4733932"/>
              <a:ext cx="1430346" cy="423862"/>
              <a:chOff x="2143108" y="4429132"/>
              <a:chExt cx="1430346" cy="423862"/>
            </a:xfrm>
          </p:grpSpPr>
          <p:grpSp>
            <p:nvGrpSpPr>
              <p:cNvPr id="465" name="Group 21"/>
              <p:cNvGrpSpPr>
                <a:grpSpLocks/>
              </p:cNvGrpSpPr>
              <p:nvPr/>
            </p:nvGrpSpPr>
            <p:grpSpPr bwMode="auto">
              <a:xfrm>
                <a:off x="2428860" y="4429132"/>
                <a:ext cx="287338" cy="423862"/>
                <a:chOff x="4604" y="3294"/>
                <a:chExt cx="250" cy="448"/>
              </a:xfrm>
            </p:grpSpPr>
            <p:sp>
              <p:nvSpPr>
                <p:cNvPr id="490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1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2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3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4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66" name="Group 21"/>
              <p:cNvGrpSpPr>
                <a:grpSpLocks/>
              </p:cNvGrpSpPr>
              <p:nvPr/>
            </p:nvGrpSpPr>
            <p:grpSpPr bwMode="auto">
              <a:xfrm>
                <a:off x="2143108" y="4429132"/>
                <a:ext cx="287338" cy="423862"/>
                <a:chOff x="4604" y="3294"/>
                <a:chExt cx="250" cy="448"/>
              </a:xfrm>
            </p:grpSpPr>
            <p:sp>
              <p:nvSpPr>
                <p:cNvPr id="485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6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7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8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9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67" name="Group 21"/>
              <p:cNvGrpSpPr>
                <a:grpSpLocks/>
              </p:cNvGrpSpPr>
              <p:nvPr/>
            </p:nvGrpSpPr>
            <p:grpSpPr bwMode="auto">
              <a:xfrm>
                <a:off x="2714612" y="4429132"/>
                <a:ext cx="287338" cy="423862"/>
                <a:chOff x="4604" y="3294"/>
                <a:chExt cx="250" cy="448"/>
              </a:xfrm>
            </p:grpSpPr>
            <p:sp>
              <p:nvSpPr>
                <p:cNvPr id="480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1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2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3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4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68" name="Group 21"/>
              <p:cNvGrpSpPr>
                <a:grpSpLocks/>
              </p:cNvGrpSpPr>
              <p:nvPr/>
            </p:nvGrpSpPr>
            <p:grpSpPr bwMode="auto">
              <a:xfrm>
                <a:off x="3000364" y="4429132"/>
                <a:ext cx="287338" cy="423862"/>
                <a:chOff x="4604" y="3294"/>
                <a:chExt cx="250" cy="448"/>
              </a:xfrm>
            </p:grpSpPr>
            <p:sp>
              <p:nvSpPr>
                <p:cNvPr id="475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6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7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8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9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69" name="Group 21"/>
              <p:cNvGrpSpPr>
                <a:grpSpLocks/>
              </p:cNvGrpSpPr>
              <p:nvPr/>
            </p:nvGrpSpPr>
            <p:grpSpPr bwMode="auto">
              <a:xfrm>
                <a:off x="3286116" y="4429132"/>
                <a:ext cx="287338" cy="423862"/>
                <a:chOff x="4604" y="3294"/>
                <a:chExt cx="250" cy="448"/>
              </a:xfrm>
            </p:grpSpPr>
            <p:sp>
              <p:nvSpPr>
                <p:cNvPr id="470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1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2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3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4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686" name="TextBox 685"/>
          <p:cNvSpPr txBox="1"/>
          <p:nvPr/>
        </p:nvSpPr>
        <p:spPr>
          <a:xfrm>
            <a:off x="3071802" y="5786454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Disk storage</a:t>
            </a:r>
            <a:endParaRPr lang="en-US" dirty="0"/>
          </a:p>
        </p:txBody>
      </p:sp>
      <p:sp>
        <p:nvSpPr>
          <p:cNvPr id="687" name="TextBox 686"/>
          <p:cNvSpPr txBox="1"/>
          <p:nvPr/>
        </p:nvSpPr>
        <p:spPr>
          <a:xfrm>
            <a:off x="7000892" y="5572140"/>
            <a:ext cx="1518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Tape storage</a:t>
            </a:r>
            <a:endParaRPr lang="en-US" dirty="0"/>
          </a:p>
        </p:txBody>
      </p:sp>
      <p:sp>
        <p:nvSpPr>
          <p:cNvPr id="688" name="TextBox 687"/>
          <p:cNvSpPr txBox="1"/>
          <p:nvPr/>
        </p:nvSpPr>
        <p:spPr>
          <a:xfrm>
            <a:off x="2643174" y="6143644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Hierarchical Mass Storage Management System (HSM) 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692" name="Straight Arrow Connector 691"/>
          <p:cNvCxnSpPr/>
          <p:nvPr/>
        </p:nvCxnSpPr>
        <p:spPr>
          <a:xfrm>
            <a:off x="4857752" y="5429264"/>
            <a:ext cx="2071702" cy="1588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" name="TextBox 206"/>
          <p:cNvSpPr txBox="1"/>
          <p:nvPr/>
        </p:nvSpPr>
        <p:spPr>
          <a:xfrm>
            <a:off x="5072066" y="5857892"/>
            <a:ext cx="1155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CASTOR</a:t>
            </a:r>
            <a:endParaRPr lang="en-US" b="1" dirty="0">
              <a:solidFill>
                <a:srgbClr val="0070C0"/>
              </a:solidFill>
            </a:endParaRPr>
          </a:p>
        </p:txBody>
      </p:sp>
      <p:grpSp>
        <p:nvGrpSpPr>
          <p:cNvPr id="208" name="Group 207"/>
          <p:cNvGrpSpPr/>
          <p:nvPr/>
        </p:nvGrpSpPr>
        <p:grpSpPr>
          <a:xfrm>
            <a:off x="7215206" y="5214950"/>
            <a:ext cx="1098687" cy="403077"/>
            <a:chOff x="3714744" y="1142984"/>
            <a:chExt cx="1098687" cy="403077"/>
          </a:xfrm>
        </p:grpSpPr>
        <p:grpSp>
          <p:nvGrpSpPr>
            <p:cNvPr id="354" name="Group 15"/>
            <p:cNvGrpSpPr>
              <a:grpSpLocks/>
            </p:cNvGrpSpPr>
            <p:nvPr/>
          </p:nvGrpSpPr>
          <p:grpSpPr bwMode="auto">
            <a:xfrm rot="21531846">
              <a:off x="3714744" y="1142984"/>
              <a:ext cx="237505" cy="398367"/>
              <a:chOff x="5040" y="3264"/>
              <a:chExt cx="192" cy="384"/>
            </a:xfrm>
          </p:grpSpPr>
          <p:sp>
            <p:nvSpPr>
              <p:cNvPr id="355" name="Line 16"/>
              <p:cNvSpPr>
                <a:spLocks noChangeShapeType="1"/>
              </p:cNvSpPr>
              <p:nvPr/>
            </p:nvSpPr>
            <p:spPr bwMode="auto">
              <a:xfrm>
                <a:off x="5136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6" name="Line 17"/>
              <p:cNvSpPr>
                <a:spLocks noChangeShapeType="1"/>
              </p:cNvSpPr>
              <p:nvPr/>
            </p:nvSpPr>
            <p:spPr bwMode="auto">
              <a:xfrm>
                <a:off x="5088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7" name="AutoShape 18"/>
              <p:cNvSpPr>
                <a:spLocks noChangeArrowheads="1"/>
              </p:cNvSpPr>
              <p:nvPr/>
            </p:nvSpPr>
            <p:spPr bwMode="auto">
              <a:xfrm>
                <a:off x="5040" y="326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8" name="AutoShape 19"/>
              <p:cNvSpPr>
                <a:spLocks noChangeArrowheads="1"/>
              </p:cNvSpPr>
              <p:nvPr/>
            </p:nvSpPr>
            <p:spPr bwMode="auto">
              <a:xfrm>
                <a:off x="5040" y="3504"/>
                <a:ext cx="144" cy="144"/>
              </a:xfrm>
              <a:prstGeom prst="flowChartMagneticTape">
                <a:avLst/>
              </a:prstGeom>
              <a:solidFill>
                <a:srgbClr val="FF7C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00" name="Group 15"/>
            <p:cNvGrpSpPr>
              <a:grpSpLocks/>
            </p:cNvGrpSpPr>
            <p:nvPr/>
          </p:nvGrpSpPr>
          <p:grpSpPr bwMode="auto">
            <a:xfrm rot="21531846">
              <a:off x="4000496" y="1147694"/>
              <a:ext cx="237505" cy="398367"/>
              <a:chOff x="5040" y="3264"/>
              <a:chExt cx="192" cy="384"/>
            </a:xfrm>
          </p:grpSpPr>
          <p:sp>
            <p:nvSpPr>
              <p:cNvPr id="501" name="Line 16"/>
              <p:cNvSpPr>
                <a:spLocks noChangeShapeType="1"/>
              </p:cNvSpPr>
              <p:nvPr/>
            </p:nvSpPr>
            <p:spPr bwMode="auto">
              <a:xfrm>
                <a:off x="5136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" name="Line 17"/>
              <p:cNvSpPr>
                <a:spLocks noChangeShapeType="1"/>
              </p:cNvSpPr>
              <p:nvPr/>
            </p:nvSpPr>
            <p:spPr bwMode="auto">
              <a:xfrm>
                <a:off x="5088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3" name="AutoShape 18"/>
              <p:cNvSpPr>
                <a:spLocks noChangeArrowheads="1"/>
              </p:cNvSpPr>
              <p:nvPr/>
            </p:nvSpPr>
            <p:spPr bwMode="auto">
              <a:xfrm>
                <a:off x="5040" y="326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4" name="AutoShape 19"/>
              <p:cNvSpPr>
                <a:spLocks noChangeArrowheads="1"/>
              </p:cNvSpPr>
              <p:nvPr/>
            </p:nvSpPr>
            <p:spPr bwMode="auto">
              <a:xfrm>
                <a:off x="5040" y="3504"/>
                <a:ext cx="144" cy="144"/>
              </a:xfrm>
              <a:prstGeom prst="flowChartMagneticTape">
                <a:avLst/>
              </a:prstGeom>
              <a:solidFill>
                <a:srgbClr val="FF7C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0" name="Group 15"/>
            <p:cNvGrpSpPr>
              <a:grpSpLocks/>
            </p:cNvGrpSpPr>
            <p:nvPr/>
          </p:nvGrpSpPr>
          <p:grpSpPr bwMode="auto">
            <a:xfrm rot="21531846">
              <a:off x="4290172" y="1145299"/>
              <a:ext cx="237505" cy="398367"/>
              <a:chOff x="5040" y="3264"/>
              <a:chExt cx="192" cy="384"/>
            </a:xfrm>
          </p:grpSpPr>
          <p:sp>
            <p:nvSpPr>
              <p:cNvPr id="511" name="Line 16"/>
              <p:cNvSpPr>
                <a:spLocks noChangeShapeType="1"/>
              </p:cNvSpPr>
              <p:nvPr/>
            </p:nvSpPr>
            <p:spPr bwMode="auto">
              <a:xfrm>
                <a:off x="5136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" name="Line 17"/>
              <p:cNvSpPr>
                <a:spLocks noChangeShapeType="1"/>
              </p:cNvSpPr>
              <p:nvPr/>
            </p:nvSpPr>
            <p:spPr bwMode="auto">
              <a:xfrm>
                <a:off x="5088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" name="AutoShape 18"/>
              <p:cNvSpPr>
                <a:spLocks noChangeArrowheads="1"/>
              </p:cNvSpPr>
              <p:nvPr/>
            </p:nvSpPr>
            <p:spPr bwMode="auto">
              <a:xfrm>
                <a:off x="5040" y="326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4" name="AutoShape 19"/>
              <p:cNvSpPr>
                <a:spLocks noChangeArrowheads="1"/>
              </p:cNvSpPr>
              <p:nvPr/>
            </p:nvSpPr>
            <p:spPr bwMode="auto">
              <a:xfrm>
                <a:off x="5040" y="3504"/>
                <a:ext cx="144" cy="144"/>
              </a:xfrm>
              <a:prstGeom prst="flowChartMagneticTape">
                <a:avLst/>
              </a:prstGeom>
              <a:solidFill>
                <a:srgbClr val="FF7C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61" name="Group 15"/>
            <p:cNvGrpSpPr>
              <a:grpSpLocks/>
            </p:cNvGrpSpPr>
            <p:nvPr/>
          </p:nvGrpSpPr>
          <p:grpSpPr bwMode="auto">
            <a:xfrm rot="21531846">
              <a:off x="4575926" y="1145299"/>
              <a:ext cx="237505" cy="398367"/>
              <a:chOff x="5040" y="3264"/>
              <a:chExt cx="192" cy="384"/>
            </a:xfrm>
          </p:grpSpPr>
          <p:sp>
            <p:nvSpPr>
              <p:cNvPr id="262" name="Line 16"/>
              <p:cNvSpPr>
                <a:spLocks noChangeShapeType="1"/>
              </p:cNvSpPr>
              <p:nvPr/>
            </p:nvSpPr>
            <p:spPr bwMode="auto">
              <a:xfrm>
                <a:off x="5136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3" name="Line 17"/>
              <p:cNvSpPr>
                <a:spLocks noChangeShapeType="1"/>
              </p:cNvSpPr>
              <p:nvPr/>
            </p:nvSpPr>
            <p:spPr bwMode="auto">
              <a:xfrm>
                <a:off x="5088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4" name="AutoShape 18"/>
              <p:cNvSpPr>
                <a:spLocks noChangeArrowheads="1"/>
              </p:cNvSpPr>
              <p:nvPr/>
            </p:nvSpPr>
            <p:spPr bwMode="auto">
              <a:xfrm>
                <a:off x="5040" y="326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5" name="AutoShape 19"/>
              <p:cNvSpPr>
                <a:spLocks noChangeArrowheads="1"/>
              </p:cNvSpPr>
              <p:nvPr/>
            </p:nvSpPr>
            <p:spPr bwMode="auto">
              <a:xfrm>
                <a:off x="5040" y="3504"/>
                <a:ext cx="144" cy="144"/>
              </a:xfrm>
              <a:prstGeom prst="flowChartMagneticTape">
                <a:avLst/>
              </a:prstGeom>
              <a:solidFill>
                <a:srgbClr val="FF7C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09" name="TextBox 208"/>
          <p:cNvSpPr txBox="1"/>
          <p:nvPr/>
        </p:nvSpPr>
        <p:spPr>
          <a:xfrm>
            <a:off x="4139952" y="1124744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CERN installation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08720"/>
            <a:ext cx="7239000" cy="3886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1640" y="188640"/>
            <a:ext cx="3312368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CERN  Farm Network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77000" y="1295400"/>
            <a:ext cx="2207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4+12  Force10 Router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295400" y="6019800"/>
            <a:ext cx="59885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66FF"/>
                </a:solidFill>
              </a:rPr>
              <a:t>Expect 100 </a:t>
            </a:r>
            <a:r>
              <a:rPr lang="en-US" b="1" dirty="0" err="1" smtClean="0">
                <a:solidFill>
                  <a:srgbClr val="0066FF"/>
                </a:solidFill>
              </a:rPr>
              <a:t>Gbytes</a:t>
            </a:r>
            <a:r>
              <a:rPr lang="en-US" b="1" dirty="0" smtClean="0">
                <a:solidFill>
                  <a:srgbClr val="0066FF"/>
                </a:solidFill>
              </a:rPr>
              <a:t>/s internal traffic (15 </a:t>
            </a:r>
            <a:r>
              <a:rPr lang="en-US" b="1" dirty="0" err="1" smtClean="0">
                <a:solidFill>
                  <a:srgbClr val="0066FF"/>
                </a:solidFill>
              </a:rPr>
              <a:t>Gbytes</a:t>
            </a:r>
            <a:r>
              <a:rPr lang="en-US" b="1" dirty="0" smtClean="0">
                <a:solidFill>
                  <a:srgbClr val="0066FF"/>
                </a:solidFill>
              </a:rPr>
              <a:t>/s peak today)</a:t>
            </a:r>
          </a:p>
          <a:p>
            <a:r>
              <a:rPr lang="en-US" b="1" dirty="0" smtClean="0">
                <a:solidFill>
                  <a:srgbClr val="0066FF"/>
                </a:solidFill>
                <a:sym typeface="Wingdings" pitchFamily="2" charset="2"/>
              </a:rPr>
              <a:t> Depends on storage/cache layout     data locality       TCO</a:t>
            </a:r>
            <a:endParaRPr lang="en-US" b="1" dirty="0">
              <a:solidFill>
                <a:srgbClr val="0066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0" y="4953000"/>
            <a:ext cx="6343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HP switches in the distribution layer,  10 </a:t>
            </a:r>
            <a:r>
              <a:rPr lang="en-US" b="1" dirty="0" err="1" smtClean="0"/>
              <a:t>Gbit</a:t>
            </a:r>
            <a:r>
              <a:rPr lang="en-US" b="1" dirty="0" smtClean="0"/>
              <a:t> uplinks, </a:t>
            </a:r>
          </a:p>
          <a:p>
            <a:r>
              <a:rPr lang="en-US" b="1" dirty="0" smtClean="0"/>
              <a:t>Majority 1 </a:t>
            </a:r>
            <a:r>
              <a:rPr lang="en-US" b="1" dirty="0" err="1" smtClean="0"/>
              <a:t>Gbit</a:t>
            </a:r>
            <a:r>
              <a:rPr lang="en-US" b="1" dirty="0" smtClean="0"/>
              <a:t> and slowly moving to 10 </a:t>
            </a:r>
            <a:r>
              <a:rPr lang="en-US" b="1" dirty="0" err="1" smtClean="0"/>
              <a:t>Gbit</a:t>
            </a:r>
            <a:r>
              <a:rPr lang="en-US" b="1" dirty="0" smtClean="0"/>
              <a:t> server connectivity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 July 2010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357290" y="1714488"/>
            <a:ext cx="6251575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285750" indent="-285750">
              <a:lnSpc>
                <a:spcPct val="7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dirty="0" smtClean="0"/>
              <a:t>Hierarchical network topology based on Ethernet </a:t>
            </a:r>
          </a:p>
          <a:p>
            <a:pPr marL="285750" indent="-285750">
              <a:lnSpc>
                <a:spcPct val="7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endParaRPr lang="en-US" sz="2000" dirty="0"/>
          </a:p>
          <a:p>
            <a:pPr marL="285750" indent="-285750">
              <a:lnSpc>
                <a:spcPct val="7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dirty="0" smtClean="0"/>
              <a:t>150+ </a:t>
            </a:r>
            <a:r>
              <a:rPr lang="en-US" sz="2000" dirty="0"/>
              <a:t>very high performance </a:t>
            </a:r>
            <a:r>
              <a:rPr lang="en-US" sz="2000" dirty="0" smtClean="0"/>
              <a:t>routers</a:t>
            </a:r>
          </a:p>
          <a:p>
            <a:pPr marL="285750" indent="-285750">
              <a:lnSpc>
                <a:spcPct val="7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endParaRPr lang="en-US" sz="2000" dirty="0"/>
          </a:p>
          <a:p>
            <a:pPr marL="285750" indent="-285750">
              <a:lnSpc>
                <a:spcPct val="7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dirty="0" smtClean="0"/>
              <a:t>3’700+ subnets</a:t>
            </a:r>
          </a:p>
          <a:p>
            <a:pPr marL="285750" indent="-285750">
              <a:lnSpc>
                <a:spcPct val="7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endParaRPr lang="en-US" sz="2000" dirty="0"/>
          </a:p>
          <a:p>
            <a:pPr marL="285750" indent="-285750">
              <a:lnSpc>
                <a:spcPct val="7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dirty="0" smtClean="0"/>
              <a:t>2200</a:t>
            </a:r>
            <a:r>
              <a:rPr lang="en-US" sz="2000" dirty="0"/>
              <a:t>+ switches (increasing</a:t>
            </a:r>
            <a:r>
              <a:rPr lang="en-US" sz="2000" dirty="0" smtClean="0"/>
              <a:t>)</a:t>
            </a:r>
          </a:p>
          <a:p>
            <a:pPr marL="285750" indent="-285750">
              <a:lnSpc>
                <a:spcPct val="70000"/>
              </a:lnSpc>
              <a:spcBef>
                <a:spcPct val="30000"/>
              </a:spcBef>
              <a:buClr>
                <a:schemeClr val="tx2"/>
              </a:buClr>
              <a:buSzPct val="75000"/>
              <a:defRPr/>
            </a:pPr>
            <a:endParaRPr lang="en-US" sz="2000" dirty="0"/>
          </a:p>
          <a:p>
            <a:pPr marL="285750" indent="-285750">
              <a:lnSpc>
                <a:spcPct val="7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dirty="0" smtClean="0"/>
              <a:t>50’000 </a:t>
            </a:r>
            <a:r>
              <a:rPr lang="en-US" sz="2000" dirty="0"/>
              <a:t>active user devices (exploding) </a:t>
            </a:r>
            <a:endParaRPr lang="en-US" sz="2000" dirty="0" smtClean="0"/>
          </a:p>
          <a:p>
            <a:pPr marL="285750" indent="-285750">
              <a:lnSpc>
                <a:spcPct val="7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endParaRPr lang="en-US" sz="2000" dirty="0"/>
          </a:p>
          <a:p>
            <a:pPr marL="285750" indent="-285750">
              <a:lnSpc>
                <a:spcPct val="7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dirty="0" smtClean="0"/>
              <a:t>80’000 </a:t>
            </a:r>
            <a:r>
              <a:rPr lang="en-US" sz="2000" dirty="0"/>
              <a:t>sockets – </a:t>
            </a:r>
            <a:r>
              <a:rPr lang="en-US" sz="2000" dirty="0" smtClean="0"/>
              <a:t>5’000 </a:t>
            </a:r>
            <a:r>
              <a:rPr lang="en-US" sz="2000" dirty="0"/>
              <a:t>km of UTP cable</a:t>
            </a:r>
          </a:p>
          <a:p>
            <a:pPr marL="285750" indent="-285750">
              <a:lnSpc>
                <a:spcPct val="70000"/>
              </a:lnSpc>
              <a:spcBef>
                <a:spcPct val="30000"/>
              </a:spcBef>
              <a:buClr>
                <a:schemeClr val="tx2"/>
              </a:buClr>
              <a:buSzPct val="75000"/>
              <a:defRPr/>
            </a:pPr>
            <a:endParaRPr lang="en-US" sz="2000" dirty="0"/>
          </a:p>
          <a:p>
            <a:pPr marL="285750" indent="-285750">
              <a:lnSpc>
                <a:spcPct val="7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dirty="0"/>
              <a:t>5’000 km of fibers (CERN owned</a:t>
            </a:r>
            <a:r>
              <a:rPr lang="en-US" sz="2000" dirty="0" smtClean="0"/>
              <a:t>)</a:t>
            </a:r>
          </a:p>
          <a:p>
            <a:pPr marL="285750" indent="-285750">
              <a:lnSpc>
                <a:spcPct val="7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endParaRPr lang="en-US" sz="2000" dirty="0"/>
          </a:p>
          <a:p>
            <a:pPr marL="285750" indent="-285750">
              <a:lnSpc>
                <a:spcPct val="70000"/>
              </a:lnSpc>
              <a:spcBef>
                <a:spcPct val="3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dirty="0"/>
              <a:t>140 </a:t>
            </a:r>
            <a:r>
              <a:rPr lang="en-US" sz="2000" dirty="0" err="1"/>
              <a:t>Gbps</a:t>
            </a:r>
            <a:r>
              <a:rPr lang="en-US" sz="2000" dirty="0"/>
              <a:t> of WAN connectivity</a:t>
            </a:r>
          </a:p>
          <a:p>
            <a:pPr marL="285750" indent="-285750">
              <a:lnSpc>
                <a:spcPct val="70000"/>
              </a:lnSpc>
              <a:spcBef>
                <a:spcPct val="30000"/>
              </a:spcBef>
              <a:buClr>
                <a:schemeClr val="tx2"/>
              </a:buClr>
              <a:buSzPct val="75000"/>
              <a:defRPr/>
            </a:pPr>
            <a:endParaRPr lang="en-US" sz="2000" b="1" dirty="0"/>
          </a:p>
          <a:p>
            <a:pPr marL="285750" indent="-285750">
              <a:lnSpc>
                <a:spcPct val="70000"/>
              </a:lnSpc>
              <a:spcBef>
                <a:spcPct val="30000"/>
              </a:spcBef>
              <a:buClr>
                <a:schemeClr val="tx2"/>
              </a:buClr>
              <a:buSzPct val="75000"/>
              <a:defRPr/>
            </a:pPr>
            <a:endParaRPr lang="en-US" sz="2000" b="1" dirty="0"/>
          </a:p>
        </p:txBody>
      </p:sp>
      <p:grpSp>
        <p:nvGrpSpPr>
          <p:cNvPr id="245" name="Group 244"/>
          <p:cNvGrpSpPr/>
          <p:nvPr/>
        </p:nvGrpSpPr>
        <p:grpSpPr>
          <a:xfrm>
            <a:off x="6215074" y="2428868"/>
            <a:ext cx="2779716" cy="1542677"/>
            <a:chOff x="2487614" y="2854317"/>
            <a:chExt cx="4649788" cy="2582862"/>
          </a:xfrm>
        </p:grpSpPr>
        <p:sp>
          <p:nvSpPr>
            <p:cNvPr id="246" name="Line 4"/>
            <p:cNvSpPr>
              <a:spLocks noChangeShapeType="1"/>
            </p:cNvSpPr>
            <p:nvPr/>
          </p:nvSpPr>
          <p:spPr bwMode="auto">
            <a:xfrm flipH="1">
              <a:off x="4814889" y="3890954"/>
              <a:ext cx="0" cy="1198563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7" name="Line 10"/>
            <p:cNvSpPr>
              <a:spLocks noChangeShapeType="1"/>
            </p:cNvSpPr>
            <p:nvPr/>
          </p:nvSpPr>
          <p:spPr bwMode="auto">
            <a:xfrm flipV="1">
              <a:off x="2936877" y="3411529"/>
              <a:ext cx="1352550" cy="835025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8" name="Line 11"/>
            <p:cNvSpPr>
              <a:spLocks noChangeShapeType="1"/>
            </p:cNvSpPr>
            <p:nvPr/>
          </p:nvSpPr>
          <p:spPr bwMode="auto">
            <a:xfrm flipV="1">
              <a:off x="3840164" y="3811579"/>
              <a:ext cx="674688" cy="1312863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9" name="Line 12"/>
            <p:cNvSpPr>
              <a:spLocks noChangeShapeType="1"/>
            </p:cNvSpPr>
            <p:nvPr/>
          </p:nvSpPr>
          <p:spPr bwMode="auto">
            <a:xfrm flipH="1" flipV="1">
              <a:off x="5265739" y="3251192"/>
              <a:ext cx="1501775" cy="1039812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0" name="Line 13"/>
            <p:cNvSpPr>
              <a:spLocks noChangeShapeType="1"/>
            </p:cNvSpPr>
            <p:nvPr/>
          </p:nvSpPr>
          <p:spPr bwMode="auto">
            <a:xfrm flipH="1" flipV="1">
              <a:off x="4891089" y="3811579"/>
              <a:ext cx="900113" cy="1277938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251" name="Group 19"/>
            <p:cNvGrpSpPr>
              <a:grpSpLocks/>
            </p:cNvGrpSpPr>
            <p:nvPr/>
          </p:nvGrpSpPr>
          <p:grpSpPr bwMode="auto">
            <a:xfrm>
              <a:off x="2481213" y="4211652"/>
              <a:ext cx="857863" cy="453613"/>
              <a:chOff x="-5" y="3264"/>
              <a:chExt cx="670" cy="313"/>
            </a:xfrm>
          </p:grpSpPr>
          <p:grpSp>
            <p:nvGrpSpPr>
              <p:cNvPr id="405" name="Group 20"/>
              <p:cNvGrpSpPr>
                <a:grpSpLocks/>
              </p:cNvGrpSpPr>
              <p:nvPr/>
            </p:nvGrpSpPr>
            <p:grpSpPr bwMode="auto">
              <a:xfrm>
                <a:off x="-5" y="3387"/>
                <a:ext cx="670" cy="190"/>
                <a:chOff x="2736" y="2208"/>
                <a:chExt cx="784" cy="220"/>
              </a:xfrm>
            </p:grpSpPr>
            <p:grpSp>
              <p:nvGrpSpPr>
                <p:cNvPr id="413" name="Group 21"/>
                <p:cNvGrpSpPr>
                  <a:grpSpLocks/>
                </p:cNvGrpSpPr>
                <p:nvPr/>
              </p:nvGrpSpPr>
              <p:grpSpPr bwMode="auto">
                <a:xfrm>
                  <a:off x="2736" y="2208"/>
                  <a:ext cx="112" cy="220"/>
                  <a:chOff x="4080" y="3264"/>
                  <a:chExt cx="208" cy="368"/>
                </a:xfrm>
              </p:grpSpPr>
              <p:grpSp>
                <p:nvGrpSpPr>
                  <p:cNvPr id="463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4080" y="3273"/>
                    <a:ext cx="208" cy="359"/>
                    <a:chOff x="2016" y="3312"/>
                    <a:chExt cx="192" cy="336"/>
                  </a:xfrm>
                </p:grpSpPr>
                <p:sp>
                  <p:nvSpPr>
                    <p:cNvPr id="465" name="AutoShape 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312"/>
                      <a:ext cx="192" cy="192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33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66" name="AutoShape 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552"/>
                      <a:ext cx="144" cy="96"/>
                    </a:xfrm>
                    <a:prstGeom prst="flowChartMagneticDisk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67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68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12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464" name="AutoShape 27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264"/>
                    <a:ext cx="208" cy="205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14" name="Group 28"/>
                <p:cNvGrpSpPr>
                  <a:grpSpLocks/>
                </p:cNvGrpSpPr>
                <p:nvPr/>
              </p:nvGrpSpPr>
              <p:grpSpPr bwMode="auto">
                <a:xfrm>
                  <a:off x="2832" y="2208"/>
                  <a:ext cx="112" cy="220"/>
                  <a:chOff x="4080" y="3264"/>
                  <a:chExt cx="208" cy="368"/>
                </a:xfrm>
              </p:grpSpPr>
              <p:grpSp>
                <p:nvGrpSpPr>
                  <p:cNvPr id="457" name="Group 29"/>
                  <p:cNvGrpSpPr>
                    <a:grpSpLocks/>
                  </p:cNvGrpSpPr>
                  <p:nvPr/>
                </p:nvGrpSpPr>
                <p:grpSpPr bwMode="auto">
                  <a:xfrm>
                    <a:off x="4080" y="3273"/>
                    <a:ext cx="208" cy="359"/>
                    <a:chOff x="2016" y="3312"/>
                    <a:chExt cx="192" cy="336"/>
                  </a:xfrm>
                </p:grpSpPr>
                <p:sp>
                  <p:nvSpPr>
                    <p:cNvPr id="459" name="AutoShape 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312"/>
                      <a:ext cx="192" cy="192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33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60" name="AutoShape 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552"/>
                      <a:ext cx="144" cy="96"/>
                    </a:xfrm>
                    <a:prstGeom prst="flowChartMagneticDisk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61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62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12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458" name="AutoShape 34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264"/>
                    <a:ext cx="208" cy="205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15" name="Group 35"/>
                <p:cNvGrpSpPr>
                  <a:grpSpLocks/>
                </p:cNvGrpSpPr>
                <p:nvPr/>
              </p:nvGrpSpPr>
              <p:grpSpPr bwMode="auto">
                <a:xfrm>
                  <a:off x="2928" y="2208"/>
                  <a:ext cx="112" cy="220"/>
                  <a:chOff x="4080" y="3264"/>
                  <a:chExt cx="208" cy="368"/>
                </a:xfrm>
              </p:grpSpPr>
              <p:grpSp>
                <p:nvGrpSpPr>
                  <p:cNvPr id="451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4080" y="3273"/>
                    <a:ext cx="208" cy="359"/>
                    <a:chOff x="2016" y="3312"/>
                    <a:chExt cx="192" cy="336"/>
                  </a:xfrm>
                </p:grpSpPr>
                <p:sp>
                  <p:nvSpPr>
                    <p:cNvPr id="453" name="AutoShape 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312"/>
                      <a:ext cx="192" cy="192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33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4" name="AutoShape 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552"/>
                      <a:ext cx="144" cy="96"/>
                    </a:xfrm>
                    <a:prstGeom prst="flowChartMagneticDisk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5" name="Line 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6" name="Line 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12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452" name="AutoShape 41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264"/>
                    <a:ext cx="208" cy="205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16" name="Group 42"/>
                <p:cNvGrpSpPr>
                  <a:grpSpLocks/>
                </p:cNvGrpSpPr>
                <p:nvPr/>
              </p:nvGrpSpPr>
              <p:grpSpPr bwMode="auto">
                <a:xfrm>
                  <a:off x="3024" y="2208"/>
                  <a:ext cx="112" cy="220"/>
                  <a:chOff x="4080" y="3264"/>
                  <a:chExt cx="208" cy="368"/>
                </a:xfrm>
              </p:grpSpPr>
              <p:grpSp>
                <p:nvGrpSpPr>
                  <p:cNvPr id="445" name="Group 43"/>
                  <p:cNvGrpSpPr>
                    <a:grpSpLocks/>
                  </p:cNvGrpSpPr>
                  <p:nvPr/>
                </p:nvGrpSpPr>
                <p:grpSpPr bwMode="auto">
                  <a:xfrm>
                    <a:off x="4080" y="3273"/>
                    <a:ext cx="208" cy="359"/>
                    <a:chOff x="2016" y="3312"/>
                    <a:chExt cx="192" cy="336"/>
                  </a:xfrm>
                </p:grpSpPr>
                <p:sp>
                  <p:nvSpPr>
                    <p:cNvPr id="447" name="AutoShape 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312"/>
                      <a:ext cx="192" cy="192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33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48" name="AutoShape 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552"/>
                      <a:ext cx="144" cy="96"/>
                    </a:xfrm>
                    <a:prstGeom prst="flowChartMagneticDisk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49" name="Line 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50" name="Line 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12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446" name="AutoShape 48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264"/>
                    <a:ext cx="208" cy="205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17" name="Group 49"/>
                <p:cNvGrpSpPr>
                  <a:grpSpLocks/>
                </p:cNvGrpSpPr>
                <p:nvPr/>
              </p:nvGrpSpPr>
              <p:grpSpPr bwMode="auto">
                <a:xfrm>
                  <a:off x="3120" y="2208"/>
                  <a:ext cx="112" cy="220"/>
                  <a:chOff x="4080" y="3264"/>
                  <a:chExt cx="208" cy="368"/>
                </a:xfrm>
              </p:grpSpPr>
              <p:grpSp>
                <p:nvGrpSpPr>
                  <p:cNvPr id="439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4080" y="3273"/>
                    <a:ext cx="208" cy="359"/>
                    <a:chOff x="2016" y="3312"/>
                    <a:chExt cx="192" cy="336"/>
                  </a:xfrm>
                </p:grpSpPr>
                <p:sp>
                  <p:nvSpPr>
                    <p:cNvPr id="441" name="AutoShape 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312"/>
                      <a:ext cx="192" cy="192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33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42" name="AutoShape 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552"/>
                      <a:ext cx="144" cy="96"/>
                    </a:xfrm>
                    <a:prstGeom prst="flowChartMagneticDisk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43" name="Line 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44" name="Line 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12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440" name="AutoShape 55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264"/>
                    <a:ext cx="208" cy="205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18" name="Group 56"/>
                <p:cNvGrpSpPr>
                  <a:grpSpLocks/>
                </p:cNvGrpSpPr>
                <p:nvPr/>
              </p:nvGrpSpPr>
              <p:grpSpPr bwMode="auto">
                <a:xfrm>
                  <a:off x="3216" y="2208"/>
                  <a:ext cx="112" cy="220"/>
                  <a:chOff x="4080" y="3264"/>
                  <a:chExt cx="208" cy="368"/>
                </a:xfrm>
              </p:grpSpPr>
              <p:grpSp>
                <p:nvGrpSpPr>
                  <p:cNvPr id="433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4080" y="3273"/>
                    <a:ext cx="208" cy="359"/>
                    <a:chOff x="2016" y="3312"/>
                    <a:chExt cx="192" cy="336"/>
                  </a:xfrm>
                </p:grpSpPr>
                <p:sp>
                  <p:nvSpPr>
                    <p:cNvPr id="435" name="AutoShape 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312"/>
                      <a:ext cx="192" cy="192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33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6" name="AutoShape 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552"/>
                      <a:ext cx="144" cy="96"/>
                    </a:xfrm>
                    <a:prstGeom prst="flowChartMagneticDisk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7" name="Line 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8" name="Line 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12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434" name="AutoShape 62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264"/>
                    <a:ext cx="208" cy="205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19" name="Group 63"/>
                <p:cNvGrpSpPr>
                  <a:grpSpLocks/>
                </p:cNvGrpSpPr>
                <p:nvPr/>
              </p:nvGrpSpPr>
              <p:grpSpPr bwMode="auto">
                <a:xfrm>
                  <a:off x="3312" y="2208"/>
                  <a:ext cx="112" cy="220"/>
                  <a:chOff x="4080" y="3264"/>
                  <a:chExt cx="208" cy="368"/>
                </a:xfrm>
              </p:grpSpPr>
              <p:grpSp>
                <p:nvGrpSpPr>
                  <p:cNvPr id="427" name="Group 64"/>
                  <p:cNvGrpSpPr>
                    <a:grpSpLocks/>
                  </p:cNvGrpSpPr>
                  <p:nvPr/>
                </p:nvGrpSpPr>
                <p:grpSpPr bwMode="auto">
                  <a:xfrm>
                    <a:off x="4080" y="3273"/>
                    <a:ext cx="208" cy="359"/>
                    <a:chOff x="2016" y="3312"/>
                    <a:chExt cx="192" cy="336"/>
                  </a:xfrm>
                </p:grpSpPr>
                <p:sp>
                  <p:nvSpPr>
                    <p:cNvPr id="429" name="AutoShape 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312"/>
                      <a:ext cx="192" cy="192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33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0" name="AutoShape 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552"/>
                      <a:ext cx="144" cy="96"/>
                    </a:xfrm>
                    <a:prstGeom prst="flowChartMagneticDisk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1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32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12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428" name="AutoShape 69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264"/>
                    <a:ext cx="208" cy="205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20" name="Group 70"/>
                <p:cNvGrpSpPr>
                  <a:grpSpLocks/>
                </p:cNvGrpSpPr>
                <p:nvPr/>
              </p:nvGrpSpPr>
              <p:grpSpPr bwMode="auto">
                <a:xfrm>
                  <a:off x="3408" y="2208"/>
                  <a:ext cx="112" cy="220"/>
                  <a:chOff x="4080" y="3264"/>
                  <a:chExt cx="208" cy="368"/>
                </a:xfrm>
              </p:grpSpPr>
              <p:grpSp>
                <p:nvGrpSpPr>
                  <p:cNvPr id="421" name="Group 71"/>
                  <p:cNvGrpSpPr>
                    <a:grpSpLocks/>
                  </p:cNvGrpSpPr>
                  <p:nvPr/>
                </p:nvGrpSpPr>
                <p:grpSpPr bwMode="auto">
                  <a:xfrm>
                    <a:off x="4080" y="3273"/>
                    <a:ext cx="208" cy="359"/>
                    <a:chOff x="2016" y="3312"/>
                    <a:chExt cx="192" cy="336"/>
                  </a:xfrm>
                </p:grpSpPr>
                <p:sp>
                  <p:nvSpPr>
                    <p:cNvPr id="423" name="AutoShape 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312"/>
                      <a:ext cx="192" cy="192"/>
                    </a:xfrm>
                    <a:prstGeom prst="cube">
                      <a:avLst>
                        <a:gd name="adj" fmla="val 25000"/>
                      </a:avLst>
                    </a:prstGeom>
                    <a:solidFill>
                      <a:srgbClr val="3366FF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24" name="AutoShape 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016" y="3552"/>
                      <a:ext cx="144" cy="96"/>
                    </a:xfrm>
                    <a:prstGeom prst="flowChartMagneticDisk">
                      <a:avLst/>
                    </a:prstGeom>
                    <a:solidFill>
                      <a:schemeClr val="bg2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25" name="Line 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64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26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12" y="3504"/>
                      <a:ext cx="0" cy="4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422" name="AutoShape 76"/>
                  <p:cNvSpPr>
                    <a:spLocks noChangeArrowheads="1"/>
                  </p:cNvSpPr>
                  <p:nvPr/>
                </p:nvSpPr>
                <p:spPr bwMode="auto">
                  <a:xfrm>
                    <a:off x="4080" y="3264"/>
                    <a:ext cx="208" cy="205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406" name="Line 77"/>
              <p:cNvSpPr>
                <a:spLocks noChangeShapeType="1"/>
              </p:cNvSpPr>
              <p:nvPr/>
            </p:nvSpPr>
            <p:spPr bwMode="auto">
              <a:xfrm flipH="1">
                <a:off x="41" y="3306"/>
                <a:ext cx="124" cy="8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07" name="Line 78"/>
              <p:cNvSpPr>
                <a:spLocks noChangeShapeType="1"/>
              </p:cNvSpPr>
              <p:nvPr/>
            </p:nvSpPr>
            <p:spPr bwMode="auto">
              <a:xfrm>
                <a:off x="535" y="3306"/>
                <a:ext cx="82" cy="8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08" name="Line 79"/>
              <p:cNvSpPr>
                <a:spLocks noChangeShapeType="1"/>
              </p:cNvSpPr>
              <p:nvPr/>
            </p:nvSpPr>
            <p:spPr bwMode="auto">
              <a:xfrm flipH="1">
                <a:off x="123" y="3347"/>
                <a:ext cx="83" cy="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09" name="Line 80"/>
              <p:cNvSpPr>
                <a:spLocks noChangeShapeType="1"/>
              </p:cNvSpPr>
              <p:nvPr/>
            </p:nvSpPr>
            <p:spPr bwMode="auto">
              <a:xfrm>
                <a:off x="494" y="3347"/>
                <a:ext cx="41" cy="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10" name="Line 81"/>
              <p:cNvSpPr>
                <a:spLocks noChangeShapeType="1"/>
              </p:cNvSpPr>
              <p:nvPr/>
            </p:nvSpPr>
            <p:spPr bwMode="auto">
              <a:xfrm>
                <a:off x="288" y="3347"/>
                <a:ext cx="0" cy="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11" name="Line 82"/>
              <p:cNvSpPr>
                <a:spLocks noChangeShapeType="1"/>
              </p:cNvSpPr>
              <p:nvPr/>
            </p:nvSpPr>
            <p:spPr bwMode="auto">
              <a:xfrm>
                <a:off x="411" y="3347"/>
                <a:ext cx="0" cy="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412" name="Oval 83"/>
              <p:cNvSpPr>
                <a:spLocks noChangeArrowheads="1"/>
              </p:cNvSpPr>
              <p:nvPr/>
            </p:nvSpPr>
            <p:spPr bwMode="auto">
              <a:xfrm>
                <a:off x="144" y="3264"/>
                <a:ext cx="412" cy="83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52" name="Group 84"/>
            <p:cNvGrpSpPr>
              <a:grpSpLocks/>
            </p:cNvGrpSpPr>
            <p:nvPr/>
          </p:nvGrpSpPr>
          <p:grpSpPr bwMode="auto">
            <a:xfrm>
              <a:off x="6527632" y="4291005"/>
              <a:ext cx="4184733" cy="424872"/>
              <a:chOff x="4080" y="3264"/>
              <a:chExt cx="3253" cy="293"/>
            </a:xfrm>
          </p:grpSpPr>
          <p:grpSp>
            <p:nvGrpSpPr>
              <p:cNvPr id="380" name="Group 85"/>
              <p:cNvGrpSpPr>
                <a:grpSpLocks/>
              </p:cNvGrpSpPr>
              <p:nvPr/>
            </p:nvGrpSpPr>
            <p:grpSpPr bwMode="auto">
              <a:xfrm rot="21531846">
                <a:off x="6709" y="3362"/>
                <a:ext cx="192" cy="192"/>
                <a:chOff x="5040" y="3264"/>
                <a:chExt cx="192" cy="384"/>
              </a:xfrm>
            </p:grpSpPr>
            <p:sp>
              <p:nvSpPr>
                <p:cNvPr id="401" name="Line 86"/>
                <p:cNvSpPr>
                  <a:spLocks noChangeShapeType="1"/>
                </p:cNvSpPr>
                <p:nvPr/>
              </p:nvSpPr>
              <p:spPr bwMode="auto">
                <a:xfrm>
                  <a:off x="5136" y="3456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2" name="Line 87"/>
                <p:cNvSpPr>
                  <a:spLocks noChangeShapeType="1"/>
                </p:cNvSpPr>
                <p:nvPr/>
              </p:nvSpPr>
              <p:spPr bwMode="auto">
                <a:xfrm>
                  <a:off x="5088" y="3456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3" name="AutoShape 88"/>
                <p:cNvSpPr>
                  <a:spLocks noChangeArrowheads="1"/>
                </p:cNvSpPr>
                <p:nvPr/>
              </p:nvSpPr>
              <p:spPr bwMode="auto">
                <a:xfrm>
                  <a:off x="5040" y="3264"/>
                  <a:ext cx="192" cy="192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4" name="AutoShape 89"/>
                <p:cNvSpPr>
                  <a:spLocks noChangeArrowheads="1"/>
                </p:cNvSpPr>
                <p:nvPr/>
              </p:nvSpPr>
              <p:spPr bwMode="auto">
                <a:xfrm>
                  <a:off x="5040" y="3504"/>
                  <a:ext cx="144" cy="144"/>
                </a:xfrm>
                <a:prstGeom prst="flowChartMagneticTape">
                  <a:avLst/>
                </a:prstGeom>
                <a:solidFill>
                  <a:srgbClr val="FF7C8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81" name="Group 90"/>
              <p:cNvGrpSpPr>
                <a:grpSpLocks/>
              </p:cNvGrpSpPr>
              <p:nvPr/>
            </p:nvGrpSpPr>
            <p:grpSpPr bwMode="auto">
              <a:xfrm rot="21531846">
                <a:off x="6853" y="3362"/>
                <a:ext cx="192" cy="192"/>
                <a:chOff x="5040" y="3264"/>
                <a:chExt cx="192" cy="384"/>
              </a:xfrm>
            </p:grpSpPr>
            <p:sp>
              <p:nvSpPr>
                <p:cNvPr id="397" name="Line 91"/>
                <p:cNvSpPr>
                  <a:spLocks noChangeShapeType="1"/>
                </p:cNvSpPr>
                <p:nvPr/>
              </p:nvSpPr>
              <p:spPr bwMode="auto">
                <a:xfrm>
                  <a:off x="5136" y="3456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8" name="Line 92"/>
                <p:cNvSpPr>
                  <a:spLocks noChangeShapeType="1"/>
                </p:cNvSpPr>
                <p:nvPr/>
              </p:nvSpPr>
              <p:spPr bwMode="auto">
                <a:xfrm>
                  <a:off x="5088" y="3456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9" name="AutoShape 93"/>
                <p:cNvSpPr>
                  <a:spLocks noChangeArrowheads="1"/>
                </p:cNvSpPr>
                <p:nvPr/>
              </p:nvSpPr>
              <p:spPr bwMode="auto">
                <a:xfrm>
                  <a:off x="5040" y="3264"/>
                  <a:ext cx="192" cy="192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0" name="AutoShape 94"/>
                <p:cNvSpPr>
                  <a:spLocks noChangeArrowheads="1"/>
                </p:cNvSpPr>
                <p:nvPr/>
              </p:nvSpPr>
              <p:spPr bwMode="auto">
                <a:xfrm>
                  <a:off x="5040" y="3504"/>
                  <a:ext cx="144" cy="144"/>
                </a:xfrm>
                <a:prstGeom prst="flowChartMagneticTape">
                  <a:avLst/>
                </a:prstGeom>
                <a:solidFill>
                  <a:srgbClr val="FF7C8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82" name="Group 95"/>
              <p:cNvGrpSpPr>
                <a:grpSpLocks/>
              </p:cNvGrpSpPr>
              <p:nvPr/>
            </p:nvGrpSpPr>
            <p:grpSpPr bwMode="auto">
              <a:xfrm rot="21531846">
                <a:off x="6997" y="3362"/>
                <a:ext cx="192" cy="192"/>
                <a:chOff x="5040" y="3264"/>
                <a:chExt cx="192" cy="384"/>
              </a:xfrm>
            </p:grpSpPr>
            <p:sp>
              <p:nvSpPr>
                <p:cNvPr id="393" name="Line 96"/>
                <p:cNvSpPr>
                  <a:spLocks noChangeShapeType="1"/>
                </p:cNvSpPr>
                <p:nvPr/>
              </p:nvSpPr>
              <p:spPr bwMode="auto">
                <a:xfrm>
                  <a:off x="5136" y="3456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4" name="Line 97"/>
                <p:cNvSpPr>
                  <a:spLocks noChangeShapeType="1"/>
                </p:cNvSpPr>
                <p:nvPr/>
              </p:nvSpPr>
              <p:spPr bwMode="auto">
                <a:xfrm>
                  <a:off x="5088" y="3456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5" name="AutoShape 98"/>
                <p:cNvSpPr>
                  <a:spLocks noChangeArrowheads="1"/>
                </p:cNvSpPr>
                <p:nvPr/>
              </p:nvSpPr>
              <p:spPr bwMode="auto">
                <a:xfrm>
                  <a:off x="5040" y="3264"/>
                  <a:ext cx="192" cy="192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6" name="AutoShape 99"/>
                <p:cNvSpPr>
                  <a:spLocks noChangeArrowheads="1"/>
                </p:cNvSpPr>
                <p:nvPr/>
              </p:nvSpPr>
              <p:spPr bwMode="auto">
                <a:xfrm>
                  <a:off x="5040" y="3504"/>
                  <a:ext cx="144" cy="144"/>
                </a:xfrm>
                <a:prstGeom prst="flowChartMagneticTape">
                  <a:avLst/>
                </a:prstGeom>
                <a:solidFill>
                  <a:srgbClr val="FF7C8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83" name="Group 100"/>
              <p:cNvGrpSpPr>
                <a:grpSpLocks/>
              </p:cNvGrpSpPr>
              <p:nvPr/>
            </p:nvGrpSpPr>
            <p:grpSpPr bwMode="auto">
              <a:xfrm rot="21531846">
                <a:off x="7141" y="3366"/>
                <a:ext cx="192" cy="191"/>
                <a:chOff x="5040" y="3264"/>
                <a:chExt cx="192" cy="381"/>
              </a:xfrm>
            </p:grpSpPr>
            <p:sp>
              <p:nvSpPr>
                <p:cNvPr id="389" name="Line 101"/>
                <p:cNvSpPr>
                  <a:spLocks noChangeShapeType="1"/>
                </p:cNvSpPr>
                <p:nvPr/>
              </p:nvSpPr>
              <p:spPr bwMode="auto">
                <a:xfrm>
                  <a:off x="5136" y="3456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0" name="Line 102"/>
                <p:cNvSpPr>
                  <a:spLocks noChangeShapeType="1"/>
                </p:cNvSpPr>
                <p:nvPr/>
              </p:nvSpPr>
              <p:spPr bwMode="auto">
                <a:xfrm>
                  <a:off x="5088" y="3456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1" name="AutoShape 103"/>
                <p:cNvSpPr>
                  <a:spLocks noChangeArrowheads="1"/>
                </p:cNvSpPr>
                <p:nvPr/>
              </p:nvSpPr>
              <p:spPr bwMode="auto">
                <a:xfrm>
                  <a:off x="5040" y="3264"/>
                  <a:ext cx="192" cy="192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2" name="AutoShape 104"/>
                <p:cNvSpPr>
                  <a:spLocks noChangeArrowheads="1"/>
                </p:cNvSpPr>
                <p:nvPr/>
              </p:nvSpPr>
              <p:spPr bwMode="auto">
                <a:xfrm>
                  <a:off x="5045" y="3501"/>
                  <a:ext cx="144" cy="144"/>
                </a:xfrm>
                <a:prstGeom prst="flowChartMagneticTape">
                  <a:avLst/>
                </a:prstGeom>
                <a:solidFill>
                  <a:srgbClr val="FF7C8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84" name="Line 105"/>
              <p:cNvSpPr>
                <a:spLocks noChangeShapeType="1"/>
              </p:cNvSpPr>
              <p:nvPr/>
            </p:nvSpPr>
            <p:spPr bwMode="auto">
              <a:xfrm flipV="1">
                <a:off x="4080" y="3312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5" name="Line 106"/>
              <p:cNvSpPr>
                <a:spLocks noChangeShapeType="1"/>
              </p:cNvSpPr>
              <p:nvPr/>
            </p:nvSpPr>
            <p:spPr bwMode="auto">
              <a:xfrm flipV="1">
                <a:off x="4224" y="3312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6" name="Line 107"/>
              <p:cNvSpPr>
                <a:spLocks noChangeShapeType="1"/>
              </p:cNvSpPr>
              <p:nvPr/>
            </p:nvSpPr>
            <p:spPr bwMode="auto">
              <a:xfrm flipH="1" flipV="1">
                <a:off x="4320" y="3312"/>
                <a:ext cx="48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7" name="Line 108"/>
              <p:cNvSpPr>
                <a:spLocks noChangeShapeType="1"/>
              </p:cNvSpPr>
              <p:nvPr/>
            </p:nvSpPr>
            <p:spPr bwMode="auto">
              <a:xfrm flipH="1" flipV="1">
                <a:off x="4416" y="3312"/>
                <a:ext cx="9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8" name="Oval 109"/>
              <p:cNvSpPr>
                <a:spLocks noChangeArrowheads="1"/>
              </p:cNvSpPr>
              <p:nvPr/>
            </p:nvSpPr>
            <p:spPr bwMode="auto">
              <a:xfrm>
                <a:off x="4080" y="3264"/>
                <a:ext cx="412" cy="83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53" name="Group 110"/>
            <p:cNvGrpSpPr>
              <a:grpSpLocks/>
            </p:cNvGrpSpPr>
            <p:nvPr/>
          </p:nvGrpSpPr>
          <p:grpSpPr bwMode="auto">
            <a:xfrm>
              <a:off x="4364039" y="5089490"/>
              <a:ext cx="857250" cy="381191"/>
              <a:chOff x="1398" y="3262"/>
              <a:chExt cx="518" cy="216"/>
            </a:xfrm>
          </p:grpSpPr>
          <p:grpSp>
            <p:nvGrpSpPr>
              <p:cNvPr id="343" name="Group 111"/>
              <p:cNvGrpSpPr>
                <a:grpSpLocks/>
              </p:cNvGrpSpPr>
              <p:nvPr/>
            </p:nvGrpSpPr>
            <p:grpSpPr bwMode="auto">
              <a:xfrm rot="10800000" flipV="1">
                <a:off x="1398" y="3364"/>
                <a:ext cx="518" cy="114"/>
                <a:chOff x="144" y="3408"/>
                <a:chExt cx="1099" cy="192"/>
              </a:xfrm>
            </p:grpSpPr>
            <p:grpSp>
              <p:nvGrpSpPr>
                <p:cNvPr id="354" name="Group 112"/>
                <p:cNvGrpSpPr>
                  <a:grpSpLocks/>
                </p:cNvGrpSpPr>
                <p:nvPr/>
              </p:nvGrpSpPr>
              <p:grpSpPr bwMode="auto">
                <a:xfrm>
                  <a:off x="144" y="3408"/>
                  <a:ext cx="1099" cy="96"/>
                  <a:chOff x="144" y="3408"/>
                  <a:chExt cx="1099" cy="96"/>
                </a:xfrm>
              </p:grpSpPr>
              <p:sp>
                <p:nvSpPr>
                  <p:cNvPr id="368" name="AutoShape 113"/>
                  <p:cNvSpPr>
                    <a:spLocks noChangeArrowheads="1"/>
                  </p:cNvSpPr>
                  <p:nvPr/>
                </p:nvSpPr>
                <p:spPr bwMode="auto">
                  <a:xfrm>
                    <a:off x="144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" name="AutoShape 114"/>
                  <p:cNvSpPr>
                    <a:spLocks noChangeArrowheads="1"/>
                  </p:cNvSpPr>
                  <p:nvPr/>
                </p:nvSpPr>
                <p:spPr bwMode="auto">
                  <a:xfrm>
                    <a:off x="235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0" name="AutoShape 115"/>
                  <p:cNvSpPr>
                    <a:spLocks noChangeArrowheads="1"/>
                  </p:cNvSpPr>
                  <p:nvPr/>
                </p:nvSpPr>
                <p:spPr bwMode="auto">
                  <a:xfrm>
                    <a:off x="326" y="3408"/>
                    <a:ext cx="92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1" name="AutoShape 116"/>
                  <p:cNvSpPr>
                    <a:spLocks noChangeArrowheads="1"/>
                  </p:cNvSpPr>
                  <p:nvPr/>
                </p:nvSpPr>
                <p:spPr bwMode="auto">
                  <a:xfrm>
                    <a:off x="418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2" name="AutoShape 117"/>
                  <p:cNvSpPr>
                    <a:spLocks noChangeArrowheads="1"/>
                  </p:cNvSpPr>
                  <p:nvPr/>
                </p:nvSpPr>
                <p:spPr bwMode="auto">
                  <a:xfrm>
                    <a:off x="509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3" name="AutoShape 118"/>
                  <p:cNvSpPr>
                    <a:spLocks noChangeArrowheads="1"/>
                  </p:cNvSpPr>
                  <p:nvPr/>
                </p:nvSpPr>
                <p:spPr bwMode="auto">
                  <a:xfrm>
                    <a:off x="600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4" name="AutoShape 119"/>
                  <p:cNvSpPr>
                    <a:spLocks noChangeArrowheads="1"/>
                  </p:cNvSpPr>
                  <p:nvPr/>
                </p:nvSpPr>
                <p:spPr bwMode="auto">
                  <a:xfrm>
                    <a:off x="691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5" name="AutoShape 120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6" name="AutoShape 121"/>
                  <p:cNvSpPr>
                    <a:spLocks noChangeArrowheads="1"/>
                  </p:cNvSpPr>
                  <p:nvPr/>
                </p:nvSpPr>
                <p:spPr bwMode="auto">
                  <a:xfrm>
                    <a:off x="874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7" name="AutoShape 122"/>
                  <p:cNvSpPr>
                    <a:spLocks noChangeArrowheads="1"/>
                  </p:cNvSpPr>
                  <p:nvPr/>
                </p:nvSpPr>
                <p:spPr bwMode="auto">
                  <a:xfrm>
                    <a:off x="782" y="3408"/>
                    <a:ext cx="92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8" name="AutoShape 123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9" name="AutoShape 124"/>
                  <p:cNvSpPr>
                    <a:spLocks noChangeArrowheads="1"/>
                  </p:cNvSpPr>
                  <p:nvPr/>
                </p:nvSpPr>
                <p:spPr bwMode="auto">
                  <a:xfrm>
                    <a:off x="1152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55" name="Group 125"/>
                <p:cNvGrpSpPr>
                  <a:grpSpLocks/>
                </p:cNvGrpSpPr>
                <p:nvPr/>
              </p:nvGrpSpPr>
              <p:grpSpPr bwMode="auto">
                <a:xfrm>
                  <a:off x="144" y="3504"/>
                  <a:ext cx="1099" cy="96"/>
                  <a:chOff x="144" y="3408"/>
                  <a:chExt cx="1099" cy="96"/>
                </a:xfrm>
              </p:grpSpPr>
              <p:sp>
                <p:nvSpPr>
                  <p:cNvPr id="356" name="AutoShape 126"/>
                  <p:cNvSpPr>
                    <a:spLocks noChangeArrowheads="1"/>
                  </p:cNvSpPr>
                  <p:nvPr/>
                </p:nvSpPr>
                <p:spPr bwMode="auto">
                  <a:xfrm>
                    <a:off x="144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57" name="AutoShape 127"/>
                  <p:cNvSpPr>
                    <a:spLocks noChangeArrowheads="1"/>
                  </p:cNvSpPr>
                  <p:nvPr/>
                </p:nvSpPr>
                <p:spPr bwMode="auto">
                  <a:xfrm>
                    <a:off x="235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58" name="AutoShape 128"/>
                  <p:cNvSpPr>
                    <a:spLocks noChangeArrowheads="1"/>
                  </p:cNvSpPr>
                  <p:nvPr/>
                </p:nvSpPr>
                <p:spPr bwMode="auto">
                  <a:xfrm>
                    <a:off x="326" y="3408"/>
                    <a:ext cx="92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59" name="AutoShape 129"/>
                  <p:cNvSpPr>
                    <a:spLocks noChangeArrowheads="1"/>
                  </p:cNvSpPr>
                  <p:nvPr/>
                </p:nvSpPr>
                <p:spPr bwMode="auto">
                  <a:xfrm>
                    <a:off x="418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0" name="AutoShape 130"/>
                  <p:cNvSpPr>
                    <a:spLocks noChangeArrowheads="1"/>
                  </p:cNvSpPr>
                  <p:nvPr/>
                </p:nvSpPr>
                <p:spPr bwMode="auto">
                  <a:xfrm>
                    <a:off x="509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1" name="AutoShape 131"/>
                  <p:cNvSpPr>
                    <a:spLocks noChangeArrowheads="1"/>
                  </p:cNvSpPr>
                  <p:nvPr/>
                </p:nvSpPr>
                <p:spPr bwMode="auto">
                  <a:xfrm>
                    <a:off x="600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2" name="AutoShape 132"/>
                  <p:cNvSpPr>
                    <a:spLocks noChangeArrowheads="1"/>
                  </p:cNvSpPr>
                  <p:nvPr/>
                </p:nvSpPr>
                <p:spPr bwMode="auto">
                  <a:xfrm>
                    <a:off x="691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3" name="AutoShape 133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4" name="AutoShape 134"/>
                  <p:cNvSpPr>
                    <a:spLocks noChangeArrowheads="1"/>
                  </p:cNvSpPr>
                  <p:nvPr/>
                </p:nvSpPr>
                <p:spPr bwMode="auto">
                  <a:xfrm>
                    <a:off x="874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5" name="AutoShape 135"/>
                  <p:cNvSpPr>
                    <a:spLocks noChangeArrowheads="1"/>
                  </p:cNvSpPr>
                  <p:nvPr/>
                </p:nvSpPr>
                <p:spPr bwMode="auto">
                  <a:xfrm>
                    <a:off x="782" y="3408"/>
                    <a:ext cx="92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6" name="AutoShape 136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7" name="AutoShape 137"/>
                  <p:cNvSpPr>
                    <a:spLocks noChangeArrowheads="1"/>
                  </p:cNvSpPr>
                  <p:nvPr/>
                </p:nvSpPr>
                <p:spPr bwMode="auto">
                  <a:xfrm>
                    <a:off x="1152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344" name="Oval 138"/>
              <p:cNvSpPr>
                <a:spLocks noChangeArrowheads="1"/>
              </p:cNvSpPr>
              <p:nvPr/>
            </p:nvSpPr>
            <p:spPr bwMode="auto">
              <a:xfrm rot="10800000" flipV="1">
                <a:off x="1532" y="3262"/>
                <a:ext cx="271" cy="56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5" name="Line 139"/>
              <p:cNvSpPr>
                <a:spLocks noChangeShapeType="1"/>
              </p:cNvSpPr>
              <p:nvPr/>
            </p:nvSpPr>
            <p:spPr bwMode="auto">
              <a:xfrm rot="10800000">
                <a:off x="1803" y="3290"/>
                <a:ext cx="91" cy="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46" name="Line 140"/>
              <p:cNvSpPr>
                <a:spLocks noChangeShapeType="1"/>
              </p:cNvSpPr>
              <p:nvPr/>
            </p:nvSpPr>
            <p:spPr bwMode="auto">
              <a:xfrm rot="10800000" flipH="1">
                <a:off x="1419" y="3290"/>
                <a:ext cx="114" cy="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47" name="Line 141"/>
              <p:cNvSpPr>
                <a:spLocks noChangeShapeType="1"/>
              </p:cNvSpPr>
              <p:nvPr/>
            </p:nvSpPr>
            <p:spPr bwMode="auto">
              <a:xfrm rot="10800000">
                <a:off x="1781" y="3290"/>
                <a:ext cx="69" cy="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48" name="Line 142"/>
              <p:cNvSpPr>
                <a:spLocks noChangeShapeType="1"/>
              </p:cNvSpPr>
              <p:nvPr/>
            </p:nvSpPr>
            <p:spPr bwMode="auto">
              <a:xfrm rot="10800000" flipH="1">
                <a:off x="1463" y="3290"/>
                <a:ext cx="91" cy="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49" name="Line 143"/>
              <p:cNvSpPr>
                <a:spLocks noChangeShapeType="1"/>
              </p:cNvSpPr>
              <p:nvPr/>
            </p:nvSpPr>
            <p:spPr bwMode="auto">
              <a:xfrm rot="10800000" flipV="1">
                <a:off x="1714" y="3319"/>
                <a:ext cx="0" cy="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50" name="Line 144"/>
              <p:cNvSpPr>
                <a:spLocks noChangeShapeType="1"/>
              </p:cNvSpPr>
              <p:nvPr/>
            </p:nvSpPr>
            <p:spPr bwMode="auto">
              <a:xfrm rot="10800000" flipV="1">
                <a:off x="1623" y="3319"/>
                <a:ext cx="0" cy="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51" name="Line 145"/>
              <p:cNvSpPr>
                <a:spLocks noChangeShapeType="1"/>
              </p:cNvSpPr>
              <p:nvPr/>
            </p:nvSpPr>
            <p:spPr bwMode="auto">
              <a:xfrm rot="10800000" flipV="1">
                <a:off x="1669" y="3319"/>
                <a:ext cx="0" cy="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52" name="Line 146"/>
              <p:cNvSpPr>
                <a:spLocks noChangeShapeType="1"/>
              </p:cNvSpPr>
              <p:nvPr/>
            </p:nvSpPr>
            <p:spPr bwMode="auto">
              <a:xfrm rot="10800000" flipV="1">
                <a:off x="1533" y="3319"/>
                <a:ext cx="45" cy="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53" name="Line 147"/>
              <p:cNvSpPr>
                <a:spLocks noChangeShapeType="1"/>
              </p:cNvSpPr>
              <p:nvPr/>
            </p:nvSpPr>
            <p:spPr bwMode="auto">
              <a:xfrm rot="10800000" flipH="1" flipV="1">
                <a:off x="1759" y="3319"/>
                <a:ext cx="45" cy="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54" name="Group 148"/>
            <p:cNvGrpSpPr>
              <a:grpSpLocks/>
            </p:cNvGrpSpPr>
            <p:nvPr/>
          </p:nvGrpSpPr>
          <p:grpSpPr bwMode="auto">
            <a:xfrm>
              <a:off x="5340352" y="5089490"/>
              <a:ext cx="857250" cy="381191"/>
              <a:chOff x="1957" y="3262"/>
              <a:chExt cx="518" cy="216"/>
            </a:xfrm>
          </p:grpSpPr>
          <p:grpSp>
            <p:nvGrpSpPr>
              <p:cNvPr id="306" name="Group 149"/>
              <p:cNvGrpSpPr>
                <a:grpSpLocks/>
              </p:cNvGrpSpPr>
              <p:nvPr/>
            </p:nvGrpSpPr>
            <p:grpSpPr bwMode="auto">
              <a:xfrm rot="10800000" flipV="1">
                <a:off x="1957" y="3364"/>
                <a:ext cx="518" cy="114"/>
                <a:chOff x="144" y="3408"/>
                <a:chExt cx="1099" cy="192"/>
              </a:xfrm>
            </p:grpSpPr>
            <p:grpSp>
              <p:nvGrpSpPr>
                <p:cNvPr id="317" name="Group 150"/>
                <p:cNvGrpSpPr>
                  <a:grpSpLocks/>
                </p:cNvGrpSpPr>
                <p:nvPr/>
              </p:nvGrpSpPr>
              <p:grpSpPr bwMode="auto">
                <a:xfrm>
                  <a:off x="144" y="3408"/>
                  <a:ext cx="1099" cy="96"/>
                  <a:chOff x="144" y="3408"/>
                  <a:chExt cx="1099" cy="96"/>
                </a:xfrm>
              </p:grpSpPr>
              <p:sp>
                <p:nvSpPr>
                  <p:cNvPr id="331" name="AutoShape 151"/>
                  <p:cNvSpPr>
                    <a:spLocks noChangeArrowheads="1"/>
                  </p:cNvSpPr>
                  <p:nvPr/>
                </p:nvSpPr>
                <p:spPr bwMode="auto">
                  <a:xfrm>
                    <a:off x="144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2" name="AutoShape 152"/>
                  <p:cNvSpPr>
                    <a:spLocks noChangeArrowheads="1"/>
                  </p:cNvSpPr>
                  <p:nvPr/>
                </p:nvSpPr>
                <p:spPr bwMode="auto">
                  <a:xfrm>
                    <a:off x="235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3" name="AutoShape 153"/>
                  <p:cNvSpPr>
                    <a:spLocks noChangeArrowheads="1"/>
                  </p:cNvSpPr>
                  <p:nvPr/>
                </p:nvSpPr>
                <p:spPr bwMode="auto">
                  <a:xfrm>
                    <a:off x="326" y="3408"/>
                    <a:ext cx="92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4" name="AutoShape 154"/>
                  <p:cNvSpPr>
                    <a:spLocks noChangeArrowheads="1"/>
                  </p:cNvSpPr>
                  <p:nvPr/>
                </p:nvSpPr>
                <p:spPr bwMode="auto">
                  <a:xfrm>
                    <a:off x="418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5" name="AutoShape 155"/>
                  <p:cNvSpPr>
                    <a:spLocks noChangeArrowheads="1"/>
                  </p:cNvSpPr>
                  <p:nvPr/>
                </p:nvSpPr>
                <p:spPr bwMode="auto">
                  <a:xfrm>
                    <a:off x="509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6" name="AutoShape 156"/>
                  <p:cNvSpPr>
                    <a:spLocks noChangeArrowheads="1"/>
                  </p:cNvSpPr>
                  <p:nvPr/>
                </p:nvSpPr>
                <p:spPr bwMode="auto">
                  <a:xfrm>
                    <a:off x="600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7" name="AutoShape 157"/>
                  <p:cNvSpPr>
                    <a:spLocks noChangeArrowheads="1"/>
                  </p:cNvSpPr>
                  <p:nvPr/>
                </p:nvSpPr>
                <p:spPr bwMode="auto">
                  <a:xfrm>
                    <a:off x="691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8" name="AutoShape 158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9" name="AutoShape 159"/>
                  <p:cNvSpPr>
                    <a:spLocks noChangeArrowheads="1"/>
                  </p:cNvSpPr>
                  <p:nvPr/>
                </p:nvSpPr>
                <p:spPr bwMode="auto">
                  <a:xfrm>
                    <a:off x="874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40" name="AutoShape 160"/>
                  <p:cNvSpPr>
                    <a:spLocks noChangeArrowheads="1"/>
                  </p:cNvSpPr>
                  <p:nvPr/>
                </p:nvSpPr>
                <p:spPr bwMode="auto">
                  <a:xfrm>
                    <a:off x="782" y="3408"/>
                    <a:ext cx="92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41" name="AutoShape 161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42" name="AutoShape 162"/>
                  <p:cNvSpPr>
                    <a:spLocks noChangeArrowheads="1"/>
                  </p:cNvSpPr>
                  <p:nvPr/>
                </p:nvSpPr>
                <p:spPr bwMode="auto">
                  <a:xfrm>
                    <a:off x="1152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8" name="Group 163"/>
                <p:cNvGrpSpPr>
                  <a:grpSpLocks/>
                </p:cNvGrpSpPr>
                <p:nvPr/>
              </p:nvGrpSpPr>
              <p:grpSpPr bwMode="auto">
                <a:xfrm>
                  <a:off x="144" y="3504"/>
                  <a:ext cx="1099" cy="96"/>
                  <a:chOff x="144" y="3408"/>
                  <a:chExt cx="1099" cy="96"/>
                </a:xfrm>
              </p:grpSpPr>
              <p:sp>
                <p:nvSpPr>
                  <p:cNvPr id="319" name="AutoShape 164"/>
                  <p:cNvSpPr>
                    <a:spLocks noChangeArrowheads="1"/>
                  </p:cNvSpPr>
                  <p:nvPr/>
                </p:nvSpPr>
                <p:spPr bwMode="auto">
                  <a:xfrm>
                    <a:off x="144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0" name="AutoShape 165"/>
                  <p:cNvSpPr>
                    <a:spLocks noChangeArrowheads="1"/>
                  </p:cNvSpPr>
                  <p:nvPr/>
                </p:nvSpPr>
                <p:spPr bwMode="auto">
                  <a:xfrm>
                    <a:off x="235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1" name="AutoShape 166"/>
                  <p:cNvSpPr>
                    <a:spLocks noChangeArrowheads="1"/>
                  </p:cNvSpPr>
                  <p:nvPr/>
                </p:nvSpPr>
                <p:spPr bwMode="auto">
                  <a:xfrm>
                    <a:off x="326" y="3408"/>
                    <a:ext cx="92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2" name="AutoShape 167"/>
                  <p:cNvSpPr>
                    <a:spLocks noChangeArrowheads="1"/>
                  </p:cNvSpPr>
                  <p:nvPr/>
                </p:nvSpPr>
                <p:spPr bwMode="auto">
                  <a:xfrm>
                    <a:off x="418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3" name="AutoShape 168"/>
                  <p:cNvSpPr>
                    <a:spLocks noChangeArrowheads="1"/>
                  </p:cNvSpPr>
                  <p:nvPr/>
                </p:nvSpPr>
                <p:spPr bwMode="auto">
                  <a:xfrm>
                    <a:off x="509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4" name="AutoShape 169"/>
                  <p:cNvSpPr>
                    <a:spLocks noChangeArrowheads="1"/>
                  </p:cNvSpPr>
                  <p:nvPr/>
                </p:nvSpPr>
                <p:spPr bwMode="auto">
                  <a:xfrm>
                    <a:off x="600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5" name="AutoShape 170"/>
                  <p:cNvSpPr>
                    <a:spLocks noChangeArrowheads="1"/>
                  </p:cNvSpPr>
                  <p:nvPr/>
                </p:nvSpPr>
                <p:spPr bwMode="auto">
                  <a:xfrm>
                    <a:off x="691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6" name="AutoShape 171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7" name="AutoShape 172"/>
                  <p:cNvSpPr>
                    <a:spLocks noChangeArrowheads="1"/>
                  </p:cNvSpPr>
                  <p:nvPr/>
                </p:nvSpPr>
                <p:spPr bwMode="auto">
                  <a:xfrm>
                    <a:off x="874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8" name="AutoShape 173"/>
                  <p:cNvSpPr>
                    <a:spLocks noChangeArrowheads="1"/>
                  </p:cNvSpPr>
                  <p:nvPr/>
                </p:nvSpPr>
                <p:spPr bwMode="auto">
                  <a:xfrm>
                    <a:off x="782" y="3408"/>
                    <a:ext cx="92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9" name="AutoShape 174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0" name="AutoShape 175"/>
                  <p:cNvSpPr>
                    <a:spLocks noChangeArrowheads="1"/>
                  </p:cNvSpPr>
                  <p:nvPr/>
                </p:nvSpPr>
                <p:spPr bwMode="auto">
                  <a:xfrm>
                    <a:off x="1152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307" name="Oval 176"/>
              <p:cNvSpPr>
                <a:spLocks noChangeArrowheads="1"/>
              </p:cNvSpPr>
              <p:nvPr/>
            </p:nvSpPr>
            <p:spPr bwMode="auto">
              <a:xfrm rot="10800000" flipV="1">
                <a:off x="2090" y="3262"/>
                <a:ext cx="271" cy="56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" name="Line 177"/>
              <p:cNvSpPr>
                <a:spLocks noChangeShapeType="1"/>
              </p:cNvSpPr>
              <p:nvPr/>
            </p:nvSpPr>
            <p:spPr bwMode="auto">
              <a:xfrm rot="10800000">
                <a:off x="2361" y="3290"/>
                <a:ext cx="91" cy="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09" name="Line 178"/>
              <p:cNvSpPr>
                <a:spLocks noChangeShapeType="1"/>
              </p:cNvSpPr>
              <p:nvPr/>
            </p:nvSpPr>
            <p:spPr bwMode="auto">
              <a:xfrm rot="10800000" flipH="1">
                <a:off x="1978" y="3290"/>
                <a:ext cx="113" cy="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10" name="Line 179"/>
              <p:cNvSpPr>
                <a:spLocks noChangeShapeType="1"/>
              </p:cNvSpPr>
              <p:nvPr/>
            </p:nvSpPr>
            <p:spPr bwMode="auto">
              <a:xfrm rot="10800000">
                <a:off x="2340" y="3290"/>
                <a:ext cx="68" cy="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11" name="Line 180"/>
              <p:cNvSpPr>
                <a:spLocks noChangeShapeType="1"/>
              </p:cNvSpPr>
              <p:nvPr/>
            </p:nvSpPr>
            <p:spPr bwMode="auto">
              <a:xfrm rot="10800000" flipH="1">
                <a:off x="2022" y="3290"/>
                <a:ext cx="91" cy="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12" name="Line 181"/>
              <p:cNvSpPr>
                <a:spLocks noChangeShapeType="1"/>
              </p:cNvSpPr>
              <p:nvPr/>
            </p:nvSpPr>
            <p:spPr bwMode="auto">
              <a:xfrm rot="10800000" flipV="1">
                <a:off x="2272" y="3319"/>
                <a:ext cx="0" cy="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13" name="Line 182"/>
              <p:cNvSpPr>
                <a:spLocks noChangeShapeType="1"/>
              </p:cNvSpPr>
              <p:nvPr/>
            </p:nvSpPr>
            <p:spPr bwMode="auto">
              <a:xfrm rot="10800000" flipV="1">
                <a:off x="2181" y="3319"/>
                <a:ext cx="0" cy="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14" name="Line 183"/>
              <p:cNvSpPr>
                <a:spLocks noChangeShapeType="1"/>
              </p:cNvSpPr>
              <p:nvPr/>
            </p:nvSpPr>
            <p:spPr bwMode="auto">
              <a:xfrm rot="10800000" flipV="1">
                <a:off x="2227" y="3319"/>
                <a:ext cx="0" cy="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15" name="Line 184"/>
              <p:cNvSpPr>
                <a:spLocks noChangeShapeType="1"/>
              </p:cNvSpPr>
              <p:nvPr/>
            </p:nvSpPr>
            <p:spPr bwMode="auto">
              <a:xfrm rot="10800000" flipV="1">
                <a:off x="2091" y="3319"/>
                <a:ext cx="45" cy="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316" name="Line 185"/>
              <p:cNvSpPr>
                <a:spLocks noChangeShapeType="1"/>
              </p:cNvSpPr>
              <p:nvPr/>
            </p:nvSpPr>
            <p:spPr bwMode="auto">
              <a:xfrm rot="10800000" flipH="1" flipV="1">
                <a:off x="2317" y="3319"/>
                <a:ext cx="45" cy="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55" name="Group 186"/>
            <p:cNvGrpSpPr>
              <a:grpSpLocks/>
            </p:cNvGrpSpPr>
            <p:nvPr/>
          </p:nvGrpSpPr>
          <p:grpSpPr bwMode="auto">
            <a:xfrm>
              <a:off x="3389314" y="5089490"/>
              <a:ext cx="857250" cy="381191"/>
              <a:chOff x="839" y="3262"/>
              <a:chExt cx="518" cy="216"/>
            </a:xfrm>
          </p:grpSpPr>
          <p:grpSp>
            <p:nvGrpSpPr>
              <p:cNvPr id="269" name="Group 187"/>
              <p:cNvGrpSpPr>
                <a:grpSpLocks/>
              </p:cNvGrpSpPr>
              <p:nvPr/>
            </p:nvGrpSpPr>
            <p:grpSpPr bwMode="auto">
              <a:xfrm rot="10800000" flipV="1">
                <a:off x="839" y="3364"/>
                <a:ext cx="518" cy="114"/>
                <a:chOff x="144" y="3408"/>
                <a:chExt cx="1099" cy="192"/>
              </a:xfrm>
            </p:grpSpPr>
            <p:grpSp>
              <p:nvGrpSpPr>
                <p:cNvPr id="280" name="Group 188"/>
                <p:cNvGrpSpPr>
                  <a:grpSpLocks/>
                </p:cNvGrpSpPr>
                <p:nvPr/>
              </p:nvGrpSpPr>
              <p:grpSpPr bwMode="auto">
                <a:xfrm>
                  <a:off x="144" y="3408"/>
                  <a:ext cx="1099" cy="96"/>
                  <a:chOff x="144" y="3408"/>
                  <a:chExt cx="1099" cy="96"/>
                </a:xfrm>
              </p:grpSpPr>
              <p:sp>
                <p:nvSpPr>
                  <p:cNvPr id="294" name="AutoShape 189"/>
                  <p:cNvSpPr>
                    <a:spLocks noChangeArrowheads="1"/>
                  </p:cNvSpPr>
                  <p:nvPr/>
                </p:nvSpPr>
                <p:spPr bwMode="auto">
                  <a:xfrm>
                    <a:off x="144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95" name="AutoShape 190"/>
                  <p:cNvSpPr>
                    <a:spLocks noChangeArrowheads="1"/>
                  </p:cNvSpPr>
                  <p:nvPr/>
                </p:nvSpPr>
                <p:spPr bwMode="auto">
                  <a:xfrm>
                    <a:off x="235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96" name="AutoShape 191"/>
                  <p:cNvSpPr>
                    <a:spLocks noChangeArrowheads="1"/>
                  </p:cNvSpPr>
                  <p:nvPr/>
                </p:nvSpPr>
                <p:spPr bwMode="auto">
                  <a:xfrm>
                    <a:off x="326" y="3408"/>
                    <a:ext cx="92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97" name="AutoShape 192"/>
                  <p:cNvSpPr>
                    <a:spLocks noChangeArrowheads="1"/>
                  </p:cNvSpPr>
                  <p:nvPr/>
                </p:nvSpPr>
                <p:spPr bwMode="auto">
                  <a:xfrm>
                    <a:off x="418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98" name="AutoShape 193"/>
                  <p:cNvSpPr>
                    <a:spLocks noChangeArrowheads="1"/>
                  </p:cNvSpPr>
                  <p:nvPr/>
                </p:nvSpPr>
                <p:spPr bwMode="auto">
                  <a:xfrm>
                    <a:off x="509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99" name="AutoShape 194"/>
                  <p:cNvSpPr>
                    <a:spLocks noChangeArrowheads="1"/>
                  </p:cNvSpPr>
                  <p:nvPr/>
                </p:nvSpPr>
                <p:spPr bwMode="auto">
                  <a:xfrm>
                    <a:off x="600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00" name="AutoShape 195"/>
                  <p:cNvSpPr>
                    <a:spLocks noChangeArrowheads="1"/>
                  </p:cNvSpPr>
                  <p:nvPr/>
                </p:nvSpPr>
                <p:spPr bwMode="auto">
                  <a:xfrm>
                    <a:off x="691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01" name="AutoShape 196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02" name="AutoShape 197"/>
                  <p:cNvSpPr>
                    <a:spLocks noChangeArrowheads="1"/>
                  </p:cNvSpPr>
                  <p:nvPr/>
                </p:nvSpPr>
                <p:spPr bwMode="auto">
                  <a:xfrm>
                    <a:off x="874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03" name="AutoShape 198"/>
                  <p:cNvSpPr>
                    <a:spLocks noChangeArrowheads="1"/>
                  </p:cNvSpPr>
                  <p:nvPr/>
                </p:nvSpPr>
                <p:spPr bwMode="auto">
                  <a:xfrm>
                    <a:off x="782" y="3408"/>
                    <a:ext cx="92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04" name="AutoShape 199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05" name="AutoShape 200"/>
                  <p:cNvSpPr>
                    <a:spLocks noChangeArrowheads="1"/>
                  </p:cNvSpPr>
                  <p:nvPr/>
                </p:nvSpPr>
                <p:spPr bwMode="auto">
                  <a:xfrm>
                    <a:off x="1152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81" name="Group 201"/>
                <p:cNvGrpSpPr>
                  <a:grpSpLocks/>
                </p:cNvGrpSpPr>
                <p:nvPr/>
              </p:nvGrpSpPr>
              <p:grpSpPr bwMode="auto">
                <a:xfrm>
                  <a:off x="144" y="3504"/>
                  <a:ext cx="1099" cy="96"/>
                  <a:chOff x="144" y="3408"/>
                  <a:chExt cx="1099" cy="96"/>
                </a:xfrm>
              </p:grpSpPr>
              <p:sp>
                <p:nvSpPr>
                  <p:cNvPr id="282" name="AutoShape 202"/>
                  <p:cNvSpPr>
                    <a:spLocks noChangeArrowheads="1"/>
                  </p:cNvSpPr>
                  <p:nvPr/>
                </p:nvSpPr>
                <p:spPr bwMode="auto">
                  <a:xfrm>
                    <a:off x="144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83" name="AutoShape 203"/>
                  <p:cNvSpPr>
                    <a:spLocks noChangeArrowheads="1"/>
                  </p:cNvSpPr>
                  <p:nvPr/>
                </p:nvSpPr>
                <p:spPr bwMode="auto">
                  <a:xfrm>
                    <a:off x="235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84" name="AutoShape 204"/>
                  <p:cNvSpPr>
                    <a:spLocks noChangeArrowheads="1"/>
                  </p:cNvSpPr>
                  <p:nvPr/>
                </p:nvSpPr>
                <p:spPr bwMode="auto">
                  <a:xfrm>
                    <a:off x="326" y="3408"/>
                    <a:ext cx="92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85" name="AutoShape 205"/>
                  <p:cNvSpPr>
                    <a:spLocks noChangeArrowheads="1"/>
                  </p:cNvSpPr>
                  <p:nvPr/>
                </p:nvSpPr>
                <p:spPr bwMode="auto">
                  <a:xfrm>
                    <a:off x="418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86" name="AutoShape 206"/>
                  <p:cNvSpPr>
                    <a:spLocks noChangeArrowheads="1"/>
                  </p:cNvSpPr>
                  <p:nvPr/>
                </p:nvSpPr>
                <p:spPr bwMode="auto">
                  <a:xfrm>
                    <a:off x="509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87" name="AutoShape 207"/>
                  <p:cNvSpPr>
                    <a:spLocks noChangeArrowheads="1"/>
                  </p:cNvSpPr>
                  <p:nvPr/>
                </p:nvSpPr>
                <p:spPr bwMode="auto">
                  <a:xfrm>
                    <a:off x="600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88" name="AutoShape 208"/>
                  <p:cNvSpPr>
                    <a:spLocks noChangeArrowheads="1"/>
                  </p:cNvSpPr>
                  <p:nvPr/>
                </p:nvSpPr>
                <p:spPr bwMode="auto">
                  <a:xfrm>
                    <a:off x="691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89" name="AutoShape 209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90" name="AutoShape 210"/>
                  <p:cNvSpPr>
                    <a:spLocks noChangeArrowheads="1"/>
                  </p:cNvSpPr>
                  <p:nvPr/>
                </p:nvSpPr>
                <p:spPr bwMode="auto">
                  <a:xfrm>
                    <a:off x="874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91" name="AutoShape 211"/>
                  <p:cNvSpPr>
                    <a:spLocks noChangeArrowheads="1"/>
                  </p:cNvSpPr>
                  <p:nvPr/>
                </p:nvSpPr>
                <p:spPr bwMode="auto">
                  <a:xfrm>
                    <a:off x="782" y="3408"/>
                    <a:ext cx="92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92" name="AutoShape 212"/>
                  <p:cNvSpPr>
                    <a:spLocks noChangeArrowheads="1"/>
                  </p:cNvSpPr>
                  <p:nvPr/>
                </p:nvSpPr>
                <p:spPr bwMode="auto">
                  <a:xfrm>
                    <a:off x="1056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93" name="AutoShape 213"/>
                  <p:cNvSpPr>
                    <a:spLocks noChangeArrowheads="1"/>
                  </p:cNvSpPr>
                  <p:nvPr/>
                </p:nvSpPr>
                <p:spPr bwMode="auto">
                  <a:xfrm>
                    <a:off x="1152" y="3408"/>
                    <a:ext cx="91" cy="96"/>
                  </a:xfrm>
                  <a:prstGeom prst="cube">
                    <a:avLst>
                      <a:gd name="adj" fmla="val 25000"/>
                    </a:avLst>
                  </a:prstGeom>
                  <a:solidFill>
                    <a:srgbClr val="3366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270" name="Oval 214"/>
              <p:cNvSpPr>
                <a:spLocks noChangeArrowheads="1"/>
              </p:cNvSpPr>
              <p:nvPr/>
            </p:nvSpPr>
            <p:spPr bwMode="auto">
              <a:xfrm rot="10800000" flipV="1">
                <a:off x="973" y="3262"/>
                <a:ext cx="271" cy="56"/>
              </a:xfrm>
              <a:prstGeom prst="ellipse">
                <a:avLst/>
              </a:prstGeom>
              <a:solidFill>
                <a:srgbClr val="00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1" name="Line 215"/>
              <p:cNvSpPr>
                <a:spLocks noChangeShapeType="1"/>
              </p:cNvSpPr>
              <p:nvPr/>
            </p:nvSpPr>
            <p:spPr bwMode="auto">
              <a:xfrm rot="10800000">
                <a:off x="1244" y="3290"/>
                <a:ext cx="91" cy="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72" name="Line 216"/>
              <p:cNvSpPr>
                <a:spLocks noChangeShapeType="1"/>
              </p:cNvSpPr>
              <p:nvPr/>
            </p:nvSpPr>
            <p:spPr bwMode="auto">
              <a:xfrm rot="10800000" flipH="1">
                <a:off x="860" y="3290"/>
                <a:ext cx="113" cy="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73" name="Line 217"/>
              <p:cNvSpPr>
                <a:spLocks noChangeShapeType="1"/>
              </p:cNvSpPr>
              <p:nvPr/>
            </p:nvSpPr>
            <p:spPr bwMode="auto">
              <a:xfrm rot="10800000">
                <a:off x="1222" y="3290"/>
                <a:ext cx="68" cy="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74" name="Line 218"/>
              <p:cNvSpPr>
                <a:spLocks noChangeShapeType="1"/>
              </p:cNvSpPr>
              <p:nvPr/>
            </p:nvSpPr>
            <p:spPr bwMode="auto">
              <a:xfrm rot="10800000" flipH="1">
                <a:off x="904" y="3290"/>
                <a:ext cx="91" cy="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75" name="Line 219"/>
              <p:cNvSpPr>
                <a:spLocks noChangeShapeType="1"/>
              </p:cNvSpPr>
              <p:nvPr/>
            </p:nvSpPr>
            <p:spPr bwMode="auto">
              <a:xfrm rot="10800000" flipV="1">
                <a:off x="1154" y="3319"/>
                <a:ext cx="0" cy="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76" name="Line 220"/>
              <p:cNvSpPr>
                <a:spLocks noChangeShapeType="1"/>
              </p:cNvSpPr>
              <p:nvPr/>
            </p:nvSpPr>
            <p:spPr bwMode="auto">
              <a:xfrm rot="10800000" flipV="1">
                <a:off x="1063" y="3319"/>
                <a:ext cx="0" cy="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77" name="Line 221"/>
              <p:cNvSpPr>
                <a:spLocks noChangeShapeType="1"/>
              </p:cNvSpPr>
              <p:nvPr/>
            </p:nvSpPr>
            <p:spPr bwMode="auto">
              <a:xfrm rot="10800000" flipV="1">
                <a:off x="1109" y="3319"/>
                <a:ext cx="0" cy="5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78" name="Line 222"/>
              <p:cNvSpPr>
                <a:spLocks noChangeShapeType="1"/>
              </p:cNvSpPr>
              <p:nvPr/>
            </p:nvSpPr>
            <p:spPr bwMode="auto">
              <a:xfrm rot="10800000" flipV="1">
                <a:off x="973" y="3319"/>
                <a:ext cx="45" cy="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79" name="Line 223"/>
              <p:cNvSpPr>
                <a:spLocks noChangeShapeType="1"/>
              </p:cNvSpPr>
              <p:nvPr/>
            </p:nvSpPr>
            <p:spPr bwMode="auto">
              <a:xfrm rot="10800000" flipH="1" flipV="1">
                <a:off x="1199" y="3319"/>
                <a:ext cx="45" cy="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56" name="Group 248"/>
            <p:cNvGrpSpPr/>
            <p:nvPr/>
          </p:nvGrpSpPr>
          <p:grpSpPr>
            <a:xfrm>
              <a:off x="4289427" y="2854317"/>
              <a:ext cx="1050925" cy="1181100"/>
              <a:chOff x="4289427" y="2854317"/>
              <a:chExt cx="1050925" cy="1181100"/>
            </a:xfrm>
          </p:grpSpPr>
          <p:sp>
            <p:nvSpPr>
              <p:cNvPr id="257" name="Oval 224"/>
              <p:cNvSpPr>
                <a:spLocks noChangeArrowheads="1"/>
              </p:cNvSpPr>
              <p:nvPr/>
            </p:nvSpPr>
            <p:spPr bwMode="auto">
              <a:xfrm>
                <a:off x="4289427" y="2854317"/>
                <a:ext cx="1050925" cy="1181100"/>
              </a:xfrm>
              <a:prstGeom prst="ellipse">
                <a:avLst/>
              </a:prstGeom>
              <a:solidFill>
                <a:srgbClr val="EAEAEA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58" name="Group 225"/>
              <p:cNvGrpSpPr>
                <a:grpSpLocks/>
              </p:cNvGrpSpPr>
              <p:nvPr/>
            </p:nvGrpSpPr>
            <p:grpSpPr bwMode="auto">
              <a:xfrm>
                <a:off x="4475167" y="3062279"/>
                <a:ext cx="681039" cy="765175"/>
                <a:chOff x="1920" y="768"/>
                <a:chExt cx="624" cy="624"/>
              </a:xfrm>
            </p:grpSpPr>
            <p:sp>
              <p:nvSpPr>
                <p:cNvPr id="259" name="AutoShape 226"/>
                <p:cNvSpPr>
                  <a:spLocks noChangeArrowheads="1"/>
                </p:cNvSpPr>
                <p:nvPr/>
              </p:nvSpPr>
              <p:spPr bwMode="auto">
                <a:xfrm>
                  <a:off x="1920" y="768"/>
                  <a:ext cx="240" cy="24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66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de-DE" sz="2000" b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260" name="AutoShape 227"/>
                <p:cNvSpPr>
                  <a:spLocks noChangeArrowheads="1"/>
                </p:cNvSpPr>
                <p:nvPr/>
              </p:nvSpPr>
              <p:spPr bwMode="auto">
                <a:xfrm>
                  <a:off x="2304" y="1152"/>
                  <a:ext cx="240" cy="24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66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1" name="AutoShape 228"/>
                <p:cNvSpPr>
                  <a:spLocks noChangeArrowheads="1"/>
                </p:cNvSpPr>
                <p:nvPr/>
              </p:nvSpPr>
              <p:spPr bwMode="auto">
                <a:xfrm>
                  <a:off x="1920" y="1152"/>
                  <a:ext cx="240" cy="24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66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2" name="AutoShape 229"/>
                <p:cNvSpPr>
                  <a:spLocks noChangeArrowheads="1"/>
                </p:cNvSpPr>
                <p:nvPr/>
              </p:nvSpPr>
              <p:spPr bwMode="auto">
                <a:xfrm>
                  <a:off x="2304" y="768"/>
                  <a:ext cx="240" cy="240"/>
                </a:xfrm>
                <a:prstGeom prst="cube">
                  <a:avLst>
                    <a:gd name="adj" fmla="val 25000"/>
                  </a:avLst>
                </a:prstGeom>
                <a:solidFill>
                  <a:srgbClr val="0066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3" name="Line 230"/>
                <p:cNvSpPr>
                  <a:spLocks noChangeShapeType="1"/>
                </p:cNvSpPr>
                <p:nvPr/>
              </p:nvSpPr>
              <p:spPr bwMode="auto">
                <a:xfrm>
                  <a:off x="2016" y="1008"/>
                  <a:ext cx="0" cy="144"/>
                </a:xfrm>
                <a:prstGeom prst="line">
                  <a:avLst/>
                </a:prstGeom>
                <a:noFill/>
                <a:ln w="38100">
                  <a:solidFill>
                    <a:srgbClr val="0066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4" name="Line 231"/>
                <p:cNvSpPr>
                  <a:spLocks noChangeShapeType="1"/>
                </p:cNvSpPr>
                <p:nvPr/>
              </p:nvSpPr>
              <p:spPr bwMode="auto">
                <a:xfrm>
                  <a:off x="2160" y="864"/>
                  <a:ext cx="144" cy="0"/>
                </a:xfrm>
                <a:prstGeom prst="line">
                  <a:avLst/>
                </a:prstGeom>
                <a:noFill/>
                <a:ln w="38100">
                  <a:solidFill>
                    <a:srgbClr val="0066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5" name="Line 232"/>
                <p:cNvSpPr>
                  <a:spLocks noChangeShapeType="1"/>
                </p:cNvSpPr>
                <p:nvPr/>
              </p:nvSpPr>
              <p:spPr bwMode="auto">
                <a:xfrm>
                  <a:off x="2160" y="1248"/>
                  <a:ext cx="144" cy="0"/>
                </a:xfrm>
                <a:prstGeom prst="line">
                  <a:avLst/>
                </a:prstGeom>
                <a:noFill/>
                <a:ln w="38100">
                  <a:solidFill>
                    <a:srgbClr val="0066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6" name="Line 233"/>
                <p:cNvSpPr>
                  <a:spLocks noChangeShapeType="1"/>
                </p:cNvSpPr>
                <p:nvPr/>
              </p:nvSpPr>
              <p:spPr bwMode="auto">
                <a:xfrm>
                  <a:off x="2400" y="1008"/>
                  <a:ext cx="0" cy="144"/>
                </a:xfrm>
                <a:prstGeom prst="line">
                  <a:avLst/>
                </a:prstGeom>
                <a:noFill/>
                <a:ln w="38100">
                  <a:solidFill>
                    <a:srgbClr val="0066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7" name="Line 234"/>
                <p:cNvSpPr>
                  <a:spLocks noChangeShapeType="1"/>
                </p:cNvSpPr>
                <p:nvPr/>
              </p:nvSpPr>
              <p:spPr bwMode="auto">
                <a:xfrm flipV="1">
                  <a:off x="2160" y="1008"/>
                  <a:ext cx="144" cy="144"/>
                </a:xfrm>
                <a:prstGeom prst="line">
                  <a:avLst/>
                </a:prstGeom>
                <a:noFill/>
                <a:ln w="38100">
                  <a:solidFill>
                    <a:srgbClr val="0066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8" name="Line 235"/>
                <p:cNvSpPr>
                  <a:spLocks noChangeShapeType="1"/>
                </p:cNvSpPr>
                <p:nvPr/>
              </p:nvSpPr>
              <p:spPr bwMode="auto">
                <a:xfrm>
                  <a:off x="2112" y="1008"/>
                  <a:ext cx="240" cy="192"/>
                </a:xfrm>
                <a:prstGeom prst="line">
                  <a:avLst/>
                </a:prstGeom>
                <a:noFill/>
                <a:ln w="38100">
                  <a:solidFill>
                    <a:srgbClr val="0066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70" name="TextBox 469"/>
          <p:cNvSpPr txBox="1"/>
          <p:nvPr/>
        </p:nvSpPr>
        <p:spPr>
          <a:xfrm>
            <a:off x="1357290" y="142852"/>
            <a:ext cx="1785950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Network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928670"/>
            <a:ext cx="1057260" cy="1057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 July 2010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71802" y="285728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lxplus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14414" y="4000504"/>
            <a:ext cx="79295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 Interactive computing facility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70 CPU nodes running Linux (</a:t>
            </a:r>
            <a:r>
              <a:rPr lang="en-US" dirty="0" err="1" smtClean="0"/>
              <a:t>RedHat</a:t>
            </a:r>
            <a:r>
              <a:rPr lang="en-US" dirty="0" smtClean="0"/>
              <a:t>)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 Access via </a:t>
            </a:r>
            <a:r>
              <a:rPr lang="en-US" dirty="0" err="1" smtClean="0"/>
              <a:t>ssh</a:t>
            </a:r>
            <a:r>
              <a:rPr lang="en-US" dirty="0" smtClean="0"/>
              <a:t>, </a:t>
            </a:r>
            <a:r>
              <a:rPr lang="en-US" dirty="0" err="1" smtClean="0"/>
              <a:t>xterminal</a:t>
            </a:r>
            <a:r>
              <a:rPr lang="en-US" dirty="0" smtClean="0"/>
              <a:t> from Desktop/Notebooks ,</a:t>
            </a:r>
            <a:r>
              <a:rPr lang="en-US" dirty="0" err="1" smtClean="0"/>
              <a:t>Windows,Linux,Mac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Used for compilation of programs, short program execution tests, some </a:t>
            </a:r>
          </a:p>
          <a:p>
            <a:r>
              <a:rPr lang="en-US" dirty="0" smtClean="0"/>
              <a:t>     Interactive analysis of data, submission of longer tasks (jobs) into the</a:t>
            </a:r>
          </a:p>
          <a:p>
            <a:r>
              <a:rPr lang="en-US" dirty="0" smtClean="0"/>
              <a:t>     </a:t>
            </a:r>
            <a:r>
              <a:rPr lang="en-US" dirty="0" err="1" smtClean="0"/>
              <a:t>Lxbatch</a:t>
            </a:r>
            <a:r>
              <a:rPr lang="en-US" dirty="0" smtClean="0"/>
              <a:t> facility, internet access, program development, etc.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928670"/>
            <a:ext cx="5143504" cy="315278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643570" y="3714752"/>
            <a:ext cx="2098651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 </a:t>
            </a:r>
            <a:r>
              <a:rPr lang="en-US" dirty="0" smtClean="0"/>
              <a:t>Last 3 month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143240" y="2571744"/>
            <a:ext cx="923651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1000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286380" y="928670"/>
            <a:ext cx="2286016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Active users per day</a:t>
            </a:r>
            <a:endParaRPr lang="en-US" dirty="0"/>
          </a:p>
        </p:txBody>
      </p:sp>
      <p:grpSp>
        <p:nvGrpSpPr>
          <p:cNvPr id="16" name="Group 110"/>
          <p:cNvGrpSpPr>
            <a:grpSpLocks/>
          </p:cNvGrpSpPr>
          <p:nvPr/>
        </p:nvGrpSpPr>
        <p:grpSpPr bwMode="auto">
          <a:xfrm>
            <a:off x="1785918" y="2857496"/>
            <a:ext cx="857250" cy="347662"/>
            <a:chOff x="1398" y="3262"/>
            <a:chExt cx="518" cy="197"/>
          </a:xfrm>
        </p:grpSpPr>
        <p:grpSp>
          <p:nvGrpSpPr>
            <p:cNvPr id="17" name="Group 111"/>
            <p:cNvGrpSpPr>
              <a:grpSpLocks/>
            </p:cNvGrpSpPr>
            <p:nvPr/>
          </p:nvGrpSpPr>
          <p:grpSpPr bwMode="auto">
            <a:xfrm rot="10800000" flipV="1">
              <a:off x="1398" y="3364"/>
              <a:ext cx="518" cy="114"/>
              <a:chOff x="144" y="3408"/>
              <a:chExt cx="1099" cy="192"/>
            </a:xfrm>
          </p:grpSpPr>
          <p:grpSp>
            <p:nvGrpSpPr>
              <p:cNvPr id="28" name="Group 112"/>
              <p:cNvGrpSpPr>
                <a:grpSpLocks/>
              </p:cNvGrpSpPr>
              <p:nvPr/>
            </p:nvGrpSpPr>
            <p:grpSpPr bwMode="auto">
              <a:xfrm>
                <a:off x="144" y="3408"/>
                <a:ext cx="1099" cy="96"/>
                <a:chOff x="144" y="3408"/>
                <a:chExt cx="1099" cy="96"/>
              </a:xfrm>
            </p:grpSpPr>
            <p:sp>
              <p:nvSpPr>
                <p:cNvPr id="42" name="AutoShape 113"/>
                <p:cNvSpPr>
                  <a:spLocks noChangeArrowheads="1"/>
                </p:cNvSpPr>
                <p:nvPr/>
              </p:nvSpPr>
              <p:spPr bwMode="auto">
                <a:xfrm>
                  <a:off x="144" y="3408"/>
                  <a:ext cx="91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AutoShape 114"/>
                <p:cNvSpPr>
                  <a:spLocks noChangeArrowheads="1"/>
                </p:cNvSpPr>
                <p:nvPr/>
              </p:nvSpPr>
              <p:spPr bwMode="auto">
                <a:xfrm>
                  <a:off x="235" y="3408"/>
                  <a:ext cx="91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AutoShape 115"/>
                <p:cNvSpPr>
                  <a:spLocks noChangeArrowheads="1"/>
                </p:cNvSpPr>
                <p:nvPr/>
              </p:nvSpPr>
              <p:spPr bwMode="auto">
                <a:xfrm>
                  <a:off x="326" y="3408"/>
                  <a:ext cx="92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AutoShape 116"/>
                <p:cNvSpPr>
                  <a:spLocks noChangeArrowheads="1"/>
                </p:cNvSpPr>
                <p:nvPr/>
              </p:nvSpPr>
              <p:spPr bwMode="auto">
                <a:xfrm>
                  <a:off x="418" y="3408"/>
                  <a:ext cx="91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AutoShape 117"/>
                <p:cNvSpPr>
                  <a:spLocks noChangeArrowheads="1"/>
                </p:cNvSpPr>
                <p:nvPr/>
              </p:nvSpPr>
              <p:spPr bwMode="auto">
                <a:xfrm>
                  <a:off x="509" y="3408"/>
                  <a:ext cx="91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AutoShape 118"/>
                <p:cNvSpPr>
                  <a:spLocks noChangeArrowheads="1"/>
                </p:cNvSpPr>
                <p:nvPr/>
              </p:nvSpPr>
              <p:spPr bwMode="auto">
                <a:xfrm>
                  <a:off x="600" y="3408"/>
                  <a:ext cx="91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AutoShape 119"/>
                <p:cNvSpPr>
                  <a:spLocks noChangeArrowheads="1"/>
                </p:cNvSpPr>
                <p:nvPr/>
              </p:nvSpPr>
              <p:spPr bwMode="auto">
                <a:xfrm>
                  <a:off x="691" y="3408"/>
                  <a:ext cx="91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AutoShape 120"/>
                <p:cNvSpPr>
                  <a:spLocks noChangeArrowheads="1"/>
                </p:cNvSpPr>
                <p:nvPr/>
              </p:nvSpPr>
              <p:spPr bwMode="auto">
                <a:xfrm>
                  <a:off x="965" y="3408"/>
                  <a:ext cx="91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AutoShape 121"/>
                <p:cNvSpPr>
                  <a:spLocks noChangeArrowheads="1"/>
                </p:cNvSpPr>
                <p:nvPr/>
              </p:nvSpPr>
              <p:spPr bwMode="auto">
                <a:xfrm>
                  <a:off x="874" y="3408"/>
                  <a:ext cx="91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AutoShape 122"/>
                <p:cNvSpPr>
                  <a:spLocks noChangeArrowheads="1"/>
                </p:cNvSpPr>
                <p:nvPr/>
              </p:nvSpPr>
              <p:spPr bwMode="auto">
                <a:xfrm>
                  <a:off x="782" y="3408"/>
                  <a:ext cx="92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AutoShape 123"/>
                <p:cNvSpPr>
                  <a:spLocks noChangeArrowheads="1"/>
                </p:cNvSpPr>
                <p:nvPr/>
              </p:nvSpPr>
              <p:spPr bwMode="auto">
                <a:xfrm>
                  <a:off x="1056" y="3408"/>
                  <a:ext cx="91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AutoShape 124"/>
                <p:cNvSpPr>
                  <a:spLocks noChangeArrowheads="1"/>
                </p:cNvSpPr>
                <p:nvPr/>
              </p:nvSpPr>
              <p:spPr bwMode="auto">
                <a:xfrm>
                  <a:off x="1152" y="3408"/>
                  <a:ext cx="91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125"/>
              <p:cNvGrpSpPr>
                <a:grpSpLocks/>
              </p:cNvGrpSpPr>
              <p:nvPr/>
            </p:nvGrpSpPr>
            <p:grpSpPr bwMode="auto">
              <a:xfrm>
                <a:off x="144" y="3504"/>
                <a:ext cx="1099" cy="96"/>
                <a:chOff x="144" y="3408"/>
                <a:chExt cx="1099" cy="96"/>
              </a:xfrm>
            </p:grpSpPr>
            <p:sp>
              <p:nvSpPr>
                <p:cNvPr id="30" name="AutoShape 126"/>
                <p:cNvSpPr>
                  <a:spLocks noChangeArrowheads="1"/>
                </p:cNvSpPr>
                <p:nvPr/>
              </p:nvSpPr>
              <p:spPr bwMode="auto">
                <a:xfrm>
                  <a:off x="144" y="3408"/>
                  <a:ext cx="91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AutoShape 127"/>
                <p:cNvSpPr>
                  <a:spLocks noChangeArrowheads="1"/>
                </p:cNvSpPr>
                <p:nvPr/>
              </p:nvSpPr>
              <p:spPr bwMode="auto">
                <a:xfrm>
                  <a:off x="235" y="3408"/>
                  <a:ext cx="91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AutoShape 128"/>
                <p:cNvSpPr>
                  <a:spLocks noChangeArrowheads="1"/>
                </p:cNvSpPr>
                <p:nvPr/>
              </p:nvSpPr>
              <p:spPr bwMode="auto">
                <a:xfrm>
                  <a:off x="326" y="3408"/>
                  <a:ext cx="92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AutoShape 129"/>
                <p:cNvSpPr>
                  <a:spLocks noChangeArrowheads="1"/>
                </p:cNvSpPr>
                <p:nvPr/>
              </p:nvSpPr>
              <p:spPr bwMode="auto">
                <a:xfrm>
                  <a:off x="418" y="3408"/>
                  <a:ext cx="91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AutoShape 130"/>
                <p:cNvSpPr>
                  <a:spLocks noChangeArrowheads="1"/>
                </p:cNvSpPr>
                <p:nvPr/>
              </p:nvSpPr>
              <p:spPr bwMode="auto">
                <a:xfrm>
                  <a:off x="509" y="3408"/>
                  <a:ext cx="91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AutoShape 131"/>
                <p:cNvSpPr>
                  <a:spLocks noChangeArrowheads="1"/>
                </p:cNvSpPr>
                <p:nvPr/>
              </p:nvSpPr>
              <p:spPr bwMode="auto">
                <a:xfrm>
                  <a:off x="600" y="3408"/>
                  <a:ext cx="91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AutoShape 132"/>
                <p:cNvSpPr>
                  <a:spLocks noChangeArrowheads="1"/>
                </p:cNvSpPr>
                <p:nvPr/>
              </p:nvSpPr>
              <p:spPr bwMode="auto">
                <a:xfrm>
                  <a:off x="691" y="3408"/>
                  <a:ext cx="91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AutoShape 133"/>
                <p:cNvSpPr>
                  <a:spLocks noChangeArrowheads="1"/>
                </p:cNvSpPr>
                <p:nvPr/>
              </p:nvSpPr>
              <p:spPr bwMode="auto">
                <a:xfrm>
                  <a:off x="965" y="3408"/>
                  <a:ext cx="91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AutoShape 134"/>
                <p:cNvSpPr>
                  <a:spLocks noChangeArrowheads="1"/>
                </p:cNvSpPr>
                <p:nvPr/>
              </p:nvSpPr>
              <p:spPr bwMode="auto">
                <a:xfrm>
                  <a:off x="874" y="3408"/>
                  <a:ext cx="91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AutoShape 135"/>
                <p:cNvSpPr>
                  <a:spLocks noChangeArrowheads="1"/>
                </p:cNvSpPr>
                <p:nvPr/>
              </p:nvSpPr>
              <p:spPr bwMode="auto">
                <a:xfrm>
                  <a:off x="782" y="3408"/>
                  <a:ext cx="92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AutoShape 136"/>
                <p:cNvSpPr>
                  <a:spLocks noChangeArrowheads="1"/>
                </p:cNvSpPr>
                <p:nvPr/>
              </p:nvSpPr>
              <p:spPr bwMode="auto">
                <a:xfrm>
                  <a:off x="1056" y="3408"/>
                  <a:ext cx="91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AutoShape 137"/>
                <p:cNvSpPr>
                  <a:spLocks noChangeArrowheads="1"/>
                </p:cNvSpPr>
                <p:nvPr/>
              </p:nvSpPr>
              <p:spPr bwMode="auto">
                <a:xfrm>
                  <a:off x="1152" y="3408"/>
                  <a:ext cx="91" cy="96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8" name="Oval 138"/>
            <p:cNvSpPr>
              <a:spLocks noChangeArrowheads="1"/>
            </p:cNvSpPr>
            <p:nvPr/>
          </p:nvSpPr>
          <p:spPr bwMode="auto">
            <a:xfrm rot="10800000" flipV="1">
              <a:off x="1532" y="3262"/>
              <a:ext cx="271" cy="56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139"/>
            <p:cNvSpPr>
              <a:spLocks noChangeShapeType="1"/>
            </p:cNvSpPr>
            <p:nvPr/>
          </p:nvSpPr>
          <p:spPr bwMode="auto">
            <a:xfrm rot="10800000">
              <a:off x="1803" y="3290"/>
              <a:ext cx="91" cy="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0" name="Line 140"/>
            <p:cNvSpPr>
              <a:spLocks noChangeShapeType="1"/>
            </p:cNvSpPr>
            <p:nvPr/>
          </p:nvSpPr>
          <p:spPr bwMode="auto">
            <a:xfrm rot="10800000" flipH="1">
              <a:off x="1419" y="3290"/>
              <a:ext cx="114" cy="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" name="Line 141"/>
            <p:cNvSpPr>
              <a:spLocks noChangeShapeType="1"/>
            </p:cNvSpPr>
            <p:nvPr/>
          </p:nvSpPr>
          <p:spPr bwMode="auto">
            <a:xfrm rot="10800000">
              <a:off x="1781" y="3290"/>
              <a:ext cx="69" cy="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2" name="Line 142"/>
            <p:cNvSpPr>
              <a:spLocks noChangeShapeType="1"/>
            </p:cNvSpPr>
            <p:nvPr/>
          </p:nvSpPr>
          <p:spPr bwMode="auto">
            <a:xfrm rot="10800000" flipH="1">
              <a:off x="1463" y="3290"/>
              <a:ext cx="91" cy="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3" name="Line 143"/>
            <p:cNvSpPr>
              <a:spLocks noChangeShapeType="1"/>
            </p:cNvSpPr>
            <p:nvPr/>
          </p:nvSpPr>
          <p:spPr bwMode="auto">
            <a:xfrm rot="10800000" flipV="1">
              <a:off x="1714" y="3319"/>
              <a:ext cx="0" cy="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4" name="Line 144"/>
            <p:cNvSpPr>
              <a:spLocks noChangeShapeType="1"/>
            </p:cNvSpPr>
            <p:nvPr/>
          </p:nvSpPr>
          <p:spPr bwMode="auto">
            <a:xfrm rot="10800000" flipV="1">
              <a:off x="1623" y="3319"/>
              <a:ext cx="0" cy="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5" name="Line 145"/>
            <p:cNvSpPr>
              <a:spLocks noChangeShapeType="1"/>
            </p:cNvSpPr>
            <p:nvPr/>
          </p:nvSpPr>
          <p:spPr bwMode="auto">
            <a:xfrm rot="10800000" flipV="1">
              <a:off x="1669" y="3319"/>
              <a:ext cx="0" cy="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6" name="Line 146"/>
            <p:cNvSpPr>
              <a:spLocks noChangeShapeType="1"/>
            </p:cNvSpPr>
            <p:nvPr/>
          </p:nvSpPr>
          <p:spPr bwMode="auto">
            <a:xfrm rot="10800000" flipV="1">
              <a:off x="1533" y="3319"/>
              <a:ext cx="45" cy="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7" name="Line 147"/>
            <p:cNvSpPr>
              <a:spLocks noChangeShapeType="1"/>
            </p:cNvSpPr>
            <p:nvPr/>
          </p:nvSpPr>
          <p:spPr bwMode="auto">
            <a:xfrm rot="10800000" flipH="1" flipV="1">
              <a:off x="1759" y="3319"/>
              <a:ext cx="45" cy="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143240" y="1643050"/>
            <a:ext cx="923651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3500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</p:txBody>
      </p:sp>
      <p:cxnSp>
        <p:nvCxnSpPr>
          <p:cNvPr id="61" name="Straight Connector 60"/>
          <p:cNvCxnSpPr/>
          <p:nvPr/>
        </p:nvCxnSpPr>
        <p:spPr>
          <a:xfrm rot="16200000" flipV="1">
            <a:off x="1723774" y="2348136"/>
            <a:ext cx="1014606" cy="33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500166" y="142852"/>
            <a:ext cx="4742004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Interactive Service: </a:t>
            </a:r>
            <a:r>
              <a:rPr lang="en-US" sz="2800" b="1" dirty="0" err="1" smtClean="0">
                <a:solidFill>
                  <a:srgbClr val="C00000"/>
                </a:solidFill>
              </a:rPr>
              <a:t>Lxplus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 July 2010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14480" y="2056686"/>
            <a:ext cx="74295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 Jobs are submitted from </a:t>
            </a:r>
            <a:r>
              <a:rPr lang="en-US" dirty="0" err="1" smtClean="0"/>
              <a:t>Lxplus</a:t>
            </a:r>
            <a:r>
              <a:rPr lang="en-US" dirty="0" smtClean="0"/>
              <a:t> or channeled through GRID</a:t>
            </a:r>
          </a:p>
          <a:p>
            <a:r>
              <a:rPr lang="en-US" dirty="0" smtClean="0"/>
              <a:t>     interfaces world-wide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Today about 4000 nodes with 31000 processors (cores)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About 150000 user jobs are run per day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Reading and writing &gt; 1 PB per day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Uses LSF as a management tool to schedule the various jobs from </a:t>
            </a:r>
          </a:p>
          <a:p>
            <a:r>
              <a:rPr lang="en-US" dirty="0" smtClean="0"/>
              <a:t>     a large number of users.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 Expect a resource growth rate of ~30% per year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00166" y="142852"/>
            <a:ext cx="5160387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Processing Facility:  </a:t>
            </a:r>
            <a:r>
              <a:rPr lang="en-US" sz="2800" b="1" dirty="0" err="1" smtClean="0">
                <a:solidFill>
                  <a:srgbClr val="C00000"/>
                </a:solidFill>
              </a:rPr>
              <a:t>Lxbatch</a:t>
            </a:r>
            <a:endParaRPr lang="en-US" sz="2800" b="1" dirty="0">
              <a:solidFill>
                <a:srgbClr val="C0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428728" y="1071546"/>
            <a:ext cx="1071570" cy="642942"/>
            <a:chOff x="4786314" y="4071942"/>
            <a:chExt cx="1681170" cy="823914"/>
          </a:xfrm>
        </p:grpSpPr>
        <p:grpSp>
          <p:nvGrpSpPr>
            <p:cNvPr id="10" name="Group 371"/>
            <p:cNvGrpSpPr/>
            <p:nvPr/>
          </p:nvGrpSpPr>
          <p:grpSpPr>
            <a:xfrm>
              <a:off x="4786314" y="4071942"/>
              <a:ext cx="1071570" cy="214314"/>
              <a:chOff x="2000232" y="3214686"/>
              <a:chExt cx="1071570" cy="214314"/>
            </a:xfrm>
          </p:grpSpPr>
          <p:sp>
            <p:nvSpPr>
              <p:cNvPr id="35" name="AutoShape 20"/>
              <p:cNvSpPr>
                <a:spLocks noChangeArrowheads="1"/>
              </p:cNvSpPr>
              <p:nvPr/>
            </p:nvSpPr>
            <p:spPr bwMode="auto">
              <a:xfrm>
                <a:off x="2000232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AutoShape 20"/>
              <p:cNvSpPr>
                <a:spLocks noChangeArrowheads="1"/>
              </p:cNvSpPr>
              <p:nvPr/>
            </p:nvSpPr>
            <p:spPr bwMode="auto">
              <a:xfrm>
                <a:off x="2214546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AutoShape 20"/>
              <p:cNvSpPr>
                <a:spLocks noChangeArrowheads="1"/>
              </p:cNvSpPr>
              <p:nvPr/>
            </p:nvSpPr>
            <p:spPr bwMode="auto">
              <a:xfrm>
                <a:off x="2428860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AutoShape 20"/>
              <p:cNvSpPr>
                <a:spLocks noChangeArrowheads="1"/>
              </p:cNvSpPr>
              <p:nvPr/>
            </p:nvSpPr>
            <p:spPr bwMode="auto">
              <a:xfrm>
                <a:off x="2643174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AutoShape 20"/>
              <p:cNvSpPr>
                <a:spLocks noChangeArrowheads="1"/>
              </p:cNvSpPr>
              <p:nvPr/>
            </p:nvSpPr>
            <p:spPr bwMode="auto">
              <a:xfrm>
                <a:off x="2857488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" name="Group 377"/>
            <p:cNvGrpSpPr/>
            <p:nvPr/>
          </p:nvGrpSpPr>
          <p:grpSpPr>
            <a:xfrm>
              <a:off x="4938714" y="4224342"/>
              <a:ext cx="1071570" cy="214314"/>
              <a:chOff x="2000232" y="3214686"/>
              <a:chExt cx="1071570" cy="214314"/>
            </a:xfrm>
          </p:grpSpPr>
          <p:sp>
            <p:nvSpPr>
              <p:cNvPr id="30" name="AutoShape 20"/>
              <p:cNvSpPr>
                <a:spLocks noChangeArrowheads="1"/>
              </p:cNvSpPr>
              <p:nvPr/>
            </p:nvSpPr>
            <p:spPr bwMode="auto">
              <a:xfrm>
                <a:off x="2000232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AutoShape 20"/>
              <p:cNvSpPr>
                <a:spLocks noChangeArrowheads="1"/>
              </p:cNvSpPr>
              <p:nvPr/>
            </p:nvSpPr>
            <p:spPr bwMode="auto">
              <a:xfrm>
                <a:off x="2214546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AutoShape 20"/>
              <p:cNvSpPr>
                <a:spLocks noChangeArrowheads="1"/>
              </p:cNvSpPr>
              <p:nvPr/>
            </p:nvSpPr>
            <p:spPr bwMode="auto">
              <a:xfrm>
                <a:off x="2428860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AutoShape 20"/>
              <p:cNvSpPr>
                <a:spLocks noChangeArrowheads="1"/>
              </p:cNvSpPr>
              <p:nvPr/>
            </p:nvSpPr>
            <p:spPr bwMode="auto">
              <a:xfrm>
                <a:off x="2643174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AutoShape 20"/>
              <p:cNvSpPr>
                <a:spLocks noChangeArrowheads="1"/>
              </p:cNvSpPr>
              <p:nvPr/>
            </p:nvSpPr>
            <p:spPr bwMode="auto">
              <a:xfrm>
                <a:off x="2857488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" name="Group 383"/>
            <p:cNvGrpSpPr/>
            <p:nvPr/>
          </p:nvGrpSpPr>
          <p:grpSpPr>
            <a:xfrm>
              <a:off x="5091114" y="4376742"/>
              <a:ext cx="1071570" cy="214314"/>
              <a:chOff x="2000232" y="3214686"/>
              <a:chExt cx="1071570" cy="214314"/>
            </a:xfrm>
          </p:grpSpPr>
          <p:sp>
            <p:nvSpPr>
              <p:cNvPr id="25" name="AutoShape 20"/>
              <p:cNvSpPr>
                <a:spLocks noChangeArrowheads="1"/>
              </p:cNvSpPr>
              <p:nvPr/>
            </p:nvSpPr>
            <p:spPr bwMode="auto">
              <a:xfrm>
                <a:off x="2000232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AutoShape 20"/>
              <p:cNvSpPr>
                <a:spLocks noChangeArrowheads="1"/>
              </p:cNvSpPr>
              <p:nvPr/>
            </p:nvSpPr>
            <p:spPr bwMode="auto">
              <a:xfrm>
                <a:off x="2214546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AutoShape 20"/>
              <p:cNvSpPr>
                <a:spLocks noChangeArrowheads="1"/>
              </p:cNvSpPr>
              <p:nvPr/>
            </p:nvSpPr>
            <p:spPr bwMode="auto">
              <a:xfrm>
                <a:off x="2428860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AutoShape 20"/>
              <p:cNvSpPr>
                <a:spLocks noChangeArrowheads="1"/>
              </p:cNvSpPr>
              <p:nvPr/>
            </p:nvSpPr>
            <p:spPr bwMode="auto">
              <a:xfrm>
                <a:off x="2643174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AutoShape 20"/>
              <p:cNvSpPr>
                <a:spLocks noChangeArrowheads="1"/>
              </p:cNvSpPr>
              <p:nvPr/>
            </p:nvSpPr>
            <p:spPr bwMode="auto">
              <a:xfrm>
                <a:off x="2857488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" name="Group 389"/>
            <p:cNvGrpSpPr/>
            <p:nvPr/>
          </p:nvGrpSpPr>
          <p:grpSpPr>
            <a:xfrm>
              <a:off x="5243514" y="4529142"/>
              <a:ext cx="1071570" cy="214314"/>
              <a:chOff x="2000232" y="3214686"/>
              <a:chExt cx="1071570" cy="214314"/>
            </a:xfrm>
          </p:grpSpPr>
          <p:sp>
            <p:nvSpPr>
              <p:cNvPr id="20" name="AutoShape 20"/>
              <p:cNvSpPr>
                <a:spLocks noChangeArrowheads="1"/>
              </p:cNvSpPr>
              <p:nvPr/>
            </p:nvSpPr>
            <p:spPr bwMode="auto">
              <a:xfrm>
                <a:off x="2000232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AutoShape 20"/>
              <p:cNvSpPr>
                <a:spLocks noChangeArrowheads="1"/>
              </p:cNvSpPr>
              <p:nvPr/>
            </p:nvSpPr>
            <p:spPr bwMode="auto">
              <a:xfrm>
                <a:off x="2214546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AutoShape 20"/>
              <p:cNvSpPr>
                <a:spLocks noChangeArrowheads="1"/>
              </p:cNvSpPr>
              <p:nvPr/>
            </p:nvSpPr>
            <p:spPr bwMode="auto">
              <a:xfrm>
                <a:off x="2428860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AutoShape 20"/>
              <p:cNvSpPr>
                <a:spLocks noChangeArrowheads="1"/>
              </p:cNvSpPr>
              <p:nvPr/>
            </p:nvSpPr>
            <p:spPr bwMode="auto">
              <a:xfrm>
                <a:off x="2643174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AutoShape 20"/>
              <p:cNvSpPr>
                <a:spLocks noChangeArrowheads="1"/>
              </p:cNvSpPr>
              <p:nvPr/>
            </p:nvSpPr>
            <p:spPr bwMode="auto">
              <a:xfrm>
                <a:off x="2857488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4" name="Group 395"/>
            <p:cNvGrpSpPr/>
            <p:nvPr/>
          </p:nvGrpSpPr>
          <p:grpSpPr>
            <a:xfrm>
              <a:off x="5395914" y="4681542"/>
              <a:ext cx="1071570" cy="214314"/>
              <a:chOff x="2000232" y="3214686"/>
              <a:chExt cx="1071570" cy="214314"/>
            </a:xfrm>
          </p:grpSpPr>
          <p:sp>
            <p:nvSpPr>
              <p:cNvPr id="15" name="AutoShape 20"/>
              <p:cNvSpPr>
                <a:spLocks noChangeArrowheads="1"/>
              </p:cNvSpPr>
              <p:nvPr/>
            </p:nvSpPr>
            <p:spPr bwMode="auto">
              <a:xfrm>
                <a:off x="2000232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AutoShape 20"/>
              <p:cNvSpPr>
                <a:spLocks noChangeArrowheads="1"/>
              </p:cNvSpPr>
              <p:nvPr/>
            </p:nvSpPr>
            <p:spPr bwMode="auto">
              <a:xfrm>
                <a:off x="2214546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AutoShape 20"/>
              <p:cNvSpPr>
                <a:spLocks noChangeArrowheads="1"/>
              </p:cNvSpPr>
              <p:nvPr/>
            </p:nvSpPr>
            <p:spPr bwMode="auto">
              <a:xfrm>
                <a:off x="2428860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AutoShape 20"/>
              <p:cNvSpPr>
                <a:spLocks noChangeArrowheads="1"/>
              </p:cNvSpPr>
              <p:nvPr/>
            </p:nvSpPr>
            <p:spPr bwMode="auto">
              <a:xfrm>
                <a:off x="2643174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AutoShape 20"/>
              <p:cNvSpPr>
                <a:spLocks noChangeArrowheads="1"/>
              </p:cNvSpPr>
              <p:nvPr/>
            </p:nvSpPr>
            <p:spPr bwMode="auto">
              <a:xfrm>
                <a:off x="2857488" y="3214686"/>
                <a:ext cx="214314" cy="214314"/>
              </a:xfrm>
              <a:prstGeom prst="cube">
                <a:avLst>
                  <a:gd name="adj" fmla="val 25000"/>
                </a:avLst>
              </a:prstGeom>
              <a:solidFill>
                <a:srgbClr val="00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 July 2010</a:t>
            </a:r>
            <a:endParaRPr lang="en-US" dirty="0"/>
          </a:p>
        </p:txBody>
      </p:sp>
      <p:pic>
        <p:nvPicPr>
          <p:cNvPr id="7" name="Picture 6" descr="DSCN00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928670"/>
            <a:ext cx="3286116" cy="2394774"/>
          </a:xfrm>
          <a:prstGeom prst="rect">
            <a:avLst/>
          </a:prstGeom>
        </p:spPr>
      </p:pic>
      <p:pic>
        <p:nvPicPr>
          <p:cNvPr id="8" name="Picture 7" descr="DSCN00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3000372"/>
            <a:ext cx="4346171" cy="3252030"/>
          </a:xfrm>
          <a:prstGeom prst="rect">
            <a:avLst/>
          </a:prstGeom>
        </p:spPr>
      </p:pic>
      <p:pic>
        <p:nvPicPr>
          <p:cNvPr id="9" name="Picture 8" descr="DSCN00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3429000"/>
            <a:ext cx="4155225" cy="31091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14414" y="1000108"/>
            <a:ext cx="4968027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66FF"/>
                </a:solidFill>
              </a:rPr>
              <a:t>Large building with 2700 m2 surface for </a:t>
            </a:r>
          </a:p>
          <a:p>
            <a:r>
              <a:rPr lang="en-US" b="1" dirty="0" smtClean="0">
                <a:solidFill>
                  <a:srgbClr val="0066FF"/>
                </a:solidFill>
              </a:rPr>
              <a:t>computing equipment, capacity for 2.9 MW</a:t>
            </a:r>
          </a:p>
          <a:p>
            <a:r>
              <a:rPr lang="en-US" b="1" dirty="0" smtClean="0">
                <a:solidFill>
                  <a:srgbClr val="0066FF"/>
                </a:solidFill>
              </a:rPr>
              <a:t>electricity and 2.9 MW air and water cooling</a:t>
            </a:r>
            <a:endParaRPr lang="en-US" b="1" dirty="0">
              <a:solidFill>
                <a:srgbClr val="0066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14612" y="2357430"/>
            <a:ext cx="2762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Chillers      Transformers 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2000232" y="2928934"/>
            <a:ext cx="1143008" cy="857256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H="1">
            <a:off x="2786050" y="3071810"/>
            <a:ext cx="928694" cy="35719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643438" y="2714620"/>
            <a:ext cx="2500330" cy="214314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857356" y="142852"/>
            <a:ext cx="1620957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Building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 July 2010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00166" y="142852"/>
            <a:ext cx="2500330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Mass Storage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7290" y="1785926"/>
            <a:ext cx="7379008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  Large disk cache in front of a long term storage tape system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1800 disk servers with 21 PB usable capacity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Redundant disk configuration,  2-3 disk failures per day</a:t>
            </a:r>
          </a:p>
          <a:p>
            <a:r>
              <a:rPr lang="en-US" dirty="0" smtClean="0">
                <a:sym typeface="Wingdings" pitchFamily="2" charset="2"/>
              </a:rPr>
              <a:t>     needs to be part of the operational procedures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   Logistics again :   need to store all data forever on tape</a:t>
            </a:r>
          </a:p>
          <a:p>
            <a:r>
              <a:rPr lang="en-US" dirty="0" smtClean="0">
                <a:sym typeface="Wingdings" pitchFamily="2" charset="2"/>
              </a:rPr>
              <a:t>      20 PB storage added per year, plus a complete copy every 4 years</a:t>
            </a:r>
          </a:p>
          <a:p>
            <a:r>
              <a:rPr lang="en-US" dirty="0" smtClean="0">
                <a:sym typeface="Wingdings" pitchFamily="2" charset="2"/>
              </a:rPr>
              <a:t>      (change of technology)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   CASTOR data management system,  developed at CERN, </a:t>
            </a:r>
          </a:p>
          <a:p>
            <a:r>
              <a:rPr lang="en-US" dirty="0" smtClean="0">
                <a:sym typeface="Wingdings" pitchFamily="2" charset="2"/>
              </a:rPr>
              <a:t>      manages the user IO requests</a:t>
            </a:r>
          </a:p>
          <a:p>
            <a:endParaRPr lang="en-US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 Expect a resource growth rate of ~30% per year</a:t>
            </a:r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</p:txBody>
      </p:sp>
      <p:grpSp>
        <p:nvGrpSpPr>
          <p:cNvPr id="415" name="Group 414"/>
          <p:cNvGrpSpPr/>
          <p:nvPr/>
        </p:nvGrpSpPr>
        <p:grpSpPr>
          <a:xfrm>
            <a:off x="3286116" y="1071546"/>
            <a:ext cx="670058" cy="257807"/>
            <a:chOff x="7004817" y="1216736"/>
            <a:chExt cx="1094761" cy="398369"/>
          </a:xfrm>
        </p:grpSpPr>
        <p:grpSp>
          <p:nvGrpSpPr>
            <p:cNvPr id="395" name="Group 15"/>
            <p:cNvGrpSpPr>
              <a:grpSpLocks/>
            </p:cNvGrpSpPr>
            <p:nvPr/>
          </p:nvGrpSpPr>
          <p:grpSpPr bwMode="auto">
            <a:xfrm rot="21531846">
              <a:off x="7004817" y="1216738"/>
              <a:ext cx="237505" cy="398367"/>
              <a:chOff x="5040" y="3264"/>
              <a:chExt cx="192" cy="384"/>
            </a:xfrm>
          </p:grpSpPr>
          <p:sp>
            <p:nvSpPr>
              <p:cNvPr id="396" name="Line 16"/>
              <p:cNvSpPr>
                <a:spLocks noChangeShapeType="1"/>
              </p:cNvSpPr>
              <p:nvPr/>
            </p:nvSpPr>
            <p:spPr bwMode="auto">
              <a:xfrm>
                <a:off x="5136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7" name="Line 17"/>
              <p:cNvSpPr>
                <a:spLocks noChangeShapeType="1"/>
              </p:cNvSpPr>
              <p:nvPr/>
            </p:nvSpPr>
            <p:spPr bwMode="auto">
              <a:xfrm>
                <a:off x="5088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8" name="AutoShape 18"/>
              <p:cNvSpPr>
                <a:spLocks noChangeArrowheads="1"/>
              </p:cNvSpPr>
              <p:nvPr/>
            </p:nvSpPr>
            <p:spPr bwMode="auto">
              <a:xfrm>
                <a:off x="5040" y="326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9" name="AutoShape 19"/>
              <p:cNvSpPr>
                <a:spLocks noChangeArrowheads="1"/>
              </p:cNvSpPr>
              <p:nvPr/>
            </p:nvSpPr>
            <p:spPr bwMode="auto">
              <a:xfrm>
                <a:off x="5040" y="3504"/>
                <a:ext cx="144" cy="144"/>
              </a:xfrm>
              <a:prstGeom prst="flowChartMagneticTape">
                <a:avLst/>
              </a:prstGeom>
              <a:solidFill>
                <a:srgbClr val="FF7C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00" name="Group 15"/>
            <p:cNvGrpSpPr>
              <a:grpSpLocks/>
            </p:cNvGrpSpPr>
            <p:nvPr/>
          </p:nvGrpSpPr>
          <p:grpSpPr bwMode="auto">
            <a:xfrm rot="21531846">
              <a:off x="7290570" y="1216737"/>
              <a:ext cx="237505" cy="398367"/>
              <a:chOff x="5040" y="3264"/>
              <a:chExt cx="192" cy="384"/>
            </a:xfrm>
          </p:grpSpPr>
          <p:sp>
            <p:nvSpPr>
              <p:cNvPr id="401" name="Line 16"/>
              <p:cNvSpPr>
                <a:spLocks noChangeShapeType="1"/>
              </p:cNvSpPr>
              <p:nvPr/>
            </p:nvSpPr>
            <p:spPr bwMode="auto">
              <a:xfrm>
                <a:off x="5136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2" name="Line 17"/>
              <p:cNvSpPr>
                <a:spLocks noChangeShapeType="1"/>
              </p:cNvSpPr>
              <p:nvPr/>
            </p:nvSpPr>
            <p:spPr bwMode="auto">
              <a:xfrm>
                <a:off x="5088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3" name="AutoShape 18"/>
              <p:cNvSpPr>
                <a:spLocks noChangeArrowheads="1"/>
              </p:cNvSpPr>
              <p:nvPr/>
            </p:nvSpPr>
            <p:spPr bwMode="auto">
              <a:xfrm>
                <a:off x="5040" y="326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4" name="AutoShape 19"/>
              <p:cNvSpPr>
                <a:spLocks noChangeArrowheads="1"/>
              </p:cNvSpPr>
              <p:nvPr/>
            </p:nvSpPr>
            <p:spPr bwMode="auto">
              <a:xfrm>
                <a:off x="5040" y="3504"/>
                <a:ext cx="144" cy="144"/>
              </a:xfrm>
              <a:prstGeom prst="flowChartMagneticTape">
                <a:avLst/>
              </a:prstGeom>
              <a:solidFill>
                <a:srgbClr val="FF7C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05" name="Group 15"/>
            <p:cNvGrpSpPr>
              <a:grpSpLocks/>
            </p:cNvGrpSpPr>
            <p:nvPr/>
          </p:nvGrpSpPr>
          <p:grpSpPr bwMode="auto">
            <a:xfrm rot="21531846">
              <a:off x="7862073" y="1216736"/>
              <a:ext cx="237505" cy="398367"/>
              <a:chOff x="5040" y="3264"/>
              <a:chExt cx="192" cy="384"/>
            </a:xfrm>
          </p:grpSpPr>
          <p:sp>
            <p:nvSpPr>
              <p:cNvPr id="406" name="Line 16"/>
              <p:cNvSpPr>
                <a:spLocks noChangeShapeType="1"/>
              </p:cNvSpPr>
              <p:nvPr/>
            </p:nvSpPr>
            <p:spPr bwMode="auto">
              <a:xfrm>
                <a:off x="5136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7" name="Line 17"/>
              <p:cNvSpPr>
                <a:spLocks noChangeShapeType="1"/>
              </p:cNvSpPr>
              <p:nvPr/>
            </p:nvSpPr>
            <p:spPr bwMode="auto">
              <a:xfrm>
                <a:off x="5088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" name="AutoShape 18"/>
              <p:cNvSpPr>
                <a:spLocks noChangeArrowheads="1"/>
              </p:cNvSpPr>
              <p:nvPr/>
            </p:nvSpPr>
            <p:spPr bwMode="auto">
              <a:xfrm>
                <a:off x="5040" y="326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9" name="AutoShape 19"/>
              <p:cNvSpPr>
                <a:spLocks noChangeArrowheads="1"/>
              </p:cNvSpPr>
              <p:nvPr/>
            </p:nvSpPr>
            <p:spPr bwMode="auto">
              <a:xfrm>
                <a:off x="5040" y="3504"/>
                <a:ext cx="144" cy="144"/>
              </a:xfrm>
              <a:prstGeom prst="flowChartMagneticTape">
                <a:avLst/>
              </a:prstGeom>
              <a:solidFill>
                <a:srgbClr val="FF7C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10" name="Group 15"/>
            <p:cNvGrpSpPr>
              <a:grpSpLocks/>
            </p:cNvGrpSpPr>
            <p:nvPr/>
          </p:nvGrpSpPr>
          <p:grpSpPr bwMode="auto">
            <a:xfrm rot="21531846">
              <a:off x="7576322" y="1216736"/>
              <a:ext cx="237505" cy="398367"/>
              <a:chOff x="5040" y="3264"/>
              <a:chExt cx="192" cy="384"/>
            </a:xfrm>
          </p:grpSpPr>
          <p:sp>
            <p:nvSpPr>
              <p:cNvPr id="411" name="Line 16"/>
              <p:cNvSpPr>
                <a:spLocks noChangeShapeType="1"/>
              </p:cNvSpPr>
              <p:nvPr/>
            </p:nvSpPr>
            <p:spPr bwMode="auto">
              <a:xfrm>
                <a:off x="5136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2" name="Line 17"/>
              <p:cNvSpPr>
                <a:spLocks noChangeShapeType="1"/>
              </p:cNvSpPr>
              <p:nvPr/>
            </p:nvSpPr>
            <p:spPr bwMode="auto">
              <a:xfrm>
                <a:off x="5088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3" name="AutoShape 18"/>
              <p:cNvSpPr>
                <a:spLocks noChangeArrowheads="1"/>
              </p:cNvSpPr>
              <p:nvPr/>
            </p:nvSpPr>
            <p:spPr bwMode="auto">
              <a:xfrm>
                <a:off x="5040" y="326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4" name="AutoShape 19"/>
              <p:cNvSpPr>
                <a:spLocks noChangeArrowheads="1"/>
              </p:cNvSpPr>
              <p:nvPr/>
            </p:nvSpPr>
            <p:spPr bwMode="auto">
              <a:xfrm>
                <a:off x="5040" y="3504"/>
                <a:ext cx="144" cy="144"/>
              </a:xfrm>
              <a:prstGeom prst="flowChartMagneticTape">
                <a:avLst/>
              </a:prstGeom>
              <a:solidFill>
                <a:srgbClr val="FF7C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416" name="Group 415"/>
          <p:cNvGrpSpPr/>
          <p:nvPr/>
        </p:nvGrpSpPr>
        <p:grpSpPr>
          <a:xfrm>
            <a:off x="1357290" y="1000108"/>
            <a:ext cx="1020766" cy="442910"/>
            <a:chOff x="2143108" y="4429132"/>
            <a:chExt cx="1735146" cy="728662"/>
          </a:xfrm>
        </p:grpSpPr>
        <p:grpSp>
          <p:nvGrpSpPr>
            <p:cNvPr id="417" name="Group 431"/>
            <p:cNvGrpSpPr/>
            <p:nvPr/>
          </p:nvGrpSpPr>
          <p:grpSpPr>
            <a:xfrm>
              <a:off x="2143108" y="4429132"/>
              <a:ext cx="1430346" cy="423862"/>
              <a:chOff x="2143108" y="4429132"/>
              <a:chExt cx="1430346" cy="423862"/>
            </a:xfrm>
          </p:grpSpPr>
          <p:grpSp>
            <p:nvGrpSpPr>
              <p:cNvPr id="480" name="Group 21"/>
              <p:cNvGrpSpPr>
                <a:grpSpLocks/>
              </p:cNvGrpSpPr>
              <p:nvPr/>
            </p:nvGrpSpPr>
            <p:grpSpPr bwMode="auto">
              <a:xfrm>
                <a:off x="2428860" y="4429132"/>
                <a:ext cx="287338" cy="423862"/>
                <a:chOff x="4604" y="3294"/>
                <a:chExt cx="250" cy="448"/>
              </a:xfrm>
            </p:grpSpPr>
            <p:sp>
              <p:nvSpPr>
                <p:cNvPr id="505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6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7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8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9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81" name="Group 21"/>
              <p:cNvGrpSpPr>
                <a:grpSpLocks/>
              </p:cNvGrpSpPr>
              <p:nvPr/>
            </p:nvGrpSpPr>
            <p:grpSpPr bwMode="auto">
              <a:xfrm>
                <a:off x="2143108" y="4429132"/>
                <a:ext cx="287338" cy="423862"/>
                <a:chOff x="4604" y="3294"/>
                <a:chExt cx="250" cy="448"/>
              </a:xfrm>
            </p:grpSpPr>
            <p:sp>
              <p:nvSpPr>
                <p:cNvPr id="500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1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2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3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4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82" name="Group 21"/>
              <p:cNvGrpSpPr>
                <a:grpSpLocks/>
              </p:cNvGrpSpPr>
              <p:nvPr/>
            </p:nvGrpSpPr>
            <p:grpSpPr bwMode="auto">
              <a:xfrm>
                <a:off x="2714612" y="4429132"/>
                <a:ext cx="287338" cy="423862"/>
                <a:chOff x="4604" y="3294"/>
                <a:chExt cx="250" cy="448"/>
              </a:xfrm>
            </p:grpSpPr>
            <p:sp>
              <p:nvSpPr>
                <p:cNvPr id="495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6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7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8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9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83" name="Group 21"/>
              <p:cNvGrpSpPr>
                <a:grpSpLocks/>
              </p:cNvGrpSpPr>
              <p:nvPr/>
            </p:nvGrpSpPr>
            <p:grpSpPr bwMode="auto">
              <a:xfrm>
                <a:off x="3000364" y="4429132"/>
                <a:ext cx="287338" cy="423862"/>
                <a:chOff x="4604" y="3294"/>
                <a:chExt cx="250" cy="448"/>
              </a:xfrm>
            </p:grpSpPr>
            <p:sp>
              <p:nvSpPr>
                <p:cNvPr id="490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1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2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3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4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84" name="Group 21"/>
              <p:cNvGrpSpPr>
                <a:grpSpLocks/>
              </p:cNvGrpSpPr>
              <p:nvPr/>
            </p:nvGrpSpPr>
            <p:grpSpPr bwMode="auto">
              <a:xfrm>
                <a:off x="3286116" y="4429132"/>
                <a:ext cx="287338" cy="423862"/>
                <a:chOff x="4604" y="3294"/>
                <a:chExt cx="250" cy="448"/>
              </a:xfrm>
            </p:grpSpPr>
            <p:sp>
              <p:nvSpPr>
                <p:cNvPr id="485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6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7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8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9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18" name="Group 432"/>
            <p:cNvGrpSpPr/>
            <p:nvPr/>
          </p:nvGrpSpPr>
          <p:grpSpPr>
            <a:xfrm>
              <a:off x="2295508" y="4581532"/>
              <a:ext cx="1430346" cy="423862"/>
              <a:chOff x="2143108" y="4429132"/>
              <a:chExt cx="1430346" cy="423862"/>
            </a:xfrm>
          </p:grpSpPr>
          <p:grpSp>
            <p:nvGrpSpPr>
              <p:cNvPr id="450" name="Group 21"/>
              <p:cNvGrpSpPr>
                <a:grpSpLocks/>
              </p:cNvGrpSpPr>
              <p:nvPr/>
            </p:nvGrpSpPr>
            <p:grpSpPr bwMode="auto">
              <a:xfrm>
                <a:off x="2428860" y="4429132"/>
                <a:ext cx="287338" cy="423862"/>
                <a:chOff x="4604" y="3294"/>
                <a:chExt cx="250" cy="448"/>
              </a:xfrm>
            </p:grpSpPr>
            <p:sp>
              <p:nvSpPr>
                <p:cNvPr id="475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6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7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8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9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51" name="Group 21"/>
              <p:cNvGrpSpPr>
                <a:grpSpLocks/>
              </p:cNvGrpSpPr>
              <p:nvPr/>
            </p:nvGrpSpPr>
            <p:grpSpPr bwMode="auto">
              <a:xfrm>
                <a:off x="2143108" y="4429132"/>
                <a:ext cx="287338" cy="423862"/>
                <a:chOff x="4604" y="3294"/>
                <a:chExt cx="250" cy="448"/>
              </a:xfrm>
            </p:grpSpPr>
            <p:sp>
              <p:nvSpPr>
                <p:cNvPr id="470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1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2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3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4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52" name="Group 21"/>
              <p:cNvGrpSpPr>
                <a:grpSpLocks/>
              </p:cNvGrpSpPr>
              <p:nvPr/>
            </p:nvGrpSpPr>
            <p:grpSpPr bwMode="auto">
              <a:xfrm>
                <a:off x="2714612" y="4429132"/>
                <a:ext cx="287338" cy="423862"/>
                <a:chOff x="4604" y="3294"/>
                <a:chExt cx="250" cy="448"/>
              </a:xfrm>
            </p:grpSpPr>
            <p:sp>
              <p:nvSpPr>
                <p:cNvPr id="465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6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7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8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9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53" name="Group 21"/>
              <p:cNvGrpSpPr>
                <a:grpSpLocks/>
              </p:cNvGrpSpPr>
              <p:nvPr/>
            </p:nvGrpSpPr>
            <p:grpSpPr bwMode="auto">
              <a:xfrm>
                <a:off x="3000364" y="4429132"/>
                <a:ext cx="287338" cy="423862"/>
                <a:chOff x="4604" y="3294"/>
                <a:chExt cx="250" cy="448"/>
              </a:xfrm>
            </p:grpSpPr>
            <p:sp>
              <p:nvSpPr>
                <p:cNvPr id="460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2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3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4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54" name="Group 21"/>
              <p:cNvGrpSpPr>
                <a:grpSpLocks/>
              </p:cNvGrpSpPr>
              <p:nvPr/>
            </p:nvGrpSpPr>
            <p:grpSpPr bwMode="auto">
              <a:xfrm>
                <a:off x="3286116" y="4429132"/>
                <a:ext cx="287338" cy="423862"/>
                <a:chOff x="4604" y="3294"/>
                <a:chExt cx="250" cy="448"/>
              </a:xfrm>
            </p:grpSpPr>
            <p:sp>
              <p:nvSpPr>
                <p:cNvPr id="455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6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7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8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9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19" name="Group 463"/>
            <p:cNvGrpSpPr/>
            <p:nvPr/>
          </p:nvGrpSpPr>
          <p:grpSpPr>
            <a:xfrm>
              <a:off x="2447908" y="4733932"/>
              <a:ext cx="1430346" cy="423862"/>
              <a:chOff x="2143108" y="4429132"/>
              <a:chExt cx="1430346" cy="423862"/>
            </a:xfrm>
          </p:grpSpPr>
          <p:grpSp>
            <p:nvGrpSpPr>
              <p:cNvPr id="420" name="Group 21"/>
              <p:cNvGrpSpPr>
                <a:grpSpLocks/>
              </p:cNvGrpSpPr>
              <p:nvPr/>
            </p:nvGrpSpPr>
            <p:grpSpPr bwMode="auto">
              <a:xfrm>
                <a:off x="2428860" y="4429132"/>
                <a:ext cx="287338" cy="423862"/>
                <a:chOff x="4604" y="3294"/>
                <a:chExt cx="250" cy="448"/>
              </a:xfrm>
            </p:grpSpPr>
            <p:sp>
              <p:nvSpPr>
                <p:cNvPr id="445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6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7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8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9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21" name="Group 21"/>
              <p:cNvGrpSpPr>
                <a:grpSpLocks/>
              </p:cNvGrpSpPr>
              <p:nvPr/>
            </p:nvGrpSpPr>
            <p:grpSpPr bwMode="auto">
              <a:xfrm>
                <a:off x="2143108" y="4429132"/>
                <a:ext cx="287338" cy="423862"/>
                <a:chOff x="4604" y="3294"/>
                <a:chExt cx="250" cy="448"/>
              </a:xfrm>
            </p:grpSpPr>
            <p:sp>
              <p:nvSpPr>
                <p:cNvPr id="440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1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2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3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4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22" name="Group 21"/>
              <p:cNvGrpSpPr>
                <a:grpSpLocks/>
              </p:cNvGrpSpPr>
              <p:nvPr/>
            </p:nvGrpSpPr>
            <p:grpSpPr bwMode="auto">
              <a:xfrm>
                <a:off x="2714612" y="4429132"/>
                <a:ext cx="287338" cy="423862"/>
                <a:chOff x="4604" y="3294"/>
                <a:chExt cx="250" cy="448"/>
              </a:xfrm>
            </p:grpSpPr>
            <p:sp>
              <p:nvSpPr>
                <p:cNvPr id="435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6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7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8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9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23" name="Group 21"/>
              <p:cNvGrpSpPr>
                <a:grpSpLocks/>
              </p:cNvGrpSpPr>
              <p:nvPr/>
            </p:nvGrpSpPr>
            <p:grpSpPr bwMode="auto">
              <a:xfrm>
                <a:off x="3000364" y="4429132"/>
                <a:ext cx="287338" cy="423862"/>
                <a:chOff x="4604" y="3294"/>
                <a:chExt cx="250" cy="448"/>
              </a:xfrm>
            </p:grpSpPr>
            <p:sp>
              <p:nvSpPr>
                <p:cNvPr id="430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1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2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3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4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24" name="Group 21"/>
              <p:cNvGrpSpPr>
                <a:grpSpLocks/>
              </p:cNvGrpSpPr>
              <p:nvPr/>
            </p:nvGrpSpPr>
            <p:grpSpPr bwMode="auto">
              <a:xfrm>
                <a:off x="3286116" y="4429132"/>
                <a:ext cx="287338" cy="423862"/>
                <a:chOff x="4604" y="3294"/>
                <a:chExt cx="250" cy="448"/>
              </a:xfrm>
            </p:grpSpPr>
            <p:sp>
              <p:nvSpPr>
                <p:cNvPr id="425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6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7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8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9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cxnSp>
        <p:nvCxnSpPr>
          <p:cNvPr id="510" name="Straight Arrow Connector 509"/>
          <p:cNvCxnSpPr/>
          <p:nvPr/>
        </p:nvCxnSpPr>
        <p:spPr>
          <a:xfrm>
            <a:off x="2428860" y="1142984"/>
            <a:ext cx="785818" cy="1588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 July 2010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00166" y="142852"/>
            <a:ext cx="2500330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Mass Storage</a:t>
            </a:r>
            <a:endParaRPr lang="en-US" sz="2800" b="1" dirty="0">
              <a:solidFill>
                <a:srgbClr val="C00000"/>
              </a:solidFill>
            </a:endParaRPr>
          </a:p>
        </p:txBody>
      </p:sp>
      <p:grpSp>
        <p:nvGrpSpPr>
          <p:cNvPr id="2" name="Group 414"/>
          <p:cNvGrpSpPr/>
          <p:nvPr/>
        </p:nvGrpSpPr>
        <p:grpSpPr>
          <a:xfrm>
            <a:off x="3286116" y="1071546"/>
            <a:ext cx="670058" cy="257807"/>
            <a:chOff x="7004817" y="1216736"/>
            <a:chExt cx="1094761" cy="398369"/>
          </a:xfrm>
        </p:grpSpPr>
        <p:grpSp>
          <p:nvGrpSpPr>
            <p:cNvPr id="3" name="Group 15"/>
            <p:cNvGrpSpPr>
              <a:grpSpLocks/>
            </p:cNvGrpSpPr>
            <p:nvPr/>
          </p:nvGrpSpPr>
          <p:grpSpPr bwMode="auto">
            <a:xfrm rot="21531846">
              <a:off x="7004817" y="1216738"/>
              <a:ext cx="237505" cy="398367"/>
              <a:chOff x="5040" y="3264"/>
              <a:chExt cx="192" cy="384"/>
            </a:xfrm>
          </p:grpSpPr>
          <p:sp>
            <p:nvSpPr>
              <p:cNvPr id="396" name="Line 16"/>
              <p:cNvSpPr>
                <a:spLocks noChangeShapeType="1"/>
              </p:cNvSpPr>
              <p:nvPr/>
            </p:nvSpPr>
            <p:spPr bwMode="auto">
              <a:xfrm>
                <a:off x="5136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7" name="Line 17"/>
              <p:cNvSpPr>
                <a:spLocks noChangeShapeType="1"/>
              </p:cNvSpPr>
              <p:nvPr/>
            </p:nvSpPr>
            <p:spPr bwMode="auto">
              <a:xfrm>
                <a:off x="5088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8" name="AutoShape 18"/>
              <p:cNvSpPr>
                <a:spLocks noChangeArrowheads="1"/>
              </p:cNvSpPr>
              <p:nvPr/>
            </p:nvSpPr>
            <p:spPr bwMode="auto">
              <a:xfrm>
                <a:off x="5040" y="326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9" name="AutoShape 19"/>
              <p:cNvSpPr>
                <a:spLocks noChangeArrowheads="1"/>
              </p:cNvSpPr>
              <p:nvPr/>
            </p:nvSpPr>
            <p:spPr bwMode="auto">
              <a:xfrm>
                <a:off x="5040" y="3504"/>
                <a:ext cx="144" cy="144"/>
              </a:xfrm>
              <a:prstGeom prst="flowChartMagneticTape">
                <a:avLst/>
              </a:prstGeom>
              <a:solidFill>
                <a:srgbClr val="FF7C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9" name="Group 15"/>
            <p:cNvGrpSpPr>
              <a:grpSpLocks/>
            </p:cNvGrpSpPr>
            <p:nvPr/>
          </p:nvGrpSpPr>
          <p:grpSpPr bwMode="auto">
            <a:xfrm rot="21531846">
              <a:off x="7290570" y="1216737"/>
              <a:ext cx="237505" cy="398367"/>
              <a:chOff x="5040" y="3264"/>
              <a:chExt cx="192" cy="384"/>
            </a:xfrm>
          </p:grpSpPr>
          <p:sp>
            <p:nvSpPr>
              <p:cNvPr id="401" name="Line 16"/>
              <p:cNvSpPr>
                <a:spLocks noChangeShapeType="1"/>
              </p:cNvSpPr>
              <p:nvPr/>
            </p:nvSpPr>
            <p:spPr bwMode="auto">
              <a:xfrm>
                <a:off x="5136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2" name="Line 17"/>
              <p:cNvSpPr>
                <a:spLocks noChangeShapeType="1"/>
              </p:cNvSpPr>
              <p:nvPr/>
            </p:nvSpPr>
            <p:spPr bwMode="auto">
              <a:xfrm>
                <a:off x="5088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3" name="AutoShape 18"/>
              <p:cNvSpPr>
                <a:spLocks noChangeArrowheads="1"/>
              </p:cNvSpPr>
              <p:nvPr/>
            </p:nvSpPr>
            <p:spPr bwMode="auto">
              <a:xfrm>
                <a:off x="5040" y="326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4" name="AutoShape 19"/>
              <p:cNvSpPr>
                <a:spLocks noChangeArrowheads="1"/>
              </p:cNvSpPr>
              <p:nvPr/>
            </p:nvSpPr>
            <p:spPr bwMode="auto">
              <a:xfrm>
                <a:off x="5040" y="3504"/>
                <a:ext cx="144" cy="144"/>
              </a:xfrm>
              <a:prstGeom prst="flowChartMagneticTape">
                <a:avLst/>
              </a:prstGeom>
              <a:solidFill>
                <a:srgbClr val="FF7C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" name="Group 15"/>
            <p:cNvGrpSpPr>
              <a:grpSpLocks/>
            </p:cNvGrpSpPr>
            <p:nvPr/>
          </p:nvGrpSpPr>
          <p:grpSpPr bwMode="auto">
            <a:xfrm rot="21531846">
              <a:off x="7862073" y="1216736"/>
              <a:ext cx="237505" cy="398367"/>
              <a:chOff x="5040" y="3264"/>
              <a:chExt cx="192" cy="384"/>
            </a:xfrm>
          </p:grpSpPr>
          <p:sp>
            <p:nvSpPr>
              <p:cNvPr id="406" name="Line 16"/>
              <p:cNvSpPr>
                <a:spLocks noChangeShapeType="1"/>
              </p:cNvSpPr>
              <p:nvPr/>
            </p:nvSpPr>
            <p:spPr bwMode="auto">
              <a:xfrm>
                <a:off x="5136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7" name="Line 17"/>
              <p:cNvSpPr>
                <a:spLocks noChangeShapeType="1"/>
              </p:cNvSpPr>
              <p:nvPr/>
            </p:nvSpPr>
            <p:spPr bwMode="auto">
              <a:xfrm>
                <a:off x="5088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8" name="AutoShape 18"/>
              <p:cNvSpPr>
                <a:spLocks noChangeArrowheads="1"/>
              </p:cNvSpPr>
              <p:nvPr/>
            </p:nvSpPr>
            <p:spPr bwMode="auto">
              <a:xfrm>
                <a:off x="5040" y="326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9" name="AutoShape 19"/>
              <p:cNvSpPr>
                <a:spLocks noChangeArrowheads="1"/>
              </p:cNvSpPr>
              <p:nvPr/>
            </p:nvSpPr>
            <p:spPr bwMode="auto">
              <a:xfrm>
                <a:off x="5040" y="3504"/>
                <a:ext cx="144" cy="144"/>
              </a:xfrm>
              <a:prstGeom prst="flowChartMagneticTape">
                <a:avLst/>
              </a:prstGeom>
              <a:solidFill>
                <a:srgbClr val="FF7C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" name="Group 15"/>
            <p:cNvGrpSpPr>
              <a:grpSpLocks/>
            </p:cNvGrpSpPr>
            <p:nvPr/>
          </p:nvGrpSpPr>
          <p:grpSpPr bwMode="auto">
            <a:xfrm rot="21531846">
              <a:off x="7576322" y="1216736"/>
              <a:ext cx="237505" cy="398367"/>
              <a:chOff x="5040" y="3264"/>
              <a:chExt cx="192" cy="384"/>
            </a:xfrm>
          </p:grpSpPr>
          <p:sp>
            <p:nvSpPr>
              <p:cNvPr id="411" name="Line 16"/>
              <p:cNvSpPr>
                <a:spLocks noChangeShapeType="1"/>
              </p:cNvSpPr>
              <p:nvPr/>
            </p:nvSpPr>
            <p:spPr bwMode="auto">
              <a:xfrm>
                <a:off x="5136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2" name="Line 17"/>
              <p:cNvSpPr>
                <a:spLocks noChangeShapeType="1"/>
              </p:cNvSpPr>
              <p:nvPr/>
            </p:nvSpPr>
            <p:spPr bwMode="auto">
              <a:xfrm>
                <a:off x="5088" y="3456"/>
                <a:ext cx="0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3" name="AutoShape 18"/>
              <p:cNvSpPr>
                <a:spLocks noChangeArrowheads="1"/>
              </p:cNvSpPr>
              <p:nvPr/>
            </p:nvSpPr>
            <p:spPr bwMode="auto">
              <a:xfrm>
                <a:off x="5040" y="3264"/>
                <a:ext cx="192" cy="192"/>
              </a:xfrm>
              <a:prstGeom prst="cube">
                <a:avLst>
                  <a:gd name="adj" fmla="val 25000"/>
                </a:avLst>
              </a:prstGeom>
              <a:solidFill>
                <a:srgbClr val="33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4" name="AutoShape 19"/>
              <p:cNvSpPr>
                <a:spLocks noChangeArrowheads="1"/>
              </p:cNvSpPr>
              <p:nvPr/>
            </p:nvSpPr>
            <p:spPr bwMode="auto">
              <a:xfrm>
                <a:off x="5040" y="3504"/>
                <a:ext cx="144" cy="144"/>
              </a:xfrm>
              <a:prstGeom prst="flowChartMagneticTape">
                <a:avLst/>
              </a:prstGeom>
              <a:solidFill>
                <a:srgbClr val="FF7C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2" name="Group 415"/>
          <p:cNvGrpSpPr/>
          <p:nvPr/>
        </p:nvGrpSpPr>
        <p:grpSpPr>
          <a:xfrm>
            <a:off x="1357290" y="1000108"/>
            <a:ext cx="1020766" cy="442910"/>
            <a:chOff x="2143108" y="4429132"/>
            <a:chExt cx="1735146" cy="728662"/>
          </a:xfrm>
        </p:grpSpPr>
        <p:grpSp>
          <p:nvGrpSpPr>
            <p:cNvPr id="13" name="Group 431"/>
            <p:cNvGrpSpPr/>
            <p:nvPr/>
          </p:nvGrpSpPr>
          <p:grpSpPr>
            <a:xfrm>
              <a:off x="2143108" y="4429132"/>
              <a:ext cx="1430346" cy="423862"/>
              <a:chOff x="2143108" y="4429132"/>
              <a:chExt cx="1430346" cy="423862"/>
            </a:xfrm>
          </p:grpSpPr>
          <p:grpSp>
            <p:nvGrpSpPr>
              <p:cNvPr id="14" name="Group 21"/>
              <p:cNvGrpSpPr>
                <a:grpSpLocks/>
              </p:cNvGrpSpPr>
              <p:nvPr/>
            </p:nvGrpSpPr>
            <p:grpSpPr bwMode="auto">
              <a:xfrm>
                <a:off x="2428860" y="4429132"/>
                <a:ext cx="287338" cy="423862"/>
                <a:chOff x="4604" y="3294"/>
                <a:chExt cx="250" cy="448"/>
              </a:xfrm>
            </p:grpSpPr>
            <p:sp>
              <p:nvSpPr>
                <p:cNvPr id="505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6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7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8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9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21"/>
              <p:cNvGrpSpPr>
                <a:grpSpLocks/>
              </p:cNvGrpSpPr>
              <p:nvPr/>
            </p:nvGrpSpPr>
            <p:grpSpPr bwMode="auto">
              <a:xfrm>
                <a:off x="2143108" y="4429132"/>
                <a:ext cx="287338" cy="423862"/>
                <a:chOff x="4604" y="3294"/>
                <a:chExt cx="250" cy="448"/>
              </a:xfrm>
            </p:grpSpPr>
            <p:sp>
              <p:nvSpPr>
                <p:cNvPr id="500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1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2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3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4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21"/>
              <p:cNvGrpSpPr>
                <a:grpSpLocks/>
              </p:cNvGrpSpPr>
              <p:nvPr/>
            </p:nvGrpSpPr>
            <p:grpSpPr bwMode="auto">
              <a:xfrm>
                <a:off x="2714612" y="4429132"/>
                <a:ext cx="287338" cy="423862"/>
                <a:chOff x="4604" y="3294"/>
                <a:chExt cx="250" cy="448"/>
              </a:xfrm>
            </p:grpSpPr>
            <p:sp>
              <p:nvSpPr>
                <p:cNvPr id="495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6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7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8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9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21"/>
              <p:cNvGrpSpPr>
                <a:grpSpLocks/>
              </p:cNvGrpSpPr>
              <p:nvPr/>
            </p:nvGrpSpPr>
            <p:grpSpPr bwMode="auto">
              <a:xfrm>
                <a:off x="3000364" y="4429132"/>
                <a:ext cx="287338" cy="423862"/>
                <a:chOff x="4604" y="3294"/>
                <a:chExt cx="250" cy="448"/>
              </a:xfrm>
            </p:grpSpPr>
            <p:sp>
              <p:nvSpPr>
                <p:cNvPr id="490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1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2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3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4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21"/>
              <p:cNvGrpSpPr>
                <a:grpSpLocks/>
              </p:cNvGrpSpPr>
              <p:nvPr/>
            </p:nvGrpSpPr>
            <p:grpSpPr bwMode="auto">
              <a:xfrm>
                <a:off x="3286116" y="4429132"/>
                <a:ext cx="287338" cy="423862"/>
                <a:chOff x="4604" y="3294"/>
                <a:chExt cx="250" cy="448"/>
              </a:xfrm>
            </p:grpSpPr>
            <p:sp>
              <p:nvSpPr>
                <p:cNvPr id="485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6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7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8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9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9" name="Group 432"/>
            <p:cNvGrpSpPr/>
            <p:nvPr/>
          </p:nvGrpSpPr>
          <p:grpSpPr>
            <a:xfrm>
              <a:off x="2295508" y="4581532"/>
              <a:ext cx="1430346" cy="423862"/>
              <a:chOff x="2143108" y="4429132"/>
              <a:chExt cx="1430346" cy="423862"/>
            </a:xfrm>
          </p:grpSpPr>
          <p:grpSp>
            <p:nvGrpSpPr>
              <p:cNvPr id="20" name="Group 21"/>
              <p:cNvGrpSpPr>
                <a:grpSpLocks/>
              </p:cNvGrpSpPr>
              <p:nvPr/>
            </p:nvGrpSpPr>
            <p:grpSpPr bwMode="auto">
              <a:xfrm>
                <a:off x="2428860" y="4429132"/>
                <a:ext cx="287338" cy="423862"/>
                <a:chOff x="4604" y="3294"/>
                <a:chExt cx="250" cy="448"/>
              </a:xfrm>
            </p:grpSpPr>
            <p:sp>
              <p:nvSpPr>
                <p:cNvPr id="475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6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7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8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9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21"/>
              <p:cNvGrpSpPr>
                <a:grpSpLocks/>
              </p:cNvGrpSpPr>
              <p:nvPr/>
            </p:nvGrpSpPr>
            <p:grpSpPr bwMode="auto">
              <a:xfrm>
                <a:off x="2143108" y="4429132"/>
                <a:ext cx="287338" cy="423862"/>
                <a:chOff x="4604" y="3294"/>
                <a:chExt cx="250" cy="448"/>
              </a:xfrm>
            </p:grpSpPr>
            <p:sp>
              <p:nvSpPr>
                <p:cNvPr id="470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1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2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3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4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21"/>
              <p:cNvGrpSpPr>
                <a:grpSpLocks/>
              </p:cNvGrpSpPr>
              <p:nvPr/>
            </p:nvGrpSpPr>
            <p:grpSpPr bwMode="auto">
              <a:xfrm>
                <a:off x="2714612" y="4429132"/>
                <a:ext cx="287338" cy="423862"/>
                <a:chOff x="4604" y="3294"/>
                <a:chExt cx="250" cy="448"/>
              </a:xfrm>
            </p:grpSpPr>
            <p:sp>
              <p:nvSpPr>
                <p:cNvPr id="465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6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7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8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9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21"/>
              <p:cNvGrpSpPr>
                <a:grpSpLocks/>
              </p:cNvGrpSpPr>
              <p:nvPr/>
            </p:nvGrpSpPr>
            <p:grpSpPr bwMode="auto">
              <a:xfrm>
                <a:off x="3000364" y="4429132"/>
                <a:ext cx="287338" cy="423862"/>
                <a:chOff x="4604" y="3294"/>
                <a:chExt cx="250" cy="448"/>
              </a:xfrm>
            </p:grpSpPr>
            <p:sp>
              <p:nvSpPr>
                <p:cNvPr id="460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2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3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4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4" name="Group 21"/>
              <p:cNvGrpSpPr>
                <a:grpSpLocks/>
              </p:cNvGrpSpPr>
              <p:nvPr/>
            </p:nvGrpSpPr>
            <p:grpSpPr bwMode="auto">
              <a:xfrm>
                <a:off x="3286116" y="4429132"/>
                <a:ext cx="287338" cy="423862"/>
                <a:chOff x="4604" y="3294"/>
                <a:chExt cx="250" cy="448"/>
              </a:xfrm>
            </p:grpSpPr>
            <p:sp>
              <p:nvSpPr>
                <p:cNvPr id="455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6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7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8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9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5" name="Group 463"/>
            <p:cNvGrpSpPr/>
            <p:nvPr/>
          </p:nvGrpSpPr>
          <p:grpSpPr>
            <a:xfrm>
              <a:off x="2447908" y="4733932"/>
              <a:ext cx="1430346" cy="423862"/>
              <a:chOff x="2143108" y="4429132"/>
              <a:chExt cx="1430346" cy="423862"/>
            </a:xfrm>
          </p:grpSpPr>
          <p:grpSp>
            <p:nvGrpSpPr>
              <p:cNvPr id="26" name="Group 21"/>
              <p:cNvGrpSpPr>
                <a:grpSpLocks/>
              </p:cNvGrpSpPr>
              <p:nvPr/>
            </p:nvGrpSpPr>
            <p:grpSpPr bwMode="auto">
              <a:xfrm>
                <a:off x="2428860" y="4429132"/>
                <a:ext cx="287338" cy="423862"/>
                <a:chOff x="4604" y="3294"/>
                <a:chExt cx="250" cy="448"/>
              </a:xfrm>
            </p:grpSpPr>
            <p:sp>
              <p:nvSpPr>
                <p:cNvPr id="445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6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7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8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9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21"/>
              <p:cNvGrpSpPr>
                <a:grpSpLocks/>
              </p:cNvGrpSpPr>
              <p:nvPr/>
            </p:nvGrpSpPr>
            <p:grpSpPr bwMode="auto">
              <a:xfrm>
                <a:off x="2143108" y="4429132"/>
                <a:ext cx="287338" cy="423862"/>
                <a:chOff x="4604" y="3294"/>
                <a:chExt cx="250" cy="448"/>
              </a:xfrm>
            </p:grpSpPr>
            <p:sp>
              <p:nvSpPr>
                <p:cNvPr id="440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1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2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3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4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21"/>
              <p:cNvGrpSpPr>
                <a:grpSpLocks/>
              </p:cNvGrpSpPr>
              <p:nvPr/>
            </p:nvGrpSpPr>
            <p:grpSpPr bwMode="auto">
              <a:xfrm>
                <a:off x="2714612" y="4429132"/>
                <a:ext cx="287338" cy="423862"/>
                <a:chOff x="4604" y="3294"/>
                <a:chExt cx="250" cy="448"/>
              </a:xfrm>
            </p:grpSpPr>
            <p:sp>
              <p:nvSpPr>
                <p:cNvPr id="435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6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7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8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9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9" name="Group 21"/>
              <p:cNvGrpSpPr>
                <a:grpSpLocks/>
              </p:cNvGrpSpPr>
              <p:nvPr/>
            </p:nvGrpSpPr>
            <p:grpSpPr bwMode="auto">
              <a:xfrm>
                <a:off x="3000364" y="4429132"/>
                <a:ext cx="287338" cy="423862"/>
                <a:chOff x="4604" y="3294"/>
                <a:chExt cx="250" cy="448"/>
              </a:xfrm>
            </p:grpSpPr>
            <p:sp>
              <p:nvSpPr>
                <p:cNvPr id="430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1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2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3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4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0" name="Group 21"/>
              <p:cNvGrpSpPr>
                <a:grpSpLocks/>
              </p:cNvGrpSpPr>
              <p:nvPr/>
            </p:nvGrpSpPr>
            <p:grpSpPr bwMode="auto">
              <a:xfrm>
                <a:off x="3286116" y="4429132"/>
                <a:ext cx="287338" cy="423862"/>
                <a:chOff x="4604" y="3294"/>
                <a:chExt cx="250" cy="448"/>
              </a:xfrm>
            </p:grpSpPr>
            <p:sp>
              <p:nvSpPr>
                <p:cNvPr id="425" name="AutoShape 22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59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66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6" name="Line 23"/>
                <p:cNvSpPr>
                  <a:spLocks noChangeShapeType="1"/>
                </p:cNvSpPr>
                <p:nvPr/>
              </p:nvSpPr>
              <p:spPr bwMode="auto">
                <a:xfrm>
                  <a:off x="4674" y="3553"/>
                  <a:ext cx="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7" name="Line 24"/>
                <p:cNvSpPr>
                  <a:spLocks noChangeShapeType="1"/>
                </p:cNvSpPr>
                <p:nvPr/>
              </p:nvSpPr>
              <p:spPr bwMode="auto">
                <a:xfrm>
                  <a:off x="4734" y="3553"/>
                  <a:ext cx="6" cy="10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8" name="AutoShape 25"/>
                <p:cNvSpPr>
                  <a:spLocks noChangeArrowheads="1"/>
                </p:cNvSpPr>
                <p:nvPr/>
              </p:nvSpPr>
              <p:spPr bwMode="auto">
                <a:xfrm>
                  <a:off x="4614" y="3294"/>
                  <a:ext cx="240" cy="260"/>
                </a:xfrm>
                <a:prstGeom prst="cube">
                  <a:avLst>
                    <a:gd name="adj" fmla="val 25000"/>
                  </a:avLst>
                </a:prstGeom>
                <a:solidFill>
                  <a:srgbClr val="33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9" name="AutoShape 26"/>
                <p:cNvSpPr>
                  <a:spLocks noChangeArrowheads="1"/>
                </p:cNvSpPr>
                <p:nvPr/>
              </p:nvSpPr>
              <p:spPr bwMode="auto">
                <a:xfrm>
                  <a:off x="4604" y="3612"/>
                  <a:ext cx="180" cy="130"/>
                </a:xfrm>
                <a:prstGeom prst="flowChartMagneticDisk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cxnSp>
        <p:nvCxnSpPr>
          <p:cNvPr id="510" name="Straight Arrow Connector 509"/>
          <p:cNvCxnSpPr/>
          <p:nvPr/>
        </p:nvCxnSpPr>
        <p:spPr>
          <a:xfrm>
            <a:off x="2428860" y="1142984"/>
            <a:ext cx="785818" cy="1588"/>
          </a:xfrm>
          <a:prstGeom prst="straightConnector1">
            <a:avLst/>
          </a:prstGeom>
          <a:ln w="317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6357950" y="1214422"/>
            <a:ext cx="1762021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165 million files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571612"/>
            <a:ext cx="6324600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" name="TextBox 124"/>
          <p:cNvSpPr txBox="1"/>
          <p:nvPr/>
        </p:nvSpPr>
        <p:spPr>
          <a:xfrm>
            <a:off x="1643042" y="6072206"/>
            <a:ext cx="3865161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28 PB of data on tape already today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857364"/>
            <a:ext cx="1057260" cy="1057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4" descr="DSCN446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4738" y="2435225"/>
            <a:ext cx="1571625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9" descr="disk_pictur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857232"/>
            <a:ext cx="48260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0" descr="disk_pictur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857232"/>
            <a:ext cx="48260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7397750" y="3868738"/>
            <a:ext cx="1746250" cy="415925"/>
            <a:chOff x="393" y="3877"/>
            <a:chExt cx="1100" cy="262"/>
          </a:xfrm>
        </p:grpSpPr>
        <p:pic>
          <p:nvPicPr>
            <p:cNvPr id="23619" name="Picture 7" descr="tape_picture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93" y="3883"/>
              <a:ext cx="256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620" name="Picture 11" descr="tape_picture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88" y="3883"/>
              <a:ext cx="256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621" name="Picture 12" descr="tape_picture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60" y="3883"/>
              <a:ext cx="256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622" name="Picture 13" descr="tape_picture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237" y="3877"/>
              <a:ext cx="256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2482850" y="4341813"/>
            <a:ext cx="865188" cy="576262"/>
            <a:chOff x="1610" y="1162"/>
            <a:chExt cx="1406" cy="1134"/>
          </a:xfrm>
        </p:grpSpPr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1610" y="1162"/>
              <a:ext cx="862" cy="590"/>
              <a:chOff x="657" y="1207"/>
              <a:chExt cx="1180" cy="908"/>
            </a:xfrm>
          </p:grpSpPr>
          <p:sp>
            <p:nvSpPr>
              <p:cNvPr id="23617" name="Rectangle 16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3618" name="Picture 17" descr="atlas_event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" name="Group 18"/>
            <p:cNvGrpSpPr>
              <a:grpSpLocks/>
            </p:cNvGrpSpPr>
            <p:nvPr/>
          </p:nvGrpSpPr>
          <p:grpSpPr bwMode="auto">
            <a:xfrm>
              <a:off x="1746" y="1298"/>
              <a:ext cx="862" cy="590"/>
              <a:chOff x="657" y="1207"/>
              <a:chExt cx="1180" cy="908"/>
            </a:xfrm>
          </p:grpSpPr>
          <p:sp>
            <p:nvSpPr>
              <p:cNvPr id="23615" name="Rectangle 19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3616" name="Picture 20" descr="atlas_event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1882" y="1434"/>
              <a:ext cx="862" cy="590"/>
              <a:chOff x="657" y="1207"/>
              <a:chExt cx="1180" cy="908"/>
            </a:xfrm>
          </p:grpSpPr>
          <p:sp>
            <p:nvSpPr>
              <p:cNvPr id="23613" name="Rectangle 22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3614" name="Picture 23" descr="atlas_event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7" name="Group 24"/>
            <p:cNvGrpSpPr>
              <a:grpSpLocks/>
            </p:cNvGrpSpPr>
            <p:nvPr/>
          </p:nvGrpSpPr>
          <p:grpSpPr bwMode="auto">
            <a:xfrm>
              <a:off x="2018" y="1570"/>
              <a:ext cx="862" cy="590"/>
              <a:chOff x="657" y="1207"/>
              <a:chExt cx="1180" cy="908"/>
            </a:xfrm>
          </p:grpSpPr>
          <p:sp>
            <p:nvSpPr>
              <p:cNvPr id="23611" name="Rectangle 25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3612" name="Picture 26" descr="atlas_event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8" name="Group 27"/>
            <p:cNvGrpSpPr>
              <a:grpSpLocks/>
            </p:cNvGrpSpPr>
            <p:nvPr/>
          </p:nvGrpSpPr>
          <p:grpSpPr bwMode="auto">
            <a:xfrm>
              <a:off x="2154" y="1706"/>
              <a:ext cx="862" cy="590"/>
              <a:chOff x="657" y="1207"/>
              <a:chExt cx="1180" cy="908"/>
            </a:xfrm>
          </p:grpSpPr>
          <p:sp>
            <p:nvSpPr>
              <p:cNvPr id="23609" name="Rectangle 28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3610" name="Picture 29" descr="atlas_event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23560" name="Picture 30" descr="mini_pictures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28860" y="1428736"/>
            <a:ext cx="442912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31" descr="mini_pictures_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43306" y="928670"/>
            <a:ext cx="5349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32" descr="mini_pictures_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00364" y="1142984"/>
            <a:ext cx="4397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4" name="Picture 34" descr="page15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580878"/>
              </a:clrFrom>
              <a:clrTo>
                <a:srgbClr val="58087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4714884"/>
            <a:ext cx="1439862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52"/>
          <p:cNvGrpSpPr>
            <a:grpSpLocks/>
          </p:cNvGrpSpPr>
          <p:nvPr/>
        </p:nvGrpSpPr>
        <p:grpSpPr bwMode="auto">
          <a:xfrm>
            <a:off x="4554538" y="4718050"/>
            <a:ext cx="1582737" cy="788988"/>
            <a:chOff x="3127" y="3019"/>
            <a:chExt cx="997" cy="497"/>
          </a:xfrm>
        </p:grpSpPr>
        <p:grpSp>
          <p:nvGrpSpPr>
            <p:cNvPr id="10" name="Group 39"/>
            <p:cNvGrpSpPr>
              <a:grpSpLocks/>
            </p:cNvGrpSpPr>
            <p:nvPr/>
          </p:nvGrpSpPr>
          <p:grpSpPr bwMode="auto">
            <a:xfrm>
              <a:off x="3127" y="3019"/>
              <a:ext cx="952" cy="181"/>
              <a:chOff x="2927" y="2972"/>
              <a:chExt cx="1152" cy="228"/>
            </a:xfrm>
          </p:grpSpPr>
          <p:pic>
            <p:nvPicPr>
              <p:cNvPr id="23599" name="Picture 8" descr="disk_picture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2927" y="2973"/>
                <a:ext cx="227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600" name="Picture 35" descr="disk_picture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146" y="2975"/>
                <a:ext cx="227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601" name="Picture 36" descr="disk_picture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383" y="2972"/>
                <a:ext cx="227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602" name="Picture 37" descr="disk_picture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615" y="2984"/>
                <a:ext cx="227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603" name="Picture 38" descr="disk_picture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852" y="2992"/>
                <a:ext cx="227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1" name="Group 40"/>
            <p:cNvGrpSpPr>
              <a:grpSpLocks/>
            </p:cNvGrpSpPr>
            <p:nvPr/>
          </p:nvGrpSpPr>
          <p:grpSpPr bwMode="auto">
            <a:xfrm>
              <a:off x="3164" y="3168"/>
              <a:ext cx="952" cy="181"/>
              <a:chOff x="2927" y="2972"/>
              <a:chExt cx="1152" cy="228"/>
            </a:xfrm>
          </p:grpSpPr>
          <p:pic>
            <p:nvPicPr>
              <p:cNvPr id="23594" name="Picture 41" descr="disk_picture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2927" y="2973"/>
                <a:ext cx="227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595" name="Picture 42" descr="disk_picture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146" y="2975"/>
                <a:ext cx="227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596" name="Picture 43" descr="disk_picture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383" y="2972"/>
                <a:ext cx="227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597" name="Picture 44" descr="disk_picture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615" y="2984"/>
                <a:ext cx="227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598" name="Picture 45" descr="disk_picture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852" y="2992"/>
                <a:ext cx="227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2" name="Group 46"/>
            <p:cNvGrpSpPr>
              <a:grpSpLocks/>
            </p:cNvGrpSpPr>
            <p:nvPr/>
          </p:nvGrpSpPr>
          <p:grpSpPr bwMode="auto">
            <a:xfrm>
              <a:off x="3172" y="3335"/>
              <a:ext cx="952" cy="181"/>
              <a:chOff x="2927" y="2972"/>
              <a:chExt cx="1152" cy="228"/>
            </a:xfrm>
          </p:grpSpPr>
          <p:pic>
            <p:nvPicPr>
              <p:cNvPr id="23589" name="Picture 47" descr="disk_picture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2927" y="2973"/>
                <a:ext cx="227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590" name="Picture 48" descr="disk_picture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146" y="2975"/>
                <a:ext cx="227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591" name="Picture 49" descr="disk_picture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383" y="2972"/>
                <a:ext cx="227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592" name="Picture 50" descr="disk_picture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615" y="2984"/>
                <a:ext cx="227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593" name="Picture 51" descr="disk_picture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3852" y="2992"/>
                <a:ext cx="227" cy="2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13" name="Group 54"/>
          <p:cNvGrpSpPr>
            <a:grpSpLocks/>
          </p:cNvGrpSpPr>
          <p:nvPr/>
        </p:nvGrpSpPr>
        <p:grpSpPr bwMode="auto">
          <a:xfrm>
            <a:off x="7397750" y="1978025"/>
            <a:ext cx="1746250" cy="415925"/>
            <a:chOff x="393" y="3877"/>
            <a:chExt cx="1100" cy="262"/>
          </a:xfrm>
        </p:grpSpPr>
        <p:pic>
          <p:nvPicPr>
            <p:cNvPr id="23582" name="Picture 55" descr="tape_picture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93" y="3883"/>
              <a:ext cx="256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83" name="Picture 56" descr="tape_picture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88" y="3883"/>
              <a:ext cx="256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84" name="Picture 57" descr="tape_picture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60" y="3883"/>
              <a:ext cx="256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85" name="Picture 58" descr="tape_picture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237" y="3877"/>
              <a:ext cx="256" cy="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Line 59"/>
          <p:cNvSpPr>
            <a:spLocks noChangeShapeType="1"/>
          </p:cNvSpPr>
          <p:nvPr/>
        </p:nvSpPr>
        <p:spPr bwMode="auto">
          <a:xfrm>
            <a:off x="2714625" y="5197475"/>
            <a:ext cx="16986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3568" name="Line 60"/>
          <p:cNvSpPr>
            <a:spLocks noChangeShapeType="1"/>
          </p:cNvSpPr>
          <p:nvPr/>
        </p:nvSpPr>
        <p:spPr bwMode="auto">
          <a:xfrm flipV="1">
            <a:off x="6226175" y="4164013"/>
            <a:ext cx="1120775" cy="7572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69" name="Line 61"/>
          <p:cNvSpPr>
            <a:spLocks noChangeShapeType="1"/>
          </p:cNvSpPr>
          <p:nvPr/>
        </p:nvSpPr>
        <p:spPr bwMode="auto">
          <a:xfrm flipH="1">
            <a:off x="6245225" y="4324350"/>
            <a:ext cx="1117600" cy="812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70" name="Text Box 62"/>
          <p:cNvSpPr txBox="1">
            <a:spLocks noChangeArrowheads="1"/>
          </p:cNvSpPr>
          <p:nvPr/>
        </p:nvSpPr>
        <p:spPr bwMode="auto">
          <a:xfrm>
            <a:off x="4105275" y="5530850"/>
            <a:ext cx="2281394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u="sng" dirty="0">
                <a:solidFill>
                  <a:srgbClr val="0000FF"/>
                </a:solidFill>
              </a:rPr>
              <a:t>Physics Data</a:t>
            </a:r>
          </a:p>
          <a:p>
            <a:pPr algn="ctr"/>
            <a:r>
              <a:rPr lang="en-US" sz="1600" dirty="0" smtClean="0"/>
              <a:t>21000 </a:t>
            </a:r>
            <a:r>
              <a:rPr lang="en-US" sz="1600" dirty="0"/>
              <a:t>TB and</a:t>
            </a:r>
          </a:p>
          <a:p>
            <a:pPr algn="ctr"/>
            <a:r>
              <a:rPr lang="en-US" sz="1600" dirty="0" smtClean="0"/>
              <a:t>50 </a:t>
            </a:r>
            <a:r>
              <a:rPr lang="en-US" sz="1600" dirty="0"/>
              <a:t>million files per year</a:t>
            </a:r>
          </a:p>
        </p:txBody>
      </p:sp>
      <p:sp>
        <p:nvSpPr>
          <p:cNvPr id="23571" name="Line 63"/>
          <p:cNvSpPr>
            <a:spLocks noChangeShapeType="1"/>
          </p:cNvSpPr>
          <p:nvPr/>
        </p:nvSpPr>
        <p:spPr bwMode="auto">
          <a:xfrm flipH="1" flipV="1">
            <a:off x="1989138" y="2813050"/>
            <a:ext cx="2481262" cy="20145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72" name="Line 64"/>
          <p:cNvSpPr>
            <a:spLocks noChangeShapeType="1"/>
          </p:cNvSpPr>
          <p:nvPr/>
        </p:nvSpPr>
        <p:spPr bwMode="auto">
          <a:xfrm flipV="1">
            <a:off x="2357422" y="1142982"/>
            <a:ext cx="2286016" cy="92869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3573" name="Line 65"/>
          <p:cNvSpPr>
            <a:spLocks noChangeShapeType="1"/>
          </p:cNvSpPr>
          <p:nvPr/>
        </p:nvSpPr>
        <p:spPr bwMode="auto">
          <a:xfrm>
            <a:off x="5929322" y="1214422"/>
            <a:ext cx="1414453" cy="79217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3574" name="Text Box 66"/>
          <p:cNvSpPr txBox="1">
            <a:spLocks noChangeArrowheads="1"/>
          </p:cNvSpPr>
          <p:nvPr/>
        </p:nvSpPr>
        <p:spPr bwMode="auto">
          <a:xfrm>
            <a:off x="3286116" y="1428736"/>
            <a:ext cx="3674403" cy="206210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u="sng" dirty="0">
                <a:solidFill>
                  <a:srgbClr val="0000FF"/>
                </a:solidFill>
              </a:rPr>
              <a:t>Administrative Data</a:t>
            </a:r>
          </a:p>
          <a:p>
            <a:pPr algn="ctr"/>
            <a:r>
              <a:rPr lang="en-US" sz="1600" dirty="0" smtClean="0"/>
              <a:t>1 </a:t>
            </a:r>
            <a:r>
              <a:rPr lang="en-US" sz="1600" dirty="0"/>
              <a:t>million electronic documents</a:t>
            </a:r>
          </a:p>
          <a:p>
            <a:pPr algn="ctr"/>
            <a:r>
              <a:rPr lang="en-US" sz="1600" dirty="0" smtClean="0"/>
              <a:t>55000 </a:t>
            </a:r>
            <a:r>
              <a:rPr lang="en-US" sz="1600" dirty="0"/>
              <a:t>electronic signatures per month</a:t>
            </a:r>
          </a:p>
          <a:p>
            <a:pPr algn="ctr"/>
            <a:r>
              <a:rPr lang="en-US" sz="1600" dirty="0" smtClean="0"/>
              <a:t>60000 </a:t>
            </a:r>
            <a:r>
              <a:rPr lang="en-US" sz="1600" dirty="0"/>
              <a:t>emails per day</a:t>
            </a:r>
          </a:p>
          <a:p>
            <a:pPr algn="ctr"/>
            <a:r>
              <a:rPr lang="en-US" sz="1600" dirty="0"/>
              <a:t>250000 orders per </a:t>
            </a:r>
            <a:r>
              <a:rPr lang="en-US" sz="1600" dirty="0" smtClean="0"/>
              <a:t>year</a:t>
            </a:r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&gt; 1000 million user files</a:t>
            </a:r>
            <a:endParaRPr lang="en-US" sz="1600" dirty="0"/>
          </a:p>
          <a:p>
            <a:pPr algn="ctr"/>
            <a:endParaRPr lang="en-US" sz="1600" dirty="0"/>
          </a:p>
        </p:txBody>
      </p:sp>
      <p:sp>
        <p:nvSpPr>
          <p:cNvPr id="23575" name="Text Box 67"/>
          <p:cNvSpPr txBox="1">
            <a:spLocks noChangeArrowheads="1"/>
          </p:cNvSpPr>
          <p:nvPr/>
        </p:nvSpPr>
        <p:spPr bwMode="auto">
          <a:xfrm>
            <a:off x="6938963" y="1100138"/>
            <a:ext cx="2205037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>
                <a:solidFill>
                  <a:srgbClr val="339966"/>
                </a:solidFill>
              </a:rPr>
              <a:t>backup</a:t>
            </a:r>
          </a:p>
          <a:p>
            <a:pPr algn="ctr"/>
            <a:r>
              <a:rPr lang="en-US" sz="1600">
                <a:solidFill>
                  <a:srgbClr val="339966"/>
                </a:solidFill>
              </a:rPr>
              <a:t>per hour and per day</a:t>
            </a:r>
          </a:p>
        </p:txBody>
      </p:sp>
      <p:sp>
        <p:nvSpPr>
          <p:cNvPr id="23576" name="Text Box 68"/>
          <p:cNvSpPr txBox="1">
            <a:spLocks noChangeArrowheads="1"/>
          </p:cNvSpPr>
          <p:nvPr/>
        </p:nvSpPr>
        <p:spPr bwMode="auto">
          <a:xfrm>
            <a:off x="7075488" y="4610100"/>
            <a:ext cx="206851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>
                <a:solidFill>
                  <a:srgbClr val="339966"/>
                </a:solidFill>
              </a:rPr>
              <a:t>continuous storage</a:t>
            </a:r>
          </a:p>
        </p:txBody>
      </p:sp>
      <p:sp>
        <p:nvSpPr>
          <p:cNvPr id="23577" name="Text Box 69"/>
          <p:cNvSpPr txBox="1">
            <a:spLocks noChangeArrowheads="1"/>
          </p:cNvSpPr>
          <p:nvPr/>
        </p:nvSpPr>
        <p:spPr bwMode="auto">
          <a:xfrm>
            <a:off x="1214414" y="2857496"/>
            <a:ext cx="819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/>
              <a:t>Users</a:t>
            </a:r>
          </a:p>
        </p:txBody>
      </p:sp>
      <p:sp>
        <p:nvSpPr>
          <p:cNvPr id="305222" name="Text Box 70"/>
          <p:cNvSpPr txBox="1">
            <a:spLocks noChangeArrowheads="1"/>
          </p:cNvSpPr>
          <p:nvPr/>
        </p:nvSpPr>
        <p:spPr bwMode="auto">
          <a:xfrm>
            <a:off x="3428992" y="3286124"/>
            <a:ext cx="3779837" cy="641350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CC0000"/>
                </a:solidFill>
                <a:latin typeface="Arial" charset="0"/>
              </a:rPr>
              <a:t>accessibility </a:t>
            </a:r>
            <a:r>
              <a:rPr lang="en-US">
                <a:solidFill>
                  <a:srgbClr val="CC0000"/>
                </a:solidFill>
                <a:latin typeface="Arial" charset="0"/>
                <a:sym typeface="Wingdings" pitchFamily="2" charset="2"/>
              </a:rPr>
              <a:t></a:t>
            </a:r>
            <a:r>
              <a:rPr lang="en-US">
                <a:solidFill>
                  <a:srgbClr val="CC0000"/>
                </a:solidFill>
                <a:latin typeface="Arial" charset="0"/>
              </a:rPr>
              <a:t>  24*7*52 = always</a:t>
            </a:r>
          </a:p>
          <a:p>
            <a:pPr>
              <a:defRPr/>
            </a:pPr>
            <a:r>
              <a:rPr lang="en-US">
                <a:solidFill>
                  <a:srgbClr val="CC0000"/>
                </a:solidFill>
                <a:latin typeface="Arial" charset="0"/>
              </a:rPr>
              <a:t>tape storage </a:t>
            </a:r>
            <a:r>
              <a:rPr lang="en-US">
                <a:solidFill>
                  <a:srgbClr val="CC0000"/>
                </a:solidFill>
                <a:latin typeface="Arial" charset="0"/>
                <a:sym typeface="Wingdings" pitchFamily="2" charset="2"/>
              </a:rPr>
              <a:t>  forever</a:t>
            </a:r>
            <a:endParaRPr lang="en-US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357290" y="142852"/>
            <a:ext cx="1523174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Storage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149"/>
          <p:cNvSpPr>
            <a:spLocks noChangeArrowheads="1"/>
          </p:cNvSpPr>
          <p:nvPr/>
        </p:nvSpPr>
        <p:spPr bwMode="auto">
          <a:xfrm>
            <a:off x="8220075" y="0"/>
            <a:ext cx="923925" cy="65405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4580" name="Rectangle 148"/>
          <p:cNvSpPr>
            <a:spLocks noChangeArrowheads="1"/>
          </p:cNvSpPr>
          <p:nvPr/>
        </p:nvSpPr>
        <p:spPr bwMode="auto">
          <a:xfrm>
            <a:off x="2790825" y="461963"/>
            <a:ext cx="923925" cy="65405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4581" name="Picture 2" descr="DSCN44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49275"/>
            <a:ext cx="3025775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3" descr="DSCN448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3888" y="3241675"/>
            <a:ext cx="3176587" cy="29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4" descr="DSCN447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18125" y="0"/>
            <a:ext cx="3825875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5" descr="DSCN446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9700" y="3551238"/>
            <a:ext cx="302577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3238" name="Text Box 6"/>
          <p:cNvSpPr txBox="1">
            <a:spLocks noChangeArrowheads="1"/>
          </p:cNvSpPr>
          <p:nvPr/>
        </p:nvSpPr>
        <p:spPr bwMode="auto">
          <a:xfrm>
            <a:off x="7904163" y="3376613"/>
            <a:ext cx="1313180" cy="338554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0000FF"/>
                </a:solidFill>
                <a:latin typeface="Arial" charset="0"/>
              </a:rPr>
              <a:t>Disk Server</a:t>
            </a:r>
          </a:p>
        </p:txBody>
      </p:sp>
      <p:sp>
        <p:nvSpPr>
          <p:cNvPr id="223239" name="Text Box 7"/>
          <p:cNvSpPr txBox="1">
            <a:spLocks noChangeArrowheads="1"/>
          </p:cNvSpPr>
          <p:nvPr/>
        </p:nvSpPr>
        <p:spPr bwMode="auto">
          <a:xfrm>
            <a:off x="214282" y="3429000"/>
            <a:ext cx="1400512" cy="830997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0000FF"/>
                </a:solidFill>
                <a:latin typeface="Arial" charset="0"/>
              </a:rPr>
              <a:t>Tape Server</a:t>
            </a:r>
          </a:p>
          <a:p>
            <a:pPr>
              <a:defRPr/>
            </a:pPr>
            <a:r>
              <a:rPr lang="en-US" sz="1600" b="1" dirty="0">
                <a:solidFill>
                  <a:srgbClr val="0000FF"/>
                </a:solidFill>
                <a:latin typeface="Arial" charset="0"/>
              </a:rPr>
              <a:t>and</a:t>
            </a:r>
          </a:p>
          <a:p>
            <a:pPr>
              <a:defRPr/>
            </a:pPr>
            <a:r>
              <a:rPr lang="en-US" sz="1600" b="1" dirty="0">
                <a:solidFill>
                  <a:srgbClr val="0000FF"/>
                </a:solidFill>
                <a:latin typeface="Arial" charset="0"/>
              </a:rPr>
              <a:t>Tape Library</a:t>
            </a:r>
          </a:p>
        </p:txBody>
      </p:sp>
      <p:sp>
        <p:nvSpPr>
          <p:cNvPr id="223240" name="Text Box 8"/>
          <p:cNvSpPr txBox="1">
            <a:spLocks noChangeArrowheads="1"/>
          </p:cNvSpPr>
          <p:nvPr/>
        </p:nvSpPr>
        <p:spPr bwMode="auto">
          <a:xfrm>
            <a:off x="5519738" y="2406650"/>
            <a:ext cx="1311578" cy="338554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0000FF"/>
                </a:solidFill>
                <a:latin typeface="Arial" charset="0"/>
              </a:rPr>
              <a:t>CPU Server</a:t>
            </a:r>
          </a:p>
        </p:txBody>
      </p:sp>
      <p:sp>
        <p:nvSpPr>
          <p:cNvPr id="24588" name="Line 129"/>
          <p:cNvSpPr>
            <a:spLocks noChangeShapeType="1"/>
          </p:cNvSpPr>
          <p:nvPr/>
        </p:nvSpPr>
        <p:spPr bwMode="auto">
          <a:xfrm flipH="1" flipV="1">
            <a:off x="3059113" y="1833563"/>
            <a:ext cx="915987" cy="90487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589" name="Line 131"/>
          <p:cNvSpPr>
            <a:spLocks noChangeShapeType="1"/>
          </p:cNvSpPr>
          <p:nvPr/>
        </p:nvSpPr>
        <p:spPr bwMode="auto">
          <a:xfrm>
            <a:off x="3419475" y="3141663"/>
            <a:ext cx="0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3366" name="Text Box 134"/>
          <p:cNvSpPr txBox="1">
            <a:spLocks noChangeArrowheads="1"/>
          </p:cNvSpPr>
          <p:nvPr/>
        </p:nvSpPr>
        <p:spPr bwMode="auto">
          <a:xfrm>
            <a:off x="5548313" y="2744788"/>
            <a:ext cx="1915909" cy="338554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 smtClean="0">
                <a:solidFill>
                  <a:srgbClr val="FF0000"/>
                </a:solidFill>
                <a:latin typeface="Arial" charset="0"/>
              </a:rPr>
              <a:t>31000 </a:t>
            </a:r>
            <a:r>
              <a:rPr lang="en-US" sz="1600" b="1" dirty="0">
                <a:solidFill>
                  <a:srgbClr val="FF0000"/>
                </a:solidFill>
                <a:latin typeface="Arial" charset="0"/>
              </a:rPr>
              <a:t>processors</a:t>
            </a:r>
          </a:p>
        </p:txBody>
      </p:sp>
      <p:sp>
        <p:nvSpPr>
          <p:cNvPr id="223367" name="Text Box 135"/>
          <p:cNvSpPr txBox="1">
            <a:spLocks noChangeArrowheads="1"/>
          </p:cNvSpPr>
          <p:nvPr/>
        </p:nvSpPr>
        <p:spPr bwMode="auto">
          <a:xfrm>
            <a:off x="6338552" y="5929330"/>
            <a:ext cx="2794098" cy="584775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 smtClean="0">
                <a:solidFill>
                  <a:srgbClr val="FF0000"/>
                </a:solidFill>
                <a:latin typeface="Arial" charset="0"/>
              </a:rPr>
              <a:t>1800 </a:t>
            </a:r>
            <a:r>
              <a:rPr lang="en-US" sz="1600" b="1" dirty="0">
                <a:solidFill>
                  <a:srgbClr val="FF0000"/>
                </a:solidFill>
                <a:latin typeface="Arial" charset="0"/>
              </a:rPr>
              <a:t>NAS server, </a:t>
            </a:r>
            <a:r>
              <a:rPr lang="en-US" sz="1600" b="1" dirty="0" smtClean="0">
                <a:solidFill>
                  <a:srgbClr val="FF0000"/>
                </a:solidFill>
                <a:latin typeface="Arial" charset="0"/>
              </a:rPr>
              <a:t>21000 </a:t>
            </a:r>
            <a:r>
              <a:rPr lang="en-US" sz="1600" b="1" dirty="0">
                <a:solidFill>
                  <a:srgbClr val="FF0000"/>
                </a:solidFill>
                <a:latin typeface="Arial" charset="0"/>
              </a:rPr>
              <a:t>TB</a:t>
            </a:r>
          </a:p>
          <a:p>
            <a:pPr>
              <a:defRPr/>
            </a:pPr>
            <a:r>
              <a:rPr lang="en-US" sz="1600" b="1" dirty="0" smtClean="0">
                <a:solidFill>
                  <a:srgbClr val="FF0000"/>
                </a:solidFill>
                <a:latin typeface="Arial" charset="0"/>
              </a:rPr>
              <a:t>30000 </a:t>
            </a:r>
            <a:r>
              <a:rPr lang="en-US" sz="1600" b="1" dirty="0">
                <a:solidFill>
                  <a:srgbClr val="FF0000"/>
                </a:solidFill>
                <a:latin typeface="Arial" charset="0"/>
              </a:rPr>
              <a:t>disks</a:t>
            </a:r>
          </a:p>
        </p:txBody>
      </p:sp>
      <p:sp>
        <p:nvSpPr>
          <p:cNvPr id="223368" name="Text Box 136"/>
          <p:cNvSpPr txBox="1">
            <a:spLocks noChangeArrowheads="1"/>
          </p:cNvSpPr>
          <p:nvPr/>
        </p:nvSpPr>
        <p:spPr bwMode="auto">
          <a:xfrm>
            <a:off x="428625" y="5943600"/>
            <a:ext cx="3002745" cy="584775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FF0000"/>
                </a:solidFill>
                <a:latin typeface="Arial" charset="0"/>
              </a:rPr>
              <a:t>160 tape drives , 50000 tapes</a:t>
            </a:r>
          </a:p>
          <a:p>
            <a:pPr>
              <a:defRPr/>
            </a:pPr>
            <a:r>
              <a:rPr lang="en-US" sz="1600" b="1" dirty="0">
                <a:solidFill>
                  <a:srgbClr val="FF0000"/>
                </a:solidFill>
                <a:latin typeface="Arial" charset="0"/>
              </a:rPr>
              <a:t>40000 TB capacity</a:t>
            </a:r>
          </a:p>
        </p:txBody>
      </p:sp>
      <p:sp>
        <p:nvSpPr>
          <p:cNvPr id="223369" name="Text Box 137"/>
          <p:cNvSpPr txBox="1">
            <a:spLocks noChangeArrowheads="1"/>
          </p:cNvSpPr>
          <p:nvPr/>
        </p:nvSpPr>
        <p:spPr bwMode="auto">
          <a:xfrm>
            <a:off x="142844" y="642918"/>
            <a:ext cx="2792752" cy="338554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0000FF"/>
                </a:solidFill>
                <a:latin typeface="Arial" charset="0"/>
              </a:rPr>
              <a:t>ORACLE Data Base Server</a:t>
            </a:r>
          </a:p>
        </p:txBody>
      </p:sp>
      <p:pic>
        <p:nvPicPr>
          <p:cNvPr id="24595" name="Picture 138" descr="DSCN445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89288" y="2801938"/>
            <a:ext cx="2078037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3371" name="Text Box 139"/>
          <p:cNvSpPr txBox="1">
            <a:spLocks noChangeArrowheads="1"/>
          </p:cNvSpPr>
          <p:nvPr/>
        </p:nvSpPr>
        <p:spPr bwMode="auto">
          <a:xfrm>
            <a:off x="3713163" y="4117975"/>
            <a:ext cx="1645002" cy="338554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0000FF"/>
                </a:solidFill>
                <a:latin typeface="Arial" charset="0"/>
              </a:rPr>
              <a:t>Network router</a:t>
            </a:r>
          </a:p>
        </p:txBody>
      </p:sp>
      <p:pic>
        <p:nvPicPr>
          <p:cNvPr id="24597" name="Picture 140" descr="internet-world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38550" y="5175250"/>
            <a:ext cx="1457325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8" name="Line 141"/>
          <p:cNvSpPr>
            <a:spLocks noChangeShapeType="1"/>
          </p:cNvSpPr>
          <p:nvPr/>
        </p:nvSpPr>
        <p:spPr bwMode="auto">
          <a:xfrm flipH="1" flipV="1">
            <a:off x="4344988" y="4491038"/>
            <a:ext cx="4762" cy="67786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599" name="Line 142"/>
          <p:cNvSpPr>
            <a:spLocks noChangeShapeType="1"/>
          </p:cNvSpPr>
          <p:nvPr/>
        </p:nvSpPr>
        <p:spPr bwMode="auto">
          <a:xfrm flipV="1">
            <a:off x="4448175" y="1852613"/>
            <a:ext cx="822325" cy="884237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600" name="Line 143"/>
          <p:cNvSpPr>
            <a:spLocks noChangeShapeType="1"/>
          </p:cNvSpPr>
          <p:nvPr/>
        </p:nvSpPr>
        <p:spPr bwMode="auto">
          <a:xfrm flipV="1">
            <a:off x="3240088" y="4427538"/>
            <a:ext cx="663575" cy="8255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601" name="Line 144"/>
          <p:cNvSpPr>
            <a:spLocks noChangeShapeType="1"/>
          </p:cNvSpPr>
          <p:nvPr/>
        </p:nvSpPr>
        <p:spPr bwMode="auto">
          <a:xfrm flipH="1" flipV="1">
            <a:off x="4691063" y="4451350"/>
            <a:ext cx="966787" cy="766763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3377" name="Text Box 145"/>
          <p:cNvSpPr txBox="1">
            <a:spLocks noChangeArrowheads="1"/>
          </p:cNvSpPr>
          <p:nvPr/>
        </p:nvSpPr>
        <p:spPr bwMode="auto">
          <a:xfrm>
            <a:off x="214282" y="2643182"/>
            <a:ext cx="2714644" cy="584775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FF0000"/>
                </a:solidFill>
                <a:latin typeface="Arial" charset="0"/>
              </a:rPr>
              <a:t>240 CPU and disk server</a:t>
            </a:r>
          </a:p>
          <a:p>
            <a:pPr>
              <a:defRPr/>
            </a:pPr>
            <a:r>
              <a:rPr lang="en-US" sz="1600" b="1" dirty="0" smtClean="0">
                <a:solidFill>
                  <a:srgbClr val="FF0000"/>
                </a:solidFill>
                <a:latin typeface="Arial" charset="0"/>
              </a:rPr>
              <a:t>200 </a:t>
            </a:r>
            <a:r>
              <a:rPr lang="en-US" sz="1600" b="1" dirty="0">
                <a:solidFill>
                  <a:srgbClr val="FF0000"/>
                </a:solidFill>
                <a:latin typeface="Arial" charset="0"/>
              </a:rPr>
              <a:t>TB</a:t>
            </a:r>
          </a:p>
        </p:txBody>
      </p:sp>
      <p:sp>
        <p:nvSpPr>
          <p:cNvPr id="24603" name="Text Box 146"/>
          <p:cNvSpPr txBox="1">
            <a:spLocks noChangeArrowheads="1"/>
          </p:cNvSpPr>
          <p:nvPr/>
        </p:nvSpPr>
        <p:spPr bwMode="auto">
          <a:xfrm>
            <a:off x="3738563" y="2743200"/>
            <a:ext cx="1281120" cy="338554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160 </a:t>
            </a:r>
            <a:r>
              <a:rPr lang="en-US" sz="1600" b="1" dirty="0" err="1">
                <a:solidFill>
                  <a:srgbClr val="FF0000"/>
                </a:solidFill>
              </a:rPr>
              <a:t>Gbits</a:t>
            </a:r>
            <a:r>
              <a:rPr lang="en-US" sz="1600" b="1" dirty="0">
                <a:solidFill>
                  <a:srgbClr val="FF0000"/>
                </a:solidFill>
              </a:rPr>
              <a:t>/s</a:t>
            </a:r>
          </a:p>
        </p:txBody>
      </p:sp>
      <p:sp>
        <p:nvSpPr>
          <p:cNvPr id="223379" name="Text Box 147"/>
          <p:cNvSpPr txBox="1">
            <a:spLocks noChangeArrowheads="1"/>
          </p:cNvSpPr>
          <p:nvPr/>
        </p:nvSpPr>
        <p:spPr bwMode="auto">
          <a:xfrm>
            <a:off x="3211513" y="939800"/>
            <a:ext cx="1991251" cy="830997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de-DE" sz="1600" b="1" dirty="0" smtClean="0">
                <a:solidFill>
                  <a:srgbClr val="0033CC"/>
                </a:solidFill>
                <a:latin typeface="Arial" charset="0"/>
              </a:rPr>
              <a:t>2.9 </a:t>
            </a:r>
            <a:r>
              <a:rPr lang="de-DE" sz="1600" b="1" dirty="0">
                <a:solidFill>
                  <a:srgbClr val="0033CC"/>
                </a:solidFill>
                <a:latin typeface="Arial" charset="0"/>
              </a:rPr>
              <a:t>MW </a:t>
            </a:r>
            <a:r>
              <a:rPr lang="de-DE" sz="1600" b="1" dirty="0" err="1">
                <a:solidFill>
                  <a:srgbClr val="0033CC"/>
                </a:solidFill>
                <a:latin typeface="Arial" charset="0"/>
              </a:rPr>
              <a:t>Electricity</a:t>
            </a:r>
            <a:r>
              <a:rPr lang="de-DE" sz="1600" b="1" dirty="0">
                <a:solidFill>
                  <a:srgbClr val="0033CC"/>
                </a:solidFill>
                <a:latin typeface="Arial" charset="0"/>
              </a:rPr>
              <a:t> </a:t>
            </a:r>
          </a:p>
          <a:p>
            <a:pPr algn="ctr">
              <a:defRPr/>
            </a:pPr>
            <a:r>
              <a:rPr lang="de-DE" sz="1600" b="1" dirty="0" err="1">
                <a:solidFill>
                  <a:srgbClr val="0033CC"/>
                </a:solidFill>
                <a:latin typeface="Arial" charset="0"/>
              </a:rPr>
              <a:t>and</a:t>
            </a:r>
            <a:r>
              <a:rPr lang="de-DE" sz="1600" b="1" dirty="0">
                <a:solidFill>
                  <a:srgbClr val="0033CC"/>
                </a:solidFill>
                <a:latin typeface="Arial" charset="0"/>
              </a:rPr>
              <a:t> </a:t>
            </a:r>
            <a:r>
              <a:rPr lang="de-DE" sz="1600" b="1" dirty="0" err="1" smtClean="0">
                <a:solidFill>
                  <a:srgbClr val="0033CC"/>
                </a:solidFill>
                <a:latin typeface="Arial" charset="0"/>
              </a:rPr>
              <a:t>Cooling</a:t>
            </a:r>
            <a:endParaRPr lang="de-DE" sz="1600" b="1" dirty="0" smtClean="0">
              <a:solidFill>
                <a:srgbClr val="0033CC"/>
              </a:solidFill>
              <a:latin typeface="Arial" charset="0"/>
            </a:endParaRPr>
          </a:p>
          <a:p>
            <a:pPr algn="ctr">
              <a:defRPr/>
            </a:pPr>
            <a:r>
              <a:rPr lang="de-DE" sz="1600" b="1" dirty="0" smtClean="0">
                <a:solidFill>
                  <a:srgbClr val="0033CC"/>
                </a:solidFill>
              </a:rPr>
              <a:t>2700 m2</a:t>
            </a:r>
            <a:endParaRPr lang="de-DE" sz="1600" b="1" dirty="0">
              <a:solidFill>
                <a:srgbClr val="0033CC"/>
              </a:solidFill>
              <a:latin typeface="Arial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85852" y="0"/>
            <a:ext cx="4238661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CERN Computer Center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6" descr="taipe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51075" y="0"/>
            <a:ext cx="1808163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79" name="Picture 2" descr="amsterda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-107950"/>
            <a:ext cx="37084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0" name="Picture 3" descr="barcelon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23075" y="2466975"/>
            <a:ext cx="232092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1" name="Picture 4" descr="didco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68738" y="2424113"/>
            <a:ext cx="3094037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2" name="Picture 5" descr="fermilab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81863" y="-26988"/>
            <a:ext cx="18986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3" name="Picture 7" descr="stockholm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36513" y="3284538"/>
            <a:ext cx="2427288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4" name="Picture 8" descr="vancouver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95738" y="1328738"/>
            <a:ext cx="1943100" cy="126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5" name="Picture 9" descr="lyon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95738" y="0"/>
            <a:ext cx="19431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6" name="Picture 10" descr="karlsruhe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275263" y="4800600"/>
            <a:ext cx="3868737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7" name="Picture 11" descr="cern-view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673350" y="4800600"/>
            <a:ext cx="260191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8" name="Picture 12"/>
          <p:cNvPicPr>
            <a:picLocks noChangeAspect="1"/>
          </p:cNvPicPr>
          <p:nvPr/>
        </p:nvPicPr>
        <p:blipFill>
          <a:blip r:embed="rId13" cstate="print"/>
          <a:srcRect l="3638" r="7480"/>
          <a:stretch>
            <a:fillRect/>
          </a:stretch>
        </p:blipFill>
        <p:spPr bwMode="auto">
          <a:xfrm>
            <a:off x="-107950" y="5040313"/>
            <a:ext cx="2781300" cy="1844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5789" name="Picture 13" descr="bologna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47813" y="2514600"/>
            <a:ext cx="2532062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90" name="Picture 14" descr="Empire_Chrysler_op_S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225742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91" name="TextBox 14"/>
          <p:cNvSpPr txBox="1">
            <a:spLocks noChangeArrowheads="1"/>
          </p:cNvSpPr>
          <p:nvPr/>
        </p:nvSpPr>
        <p:spPr bwMode="auto">
          <a:xfrm>
            <a:off x="1119878" y="116632"/>
            <a:ext cx="833049" cy="461665"/>
          </a:xfrm>
          <a:prstGeom prst="rect">
            <a:avLst/>
          </a:prstGeom>
          <a:solidFill>
            <a:srgbClr val="FFFF00">
              <a:alpha val="73000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BNL</a:t>
            </a:r>
          </a:p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New York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75792" name="TextBox 15"/>
          <p:cNvSpPr txBox="1">
            <a:spLocks noChangeArrowheads="1"/>
          </p:cNvSpPr>
          <p:nvPr/>
        </p:nvSpPr>
        <p:spPr bwMode="auto">
          <a:xfrm>
            <a:off x="2555776" y="2060848"/>
            <a:ext cx="1063689" cy="276999"/>
          </a:xfrm>
          <a:prstGeom prst="rect">
            <a:avLst/>
          </a:prstGeom>
          <a:solidFill>
            <a:srgbClr val="FFFF00">
              <a:alpha val="73000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ASGC/Taipei</a:t>
            </a:r>
          </a:p>
        </p:txBody>
      </p:sp>
      <p:sp>
        <p:nvSpPr>
          <p:cNvPr id="75793" name="TextBox 16"/>
          <p:cNvSpPr txBox="1">
            <a:spLocks noChangeArrowheads="1"/>
          </p:cNvSpPr>
          <p:nvPr/>
        </p:nvSpPr>
        <p:spPr bwMode="auto">
          <a:xfrm>
            <a:off x="4166171" y="838200"/>
            <a:ext cx="1201676" cy="276999"/>
          </a:xfrm>
          <a:prstGeom prst="rect">
            <a:avLst/>
          </a:prstGeom>
          <a:solidFill>
            <a:srgbClr val="FFFF00">
              <a:alpha val="73000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CCIN2P3/Lyon</a:t>
            </a:r>
          </a:p>
        </p:txBody>
      </p:sp>
      <p:sp>
        <p:nvSpPr>
          <p:cNvPr id="75794" name="TextBox 17"/>
          <p:cNvSpPr txBox="1">
            <a:spLocks noChangeArrowheads="1"/>
          </p:cNvSpPr>
          <p:nvPr/>
        </p:nvSpPr>
        <p:spPr bwMode="auto">
          <a:xfrm>
            <a:off x="4139952" y="2060848"/>
            <a:ext cx="905825" cy="461665"/>
          </a:xfrm>
          <a:prstGeom prst="rect">
            <a:avLst/>
          </a:prstGeom>
          <a:solidFill>
            <a:srgbClr val="FFFF00">
              <a:alpha val="73000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TRIUMF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Vancouver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75795" name="TextBox 18"/>
          <p:cNvSpPr txBox="1">
            <a:spLocks noChangeArrowheads="1"/>
          </p:cNvSpPr>
          <p:nvPr/>
        </p:nvSpPr>
        <p:spPr bwMode="auto">
          <a:xfrm>
            <a:off x="4267200" y="2743200"/>
            <a:ext cx="952872" cy="461665"/>
          </a:xfrm>
          <a:prstGeom prst="rect">
            <a:avLst/>
          </a:prstGeom>
          <a:solidFill>
            <a:srgbClr val="FFFF00">
              <a:alpha val="73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RAL</a:t>
            </a:r>
          </a:p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Rutherford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75796" name="TextBox 19"/>
          <p:cNvSpPr txBox="1">
            <a:spLocks noChangeArrowheads="1"/>
          </p:cNvSpPr>
          <p:nvPr/>
        </p:nvSpPr>
        <p:spPr bwMode="auto">
          <a:xfrm>
            <a:off x="2667000" y="4476750"/>
            <a:ext cx="914400" cy="461665"/>
          </a:xfrm>
          <a:prstGeom prst="rect">
            <a:avLst/>
          </a:prstGeom>
          <a:solidFill>
            <a:srgbClr val="FFFF00">
              <a:alpha val="7300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CNAF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Bologna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75797" name="TextBox 20"/>
          <p:cNvSpPr txBox="1">
            <a:spLocks noChangeArrowheads="1"/>
          </p:cNvSpPr>
          <p:nvPr/>
        </p:nvSpPr>
        <p:spPr bwMode="auto">
          <a:xfrm>
            <a:off x="4139952" y="6453336"/>
            <a:ext cx="651520" cy="276999"/>
          </a:xfrm>
          <a:prstGeom prst="rect">
            <a:avLst/>
          </a:prstGeom>
          <a:solidFill>
            <a:srgbClr val="FFFF00">
              <a:alpha val="73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CERN</a:t>
            </a:r>
          </a:p>
        </p:txBody>
      </p:sp>
      <p:sp>
        <p:nvSpPr>
          <p:cNvPr id="75798" name="TextBox 21"/>
          <p:cNvSpPr txBox="1">
            <a:spLocks noChangeArrowheads="1"/>
          </p:cNvSpPr>
          <p:nvPr/>
        </p:nvSpPr>
        <p:spPr bwMode="auto">
          <a:xfrm>
            <a:off x="1259632" y="6453336"/>
            <a:ext cx="709464" cy="276999"/>
          </a:xfrm>
          <a:prstGeom prst="rect">
            <a:avLst/>
          </a:prstGeom>
          <a:solidFill>
            <a:srgbClr val="FFFF00">
              <a:alpha val="73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TIER2s</a:t>
            </a:r>
          </a:p>
        </p:txBody>
      </p:sp>
      <p:sp>
        <p:nvSpPr>
          <p:cNvPr id="75799" name="TextBox 22"/>
          <p:cNvSpPr txBox="1">
            <a:spLocks noChangeArrowheads="1"/>
          </p:cNvSpPr>
          <p:nvPr/>
        </p:nvSpPr>
        <p:spPr bwMode="auto">
          <a:xfrm>
            <a:off x="6588224" y="6596390"/>
            <a:ext cx="1182960" cy="523220"/>
          </a:xfrm>
          <a:prstGeom prst="rect">
            <a:avLst/>
          </a:prstGeom>
          <a:solidFill>
            <a:srgbClr val="FFFF00">
              <a:alpha val="73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FZK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Karlsruhe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75800" name="TextBox 23"/>
          <p:cNvSpPr txBox="1">
            <a:spLocks noChangeArrowheads="1"/>
          </p:cNvSpPr>
          <p:nvPr/>
        </p:nvSpPr>
        <p:spPr bwMode="auto">
          <a:xfrm>
            <a:off x="0" y="4653136"/>
            <a:ext cx="1319064" cy="461665"/>
          </a:xfrm>
          <a:prstGeom prst="rect">
            <a:avLst/>
          </a:prstGeom>
          <a:solidFill>
            <a:srgbClr val="FFFF00">
              <a:alpha val="73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NDGF</a:t>
            </a:r>
          </a:p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Nordic countries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75801" name="TextBox 24"/>
          <p:cNvSpPr txBox="1">
            <a:spLocks noChangeArrowheads="1"/>
          </p:cNvSpPr>
          <p:nvPr/>
        </p:nvSpPr>
        <p:spPr bwMode="auto">
          <a:xfrm>
            <a:off x="7620000" y="4343400"/>
            <a:ext cx="984448" cy="523220"/>
          </a:xfrm>
          <a:prstGeom prst="rect">
            <a:avLst/>
          </a:prstGeom>
          <a:solidFill>
            <a:srgbClr val="FFFF00">
              <a:alpha val="73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PIC</a:t>
            </a:r>
          </a:p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Barcelona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75802" name="TextBox 25"/>
          <p:cNvSpPr txBox="1">
            <a:spLocks noChangeArrowheads="1"/>
          </p:cNvSpPr>
          <p:nvPr/>
        </p:nvSpPr>
        <p:spPr bwMode="auto">
          <a:xfrm>
            <a:off x="7956376" y="1844824"/>
            <a:ext cx="838200" cy="523220"/>
          </a:xfrm>
          <a:prstGeom prst="rect">
            <a:avLst/>
          </a:prstGeom>
          <a:solidFill>
            <a:srgbClr val="FFFF00">
              <a:alpha val="7300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FNAL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Chicago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75803" name="TextBox 26"/>
          <p:cNvSpPr txBox="1">
            <a:spLocks noChangeArrowheads="1"/>
          </p:cNvSpPr>
          <p:nvPr/>
        </p:nvSpPr>
        <p:spPr bwMode="auto">
          <a:xfrm>
            <a:off x="6012160" y="1916832"/>
            <a:ext cx="1216496" cy="461665"/>
          </a:xfrm>
          <a:prstGeom prst="rect">
            <a:avLst/>
          </a:prstGeom>
          <a:solidFill>
            <a:srgbClr val="FFFF00">
              <a:alpha val="73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NIKHEF/SARA</a:t>
            </a:r>
          </a:p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Amsterdam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457200" y="668338"/>
            <a:ext cx="822007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53A0"/>
              </a:buClr>
              <a:buFontTx/>
              <a:buChar char="•"/>
            </a:pPr>
            <a:endParaRPr lang="en-GB" b="0">
              <a:solidFill>
                <a:srgbClr val="0053A0"/>
              </a:solidFill>
            </a:endParaRPr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1285852" y="1071546"/>
            <a:ext cx="4248150" cy="5016758"/>
          </a:xfrm>
          <a:prstGeom prst="rect">
            <a:avLst/>
          </a:prstGeom>
          <a:noFill/>
          <a:ln w="9525">
            <a:solidFill>
              <a:srgbClr val="3861AA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0" dirty="0">
                <a:solidFill>
                  <a:srgbClr val="3861AA"/>
                </a:solidFill>
              </a:rPr>
              <a:t>The </a:t>
            </a:r>
            <a:r>
              <a:rPr lang="en-US" sz="2000" dirty="0">
                <a:solidFill>
                  <a:srgbClr val="3861AA"/>
                </a:solidFill>
              </a:rPr>
              <a:t>World Wide Web</a:t>
            </a:r>
            <a:r>
              <a:rPr lang="en-US" sz="2000" b="0" dirty="0">
                <a:solidFill>
                  <a:srgbClr val="3861AA"/>
                </a:solidFill>
              </a:rPr>
              <a:t> provides seamless access to information </a:t>
            </a:r>
            <a:endParaRPr lang="en-US" sz="2000" b="0" dirty="0" smtClean="0">
              <a:solidFill>
                <a:srgbClr val="3861AA"/>
              </a:solidFill>
            </a:endParaRPr>
          </a:p>
          <a:p>
            <a:r>
              <a:rPr lang="en-US" sz="2000" b="0" dirty="0" smtClean="0">
                <a:solidFill>
                  <a:srgbClr val="3861AA"/>
                </a:solidFill>
              </a:rPr>
              <a:t>that </a:t>
            </a:r>
            <a:r>
              <a:rPr lang="en-US" sz="2000" b="0" dirty="0">
                <a:solidFill>
                  <a:srgbClr val="3861AA"/>
                </a:solidFill>
              </a:rPr>
              <a:t>is stored in many millions of different geographical locations</a:t>
            </a:r>
          </a:p>
          <a:p>
            <a:endParaRPr lang="en-US" sz="2000" b="0" dirty="0">
              <a:solidFill>
                <a:srgbClr val="3861AA"/>
              </a:solidFill>
            </a:endParaRPr>
          </a:p>
          <a:p>
            <a:endParaRPr lang="en-US" sz="2000" b="0" dirty="0">
              <a:solidFill>
                <a:srgbClr val="3861AA"/>
              </a:solidFill>
            </a:endParaRPr>
          </a:p>
          <a:p>
            <a:endParaRPr lang="en-US" sz="2000" b="0" dirty="0">
              <a:solidFill>
                <a:srgbClr val="3861AA"/>
              </a:solidFill>
            </a:endParaRPr>
          </a:p>
          <a:p>
            <a:endParaRPr lang="en-US" sz="2000" b="0" dirty="0">
              <a:solidFill>
                <a:srgbClr val="3861AA"/>
              </a:solidFill>
            </a:endParaRPr>
          </a:p>
          <a:p>
            <a:endParaRPr lang="en-US" sz="2000" b="0" dirty="0">
              <a:solidFill>
                <a:srgbClr val="3861AA"/>
              </a:solidFill>
            </a:endParaRPr>
          </a:p>
          <a:p>
            <a:endParaRPr lang="en-US" sz="2000" b="0" dirty="0" smtClean="0">
              <a:solidFill>
                <a:srgbClr val="3861AA"/>
              </a:solidFill>
            </a:endParaRPr>
          </a:p>
          <a:p>
            <a:endParaRPr lang="en-US" sz="2000" dirty="0" smtClean="0">
              <a:solidFill>
                <a:srgbClr val="3861AA"/>
              </a:solidFill>
            </a:endParaRPr>
          </a:p>
          <a:p>
            <a:endParaRPr lang="en-US" sz="2000" b="0" dirty="0" smtClean="0">
              <a:solidFill>
                <a:srgbClr val="3861AA"/>
              </a:solidFill>
            </a:endParaRPr>
          </a:p>
          <a:p>
            <a:r>
              <a:rPr lang="en-US" sz="2000" b="0" dirty="0" smtClean="0">
                <a:solidFill>
                  <a:srgbClr val="3861AA"/>
                </a:solidFill>
              </a:rPr>
              <a:t>The </a:t>
            </a:r>
            <a:r>
              <a:rPr lang="en-US" sz="2000" dirty="0">
                <a:solidFill>
                  <a:srgbClr val="3861AA"/>
                </a:solidFill>
              </a:rPr>
              <a:t>Grid</a:t>
            </a:r>
            <a:r>
              <a:rPr lang="en-US" sz="2000" b="0" dirty="0">
                <a:solidFill>
                  <a:srgbClr val="3861AA"/>
                </a:solidFill>
              </a:rPr>
              <a:t> is an infrastructure that provides seamless access to computing power and data storage capacity distributed over the globe</a:t>
            </a:r>
            <a:endParaRPr lang="en-US" sz="2000" b="0" dirty="0"/>
          </a:p>
        </p:txBody>
      </p:sp>
      <p:pic>
        <p:nvPicPr>
          <p:cNvPr id="3079" name="Picture 8" descr="tim_berners_le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071546"/>
            <a:ext cx="2114550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Text Box 9"/>
          <p:cNvSpPr txBox="1">
            <a:spLocks noChangeArrowheads="1"/>
          </p:cNvSpPr>
          <p:nvPr/>
        </p:nvSpPr>
        <p:spPr bwMode="auto">
          <a:xfrm>
            <a:off x="7297738" y="1000108"/>
            <a:ext cx="1846262" cy="1069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rgbClr val="0033CC"/>
                </a:solidFill>
              </a:rPr>
              <a:t>Tim Berners-Lee </a:t>
            </a:r>
          </a:p>
          <a:p>
            <a:pPr algn="ctr"/>
            <a:r>
              <a:rPr lang="en-US" sz="1600" b="1" dirty="0">
                <a:solidFill>
                  <a:srgbClr val="0033CC"/>
                </a:solidFill>
              </a:rPr>
              <a:t>invented the</a:t>
            </a:r>
          </a:p>
          <a:p>
            <a:pPr algn="ctr"/>
            <a:r>
              <a:rPr lang="en-US" sz="1600" b="1" dirty="0">
                <a:solidFill>
                  <a:srgbClr val="0033CC"/>
                </a:solidFill>
              </a:rPr>
              <a:t>World Wide Web </a:t>
            </a:r>
          </a:p>
          <a:p>
            <a:pPr algn="ctr"/>
            <a:r>
              <a:rPr lang="en-US" sz="1600" b="1" dirty="0">
                <a:solidFill>
                  <a:srgbClr val="0033CC"/>
                </a:solidFill>
              </a:rPr>
              <a:t>at CERN in 1989</a:t>
            </a:r>
          </a:p>
        </p:txBody>
      </p:sp>
      <p:pic>
        <p:nvPicPr>
          <p:cNvPr id="8" name="Picture 5" descr="grid_book_cov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3214686"/>
            <a:ext cx="1424596" cy="1424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carl_kesselma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4846653"/>
            <a:ext cx="928694" cy="123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ian_foste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72132" y="3436194"/>
            <a:ext cx="928694" cy="1307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6715140" y="3214686"/>
            <a:ext cx="19030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Foster and </a:t>
            </a:r>
          </a:p>
          <a:p>
            <a:r>
              <a:rPr lang="en-US" dirty="0" err="1" smtClean="0"/>
              <a:t>Kesselman</a:t>
            </a:r>
            <a:r>
              <a:rPr lang="en-US" dirty="0" smtClean="0"/>
              <a:t> 1997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428728" y="214290"/>
            <a:ext cx="2757486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WEB and GRID</a:t>
            </a:r>
            <a:endParaRPr lang="en-US" sz="2800" b="1" dirty="0">
              <a:solidFill>
                <a:srgbClr val="C00000"/>
              </a:solidFill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26" y="3857628"/>
            <a:ext cx="265379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4414" y="1000108"/>
            <a:ext cx="3714776" cy="464347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1800" dirty="0" smtClean="0">
                <a:latin typeface="Arial" pitchFamily="34" charset="0"/>
                <a:cs typeface="Arial" pitchFamily="34" charset="0"/>
              </a:rPr>
              <a:t>It relies on advanced software, called </a:t>
            </a:r>
            <a:r>
              <a:rPr lang="en-GB" sz="1800" b="1" dirty="0" smtClean="0">
                <a:latin typeface="Arial" pitchFamily="34" charset="0"/>
                <a:cs typeface="Arial" pitchFamily="34" charset="0"/>
              </a:rPr>
              <a:t>middleware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eaLnBrk="1" hangingPunct="1"/>
            <a:r>
              <a:rPr lang="en-GB" sz="1800" dirty="0" smtClean="0">
                <a:latin typeface="Arial" pitchFamily="34" charset="0"/>
                <a:cs typeface="Arial" pitchFamily="34" charset="0"/>
              </a:rPr>
              <a:t>Middleware automatically finds the </a:t>
            </a:r>
            <a:r>
              <a:rPr lang="en-GB" sz="1800" b="1" dirty="0" smtClean="0">
                <a:latin typeface="Arial" pitchFamily="34" charset="0"/>
                <a:cs typeface="Arial" pitchFamily="34" charset="0"/>
              </a:rPr>
              <a:t>data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 the scientist needs, and the </a:t>
            </a:r>
            <a:r>
              <a:rPr lang="en-GB" sz="1800" b="1" dirty="0" smtClean="0">
                <a:latin typeface="Arial" pitchFamily="34" charset="0"/>
                <a:cs typeface="Arial" pitchFamily="34" charset="0"/>
              </a:rPr>
              <a:t>computing power 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to analyse it.</a:t>
            </a:r>
          </a:p>
          <a:p>
            <a:pPr eaLnBrk="1" hangingPunct="1"/>
            <a:endParaRPr lang="en-GB" sz="18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GB" sz="18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GB" sz="18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GB" sz="18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GB" sz="18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GB" sz="1800" dirty="0" smtClean="0">
                <a:latin typeface="Arial" pitchFamily="34" charset="0"/>
                <a:cs typeface="Arial" pitchFamily="34" charset="0"/>
              </a:rPr>
              <a:t>Middleware balances the load on different resources. It also handles </a:t>
            </a:r>
            <a:r>
              <a:rPr lang="en-GB" sz="1800" b="1" dirty="0" smtClean="0">
                <a:latin typeface="Arial" pitchFamily="34" charset="0"/>
                <a:cs typeface="Arial" pitchFamily="34" charset="0"/>
              </a:rPr>
              <a:t>security, accounting, monitoring 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and much more.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85852" y="214290"/>
            <a:ext cx="4775666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How does the GRID work ?</a:t>
            </a:r>
          </a:p>
        </p:txBody>
      </p:sp>
      <p:pic>
        <p:nvPicPr>
          <p:cNvPr id="31748" name="Picture 5" descr="Grid-Layer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2" y="1142984"/>
            <a:ext cx="4427538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disk_ser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1988840"/>
            <a:ext cx="127793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3" name="Group 72"/>
          <p:cNvGrpSpPr/>
          <p:nvPr/>
        </p:nvGrpSpPr>
        <p:grpSpPr>
          <a:xfrm>
            <a:off x="3995936" y="5445224"/>
            <a:ext cx="2122890" cy="1224136"/>
            <a:chOff x="1691680" y="3789040"/>
            <a:chExt cx="2122890" cy="1224136"/>
          </a:xfrm>
        </p:grpSpPr>
        <p:sp>
          <p:nvSpPr>
            <p:cNvPr id="72" name="Rectangle 71"/>
            <p:cNvSpPr/>
            <p:nvPr/>
          </p:nvSpPr>
          <p:spPr>
            <a:xfrm>
              <a:off x="1691680" y="3789040"/>
              <a:ext cx="2122890" cy="122413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38"/>
            <p:cNvGrpSpPr>
              <a:grpSpLocks/>
            </p:cNvGrpSpPr>
            <p:nvPr/>
          </p:nvGrpSpPr>
          <p:grpSpPr bwMode="auto">
            <a:xfrm>
              <a:off x="1835696" y="3933056"/>
              <a:ext cx="1728192" cy="963612"/>
              <a:chOff x="768" y="96"/>
              <a:chExt cx="3024" cy="1366"/>
            </a:xfrm>
            <a:solidFill>
              <a:schemeClr val="bg1">
                <a:lumMod val="85000"/>
              </a:schemeClr>
            </a:solidFill>
          </p:grpSpPr>
          <p:sp>
            <p:nvSpPr>
              <p:cNvPr id="4" name="Oval 39"/>
              <p:cNvSpPr>
                <a:spLocks noChangeArrowheads="1"/>
              </p:cNvSpPr>
              <p:nvPr/>
            </p:nvSpPr>
            <p:spPr bwMode="auto">
              <a:xfrm>
                <a:off x="1920" y="96"/>
                <a:ext cx="576" cy="144"/>
              </a:xfrm>
              <a:prstGeom prst="ellipse">
                <a:avLst/>
              </a:prstGeom>
              <a:grpFill/>
              <a:ln w="9525">
                <a:solidFill>
                  <a:srgbClr val="0000FF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" name="Oval 40"/>
              <p:cNvSpPr>
                <a:spLocks noChangeArrowheads="1"/>
              </p:cNvSpPr>
              <p:nvPr/>
            </p:nvSpPr>
            <p:spPr bwMode="auto">
              <a:xfrm>
                <a:off x="1440" y="432"/>
                <a:ext cx="576" cy="144"/>
              </a:xfrm>
              <a:prstGeom prst="ellipse">
                <a:avLst/>
              </a:prstGeom>
              <a:grpFill/>
              <a:ln w="9525">
                <a:solidFill>
                  <a:srgbClr val="0000FF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" name="Oval 41"/>
              <p:cNvSpPr>
                <a:spLocks noChangeArrowheads="1"/>
              </p:cNvSpPr>
              <p:nvPr/>
            </p:nvSpPr>
            <p:spPr bwMode="auto">
              <a:xfrm>
                <a:off x="2544" y="432"/>
                <a:ext cx="576" cy="144"/>
              </a:xfrm>
              <a:prstGeom prst="ellipse">
                <a:avLst/>
              </a:prstGeom>
              <a:grpFill/>
              <a:ln w="9525">
                <a:solidFill>
                  <a:srgbClr val="0000FF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" name="Line 42"/>
              <p:cNvSpPr>
                <a:spLocks noChangeShapeType="1"/>
              </p:cNvSpPr>
              <p:nvPr/>
            </p:nvSpPr>
            <p:spPr bwMode="auto">
              <a:xfrm flipH="1">
                <a:off x="1728" y="240"/>
                <a:ext cx="336" cy="192"/>
              </a:xfrm>
              <a:prstGeom prst="line">
                <a:avLst/>
              </a:prstGeom>
              <a:grpFill/>
              <a:ln w="9525">
                <a:solidFill>
                  <a:srgbClr val="0000FF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" name="Line 43"/>
              <p:cNvSpPr>
                <a:spLocks noChangeShapeType="1"/>
              </p:cNvSpPr>
              <p:nvPr/>
            </p:nvSpPr>
            <p:spPr bwMode="auto">
              <a:xfrm>
                <a:off x="2400" y="240"/>
                <a:ext cx="384" cy="192"/>
              </a:xfrm>
              <a:prstGeom prst="line">
                <a:avLst/>
              </a:prstGeom>
              <a:grpFill/>
              <a:ln w="9525">
                <a:solidFill>
                  <a:srgbClr val="0000FF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" name="Line 44"/>
              <p:cNvSpPr>
                <a:spLocks noChangeShapeType="1"/>
              </p:cNvSpPr>
              <p:nvPr/>
            </p:nvSpPr>
            <p:spPr bwMode="auto">
              <a:xfrm flipH="1">
                <a:off x="1296" y="576"/>
                <a:ext cx="336" cy="288"/>
              </a:xfrm>
              <a:prstGeom prst="line">
                <a:avLst/>
              </a:prstGeom>
              <a:grpFill/>
              <a:ln w="9525">
                <a:solidFill>
                  <a:srgbClr val="0000FF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" name="Line 45"/>
              <p:cNvSpPr>
                <a:spLocks noChangeShapeType="1"/>
              </p:cNvSpPr>
              <p:nvPr/>
            </p:nvSpPr>
            <p:spPr bwMode="auto">
              <a:xfrm>
                <a:off x="1776" y="576"/>
                <a:ext cx="432" cy="288"/>
              </a:xfrm>
              <a:prstGeom prst="line">
                <a:avLst/>
              </a:prstGeom>
              <a:grpFill/>
              <a:ln w="9525">
                <a:solidFill>
                  <a:srgbClr val="0000FF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Line 46"/>
              <p:cNvSpPr>
                <a:spLocks noChangeShapeType="1"/>
              </p:cNvSpPr>
              <p:nvPr/>
            </p:nvSpPr>
            <p:spPr bwMode="auto">
              <a:xfrm flipH="1">
                <a:off x="2352" y="576"/>
                <a:ext cx="432" cy="288"/>
              </a:xfrm>
              <a:prstGeom prst="line">
                <a:avLst/>
              </a:prstGeom>
              <a:grpFill/>
              <a:ln w="9525">
                <a:solidFill>
                  <a:srgbClr val="0000FF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Line 47"/>
              <p:cNvSpPr>
                <a:spLocks noChangeShapeType="1"/>
              </p:cNvSpPr>
              <p:nvPr/>
            </p:nvSpPr>
            <p:spPr bwMode="auto">
              <a:xfrm>
                <a:off x="3024" y="576"/>
                <a:ext cx="336" cy="288"/>
              </a:xfrm>
              <a:prstGeom prst="line">
                <a:avLst/>
              </a:prstGeom>
              <a:grpFill/>
              <a:ln w="9525">
                <a:solidFill>
                  <a:srgbClr val="0000FF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3" name="Group 48"/>
              <p:cNvGrpSpPr>
                <a:grpSpLocks/>
              </p:cNvGrpSpPr>
              <p:nvPr/>
            </p:nvGrpSpPr>
            <p:grpSpPr bwMode="auto">
              <a:xfrm>
                <a:off x="768" y="960"/>
                <a:ext cx="960" cy="336"/>
                <a:chOff x="768" y="960"/>
                <a:chExt cx="960" cy="336"/>
              </a:xfrm>
              <a:grpFill/>
            </p:grpSpPr>
            <p:sp>
              <p:nvSpPr>
                <p:cNvPr id="52" name="AutoShape 49"/>
                <p:cNvSpPr>
                  <a:spLocks noChangeArrowheads="1"/>
                </p:cNvSpPr>
                <p:nvPr/>
              </p:nvSpPr>
              <p:spPr bwMode="auto">
                <a:xfrm>
                  <a:off x="768" y="1104"/>
                  <a:ext cx="192" cy="192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scene3d>
                  <a:camera prst="orthographicFront"/>
                  <a:lightRig rig="threePt" dir="t"/>
                </a:scene3d>
                <a:sp3d/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3" name="AutoShape 50"/>
                <p:cNvSpPr>
                  <a:spLocks noChangeArrowheads="1"/>
                </p:cNvSpPr>
                <p:nvPr/>
              </p:nvSpPr>
              <p:spPr bwMode="auto">
                <a:xfrm>
                  <a:off x="960" y="1104"/>
                  <a:ext cx="192" cy="192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scene3d>
                  <a:camera prst="orthographicFront"/>
                  <a:lightRig rig="threePt" dir="t"/>
                </a:scene3d>
                <a:sp3d/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" name="AutoShape 51"/>
                <p:cNvSpPr>
                  <a:spLocks noChangeArrowheads="1"/>
                </p:cNvSpPr>
                <p:nvPr/>
              </p:nvSpPr>
              <p:spPr bwMode="auto">
                <a:xfrm>
                  <a:off x="1152" y="1104"/>
                  <a:ext cx="192" cy="192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scene3d>
                  <a:camera prst="orthographicFront"/>
                  <a:lightRig rig="threePt" dir="t"/>
                </a:scene3d>
                <a:sp3d/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" name="AutoShape 52"/>
                <p:cNvSpPr>
                  <a:spLocks noChangeArrowheads="1"/>
                </p:cNvSpPr>
                <p:nvPr/>
              </p:nvSpPr>
              <p:spPr bwMode="auto">
                <a:xfrm>
                  <a:off x="1344" y="1104"/>
                  <a:ext cx="192" cy="192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scene3d>
                  <a:camera prst="orthographicFront"/>
                  <a:lightRig rig="threePt" dir="t"/>
                </a:scene3d>
                <a:sp3d/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6" name="AutoShape 53"/>
                <p:cNvSpPr>
                  <a:spLocks noChangeArrowheads="1"/>
                </p:cNvSpPr>
                <p:nvPr/>
              </p:nvSpPr>
              <p:spPr bwMode="auto">
                <a:xfrm>
                  <a:off x="1536" y="1104"/>
                  <a:ext cx="192" cy="192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scene3d>
                  <a:camera prst="orthographicFront"/>
                  <a:lightRig rig="threePt" dir="t"/>
                </a:scene3d>
                <a:sp3d/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864" y="960"/>
                  <a:ext cx="192" cy="144"/>
                </a:xfrm>
                <a:prstGeom prst="line">
                  <a:avLst/>
                </a:prstGeom>
                <a:grpFill/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8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1056" y="1008"/>
                  <a:ext cx="96" cy="96"/>
                </a:xfrm>
                <a:prstGeom prst="line">
                  <a:avLst/>
                </a:prstGeom>
                <a:grpFill/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9" name="Line 56"/>
                <p:cNvSpPr>
                  <a:spLocks noChangeShapeType="1"/>
                </p:cNvSpPr>
                <p:nvPr/>
              </p:nvSpPr>
              <p:spPr bwMode="auto">
                <a:xfrm flipH="1">
                  <a:off x="1248" y="1008"/>
                  <a:ext cx="48" cy="96"/>
                </a:xfrm>
                <a:prstGeom prst="line">
                  <a:avLst/>
                </a:prstGeom>
                <a:grpFill/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0" name="Line 57"/>
                <p:cNvSpPr>
                  <a:spLocks noChangeShapeType="1"/>
                </p:cNvSpPr>
                <p:nvPr/>
              </p:nvSpPr>
              <p:spPr bwMode="auto">
                <a:xfrm>
                  <a:off x="1392" y="1008"/>
                  <a:ext cx="48" cy="96"/>
                </a:xfrm>
                <a:prstGeom prst="line">
                  <a:avLst/>
                </a:prstGeom>
                <a:grpFill/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1" name="Line 58"/>
                <p:cNvSpPr>
                  <a:spLocks noChangeShapeType="1"/>
                </p:cNvSpPr>
                <p:nvPr/>
              </p:nvSpPr>
              <p:spPr bwMode="auto">
                <a:xfrm>
                  <a:off x="1536" y="960"/>
                  <a:ext cx="144" cy="144"/>
                </a:xfrm>
                <a:prstGeom prst="line">
                  <a:avLst/>
                </a:prstGeom>
                <a:grpFill/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4" name="Group 59"/>
              <p:cNvGrpSpPr>
                <a:grpSpLocks/>
              </p:cNvGrpSpPr>
              <p:nvPr/>
            </p:nvGrpSpPr>
            <p:grpSpPr bwMode="auto">
              <a:xfrm>
                <a:off x="2832" y="960"/>
                <a:ext cx="960" cy="336"/>
                <a:chOff x="768" y="960"/>
                <a:chExt cx="960" cy="336"/>
              </a:xfrm>
              <a:grpFill/>
            </p:grpSpPr>
            <p:sp>
              <p:nvSpPr>
                <p:cNvPr id="42" name="AutoShape 60"/>
                <p:cNvSpPr>
                  <a:spLocks noChangeArrowheads="1"/>
                </p:cNvSpPr>
                <p:nvPr/>
              </p:nvSpPr>
              <p:spPr bwMode="auto">
                <a:xfrm>
                  <a:off x="768" y="1104"/>
                  <a:ext cx="192" cy="192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scene3d>
                  <a:camera prst="orthographicFront"/>
                  <a:lightRig rig="threePt" dir="t"/>
                </a:scene3d>
                <a:sp3d/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" name="AutoShape 61"/>
                <p:cNvSpPr>
                  <a:spLocks noChangeArrowheads="1"/>
                </p:cNvSpPr>
                <p:nvPr/>
              </p:nvSpPr>
              <p:spPr bwMode="auto">
                <a:xfrm>
                  <a:off x="960" y="1104"/>
                  <a:ext cx="192" cy="192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scene3d>
                  <a:camera prst="orthographicFront"/>
                  <a:lightRig rig="threePt" dir="t"/>
                </a:scene3d>
                <a:sp3d/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" name="AutoShape 62"/>
                <p:cNvSpPr>
                  <a:spLocks noChangeArrowheads="1"/>
                </p:cNvSpPr>
                <p:nvPr/>
              </p:nvSpPr>
              <p:spPr bwMode="auto">
                <a:xfrm>
                  <a:off x="1152" y="1104"/>
                  <a:ext cx="192" cy="192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scene3d>
                  <a:camera prst="orthographicFront"/>
                  <a:lightRig rig="threePt" dir="t"/>
                </a:scene3d>
                <a:sp3d/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" name="AutoShape 63"/>
                <p:cNvSpPr>
                  <a:spLocks noChangeArrowheads="1"/>
                </p:cNvSpPr>
                <p:nvPr/>
              </p:nvSpPr>
              <p:spPr bwMode="auto">
                <a:xfrm>
                  <a:off x="1344" y="1104"/>
                  <a:ext cx="192" cy="192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scene3d>
                  <a:camera prst="orthographicFront"/>
                  <a:lightRig rig="threePt" dir="t"/>
                </a:scene3d>
                <a:sp3d/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" name="AutoShape 64"/>
                <p:cNvSpPr>
                  <a:spLocks noChangeArrowheads="1"/>
                </p:cNvSpPr>
                <p:nvPr/>
              </p:nvSpPr>
              <p:spPr bwMode="auto">
                <a:xfrm>
                  <a:off x="1536" y="1104"/>
                  <a:ext cx="192" cy="192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scene3d>
                  <a:camera prst="orthographicFront"/>
                  <a:lightRig rig="threePt" dir="t"/>
                </a:scene3d>
                <a:sp3d/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7" name="Line 65"/>
                <p:cNvSpPr>
                  <a:spLocks noChangeShapeType="1"/>
                </p:cNvSpPr>
                <p:nvPr/>
              </p:nvSpPr>
              <p:spPr bwMode="auto">
                <a:xfrm flipH="1">
                  <a:off x="864" y="960"/>
                  <a:ext cx="192" cy="144"/>
                </a:xfrm>
                <a:prstGeom prst="line">
                  <a:avLst/>
                </a:prstGeom>
                <a:grpFill/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" name="Line 66"/>
                <p:cNvSpPr>
                  <a:spLocks noChangeShapeType="1"/>
                </p:cNvSpPr>
                <p:nvPr/>
              </p:nvSpPr>
              <p:spPr bwMode="auto">
                <a:xfrm flipH="1">
                  <a:off x="1056" y="1008"/>
                  <a:ext cx="96" cy="96"/>
                </a:xfrm>
                <a:prstGeom prst="line">
                  <a:avLst/>
                </a:prstGeom>
                <a:grpFill/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" name="Line 67"/>
                <p:cNvSpPr>
                  <a:spLocks noChangeShapeType="1"/>
                </p:cNvSpPr>
                <p:nvPr/>
              </p:nvSpPr>
              <p:spPr bwMode="auto">
                <a:xfrm flipH="1">
                  <a:off x="1248" y="1008"/>
                  <a:ext cx="48" cy="96"/>
                </a:xfrm>
                <a:prstGeom prst="line">
                  <a:avLst/>
                </a:prstGeom>
                <a:grpFill/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" name="Line 68"/>
                <p:cNvSpPr>
                  <a:spLocks noChangeShapeType="1"/>
                </p:cNvSpPr>
                <p:nvPr/>
              </p:nvSpPr>
              <p:spPr bwMode="auto">
                <a:xfrm>
                  <a:off x="1392" y="1008"/>
                  <a:ext cx="48" cy="96"/>
                </a:xfrm>
                <a:prstGeom prst="line">
                  <a:avLst/>
                </a:prstGeom>
                <a:grpFill/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1" name="Line 69"/>
                <p:cNvSpPr>
                  <a:spLocks noChangeShapeType="1"/>
                </p:cNvSpPr>
                <p:nvPr/>
              </p:nvSpPr>
              <p:spPr bwMode="auto">
                <a:xfrm>
                  <a:off x="1536" y="960"/>
                  <a:ext cx="144" cy="144"/>
                </a:xfrm>
                <a:prstGeom prst="line">
                  <a:avLst/>
                </a:prstGeom>
                <a:grpFill/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txBody>
                <a:bodyPr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5" name="Group 70"/>
              <p:cNvGrpSpPr>
                <a:grpSpLocks/>
              </p:cNvGrpSpPr>
              <p:nvPr/>
            </p:nvGrpSpPr>
            <p:grpSpPr bwMode="auto">
              <a:xfrm>
                <a:off x="1968" y="1104"/>
                <a:ext cx="208" cy="368"/>
                <a:chOff x="4080" y="3264"/>
                <a:chExt cx="208" cy="368"/>
              </a:xfrm>
              <a:grpFill/>
            </p:grpSpPr>
            <p:grpSp>
              <p:nvGrpSpPr>
                <p:cNvPr id="36" name="Group 71"/>
                <p:cNvGrpSpPr>
                  <a:grpSpLocks/>
                </p:cNvGrpSpPr>
                <p:nvPr/>
              </p:nvGrpSpPr>
              <p:grpSpPr bwMode="auto">
                <a:xfrm>
                  <a:off x="4080" y="3273"/>
                  <a:ext cx="208" cy="359"/>
                  <a:chOff x="2016" y="3312"/>
                  <a:chExt cx="192" cy="336"/>
                </a:xfrm>
                <a:grpFill/>
              </p:grpSpPr>
              <p:sp>
                <p:nvSpPr>
                  <p:cNvPr id="38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3312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grpFill/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/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9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3552"/>
                    <a:ext cx="144" cy="96"/>
                  </a:xfrm>
                  <a:prstGeom prst="flowChartMagneticDisk">
                    <a:avLst/>
                  </a:prstGeom>
                  <a:grpFill/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0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3504"/>
                    <a:ext cx="0" cy="48"/>
                  </a:xfrm>
                  <a:prstGeom prst="line">
                    <a:avLst/>
                  </a:prstGeom>
                  <a:grpFill/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1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3504"/>
                    <a:ext cx="0" cy="48"/>
                  </a:xfrm>
                  <a:prstGeom prst="line">
                    <a:avLst/>
                  </a:prstGeom>
                  <a:grpFill/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37" name="AutoShape 76"/>
                <p:cNvSpPr>
                  <a:spLocks noChangeArrowheads="1"/>
                </p:cNvSpPr>
                <p:nvPr/>
              </p:nvSpPr>
              <p:spPr bwMode="auto">
                <a:xfrm>
                  <a:off x="4080" y="3264"/>
                  <a:ext cx="208" cy="205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scene3d>
                  <a:camera prst="orthographicFront"/>
                  <a:lightRig rig="threePt" dir="t"/>
                </a:scene3d>
                <a:sp3d/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6" name="Group 77"/>
              <p:cNvGrpSpPr>
                <a:grpSpLocks/>
              </p:cNvGrpSpPr>
              <p:nvPr/>
            </p:nvGrpSpPr>
            <p:grpSpPr bwMode="auto">
              <a:xfrm>
                <a:off x="2208" y="1104"/>
                <a:ext cx="208" cy="368"/>
                <a:chOff x="4080" y="3264"/>
                <a:chExt cx="208" cy="368"/>
              </a:xfrm>
              <a:grpFill/>
            </p:grpSpPr>
            <p:grpSp>
              <p:nvGrpSpPr>
                <p:cNvPr id="30" name="Group 78"/>
                <p:cNvGrpSpPr>
                  <a:grpSpLocks/>
                </p:cNvGrpSpPr>
                <p:nvPr/>
              </p:nvGrpSpPr>
              <p:grpSpPr bwMode="auto">
                <a:xfrm>
                  <a:off x="4080" y="3273"/>
                  <a:ext cx="208" cy="359"/>
                  <a:chOff x="2016" y="3312"/>
                  <a:chExt cx="192" cy="336"/>
                </a:xfrm>
                <a:grpFill/>
              </p:grpSpPr>
              <p:sp>
                <p:nvSpPr>
                  <p:cNvPr id="32" name="AutoShape 79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3312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grpFill/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/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3" name="AutoShape 80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3552"/>
                    <a:ext cx="144" cy="96"/>
                  </a:xfrm>
                  <a:prstGeom prst="flowChartMagneticDisk">
                    <a:avLst/>
                  </a:prstGeom>
                  <a:grpFill/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4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3504"/>
                    <a:ext cx="0" cy="48"/>
                  </a:xfrm>
                  <a:prstGeom prst="line">
                    <a:avLst/>
                  </a:prstGeom>
                  <a:grpFill/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5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3504"/>
                    <a:ext cx="0" cy="48"/>
                  </a:xfrm>
                  <a:prstGeom prst="line">
                    <a:avLst/>
                  </a:prstGeom>
                  <a:grpFill/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31" name="AutoShape 83"/>
                <p:cNvSpPr>
                  <a:spLocks noChangeArrowheads="1"/>
                </p:cNvSpPr>
                <p:nvPr/>
              </p:nvSpPr>
              <p:spPr bwMode="auto">
                <a:xfrm>
                  <a:off x="4080" y="3264"/>
                  <a:ext cx="208" cy="205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scene3d>
                  <a:camera prst="orthographicFront"/>
                  <a:lightRig rig="threePt" dir="t"/>
                </a:scene3d>
                <a:sp3d/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17" name="Group 84"/>
              <p:cNvGrpSpPr>
                <a:grpSpLocks/>
              </p:cNvGrpSpPr>
              <p:nvPr/>
            </p:nvGrpSpPr>
            <p:grpSpPr bwMode="auto">
              <a:xfrm>
                <a:off x="2448" y="1104"/>
                <a:ext cx="208" cy="368"/>
                <a:chOff x="4080" y="3264"/>
                <a:chExt cx="208" cy="368"/>
              </a:xfrm>
              <a:grpFill/>
            </p:grpSpPr>
            <p:grpSp>
              <p:nvGrpSpPr>
                <p:cNvPr id="24" name="Group 85"/>
                <p:cNvGrpSpPr>
                  <a:grpSpLocks/>
                </p:cNvGrpSpPr>
                <p:nvPr/>
              </p:nvGrpSpPr>
              <p:grpSpPr bwMode="auto">
                <a:xfrm>
                  <a:off x="4080" y="3273"/>
                  <a:ext cx="208" cy="359"/>
                  <a:chOff x="2016" y="3312"/>
                  <a:chExt cx="192" cy="336"/>
                </a:xfrm>
                <a:grpFill/>
              </p:grpSpPr>
              <p:sp>
                <p:nvSpPr>
                  <p:cNvPr id="26" name="AutoShape 86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3312"/>
                    <a:ext cx="192" cy="192"/>
                  </a:xfrm>
                  <a:prstGeom prst="cube">
                    <a:avLst>
                      <a:gd name="adj" fmla="val 25000"/>
                    </a:avLst>
                  </a:prstGeom>
                  <a:grpFill/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/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7" name="AutoShape 87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3552"/>
                    <a:ext cx="144" cy="96"/>
                  </a:xfrm>
                  <a:prstGeom prst="flowChartMagneticDisk">
                    <a:avLst/>
                  </a:prstGeom>
                  <a:grpFill/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2064" y="3504"/>
                    <a:ext cx="0" cy="48"/>
                  </a:xfrm>
                  <a:prstGeom prst="line">
                    <a:avLst/>
                  </a:prstGeom>
                  <a:grpFill/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9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2112" y="3504"/>
                    <a:ext cx="0" cy="48"/>
                  </a:xfrm>
                  <a:prstGeom prst="line">
                    <a:avLst/>
                  </a:prstGeom>
                  <a:grpFill/>
                  <a:ln w="9525">
                    <a:solidFill>
                      <a:srgbClr val="0000FF"/>
                    </a:solidFill>
                    <a:round/>
                    <a:headEnd/>
                    <a:tailEnd/>
                  </a:ln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p:spPr>
                <p:txBody>
                  <a:bodyPr wrap="none" anchor="ctr"/>
                  <a:lstStyle/>
                  <a:p>
                    <a:endParaRPr lang="en-US" sz="160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25" name="AutoShape 90"/>
                <p:cNvSpPr>
                  <a:spLocks noChangeArrowheads="1"/>
                </p:cNvSpPr>
                <p:nvPr/>
              </p:nvSpPr>
              <p:spPr bwMode="auto">
                <a:xfrm>
                  <a:off x="4080" y="3264"/>
                  <a:ext cx="208" cy="205"/>
                </a:xfrm>
                <a:prstGeom prst="cube">
                  <a:avLst>
                    <a:gd name="adj" fmla="val 25000"/>
                  </a:avLst>
                </a:prstGeom>
                <a:grpFill/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  <a:scene3d>
                  <a:camera prst="orthographicFront"/>
                  <a:lightRig rig="threePt" dir="t"/>
                </a:scene3d>
                <a:sp3d/>
              </p:spPr>
              <p:txBody>
                <a:bodyPr wrap="none" anchor="ctr"/>
                <a:lstStyle/>
                <a:p>
                  <a:endParaRPr lang="en-US" sz="16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8" name="Line 91"/>
              <p:cNvSpPr>
                <a:spLocks noChangeShapeType="1"/>
              </p:cNvSpPr>
              <p:nvPr/>
            </p:nvSpPr>
            <p:spPr bwMode="auto">
              <a:xfrm flipH="1">
                <a:off x="2112" y="1008"/>
                <a:ext cx="48" cy="96"/>
              </a:xfrm>
              <a:prstGeom prst="line">
                <a:avLst/>
              </a:prstGeom>
              <a:grpFill/>
              <a:ln w="9525">
                <a:solidFill>
                  <a:srgbClr val="0000FF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Line 92"/>
              <p:cNvSpPr>
                <a:spLocks noChangeShapeType="1"/>
              </p:cNvSpPr>
              <p:nvPr/>
            </p:nvSpPr>
            <p:spPr bwMode="auto">
              <a:xfrm>
                <a:off x="2304" y="1008"/>
                <a:ext cx="0" cy="96"/>
              </a:xfrm>
              <a:prstGeom prst="line">
                <a:avLst/>
              </a:prstGeom>
              <a:grpFill/>
              <a:ln w="9525">
                <a:solidFill>
                  <a:srgbClr val="0000FF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" name="Line 93"/>
              <p:cNvSpPr>
                <a:spLocks noChangeShapeType="1"/>
              </p:cNvSpPr>
              <p:nvPr/>
            </p:nvSpPr>
            <p:spPr bwMode="auto">
              <a:xfrm>
                <a:off x="2544" y="960"/>
                <a:ext cx="48" cy="144"/>
              </a:xfrm>
              <a:prstGeom prst="line">
                <a:avLst/>
              </a:prstGeom>
              <a:grpFill/>
              <a:ln w="9525">
                <a:solidFill>
                  <a:srgbClr val="0000FF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Oval 94"/>
              <p:cNvSpPr>
                <a:spLocks noChangeArrowheads="1"/>
              </p:cNvSpPr>
              <p:nvPr/>
            </p:nvSpPr>
            <p:spPr bwMode="auto">
              <a:xfrm>
                <a:off x="1008" y="864"/>
                <a:ext cx="576" cy="144"/>
              </a:xfrm>
              <a:prstGeom prst="ellipse">
                <a:avLst/>
              </a:prstGeom>
              <a:grpFill/>
              <a:ln w="9525">
                <a:solidFill>
                  <a:srgbClr val="0000FF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Oval 95"/>
              <p:cNvSpPr>
                <a:spLocks noChangeArrowheads="1"/>
              </p:cNvSpPr>
              <p:nvPr/>
            </p:nvSpPr>
            <p:spPr bwMode="auto">
              <a:xfrm>
                <a:off x="2016" y="864"/>
                <a:ext cx="576" cy="144"/>
              </a:xfrm>
              <a:prstGeom prst="ellipse">
                <a:avLst/>
              </a:prstGeom>
              <a:grpFill/>
              <a:ln w="9525">
                <a:solidFill>
                  <a:srgbClr val="0000FF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Oval 96"/>
              <p:cNvSpPr>
                <a:spLocks noChangeArrowheads="1"/>
              </p:cNvSpPr>
              <p:nvPr/>
            </p:nvSpPr>
            <p:spPr bwMode="auto">
              <a:xfrm>
                <a:off x="3072" y="864"/>
                <a:ext cx="576" cy="144"/>
              </a:xfrm>
              <a:prstGeom prst="ellipse">
                <a:avLst/>
              </a:prstGeom>
              <a:grpFill/>
              <a:ln w="9525">
                <a:solidFill>
                  <a:srgbClr val="0000FF"/>
                </a:solidFill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endParaRPr lang="en-US" sz="160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pic>
        <p:nvPicPr>
          <p:cNvPr id="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980728"/>
            <a:ext cx="1129328" cy="112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" name="Picture 12"/>
          <p:cNvPicPr>
            <a:picLocks noChangeAspect="1"/>
          </p:cNvPicPr>
          <p:nvPr/>
        </p:nvPicPr>
        <p:blipFill>
          <a:blip r:embed="rId4" cstate="print"/>
          <a:srcRect l="3638" r="7480"/>
          <a:stretch>
            <a:fillRect/>
          </a:stretch>
        </p:blipFill>
        <p:spPr bwMode="auto">
          <a:xfrm>
            <a:off x="6372200" y="5157192"/>
            <a:ext cx="1944216" cy="12894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5" name="TextBox 64"/>
          <p:cNvSpPr txBox="1"/>
          <p:nvPr/>
        </p:nvSpPr>
        <p:spPr>
          <a:xfrm>
            <a:off x="2987824" y="1988840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Programs</a:t>
            </a:r>
            <a:endParaRPr lang="en-US" b="1" u="sng" dirty="0"/>
          </a:p>
        </p:txBody>
      </p:sp>
      <p:sp>
        <p:nvSpPr>
          <p:cNvPr id="66" name="TextBox 65"/>
          <p:cNvSpPr txBox="1"/>
          <p:nvPr/>
        </p:nvSpPr>
        <p:spPr>
          <a:xfrm>
            <a:off x="4572000" y="2492896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Monitoring</a:t>
            </a:r>
            <a:endParaRPr lang="en-US" b="1" u="sng" dirty="0"/>
          </a:p>
        </p:txBody>
      </p:sp>
      <p:sp>
        <p:nvSpPr>
          <p:cNvPr id="67" name="TextBox 66"/>
          <p:cNvSpPr txBox="1"/>
          <p:nvPr/>
        </p:nvSpPr>
        <p:spPr>
          <a:xfrm>
            <a:off x="6300192" y="3068960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Event data</a:t>
            </a:r>
            <a:endParaRPr lang="en-US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5652120" y="980728"/>
            <a:ext cx="2852063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Local site batch system,</a:t>
            </a: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Monitoring and </a:t>
            </a: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data management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084168" y="4077072"/>
            <a:ext cx="200567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Storage Element</a:t>
            </a:r>
          </a:p>
          <a:p>
            <a:pPr algn="ctr"/>
            <a:r>
              <a:rPr lang="en-US" b="1" dirty="0" smtClean="0"/>
              <a:t>SE</a:t>
            </a:r>
            <a:endParaRPr lang="en-US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4499992" y="4077072"/>
            <a:ext cx="151836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Information </a:t>
            </a:r>
          </a:p>
          <a:p>
            <a:pPr algn="ctr"/>
            <a:r>
              <a:rPr lang="en-US" b="1" dirty="0" smtClean="0"/>
              <a:t>System</a:t>
            </a:r>
            <a:endParaRPr lang="en-US" b="1" dirty="0"/>
          </a:p>
        </p:txBody>
      </p:sp>
      <p:sp>
        <p:nvSpPr>
          <p:cNvPr id="71" name="TextBox 70"/>
          <p:cNvSpPr txBox="1"/>
          <p:nvPr/>
        </p:nvSpPr>
        <p:spPr>
          <a:xfrm>
            <a:off x="1691680" y="4077072"/>
            <a:ext cx="273630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Computing Element </a:t>
            </a:r>
          </a:p>
          <a:p>
            <a:pPr algn="ctr"/>
            <a:r>
              <a:rPr lang="en-US" b="1" dirty="0" smtClean="0"/>
              <a:t>CE</a:t>
            </a:r>
            <a:endParaRPr lang="en-US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1403648" y="5157192"/>
            <a:ext cx="248023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GRID ‘batch’ system,</a:t>
            </a: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Monitoring and </a:t>
            </a: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data management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2771800" y="1628800"/>
            <a:ext cx="64807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rot="5400000">
            <a:off x="2519772" y="2960948"/>
            <a:ext cx="158417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65" idx="3"/>
          </p:cNvCxnSpPr>
          <p:nvPr/>
        </p:nvCxnSpPr>
        <p:spPr>
          <a:xfrm>
            <a:off x="4249708" y="2173506"/>
            <a:ext cx="3058596" cy="313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endCxn id="66" idx="3"/>
          </p:cNvCxnSpPr>
          <p:nvPr/>
        </p:nvCxnSpPr>
        <p:spPr>
          <a:xfrm rot="10800000" flipV="1">
            <a:off x="5949300" y="2492896"/>
            <a:ext cx="1286996" cy="184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70" idx="0"/>
            <a:endCxn id="66" idx="2"/>
          </p:cNvCxnSpPr>
          <p:nvPr/>
        </p:nvCxnSpPr>
        <p:spPr>
          <a:xfrm rot="5400000" flipH="1" flipV="1">
            <a:off x="4652490" y="3468912"/>
            <a:ext cx="1214844" cy="14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67" idx="0"/>
          </p:cNvCxnSpPr>
          <p:nvPr/>
        </p:nvCxnSpPr>
        <p:spPr>
          <a:xfrm rot="5400000" flipH="1" flipV="1">
            <a:off x="7142161" y="2542777"/>
            <a:ext cx="360040" cy="6923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>
            <a:off x="3419872" y="4797152"/>
            <a:ext cx="122413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rot="5400000" flipH="1" flipV="1">
            <a:off x="4824028" y="5049180"/>
            <a:ext cx="64807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rot="10800000" flipV="1">
            <a:off x="5724128" y="4797152"/>
            <a:ext cx="122413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1285852" y="214290"/>
            <a:ext cx="4775666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How does the GRID work ?</a:t>
            </a:r>
          </a:p>
        </p:txBody>
      </p:sp>
      <p:cxnSp>
        <p:nvCxnSpPr>
          <p:cNvPr id="109" name="Straight Arrow Connector 108"/>
          <p:cNvCxnSpPr>
            <a:stCxn id="67" idx="2"/>
          </p:cNvCxnSpPr>
          <p:nvPr/>
        </p:nvCxnSpPr>
        <p:spPr>
          <a:xfrm rot="5400000">
            <a:off x="6678755" y="3707801"/>
            <a:ext cx="566772" cy="277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5852" y="214290"/>
            <a:ext cx="5057795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GRID infrastructure at CERN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85852" y="1142984"/>
            <a:ext cx="7494359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GRID services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Work load management : </a:t>
            </a:r>
          </a:p>
          <a:p>
            <a:r>
              <a:rPr lang="en-US" dirty="0" smtClean="0"/>
              <a:t>submission and scheduling of jobs in the GRID,</a:t>
            </a:r>
          </a:p>
          <a:p>
            <a:r>
              <a:rPr lang="en-US" dirty="0" smtClean="0"/>
              <a:t>transfer into the local fabric batch scheduling systems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Storage elements and file transfer services :</a:t>
            </a:r>
          </a:p>
          <a:p>
            <a:r>
              <a:rPr lang="en-US" dirty="0" smtClean="0"/>
              <a:t>Distribution of physics data sets world-wide</a:t>
            </a:r>
          </a:p>
          <a:p>
            <a:r>
              <a:rPr lang="en-US" dirty="0" smtClean="0"/>
              <a:t>Interface to the local fabric storage systems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Experiment specific infrastructure :</a:t>
            </a:r>
          </a:p>
          <a:p>
            <a:r>
              <a:rPr lang="en-US" dirty="0" smtClean="0"/>
              <a:t>Definition of physics data sets</a:t>
            </a:r>
          </a:p>
          <a:p>
            <a:r>
              <a:rPr lang="en-US" dirty="0" smtClean="0"/>
              <a:t>Bookkeeping of logical file names and their physical location world-wide</a:t>
            </a:r>
          </a:p>
          <a:p>
            <a:r>
              <a:rPr lang="en-US" dirty="0" smtClean="0"/>
              <a:t>Definition of data processing campaigns </a:t>
            </a:r>
          </a:p>
          <a:p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which data need processing with what programs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Various types of PC’s needed   &gt; 400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8"/>
          <p:cNvGrpSpPr>
            <a:grpSpLocks/>
          </p:cNvGrpSpPr>
          <p:nvPr/>
        </p:nvGrpSpPr>
        <p:grpSpPr bwMode="auto">
          <a:xfrm>
            <a:off x="3491880" y="1124744"/>
            <a:ext cx="1296988" cy="1008063"/>
            <a:chOff x="1610" y="1162"/>
            <a:chExt cx="1406" cy="1134"/>
          </a:xfrm>
        </p:grpSpPr>
        <p:grpSp>
          <p:nvGrpSpPr>
            <p:cNvPr id="9" name="Group 19"/>
            <p:cNvGrpSpPr>
              <a:grpSpLocks/>
            </p:cNvGrpSpPr>
            <p:nvPr/>
          </p:nvGrpSpPr>
          <p:grpSpPr bwMode="auto">
            <a:xfrm>
              <a:off x="1610" y="1162"/>
              <a:ext cx="862" cy="590"/>
              <a:chOff x="657" y="1207"/>
              <a:chExt cx="1180" cy="908"/>
            </a:xfrm>
          </p:grpSpPr>
          <p:sp>
            <p:nvSpPr>
              <p:cNvPr id="25706" name="Rectangle 20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5707" name="Picture 21" descr="atlas_event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0" name="Group 22"/>
            <p:cNvGrpSpPr>
              <a:grpSpLocks/>
            </p:cNvGrpSpPr>
            <p:nvPr/>
          </p:nvGrpSpPr>
          <p:grpSpPr bwMode="auto">
            <a:xfrm>
              <a:off x="1746" y="1298"/>
              <a:ext cx="862" cy="590"/>
              <a:chOff x="657" y="1207"/>
              <a:chExt cx="1180" cy="908"/>
            </a:xfrm>
          </p:grpSpPr>
          <p:sp>
            <p:nvSpPr>
              <p:cNvPr id="25704" name="Rectangle 23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5705" name="Picture 24" descr="atlas_event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1" name="Group 25"/>
            <p:cNvGrpSpPr>
              <a:grpSpLocks/>
            </p:cNvGrpSpPr>
            <p:nvPr/>
          </p:nvGrpSpPr>
          <p:grpSpPr bwMode="auto">
            <a:xfrm>
              <a:off x="1882" y="1434"/>
              <a:ext cx="862" cy="590"/>
              <a:chOff x="657" y="1207"/>
              <a:chExt cx="1180" cy="908"/>
            </a:xfrm>
          </p:grpSpPr>
          <p:sp>
            <p:nvSpPr>
              <p:cNvPr id="25702" name="Rectangle 26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5703" name="Picture 27" descr="atlas_event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2" name="Group 28"/>
            <p:cNvGrpSpPr>
              <a:grpSpLocks/>
            </p:cNvGrpSpPr>
            <p:nvPr/>
          </p:nvGrpSpPr>
          <p:grpSpPr bwMode="auto">
            <a:xfrm>
              <a:off x="2018" y="1570"/>
              <a:ext cx="862" cy="590"/>
              <a:chOff x="657" y="1207"/>
              <a:chExt cx="1180" cy="908"/>
            </a:xfrm>
          </p:grpSpPr>
          <p:sp>
            <p:nvSpPr>
              <p:cNvPr id="25700" name="Rectangle 29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5701" name="Picture 30" descr="atlas_event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3" name="Group 31"/>
            <p:cNvGrpSpPr>
              <a:grpSpLocks/>
            </p:cNvGrpSpPr>
            <p:nvPr/>
          </p:nvGrpSpPr>
          <p:grpSpPr bwMode="auto">
            <a:xfrm>
              <a:off x="2154" y="1706"/>
              <a:ext cx="862" cy="590"/>
              <a:chOff x="657" y="1207"/>
              <a:chExt cx="1180" cy="908"/>
            </a:xfrm>
          </p:grpSpPr>
          <p:sp>
            <p:nvSpPr>
              <p:cNvPr id="25698" name="Rectangle 32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1180" cy="908"/>
              </a:xfrm>
              <a:prstGeom prst="rect">
                <a:avLst/>
              </a:prstGeom>
              <a:solidFill>
                <a:srgbClr val="EAEAEA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25699" name="Picture 33" descr="atlas_event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48" y="1298"/>
                <a:ext cx="990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5606" name="Line 35"/>
          <p:cNvSpPr>
            <a:spLocks noChangeShapeType="1"/>
          </p:cNvSpPr>
          <p:nvPr/>
        </p:nvSpPr>
        <p:spPr bwMode="auto">
          <a:xfrm flipH="1">
            <a:off x="1692275" y="1412875"/>
            <a:ext cx="1727200" cy="10795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25609" name="Picture 56" descr="worl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4149080"/>
            <a:ext cx="291097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0" name="Line 57"/>
          <p:cNvSpPr>
            <a:spLocks noChangeShapeType="1"/>
          </p:cNvSpPr>
          <p:nvPr/>
        </p:nvSpPr>
        <p:spPr bwMode="auto">
          <a:xfrm>
            <a:off x="4932363" y="1341439"/>
            <a:ext cx="2687637" cy="7921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24" name="Group 123"/>
          <p:cNvGrpSpPr/>
          <p:nvPr/>
        </p:nvGrpSpPr>
        <p:grpSpPr>
          <a:xfrm>
            <a:off x="1331640" y="2132856"/>
            <a:ext cx="2449959" cy="3073400"/>
            <a:chOff x="323404" y="1844675"/>
            <a:chExt cx="2449959" cy="3073400"/>
          </a:xfrm>
        </p:grpSpPr>
        <p:grpSp>
          <p:nvGrpSpPr>
            <p:cNvPr id="2" name="Group 2"/>
            <p:cNvGrpSpPr>
              <a:grpSpLocks/>
            </p:cNvGrpSpPr>
            <p:nvPr/>
          </p:nvGrpSpPr>
          <p:grpSpPr bwMode="auto">
            <a:xfrm>
              <a:off x="611188" y="2276475"/>
              <a:ext cx="1296987" cy="1008063"/>
              <a:chOff x="1610" y="1162"/>
              <a:chExt cx="1406" cy="1134"/>
            </a:xfrm>
          </p:grpSpPr>
          <p:grpSp>
            <p:nvGrpSpPr>
              <p:cNvPr id="3" name="Group 3"/>
              <p:cNvGrpSpPr>
                <a:grpSpLocks/>
              </p:cNvGrpSpPr>
              <p:nvPr/>
            </p:nvGrpSpPr>
            <p:grpSpPr bwMode="auto">
              <a:xfrm>
                <a:off x="1610" y="1162"/>
                <a:ext cx="862" cy="590"/>
                <a:chOff x="657" y="1207"/>
                <a:chExt cx="1180" cy="908"/>
              </a:xfrm>
            </p:grpSpPr>
            <p:sp>
              <p:nvSpPr>
                <p:cNvPr id="25721" name="Rectangle 4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5722" name="Picture 5" descr="atlas_event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1746" y="1298"/>
                <a:ext cx="862" cy="590"/>
                <a:chOff x="657" y="1207"/>
                <a:chExt cx="1180" cy="908"/>
              </a:xfrm>
            </p:grpSpPr>
            <p:sp>
              <p:nvSpPr>
                <p:cNvPr id="25719" name="Rectangle 7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5720" name="Picture 8" descr="atlas_event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5" name="Group 9"/>
              <p:cNvGrpSpPr>
                <a:grpSpLocks/>
              </p:cNvGrpSpPr>
              <p:nvPr/>
            </p:nvGrpSpPr>
            <p:grpSpPr bwMode="auto">
              <a:xfrm>
                <a:off x="1882" y="1434"/>
                <a:ext cx="862" cy="590"/>
                <a:chOff x="657" y="1207"/>
                <a:chExt cx="1180" cy="908"/>
              </a:xfrm>
            </p:grpSpPr>
            <p:sp>
              <p:nvSpPr>
                <p:cNvPr id="25717" name="Rectangle 10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5718" name="Picture 11" descr="atlas_event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6" name="Group 12"/>
              <p:cNvGrpSpPr>
                <a:grpSpLocks/>
              </p:cNvGrpSpPr>
              <p:nvPr/>
            </p:nvGrpSpPr>
            <p:grpSpPr bwMode="auto">
              <a:xfrm>
                <a:off x="2018" y="1570"/>
                <a:ext cx="862" cy="590"/>
                <a:chOff x="657" y="1207"/>
                <a:chExt cx="1180" cy="908"/>
              </a:xfrm>
            </p:grpSpPr>
            <p:sp>
              <p:nvSpPr>
                <p:cNvPr id="25715" name="Rectangle 13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5716" name="Picture 14" descr="atlas_event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7" name="Group 15"/>
              <p:cNvGrpSpPr>
                <a:grpSpLocks/>
              </p:cNvGrpSpPr>
              <p:nvPr/>
            </p:nvGrpSpPr>
            <p:grpSpPr bwMode="auto">
              <a:xfrm>
                <a:off x="2154" y="1706"/>
                <a:ext cx="862" cy="590"/>
                <a:chOff x="657" y="1207"/>
                <a:chExt cx="1180" cy="908"/>
              </a:xfrm>
            </p:grpSpPr>
            <p:sp>
              <p:nvSpPr>
                <p:cNvPr id="25713" name="Rectangle 16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5714" name="Picture 17" descr="atlas_event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25611" name="Text Box 58"/>
            <p:cNvSpPr txBox="1">
              <a:spLocks noChangeArrowheads="1"/>
            </p:cNvSpPr>
            <p:nvPr/>
          </p:nvSpPr>
          <p:spPr bwMode="auto">
            <a:xfrm>
              <a:off x="323404" y="1844675"/>
              <a:ext cx="199163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dirty="0"/>
                <a:t>RAW </a:t>
              </a:r>
              <a:r>
                <a:rPr lang="en-US" sz="1600" dirty="0" smtClean="0"/>
                <a:t>    data </a:t>
              </a:r>
              <a:r>
                <a:rPr lang="en-US" sz="1600" dirty="0"/>
                <a:t>copies</a:t>
              </a:r>
            </a:p>
          </p:txBody>
        </p:sp>
        <p:grpSp>
          <p:nvGrpSpPr>
            <p:cNvPr id="14" name="Group 59"/>
            <p:cNvGrpSpPr>
              <a:grpSpLocks/>
            </p:cNvGrpSpPr>
            <p:nvPr/>
          </p:nvGrpSpPr>
          <p:grpSpPr bwMode="auto">
            <a:xfrm>
              <a:off x="468313" y="3357563"/>
              <a:ext cx="2305050" cy="1560512"/>
              <a:chOff x="295" y="2115"/>
              <a:chExt cx="1452" cy="983"/>
            </a:xfrm>
          </p:grpSpPr>
          <p:grpSp>
            <p:nvGrpSpPr>
              <p:cNvPr id="15" name="Group 60"/>
              <p:cNvGrpSpPr>
                <a:grpSpLocks/>
              </p:cNvGrpSpPr>
              <p:nvPr/>
            </p:nvGrpSpPr>
            <p:grpSpPr bwMode="auto">
              <a:xfrm>
                <a:off x="1202" y="2478"/>
                <a:ext cx="545" cy="363"/>
                <a:chOff x="1610" y="1162"/>
                <a:chExt cx="1406" cy="1134"/>
              </a:xfrm>
            </p:grpSpPr>
            <p:grpSp>
              <p:nvGrpSpPr>
                <p:cNvPr id="16" name="Group 61"/>
                <p:cNvGrpSpPr>
                  <a:grpSpLocks/>
                </p:cNvGrpSpPr>
                <p:nvPr/>
              </p:nvGrpSpPr>
              <p:grpSpPr bwMode="auto">
                <a:xfrm>
                  <a:off x="1610" y="1162"/>
                  <a:ext cx="862" cy="590"/>
                  <a:chOff x="657" y="1207"/>
                  <a:chExt cx="1180" cy="908"/>
                </a:xfrm>
              </p:grpSpPr>
              <p:sp>
                <p:nvSpPr>
                  <p:cNvPr id="25673" name="Rectangle 62"/>
                  <p:cNvSpPr>
                    <a:spLocks noChangeArrowheads="1"/>
                  </p:cNvSpPr>
                  <p:nvPr/>
                </p:nvSpPr>
                <p:spPr bwMode="auto">
                  <a:xfrm>
                    <a:off x="657" y="1207"/>
                    <a:ext cx="1180" cy="908"/>
                  </a:xfrm>
                  <a:prstGeom prst="rect">
                    <a:avLst/>
                  </a:prstGeom>
                  <a:solidFill>
                    <a:srgbClr val="EAEAEA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pic>
                <p:nvPicPr>
                  <p:cNvPr id="25674" name="Picture 63" descr="atlas_event3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748" y="1298"/>
                    <a:ext cx="990" cy="7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17" name="Group 64"/>
                <p:cNvGrpSpPr>
                  <a:grpSpLocks/>
                </p:cNvGrpSpPr>
                <p:nvPr/>
              </p:nvGrpSpPr>
              <p:grpSpPr bwMode="auto">
                <a:xfrm>
                  <a:off x="1746" y="1298"/>
                  <a:ext cx="862" cy="590"/>
                  <a:chOff x="657" y="1207"/>
                  <a:chExt cx="1180" cy="908"/>
                </a:xfrm>
              </p:grpSpPr>
              <p:sp>
                <p:nvSpPr>
                  <p:cNvPr id="25671" name="Rectangle 65"/>
                  <p:cNvSpPr>
                    <a:spLocks noChangeArrowheads="1"/>
                  </p:cNvSpPr>
                  <p:nvPr/>
                </p:nvSpPr>
                <p:spPr bwMode="auto">
                  <a:xfrm>
                    <a:off x="657" y="1207"/>
                    <a:ext cx="1180" cy="908"/>
                  </a:xfrm>
                  <a:prstGeom prst="rect">
                    <a:avLst/>
                  </a:prstGeom>
                  <a:solidFill>
                    <a:srgbClr val="EAEAEA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pic>
                <p:nvPicPr>
                  <p:cNvPr id="25672" name="Picture 66" descr="atlas_event3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748" y="1298"/>
                    <a:ext cx="990" cy="7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18" name="Group 67"/>
                <p:cNvGrpSpPr>
                  <a:grpSpLocks/>
                </p:cNvGrpSpPr>
                <p:nvPr/>
              </p:nvGrpSpPr>
              <p:grpSpPr bwMode="auto">
                <a:xfrm>
                  <a:off x="1882" y="1434"/>
                  <a:ext cx="862" cy="590"/>
                  <a:chOff x="657" y="1207"/>
                  <a:chExt cx="1180" cy="908"/>
                </a:xfrm>
              </p:grpSpPr>
              <p:sp>
                <p:nvSpPr>
                  <p:cNvPr id="25669" name="Rectangle 68"/>
                  <p:cNvSpPr>
                    <a:spLocks noChangeArrowheads="1"/>
                  </p:cNvSpPr>
                  <p:nvPr/>
                </p:nvSpPr>
                <p:spPr bwMode="auto">
                  <a:xfrm>
                    <a:off x="657" y="1207"/>
                    <a:ext cx="1180" cy="908"/>
                  </a:xfrm>
                  <a:prstGeom prst="rect">
                    <a:avLst/>
                  </a:prstGeom>
                  <a:solidFill>
                    <a:srgbClr val="EAEAEA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pic>
                <p:nvPicPr>
                  <p:cNvPr id="25670" name="Picture 69" descr="atlas_event3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748" y="1298"/>
                    <a:ext cx="990" cy="7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19" name="Group 70"/>
                <p:cNvGrpSpPr>
                  <a:grpSpLocks/>
                </p:cNvGrpSpPr>
                <p:nvPr/>
              </p:nvGrpSpPr>
              <p:grpSpPr bwMode="auto">
                <a:xfrm>
                  <a:off x="2018" y="1570"/>
                  <a:ext cx="862" cy="590"/>
                  <a:chOff x="657" y="1207"/>
                  <a:chExt cx="1180" cy="908"/>
                </a:xfrm>
              </p:grpSpPr>
              <p:sp>
                <p:nvSpPr>
                  <p:cNvPr id="25667" name="Rectangle 71"/>
                  <p:cNvSpPr>
                    <a:spLocks noChangeArrowheads="1"/>
                  </p:cNvSpPr>
                  <p:nvPr/>
                </p:nvSpPr>
                <p:spPr bwMode="auto">
                  <a:xfrm>
                    <a:off x="657" y="1207"/>
                    <a:ext cx="1180" cy="908"/>
                  </a:xfrm>
                  <a:prstGeom prst="rect">
                    <a:avLst/>
                  </a:prstGeom>
                  <a:solidFill>
                    <a:srgbClr val="EAEAEA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pic>
                <p:nvPicPr>
                  <p:cNvPr id="25668" name="Picture 72" descr="atlas_event3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748" y="1298"/>
                    <a:ext cx="990" cy="7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20" name="Group 73"/>
                <p:cNvGrpSpPr>
                  <a:grpSpLocks/>
                </p:cNvGrpSpPr>
                <p:nvPr/>
              </p:nvGrpSpPr>
              <p:grpSpPr bwMode="auto">
                <a:xfrm>
                  <a:off x="2154" y="1706"/>
                  <a:ext cx="862" cy="590"/>
                  <a:chOff x="657" y="1207"/>
                  <a:chExt cx="1180" cy="908"/>
                </a:xfrm>
              </p:grpSpPr>
              <p:sp>
                <p:nvSpPr>
                  <p:cNvPr id="25665" name="Rectangle 74"/>
                  <p:cNvSpPr>
                    <a:spLocks noChangeArrowheads="1"/>
                  </p:cNvSpPr>
                  <p:nvPr/>
                </p:nvSpPr>
                <p:spPr bwMode="auto">
                  <a:xfrm>
                    <a:off x="657" y="1207"/>
                    <a:ext cx="1180" cy="908"/>
                  </a:xfrm>
                  <a:prstGeom prst="rect">
                    <a:avLst/>
                  </a:prstGeom>
                  <a:solidFill>
                    <a:srgbClr val="EAEAEA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pic>
                <p:nvPicPr>
                  <p:cNvPr id="25666" name="Picture 75" descr="atlas_event3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748" y="1298"/>
                    <a:ext cx="990" cy="7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sp>
            <p:nvSpPr>
              <p:cNvPr id="25647" name="Line 76"/>
              <p:cNvSpPr>
                <a:spLocks noChangeShapeType="1"/>
              </p:cNvSpPr>
              <p:nvPr/>
            </p:nvSpPr>
            <p:spPr bwMode="auto">
              <a:xfrm>
                <a:off x="975" y="2115"/>
                <a:ext cx="317" cy="27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48" name="Line 77"/>
              <p:cNvSpPr>
                <a:spLocks noChangeShapeType="1"/>
              </p:cNvSpPr>
              <p:nvPr/>
            </p:nvSpPr>
            <p:spPr bwMode="auto">
              <a:xfrm flipH="1">
                <a:off x="476" y="2115"/>
                <a:ext cx="317" cy="31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1" name="Group 78"/>
              <p:cNvGrpSpPr>
                <a:grpSpLocks/>
              </p:cNvGrpSpPr>
              <p:nvPr/>
            </p:nvGrpSpPr>
            <p:grpSpPr bwMode="auto">
              <a:xfrm>
                <a:off x="295" y="2523"/>
                <a:ext cx="408" cy="317"/>
                <a:chOff x="2699" y="2478"/>
                <a:chExt cx="408" cy="317"/>
              </a:xfrm>
            </p:grpSpPr>
            <p:grpSp>
              <p:nvGrpSpPr>
                <p:cNvPr id="22" name="Group 79"/>
                <p:cNvGrpSpPr>
                  <a:grpSpLocks/>
                </p:cNvGrpSpPr>
                <p:nvPr/>
              </p:nvGrpSpPr>
              <p:grpSpPr bwMode="auto">
                <a:xfrm>
                  <a:off x="2699" y="2478"/>
                  <a:ext cx="318" cy="227"/>
                  <a:chOff x="612" y="2840"/>
                  <a:chExt cx="1179" cy="908"/>
                </a:xfrm>
              </p:grpSpPr>
              <p:sp>
                <p:nvSpPr>
                  <p:cNvPr id="25658" name="Rectangle 80"/>
                  <p:cNvSpPr>
                    <a:spLocks noChangeArrowheads="1"/>
                  </p:cNvSpPr>
                  <p:nvPr/>
                </p:nvSpPr>
                <p:spPr bwMode="auto">
                  <a:xfrm>
                    <a:off x="612" y="2840"/>
                    <a:ext cx="1179" cy="908"/>
                  </a:xfrm>
                  <a:prstGeom prst="rect">
                    <a:avLst/>
                  </a:prstGeom>
                  <a:solidFill>
                    <a:srgbClr val="EAEAEA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pic>
                <p:nvPicPr>
                  <p:cNvPr id="25659" name="Picture 81" descr="atlas_event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703" y="2931"/>
                    <a:ext cx="998" cy="74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23" name="Group 82"/>
                <p:cNvGrpSpPr>
                  <a:grpSpLocks/>
                </p:cNvGrpSpPr>
                <p:nvPr/>
              </p:nvGrpSpPr>
              <p:grpSpPr bwMode="auto">
                <a:xfrm>
                  <a:off x="2744" y="2523"/>
                  <a:ext cx="318" cy="227"/>
                  <a:chOff x="612" y="2840"/>
                  <a:chExt cx="1179" cy="908"/>
                </a:xfrm>
              </p:grpSpPr>
              <p:sp>
                <p:nvSpPr>
                  <p:cNvPr id="25656" name="Rectangle 83"/>
                  <p:cNvSpPr>
                    <a:spLocks noChangeArrowheads="1"/>
                  </p:cNvSpPr>
                  <p:nvPr/>
                </p:nvSpPr>
                <p:spPr bwMode="auto">
                  <a:xfrm>
                    <a:off x="612" y="2840"/>
                    <a:ext cx="1179" cy="908"/>
                  </a:xfrm>
                  <a:prstGeom prst="rect">
                    <a:avLst/>
                  </a:prstGeom>
                  <a:solidFill>
                    <a:srgbClr val="EAEAEA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pic>
                <p:nvPicPr>
                  <p:cNvPr id="25657" name="Picture 84" descr="atlas_event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703" y="2931"/>
                    <a:ext cx="998" cy="74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24" name="Group 85"/>
                <p:cNvGrpSpPr>
                  <a:grpSpLocks/>
                </p:cNvGrpSpPr>
                <p:nvPr/>
              </p:nvGrpSpPr>
              <p:grpSpPr bwMode="auto">
                <a:xfrm>
                  <a:off x="2789" y="2568"/>
                  <a:ext cx="318" cy="227"/>
                  <a:chOff x="612" y="2840"/>
                  <a:chExt cx="1179" cy="908"/>
                </a:xfrm>
              </p:grpSpPr>
              <p:sp>
                <p:nvSpPr>
                  <p:cNvPr id="25654" name="Rectangle 86"/>
                  <p:cNvSpPr>
                    <a:spLocks noChangeArrowheads="1"/>
                  </p:cNvSpPr>
                  <p:nvPr/>
                </p:nvSpPr>
                <p:spPr bwMode="auto">
                  <a:xfrm>
                    <a:off x="612" y="2840"/>
                    <a:ext cx="1179" cy="908"/>
                  </a:xfrm>
                  <a:prstGeom prst="rect">
                    <a:avLst/>
                  </a:prstGeom>
                  <a:solidFill>
                    <a:srgbClr val="EAEAEA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pic>
                <p:nvPicPr>
                  <p:cNvPr id="25655" name="Picture 87" descr="atlas_event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703" y="2931"/>
                    <a:ext cx="998" cy="74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sp>
            <p:nvSpPr>
              <p:cNvPr id="25650" name="Text Box 88"/>
              <p:cNvSpPr txBox="1">
                <a:spLocks noChangeArrowheads="1"/>
              </p:cNvSpPr>
              <p:nvPr/>
            </p:nvSpPr>
            <p:spPr bwMode="auto">
              <a:xfrm>
                <a:off x="521" y="2886"/>
                <a:ext cx="116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/>
                  <a:t>Enhanced copies</a:t>
                </a:r>
              </a:p>
            </p:txBody>
          </p:sp>
        </p:grpSp>
      </p:grpSp>
      <p:sp>
        <p:nvSpPr>
          <p:cNvPr id="25613" name="Text Box 89"/>
          <p:cNvSpPr txBox="1">
            <a:spLocks noChangeArrowheads="1"/>
          </p:cNvSpPr>
          <p:nvPr/>
        </p:nvSpPr>
        <p:spPr bwMode="auto">
          <a:xfrm>
            <a:off x="3491880" y="836712"/>
            <a:ext cx="1143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RAW data</a:t>
            </a:r>
          </a:p>
        </p:txBody>
      </p:sp>
      <p:grpSp>
        <p:nvGrpSpPr>
          <p:cNvPr id="25" name="Group 123"/>
          <p:cNvGrpSpPr/>
          <p:nvPr/>
        </p:nvGrpSpPr>
        <p:grpSpPr>
          <a:xfrm>
            <a:off x="6838950" y="2132856"/>
            <a:ext cx="2305050" cy="2784475"/>
            <a:chOff x="6156325" y="2133600"/>
            <a:chExt cx="2305050" cy="2784475"/>
          </a:xfrm>
        </p:grpSpPr>
        <p:sp>
          <p:nvSpPr>
            <p:cNvPr id="25605" name="Text Box 34"/>
            <p:cNvSpPr txBox="1">
              <a:spLocks noChangeArrowheads="1"/>
            </p:cNvSpPr>
            <p:nvPr/>
          </p:nvSpPr>
          <p:spPr bwMode="auto">
            <a:xfrm>
              <a:off x="6588125" y="2133600"/>
              <a:ext cx="1447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/>
                <a:t>Sub-samples</a:t>
              </a:r>
            </a:p>
          </p:txBody>
        </p:sp>
        <p:grpSp>
          <p:nvGrpSpPr>
            <p:cNvPr id="26" name="Group 36"/>
            <p:cNvGrpSpPr>
              <a:grpSpLocks/>
            </p:cNvGrpSpPr>
            <p:nvPr/>
          </p:nvGrpSpPr>
          <p:grpSpPr bwMode="auto">
            <a:xfrm>
              <a:off x="7235825" y="2565400"/>
              <a:ext cx="649288" cy="503238"/>
              <a:chOff x="2744" y="2115"/>
              <a:chExt cx="409" cy="317"/>
            </a:xfrm>
          </p:grpSpPr>
          <p:grpSp>
            <p:nvGrpSpPr>
              <p:cNvPr id="27" name="Group 37"/>
              <p:cNvGrpSpPr>
                <a:grpSpLocks/>
              </p:cNvGrpSpPr>
              <p:nvPr/>
            </p:nvGrpSpPr>
            <p:grpSpPr bwMode="auto">
              <a:xfrm>
                <a:off x="2744" y="2115"/>
                <a:ext cx="318" cy="227"/>
                <a:chOff x="657" y="1207"/>
                <a:chExt cx="1180" cy="908"/>
              </a:xfrm>
            </p:grpSpPr>
            <p:sp>
              <p:nvSpPr>
                <p:cNvPr id="25691" name="Rectangle 38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5692" name="Picture 39" descr="atlas_event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8" name="Group 40"/>
              <p:cNvGrpSpPr>
                <a:grpSpLocks/>
              </p:cNvGrpSpPr>
              <p:nvPr/>
            </p:nvGrpSpPr>
            <p:grpSpPr bwMode="auto">
              <a:xfrm>
                <a:off x="2789" y="2160"/>
                <a:ext cx="318" cy="227"/>
                <a:chOff x="657" y="1207"/>
                <a:chExt cx="1180" cy="908"/>
              </a:xfrm>
            </p:grpSpPr>
            <p:sp>
              <p:nvSpPr>
                <p:cNvPr id="25689" name="Rectangle 41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5690" name="Picture 42" descr="atlas_event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9" name="Group 43"/>
              <p:cNvGrpSpPr>
                <a:grpSpLocks/>
              </p:cNvGrpSpPr>
              <p:nvPr/>
            </p:nvGrpSpPr>
            <p:grpSpPr bwMode="auto">
              <a:xfrm>
                <a:off x="2835" y="2205"/>
                <a:ext cx="318" cy="227"/>
                <a:chOff x="657" y="1207"/>
                <a:chExt cx="1180" cy="908"/>
              </a:xfrm>
            </p:grpSpPr>
            <p:sp>
              <p:nvSpPr>
                <p:cNvPr id="25687" name="Rectangle 44"/>
                <p:cNvSpPr>
                  <a:spLocks noChangeArrowheads="1"/>
                </p:cNvSpPr>
                <p:nvPr/>
              </p:nvSpPr>
              <p:spPr bwMode="auto">
                <a:xfrm>
                  <a:off x="657" y="1207"/>
                  <a:ext cx="1180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5688" name="Picture 45" descr="atlas_event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748" y="1298"/>
                  <a:ext cx="990" cy="7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30" name="Group 46"/>
            <p:cNvGrpSpPr>
              <a:grpSpLocks/>
            </p:cNvGrpSpPr>
            <p:nvPr/>
          </p:nvGrpSpPr>
          <p:grpSpPr bwMode="auto">
            <a:xfrm>
              <a:off x="6300788" y="2565400"/>
              <a:ext cx="647700" cy="503238"/>
              <a:chOff x="2699" y="2478"/>
              <a:chExt cx="408" cy="317"/>
            </a:xfrm>
          </p:grpSpPr>
          <p:grpSp>
            <p:nvGrpSpPr>
              <p:cNvPr id="31" name="Group 47"/>
              <p:cNvGrpSpPr>
                <a:grpSpLocks/>
              </p:cNvGrpSpPr>
              <p:nvPr/>
            </p:nvGrpSpPr>
            <p:grpSpPr bwMode="auto">
              <a:xfrm>
                <a:off x="2699" y="2478"/>
                <a:ext cx="318" cy="227"/>
                <a:chOff x="612" y="2840"/>
                <a:chExt cx="1179" cy="908"/>
              </a:xfrm>
            </p:grpSpPr>
            <p:sp>
              <p:nvSpPr>
                <p:cNvPr id="25682" name="Rectangle 48"/>
                <p:cNvSpPr>
                  <a:spLocks noChangeArrowheads="1"/>
                </p:cNvSpPr>
                <p:nvPr/>
              </p:nvSpPr>
              <p:spPr bwMode="auto">
                <a:xfrm>
                  <a:off x="612" y="2840"/>
                  <a:ext cx="1179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5683" name="Picture 49" descr="atlas_event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03" y="2931"/>
                  <a:ext cx="998" cy="7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5600" name="Group 50"/>
              <p:cNvGrpSpPr>
                <a:grpSpLocks/>
              </p:cNvGrpSpPr>
              <p:nvPr/>
            </p:nvGrpSpPr>
            <p:grpSpPr bwMode="auto">
              <a:xfrm>
                <a:off x="2744" y="2523"/>
                <a:ext cx="318" cy="227"/>
                <a:chOff x="612" y="2840"/>
                <a:chExt cx="1179" cy="908"/>
              </a:xfrm>
            </p:grpSpPr>
            <p:sp>
              <p:nvSpPr>
                <p:cNvPr id="25680" name="Rectangle 51"/>
                <p:cNvSpPr>
                  <a:spLocks noChangeArrowheads="1"/>
                </p:cNvSpPr>
                <p:nvPr/>
              </p:nvSpPr>
              <p:spPr bwMode="auto">
                <a:xfrm>
                  <a:off x="612" y="2840"/>
                  <a:ext cx="1179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5681" name="Picture 52" descr="atlas_event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03" y="2931"/>
                  <a:ext cx="998" cy="7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5601" name="Group 53"/>
              <p:cNvGrpSpPr>
                <a:grpSpLocks/>
              </p:cNvGrpSpPr>
              <p:nvPr/>
            </p:nvGrpSpPr>
            <p:grpSpPr bwMode="auto">
              <a:xfrm>
                <a:off x="2789" y="2568"/>
                <a:ext cx="318" cy="227"/>
                <a:chOff x="612" y="2840"/>
                <a:chExt cx="1179" cy="908"/>
              </a:xfrm>
            </p:grpSpPr>
            <p:sp>
              <p:nvSpPr>
                <p:cNvPr id="25678" name="Rectangle 54"/>
                <p:cNvSpPr>
                  <a:spLocks noChangeArrowheads="1"/>
                </p:cNvSpPr>
                <p:nvPr/>
              </p:nvSpPr>
              <p:spPr bwMode="auto">
                <a:xfrm>
                  <a:off x="612" y="2840"/>
                  <a:ext cx="1179" cy="908"/>
                </a:xfrm>
                <a:prstGeom prst="rect">
                  <a:avLst/>
                </a:prstGeom>
                <a:solidFill>
                  <a:srgbClr val="EAEAEA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25679" name="Picture 55" descr="atlas_event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03" y="2931"/>
                  <a:ext cx="998" cy="7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grpSp>
          <p:nvGrpSpPr>
            <p:cNvPr id="25602" name="Group 91"/>
            <p:cNvGrpSpPr>
              <a:grpSpLocks/>
            </p:cNvGrpSpPr>
            <p:nvPr/>
          </p:nvGrpSpPr>
          <p:grpSpPr bwMode="auto">
            <a:xfrm>
              <a:off x="6156325" y="3357563"/>
              <a:ext cx="2305050" cy="1560512"/>
              <a:chOff x="295" y="2115"/>
              <a:chExt cx="1452" cy="983"/>
            </a:xfrm>
          </p:grpSpPr>
          <p:grpSp>
            <p:nvGrpSpPr>
              <p:cNvPr id="25603" name="Group 92"/>
              <p:cNvGrpSpPr>
                <a:grpSpLocks/>
              </p:cNvGrpSpPr>
              <p:nvPr/>
            </p:nvGrpSpPr>
            <p:grpSpPr bwMode="auto">
              <a:xfrm>
                <a:off x="1202" y="2478"/>
                <a:ext cx="545" cy="363"/>
                <a:chOff x="1610" y="1162"/>
                <a:chExt cx="1406" cy="1134"/>
              </a:xfrm>
            </p:grpSpPr>
            <p:grpSp>
              <p:nvGrpSpPr>
                <p:cNvPr id="25604" name="Group 93"/>
                <p:cNvGrpSpPr>
                  <a:grpSpLocks/>
                </p:cNvGrpSpPr>
                <p:nvPr/>
              </p:nvGrpSpPr>
              <p:grpSpPr bwMode="auto">
                <a:xfrm>
                  <a:off x="1610" y="1162"/>
                  <a:ext cx="862" cy="590"/>
                  <a:chOff x="657" y="1207"/>
                  <a:chExt cx="1180" cy="908"/>
                </a:xfrm>
              </p:grpSpPr>
              <p:sp>
                <p:nvSpPr>
                  <p:cNvPr id="25644" name="Rectangle 94"/>
                  <p:cNvSpPr>
                    <a:spLocks noChangeArrowheads="1"/>
                  </p:cNvSpPr>
                  <p:nvPr/>
                </p:nvSpPr>
                <p:spPr bwMode="auto">
                  <a:xfrm>
                    <a:off x="657" y="1207"/>
                    <a:ext cx="1180" cy="908"/>
                  </a:xfrm>
                  <a:prstGeom prst="rect">
                    <a:avLst/>
                  </a:prstGeom>
                  <a:solidFill>
                    <a:srgbClr val="EAEAEA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pic>
                <p:nvPicPr>
                  <p:cNvPr id="25645" name="Picture 95" descr="atlas_event3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748" y="1298"/>
                    <a:ext cx="990" cy="7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25607" name="Group 96"/>
                <p:cNvGrpSpPr>
                  <a:grpSpLocks/>
                </p:cNvGrpSpPr>
                <p:nvPr/>
              </p:nvGrpSpPr>
              <p:grpSpPr bwMode="auto">
                <a:xfrm>
                  <a:off x="1746" y="1298"/>
                  <a:ext cx="862" cy="590"/>
                  <a:chOff x="657" y="1207"/>
                  <a:chExt cx="1180" cy="908"/>
                </a:xfrm>
              </p:grpSpPr>
              <p:sp>
                <p:nvSpPr>
                  <p:cNvPr id="25642" name="Rectangle 97"/>
                  <p:cNvSpPr>
                    <a:spLocks noChangeArrowheads="1"/>
                  </p:cNvSpPr>
                  <p:nvPr/>
                </p:nvSpPr>
                <p:spPr bwMode="auto">
                  <a:xfrm>
                    <a:off x="657" y="1207"/>
                    <a:ext cx="1180" cy="908"/>
                  </a:xfrm>
                  <a:prstGeom prst="rect">
                    <a:avLst/>
                  </a:prstGeom>
                  <a:solidFill>
                    <a:srgbClr val="EAEAEA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pic>
                <p:nvPicPr>
                  <p:cNvPr id="25643" name="Picture 98" descr="atlas_event3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748" y="1298"/>
                    <a:ext cx="990" cy="7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25608" name="Group 99"/>
                <p:cNvGrpSpPr>
                  <a:grpSpLocks/>
                </p:cNvGrpSpPr>
                <p:nvPr/>
              </p:nvGrpSpPr>
              <p:grpSpPr bwMode="auto">
                <a:xfrm>
                  <a:off x="1882" y="1434"/>
                  <a:ext cx="862" cy="590"/>
                  <a:chOff x="657" y="1207"/>
                  <a:chExt cx="1180" cy="908"/>
                </a:xfrm>
              </p:grpSpPr>
              <p:sp>
                <p:nvSpPr>
                  <p:cNvPr id="25640" name="Rectangle 100"/>
                  <p:cNvSpPr>
                    <a:spLocks noChangeArrowheads="1"/>
                  </p:cNvSpPr>
                  <p:nvPr/>
                </p:nvSpPr>
                <p:spPr bwMode="auto">
                  <a:xfrm>
                    <a:off x="657" y="1207"/>
                    <a:ext cx="1180" cy="908"/>
                  </a:xfrm>
                  <a:prstGeom prst="rect">
                    <a:avLst/>
                  </a:prstGeom>
                  <a:solidFill>
                    <a:srgbClr val="EAEAEA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pic>
                <p:nvPicPr>
                  <p:cNvPr id="25641" name="Picture 101" descr="atlas_event3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748" y="1298"/>
                    <a:ext cx="990" cy="7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25612" name="Group 102"/>
                <p:cNvGrpSpPr>
                  <a:grpSpLocks/>
                </p:cNvGrpSpPr>
                <p:nvPr/>
              </p:nvGrpSpPr>
              <p:grpSpPr bwMode="auto">
                <a:xfrm>
                  <a:off x="2018" y="1570"/>
                  <a:ext cx="862" cy="590"/>
                  <a:chOff x="657" y="1207"/>
                  <a:chExt cx="1180" cy="908"/>
                </a:xfrm>
              </p:grpSpPr>
              <p:sp>
                <p:nvSpPr>
                  <p:cNvPr id="25638" name="Rectangle 103"/>
                  <p:cNvSpPr>
                    <a:spLocks noChangeArrowheads="1"/>
                  </p:cNvSpPr>
                  <p:nvPr/>
                </p:nvSpPr>
                <p:spPr bwMode="auto">
                  <a:xfrm>
                    <a:off x="657" y="1207"/>
                    <a:ext cx="1180" cy="908"/>
                  </a:xfrm>
                  <a:prstGeom prst="rect">
                    <a:avLst/>
                  </a:prstGeom>
                  <a:solidFill>
                    <a:srgbClr val="EAEAEA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pic>
                <p:nvPicPr>
                  <p:cNvPr id="25639" name="Picture 104" descr="atlas_event3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748" y="1298"/>
                    <a:ext cx="990" cy="7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25614" name="Group 105"/>
                <p:cNvGrpSpPr>
                  <a:grpSpLocks/>
                </p:cNvGrpSpPr>
                <p:nvPr/>
              </p:nvGrpSpPr>
              <p:grpSpPr bwMode="auto">
                <a:xfrm>
                  <a:off x="2154" y="1706"/>
                  <a:ext cx="862" cy="590"/>
                  <a:chOff x="657" y="1207"/>
                  <a:chExt cx="1180" cy="908"/>
                </a:xfrm>
              </p:grpSpPr>
              <p:sp>
                <p:nvSpPr>
                  <p:cNvPr id="25636" name="Rectangle 106"/>
                  <p:cNvSpPr>
                    <a:spLocks noChangeArrowheads="1"/>
                  </p:cNvSpPr>
                  <p:nvPr/>
                </p:nvSpPr>
                <p:spPr bwMode="auto">
                  <a:xfrm>
                    <a:off x="657" y="1207"/>
                    <a:ext cx="1180" cy="908"/>
                  </a:xfrm>
                  <a:prstGeom prst="rect">
                    <a:avLst/>
                  </a:prstGeom>
                  <a:solidFill>
                    <a:srgbClr val="EAEAEA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pic>
                <p:nvPicPr>
                  <p:cNvPr id="25637" name="Picture 107" descr="atlas_event3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748" y="1298"/>
                    <a:ext cx="990" cy="7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sp>
            <p:nvSpPr>
              <p:cNvPr id="25618" name="Line 108"/>
              <p:cNvSpPr>
                <a:spLocks noChangeShapeType="1"/>
              </p:cNvSpPr>
              <p:nvPr/>
            </p:nvSpPr>
            <p:spPr bwMode="auto">
              <a:xfrm>
                <a:off x="975" y="2115"/>
                <a:ext cx="317" cy="27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19" name="Line 109"/>
              <p:cNvSpPr>
                <a:spLocks noChangeShapeType="1"/>
              </p:cNvSpPr>
              <p:nvPr/>
            </p:nvSpPr>
            <p:spPr bwMode="auto">
              <a:xfrm flipH="1">
                <a:off x="476" y="2115"/>
                <a:ext cx="317" cy="31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5615" name="Group 110"/>
              <p:cNvGrpSpPr>
                <a:grpSpLocks/>
              </p:cNvGrpSpPr>
              <p:nvPr/>
            </p:nvGrpSpPr>
            <p:grpSpPr bwMode="auto">
              <a:xfrm>
                <a:off x="295" y="2523"/>
                <a:ext cx="408" cy="317"/>
                <a:chOff x="2699" y="2478"/>
                <a:chExt cx="408" cy="317"/>
              </a:xfrm>
            </p:grpSpPr>
            <p:grpSp>
              <p:nvGrpSpPr>
                <p:cNvPr id="25616" name="Group 111"/>
                <p:cNvGrpSpPr>
                  <a:grpSpLocks/>
                </p:cNvGrpSpPr>
                <p:nvPr/>
              </p:nvGrpSpPr>
              <p:grpSpPr bwMode="auto">
                <a:xfrm>
                  <a:off x="2699" y="2478"/>
                  <a:ext cx="318" cy="227"/>
                  <a:chOff x="612" y="2840"/>
                  <a:chExt cx="1179" cy="908"/>
                </a:xfrm>
              </p:grpSpPr>
              <p:sp>
                <p:nvSpPr>
                  <p:cNvPr id="25629" name="Rectangle 112"/>
                  <p:cNvSpPr>
                    <a:spLocks noChangeArrowheads="1"/>
                  </p:cNvSpPr>
                  <p:nvPr/>
                </p:nvSpPr>
                <p:spPr bwMode="auto">
                  <a:xfrm>
                    <a:off x="612" y="2840"/>
                    <a:ext cx="1179" cy="908"/>
                  </a:xfrm>
                  <a:prstGeom prst="rect">
                    <a:avLst/>
                  </a:prstGeom>
                  <a:solidFill>
                    <a:srgbClr val="EAEAEA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pic>
                <p:nvPicPr>
                  <p:cNvPr id="25630" name="Picture 113" descr="atlas_event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703" y="2931"/>
                    <a:ext cx="998" cy="74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25617" name="Group 114"/>
                <p:cNvGrpSpPr>
                  <a:grpSpLocks/>
                </p:cNvGrpSpPr>
                <p:nvPr/>
              </p:nvGrpSpPr>
              <p:grpSpPr bwMode="auto">
                <a:xfrm>
                  <a:off x="2744" y="2523"/>
                  <a:ext cx="318" cy="227"/>
                  <a:chOff x="612" y="2840"/>
                  <a:chExt cx="1179" cy="908"/>
                </a:xfrm>
              </p:grpSpPr>
              <p:sp>
                <p:nvSpPr>
                  <p:cNvPr id="25627" name="Rectangle 115"/>
                  <p:cNvSpPr>
                    <a:spLocks noChangeArrowheads="1"/>
                  </p:cNvSpPr>
                  <p:nvPr/>
                </p:nvSpPr>
                <p:spPr bwMode="auto">
                  <a:xfrm>
                    <a:off x="612" y="2840"/>
                    <a:ext cx="1179" cy="908"/>
                  </a:xfrm>
                  <a:prstGeom prst="rect">
                    <a:avLst/>
                  </a:prstGeom>
                  <a:solidFill>
                    <a:srgbClr val="EAEAEA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pic>
                <p:nvPicPr>
                  <p:cNvPr id="25628" name="Picture 116" descr="atlas_event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703" y="2931"/>
                    <a:ext cx="998" cy="74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25620" name="Group 117"/>
                <p:cNvGrpSpPr>
                  <a:grpSpLocks/>
                </p:cNvGrpSpPr>
                <p:nvPr/>
              </p:nvGrpSpPr>
              <p:grpSpPr bwMode="auto">
                <a:xfrm>
                  <a:off x="2789" y="2568"/>
                  <a:ext cx="318" cy="227"/>
                  <a:chOff x="612" y="2840"/>
                  <a:chExt cx="1179" cy="908"/>
                </a:xfrm>
              </p:grpSpPr>
              <p:sp>
                <p:nvSpPr>
                  <p:cNvPr id="25625" name="Rectangle 118"/>
                  <p:cNvSpPr>
                    <a:spLocks noChangeArrowheads="1"/>
                  </p:cNvSpPr>
                  <p:nvPr/>
                </p:nvSpPr>
                <p:spPr bwMode="auto">
                  <a:xfrm>
                    <a:off x="612" y="2840"/>
                    <a:ext cx="1179" cy="908"/>
                  </a:xfrm>
                  <a:prstGeom prst="rect">
                    <a:avLst/>
                  </a:prstGeom>
                  <a:solidFill>
                    <a:srgbClr val="EAEAEA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pic>
                <p:nvPicPr>
                  <p:cNvPr id="25626" name="Picture 119" descr="atlas_event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703" y="2931"/>
                    <a:ext cx="998" cy="74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sp>
            <p:nvSpPr>
              <p:cNvPr id="25621" name="Text Box 120"/>
              <p:cNvSpPr txBox="1">
                <a:spLocks noChangeArrowheads="1"/>
              </p:cNvSpPr>
              <p:nvPr/>
            </p:nvSpPr>
            <p:spPr bwMode="auto">
              <a:xfrm>
                <a:off x="521" y="2886"/>
                <a:ext cx="1167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/>
                  <a:t>Enhanced copies</a:t>
                </a:r>
              </a:p>
            </p:txBody>
          </p:sp>
        </p:grpSp>
      </p:grpSp>
      <p:sp>
        <p:nvSpPr>
          <p:cNvPr id="233593" name="Text Box 121"/>
          <p:cNvSpPr txBox="1">
            <a:spLocks noChangeArrowheads="1"/>
          </p:cNvSpPr>
          <p:nvPr/>
        </p:nvSpPr>
        <p:spPr bwMode="auto">
          <a:xfrm>
            <a:off x="1475656" y="188640"/>
            <a:ext cx="3672408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solidFill>
                  <a:srgbClr val="CC0000"/>
                </a:solidFill>
              </a:rPr>
              <a:t>Data and Bookkeeping </a:t>
            </a:r>
            <a:endParaRPr lang="en-US" sz="2400" b="1" dirty="0">
              <a:solidFill>
                <a:srgbClr val="CC000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203848" y="2276872"/>
            <a:ext cx="5144357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9900"/>
                </a:solidFill>
              </a:rPr>
              <a:t>10 PB RAW data per year</a:t>
            </a:r>
          </a:p>
          <a:p>
            <a:r>
              <a:rPr lang="en-US" sz="1600" dirty="0" smtClean="0"/>
              <a:t>+ derived data, extracted physics</a:t>
            </a:r>
          </a:p>
          <a:p>
            <a:r>
              <a:rPr lang="en-US" sz="1600" dirty="0" smtClean="0"/>
              <a:t>data sets, filtered data sets, artificial</a:t>
            </a:r>
          </a:p>
          <a:p>
            <a:r>
              <a:rPr lang="en-US" sz="1600" dirty="0" smtClean="0"/>
              <a:t>data sets (Monte-Carlo), multiple versions,</a:t>
            </a:r>
          </a:p>
          <a:p>
            <a:r>
              <a:rPr lang="en-US" sz="1600" dirty="0" smtClean="0"/>
              <a:t>Multiple copies</a:t>
            </a:r>
          </a:p>
          <a:p>
            <a:pPr>
              <a:buFont typeface="Wingdings"/>
              <a:buChar char="à"/>
            </a:pPr>
            <a:r>
              <a:rPr lang="en-US" sz="1600" dirty="0" smtClean="0">
                <a:solidFill>
                  <a:srgbClr val="009900"/>
                </a:solidFill>
                <a:sym typeface="Wingdings" pitchFamily="2" charset="2"/>
              </a:rPr>
              <a:t> </a:t>
            </a:r>
            <a:r>
              <a:rPr lang="en-US" sz="1600" b="1" dirty="0" smtClean="0">
                <a:solidFill>
                  <a:srgbClr val="009900"/>
                </a:solidFill>
                <a:sym typeface="Wingdings" pitchFamily="2" charset="2"/>
              </a:rPr>
              <a:t>20 PB of data at CERN per year</a:t>
            </a:r>
          </a:p>
          <a:p>
            <a:pPr>
              <a:buFont typeface="Wingdings"/>
              <a:buChar char="à"/>
            </a:pPr>
            <a:endParaRPr lang="en-US" sz="1600" dirty="0" smtClean="0"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en-US" sz="1600" dirty="0" smtClean="0"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en-US" sz="1600" dirty="0" smtClean="0"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en-US" sz="1600" dirty="0" smtClean="0">
              <a:sym typeface="Wingdings" pitchFamily="2" charset="2"/>
            </a:endParaRPr>
          </a:p>
          <a:p>
            <a:endParaRPr lang="en-US" sz="1600" dirty="0" smtClean="0">
              <a:sym typeface="Wingdings" pitchFamily="2" charset="2"/>
            </a:endParaRPr>
          </a:p>
          <a:p>
            <a:endParaRPr lang="en-US" sz="1600" dirty="0" smtClean="0">
              <a:sym typeface="Wingdings" pitchFamily="2" charset="2"/>
            </a:endParaRPr>
          </a:p>
          <a:p>
            <a:endParaRPr lang="en-US" sz="1600" dirty="0" smtClean="0">
              <a:sym typeface="Wingdings" pitchFamily="2" charset="2"/>
            </a:endParaRPr>
          </a:p>
          <a:p>
            <a:endParaRPr lang="en-US" sz="1600" dirty="0" smtClean="0"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en-US" sz="1600" dirty="0" smtClean="0">
                <a:solidFill>
                  <a:srgbClr val="009900"/>
                </a:solidFill>
                <a:sym typeface="Wingdings" pitchFamily="2" charset="2"/>
              </a:rPr>
              <a:t>  </a:t>
            </a:r>
            <a:r>
              <a:rPr lang="en-US" sz="1600" b="1" dirty="0" smtClean="0">
                <a:solidFill>
                  <a:srgbClr val="009900"/>
                </a:solidFill>
                <a:sym typeface="Wingdings" pitchFamily="2" charset="2"/>
              </a:rPr>
              <a:t>50 PB of data in addition transferred and stored</a:t>
            </a:r>
          </a:p>
          <a:p>
            <a:r>
              <a:rPr lang="en-US" sz="1600" b="1" dirty="0" smtClean="0">
                <a:solidFill>
                  <a:srgbClr val="009900"/>
                </a:solidFill>
                <a:sym typeface="Wingdings" pitchFamily="2" charset="2"/>
              </a:rPr>
              <a:t>       world-wide per year</a:t>
            </a:r>
            <a:endParaRPr lang="en-US" sz="1600" b="1" dirty="0">
              <a:solidFill>
                <a:srgbClr val="00990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187624" y="6165304"/>
            <a:ext cx="7704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~1.6 </a:t>
            </a:r>
            <a:r>
              <a:rPr lang="en-US" sz="1600" b="1" dirty="0" err="1" smtClean="0"/>
              <a:t>Gbytes</a:t>
            </a:r>
            <a:r>
              <a:rPr lang="en-US" sz="1600" b="1" dirty="0" smtClean="0"/>
              <a:t>/s average data traffic per year between 400-500 sites (320 today), </a:t>
            </a:r>
          </a:p>
          <a:p>
            <a:r>
              <a:rPr lang="en-US" sz="1600" b="1" dirty="0" smtClean="0"/>
              <a:t>but with requirements for large variations (factor 10-50 ?)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772816"/>
            <a:ext cx="5972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Two coarse grain computing categories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31640" y="188640"/>
            <a:ext cx="3980577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Computing categories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75656" y="3717032"/>
            <a:ext cx="4104456" cy="1107996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marL="342900" indent="-342900" algn="ctr"/>
            <a:r>
              <a:rPr lang="en-US" sz="2200" b="1" dirty="0" smtClean="0">
                <a:solidFill>
                  <a:srgbClr val="0000FF"/>
                </a:solidFill>
              </a:rPr>
              <a:t>Computing infrastructure</a:t>
            </a:r>
          </a:p>
          <a:p>
            <a:pPr marL="342900" indent="-342900" algn="ctr"/>
            <a:r>
              <a:rPr lang="en-US" sz="2200" b="1" dirty="0" smtClean="0">
                <a:solidFill>
                  <a:srgbClr val="0000FF"/>
                </a:solidFill>
              </a:rPr>
              <a:t> and </a:t>
            </a:r>
          </a:p>
          <a:p>
            <a:pPr marL="342900" indent="-342900" algn="ctr"/>
            <a:r>
              <a:rPr lang="en-US" sz="2200" b="1" dirty="0" smtClean="0">
                <a:solidFill>
                  <a:srgbClr val="0000FF"/>
                </a:solidFill>
              </a:rPr>
              <a:t>administrative computing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6300192" y="3717032"/>
            <a:ext cx="2635657" cy="1107996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pPr marL="457200" indent="-457200" algn="ctr"/>
            <a:r>
              <a:rPr lang="en-US" sz="2200" b="1" dirty="0" smtClean="0">
                <a:solidFill>
                  <a:srgbClr val="0000FF"/>
                </a:solidFill>
              </a:rPr>
              <a:t>Physics data flow </a:t>
            </a:r>
          </a:p>
          <a:p>
            <a:pPr marL="457200" indent="-457200" algn="ctr"/>
            <a:r>
              <a:rPr lang="en-US" sz="2200" b="1" dirty="0" smtClean="0">
                <a:solidFill>
                  <a:srgbClr val="0000FF"/>
                </a:solidFill>
              </a:rPr>
              <a:t>and </a:t>
            </a:r>
          </a:p>
          <a:p>
            <a:pPr marL="457200" indent="-457200" algn="ctr"/>
            <a:r>
              <a:rPr lang="en-US" sz="2200" b="1" dirty="0" smtClean="0">
                <a:solidFill>
                  <a:srgbClr val="0000FF"/>
                </a:solidFill>
              </a:rPr>
              <a:t>data processing</a:t>
            </a:r>
            <a:endParaRPr lang="en-US" sz="2200" b="1" dirty="0">
              <a:solidFill>
                <a:srgbClr val="0000FF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3383868" y="2528900"/>
            <a:ext cx="1224136" cy="1008112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6200000" flipH="1">
            <a:off x="6192180" y="2384884"/>
            <a:ext cx="1224136" cy="115212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3124200" y="6421438"/>
            <a:ext cx="28956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wrap="square" t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>
                <a:solidFill>
                  <a:srgbClr val="9B9A98"/>
                </a:solidFill>
              </a:rPr>
              <a:t>Ian.Bird@cern.ch</a:t>
            </a: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642225" y="6400800"/>
            <a:ext cx="762000" cy="3651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FA1B3C3-7121-4A18-AF4F-99CF5DBCB52C}" type="slidenum">
              <a:rPr lang="en-GB" smtClean="0">
                <a:solidFill>
                  <a:srgbClr val="9B9A98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en-GB" smtClean="0">
              <a:solidFill>
                <a:srgbClr val="9B9A98"/>
              </a:solidFill>
            </a:endParaRPr>
          </a:p>
        </p:txBody>
      </p:sp>
      <p:pic>
        <p:nvPicPr>
          <p:cNvPr id="73733" name="Picture 3"/>
          <p:cNvPicPr>
            <a:picLocks noChangeAspect="1" noChangeArrowheads="1"/>
          </p:cNvPicPr>
          <p:nvPr/>
        </p:nvPicPr>
        <p:blipFill>
          <a:blip r:embed="rId2" cstate="print"/>
          <a:srcRect l="534" t="15073" r="5698"/>
          <a:stretch>
            <a:fillRect/>
          </a:stretch>
        </p:blipFill>
        <p:spPr bwMode="auto">
          <a:xfrm>
            <a:off x="0" y="1714500"/>
            <a:ext cx="7524750" cy="497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3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12" name="Oval 4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14" name="Oval 6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15" name="Oval 7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16" name="Oval 8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17" name="Oval 9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18" name="Oval 10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Oval 11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20" name="Oval 12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73745" name="Oval 14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73746" name="Oval 15"/>
          <p:cNvSpPr>
            <a:spLocks noChangeArrowheads="1"/>
          </p:cNvSpPr>
          <p:nvPr/>
        </p:nvSpPr>
        <p:spPr bwMode="auto">
          <a:xfrm>
            <a:off x="3781425" y="4219575"/>
            <a:ext cx="88900" cy="88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24" name="Oval 16"/>
          <p:cNvSpPr>
            <a:spLocks noChangeArrowheads="1"/>
          </p:cNvSpPr>
          <p:nvPr/>
        </p:nvSpPr>
        <p:spPr bwMode="auto">
          <a:xfrm>
            <a:off x="3144838" y="4857750"/>
            <a:ext cx="88900" cy="88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25" name="Oval 17"/>
          <p:cNvSpPr>
            <a:spLocks noChangeArrowheads="1"/>
          </p:cNvSpPr>
          <p:nvPr/>
        </p:nvSpPr>
        <p:spPr bwMode="auto">
          <a:xfrm>
            <a:off x="3328988" y="6294438"/>
            <a:ext cx="88900" cy="88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26" name="Oval 18"/>
          <p:cNvSpPr>
            <a:spLocks noChangeArrowheads="1"/>
          </p:cNvSpPr>
          <p:nvPr/>
        </p:nvSpPr>
        <p:spPr bwMode="auto">
          <a:xfrm>
            <a:off x="1857375" y="3349625"/>
            <a:ext cx="88900" cy="88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27" name="Oval 20"/>
          <p:cNvSpPr>
            <a:spLocks noChangeArrowheads="1"/>
          </p:cNvSpPr>
          <p:nvPr/>
        </p:nvSpPr>
        <p:spPr bwMode="auto">
          <a:xfrm>
            <a:off x="3144838" y="4857750"/>
            <a:ext cx="88900" cy="88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28" name="Oval 21"/>
          <p:cNvSpPr>
            <a:spLocks noChangeArrowheads="1"/>
          </p:cNvSpPr>
          <p:nvPr/>
        </p:nvSpPr>
        <p:spPr bwMode="auto">
          <a:xfrm>
            <a:off x="3144838" y="4857750"/>
            <a:ext cx="88900" cy="88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29" name="Oval 22"/>
          <p:cNvSpPr>
            <a:spLocks noChangeArrowheads="1"/>
          </p:cNvSpPr>
          <p:nvPr/>
        </p:nvSpPr>
        <p:spPr bwMode="auto">
          <a:xfrm>
            <a:off x="3144838" y="4857750"/>
            <a:ext cx="88900" cy="88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30" name="Oval 23"/>
          <p:cNvSpPr>
            <a:spLocks noChangeArrowheads="1"/>
          </p:cNvSpPr>
          <p:nvPr/>
        </p:nvSpPr>
        <p:spPr bwMode="auto">
          <a:xfrm>
            <a:off x="3144838" y="4857750"/>
            <a:ext cx="88900" cy="889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31" name="Oval 24"/>
          <p:cNvSpPr>
            <a:spLocks noChangeArrowheads="1"/>
          </p:cNvSpPr>
          <p:nvPr/>
        </p:nvSpPr>
        <p:spPr bwMode="auto">
          <a:xfrm>
            <a:off x="1857375" y="3351213"/>
            <a:ext cx="88900" cy="88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32" name="Oval 25"/>
          <p:cNvSpPr>
            <a:spLocks noChangeArrowheads="1"/>
          </p:cNvSpPr>
          <p:nvPr/>
        </p:nvSpPr>
        <p:spPr bwMode="auto">
          <a:xfrm>
            <a:off x="3328988" y="6292850"/>
            <a:ext cx="88900" cy="88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33" name="Oval 26"/>
          <p:cNvSpPr>
            <a:spLocks noChangeArrowheads="1"/>
          </p:cNvSpPr>
          <p:nvPr/>
        </p:nvSpPr>
        <p:spPr bwMode="auto">
          <a:xfrm>
            <a:off x="3328988" y="6292850"/>
            <a:ext cx="88900" cy="88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17673" y="1643050"/>
            <a:ext cx="2826327" cy="3970318"/>
          </a:xfrm>
          <a:prstGeom prst="rect">
            <a:avLst/>
          </a:prstGeom>
          <a:solidFill>
            <a:srgbClr val="000000">
              <a:lumMod val="85000"/>
              <a:lumOff val="1500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FFFF"/>
                </a:solidFill>
              </a:rPr>
              <a:t>Tier-0 (CERN):</a:t>
            </a:r>
          </a:p>
          <a:p>
            <a:pPr marL="179388" lvl="1" indent="-96838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00"/>
                </a:solidFill>
              </a:rPr>
              <a:t>Data recording</a:t>
            </a:r>
          </a:p>
          <a:p>
            <a:pPr marL="179388" lvl="1" indent="-96838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00"/>
                </a:solidFill>
              </a:rPr>
              <a:t>Initial data reconstruction</a:t>
            </a:r>
          </a:p>
          <a:p>
            <a:pPr marL="179388" lvl="1" indent="-96838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00"/>
                </a:solidFill>
              </a:rPr>
              <a:t>Data distribution</a:t>
            </a:r>
          </a:p>
          <a:p>
            <a:pPr lvl="1">
              <a:buFont typeface="Arial" pitchFamily="34" charset="0"/>
              <a:buChar char="•"/>
              <a:defRPr/>
            </a:pPr>
            <a:endParaRPr lang="en-US" dirty="0">
              <a:solidFill>
                <a:srgbClr val="FFFF00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rgbClr val="FFFFFF"/>
                </a:solidFill>
              </a:rPr>
              <a:t>Tier-1 (11 </a:t>
            </a:r>
            <a:r>
              <a:rPr lang="en-US" b="1" dirty="0" err="1">
                <a:solidFill>
                  <a:srgbClr val="FFFFFF"/>
                </a:solidFill>
              </a:rPr>
              <a:t>centres</a:t>
            </a:r>
            <a:r>
              <a:rPr lang="en-US" b="1" dirty="0">
                <a:solidFill>
                  <a:srgbClr val="FFFFFF"/>
                </a:solidFill>
              </a:rPr>
              <a:t>):</a:t>
            </a:r>
          </a:p>
          <a:p>
            <a:pPr marL="179388" indent="-96838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00"/>
                </a:solidFill>
              </a:rPr>
              <a:t>Permanent storage</a:t>
            </a:r>
          </a:p>
          <a:p>
            <a:pPr marL="179388" indent="-96838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00"/>
                </a:solidFill>
              </a:rPr>
              <a:t>Re-processing</a:t>
            </a:r>
          </a:p>
          <a:p>
            <a:pPr marL="179388" indent="-96838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00"/>
                </a:solidFill>
              </a:rPr>
              <a:t>Analysis</a:t>
            </a:r>
          </a:p>
          <a:p>
            <a:pPr>
              <a:defRPr/>
            </a:pPr>
            <a:endParaRPr lang="en-US" dirty="0">
              <a:solidFill>
                <a:srgbClr val="FFFF00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rgbClr val="FFFFFF"/>
                </a:solidFill>
              </a:rPr>
              <a:t>Tier-2  (&gt;200 </a:t>
            </a:r>
            <a:r>
              <a:rPr lang="en-US" b="1" dirty="0" err="1">
                <a:solidFill>
                  <a:srgbClr val="FFFFFF"/>
                </a:solidFill>
              </a:rPr>
              <a:t>centres</a:t>
            </a:r>
            <a:r>
              <a:rPr lang="en-US" b="1" dirty="0">
                <a:solidFill>
                  <a:srgbClr val="FFFFFF"/>
                </a:solidFill>
              </a:rPr>
              <a:t>):</a:t>
            </a:r>
          </a:p>
          <a:p>
            <a:pPr marL="82550" indent="96838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00"/>
                </a:solidFill>
              </a:rPr>
              <a:t> Simulation</a:t>
            </a:r>
          </a:p>
          <a:p>
            <a:pPr marL="82550" indent="96838">
              <a:buFont typeface="Arial" pitchFamily="34" charset="0"/>
              <a:buChar char="•"/>
              <a:defRPr/>
            </a:pPr>
            <a:r>
              <a:rPr lang="en-US" dirty="0">
                <a:solidFill>
                  <a:srgbClr val="FFFF00"/>
                </a:solidFill>
              </a:rPr>
              <a:t> End-user analysis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403648" y="188640"/>
            <a:ext cx="3791359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WLCG  Tier structure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repeatCount="indefinite" accel="50000" decel="5000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0.00047 L -0.06962 0.0930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" y="4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1 0.03171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" y="1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10556 -0.04213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" y="-2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07118 -0.1044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" y="-52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2 -0.0044 L 0.03663 0.11921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" y="6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01893 0.12523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" y="63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08559 0.07176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3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09218 -0.00232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" y="-1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07326 -0.06736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-34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0.03663 -0.1206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" y="-6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repeatCount="indefinite" accel="50000" decel="5000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01667 -0.11783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-59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0" presetClass="path" presetSubtype="0" repeatCount="indefinite" accel="50000" decel="50000" fill="remove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7.5E-6 4.07407E-6 C 0.02482 -0.02662 0.04965 -0.05301 0.06666 -0.07847 C 0.08368 -0.10394 0.09635 -0.14028 0.10225 -0.15255 " pathEditMode="relative" ptsTypes="aaA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-3.33333E-6 C 0.06597 0.01297 0.13212 0.02616 0.15885 0.02385 C 0.18559 0.02153 0.15989 -0.00694 0.16007 -0.01319 " pathEditMode="relative" rAng="0" ptsTypes="aaA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" y="6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0" presetClass="path" presetSubtype="0" repeatCount="indefinite" accel="50000" decel="50000" fill="remove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94444E-6 -3.33333E-6 C -0.0191 0.00764 -0.03802 0.01551 -0.06337 0.01644 C -0.08872 0.01736 -0.1375 0.00787 -0.15226 0.00602 " pathEditMode="relative" rAng="0" ptsTypes="aaA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" y="9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0" presetClass="path" presetSubtype="0" repeatCount="indefinite" accel="50000" decel="50000" fill="remove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4.44444E-6 1.48148E-6 C 4.44444E-6 -0.00602 4.44444E-6 -0.01181 4.44444E-6 -0.0257 C 4.44444E-6 -0.03935 -0.00243 -0.06273 4.44444E-6 -0.08218 C 0.0026 -0.10185 0.00382 -0.12778 0.01493 -0.14283 C 0.02604 -0.1581 0.04913 -0.1625 0.06736 -0.17384 C 0.08576 -0.18519 0.11562 -0.20533 0.12517 -0.21158 " pathEditMode="relative" rAng="0" ptsTypes="aaaaaA">
                                      <p:cBhvr>
                                        <p:cTn id="6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" y="-106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94444E-6 7.03704E-6 C -0.02726 -0.0037 -0.05451 -0.00717 -0.07083 -0.01898 C -0.08715 -0.03078 -0.09097 -0.05393 -0.09826 -0.07106 C -0.10556 -0.08819 -0.10417 -0.1111 -0.11493 -0.12222 C -0.12569 -0.13333 -0.14462 -0.13564 -0.16337 -0.13773 " pathEditMode="relative" ptsTypes="aaaaA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0" presetClass="path" presetSubtype="0" repeatCount="indefinite" accel="50000" decel="50000" fill="remove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11111E-6 3.7037E-6 C -0.00156 0.00926 -0.00313 0.01875 -1.11111E-6 0.03565 C 0.00312 0.05255 0.00694 0.08009 0.01892 0.10093 C 0.0309 0.12176 0.04913 0.14792 0.07222 0.16018 C 0.09531 0.17245 0.12656 0.17361 0.15781 0.175 " pathEditMode="relative" ptsTypes="aaaaA">
                                      <p:cBhvr>
                                        <p:cTn id="7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5E-6 -7.40741E-6 C 0.00886 -0.00348 0.01771 -0.00695 0.0342 -0.02431 C 0.0507 -0.04167 0.07465 -0.08403 0.09913 -0.1044 C 0.12361 -0.12477 0.15781 -0.13982 0.1809 -0.14653 C 0.204 -0.15325 0.21528 -0.15209 0.2375 -0.14445 C 0.25972 -0.13681 0.29288 -0.11899 0.31424 -0.10116 C 0.33559 -0.08334 0.35156 -0.06042 0.36511 -0.03774 C 0.37865 -0.01505 0.38212 0.01226 0.39497 0.03564 C 0.40781 0.05902 0.42518 0.08124 0.44254 0.10347 " pathEditMode="relative" ptsTypes="aaaaaaaaA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5E-6 2.59259E-6 C 0.00799 -0.00208 0.01615 -0.00417 0.02569 -0.01551 C 0.03524 -0.02685 0.04601 -0.04236 0.05746 -0.06782 C 0.06892 -0.09329 0.08142 -0.13125 0.0941 -0.16898 " pathEditMode="relative" ptsTypes="aaaA">
                                      <p:cBhvr>
                                        <p:cTn id="8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44444E-6 2.59259E-6 C 0.02969 -0.00972 0.05938 -0.01944 0.0849 -0.03333 C 0.11042 -0.04722 0.13038 -0.05856 0.1533 -0.08333 C 0.17622 -0.1081 0.20781 -0.15116 0.2224 -0.18218 C 0.23698 -0.21319 0.23733 -0.2419 0.2408 -0.26991 C 0.24427 -0.29792 0.24497 -0.32569 0.24323 -0.35 C 0.24149 -0.37431 0.23143 -0.3963 0.23004 -0.41551 C 0.22865 -0.43472 0.23143 -0.45602 0.2349 -0.46551 C 0.23837 -0.475 0.24462 -0.47361 0.25087 -0.47222 " pathEditMode="relative" ptsTypes="aaaaaaaaA">
                                      <p:cBhvr>
                                        <p:cTn id="8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77778E-7 -3.7037E-7 C -0.00903 -0.01203 -0.01789 -0.02384 -0.02327 -0.0456 C -0.02865 -0.06736 -0.03334 -0.10578 -0.03247 -0.13101 C -0.0316 -0.15625 -0.025 -0.17662 -0.01841 -0.19675 " pathEditMode="relative" ptsTypes="aaaA">
                                      <p:cBhvr>
                                        <p:cTn id="8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 Bird,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2" descr="https://twiki.cern.ch/twiki/pub/LHCOPN/OverallNetworkMaps/map-lhcopn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2976" y="5316574"/>
            <a:ext cx="3643338" cy="154142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071934" y="5786454"/>
            <a:ext cx="3115661" cy="58477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600" dirty="0" smtClean="0"/>
              <a:t>Fibre cut during STEP’09:</a:t>
            </a:r>
          </a:p>
          <a:p>
            <a:r>
              <a:rPr lang="en-GB" sz="1600" dirty="0" smtClean="0"/>
              <a:t>Redundancy meant no interruption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3810980" cy="830997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Wide area network links 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Tier 1 connectivity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52120" y="188640"/>
            <a:ext cx="2828018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High speed  and redundant</a:t>
            </a:r>
          </a:p>
          <a:p>
            <a:r>
              <a:rPr lang="en-US" sz="1600" b="1" dirty="0" smtClean="0"/>
              <a:t>network topology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4" descr="lcg_world_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0937" y="863600"/>
            <a:ext cx="7993063" cy="599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Rectangle 5"/>
          <p:cNvSpPr>
            <a:spLocks noChangeArrowheads="1"/>
          </p:cNvSpPr>
          <p:nvPr/>
        </p:nvSpPr>
        <p:spPr bwMode="auto">
          <a:xfrm>
            <a:off x="2667000" y="5311775"/>
            <a:ext cx="184150" cy="304800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en-GB" sz="1400">
              <a:solidFill>
                <a:srgbClr val="0033CC"/>
              </a:solidFill>
            </a:endParaRP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1214414" y="5103674"/>
            <a:ext cx="4957763" cy="1754326"/>
          </a:xfrm>
          <a:prstGeom prst="rect">
            <a:avLst/>
          </a:prstGeom>
          <a:solidFill>
            <a:srgbClr val="DDDDDD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3CC"/>
                </a:solidFill>
              </a:rPr>
              <a:t>Today</a:t>
            </a:r>
          </a:p>
          <a:p>
            <a:r>
              <a:rPr lang="en-US" dirty="0">
                <a:solidFill>
                  <a:srgbClr val="0033CC"/>
                </a:solidFill>
              </a:rPr>
              <a:t>Active sites                 :  &gt;     300</a:t>
            </a:r>
          </a:p>
          <a:p>
            <a:r>
              <a:rPr lang="en-US" dirty="0">
                <a:solidFill>
                  <a:srgbClr val="0033CC"/>
                </a:solidFill>
              </a:rPr>
              <a:t>Countries involved     :  ~      70</a:t>
            </a:r>
          </a:p>
          <a:p>
            <a:r>
              <a:rPr lang="en-US" dirty="0">
                <a:solidFill>
                  <a:srgbClr val="0033CC"/>
                </a:solidFill>
              </a:rPr>
              <a:t>Available processors </a:t>
            </a:r>
            <a:r>
              <a:rPr lang="en-US" dirty="0" smtClean="0">
                <a:solidFill>
                  <a:srgbClr val="0033CC"/>
                </a:solidFill>
              </a:rPr>
              <a:t> :  </a:t>
            </a:r>
            <a:r>
              <a:rPr lang="en-US" dirty="0">
                <a:solidFill>
                  <a:srgbClr val="0033CC"/>
                </a:solidFill>
              </a:rPr>
              <a:t>~ 100000</a:t>
            </a:r>
          </a:p>
          <a:p>
            <a:r>
              <a:rPr lang="en-US" dirty="0">
                <a:solidFill>
                  <a:srgbClr val="0033CC"/>
                </a:solidFill>
              </a:rPr>
              <a:t>Available </a:t>
            </a:r>
            <a:r>
              <a:rPr lang="en-US" dirty="0" smtClean="0">
                <a:solidFill>
                  <a:srgbClr val="0033CC"/>
                </a:solidFill>
              </a:rPr>
              <a:t>space          :  </a:t>
            </a:r>
            <a:r>
              <a:rPr lang="en-US" dirty="0">
                <a:solidFill>
                  <a:srgbClr val="0033CC"/>
                </a:solidFill>
              </a:rPr>
              <a:t>~ 100 </a:t>
            </a:r>
            <a:r>
              <a:rPr lang="en-US" dirty="0" smtClean="0">
                <a:solidFill>
                  <a:srgbClr val="0033CC"/>
                </a:solidFill>
              </a:rPr>
              <a:t>PB</a:t>
            </a:r>
          </a:p>
          <a:p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52" y="142852"/>
            <a:ext cx="4833374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LHC Computing Grid : LCG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network-statistics.web.cern.ch/network-statistics/ext/LHCOPN-Total/AdHoc_LHCOPN-Total_LHCOPN_Total_Traffic__end%20-%201w.png"/>
          <p:cNvPicPr>
            <a:picLocks noChangeAspect="1" noChangeArrowheads="1"/>
          </p:cNvPicPr>
          <p:nvPr/>
        </p:nvPicPr>
        <p:blipFill>
          <a:blip r:embed="rId2" cstate="screen"/>
          <a:srcRect b="46625"/>
          <a:stretch>
            <a:fillRect/>
          </a:stretch>
        </p:blipFill>
        <p:spPr bwMode="auto">
          <a:xfrm>
            <a:off x="214282" y="2857496"/>
            <a:ext cx="4878348" cy="2071702"/>
          </a:xfrm>
          <a:prstGeom prst="rect">
            <a:avLst/>
          </a:prstGeom>
          <a:noFill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Ian Bird,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18" name="Picture 2" descr="part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00496" y="4707080"/>
            <a:ext cx="5143504" cy="215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1428728" y="5572140"/>
            <a:ext cx="2507225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Castor traffic last month:</a:t>
            </a:r>
          </a:p>
          <a:p>
            <a:r>
              <a:rPr lang="en-GB" dirty="0" smtClean="0"/>
              <a:t>&gt; 4 GB/s input</a:t>
            </a:r>
          </a:p>
          <a:p>
            <a:r>
              <a:rPr lang="en-GB" dirty="0" smtClean="0"/>
              <a:t>&gt; 13 GB/s served</a:t>
            </a:r>
            <a:endParaRPr lang="en-GB" dirty="0"/>
          </a:p>
        </p:txBody>
      </p:sp>
      <p:pic>
        <p:nvPicPr>
          <p:cNvPr id="1029" name="Picture 5" descr="http://gridview.cern.ch/GRIDVIEW/dt/bin/gridftp_graphs.php?GraphName=All&amp;SiteVOOption=VO-wise&amp;ThruputDataOption=thruput&amp;SrcSite%5B%5D=160&amp;DurationOption=hourly&amp;StartHour=0&amp;StartDay=30&amp;StartMonth=3&amp;StartYear=2010&amp;EndHour=14&amp;EndDay=8&amp;EndMonth=4&amp;EndYear=2010&amp;HostType=&amp;SrcTier=1&amp;DestTier=1&amp;SiteNameOption=FullName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86380" y="3429000"/>
            <a:ext cx="3857620" cy="1532829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6072198" y="3071810"/>
            <a:ext cx="2220608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Real data – from 30/3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285852" y="5000636"/>
            <a:ext cx="2400337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OPN traffic – last 7 days</a:t>
            </a:r>
            <a:endParaRPr lang="en-GB" dirty="0"/>
          </a:p>
        </p:txBody>
      </p:sp>
      <p:grpSp>
        <p:nvGrpSpPr>
          <p:cNvPr id="23" name="Group 22"/>
          <p:cNvGrpSpPr/>
          <p:nvPr/>
        </p:nvGrpSpPr>
        <p:grpSpPr>
          <a:xfrm>
            <a:off x="4670496" y="714357"/>
            <a:ext cx="4473504" cy="2214577"/>
            <a:chOff x="4670496" y="714357"/>
            <a:chExt cx="4473504" cy="2214577"/>
          </a:xfrm>
        </p:grpSpPr>
        <p:pic>
          <p:nvPicPr>
            <p:cNvPr id="24" name="Picture 4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4670496" y="714357"/>
              <a:ext cx="4473504" cy="2214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5" name="Rectangle 24"/>
            <p:cNvSpPr/>
            <p:nvPr/>
          </p:nvSpPr>
          <p:spPr>
            <a:xfrm>
              <a:off x="6858016" y="1025913"/>
              <a:ext cx="1071570" cy="188509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900k jobs/day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7480378" y="1025912"/>
              <a:ext cx="1533525" cy="0"/>
            </a:xfrm>
            <a:prstGeom prst="line">
              <a:avLst/>
            </a:prstGeom>
            <a:noFill/>
            <a:ln w="31750" cap="flat" cmpd="sng" algn="ctr">
              <a:solidFill>
                <a:srgbClr val="FF0000"/>
              </a:solidFill>
              <a:prstDash val="solid"/>
            </a:ln>
            <a:effectLst/>
          </p:spPr>
        </p:cxnSp>
      </p:grpSp>
      <p:sp>
        <p:nvSpPr>
          <p:cNvPr id="27" name="TextBox 26"/>
          <p:cNvSpPr txBox="1"/>
          <p:nvPr/>
        </p:nvSpPr>
        <p:spPr>
          <a:xfrm>
            <a:off x="683568" y="116632"/>
            <a:ext cx="4833374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LHC Computing Grid : LCG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29" name="Content Placeholder 1"/>
          <p:cNvSpPr>
            <a:spLocks noGrp="1"/>
          </p:cNvSpPr>
          <p:nvPr>
            <p:ph sz="half" idx="1"/>
          </p:nvPr>
        </p:nvSpPr>
        <p:spPr>
          <a:xfrm>
            <a:off x="1259632" y="908720"/>
            <a:ext cx="4100514" cy="1944216"/>
          </a:xfrm>
        </p:spPr>
        <p:txBody>
          <a:bodyPr>
            <a:normAutofit/>
          </a:bodyPr>
          <a:lstStyle/>
          <a:p>
            <a:r>
              <a:rPr lang="en-GB" sz="1800" b="1" dirty="0" smtClean="0"/>
              <a:t>     </a:t>
            </a:r>
            <a:r>
              <a:rPr lang="en-GB" sz="1600" b="1" dirty="0" smtClean="0"/>
              <a:t>Running increasingly high </a:t>
            </a:r>
          </a:p>
          <a:p>
            <a:r>
              <a:rPr lang="en-GB" sz="1600" b="1" dirty="0"/>
              <a:t> </a:t>
            </a:r>
            <a:r>
              <a:rPr lang="en-GB" sz="1600" b="1" dirty="0" smtClean="0"/>
              <a:t>    workloads:</a:t>
            </a:r>
          </a:p>
          <a:p>
            <a:pPr lvl="1"/>
            <a:r>
              <a:rPr lang="en-GB" sz="1600" b="1" dirty="0" smtClean="0"/>
              <a:t>Jobs in excess of 900k / day; Anticipate millions / day soon</a:t>
            </a:r>
          </a:p>
          <a:p>
            <a:pPr lvl="1"/>
            <a:r>
              <a:rPr lang="en-GB" sz="1600" b="1" dirty="0" smtClean="0"/>
              <a:t>CPU equiv. ~100k cores</a:t>
            </a:r>
          </a:p>
          <a:p>
            <a:pPr lvl="1"/>
            <a:endParaRPr lang="en-GB" sz="1800" b="1" dirty="0" smtClean="0"/>
          </a:p>
          <a:p>
            <a:pPr lvl="1"/>
            <a:endParaRPr lang="en-GB" sz="1800" b="1" dirty="0" smtClean="0"/>
          </a:p>
          <a:p>
            <a:pPr>
              <a:buNone/>
            </a:pPr>
            <a:endParaRPr lang="en-GB" sz="1800" b="1" dirty="0" smtClean="0"/>
          </a:p>
          <a:p>
            <a:pPr>
              <a:buNone/>
            </a:pPr>
            <a:endParaRPr lang="en-GB" sz="1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052736"/>
            <a:ext cx="6696744" cy="5721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763688" y="980728"/>
            <a:ext cx="3888432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Access to live LCG monitoring</a:t>
            </a:r>
          </a:p>
          <a:p>
            <a:r>
              <a:rPr lang="en-US" sz="1400" b="1" dirty="0" smtClean="0">
                <a:solidFill>
                  <a:srgbClr val="C00000"/>
                </a:solidFill>
              </a:rPr>
              <a:t>http://lcg.web.cern.ch/LCG/monitor.htm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48264" y="1124744"/>
            <a:ext cx="2053767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52000 running jobs</a:t>
            </a:r>
          </a:p>
          <a:p>
            <a:r>
              <a:rPr lang="en-US" sz="1600" b="1" dirty="0" smtClean="0"/>
              <a:t>630 MB/s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 July 2010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928794" y="2357430"/>
            <a:ext cx="32752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http://sls.cern.ch/sls/index.php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928794" y="2714620"/>
            <a:ext cx="40831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http://lemonweb.cern.ch/lemon-status/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928794" y="3143248"/>
            <a:ext cx="55721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http://gridview.cern.ch/GRIDVIEW/dt_index.php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928794" y="3500438"/>
            <a:ext cx="38010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5"/>
              </a:rPr>
              <a:t>http://gridportal.hep.ph.ic.ac.uk/rtm/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714480" y="1285860"/>
            <a:ext cx="31555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6"/>
              </a:rPr>
              <a:t>http://it-div.web.cern.ch/it-div/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714480" y="1643050"/>
            <a:ext cx="42455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7"/>
              </a:rPr>
              <a:t>http://it-div.web.cern.ch/it-div/need-help/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500166" y="142852"/>
            <a:ext cx="1322798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Links I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57290" y="1000108"/>
            <a:ext cx="1616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IT department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214414" y="2071678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Monitoring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85852" y="392906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Lxplus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285852" y="4714884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Lxbatch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928794" y="4214818"/>
            <a:ext cx="30444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8"/>
              </a:rPr>
              <a:t>http://plus.web.cern.ch/plus/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857356" y="5000636"/>
            <a:ext cx="33265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9"/>
              </a:rPr>
              <a:t>http://batch.web.cern.ch/batch/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285852" y="5429264"/>
            <a:ext cx="1142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CASTOR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928794" y="5786454"/>
            <a:ext cx="34420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0"/>
              </a:rPr>
              <a:t>http://castor.web.cern.ch/castor/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 July 2010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00166" y="142852"/>
            <a:ext cx="1422184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Links II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14546" y="5072074"/>
            <a:ext cx="591700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 case of further questions don’t hesitate to contact me: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>
                <a:hlinkClick r:id="rId2"/>
              </a:rPr>
              <a:t>Bernd.Panzer-Steindel@cern.ch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85852" y="2143116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Grid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85852" y="3571876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Computing and Physics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714480" y="4000504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http://www.particle.cz/conferences/chep2009/programme.aspx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857356" y="2571744"/>
            <a:ext cx="5715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http://lcg.web.cern.ch/LCG/public/default.htm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928794" y="3000372"/>
            <a:ext cx="26212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5"/>
              </a:rPr>
              <a:t>http://www.eu-egee.org/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357290" y="1000108"/>
            <a:ext cx="227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Windows, Web, Mail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714480" y="1500174"/>
            <a:ext cx="52149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https://winservices.web.cern.ch/winservices/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 July 2010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57356" y="142852"/>
            <a:ext cx="2817374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Tasks overview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71604" y="1357298"/>
            <a:ext cx="735811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         </a:t>
            </a:r>
            <a:r>
              <a:rPr lang="en-US" b="1" u="sng" dirty="0" smtClean="0"/>
              <a:t>Users need access to     </a:t>
            </a:r>
          </a:p>
          <a:p>
            <a:endParaRPr lang="en-US" dirty="0" smtClean="0"/>
          </a:p>
          <a:p>
            <a:r>
              <a:rPr lang="en-US" b="1" dirty="0" smtClean="0"/>
              <a:t>Communication tools</a:t>
            </a:r>
            <a:r>
              <a:rPr lang="en-US" dirty="0" smtClean="0"/>
              <a:t> :    mail, web, </a:t>
            </a:r>
            <a:r>
              <a:rPr lang="en-US" dirty="0" err="1" smtClean="0"/>
              <a:t>twiki</a:t>
            </a:r>
            <a:r>
              <a:rPr lang="en-US" dirty="0" smtClean="0"/>
              <a:t>, GSM, …</a:t>
            </a:r>
          </a:p>
          <a:p>
            <a:endParaRPr lang="en-US" dirty="0" smtClean="0"/>
          </a:p>
          <a:p>
            <a:r>
              <a:rPr lang="en-US" b="1" dirty="0" smtClean="0"/>
              <a:t>Productivity too</a:t>
            </a:r>
            <a:r>
              <a:rPr lang="en-US" dirty="0" smtClean="0"/>
              <a:t>ls       :     office software, software development,</a:t>
            </a:r>
          </a:p>
          <a:p>
            <a:r>
              <a:rPr lang="en-US" dirty="0" smtClean="0"/>
              <a:t>                                           compiler, visualization tools, engineering </a:t>
            </a:r>
          </a:p>
          <a:p>
            <a:r>
              <a:rPr lang="en-US" dirty="0" smtClean="0"/>
              <a:t>                                            software, …   </a:t>
            </a:r>
          </a:p>
          <a:p>
            <a:endParaRPr lang="en-US" dirty="0" smtClean="0"/>
          </a:p>
          <a:p>
            <a:r>
              <a:rPr lang="en-US" b="1" dirty="0" smtClean="0"/>
              <a:t>Computing capacity   </a:t>
            </a:r>
            <a:r>
              <a:rPr lang="en-US" dirty="0" smtClean="0"/>
              <a:t>:    CPU processing, data repositories, personal</a:t>
            </a:r>
          </a:p>
          <a:p>
            <a:r>
              <a:rPr lang="en-US" dirty="0" smtClean="0"/>
              <a:t>                                           storage,  software repositories,  metadata </a:t>
            </a:r>
          </a:p>
          <a:p>
            <a:r>
              <a:rPr lang="en-US" dirty="0" smtClean="0"/>
              <a:t>                                           repositories, …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Needs underlying infrastructure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Network and telecom equipment, 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Processing, storage and database computing equipment, 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Management and monitoring software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Maintenance and operations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Authentication and security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857232"/>
            <a:ext cx="1057260" cy="1057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3838" y="857232"/>
            <a:ext cx="114300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643182"/>
            <a:ext cx="1557326" cy="1557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 July 2010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57422" y="1071546"/>
            <a:ext cx="5083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Software environment and productivity tools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4414" y="2500306"/>
            <a:ext cx="3099438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dirty="0" smtClean="0"/>
              <a:t>                   </a:t>
            </a:r>
            <a:r>
              <a:rPr lang="en-US" b="1" u="sng" dirty="0" smtClean="0"/>
              <a:t>Mail</a:t>
            </a:r>
          </a:p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2M emails/day, 99% spam</a:t>
            </a:r>
          </a:p>
          <a:p>
            <a:r>
              <a:rPr lang="en-US" dirty="0" smtClean="0">
                <a:sym typeface="Wingdings" pitchFamily="2" charset="2"/>
              </a:rPr>
              <a:t>     18000 mail boxes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643670" y="2357430"/>
            <a:ext cx="2500330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 smtClean="0"/>
              <a:t>       </a:t>
            </a:r>
            <a:r>
              <a:rPr lang="en-US" b="1" u="sng" dirty="0" smtClean="0"/>
              <a:t>Web services</a:t>
            </a:r>
          </a:p>
          <a:p>
            <a:r>
              <a:rPr lang="en-US" dirty="0" smtClean="0">
                <a:sym typeface="Wingdings" pitchFamily="2" charset="2"/>
              </a:rPr>
              <a:t> &gt;8000 web sites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000892" y="3714752"/>
            <a:ext cx="2143108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Tool accessibility</a:t>
            </a:r>
          </a:p>
          <a:p>
            <a:r>
              <a:rPr lang="en-US" dirty="0" smtClean="0"/>
              <a:t>Windows, Office, </a:t>
            </a:r>
            <a:r>
              <a:rPr lang="en-US" dirty="0" err="1" smtClean="0"/>
              <a:t>CadCam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71802" y="1500174"/>
            <a:ext cx="414340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User registration and authentication</a:t>
            </a:r>
          </a:p>
          <a:p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22000 registered users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500166" y="4357694"/>
            <a:ext cx="3330784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Home directories (DFS, AFS)</a:t>
            </a:r>
          </a:p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150 TB, backup service, </a:t>
            </a:r>
          </a:p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1 Billion files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500694" y="4929198"/>
            <a:ext cx="321471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PC management</a:t>
            </a:r>
          </a:p>
          <a:p>
            <a:r>
              <a:rPr lang="en-US" dirty="0" smtClean="0"/>
              <a:t>Software and patch installations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428728" y="5715016"/>
            <a:ext cx="49215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Infrastructure needed :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&gt; 400 PC server and 150 TB disk space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00166" y="142852"/>
            <a:ext cx="4841390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Infrastructure and Services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 July 2010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00166" y="142852"/>
            <a:ext cx="2428892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Bookkeeping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43306" y="1071546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Data base services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14988" y="1700808"/>
            <a:ext cx="7629012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More than 200 ORACLE data base instances on &gt; 300 service nodes</a:t>
            </a:r>
          </a:p>
          <a:p>
            <a:endParaRPr lang="en-US" b="1" dirty="0" smtClean="0"/>
          </a:p>
          <a:p>
            <a:r>
              <a:rPr lang="en-US" b="1" dirty="0" smtClean="0"/>
              <a:t>-- bookkeeping of physics events for the experiments</a:t>
            </a:r>
          </a:p>
          <a:p>
            <a:r>
              <a:rPr lang="en-US" b="1" dirty="0" smtClean="0"/>
              <a:t>-- meta data for the physics events (e.g. detector conditions)</a:t>
            </a:r>
          </a:p>
          <a:p>
            <a:r>
              <a:rPr lang="en-US" b="1" dirty="0" smtClean="0"/>
              <a:t>-- management of data processing</a:t>
            </a:r>
          </a:p>
          <a:p>
            <a:r>
              <a:rPr lang="en-US" b="1" dirty="0" smtClean="0"/>
              <a:t>-- highly compressed and filtered event data</a:t>
            </a:r>
          </a:p>
          <a:p>
            <a:r>
              <a:rPr lang="en-US" b="1" dirty="0" smtClean="0"/>
              <a:t>-- …….</a:t>
            </a:r>
          </a:p>
          <a:p>
            <a:endParaRPr lang="en-US" b="1" dirty="0" smtClean="0"/>
          </a:p>
          <a:p>
            <a:r>
              <a:rPr lang="en-US" b="1" dirty="0" smtClean="0"/>
              <a:t>-- LHC magnet parameters</a:t>
            </a:r>
          </a:p>
          <a:p>
            <a:endParaRPr lang="en-US" b="1" dirty="0" smtClean="0"/>
          </a:p>
          <a:p>
            <a:r>
              <a:rPr lang="en-US" b="1" dirty="0" smtClean="0"/>
              <a:t>-- Human resource information</a:t>
            </a:r>
          </a:p>
          <a:p>
            <a:r>
              <a:rPr lang="en-US" b="1" dirty="0" smtClean="0"/>
              <a:t>-- Financial bookkeeping</a:t>
            </a:r>
          </a:p>
          <a:p>
            <a:r>
              <a:rPr lang="en-US" b="1" dirty="0" smtClean="0"/>
              <a:t>-- material bookkeeping and material flow control</a:t>
            </a:r>
          </a:p>
          <a:p>
            <a:r>
              <a:rPr lang="en-US" b="1" dirty="0" smtClean="0"/>
              <a:t>-- LHC and detector construction details</a:t>
            </a:r>
          </a:p>
          <a:p>
            <a:r>
              <a:rPr lang="en-US" b="1" dirty="0" smtClean="0"/>
              <a:t>-- ……..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 July 2010</a:t>
            </a:r>
            <a:endParaRPr lang="en-US" dirty="0"/>
          </a:p>
        </p:txBody>
      </p:sp>
      <p:pic>
        <p:nvPicPr>
          <p:cNvPr id="7" name="Picture 553" descr="ATL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000108"/>
            <a:ext cx="428628" cy="95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56" descr="lhc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071546"/>
            <a:ext cx="1046296" cy="71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57" descr="Alic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1071546"/>
            <a:ext cx="928694" cy="88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55" descr="CM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1071546"/>
            <a:ext cx="846971" cy="883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57" descr="Gri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28794" y="5072074"/>
            <a:ext cx="257176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4" name="Picture 2" descr="DSCN445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14744" y="2928934"/>
            <a:ext cx="1678272" cy="1258876"/>
          </a:xfrm>
          <a:prstGeom prst="rect">
            <a:avLst/>
          </a:prstGeom>
          <a:noFill/>
        </p:spPr>
      </p:pic>
      <p:pic>
        <p:nvPicPr>
          <p:cNvPr id="245" name="Picture 244" descr="cc_internal view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43702" y="4714884"/>
            <a:ext cx="2020096" cy="1516056"/>
          </a:xfrm>
          <a:prstGeom prst="rect">
            <a:avLst/>
          </a:prstGeom>
        </p:spPr>
      </p:pic>
      <p:pic>
        <p:nvPicPr>
          <p:cNvPr id="246" name="Picture 245" descr="meyrin cern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929454" y="1071546"/>
            <a:ext cx="1871663" cy="187166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857356" y="142852"/>
            <a:ext cx="3241593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Network overview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57290" y="1714488"/>
            <a:ext cx="8506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</a:rPr>
              <a:t>ATLAS</a:t>
            </a:r>
            <a:endParaRPr lang="en-US" sz="1600" b="1" dirty="0">
              <a:solidFill>
                <a:srgbClr val="0000FF"/>
              </a:solidFill>
            </a:endParaRPr>
          </a:p>
        </p:txBody>
      </p:sp>
      <p:cxnSp>
        <p:nvCxnSpPr>
          <p:cNvPr id="16" name="Straight Connector 15"/>
          <p:cNvCxnSpPr>
            <a:stCxn id="14" idx="2"/>
          </p:cNvCxnSpPr>
          <p:nvPr/>
        </p:nvCxnSpPr>
        <p:spPr>
          <a:xfrm rot="16200000" flipH="1">
            <a:off x="2203584" y="1632088"/>
            <a:ext cx="1090206" cy="193211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9" idx="2"/>
          </p:cNvCxnSpPr>
          <p:nvPr/>
        </p:nvCxnSpPr>
        <p:spPr>
          <a:xfrm rot="16200000" flipH="1">
            <a:off x="2782144" y="1996333"/>
            <a:ext cx="972225" cy="89297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8" idx="2"/>
          </p:cNvCxnSpPr>
          <p:nvPr/>
        </p:nvCxnSpPr>
        <p:spPr>
          <a:xfrm rot="16200000" flipH="1">
            <a:off x="3407289" y="2335727"/>
            <a:ext cx="1138058" cy="4835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0" idx="2"/>
          </p:cNvCxnSpPr>
          <p:nvPr/>
        </p:nvCxnSpPr>
        <p:spPr>
          <a:xfrm rot="5400000">
            <a:off x="4154071" y="2016081"/>
            <a:ext cx="973592" cy="85211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endCxn id="246" idx="1"/>
          </p:cNvCxnSpPr>
          <p:nvPr/>
        </p:nvCxnSpPr>
        <p:spPr>
          <a:xfrm flipV="1">
            <a:off x="5286380" y="2007378"/>
            <a:ext cx="1643074" cy="921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5429256" y="2143116"/>
            <a:ext cx="1500198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5429256" y="2285992"/>
            <a:ext cx="1500198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5429256" y="2428868"/>
            <a:ext cx="1500198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5286380" y="2571744"/>
            <a:ext cx="1714512" cy="928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5143504" y="1857364"/>
            <a:ext cx="1785950" cy="1071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244" idx="3"/>
          </p:cNvCxnSpPr>
          <p:nvPr/>
        </p:nvCxnSpPr>
        <p:spPr>
          <a:xfrm flipV="1">
            <a:off x="5393016" y="2714620"/>
            <a:ext cx="1536438" cy="843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357818" y="3857628"/>
            <a:ext cx="1500198" cy="85725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5357818" y="4000504"/>
            <a:ext cx="1357322" cy="78581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286380" y="4071942"/>
            <a:ext cx="1357322" cy="78581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5214942" y="4143380"/>
            <a:ext cx="1571636" cy="9286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>
            <a:off x="3178959" y="4321975"/>
            <a:ext cx="928694" cy="57150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11" idx="0"/>
          </p:cNvCxnSpPr>
          <p:nvPr/>
        </p:nvCxnSpPr>
        <p:spPr>
          <a:xfrm rot="5400000">
            <a:off x="3036083" y="4250537"/>
            <a:ext cx="1000132" cy="64294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5400000">
            <a:off x="3321835" y="4321975"/>
            <a:ext cx="928694" cy="57150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5400000">
            <a:off x="3464711" y="4321975"/>
            <a:ext cx="928694" cy="57150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>
            <a:off x="3571868" y="4357694"/>
            <a:ext cx="1000132" cy="57150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286380" y="3714752"/>
            <a:ext cx="1785950" cy="100013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5000628" y="4143380"/>
            <a:ext cx="1643074" cy="9286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1500166" y="3143248"/>
            <a:ext cx="1928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Central, high speed network backbone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714612" y="2071678"/>
            <a:ext cx="157163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 smtClean="0"/>
              <a:t>Experiments</a:t>
            </a:r>
            <a:endParaRPr lang="en-US" dirty="0"/>
          </a:p>
        </p:txBody>
      </p:sp>
      <p:sp>
        <p:nvSpPr>
          <p:cNvPr id="78" name="TextBox 77"/>
          <p:cNvSpPr txBox="1"/>
          <p:nvPr/>
        </p:nvSpPr>
        <p:spPr>
          <a:xfrm>
            <a:off x="6786578" y="2857496"/>
            <a:ext cx="2143140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 smtClean="0"/>
              <a:t>All CERN buildings</a:t>
            </a:r>
          </a:p>
          <a:p>
            <a:r>
              <a:rPr lang="en-US" dirty="0" smtClean="0"/>
              <a:t>12000 users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1928794" y="6143644"/>
            <a:ext cx="2694007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dirty="0" smtClean="0"/>
              <a:t>World Wide Grid centers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6500826" y="6000768"/>
            <a:ext cx="218521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dirty="0" smtClean="0"/>
              <a:t>Computer center </a:t>
            </a:r>
          </a:p>
          <a:p>
            <a:r>
              <a:rPr lang="en-US" dirty="0" smtClean="0"/>
              <a:t>Processing clusters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 July 2010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71604" y="3441680"/>
            <a:ext cx="431400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Large </a:t>
            </a:r>
            <a:r>
              <a:rPr lang="de-CH" b="1" dirty="0" err="1" smtClean="0"/>
              <a:t>scale</a:t>
            </a:r>
            <a:r>
              <a:rPr lang="de-CH" b="1" dirty="0" smtClean="0"/>
              <a:t> </a:t>
            </a:r>
            <a:r>
              <a:rPr lang="de-CH" b="1" dirty="0" err="1" smtClean="0"/>
              <a:t>montitoring</a:t>
            </a:r>
            <a:endParaRPr lang="de-CH" b="1" dirty="0" smtClean="0"/>
          </a:p>
          <a:p>
            <a:endParaRPr lang="de-CH" b="1" dirty="0" smtClean="0"/>
          </a:p>
          <a:p>
            <a:r>
              <a:rPr lang="de-CH" b="1" dirty="0" err="1" smtClean="0"/>
              <a:t>Surveillance</a:t>
            </a:r>
            <a:r>
              <a:rPr lang="de-CH" b="1" dirty="0" smtClean="0"/>
              <a:t> of all </a:t>
            </a:r>
            <a:r>
              <a:rPr lang="de-CH" b="1" dirty="0" err="1" smtClean="0"/>
              <a:t>nodes</a:t>
            </a:r>
            <a:r>
              <a:rPr lang="de-CH" b="1" dirty="0" smtClean="0"/>
              <a:t> in the </a:t>
            </a:r>
          </a:p>
          <a:p>
            <a:r>
              <a:rPr lang="de-CH" b="1" dirty="0" smtClean="0"/>
              <a:t>Computer </a:t>
            </a:r>
            <a:r>
              <a:rPr lang="de-CH" b="1" dirty="0" err="1" smtClean="0"/>
              <a:t>center</a:t>
            </a:r>
            <a:endParaRPr lang="de-CH" b="1" dirty="0" smtClean="0"/>
          </a:p>
          <a:p>
            <a:endParaRPr lang="de-CH" b="1" dirty="0" smtClean="0"/>
          </a:p>
          <a:p>
            <a:r>
              <a:rPr lang="de-CH" b="1" dirty="0" err="1" smtClean="0"/>
              <a:t>Hundreds</a:t>
            </a:r>
            <a:r>
              <a:rPr lang="de-CH" b="1" dirty="0" smtClean="0"/>
              <a:t> of </a:t>
            </a:r>
            <a:r>
              <a:rPr lang="de-CH" b="1" dirty="0" err="1" smtClean="0"/>
              <a:t>parameters</a:t>
            </a:r>
            <a:r>
              <a:rPr lang="de-CH" b="1" dirty="0" smtClean="0"/>
              <a:t> in </a:t>
            </a:r>
            <a:r>
              <a:rPr lang="de-CH" b="1" dirty="0" err="1" smtClean="0"/>
              <a:t>various</a:t>
            </a:r>
            <a:endParaRPr lang="de-CH" b="1" dirty="0" smtClean="0"/>
          </a:p>
          <a:p>
            <a:r>
              <a:rPr lang="de-CH" b="1" dirty="0" smtClean="0"/>
              <a:t>time </a:t>
            </a:r>
            <a:r>
              <a:rPr lang="de-CH" b="1" dirty="0" err="1" smtClean="0"/>
              <a:t>intervalls</a:t>
            </a:r>
            <a:r>
              <a:rPr lang="de-CH" b="1" dirty="0" smtClean="0"/>
              <a:t>, </a:t>
            </a:r>
            <a:r>
              <a:rPr lang="de-CH" b="1" dirty="0" err="1" smtClean="0"/>
              <a:t>from</a:t>
            </a:r>
            <a:r>
              <a:rPr lang="de-CH" b="1" dirty="0" smtClean="0"/>
              <a:t> </a:t>
            </a:r>
            <a:r>
              <a:rPr lang="de-CH" b="1" dirty="0" err="1" smtClean="0"/>
              <a:t>minutes</a:t>
            </a:r>
            <a:r>
              <a:rPr lang="de-CH" b="1" dirty="0" smtClean="0"/>
              <a:t> to </a:t>
            </a:r>
            <a:r>
              <a:rPr lang="de-CH" b="1" dirty="0" err="1" smtClean="0"/>
              <a:t>hours</a:t>
            </a:r>
            <a:endParaRPr lang="de-CH" b="1" dirty="0" smtClean="0"/>
          </a:p>
          <a:p>
            <a:r>
              <a:rPr lang="de-CH" b="1" dirty="0" smtClean="0"/>
              <a:t>per </a:t>
            </a:r>
            <a:r>
              <a:rPr lang="de-CH" b="1" dirty="0" err="1" smtClean="0"/>
              <a:t>node</a:t>
            </a:r>
            <a:r>
              <a:rPr lang="de-CH" b="1" dirty="0" smtClean="0"/>
              <a:t> </a:t>
            </a:r>
            <a:r>
              <a:rPr lang="de-CH" b="1" dirty="0" err="1" smtClean="0"/>
              <a:t>and</a:t>
            </a:r>
            <a:r>
              <a:rPr lang="de-CH" b="1" dirty="0" smtClean="0"/>
              <a:t> </a:t>
            </a:r>
            <a:r>
              <a:rPr lang="de-CH" b="1" dirty="0" err="1" smtClean="0"/>
              <a:t>service</a:t>
            </a:r>
            <a:endParaRPr lang="de-CH" b="1" dirty="0" smtClean="0"/>
          </a:p>
          <a:p>
            <a:endParaRPr lang="de-CH" b="1" dirty="0" smtClean="0"/>
          </a:p>
          <a:p>
            <a:r>
              <a:rPr lang="de-CH" b="1" dirty="0" smtClean="0"/>
              <a:t>Data </a:t>
            </a:r>
            <a:r>
              <a:rPr lang="de-CH" b="1" dirty="0" err="1" smtClean="0"/>
              <a:t>base</a:t>
            </a:r>
            <a:r>
              <a:rPr lang="de-CH" b="1" dirty="0" smtClean="0"/>
              <a:t> </a:t>
            </a:r>
            <a:r>
              <a:rPr lang="de-CH" b="1" dirty="0" err="1" smtClean="0"/>
              <a:t>storage</a:t>
            </a:r>
            <a:r>
              <a:rPr lang="de-CH" b="1" dirty="0" smtClean="0"/>
              <a:t> </a:t>
            </a:r>
            <a:r>
              <a:rPr lang="de-CH" b="1" dirty="0" err="1" smtClean="0"/>
              <a:t>and</a:t>
            </a:r>
            <a:r>
              <a:rPr lang="de-CH" b="1" dirty="0" smtClean="0"/>
              <a:t> </a:t>
            </a:r>
          </a:p>
          <a:p>
            <a:r>
              <a:rPr lang="de-CH" b="1" dirty="0" err="1" smtClean="0"/>
              <a:t>interactive</a:t>
            </a:r>
            <a:r>
              <a:rPr lang="de-CH" b="1" dirty="0" smtClean="0"/>
              <a:t> </a:t>
            </a:r>
            <a:r>
              <a:rPr lang="de-CH" b="1" dirty="0" err="1" smtClean="0"/>
              <a:t>visalization</a:t>
            </a:r>
            <a:endParaRPr lang="de-CH" b="1" dirty="0" smtClean="0"/>
          </a:p>
          <a:p>
            <a:endParaRPr lang="de-CH" dirty="0" smtClean="0"/>
          </a:p>
        </p:txBody>
      </p:sp>
      <p:pic>
        <p:nvPicPr>
          <p:cNvPr id="8" name="Picture 7" descr="gridview examp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1285860"/>
            <a:ext cx="4371979" cy="1719757"/>
          </a:xfrm>
          <a:prstGeom prst="rect">
            <a:avLst/>
          </a:prstGeom>
        </p:spPr>
      </p:pic>
      <p:pic>
        <p:nvPicPr>
          <p:cNvPr id="9" name="Picture 8" descr="lemon examp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3214686"/>
            <a:ext cx="3071819" cy="3208344"/>
          </a:xfrm>
          <a:prstGeom prst="rect">
            <a:avLst/>
          </a:prstGeom>
        </p:spPr>
      </p:pic>
      <p:pic>
        <p:nvPicPr>
          <p:cNvPr id="10" name="Picture 9" descr="jobs per queu lsf one yea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29175" y="928670"/>
            <a:ext cx="4314825" cy="23145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00166" y="142852"/>
            <a:ext cx="2040943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Monitoring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_Meeting_2008_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13110</TotalTime>
  <Words>2587</Words>
  <Application>Microsoft Office PowerPoint</Application>
  <PresentationFormat>On-screen Show (4:3)</PresentationFormat>
  <Paragraphs>716</Paragraphs>
  <Slides>46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Dept_Meeting_2008_final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Natalie Pocock</dc:creator>
  <cp:lastModifiedBy>lshien</cp:lastModifiedBy>
  <cp:revision>74</cp:revision>
  <dcterms:created xsi:type="dcterms:W3CDTF">2008-01-21T14:38:05Z</dcterms:created>
  <dcterms:modified xsi:type="dcterms:W3CDTF">2010-07-06T10:12:04Z</dcterms:modified>
</cp:coreProperties>
</file>