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258" r:id="rId2"/>
    <p:sldId id="259" r:id="rId3"/>
    <p:sldId id="260" r:id="rId4"/>
    <p:sldId id="261" r:id="rId5"/>
    <p:sldId id="262" r:id="rId6"/>
    <p:sldId id="265" r:id="rId7"/>
    <p:sldId id="263" r:id="rId8"/>
    <p:sldId id="264"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727" autoAdjust="0"/>
  </p:normalViewPr>
  <p:slideViewPr>
    <p:cSldViewPr snapToGrid="0" snapToObjects="1">
      <p:cViewPr>
        <p:scale>
          <a:sx n="99" d="100"/>
          <a:sy n="99" d="100"/>
        </p:scale>
        <p:origin x="-2656"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AFFC3B-7EF3-A647-B473-D8960D4C4A90}" type="datetimeFigureOut">
              <a:rPr lang="en-US" smtClean="0"/>
              <a:t>06.05.20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0CD843-619C-784F-919D-322CB4EC69A3}" type="slidenum">
              <a:rPr lang="en-US" smtClean="0"/>
              <a:t>‹#›</a:t>
            </a:fld>
            <a:endParaRPr lang="en-US"/>
          </a:p>
        </p:txBody>
      </p:sp>
    </p:spTree>
    <p:extLst>
      <p:ext uri="{BB962C8B-B14F-4D97-AF65-F5344CB8AC3E}">
        <p14:creationId xmlns:p14="http://schemas.microsoft.com/office/powerpoint/2010/main" val="41381950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1C93DF-3BD3-DF43-A6AB-3FD791743F31}" type="datetimeFigureOut">
              <a:rPr lang="en-US" smtClean="0"/>
              <a:t>06.05.20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18E655-4438-FC40-806E-3DF50C7AC398}" type="slidenum">
              <a:rPr lang="en-US" smtClean="0"/>
              <a:t>‹#›</a:t>
            </a:fld>
            <a:endParaRPr lang="en-US"/>
          </a:p>
        </p:txBody>
      </p:sp>
    </p:spTree>
    <p:extLst>
      <p:ext uri="{BB962C8B-B14F-4D97-AF65-F5344CB8AC3E}">
        <p14:creationId xmlns:p14="http://schemas.microsoft.com/office/powerpoint/2010/main" val="70738302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p:txBody>
          <a:bodyPr/>
          <a:lstStyle/>
          <a:p>
            <a:r>
              <a:rPr lang="x-none" smtClean="0"/>
              <a:t>6.5.2020</a:t>
            </a:r>
            <a:endParaRPr lang="en-US"/>
          </a:p>
        </p:txBody>
      </p:sp>
      <p:sp>
        <p:nvSpPr>
          <p:cNvPr id="5" name="Footer Placeholder 4"/>
          <p:cNvSpPr>
            <a:spLocks noGrp="1"/>
          </p:cNvSpPr>
          <p:nvPr>
            <p:ph type="ftr" sz="quarter" idx="11"/>
          </p:nvPr>
        </p:nvSpPr>
        <p:spPr/>
        <p:txBody>
          <a:bodyPr/>
          <a:lstStyle/>
          <a:p>
            <a:r>
              <a:rPr lang="en-US" smtClean="0"/>
              <a:t>19th IPPOG Meeting </a:t>
            </a:r>
            <a:endParaRPr lang="en-US"/>
          </a:p>
        </p:txBody>
      </p:sp>
      <p:sp>
        <p:nvSpPr>
          <p:cNvPr id="6" name="Slide Number Placeholder 5"/>
          <p:cNvSpPr>
            <a:spLocks noGrp="1"/>
          </p:cNvSpPr>
          <p:nvPr>
            <p:ph type="sldNum" sz="quarter" idx="12"/>
          </p:nvPr>
        </p:nvSpPr>
        <p:spPr/>
        <p:txBody>
          <a:bodyPr/>
          <a:lstStyle/>
          <a:p>
            <a:fld id="{52A20B3A-DBF4-A14E-9F39-9F93760F6345}" type="slidenum">
              <a:rPr lang="en-US" smtClean="0"/>
              <a:pPr/>
              <a:t>‹#›</a:t>
            </a:fld>
            <a:endParaRPr lang="en-US"/>
          </a:p>
        </p:txBody>
      </p:sp>
    </p:spTree>
    <p:extLst>
      <p:ext uri="{BB962C8B-B14F-4D97-AF65-F5344CB8AC3E}">
        <p14:creationId xmlns:p14="http://schemas.microsoft.com/office/powerpoint/2010/main" val="1785396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r>
              <a:rPr lang="x-none" smtClean="0"/>
              <a:t>6.5.2020</a:t>
            </a:r>
            <a:endParaRPr lang="en-US"/>
          </a:p>
        </p:txBody>
      </p:sp>
      <p:sp>
        <p:nvSpPr>
          <p:cNvPr id="5" name="Footer Placeholder 4"/>
          <p:cNvSpPr>
            <a:spLocks noGrp="1"/>
          </p:cNvSpPr>
          <p:nvPr>
            <p:ph type="ftr" sz="quarter" idx="11"/>
          </p:nvPr>
        </p:nvSpPr>
        <p:spPr/>
        <p:txBody>
          <a:bodyPr/>
          <a:lstStyle/>
          <a:p>
            <a:r>
              <a:rPr lang="en-US" smtClean="0"/>
              <a:t>19th IPPOG Meeting </a:t>
            </a:r>
            <a:endParaRPr lang="en-US"/>
          </a:p>
        </p:txBody>
      </p:sp>
      <p:sp>
        <p:nvSpPr>
          <p:cNvPr id="6" name="Slide Number Placeholder 5"/>
          <p:cNvSpPr>
            <a:spLocks noGrp="1"/>
          </p:cNvSpPr>
          <p:nvPr>
            <p:ph type="sldNum" sz="quarter" idx="12"/>
          </p:nvPr>
        </p:nvSpPr>
        <p:spPr/>
        <p:txBody>
          <a:bodyPr/>
          <a:lstStyle/>
          <a:p>
            <a:fld id="{52A20B3A-DBF4-A14E-9F39-9F93760F6345}" type="slidenum">
              <a:rPr lang="en-US" smtClean="0"/>
              <a:pPr/>
              <a:t>‹#›</a:t>
            </a:fld>
            <a:endParaRPr lang="en-US"/>
          </a:p>
        </p:txBody>
      </p:sp>
    </p:spTree>
    <p:extLst>
      <p:ext uri="{BB962C8B-B14F-4D97-AF65-F5344CB8AC3E}">
        <p14:creationId xmlns:p14="http://schemas.microsoft.com/office/powerpoint/2010/main" val="3012037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r>
              <a:rPr lang="x-none" smtClean="0"/>
              <a:t>6.5.2020</a:t>
            </a:r>
            <a:endParaRPr lang="en-US"/>
          </a:p>
        </p:txBody>
      </p:sp>
      <p:sp>
        <p:nvSpPr>
          <p:cNvPr id="5" name="Footer Placeholder 4"/>
          <p:cNvSpPr>
            <a:spLocks noGrp="1"/>
          </p:cNvSpPr>
          <p:nvPr>
            <p:ph type="ftr" sz="quarter" idx="11"/>
          </p:nvPr>
        </p:nvSpPr>
        <p:spPr/>
        <p:txBody>
          <a:bodyPr/>
          <a:lstStyle/>
          <a:p>
            <a:r>
              <a:rPr lang="en-US" smtClean="0"/>
              <a:t>19th IPPOG Meeting </a:t>
            </a:r>
            <a:endParaRPr lang="en-US"/>
          </a:p>
        </p:txBody>
      </p:sp>
      <p:sp>
        <p:nvSpPr>
          <p:cNvPr id="6" name="Slide Number Placeholder 5"/>
          <p:cNvSpPr>
            <a:spLocks noGrp="1"/>
          </p:cNvSpPr>
          <p:nvPr>
            <p:ph type="sldNum" sz="quarter" idx="12"/>
          </p:nvPr>
        </p:nvSpPr>
        <p:spPr/>
        <p:txBody>
          <a:bodyPr/>
          <a:lstStyle/>
          <a:p>
            <a:fld id="{52A20B3A-DBF4-A14E-9F39-9F93760F6345}" type="slidenum">
              <a:rPr lang="en-US" smtClean="0"/>
              <a:pPr/>
              <a:t>‹#›</a:t>
            </a:fld>
            <a:endParaRPr lang="en-US"/>
          </a:p>
        </p:txBody>
      </p:sp>
    </p:spTree>
    <p:extLst>
      <p:ext uri="{BB962C8B-B14F-4D97-AF65-F5344CB8AC3E}">
        <p14:creationId xmlns:p14="http://schemas.microsoft.com/office/powerpoint/2010/main" val="3505679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r>
              <a:rPr lang="x-none" smtClean="0"/>
              <a:t>6.5.2020</a:t>
            </a:r>
            <a:endParaRPr lang="en-US"/>
          </a:p>
        </p:txBody>
      </p:sp>
      <p:sp>
        <p:nvSpPr>
          <p:cNvPr id="5" name="Footer Placeholder 4"/>
          <p:cNvSpPr>
            <a:spLocks noGrp="1"/>
          </p:cNvSpPr>
          <p:nvPr>
            <p:ph type="ftr" sz="quarter" idx="11"/>
          </p:nvPr>
        </p:nvSpPr>
        <p:spPr/>
        <p:txBody>
          <a:bodyPr/>
          <a:lstStyle/>
          <a:p>
            <a:r>
              <a:rPr lang="en-US" smtClean="0"/>
              <a:t>19th IPPOG Meeting </a:t>
            </a:r>
            <a:endParaRPr lang="en-US"/>
          </a:p>
        </p:txBody>
      </p:sp>
      <p:sp>
        <p:nvSpPr>
          <p:cNvPr id="6" name="Slide Number Placeholder 5"/>
          <p:cNvSpPr>
            <a:spLocks noGrp="1"/>
          </p:cNvSpPr>
          <p:nvPr>
            <p:ph type="sldNum" sz="quarter" idx="12"/>
          </p:nvPr>
        </p:nvSpPr>
        <p:spPr/>
        <p:txBody>
          <a:bodyPr/>
          <a:lstStyle/>
          <a:p>
            <a:fld id="{52A20B3A-DBF4-A14E-9F39-9F93760F6345}" type="slidenum">
              <a:rPr lang="en-US" smtClean="0"/>
              <a:pPr/>
              <a:t>‹#›</a:t>
            </a:fld>
            <a:endParaRPr lang="en-US"/>
          </a:p>
        </p:txBody>
      </p:sp>
    </p:spTree>
    <p:extLst>
      <p:ext uri="{BB962C8B-B14F-4D97-AF65-F5344CB8AC3E}">
        <p14:creationId xmlns:p14="http://schemas.microsoft.com/office/powerpoint/2010/main" val="2661385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r>
              <a:rPr lang="x-none" smtClean="0"/>
              <a:t>6.5.2020</a:t>
            </a:r>
            <a:endParaRPr lang="en-US"/>
          </a:p>
        </p:txBody>
      </p:sp>
      <p:sp>
        <p:nvSpPr>
          <p:cNvPr id="5" name="Footer Placeholder 4"/>
          <p:cNvSpPr>
            <a:spLocks noGrp="1"/>
          </p:cNvSpPr>
          <p:nvPr>
            <p:ph type="ftr" sz="quarter" idx="11"/>
          </p:nvPr>
        </p:nvSpPr>
        <p:spPr/>
        <p:txBody>
          <a:bodyPr/>
          <a:lstStyle/>
          <a:p>
            <a:r>
              <a:rPr lang="en-US" smtClean="0"/>
              <a:t>19th IPPOG Meeting </a:t>
            </a:r>
            <a:endParaRPr lang="en-US"/>
          </a:p>
        </p:txBody>
      </p:sp>
      <p:sp>
        <p:nvSpPr>
          <p:cNvPr id="6" name="Slide Number Placeholder 5"/>
          <p:cNvSpPr>
            <a:spLocks noGrp="1"/>
          </p:cNvSpPr>
          <p:nvPr>
            <p:ph type="sldNum" sz="quarter" idx="12"/>
          </p:nvPr>
        </p:nvSpPr>
        <p:spPr/>
        <p:txBody>
          <a:bodyPr/>
          <a:lstStyle/>
          <a:p>
            <a:fld id="{52A20B3A-DBF4-A14E-9F39-9F93760F6345}" type="slidenum">
              <a:rPr lang="en-US" smtClean="0"/>
              <a:pPr/>
              <a:t>‹#›</a:t>
            </a:fld>
            <a:endParaRPr lang="en-US"/>
          </a:p>
        </p:txBody>
      </p:sp>
    </p:spTree>
    <p:extLst>
      <p:ext uri="{BB962C8B-B14F-4D97-AF65-F5344CB8AC3E}">
        <p14:creationId xmlns:p14="http://schemas.microsoft.com/office/powerpoint/2010/main" val="372498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4"/>
          <p:cNvSpPr>
            <a:spLocks noGrp="1"/>
          </p:cNvSpPr>
          <p:nvPr>
            <p:ph type="dt" sz="half" idx="10"/>
          </p:nvPr>
        </p:nvSpPr>
        <p:spPr/>
        <p:txBody>
          <a:bodyPr/>
          <a:lstStyle/>
          <a:p>
            <a:r>
              <a:rPr lang="x-none" smtClean="0"/>
              <a:t>6.5.2020</a:t>
            </a:r>
            <a:endParaRPr lang="en-US"/>
          </a:p>
        </p:txBody>
      </p:sp>
      <p:sp>
        <p:nvSpPr>
          <p:cNvPr id="6" name="Footer Placeholder 5"/>
          <p:cNvSpPr>
            <a:spLocks noGrp="1"/>
          </p:cNvSpPr>
          <p:nvPr>
            <p:ph type="ftr" sz="quarter" idx="11"/>
          </p:nvPr>
        </p:nvSpPr>
        <p:spPr/>
        <p:txBody>
          <a:bodyPr/>
          <a:lstStyle/>
          <a:p>
            <a:r>
              <a:rPr lang="en-US" smtClean="0"/>
              <a:t>19th IPPOG Meeting </a:t>
            </a:r>
            <a:endParaRPr lang="en-US"/>
          </a:p>
        </p:txBody>
      </p:sp>
      <p:sp>
        <p:nvSpPr>
          <p:cNvPr id="7" name="Slide Number Placeholder 6"/>
          <p:cNvSpPr>
            <a:spLocks noGrp="1"/>
          </p:cNvSpPr>
          <p:nvPr>
            <p:ph type="sldNum" sz="quarter" idx="12"/>
          </p:nvPr>
        </p:nvSpPr>
        <p:spPr/>
        <p:txBody>
          <a:bodyPr/>
          <a:lstStyle/>
          <a:p>
            <a:fld id="{52A20B3A-DBF4-A14E-9F39-9F93760F6345}" type="slidenum">
              <a:rPr lang="en-US" smtClean="0"/>
              <a:pPr/>
              <a:t>‹#›</a:t>
            </a:fld>
            <a:endParaRPr lang="en-US"/>
          </a:p>
        </p:txBody>
      </p:sp>
    </p:spTree>
    <p:extLst>
      <p:ext uri="{BB962C8B-B14F-4D97-AF65-F5344CB8AC3E}">
        <p14:creationId xmlns:p14="http://schemas.microsoft.com/office/powerpoint/2010/main" val="3768851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6"/>
          <p:cNvSpPr>
            <a:spLocks noGrp="1"/>
          </p:cNvSpPr>
          <p:nvPr>
            <p:ph type="dt" sz="half" idx="10"/>
          </p:nvPr>
        </p:nvSpPr>
        <p:spPr/>
        <p:txBody>
          <a:bodyPr/>
          <a:lstStyle/>
          <a:p>
            <a:r>
              <a:rPr lang="x-none" smtClean="0"/>
              <a:t>6.5.2020</a:t>
            </a:r>
            <a:endParaRPr lang="en-US"/>
          </a:p>
        </p:txBody>
      </p:sp>
      <p:sp>
        <p:nvSpPr>
          <p:cNvPr id="8" name="Footer Placeholder 7"/>
          <p:cNvSpPr>
            <a:spLocks noGrp="1"/>
          </p:cNvSpPr>
          <p:nvPr>
            <p:ph type="ftr" sz="quarter" idx="11"/>
          </p:nvPr>
        </p:nvSpPr>
        <p:spPr/>
        <p:txBody>
          <a:bodyPr/>
          <a:lstStyle/>
          <a:p>
            <a:r>
              <a:rPr lang="en-US" smtClean="0"/>
              <a:t>19th IPPOG Meeting </a:t>
            </a:r>
            <a:endParaRPr lang="en-US"/>
          </a:p>
        </p:txBody>
      </p:sp>
      <p:sp>
        <p:nvSpPr>
          <p:cNvPr id="9" name="Slide Number Placeholder 8"/>
          <p:cNvSpPr>
            <a:spLocks noGrp="1"/>
          </p:cNvSpPr>
          <p:nvPr>
            <p:ph type="sldNum" sz="quarter" idx="12"/>
          </p:nvPr>
        </p:nvSpPr>
        <p:spPr/>
        <p:txBody>
          <a:bodyPr/>
          <a:lstStyle/>
          <a:p>
            <a:fld id="{52A20B3A-DBF4-A14E-9F39-9F93760F6345}" type="slidenum">
              <a:rPr lang="en-US" smtClean="0"/>
              <a:pPr/>
              <a:t>‹#›</a:t>
            </a:fld>
            <a:endParaRPr lang="en-US"/>
          </a:p>
        </p:txBody>
      </p:sp>
    </p:spTree>
    <p:extLst>
      <p:ext uri="{BB962C8B-B14F-4D97-AF65-F5344CB8AC3E}">
        <p14:creationId xmlns:p14="http://schemas.microsoft.com/office/powerpoint/2010/main" val="509302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2"/>
          <p:cNvSpPr>
            <a:spLocks noGrp="1"/>
          </p:cNvSpPr>
          <p:nvPr>
            <p:ph type="dt" sz="half" idx="10"/>
          </p:nvPr>
        </p:nvSpPr>
        <p:spPr/>
        <p:txBody>
          <a:bodyPr/>
          <a:lstStyle/>
          <a:p>
            <a:r>
              <a:rPr lang="x-none" smtClean="0"/>
              <a:t>6.5.2020</a:t>
            </a:r>
            <a:endParaRPr lang="en-US"/>
          </a:p>
        </p:txBody>
      </p:sp>
      <p:sp>
        <p:nvSpPr>
          <p:cNvPr id="4" name="Footer Placeholder 3"/>
          <p:cNvSpPr>
            <a:spLocks noGrp="1"/>
          </p:cNvSpPr>
          <p:nvPr>
            <p:ph type="ftr" sz="quarter" idx="11"/>
          </p:nvPr>
        </p:nvSpPr>
        <p:spPr/>
        <p:txBody>
          <a:bodyPr/>
          <a:lstStyle/>
          <a:p>
            <a:r>
              <a:rPr lang="en-US" smtClean="0"/>
              <a:t>19th IPPOG Meeting </a:t>
            </a:r>
            <a:endParaRPr lang="en-US"/>
          </a:p>
        </p:txBody>
      </p:sp>
      <p:sp>
        <p:nvSpPr>
          <p:cNvPr id="5" name="Slide Number Placeholder 4"/>
          <p:cNvSpPr>
            <a:spLocks noGrp="1"/>
          </p:cNvSpPr>
          <p:nvPr>
            <p:ph type="sldNum" sz="quarter" idx="12"/>
          </p:nvPr>
        </p:nvSpPr>
        <p:spPr/>
        <p:txBody>
          <a:bodyPr/>
          <a:lstStyle/>
          <a:p>
            <a:fld id="{52A20B3A-DBF4-A14E-9F39-9F93760F6345}" type="slidenum">
              <a:rPr lang="en-US" smtClean="0"/>
              <a:pPr/>
              <a:t>‹#›</a:t>
            </a:fld>
            <a:endParaRPr lang="en-US"/>
          </a:p>
        </p:txBody>
      </p:sp>
    </p:spTree>
    <p:extLst>
      <p:ext uri="{BB962C8B-B14F-4D97-AF65-F5344CB8AC3E}">
        <p14:creationId xmlns:p14="http://schemas.microsoft.com/office/powerpoint/2010/main" val="3000200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6.5.2020</a:t>
            </a:r>
            <a:endParaRPr lang="en-US"/>
          </a:p>
        </p:txBody>
      </p:sp>
      <p:sp>
        <p:nvSpPr>
          <p:cNvPr id="3" name="Footer Placeholder 2"/>
          <p:cNvSpPr>
            <a:spLocks noGrp="1"/>
          </p:cNvSpPr>
          <p:nvPr>
            <p:ph type="ftr" sz="quarter" idx="11"/>
          </p:nvPr>
        </p:nvSpPr>
        <p:spPr/>
        <p:txBody>
          <a:bodyPr/>
          <a:lstStyle/>
          <a:p>
            <a:r>
              <a:rPr lang="en-US" smtClean="0"/>
              <a:t>19th IPPOG Meeting </a:t>
            </a:r>
            <a:endParaRPr lang="en-US"/>
          </a:p>
        </p:txBody>
      </p:sp>
      <p:sp>
        <p:nvSpPr>
          <p:cNvPr id="4" name="Slide Number Placeholder 3"/>
          <p:cNvSpPr>
            <a:spLocks noGrp="1"/>
          </p:cNvSpPr>
          <p:nvPr>
            <p:ph type="sldNum" sz="quarter" idx="12"/>
          </p:nvPr>
        </p:nvSpPr>
        <p:spPr/>
        <p:txBody>
          <a:bodyPr/>
          <a:lstStyle/>
          <a:p>
            <a:fld id="{52A20B3A-DBF4-A14E-9F39-9F93760F6345}" type="slidenum">
              <a:rPr lang="en-US" smtClean="0"/>
              <a:pPr/>
              <a:t>‹#›</a:t>
            </a:fld>
            <a:endParaRPr lang="en-US"/>
          </a:p>
        </p:txBody>
      </p:sp>
    </p:spTree>
    <p:extLst>
      <p:ext uri="{BB962C8B-B14F-4D97-AF65-F5344CB8AC3E}">
        <p14:creationId xmlns:p14="http://schemas.microsoft.com/office/powerpoint/2010/main" val="4133119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r>
              <a:rPr lang="x-none" smtClean="0"/>
              <a:t>6.5.2020</a:t>
            </a:r>
            <a:endParaRPr lang="en-US"/>
          </a:p>
        </p:txBody>
      </p:sp>
      <p:sp>
        <p:nvSpPr>
          <p:cNvPr id="6" name="Footer Placeholder 5"/>
          <p:cNvSpPr>
            <a:spLocks noGrp="1"/>
          </p:cNvSpPr>
          <p:nvPr>
            <p:ph type="ftr" sz="quarter" idx="11"/>
          </p:nvPr>
        </p:nvSpPr>
        <p:spPr/>
        <p:txBody>
          <a:bodyPr/>
          <a:lstStyle/>
          <a:p>
            <a:r>
              <a:rPr lang="en-US" smtClean="0"/>
              <a:t>19th IPPOG Meeting </a:t>
            </a:r>
            <a:endParaRPr lang="en-US"/>
          </a:p>
        </p:txBody>
      </p:sp>
      <p:sp>
        <p:nvSpPr>
          <p:cNvPr id="7" name="Slide Number Placeholder 6"/>
          <p:cNvSpPr>
            <a:spLocks noGrp="1"/>
          </p:cNvSpPr>
          <p:nvPr>
            <p:ph type="sldNum" sz="quarter" idx="12"/>
          </p:nvPr>
        </p:nvSpPr>
        <p:spPr/>
        <p:txBody>
          <a:bodyPr/>
          <a:lstStyle/>
          <a:p>
            <a:fld id="{52A20B3A-DBF4-A14E-9F39-9F93760F6345}" type="slidenum">
              <a:rPr lang="en-US" smtClean="0"/>
              <a:pPr/>
              <a:t>‹#›</a:t>
            </a:fld>
            <a:endParaRPr lang="en-US"/>
          </a:p>
        </p:txBody>
      </p:sp>
    </p:spTree>
    <p:extLst>
      <p:ext uri="{BB962C8B-B14F-4D97-AF65-F5344CB8AC3E}">
        <p14:creationId xmlns:p14="http://schemas.microsoft.com/office/powerpoint/2010/main" val="4196893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r>
              <a:rPr lang="x-none" smtClean="0"/>
              <a:t>6.5.2020</a:t>
            </a:r>
            <a:endParaRPr lang="en-US"/>
          </a:p>
        </p:txBody>
      </p:sp>
      <p:sp>
        <p:nvSpPr>
          <p:cNvPr id="6" name="Footer Placeholder 5"/>
          <p:cNvSpPr>
            <a:spLocks noGrp="1"/>
          </p:cNvSpPr>
          <p:nvPr>
            <p:ph type="ftr" sz="quarter" idx="11"/>
          </p:nvPr>
        </p:nvSpPr>
        <p:spPr/>
        <p:txBody>
          <a:bodyPr/>
          <a:lstStyle/>
          <a:p>
            <a:r>
              <a:rPr lang="en-US" smtClean="0"/>
              <a:t>19th IPPOG Meeting </a:t>
            </a:r>
            <a:endParaRPr lang="en-US"/>
          </a:p>
        </p:txBody>
      </p:sp>
      <p:sp>
        <p:nvSpPr>
          <p:cNvPr id="7" name="Slide Number Placeholder 6"/>
          <p:cNvSpPr>
            <a:spLocks noGrp="1"/>
          </p:cNvSpPr>
          <p:nvPr>
            <p:ph type="sldNum" sz="quarter" idx="12"/>
          </p:nvPr>
        </p:nvSpPr>
        <p:spPr/>
        <p:txBody>
          <a:bodyPr/>
          <a:lstStyle/>
          <a:p>
            <a:fld id="{52A20B3A-DBF4-A14E-9F39-9F93760F6345}" type="slidenum">
              <a:rPr lang="en-US" smtClean="0"/>
              <a:pPr/>
              <a:t>‹#›</a:t>
            </a:fld>
            <a:endParaRPr lang="en-US"/>
          </a:p>
        </p:txBody>
      </p:sp>
    </p:spTree>
    <p:extLst>
      <p:ext uri="{BB962C8B-B14F-4D97-AF65-F5344CB8AC3E}">
        <p14:creationId xmlns:p14="http://schemas.microsoft.com/office/powerpoint/2010/main" val="10057541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x-none"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x-none" smtClean="0"/>
              <a:t>6.5.2020</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19th IPPOG Meeting </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A20B3A-DBF4-A14E-9F39-9F93760F6345}" type="slidenum">
              <a:rPr lang="en-US" smtClean="0"/>
              <a:pPr/>
              <a:t>‹#›</a:t>
            </a:fld>
            <a:endParaRPr lang="en-US"/>
          </a:p>
        </p:txBody>
      </p:sp>
    </p:spTree>
    <p:extLst>
      <p:ext uri="{BB962C8B-B14F-4D97-AF65-F5344CB8AC3E}">
        <p14:creationId xmlns:p14="http://schemas.microsoft.com/office/powerpoint/2010/main" val="1486764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en.wikipedia.org/wiki/Muon_tomography" TargetMode="External"/><Relationship Id="rId4" Type="http://schemas.openxmlformats.org/officeDocument/2006/relationships/hyperlink" Target="https://cds.cern.ch/journal/CERNBulletin/2010/51/News%20Articles/1312698" TargetMode="External"/><Relationship Id="rId5" Type="http://schemas.openxmlformats.org/officeDocument/2006/relationships/hyperlink" Target="https://www.scienceinschool.org/2013/issue27/muons" TargetMode="External"/><Relationship Id="rId6" Type="http://schemas.openxmlformats.org/officeDocument/2006/relationships/hyperlink" Target="https://www.asimmetrie.it/attraverso-la-roccia" TargetMode="External"/><Relationship Id="rId7" Type="http://schemas.openxmlformats.org/officeDocument/2006/relationships/hyperlink" Target="https://physicstoday.scitation.org/doi/abs/10.1063/PT.3.1829?journalCode=pto" TargetMode="External"/><Relationship Id="rId8" Type="http://schemas.openxmlformats.org/officeDocument/2006/relationships/hyperlink" Target="https://www.sciencedirect.com/science/article/pii/S0168900210014890?via=ihub" TargetMode="External"/><Relationship Id="rId9" Type="http://schemas.openxmlformats.org/officeDocument/2006/relationships/hyperlink" Target="http://home.infn.it/it/comunicazione/comunicati-stampa/3536-stromboli-realizzata-la-prima-radiografia-muonica-del-vulcano" TargetMode="External"/><Relationship Id="rId10" Type="http://schemas.openxmlformats.org/officeDocument/2006/relationships/hyperlink" Target="https://www.nature.com/articles/s41598-019-43131-8" TargetMode="External"/><Relationship Id="rId1" Type="http://schemas.openxmlformats.org/officeDocument/2006/relationships/slideLayout" Target="../slideLayouts/slideLayout7.xml"/><Relationship Id="rId2" Type="http://schemas.openxmlformats.org/officeDocument/2006/relationships/hyperlink" Target="https://en.wikipedia.org/wiki/Muography"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obs.univ-bpclermont.fr/tomuvol/presentation.php" TargetMode="External"/><Relationship Id="rId4" Type="http://schemas.openxmlformats.org/officeDocument/2006/relationships/hyperlink" Target="http://www.scanpyramids.org" TargetMode="External"/><Relationship Id="rId5" Type="http://schemas.openxmlformats.org/officeDocument/2006/relationships/hyperlink" Target="https://www.sciencesetavenir.fr/archeo-paleo/archeologie/egypte-de-l-infrarouge-et-des-muons-pour-sonder-le-coeur-des-pyramides_103836" TargetMode="External"/><Relationship Id="rId6" Type="http://schemas.openxmlformats.org/officeDocument/2006/relationships/hyperlink" Target="https://www.nature.com/news/cosmic-ray-particles-reveal-secret-chamber-in-egypt-s-great-pyramid-1.22939%23/graphic" TargetMode="External"/><Relationship Id="rId7" Type="http://schemas.openxmlformats.org/officeDocument/2006/relationships/hyperlink" Target="https://www.nature.com/articles/nature24647.epdf?sharing_token=0ufyKvQs_nA4Yq3CiGeUY9RgN0jAjWel9jnR3ZoTv0Ou93CXhw4mIMDYG-SRgUB2oJjD1o9gQggwsHQP8FsuaPpST_DlkSN44JYYalsdGqgniLHzbe--GESD45-21kLQcczaujX80WCzFk5D6v5P2NrsP0n5jWQQqOKEF_bUQ-CWX85ZPr12aU7UdTTG1FILMX8emsJhyE8bOiCLwXIaB5Y-iT5sBX61K2rqri7Jb-4Agl5TtoVAIBuBrP06fGYtTICSDHbts06uH2zz4gK4N9SE6Rd_SOKvX5-uzDuV3QMmdiPdiFT8KWglCl6M-FWV&amp;tracking_referrer=www.pbs.org" TargetMode="External"/><Relationship Id="rId8" Type="http://schemas.openxmlformats.org/officeDocument/2006/relationships/hyperlink" Target="https://indico.cern.ch/event/466934/contributions/2524834/attachments/1490162/2316412/progress_in_muon_tomography_EPS-2017.pdf" TargetMode="External"/><Relationship Id="rId9" Type="http://schemas.openxmlformats.org/officeDocument/2006/relationships/hyperlink" Target="https://cms.cern/content/muon-tomography" TargetMode="External"/><Relationship Id="rId10" Type="http://schemas.openxmlformats.org/officeDocument/2006/relationships/hyperlink" Target="http://mutomweb.pd.infn.it:5210" TargetMode="External"/><Relationship Id="rId1" Type="http://schemas.openxmlformats.org/officeDocument/2006/relationships/slideLayout" Target="../slideLayouts/slideLayout7.xml"/><Relationship Id="rId2" Type="http://schemas.openxmlformats.org/officeDocument/2006/relationships/hyperlink" Target="https://inspirehep.net/literature/167533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6781" y="2063821"/>
            <a:ext cx="5711820" cy="2646879"/>
          </a:xfrm>
          <a:prstGeom prst="rect">
            <a:avLst/>
          </a:prstGeom>
          <a:noFill/>
        </p:spPr>
        <p:txBody>
          <a:bodyPr wrap="none" rtlCol="0">
            <a:spAutoFit/>
          </a:bodyPr>
          <a:lstStyle/>
          <a:p>
            <a:pPr algn="ctr"/>
            <a:r>
              <a:rPr lang="x-none" sz="2200" b="1" dirty="0" smtClean="0"/>
              <a:t>MUON RADIOGRAPHY </a:t>
            </a:r>
            <a:r>
              <a:rPr lang="mr-IN" sz="2200" b="1" dirty="0" smtClean="0"/>
              <a:t>–</a:t>
            </a:r>
            <a:r>
              <a:rPr lang="x-none" sz="2200" b="1" dirty="0" smtClean="0"/>
              <a:t> MUON TOMOGRAPHY</a:t>
            </a:r>
            <a:endParaRPr lang="en-GB" dirty="0" smtClean="0"/>
          </a:p>
          <a:p>
            <a:pPr algn="ctr"/>
            <a:r>
              <a:rPr lang="en-GB" dirty="0" smtClean="0"/>
              <a:t>Despina </a:t>
            </a:r>
            <a:r>
              <a:rPr lang="en-GB" dirty="0"/>
              <a:t>Hatzifotiadou</a:t>
            </a:r>
            <a:endParaRPr lang="en-US" dirty="0"/>
          </a:p>
          <a:p>
            <a:pPr algn="ctr"/>
            <a:r>
              <a:rPr lang="en-GB" i="1" dirty="0"/>
              <a:t>INFN Bologna, </a:t>
            </a:r>
            <a:r>
              <a:rPr lang="en-GB" i="1" dirty="0" smtClean="0"/>
              <a:t>Italy</a:t>
            </a:r>
          </a:p>
          <a:p>
            <a:endParaRPr lang="en-US" dirty="0" smtClean="0"/>
          </a:p>
          <a:p>
            <a:endParaRPr lang="en-US" dirty="0" smtClean="0"/>
          </a:p>
          <a:p>
            <a:endParaRPr lang="en-US" dirty="0"/>
          </a:p>
          <a:p>
            <a:endParaRPr lang="en-US" smtClean="0"/>
          </a:p>
          <a:p>
            <a:r>
              <a:rPr lang="en-US" smtClean="0"/>
              <a:t>IPPOG </a:t>
            </a:r>
            <a:r>
              <a:rPr lang="en-US" dirty="0" smtClean="0"/>
              <a:t>Working Group</a:t>
            </a:r>
            <a:endParaRPr lang="en-US" dirty="0"/>
          </a:p>
          <a:p>
            <a:r>
              <a:rPr lang="en-US" dirty="0" smtClean="0"/>
              <a:t>Applications for Society</a:t>
            </a:r>
            <a:endParaRPr lang="en-US" dirty="0"/>
          </a:p>
        </p:txBody>
      </p:sp>
      <p:sp>
        <p:nvSpPr>
          <p:cNvPr id="3" name="Footer Placeholder 2"/>
          <p:cNvSpPr>
            <a:spLocks noGrp="1"/>
          </p:cNvSpPr>
          <p:nvPr>
            <p:ph type="ftr" sz="quarter" idx="11"/>
          </p:nvPr>
        </p:nvSpPr>
        <p:spPr/>
        <p:txBody>
          <a:bodyPr/>
          <a:lstStyle/>
          <a:p>
            <a:r>
              <a:rPr lang="en-US" smtClean="0"/>
              <a:t>19th IPPOG Meeting </a:t>
            </a:r>
            <a:endParaRPr lang="en-US"/>
          </a:p>
        </p:txBody>
      </p:sp>
      <p:sp>
        <p:nvSpPr>
          <p:cNvPr id="4" name="Date Placeholder 3"/>
          <p:cNvSpPr>
            <a:spLocks noGrp="1"/>
          </p:cNvSpPr>
          <p:nvPr>
            <p:ph type="dt" sz="half" idx="10"/>
          </p:nvPr>
        </p:nvSpPr>
        <p:spPr/>
        <p:txBody>
          <a:bodyPr/>
          <a:lstStyle/>
          <a:p>
            <a:r>
              <a:rPr lang="x-none" smtClean="0"/>
              <a:t>6.5.2020</a:t>
            </a:r>
            <a:endParaRPr lang="en-US"/>
          </a:p>
        </p:txBody>
      </p:sp>
      <p:pic>
        <p:nvPicPr>
          <p:cNvPr id="6" name="Picture 5" descr="ippog-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638300" cy="12827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6.5.2020</a:t>
            </a:r>
            <a:endParaRPr lang="en-US"/>
          </a:p>
        </p:txBody>
      </p:sp>
      <p:sp>
        <p:nvSpPr>
          <p:cNvPr id="3" name="Footer Placeholder 2"/>
          <p:cNvSpPr>
            <a:spLocks noGrp="1"/>
          </p:cNvSpPr>
          <p:nvPr>
            <p:ph type="ftr" sz="quarter" idx="11"/>
          </p:nvPr>
        </p:nvSpPr>
        <p:spPr/>
        <p:txBody>
          <a:bodyPr/>
          <a:lstStyle/>
          <a:p>
            <a:r>
              <a:rPr lang="en-US" smtClean="0"/>
              <a:t>19th IPPOG Meeting </a:t>
            </a: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604059"/>
            <a:ext cx="2916000" cy="2916000"/>
          </a:xfrm>
          <a:prstGeom prst="rect">
            <a:avLst/>
          </a:prstGeom>
          <a:noFill/>
          <a:ln>
            <a:noFill/>
          </a:ln>
        </p:spPr>
      </p:pic>
      <p:sp>
        <p:nvSpPr>
          <p:cNvPr id="6" name="TextBox 5"/>
          <p:cNvSpPr txBox="1"/>
          <p:nvPr/>
        </p:nvSpPr>
        <p:spPr>
          <a:xfrm>
            <a:off x="457201" y="530146"/>
            <a:ext cx="5300132" cy="4524315"/>
          </a:xfrm>
          <a:prstGeom prst="rect">
            <a:avLst/>
          </a:prstGeom>
          <a:noFill/>
        </p:spPr>
        <p:txBody>
          <a:bodyPr wrap="square" rtlCol="0">
            <a:spAutoFit/>
          </a:bodyPr>
          <a:lstStyle/>
          <a:p>
            <a:r>
              <a:rPr lang="en-US" sz="1600" b="1" dirty="0" smtClean="0"/>
              <a:t>The Principle</a:t>
            </a:r>
          </a:p>
          <a:p>
            <a:endParaRPr lang="en-US" dirty="0" smtClean="0"/>
          </a:p>
          <a:p>
            <a:r>
              <a:rPr lang="en-US" sz="1400" dirty="0" err="1"/>
              <a:t>Muon</a:t>
            </a:r>
            <a:r>
              <a:rPr lang="en-US" sz="1400" dirty="0"/>
              <a:t> radiography is a technique that uses information on the absorption of cosmic ray </a:t>
            </a:r>
            <a:r>
              <a:rPr lang="en-US" sz="1400" dirty="0" err="1"/>
              <a:t>muons</a:t>
            </a:r>
            <a:r>
              <a:rPr lang="en-US" sz="1400" dirty="0"/>
              <a:t> to measure the thickness of the materials crossed by the </a:t>
            </a:r>
            <a:r>
              <a:rPr lang="en-US" sz="1400" dirty="0" err="1"/>
              <a:t>muons</a:t>
            </a:r>
            <a:r>
              <a:rPr lang="en-US" sz="1400" dirty="0"/>
              <a:t>. </a:t>
            </a:r>
          </a:p>
          <a:p>
            <a:r>
              <a:rPr lang="en-US" sz="1400" dirty="0" err="1" smtClean="0"/>
              <a:t>Muon</a:t>
            </a:r>
            <a:r>
              <a:rPr lang="en-US" sz="1400" dirty="0" smtClean="0"/>
              <a:t> </a:t>
            </a:r>
            <a:r>
              <a:rPr lang="en-US" sz="1400" dirty="0"/>
              <a:t>radiography tracks the number of </a:t>
            </a:r>
            <a:r>
              <a:rPr lang="en-US" sz="1400" dirty="0" err="1"/>
              <a:t>muons</a:t>
            </a:r>
            <a:r>
              <a:rPr lang="en-US" sz="1400" dirty="0"/>
              <a:t> that pass through the target volume to determine the density on the inaccessible internal structure, and in this way find empty spaces.  It is similar to imaging with X-rays but can survey much larger objects.  Since </a:t>
            </a:r>
            <a:r>
              <a:rPr lang="en-US" sz="1400" dirty="0" err="1"/>
              <a:t>muons</a:t>
            </a:r>
            <a:r>
              <a:rPr lang="en-US" sz="1400" dirty="0"/>
              <a:t> are less likely to interact, stop and decay in low density matter than high density matter, a larger number of </a:t>
            </a:r>
            <a:r>
              <a:rPr lang="en-US" sz="1400" dirty="0" err="1"/>
              <a:t>muons</a:t>
            </a:r>
            <a:r>
              <a:rPr lang="en-US" sz="1400" dirty="0"/>
              <a:t> will travel through the low density regions of target objects in comparison to higher density regions. </a:t>
            </a:r>
          </a:p>
          <a:p>
            <a:r>
              <a:rPr lang="en-US" sz="1400" dirty="0"/>
              <a:t> </a:t>
            </a:r>
          </a:p>
          <a:p>
            <a:r>
              <a:rPr lang="en-US" sz="1400" dirty="0"/>
              <a:t>It finds applications in many domains:</a:t>
            </a:r>
          </a:p>
          <a:p>
            <a:r>
              <a:rPr lang="en-US" sz="1400" dirty="0"/>
              <a:t>geology – study of </a:t>
            </a:r>
            <a:r>
              <a:rPr lang="en-US" sz="1400" dirty="0" smtClean="0"/>
              <a:t>volcanoes</a:t>
            </a:r>
          </a:p>
          <a:p>
            <a:r>
              <a:rPr lang="en-US" sz="1400" dirty="0" smtClean="0"/>
              <a:t>archeology </a:t>
            </a:r>
            <a:r>
              <a:rPr lang="en-US" sz="1400" dirty="0"/>
              <a:t>– study of pyramids and </a:t>
            </a:r>
            <a:r>
              <a:rPr lang="en-US" sz="1400" dirty="0" smtClean="0"/>
              <a:t>tombs</a:t>
            </a:r>
          </a:p>
          <a:p>
            <a:r>
              <a:rPr lang="en-US" sz="1400" dirty="0" smtClean="0"/>
              <a:t>Industry </a:t>
            </a:r>
            <a:r>
              <a:rPr lang="en-US" sz="1400" dirty="0"/>
              <a:t>– </a:t>
            </a:r>
            <a:r>
              <a:rPr lang="en-US" sz="1400" dirty="0" smtClean="0"/>
              <a:t>study of large volumes  (trucks, Fukushima reactor </a:t>
            </a:r>
            <a:r>
              <a:rPr lang="en-US" sz="1400" dirty="0" err="1" smtClean="0"/>
              <a:t>etc</a:t>
            </a:r>
            <a:r>
              <a:rPr lang="en-US" sz="1400" dirty="0" smtClean="0"/>
              <a:t>)</a:t>
            </a:r>
            <a:endParaRPr lang="en-US" sz="1400" dirty="0"/>
          </a:p>
          <a:p>
            <a:endParaRPr lang="en-US" sz="1400" dirty="0" smtClean="0"/>
          </a:p>
          <a:p>
            <a:endParaRPr lang="en-US" sz="1400" dirty="0"/>
          </a:p>
        </p:txBody>
      </p:sp>
      <p:sp>
        <p:nvSpPr>
          <p:cNvPr id="7" name="TextBox 6"/>
          <p:cNvSpPr txBox="1"/>
          <p:nvPr/>
        </p:nvSpPr>
        <p:spPr>
          <a:xfrm>
            <a:off x="6019801" y="3738880"/>
            <a:ext cx="2916000" cy="2677656"/>
          </a:xfrm>
          <a:prstGeom prst="rect">
            <a:avLst/>
          </a:prstGeom>
          <a:noFill/>
        </p:spPr>
        <p:txBody>
          <a:bodyPr wrap="square" rtlCol="0">
            <a:spAutoFit/>
          </a:bodyPr>
          <a:lstStyle/>
          <a:p>
            <a:r>
              <a:rPr lang="en-US" sz="1400" dirty="0"/>
              <a:t>Primary cosmic rays, consisting mainly of protons and a small percentage of heavier nuclei, interact in the earth’s atmosphere producing showers; </a:t>
            </a:r>
            <a:r>
              <a:rPr lang="en-US" sz="1400" dirty="0" err="1"/>
              <a:t>muons</a:t>
            </a:r>
            <a:r>
              <a:rPr lang="en-US" sz="1400" dirty="0"/>
              <a:t>, the decay products of </a:t>
            </a:r>
            <a:r>
              <a:rPr lang="en-US" sz="1400" dirty="0" err="1"/>
              <a:t>pions</a:t>
            </a:r>
            <a:r>
              <a:rPr lang="en-US" sz="1400" dirty="0"/>
              <a:t>, are </a:t>
            </a:r>
            <a:r>
              <a:rPr lang="en-US" sz="1400" dirty="0" err="1"/>
              <a:t>higly</a:t>
            </a:r>
            <a:r>
              <a:rPr lang="en-US" sz="1400" dirty="0"/>
              <a:t> penetrative and reach us ; 10000 </a:t>
            </a:r>
            <a:r>
              <a:rPr lang="en-US" sz="1400" dirty="0" err="1"/>
              <a:t>muons</a:t>
            </a:r>
            <a:r>
              <a:rPr lang="en-US" sz="1400" dirty="0"/>
              <a:t>/(minute m2) hit the ground; typically one </a:t>
            </a:r>
            <a:r>
              <a:rPr lang="en-US" sz="1400" dirty="0" err="1"/>
              <a:t>muon</a:t>
            </a:r>
            <a:r>
              <a:rPr lang="en-US" sz="1400" dirty="0"/>
              <a:t> per second  goes through a surface the size of our hand; 600 </a:t>
            </a:r>
            <a:r>
              <a:rPr lang="en-US" sz="1400" dirty="0" err="1"/>
              <a:t>muons</a:t>
            </a:r>
            <a:r>
              <a:rPr lang="en-US" sz="1400" dirty="0"/>
              <a:t> cross our body every minute.</a:t>
            </a:r>
          </a:p>
          <a:p>
            <a:endParaRPr lang="en-US" sz="1400" dirty="0"/>
          </a:p>
        </p:txBody>
      </p:sp>
    </p:spTree>
    <p:extLst>
      <p:ext uri="{BB962C8B-B14F-4D97-AF65-F5344CB8AC3E}">
        <p14:creationId xmlns:p14="http://schemas.microsoft.com/office/powerpoint/2010/main" val="262252517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6.5.2020</a:t>
            </a:r>
            <a:endParaRPr lang="en-US"/>
          </a:p>
        </p:txBody>
      </p:sp>
      <p:sp>
        <p:nvSpPr>
          <p:cNvPr id="3" name="Footer Placeholder 2"/>
          <p:cNvSpPr>
            <a:spLocks noGrp="1"/>
          </p:cNvSpPr>
          <p:nvPr>
            <p:ph type="ftr" sz="quarter" idx="11"/>
          </p:nvPr>
        </p:nvSpPr>
        <p:spPr/>
        <p:txBody>
          <a:bodyPr/>
          <a:lstStyle/>
          <a:p>
            <a:r>
              <a:rPr lang="en-US" smtClean="0"/>
              <a:t>19th IPPOG Meeting </a:t>
            </a:r>
            <a:endParaRPr lang="en-US"/>
          </a:p>
        </p:txBody>
      </p:sp>
      <p:sp>
        <p:nvSpPr>
          <p:cNvPr id="4" name="TextBox 3"/>
          <p:cNvSpPr txBox="1"/>
          <p:nvPr/>
        </p:nvSpPr>
        <p:spPr>
          <a:xfrm>
            <a:off x="655922" y="691210"/>
            <a:ext cx="4046127" cy="4278094"/>
          </a:xfrm>
          <a:prstGeom prst="rect">
            <a:avLst/>
          </a:prstGeom>
          <a:noFill/>
        </p:spPr>
        <p:txBody>
          <a:bodyPr wrap="square" rtlCol="0">
            <a:spAutoFit/>
          </a:bodyPr>
          <a:lstStyle/>
          <a:p>
            <a:r>
              <a:rPr lang="en-US" sz="1600" b="1" dirty="0" smtClean="0"/>
              <a:t>Pyramids</a:t>
            </a:r>
          </a:p>
          <a:p>
            <a:endParaRPr lang="en-US" sz="1400" dirty="0"/>
          </a:p>
          <a:p>
            <a:r>
              <a:rPr lang="en-US" sz="1400" dirty="0" err="1" smtClean="0"/>
              <a:t>Muon</a:t>
            </a:r>
            <a:r>
              <a:rPr lang="en-US" sz="1400" dirty="0" smtClean="0"/>
              <a:t> </a:t>
            </a:r>
            <a:r>
              <a:rPr lang="en-US" sz="1400" dirty="0"/>
              <a:t>radiography was first used in 1971 to investigate the pyramid of </a:t>
            </a:r>
            <a:r>
              <a:rPr lang="en-US" sz="1400" dirty="0" err="1"/>
              <a:t>Chefrten</a:t>
            </a:r>
            <a:r>
              <a:rPr lang="en-US" sz="1400" dirty="0"/>
              <a:t>, in Giza, Egypt by </a:t>
            </a:r>
            <a:r>
              <a:rPr lang="en-US" sz="1400" dirty="0" smtClean="0"/>
              <a:t>Nobel laureate Luis </a:t>
            </a:r>
            <a:r>
              <a:rPr lang="en-US" sz="1400" dirty="0"/>
              <a:t>Alvarez. Spark chambers were used.  He found no evidence of void.</a:t>
            </a:r>
          </a:p>
          <a:p>
            <a:r>
              <a:rPr lang="en-US" sz="1400" dirty="0"/>
              <a:t> </a:t>
            </a:r>
          </a:p>
          <a:p>
            <a:r>
              <a:rPr lang="en-US" sz="1400" dirty="0"/>
              <a:t>The </a:t>
            </a:r>
            <a:r>
              <a:rPr lang="en-US" sz="1400" dirty="0" err="1"/>
              <a:t>ScanPyramids</a:t>
            </a:r>
            <a:r>
              <a:rPr lang="en-US" sz="1400" dirty="0"/>
              <a:t> mission found a big void in the Great Pyramid (Khufu’s Pyramid), above the Grand Gallery (Nature, 2017).  It was observed with </a:t>
            </a:r>
            <a:endParaRPr lang="en-US" sz="1400" dirty="0" smtClean="0"/>
          </a:p>
          <a:p>
            <a:pPr marL="285750" indent="-285750">
              <a:buFont typeface="Arial"/>
              <a:buChar char="•"/>
            </a:pPr>
            <a:r>
              <a:rPr lang="en-US" sz="1400" dirty="0" smtClean="0"/>
              <a:t>Nuclear </a:t>
            </a:r>
            <a:r>
              <a:rPr lang="en-US" sz="1400" dirty="0"/>
              <a:t>Emulsion films (Nagoya University) </a:t>
            </a:r>
            <a:endParaRPr lang="en-US" sz="1400" dirty="0" smtClean="0"/>
          </a:p>
          <a:p>
            <a:pPr marL="285750" indent="-285750">
              <a:buFont typeface="Arial"/>
              <a:buChar char="•"/>
            </a:pPr>
            <a:r>
              <a:rPr lang="en-US" sz="1400" dirty="0"/>
              <a:t>S</a:t>
            </a:r>
            <a:r>
              <a:rPr lang="en-US" sz="1400" dirty="0" smtClean="0"/>
              <a:t>cintillator </a:t>
            </a:r>
            <a:r>
              <a:rPr lang="en-US" sz="1400" dirty="0" err="1"/>
              <a:t>hodoscopes</a:t>
            </a:r>
            <a:r>
              <a:rPr lang="en-US" sz="1400" dirty="0"/>
              <a:t> (KEK</a:t>
            </a:r>
            <a:r>
              <a:rPr lang="en-US" sz="1400" dirty="0" smtClean="0"/>
              <a:t>)</a:t>
            </a:r>
            <a:endParaRPr lang="en-US" sz="1400" dirty="0"/>
          </a:p>
          <a:p>
            <a:r>
              <a:rPr lang="en-US" sz="1400" dirty="0" smtClean="0"/>
              <a:t>both </a:t>
            </a:r>
            <a:r>
              <a:rPr lang="en-US" sz="1400" dirty="0"/>
              <a:t>inside the pyramid; reconfirmed </a:t>
            </a:r>
            <a:r>
              <a:rPr lang="en-US" sz="1400" dirty="0" smtClean="0"/>
              <a:t>with</a:t>
            </a:r>
          </a:p>
          <a:p>
            <a:pPr marL="285750" indent="-285750">
              <a:buFont typeface="Arial"/>
              <a:buChar char="•"/>
            </a:pPr>
            <a:r>
              <a:rPr lang="en-US" sz="1400" dirty="0"/>
              <a:t>G</a:t>
            </a:r>
            <a:r>
              <a:rPr lang="en-US" sz="1400" dirty="0" smtClean="0"/>
              <a:t>aseous </a:t>
            </a:r>
            <a:r>
              <a:rPr lang="en-US" sz="1400" dirty="0"/>
              <a:t>chambers </a:t>
            </a:r>
            <a:r>
              <a:rPr lang="en-US" sz="1400" dirty="0" smtClean="0"/>
              <a:t>(</a:t>
            </a:r>
            <a:r>
              <a:rPr lang="en-US" sz="1400" dirty="0"/>
              <a:t>CEA</a:t>
            </a:r>
            <a:r>
              <a:rPr lang="en-US" sz="1400" dirty="0" smtClean="0"/>
              <a:t>)</a:t>
            </a:r>
          </a:p>
          <a:p>
            <a:r>
              <a:rPr lang="en-US" sz="1400" dirty="0"/>
              <a:t>outside the pyramid</a:t>
            </a:r>
            <a:endParaRPr lang="en-US" sz="1400" dirty="0"/>
          </a:p>
          <a:p>
            <a:r>
              <a:rPr lang="en-US" sz="1400" dirty="0"/>
              <a:t> </a:t>
            </a:r>
          </a:p>
          <a:p>
            <a:r>
              <a:rPr lang="en-US" sz="1400" dirty="0"/>
              <a:t>Note : other techniques have been used, in addition to </a:t>
            </a:r>
            <a:r>
              <a:rPr lang="en-US" sz="1400" dirty="0" err="1"/>
              <a:t>muography</a:t>
            </a:r>
            <a:r>
              <a:rPr lang="en-US" sz="1400" dirty="0"/>
              <a:t>, such as infrared thermography</a:t>
            </a:r>
          </a:p>
          <a:p>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67120" y="384975"/>
            <a:ext cx="3240000" cy="154393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6112" y="2105171"/>
            <a:ext cx="3852000" cy="4133243"/>
          </a:xfrm>
          <a:prstGeom prst="rect">
            <a:avLst/>
          </a:prstGeom>
        </p:spPr>
      </p:pic>
    </p:spTree>
    <p:extLst>
      <p:ext uri="{BB962C8B-B14F-4D97-AF65-F5344CB8AC3E}">
        <p14:creationId xmlns:p14="http://schemas.microsoft.com/office/powerpoint/2010/main" val="368910177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6.5.2020</a:t>
            </a:r>
            <a:endParaRPr lang="en-US"/>
          </a:p>
        </p:txBody>
      </p:sp>
      <p:sp>
        <p:nvSpPr>
          <p:cNvPr id="3" name="Footer Placeholder 2"/>
          <p:cNvSpPr>
            <a:spLocks noGrp="1"/>
          </p:cNvSpPr>
          <p:nvPr>
            <p:ph type="ftr" sz="quarter" idx="11"/>
          </p:nvPr>
        </p:nvSpPr>
        <p:spPr/>
        <p:txBody>
          <a:bodyPr/>
          <a:lstStyle/>
          <a:p>
            <a:r>
              <a:rPr lang="en-US" smtClean="0"/>
              <a:t>19th IPPOG Meeting </a:t>
            </a:r>
            <a:endParaRPr lang="en-US"/>
          </a:p>
        </p:txBody>
      </p:sp>
      <p:sp>
        <p:nvSpPr>
          <p:cNvPr id="4" name="TextBox 3"/>
          <p:cNvSpPr txBox="1"/>
          <p:nvPr/>
        </p:nvSpPr>
        <p:spPr>
          <a:xfrm>
            <a:off x="783676" y="621459"/>
            <a:ext cx="4463460" cy="5509199"/>
          </a:xfrm>
          <a:prstGeom prst="rect">
            <a:avLst/>
          </a:prstGeom>
          <a:noFill/>
        </p:spPr>
        <p:txBody>
          <a:bodyPr wrap="square" rtlCol="0">
            <a:spAutoFit/>
          </a:bodyPr>
          <a:lstStyle/>
          <a:p>
            <a:r>
              <a:rPr lang="en-US" sz="1600" b="1" dirty="0"/>
              <a:t> </a:t>
            </a:r>
            <a:r>
              <a:rPr lang="en-US" sz="1600" b="1" dirty="0" smtClean="0"/>
              <a:t>Volcanoes</a:t>
            </a:r>
          </a:p>
          <a:p>
            <a:endParaRPr lang="en-US" sz="1400" dirty="0"/>
          </a:p>
          <a:p>
            <a:r>
              <a:rPr lang="en-US" sz="1400" dirty="0">
                <a:solidFill>
                  <a:srgbClr val="262626"/>
                </a:solidFill>
                <a:latin typeface="Calibri"/>
                <a:cs typeface="Calibri"/>
              </a:rPr>
              <a:t>Like X-ray scans of the human body, </a:t>
            </a:r>
            <a:r>
              <a:rPr lang="en-US" sz="1400" dirty="0" err="1">
                <a:solidFill>
                  <a:srgbClr val="262626"/>
                </a:solidFill>
                <a:latin typeface="Calibri"/>
                <a:cs typeface="Calibri"/>
              </a:rPr>
              <a:t>muon</a:t>
            </a:r>
            <a:r>
              <a:rPr lang="en-US" sz="1400" dirty="0">
                <a:solidFill>
                  <a:srgbClr val="262626"/>
                </a:solidFill>
                <a:latin typeface="Calibri"/>
                <a:cs typeface="Calibri"/>
              </a:rPr>
              <a:t> radiography </a:t>
            </a:r>
            <a:r>
              <a:rPr lang="en-US" sz="1400" dirty="0" smtClean="0">
                <a:solidFill>
                  <a:srgbClr val="262626"/>
                </a:solidFill>
                <a:latin typeface="Calibri"/>
                <a:cs typeface="Calibri"/>
              </a:rPr>
              <a:t>allows to </a:t>
            </a:r>
            <a:r>
              <a:rPr lang="en-US" sz="1400" dirty="0">
                <a:solidFill>
                  <a:srgbClr val="262626"/>
                </a:solidFill>
                <a:latin typeface="Calibri"/>
                <a:cs typeface="Calibri"/>
              </a:rPr>
              <a:t>obtain an image of the internal structures of the upper levels of volcanoes. Although such an image cannot help to predict ‘when’ an eruption might occur, it can, if combined with other observations, help to foresee ‘how’ it could develop and serves as a powerful tool for the study of geological structures. </a:t>
            </a:r>
            <a:endParaRPr lang="en-US" sz="1400" dirty="0">
              <a:latin typeface="Calibri"/>
              <a:cs typeface="Calibri"/>
            </a:endParaRPr>
          </a:p>
          <a:p>
            <a:r>
              <a:rPr lang="en-US" sz="1400" dirty="0"/>
              <a:t> </a:t>
            </a:r>
          </a:p>
          <a:p>
            <a:r>
              <a:rPr lang="en-US" sz="1400" dirty="0"/>
              <a:t>In 2007 </a:t>
            </a:r>
            <a:r>
              <a:rPr lang="en-US" sz="1400" dirty="0" err="1"/>
              <a:t>Nagamine</a:t>
            </a:r>
            <a:r>
              <a:rPr lang="en-US" sz="1400" dirty="0"/>
              <a:t> and Tanaka were the first to apply this technique for the study of volcanoes.</a:t>
            </a:r>
          </a:p>
          <a:p>
            <a:r>
              <a:rPr lang="en-US" sz="1400" dirty="0"/>
              <a:t> </a:t>
            </a:r>
          </a:p>
          <a:p>
            <a:r>
              <a:rPr lang="en-US" sz="1400" dirty="0" smtClean="0"/>
              <a:t>Volcanoes under </a:t>
            </a:r>
            <a:r>
              <a:rPr lang="en-US" sz="1400" dirty="0"/>
              <a:t>study with </a:t>
            </a:r>
            <a:r>
              <a:rPr lang="en-US" sz="1400" dirty="0" err="1"/>
              <a:t>muons</a:t>
            </a:r>
            <a:r>
              <a:rPr lang="en-US" sz="1400" dirty="0"/>
              <a:t>:</a:t>
            </a:r>
          </a:p>
          <a:p>
            <a:r>
              <a:rPr lang="en-US" sz="1400" dirty="0"/>
              <a:t> </a:t>
            </a:r>
          </a:p>
          <a:p>
            <a:pPr marL="285750" indent="-285750">
              <a:buFont typeface="Arial"/>
              <a:buChar char="•"/>
            </a:pPr>
            <a:r>
              <a:rPr lang="en-US" sz="1400" dirty="0"/>
              <a:t>Vesuvius </a:t>
            </a:r>
            <a:r>
              <a:rPr lang="en-US" sz="1400" dirty="0"/>
              <a:t> </a:t>
            </a:r>
            <a:r>
              <a:rPr lang="en-US" sz="1400" dirty="0" smtClean="0"/>
              <a:t> Mu</a:t>
            </a:r>
            <a:r>
              <a:rPr lang="en-US" sz="1400" dirty="0"/>
              <a:t>-Ray </a:t>
            </a:r>
            <a:r>
              <a:rPr lang="en-US" sz="1400" dirty="0" smtClean="0"/>
              <a:t>project</a:t>
            </a:r>
            <a:r>
              <a:rPr lang="en-US" sz="1400" dirty="0"/>
              <a:t> </a:t>
            </a:r>
          </a:p>
          <a:p>
            <a:pPr marL="285750" indent="-285750">
              <a:buFont typeface="Arial"/>
              <a:buChar char="•"/>
            </a:pPr>
            <a:r>
              <a:rPr lang="en-US" sz="1400" dirty="0"/>
              <a:t>Etna  MeV </a:t>
            </a:r>
            <a:r>
              <a:rPr lang="en-US" sz="1400" dirty="0" smtClean="0"/>
              <a:t>project</a:t>
            </a:r>
            <a:endParaRPr lang="en-US" sz="1400" dirty="0"/>
          </a:p>
          <a:p>
            <a:pPr marL="285750" indent="-285750">
              <a:buFont typeface="Arial"/>
              <a:buChar char="•"/>
            </a:pPr>
            <a:r>
              <a:rPr lang="en-US" sz="1400" dirty="0"/>
              <a:t>Stromboli </a:t>
            </a:r>
            <a:endParaRPr lang="en-US" sz="1400" dirty="0" smtClean="0"/>
          </a:p>
          <a:p>
            <a:r>
              <a:rPr lang="en-US" sz="1400" dirty="0" smtClean="0"/>
              <a:t>using </a:t>
            </a:r>
            <a:r>
              <a:rPr lang="en-US" sz="1400" dirty="0"/>
              <a:t>nuclear emulsion films from </a:t>
            </a:r>
            <a:r>
              <a:rPr lang="en-US" sz="1400" dirty="0" smtClean="0"/>
              <a:t>OPERA</a:t>
            </a:r>
            <a:endParaRPr lang="en-US" sz="1400" dirty="0"/>
          </a:p>
          <a:p>
            <a:pPr marL="285750" indent="-285750">
              <a:buFont typeface="Arial"/>
              <a:buChar char="•"/>
            </a:pPr>
            <a:r>
              <a:rPr lang="en-US" sz="1400" dirty="0" err="1"/>
              <a:t>Soufrière</a:t>
            </a:r>
            <a:r>
              <a:rPr lang="en-US" sz="1400" dirty="0"/>
              <a:t> (</a:t>
            </a:r>
            <a:r>
              <a:rPr lang="en-US" sz="1400" dirty="0" smtClean="0"/>
              <a:t>Montserrat, Guadeloupe)</a:t>
            </a:r>
            <a:endParaRPr lang="en-US" sz="1400" dirty="0"/>
          </a:p>
          <a:p>
            <a:pPr marL="285750" indent="-285750">
              <a:buFont typeface="Arial"/>
              <a:buChar char="•"/>
            </a:pPr>
            <a:r>
              <a:rPr lang="en-US" sz="1400" dirty="0" err="1"/>
              <a:t>Puy</a:t>
            </a:r>
            <a:r>
              <a:rPr lang="en-US" sz="1400" dirty="0"/>
              <a:t> de </a:t>
            </a:r>
            <a:r>
              <a:rPr lang="en-US" sz="1400" dirty="0" err="1"/>
              <a:t>Dôme</a:t>
            </a:r>
            <a:r>
              <a:rPr lang="en-US" sz="1400" dirty="0"/>
              <a:t> (Massif </a:t>
            </a:r>
            <a:r>
              <a:rPr lang="en-US" sz="1400" dirty="0" err="1"/>
              <a:t>Centrale</a:t>
            </a:r>
            <a:r>
              <a:rPr lang="en-US" sz="1400" dirty="0"/>
              <a:t>) </a:t>
            </a:r>
            <a:endParaRPr lang="en-US" sz="1400" dirty="0" smtClean="0"/>
          </a:p>
          <a:p>
            <a:r>
              <a:rPr lang="en-US" sz="1400" dirty="0" smtClean="0"/>
              <a:t>TOMUVOL </a:t>
            </a:r>
            <a:r>
              <a:rPr lang="en-US" sz="1400" dirty="0"/>
              <a:t>Collaboration</a:t>
            </a:r>
          </a:p>
          <a:p>
            <a:r>
              <a:rPr lang="en-US" sz="1400" dirty="0"/>
              <a:t> </a:t>
            </a:r>
          </a:p>
          <a:p>
            <a:pPr marL="285750" indent="-285750">
              <a:buFont typeface="Arial"/>
              <a:buChar char="•"/>
            </a:pPr>
            <a:r>
              <a:rPr lang="en-US" sz="1400" dirty="0"/>
              <a:t>Satsuma-</a:t>
            </a:r>
            <a:r>
              <a:rPr lang="en-US" sz="1400" dirty="0" err="1"/>
              <a:t>Iwojima</a:t>
            </a:r>
            <a:r>
              <a:rPr lang="en-US" sz="1400" dirty="0"/>
              <a:t> (Japan)</a:t>
            </a:r>
          </a:p>
          <a:p>
            <a:endParaRPr lang="en-US" sz="1400" dirty="0"/>
          </a:p>
        </p:txBody>
      </p:sp>
      <p:pic>
        <p:nvPicPr>
          <p:cNvPr id="5" name="Picture 4" descr="Vesuvio_imag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7865" y="1100116"/>
            <a:ext cx="2880000" cy="1967653"/>
          </a:xfrm>
          <a:prstGeom prst="rect">
            <a:avLst/>
          </a:prstGeom>
        </p:spPr>
      </p:pic>
    </p:spTree>
    <p:extLst>
      <p:ext uri="{BB962C8B-B14F-4D97-AF65-F5344CB8AC3E}">
        <p14:creationId xmlns:p14="http://schemas.microsoft.com/office/powerpoint/2010/main" val="98087645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6.5.2020</a:t>
            </a:r>
            <a:endParaRPr lang="en-US"/>
          </a:p>
        </p:txBody>
      </p:sp>
      <p:sp>
        <p:nvSpPr>
          <p:cNvPr id="3" name="Footer Placeholder 2"/>
          <p:cNvSpPr>
            <a:spLocks noGrp="1"/>
          </p:cNvSpPr>
          <p:nvPr>
            <p:ph type="ftr" sz="quarter" idx="11"/>
          </p:nvPr>
        </p:nvSpPr>
        <p:spPr/>
        <p:txBody>
          <a:bodyPr/>
          <a:lstStyle/>
          <a:p>
            <a:r>
              <a:rPr lang="en-US" smtClean="0"/>
              <a:t>19th IPPOG Meeting </a:t>
            </a:r>
            <a:endParaRPr lang="en-US"/>
          </a:p>
        </p:txBody>
      </p:sp>
      <p:sp>
        <p:nvSpPr>
          <p:cNvPr id="4" name="TextBox 3"/>
          <p:cNvSpPr txBox="1"/>
          <p:nvPr/>
        </p:nvSpPr>
        <p:spPr>
          <a:xfrm>
            <a:off x="457200" y="756558"/>
            <a:ext cx="4276768" cy="2369880"/>
          </a:xfrm>
          <a:prstGeom prst="rect">
            <a:avLst/>
          </a:prstGeom>
          <a:noFill/>
        </p:spPr>
        <p:txBody>
          <a:bodyPr wrap="square" rtlCol="0">
            <a:spAutoFit/>
          </a:bodyPr>
          <a:lstStyle/>
          <a:p>
            <a:r>
              <a:rPr lang="en-US" sz="1600" b="1" dirty="0" err="1"/>
              <a:t>Muon</a:t>
            </a:r>
            <a:r>
              <a:rPr lang="en-US" sz="1600" b="1" dirty="0"/>
              <a:t> scattering tomography</a:t>
            </a:r>
          </a:p>
          <a:p>
            <a:r>
              <a:rPr lang="en-US" dirty="0"/>
              <a:t> </a:t>
            </a:r>
          </a:p>
          <a:p>
            <a:r>
              <a:rPr lang="en-US" sz="1400" dirty="0"/>
              <a:t>An extension of </a:t>
            </a:r>
            <a:r>
              <a:rPr lang="en-US" sz="1400" dirty="0" err="1"/>
              <a:t>muon</a:t>
            </a:r>
            <a:r>
              <a:rPr lang="en-US" sz="1400" dirty="0"/>
              <a:t> radiography based on </a:t>
            </a:r>
            <a:r>
              <a:rPr lang="en-US" sz="1400" dirty="0" err="1"/>
              <a:t>muon</a:t>
            </a:r>
            <a:r>
              <a:rPr lang="en-US" sz="1400" dirty="0"/>
              <a:t> absorption, </a:t>
            </a:r>
            <a:r>
              <a:rPr lang="en-US" sz="1400" dirty="0" err="1"/>
              <a:t>muon</a:t>
            </a:r>
            <a:r>
              <a:rPr lang="en-US" sz="1400" dirty="0"/>
              <a:t> scattering tomography, is based on the multiple Coulomb scattering of </a:t>
            </a:r>
            <a:r>
              <a:rPr lang="en-US" sz="1400" dirty="0" err="1"/>
              <a:t>muons</a:t>
            </a:r>
            <a:r>
              <a:rPr lang="en-US" sz="1400" dirty="0"/>
              <a:t> crossing the volume under investigation.  </a:t>
            </a:r>
            <a:r>
              <a:rPr lang="en-US" sz="1400" dirty="0" err="1"/>
              <a:t>Muons</a:t>
            </a:r>
            <a:r>
              <a:rPr lang="en-US" sz="1400" dirty="0"/>
              <a:t> are deflected and slow down when they interact with a material with high atomic number.  Using tracking detectors in front of and behind the volume under study the deflection is measured and thus high-z objects localized</a:t>
            </a:r>
            <a:r>
              <a:rPr lang="en-US" sz="1400" dirty="0"/>
              <a:t> </a:t>
            </a:r>
          </a:p>
        </p:txBody>
      </p:sp>
      <p:pic>
        <p:nvPicPr>
          <p:cNvPr id="5" name="Picture 4" descr="f05k_shot5s_testcase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8877" y="3341881"/>
            <a:ext cx="5040000" cy="2772000"/>
          </a:xfrm>
          <a:prstGeom prst="rect">
            <a:avLst/>
          </a:prstGeom>
        </p:spPr>
      </p:pic>
      <p:pic>
        <p:nvPicPr>
          <p:cNvPr id="6" name="Picture 5" descr="mu-sca-tom-pri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1831" y="756558"/>
            <a:ext cx="3743999" cy="2282926"/>
          </a:xfrm>
          <a:prstGeom prst="rect">
            <a:avLst/>
          </a:prstGeom>
        </p:spPr>
      </p:pic>
    </p:spTree>
    <p:extLst>
      <p:ext uri="{BB962C8B-B14F-4D97-AF65-F5344CB8AC3E}">
        <p14:creationId xmlns:p14="http://schemas.microsoft.com/office/powerpoint/2010/main" val="11910120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6.5.2020</a:t>
            </a:r>
            <a:endParaRPr lang="en-US"/>
          </a:p>
        </p:txBody>
      </p:sp>
      <p:sp>
        <p:nvSpPr>
          <p:cNvPr id="3" name="Footer Placeholder 2"/>
          <p:cNvSpPr>
            <a:spLocks noGrp="1"/>
          </p:cNvSpPr>
          <p:nvPr>
            <p:ph type="ftr" sz="quarter" idx="11"/>
          </p:nvPr>
        </p:nvSpPr>
        <p:spPr/>
        <p:txBody>
          <a:bodyPr/>
          <a:lstStyle/>
          <a:p>
            <a:r>
              <a:rPr lang="en-US" smtClean="0"/>
              <a:t>19th IPPOG Meeting </a:t>
            </a:r>
            <a:endParaRPr lang="en-US"/>
          </a:p>
        </p:txBody>
      </p:sp>
      <p:sp>
        <p:nvSpPr>
          <p:cNvPr id="4" name="TextBox 3"/>
          <p:cNvSpPr txBox="1"/>
          <p:nvPr/>
        </p:nvSpPr>
        <p:spPr>
          <a:xfrm>
            <a:off x="769751" y="641384"/>
            <a:ext cx="7889947" cy="2800767"/>
          </a:xfrm>
          <a:prstGeom prst="rect">
            <a:avLst/>
          </a:prstGeom>
          <a:noFill/>
        </p:spPr>
        <p:txBody>
          <a:bodyPr wrap="square" rtlCol="0">
            <a:spAutoFit/>
          </a:bodyPr>
          <a:lstStyle/>
          <a:p>
            <a:r>
              <a:rPr lang="en-US" sz="1600" b="1" dirty="0" smtClean="0"/>
              <a:t>Applications</a:t>
            </a:r>
          </a:p>
          <a:p>
            <a:endParaRPr lang="en-US" dirty="0"/>
          </a:p>
          <a:p>
            <a:r>
              <a:rPr lang="en-US" sz="1400" dirty="0" err="1"/>
              <a:t>Muon</a:t>
            </a:r>
            <a:r>
              <a:rPr lang="en-US" sz="1400" dirty="0"/>
              <a:t> scattering tomography is suitable for scanning large volumes, and looking for </a:t>
            </a:r>
            <a:r>
              <a:rPr lang="en-US" sz="1400" dirty="0" smtClean="0"/>
              <a:t>high</a:t>
            </a:r>
            <a:r>
              <a:rPr lang="en-US" sz="1400" dirty="0"/>
              <a:t>-</a:t>
            </a:r>
            <a:r>
              <a:rPr lang="en-US" sz="1400" dirty="0" smtClean="0"/>
              <a:t>density</a:t>
            </a:r>
            <a:r>
              <a:rPr lang="en-US" sz="1400" dirty="0"/>
              <a:t> </a:t>
            </a:r>
            <a:r>
              <a:rPr lang="en-US" sz="1400" dirty="0" smtClean="0"/>
              <a:t>objects </a:t>
            </a:r>
            <a:r>
              <a:rPr lang="en-US" sz="1400" dirty="0"/>
              <a:t>inside </a:t>
            </a:r>
            <a:r>
              <a:rPr lang="en-US" sz="1400" dirty="0" smtClean="0"/>
              <a:t>them</a:t>
            </a:r>
          </a:p>
          <a:p>
            <a:endParaRPr lang="en-US" sz="1400" dirty="0"/>
          </a:p>
          <a:p>
            <a:pPr marL="285750" indent="-285750">
              <a:buFont typeface="Arial"/>
              <a:buChar char="•"/>
            </a:pPr>
            <a:r>
              <a:rPr lang="en-US" sz="1400" dirty="0"/>
              <a:t>Security/Safety Cargo scanners to inspect the contents of trucks and containers </a:t>
            </a:r>
          </a:p>
          <a:p>
            <a:pPr marL="285750" indent="-285750">
              <a:buFont typeface="Arial"/>
              <a:buChar char="•"/>
            </a:pPr>
            <a:r>
              <a:rPr lang="en-US" sz="1400" dirty="0"/>
              <a:t>Control of spent nuclear fuel deposits (without opening, no radiation risk)</a:t>
            </a:r>
          </a:p>
          <a:p>
            <a:pPr marL="285750" indent="-285750">
              <a:buFont typeface="Arial"/>
              <a:buChar char="•"/>
            </a:pPr>
            <a:r>
              <a:rPr lang="en-US" sz="1400" dirty="0"/>
              <a:t>Study of the core of the Fukushima reactor plant</a:t>
            </a:r>
          </a:p>
          <a:p>
            <a:pPr marL="285750" indent="-285750">
              <a:buFont typeface="Arial"/>
              <a:buChar char="•"/>
            </a:pPr>
            <a:r>
              <a:rPr lang="en-US" sz="1400" dirty="0"/>
              <a:t>Industry  : Control of trucks when entering steel foundries to detect hidden radioactive sources</a:t>
            </a:r>
          </a:p>
          <a:p>
            <a:pPr marL="285750" indent="-285750">
              <a:buFont typeface="Arial"/>
              <a:buChar char="•"/>
            </a:pPr>
            <a:r>
              <a:rPr lang="en-US" sz="1400" dirty="0"/>
              <a:t>Inspection of the inner structure of a blast furnace</a:t>
            </a:r>
          </a:p>
          <a:p>
            <a:pPr marL="285750" indent="-285750">
              <a:buFont typeface="Arial"/>
              <a:buChar char="•"/>
            </a:pPr>
            <a:r>
              <a:rPr lang="en-US" sz="1400" dirty="0"/>
              <a:t>Precision measurements : Measuring the alignment of structures / stability of buildings</a:t>
            </a:r>
          </a:p>
          <a:p>
            <a:pPr marL="285750" indent="-285750">
              <a:buFont typeface="Arial"/>
              <a:buChar char="•"/>
            </a:pPr>
            <a:endParaRPr lang="en-US" sz="1400" dirty="0"/>
          </a:p>
        </p:txBody>
      </p:sp>
    </p:spTree>
    <p:extLst>
      <p:ext uri="{BB962C8B-B14F-4D97-AF65-F5344CB8AC3E}">
        <p14:creationId xmlns:p14="http://schemas.microsoft.com/office/powerpoint/2010/main" val="296802693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6.5.2020</a:t>
            </a:r>
            <a:endParaRPr lang="en-US"/>
          </a:p>
        </p:txBody>
      </p:sp>
      <p:sp>
        <p:nvSpPr>
          <p:cNvPr id="3" name="Footer Placeholder 2"/>
          <p:cNvSpPr>
            <a:spLocks noGrp="1"/>
          </p:cNvSpPr>
          <p:nvPr>
            <p:ph type="ftr" sz="quarter" idx="11"/>
          </p:nvPr>
        </p:nvSpPr>
        <p:spPr/>
        <p:txBody>
          <a:bodyPr/>
          <a:lstStyle/>
          <a:p>
            <a:r>
              <a:rPr lang="en-US" smtClean="0"/>
              <a:t>19th IPPOG Meeting </a:t>
            </a:r>
            <a:endParaRPr lang="en-US"/>
          </a:p>
        </p:txBody>
      </p:sp>
      <p:sp>
        <p:nvSpPr>
          <p:cNvPr id="4" name="TextBox 3"/>
          <p:cNvSpPr txBox="1"/>
          <p:nvPr/>
        </p:nvSpPr>
        <p:spPr>
          <a:xfrm>
            <a:off x="418862" y="486359"/>
            <a:ext cx="8193752" cy="6124752"/>
          </a:xfrm>
          <a:prstGeom prst="rect">
            <a:avLst/>
          </a:prstGeom>
          <a:noFill/>
        </p:spPr>
        <p:txBody>
          <a:bodyPr wrap="square" rtlCol="0">
            <a:spAutoFit/>
          </a:bodyPr>
          <a:lstStyle/>
          <a:p>
            <a:r>
              <a:rPr lang="en-US" sz="1400" b="1" dirty="0"/>
              <a:t>Useful links</a:t>
            </a:r>
            <a:endParaRPr lang="en-US" sz="1400" dirty="0"/>
          </a:p>
          <a:p>
            <a:r>
              <a:rPr lang="en-US" sz="1400" dirty="0"/>
              <a:t> </a:t>
            </a:r>
          </a:p>
          <a:p>
            <a:r>
              <a:rPr lang="en-US" sz="1400" b="1" i="1" dirty="0"/>
              <a:t>General</a:t>
            </a:r>
            <a:endParaRPr lang="en-US" sz="1400" dirty="0"/>
          </a:p>
          <a:p>
            <a:r>
              <a:rPr lang="en-US" sz="1400" dirty="0"/>
              <a:t> </a:t>
            </a:r>
            <a:r>
              <a:rPr lang="en-US" sz="1400" u="sng" dirty="0" smtClean="0">
                <a:hlinkClick r:id="rId2"/>
              </a:rPr>
              <a:t>https</a:t>
            </a:r>
            <a:r>
              <a:rPr lang="en-US" sz="1400" u="sng" dirty="0">
                <a:hlinkClick r:id="rId2"/>
              </a:rPr>
              <a:t>://en.wikipedia.org/wiki/Muography</a:t>
            </a:r>
            <a:endParaRPr lang="en-US" sz="1400" dirty="0"/>
          </a:p>
          <a:p>
            <a:r>
              <a:rPr lang="en-US" sz="1400" dirty="0"/>
              <a:t> </a:t>
            </a:r>
            <a:r>
              <a:rPr lang="en-US" sz="1400" u="sng" dirty="0" smtClean="0">
                <a:hlinkClick r:id="rId3"/>
              </a:rPr>
              <a:t>https</a:t>
            </a:r>
            <a:r>
              <a:rPr lang="en-US" sz="1400" u="sng" dirty="0">
                <a:hlinkClick r:id="rId3"/>
              </a:rPr>
              <a:t>://en.wikipedia.org/wiki/Muon_tomography</a:t>
            </a:r>
            <a:endParaRPr lang="en-US" sz="1400" dirty="0"/>
          </a:p>
          <a:p>
            <a:r>
              <a:rPr lang="en-US" sz="1400" dirty="0"/>
              <a:t> </a:t>
            </a:r>
          </a:p>
          <a:p>
            <a:r>
              <a:rPr lang="en-US" sz="1400" b="1" i="1" dirty="0" err="1"/>
              <a:t>Muography</a:t>
            </a:r>
            <a:r>
              <a:rPr lang="en-US" sz="1400" b="1" i="1" dirty="0"/>
              <a:t> for the study of volcanoes</a:t>
            </a:r>
            <a:endParaRPr lang="en-US" sz="1400" dirty="0"/>
          </a:p>
          <a:p>
            <a:r>
              <a:rPr lang="en-US" sz="1400" dirty="0"/>
              <a:t> </a:t>
            </a:r>
          </a:p>
          <a:p>
            <a:r>
              <a:rPr lang="en-US" sz="1400" dirty="0" err="1"/>
              <a:t>Muons</a:t>
            </a:r>
            <a:r>
              <a:rPr lang="en-US" sz="1400" dirty="0"/>
              <a:t> reveal the interiors of volcanoes</a:t>
            </a:r>
          </a:p>
          <a:p>
            <a:r>
              <a:rPr lang="en-US" sz="1400" u="sng" dirty="0">
                <a:hlinkClick r:id="rId4"/>
              </a:rPr>
              <a:t>https://cds.cern.ch/journal/CERNBulletin/2010/51/News%20Articles/1312698</a:t>
            </a:r>
            <a:endParaRPr lang="en-US" sz="1400" dirty="0"/>
          </a:p>
          <a:p>
            <a:r>
              <a:rPr lang="en-US" sz="1400" dirty="0"/>
              <a:t> </a:t>
            </a:r>
          </a:p>
          <a:p>
            <a:r>
              <a:rPr lang="en-US" sz="1400" dirty="0"/>
              <a:t>The secret life of volcanoes: Using </a:t>
            </a:r>
            <a:r>
              <a:rPr lang="en-US" sz="1400" dirty="0" err="1"/>
              <a:t>Muon</a:t>
            </a:r>
            <a:r>
              <a:rPr lang="en-US" sz="1400" dirty="0"/>
              <a:t> Radiography</a:t>
            </a:r>
          </a:p>
          <a:p>
            <a:r>
              <a:rPr lang="en-US" sz="1400" u="sng" dirty="0">
                <a:hlinkClick r:id="rId5"/>
              </a:rPr>
              <a:t>https://www.scienceinschool.org/2013/issue27/muons</a:t>
            </a:r>
            <a:endParaRPr lang="en-US" sz="1400" dirty="0"/>
          </a:p>
          <a:p>
            <a:r>
              <a:rPr lang="en-US" sz="1400" dirty="0"/>
              <a:t> </a:t>
            </a:r>
          </a:p>
          <a:p>
            <a:r>
              <a:rPr lang="en-US" sz="1400" dirty="0" err="1"/>
              <a:t>Attraverso</a:t>
            </a:r>
            <a:r>
              <a:rPr lang="en-US" sz="1400" dirty="0"/>
              <a:t> la </a:t>
            </a:r>
            <a:r>
              <a:rPr lang="en-US" sz="1400" dirty="0" err="1"/>
              <a:t>roccia</a:t>
            </a:r>
            <a:r>
              <a:rPr lang="en-US" sz="1400" dirty="0"/>
              <a:t> – la </a:t>
            </a:r>
            <a:r>
              <a:rPr lang="en-US" sz="1400" dirty="0" err="1"/>
              <a:t>tecnologia</a:t>
            </a:r>
            <a:r>
              <a:rPr lang="en-US" sz="1400" dirty="0"/>
              <a:t> </a:t>
            </a:r>
            <a:r>
              <a:rPr lang="en-US" sz="1400" dirty="0" err="1"/>
              <a:t>della</a:t>
            </a:r>
            <a:r>
              <a:rPr lang="en-US" sz="1400" dirty="0"/>
              <a:t> </a:t>
            </a:r>
            <a:r>
              <a:rPr lang="en-US" sz="1400" dirty="0" err="1"/>
              <a:t>radiografia</a:t>
            </a:r>
            <a:r>
              <a:rPr lang="en-US" sz="1400" dirty="0"/>
              <a:t> </a:t>
            </a:r>
            <a:r>
              <a:rPr lang="en-US" sz="1400" dirty="0" err="1"/>
              <a:t>muonica</a:t>
            </a:r>
            <a:r>
              <a:rPr lang="en-US" sz="1400" dirty="0"/>
              <a:t>   </a:t>
            </a:r>
          </a:p>
          <a:p>
            <a:r>
              <a:rPr lang="en-US" sz="1400" u="sng" dirty="0">
                <a:hlinkClick r:id="rId6"/>
              </a:rPr>
              <a:t>https://www.asimmetrie.it/attraverso-la-roccia</a:t>
            </a:r>
            <a:endParaRPr lang="en-US" sz="1400" dirty="0"/>
          </a:p>
          <a:p>
            <a:r>
              <a:rPr lang="en-US" sz="1400" dirty="0"/>
              <a:t> </a:t>
            </a:r>
          </a:p>
          <a:p>
            <a:r>
              <a:rPr lang="en-US" sz="1400" u="sng" dirty="0">
                <a:hlinkClick r:id="rId7"/>
              </a:rPr>
              <a:t>https://physicstoday.scitation.org/doi/abs/10.1063/PT.3.1829?journalCode=pto</a:t>
            </a:r>
            <a:endParaRPr lang="en-US" sz="1400" dirty="0"/>
          </a:p>
          <a:p>
            <a:r>
              <a:rPr lang="en-US" sz="1400" dirty="0"/>
              <a:t> </a:t>
            </a:r>
          </a:p>
          <a:p>
            <a:r>
              <a:rPr lang="en-US" sz="1400" dirty="0"/>
              <a:t>The MU-RAY project :Volcano Radiography with cosmic-ray </a:t>
            </a:r>
            <a:r>
              <a:rPr lang="en-US" sz="1400" dirty="0" err="1"/>
              <a:t>muons</a:t>
            </a:r>
            <a:endParaRPr lang="en-US" sz="1400" dirty="0"/>
          </a:p>
          <a:p>
            <a:r>
              <a:rPr lang="en-US" sz="1400" u="sng" dirty="0">
                <a:hlinkClick r:id="rId8"/>
              </a:rPr>
              <a:t>https://www.sciencedirect.com/science/article/pii/S0168900210014890?via%3Dihub</a:t>
            </a:r>
            <a:endParaRPr lang="en-US" sz="1400" dirty="0"/>
          </a:p>
          <a:p>
            <a:r>
              <a:rPr lang="en-US" sz="1400" dirty="0"/>
              <a:t> </a:t>
            </a:r>
          </a:p>
          <a:p>
            <a:r>
              <a:rPr lang="en-US" sz="1400" dirty="0"/>
              <a:t>STROMBOLI: REALIZZATA LA PRIMA RADIOGRAFIA MUONICA DEL VULCANO</a:t>
            </a:r>
          </a:p>
          <a:p>
            <a:r>
              <a:rPr lang="en-US" sz="1400" u="sng" dirty="0">
                <a:hlinkClick r:id="rId9"/>
              </a:rPr>
              <a:t>http://home.infn.it/it/comunicazione/comunicati-stampa/3536-stromboli-realizzata-la-prima-radiografia-muonica-del-vulcano</a:t>
            </a:r>
            <a:r>
              <a:rPr lang="en-US" sz="1400" dirty="0"/>
              <a:t>         </a:t>
            </a:r>
            <a:endParaRPr lang="en-US" sz="1400" dirty="0" smtClean="0"/>
          </a:p>
          <a:p>
            <a:r>
              <a:rPr lang="en-US" sz="1400" dirty="0" smtClean="0"/>
              <a:t>First </a:t>
            </a:r>
            <a:r>
              <a:rPr lang="en-US" sz="1400" dirty="0" err="1"/>
              <a:t>muography</a:t>
            </a:r>
            <a:r>
              <a:rPr lang="en-US" sz="1400" dirty="0"/>
              <a:t> of the Stromboli Volcano</a:t>
            </a:r>
          </a:p>
          <a:p>
            <a:r>
              <a:rPr lang="en-US" sz="1400" u="sng" dirty="0">
                <a:hlinkClick r:id="rId10"/>
              </a:rPr>
              <a:t>https://www.nature.com/articles/s41598-019-43131-8</a:t>
            </a:r>
            <a:endParaRPr lang="en-US" sz="1400" dirty="0"/>
          </a:p>
          <a:p>
            <a:r>
              <a:rPr lang="en-US" sz="1400" dirty="0"/>
              <a:t> </a:t>
            </a:r>
          </a:p>
        </p:txBody>
      </p:sp>
    </p:spTree>
    <p:extLst>
      <p:ext uri="{BB962C8B-B14F-4D97-AF65-F5344CB8AC3E}">
        <p14:creationId xmlns:p14="http://schemas.microsoft.com/office/powerpoint/2010/main" val="83168128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6.5.2020</a:t>
            </a:r>
            <a:endParaRPr lang="en-US"/>
          </a:p>
        </p:txBody>
      </p:sp>
      <p:sp>
        <p:nvSpPr>
          <p:cNvPr id="3" name="Footer Placeholder 2"/>
          <p:cNvSpPr>
            <a:spLocks noGrp="1"/>
          </p:cNvSpPr>
          <p:nvPr>
            <p:ph type="ftr" sz="quarter" idx="11"/>
          </p:nvPr>
        </p:nvSpPr>
        <p:spPr/>
        <p:txBody>
          <a:bodyPr/>
          <a:lstStyle/>
          <a:p>
            <a:r>
              <a:rPr lang="en-US" smtClean="0"/>
              <a:t>19th IPPOG Meeting </a:t>
            </a:r>
            <a:endParaRPr lang="en-US"/>
          </a:p>
        </p:txBody>
      </p:sp>
      <p:sp>
        <p:nvSpPr>
          <p:cNvPr id="4" name="TextBox 3"/>
          <p:cNvSpPr txBox="1"/>
          <p:nvPr/>
        </p:nvSpPr>
        <p:spPr>
          <a:xfrm>
            <a:off x="418862" y="486359"/>
            <a:ext cx="8193752" cy="6124752"/>
          </a:xfrm>
          <a:prstGeom prst="rect">
            <a:avLst/>
          </a:prstGeom>
          <a:noFill/>
        </p:spPr>
        <p:txBody>
          <a:bodyPr wrap="square" rtlCol="0">
            <a:spAutoFit/>
          </a:bodyPr>
          <a:lstStyle/>
          <a:p>
            <a:r>
              <a:rPr lang="en-US" sz="1400" dirty="0"/>
              <a:t> </a:t>
            </a:r>
            <a:r>
              <a:rPr lang="en-US" sz="1400" dirty="0" smtClean="0"/>
              <a:t>The </a:t>
            </a:r>
            <a:r>
              <a:rPr lang="en-US" sz="1400" dirty="0"/>
              <a:t>MEV project: design and testing of a new high-resolution telescope for </a:t>
            </a:r>
            <a:r>
              <a:rPr lang="en-US" sz="1400" dirty="0" err="1"/>
              <a:t>Muography</a:t>
            </a:r>
            <a:r>
              <a:rPr lang="en-US" sz="1400" dirty="0"/>
              <a:t> of Etna Volcano</a:t>
            </a:r>
            <a:endParaRPr lang="en-US" sz="1400" b="1" dirty="0"/>
          </a:p>
          <a:p>
            <a:r>
              <a:rPr lang="en-US" sz="1400" u="sng" dirty="0">
                <a:hlinkClick r:id="rId2"/>
              </a:rPr>
              <a:t>https://inspirehep.net/literature/1675335</a:t>
            </a:r>
            <a:endParaRPr lang="en-US" sz="1400" b="1" dirty="0"/>
          </a:p>
          <a:p>
            <a:r>
              <a:rPr lang="en-US" sz="1400" dirty="0"/>
              <a:t> </a:t>
            </a:r>
            <a:endParaRPr lang="en-US" sz="1400" b="1" dirty="0"/>
          </a:p>
          <a:p>
            <a:r>
              <a:rPr lang="en-US" sz="1400" u="sng" dirty="0">
                <a:hlinkClick r:id="rId3"/>
              </a:rPr>
              <a:t>http://wwwobs.univ-bpclermont.fr/tomuvol/presentation.php</a:t>
            </a:r>
            <a:endParaRPr lang="en-US" sz="1400" b="1" dirty="0"/>
          </a:p>
          <a:p>
            <a:r>
              <a:rPr lang="en-US" sz="1400" dirty="0"/>
              <a:t> </a:t>
            </a:r>
          </a:p>
          <a:p>
            <a:r>
              <a:rPr lang="en-US" sz="1400" b="1" i="1" dirty="0" err="1"/>
              <a:t>Muography</a:t>
            </a:r>
            <a:r>
              <a:rPr lang="en-US" sz="1400" b="1" i="1" dirty="0"/>
              <a:t> for the study of </a:t>
            </a:r>
            <a:r>
              <a:rPr lang="en-US" sz="1400" b="1" i="1" dirty="0" smtClean="0"/>
              <a:t>Pyramids</a:t>
            </a:r>
          </a:p>
          <a:p>
            <a:endParaRPr lang="en-US" sz="1400" b="1" i="1" dirty="0" smtClean="0"/>
          </a:p>
          <a:p>
            <a:r>
              <a:rPr lang="en-US" sz="1400" u="sng" dirty="0">
                <a:hlinkClick r:id="rId4"/>
              </a:rPr>
              <a:t>http://www.scanpyramids.org</a:t>
            </a:r>
            <a:endParaRPr lang="en-US" sz="1400" dirty="0"/>
          </a:p>
          <a:p>
            <a:r>
              <a:rPr lang="en-US" sz="1400" u="sng" dirty="0" smtClean="0">
                <a:hlinkClick r:id="rId5"/>
              </a:rPr>
              <a:t>https</a:t>
            </a:r>
            <a:r>
              <a:rPr lang="en-US" sz="1400" u="sng" dirty="0">
                <a:hlinkClick r:id="rId5"/>
              </a:rPr>
              <a:t>://www.sciencesetavenir.fr/archeo-paleo/archeologie/egypte-de-l-infrarouge-et-des-muons-pour-sonder-le-coeur-des-pyramides_103836</a:t>
            </a:r>
            <a:endParaRPr lang="en-US" sz="1400" dirty="0"/>
          </a:p>
          <a:p>
            <a:r>
              <a:rPr lang="en-US" sz="1400" dirty="0"/>
              <a:t> </a:t>
            </a:r>
            <a:endParaRPr lang="en-US" sz="1400" b="1" dirty="0"/>
          </a:p>
          <a:p>
            <a:r>
              <a:rPr lang="en-US" sz="1400" dirty="0"/>
              <a:t>Cosmic-ray particles reveal secret chamber in Egypt's Great Pyramid</a:t>
            </a:r>
            <a:endParaRPr lang="en-US" sz="1400" b="1" dirty="0"/>
          </a:p>
          <a:p>
            <a:r>
              <a:rPr lang="en-US" sz="1400" b="1" u="sng" dirty="0">
                <a:hlinkClick r:id="rId6"/>
              </a:rPr>
              <a:t>https://www.nature.com/news/cosmic-ray-particles-reveal-secret-chamber-in-egypt-s-great-pyramid-1.22939#/</a:t>
            </a:r>
            <a:r>
              <a:rPr lang="en-US" sz="1400" b="1" u="sng" dirty="0" smtClean="0">
                <a:hlinkClick r:id="rId6"/>
              </a:rPr>
              <a:t>graphic</a:t>
            </a:r>
            <a:endParaRPr lang="en-US" sz="1400" b="1" u="sng" dirty="0" smtClean="0"/>
          </a:p>
          <a:p>
            <a:endParaRPr lang="en-US" sz="1400" b="1" dirty="0"/>
          </a:p>
          <a:p>
            <a:r>
              <a:rPr lang="en-US" sz="1400" dirty="0" smtClean="0"/>
              <a:t>Discovery of a big void in Khufu’s Pyramid by observation of cosmic-ray </a:t>
            </a:r>
            <a:r>
              <a:rPr lang="en-US" sz="1400" dirty="0" err="1" smtClean="0"/>
              <a:t>muons</a:t>
            </a:r>
            <a:r>
              <a:rPr lang="en-US" sz="1400" dirty="0" smtClean="0"/>
              <a:t> </a:t>
            </a:r>
            <a:r>
              <a:rPr lang="en-US" sz="1400" u="sng" dirty="0" smtClean="0">
                <a:hlinkClick r:id="rId7"/>
              </a:rPr>
              <a:t>https://www.nature.com/articles/nature24647.epdf?</a:t>
            </a:r>
            <a:endParaRPr lang="en-US" sz="1400" u="sng" dirty="0" smtClean="0"/>
          </a:p>
          <a:p>
            <a:endParaRPr lang="en-US" sz="1400" dirty="0"/>
          </a:p>
          <a:p>
            <a:r>
              <a:rPr lang="en-US" sz="1400" b="1" i="1" dirty="0" err="1"/>
              <a:t>Muon</a:t>
            </a:r>
            <a:r>
              <a:rPr lang="en-US" sz="1400" b="1" i="1" dirty="0"/>
              <a:t> Scattering </a:t>
            </a:r>
            <a:r>
              <a:rPr lang="en-US" sz="1400" b="1" i="1" dirty="0" smtClean="0"/>
              <a:t>Tomography</a:t>
            </a:r>
          </a:p>
          <a:p>
            <a:endParaRPr lang="en-US" sz="1400" dirty="0"/>
          </a:p>
          <a:p>
            <a:r>
              <a:rPr lang="en-US" sz="1400" dirty="0"/>
              <a:t>Progress in </a:t>
            </a:r>
            <a:r>
              <a:rPr lang="en-US" sz="1400" dirty="0" err="1"/>
              <a:t>Muon</a:t>
            </a:r>
            <a:r>
              <a:rPr lang="en-US" sz="1400" dirty="0"/>
              <a:t> Tomography (G. </a:t>
            </a:r>
            <a:r>
              <a:rPr lang="en-US" sz="1400" dirty="0" err="1"/>
              <a:t>Bonomi</a:t>
            </a:r>
            <a:r>
              <a:rPr lang="en-US" sz="1400" dirty="0"/>
              <a:t>, EPS conf.2017)</a:t>
            </a:r>
          </a:p>
          <a:p>
            <a:r>
              <a:rPr lang="en-US" sz="1400" u="sng" dirty="0">
                <a:hlinkClick r:id="rId8"/>
              </a:rPr>
              <a:t>https://indico.cern.ch/event/466934/contributions/2524834/attachments/1490162/2316412/progress_in_muon_tomography_EPS-2017.</a:t>
            </a:r>
            <a:r>
              <a:rPr lang="en-US" sz="1400" u="sng" dirty="0" smtClean="0">
                <a:hlinkClick r:id="rId8"/>
              </a:rPr>
              <a:t>pdf</a:t>
            </a:r>
            <a:endParaRPr lang="en-US" sz="1400" u="sng" dirty="0" smtClean="0"/>
          </a:p>
          <a:p>
            <a:endParaRPr lang="en-US" sz="1400" dirty="0"/>
          </a:p>
          <a:p>
            <a:r>
              <a:rPr lang="en-US" sz="1400" u="sng" dirty="0">
                <a:hlinkClick r:id="rId9"/>
              </a:rPr>
              <a:t>https://cms.cern/content/muon-tomography</a:t>
            </a:r>
            <a:endParaRPr lang="en-US" sz="1400" dirty="0"/>
          </a:p>
          <a:p>
            <a:r>
              <a:rPr lang="en-US" sz="1400" dirty="0"/>
              <a:t> </a:t>
            </a:r>
          </a:p>
          <a:p>
            <a:r>
              <a:rPr lang="en-US" sz="1400" dirty="0"/>
              <a:t>Cosmic </a:t>
            </a:r>
            <a:r>
              <a:rPr lang="en-US" sz="1400" dirty="0" err="1"/>
              <a:t>Muon</a:t>
            </a:r>
            <a:r>
              <a:rPr lang="en-US" sz="1400" dirty="0"/>
              <a:t> Tomography </a:t>
            </a:r>
            <a:r>
              <a:rPr lang="en-US" sz="1400" dirty="0" smtClean="0"/>
              <a:t>Project      </a:t>
            </a:r>
            <a:r>
              <a:rPr lang="en-US" sz="1400" u="sng" dirty="0" smtClean="0">
                <a:hlinkClick r:id="rId10"/>
              </a:rPr>
              <a:t>http</a:t>
            </a:r>
            <a:r>
              <a:rPr lang="en-US" sz="1400" u="sng" dirty="0">
                <a:hlinkClick r:id="rId10"/>
              </a:rPr>
              <a:t>://mutomweb.pd.infn.it:5210</a:t>
            </a:r>
            <a:endParaRPr lang="en-US" sz="1400" dirty="0"/>
          </a:p>
          <a:p>
            <a:endParaRPr lang="en-US" sz="1400" dirty="0"/>
          </a:p>
        </p:txBody>
      </p:sp>
    </p:spTree>
    <p:extLst>
      <p:ext uri="{BB962C8B-B14F-4D97-AF65-F5344CB8AC3E}">
        <p14:creationId xmlns:p14="http://schemas.microsoft.com/office/powerpoint/2010/main" val="18747389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1610</TotalTime>
  <Words>373</Words>
  <Application>Microsoft Macintosh PowerPoint</Application>
  <PresentationFormat>On-screen Show (4:3)</PresentationFormat>
  <Paragraphs>127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Despina Hatzifotiadou</dc:creator>
  <cp:lastModifiedBy>Despina Hatzifotiadou</cp:lastModifiedBy>
  <cp:revision>40</cp:revision>
  <dcterms:created xsi:type="dcterms:W3CDTF">2019-11-28T20:38:40Z</dcterms:created>
  <dcterms:modified xsi:type="dcterms:W3CDTF">2020-05-06T12:52:31Z</dcterms:modified>
</cp:coreProperties>
</file>