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3" r:id="rId2"/>
    <p:sldId id="358" r:id="rId3"/>
    <p:sldId id="354" r:id="rId4"/>
    <p:sldId id="303" r:id="rId5"/>
    <p:sldId id="359" r:id="rId6"/>
    <p:sldId id="360" r:id="rId7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16">
          <p15:clr>
            <a:srgbClr val="A4A3A4"/>
          </p15:clr>
        </p15:guide>
        <p15:guide id="2" orient="horz" pos="167">
          <p15:clr>
            <a:srgbClr val="A4A3A4"/>
          </p15:clr>
        </p15:guide>
        <p15:guide id="3" orient="horz" pos="616">
          <p15:clr>
            <a:srgbClr val="A4A3A4"/>
          </p15:clr>
        </p15:guide>
        <p15:guide id="4" orient="horz" pos="2672">
          <p15:clr>
            <a:srgbClr val="A4A3A4"/>
          </p15:clr>
        </p15:guide>
        <p15:guide id="5" orient="horz" pos="1165">
          <p15:clr>
            <a:srgbClr val="A4A3A4"/>
          </p15:clr>
        </p15:guide>
        <p15:guide id="6" pos="5551">
          <p15:clr>
            <a:srgbClr val="A4A3A4"/>
          </p15:clr>
        </p15:guide>
        <p15:guide id="7" pos="1551">
          <p15:clr>
            <a:srgbClr val="A4A3A4"/>
          </p15:clr>
        </p15:guide>
        <p15:guide id="8" pos="4178">
          <p15:clr>
            <a:srgbClr val="A4A3A4"/>
          </p15:clr>
        </p15:guide>
        <p15:guide id="9" pos="2927">
          <p15:clr>
            <a:srgbClr val="A4A3A4"/>
          </p15:clr>
        </p15:guide>
        <p15:guide id="10" pos="2809">
          <p15:clr>
            <a:srgbClr val="A4A3A4"/>
          </p15:clr>
        </p15:guide>
        <p15:guide id="11" pos="178">
          <p15:clr>
            <a:srgbClr val="A4A3A4"/>
          </p15:clr>
        </p15:guide>
        <p15:guide id="12" pos="4299">
          <p15:clr>
            <a:srgbClr val="A4A3A4"/>
          </p15:clr>
        </p15:guide>
        <p15:guide id="13" pos="14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B21"/>
    <a:srgbClr val="796220"/>
    <a:srgbClr val="003618"/>
    <a:srgbClr val="9C9E9F"/>
    <a:srgbClr val="FFFFFF"/>
    <a:srgbClr val="DDDDDD"/>
    <a:srgbClr val="00A5EB"/>
    <a:srgbClr val="FFCC00"/>
    <a:srgbClr val="FF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6" autoAdjust="0"/>
    <p:restoredTop sz="94822" autoAdjust="0"/>
  </p:normalViewPr>
  <p:slideViewPr>
    <p:cSldViewPr snapToGrid="0">
      <p:cViewPr>
        <p:scale>
          <a:sx n="140" d="100"/>
          <a:sy n="140" d="100"/>
        </p:scale>
        <p:origin x="-168" y="-1560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414" y="114"/>
      </p:cViewPr>
      <p:guideLst>
        <p:guide orient="horz" pos="3120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Textmasterformate durch Klicken bearbeiten</a:t>
            </a:r>
          </a:p>
          <a:p>
            <a:pPr lvl="1"/>
            <a:r>
              <a:rPr lang="en-GB"/>
              <a:t>Zweite Ebene</a:t>
            </a:r>
          </a:p>
          <a:p>
            <a:pPr lvl="2"/>
            <a:r>
              <a:rPr lang="en-GB"/>
              <a:t>Dritte Ebene</a:t>
            </a:r>
          </a:p>
          <a:p>
            <a:pPr lvl="3"/>
            <a:r>
              <a:rPr lang="en-GB"/>
              <a:t>Vierte Ebene</a:t>
            </a:r>
          </a:p>
          <a:p>
            <a:pPr lvl="4"/>
            <a:r>
              <a:rPr lang="en-GB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36858A-39C2-4BA9-B2EA-2EBB3C5D7C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03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pic>
        <p:nvPicPr>
          <p:cNvPr id="402453" name="Picture 21" descr="HG_LOGO_70_ENG_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40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34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83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622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38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59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8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27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059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Textmasterformate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Titelmasterformat durch Klicken bearbeiten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>
                <a:solidFill>
                  <a:schemeClr val="bg2"/>
                </a:solidFill>
              </a:rPr>
              <a:t>Marco Bruschi </a:t>
            </a:r>
            <a:r>
              <a:rPr lang="en-GB" sz="900">
                <a:solidFill>
                  <a:schemeClr val="bg2"/>
                </a:solidFill>
              </a:rPr>
              <a:t>|  </a:t>
            </a:r>
            <a:r>
              <a:rPr lang="en-US" sz="900">
                <a:solidFill>
                  <a:schemeClr val="bg2"/>
                </a:solidFill>
              </a:rPr>
              <a:t>Remote TREX meeting</a:t>
            </a:r>
            <a:r>
              <a:rPr lang="en-GB" sz="900">
                <a:solidFill>
                  <a:schemeClr val="bg2"/>
                </a:solidFill>
              </a:rPr>
              <a:t> | 06</a:t>
            </a:r>
            <a:r>
              <a:rPr lang="en-GB" sz="900" baseline="0">
                <a:solidFill>
                  <a:schemeClr val="bg2"/>
                </a:solidFill>
              </a:rPr>
              <a:t> May </a:t>
            </a:r>
            <a:r>
              <a:rPr lang="en-GB" sz="900" dirty="0">
                <a:solidFill>
                  <a:schemeClr val="bg2"/>
                </a:solidFill>
              </a:rPr>
              <a:t>2020  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ABA098E9-E6EE-44BF-9612-6777A6DF1330}" type="slidenum">
              <a:rPr lang="en-GB" sz="900" b="1" smtClean="0">
                <a:solidFill>
                  <a:schemeClr val="bg2"/>
                </a:solidFill>
              </a:rPr>
              <a:pPr algn="r" eaLnBrk="1" hangingPunct="1"/>
              <a:t>‹#›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auth/Atlas/Ls2ShutdownRestart" TargetMode="External"/><Relationship Id="rId2" Type="http://schemas.openxmlformats.org/officeDocument/2006/relationships/hyperlink" Target="https://twiki.cern.ch/twiki/pub/Atlas/AFP/AFP_RiskAssessment_pre-t0_DebuggingA-NEARstation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/>
              <a:t>Start-up plans for ATLAS FWD</a:t>
            </a:r>
            <a:endParaRPr lang="de-DE" sz="3200" dirty="0"/>
          </a:p>
        </p:txBody>
      </p:sp>
      <p:sp>
        <p:nvSpPr>
          <p:cNvPr id="185374" name="Rectangle 30"/>
          <p:cNvSpPr>
            <a:spLocks noGrp="1" noChangeArrowheads="1"/>
          </p:cNvSpPr>
          <p:nvPr>
            <p:ph type="subTitle" idx="1"/>
          </p:nvPr>
        </p:nvSpPr>
        <p:spPr>
          <a:xfrm>
            <a:off x="282575" y="1363663"/>
            <a:ext cx="8529638" cy="485775"/>
          </a:xfrm>
        </p:spPr>
        <p:txBody>
          <a:bodyPr/>
          <a:lstStyle/>
          <a:p>
            <a:r>
              <a:rPr lang="en-US"/>
              <a:t>Remote TREX meeting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70BBE8-9D5B-4B24-AE5D-52BC9338ED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164" y="168828"/>
            <a:ext cx="1799497" cy="9469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940DAA-E581-4DC4-8C24-6142F94A25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6323" y="3178630"/>
            <a:ext cx="1569334" cy="2238102"/>
          </a:xfrm>
          <a:prstGeom prst="rect">
            <a:avLst/>
          </a:prstGeom>
        </p:spPr>
      </p:pic>
      <p:sp>
        <p:nvSpPr>
          <p:cNvPr id="10" name="Text Box 35"/>
          <p:cNvSpPr txBox="1">
            <a:spLocks noChangeArrowheads="1"/>
          </p:cNvSpPr>
          <p:nvPr/>
        </p:nvSpPr>
        <p:spPr bwMode="auto">
          <a:xfrm>
            <a:off x="5833822" y="2024250"/>
            <a:ext cx="3185839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>
                <a:solidFill>
                  <a:srgbClr val="00A5EB"/>
                </a:solidFill>
              </a:rPr>
              <a:t>Marco </a:t>
            </a:r>
            <a:r>
              <a:rPr lang="en-US">
                <a:solidFill>
                  <a:srgbClr val="00A5EB"/>
                </a:solidFill>
              </a:rPr>
              <a:t>Bruschi</a:t>
            </a:r>
            <a:endParaRPr lang="en-US" sz="1500"/>
          </a:p>
          <a:p>
            <a:r>
              <a:rPr lang="en-US" sz="1500"/>
              <a:t>on </a:t>
            </a:r>
            <a:r>
              <a:rPr lang="en-US" sz="1500" dirty="0"/>
              <a:t>behalf of </a:t>
            </a:r>
            <a:r>
              <a:rPr lang="en-US" sz="1500" b="1"/>
              <a:t>ATLAS FWD</a:t>
            </a:r>
            <a:endParaRPr lang="en-US" sz="1500" dirty="0"/>
          </a:p>
          <a:p>
            <a:r>
              <a:rPr lang="en-US" sz="1500" dirty="0"/>
              <a:t>CERN</a:t>
            </a:r>
            <a:r>
              <a:rPr lang="en-US" sz="1500"/>
              <a:t>, 06.05.2020</a:t>
            </a:r>
            <a:r>
              <a:rPr lang="en-US" sz="1500" dirty="0"/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C7CD67-507A-4F60-A7F1-1E4476146F7C}"/>
              </a:ext>
            </a:extLst>
          </p:cNvPr>
          <p:cNvGrpSpPr/>
          <p:nvPr/>
        </p:nvGrpSpPr>
        <p:grpSpPr>
          <a:xfrm>
            <a:off x="832338" y="1842981"/>
            <a:ext cx="4606444" cy="4102047"/>
            <a:chOff x="2046661" y="1908818"/>
            <a:chExt cx="4606444" cy="410204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0BA1331-7EDD-4F34-827E-A644A01EB4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6661" y="1908818"/>
              <a:ext cx="4606444" cy="253430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14C02B6-58A9-465D-B3C3-854BA1DCD1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226"/>
            <a:stretch/>
          </p:blipFill>
          <p:spPr>
            <a:xfrm>
              <a:off x="2046661" y="4464758"/>
              <a:ext cx="4606444" cy="1546107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CBBBC0A-1516-4745-AE64-386EDE2C860C}"/>
              </a:ext>
            </a:extLst>
          </p:cNvPr>
          <p:cNvGrpSpPr/>
          <p:nvPr/>
        </p:nvGrpSpPr>
        <p:grpSpPr>
          <a:xfrm>
            <a:off x="731520" y="2743200"/>
            <a:ext cx="380392" cy="1792222"/>
            <a:chOff x="621796" y="2743200"/>
            <a:chExt cx="490116" cy="1792222"/>
          </a:xfrm>
        </p:grpSpPr>
        <p:cxnSp>
          <p:nvCxnSpPr>
            <p:cNvPr id="15" name="Connector: Elbow 16">
              <a:extLst>
                <a:ext uri="{FF2B5EF4-FFF2-40B4-BE49-F238E27FC236}">
                  <a16:creationId xmlns:a16="http://schemas.microsoft.com/office/drawing/2014/main" id="{26AD30FB-CEA9-4AA5-A17A-4CF672DD9DCD}"/>
                </a:ext>
              </a:extLst>
            </p:cNvPr>
            <p:cNvCxnSpPr/>
            <p:nvPr/>
          </p:nvCxnSpPr>
          <p:spPr bwMode="auto">
            <a:xfrm rot="16200000" flipH="1">
              <a:off x="596193" y="4019704"/>
              <a:ext cx="541321" cy="490116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Connector: Elbow 24">
              <a:extLst>
                <a:ext uri="{FF2B5EF4-FFF2-40B4-BE49-F238E27FC236}">
                  <a16:creationId xmlns:a16="http://schemas.microsoft.com/office/drawing/2014/main" id="{003B8F2E-A67D-4D0B-9536-2BE1E463C04B}"/>
                </a:ext>
              </a:extLst>
            </p:cNvPr>
            <p:cNvCxnSpPr/>
            <p:nvPr/>
          </p:nvCxnSpPr>
          <p:spPr bwMode="auto">
            <a:xfrm rot="5400000">
              <a:off x="168251" y="3196745"/>
              <a:ext cx="1250901" cy="343811"/>
            </a:xfrm>
            <a:prstGeom prst="bentConnector3">
              <a:avLst>
                <a:gd name="adj1" fmla="val 18421"/>
              </a:avLst>
            </a:prstGeom>
            <a:solidFill>
              <a:schemeClr val="accent1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7" name="Group 16"/>
          <p:cNvGrpSpPr/>
          <p:nvPr/>
        </p:nvGrpSpPr>
        <p:grpSpPr>
          <a:xfrm>
            <a:off x="5151121" y="2743199"/>
            <a:ext cx="388481" cy="1798321"/>
            <a:chOff x="5151121" y="2743199"/>
            <a:chExt cx="388481" cy="1798321"/>
          </a:xfrm>
        </p:grpSpPr>
        <p:cxnSp>
          <p:nvCxnSpPr>
            <p:cNvPr id="18" name="Elbow Connector 17"/>
            <p:cNvCxnSpPr/>
            <p:nvPr/>
          </p:nvCxnSpPr>
          <p:spPr bwMode="auto">
            <a:xfrm rot="16200000" flipH="1">
              <a:off x="4956543" y="3057397"/>
              <a:ext cx="897255" cy="268860"/>
            </a:xfrm>
            <a:prstGeom prst="bentConnector3">
              <a:avLst>
                <a:gd name="adj1" fmla="val 25371"/>
              </a:avLst>
            </a:prstGeom>
            <a:solidFill>
              <a:schemeClr val="accent1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Elbow Connector 18"/>
            <p:cNvCxnSpPr/>
            <p:nvPr/>
          </p:nvCxnSpPr>
          <p:spPr bwMode="auto">
            <a:xfrm rot="5400000">
              <a:off x="4894829" y="3896747"/>
              <a:ext cx="901065" cy="388481"/>
            </a:xfrm>
            <a:prstGeom prst="bentConnector3">
              <a:avLst>
                <a:gd name="adj1" fmla="val 70742"/>
              </a:avLst>
            </a:prstGeom>
            <a:solidFill>
              <a:schemeClr val="accent1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220" y="3028527"/>
            <a:ext cx="1527780" cy="1223856"/>
          </a:xfrm>
          <a:prstGeom prst="rect">
            <a:avLst/>
          </a:prstGeom>
        </p:spPr>
      </p:pic>
      <p:pic>
        <p:nvPicPr>
          <p:cNvPr id="21" name="Picture 2" descr="C:\Documents and Settings\Michael Rijssenbeek\My Documents\Conferences\ANIMMA2013\ALFA\ALFA_DetectorsDrawing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134" y="4472351"/>
            <a:ext cx="1263866" cy="175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Start-up plans for AFP, ALFA, LUCID, ZDC in Pre-t0 &amp; t0</a:t>
            </a:r>
            <a:r>
              <a:rPr lang="en-US" dirty="0"/>
              <a:t>	</a:t>
            </a:r>
            <a:endParaRPr lang="de-D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F90918-A6FF-4259-A9F9-D13CF5A27002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95087" y="833920"/>
            <a:ext cx="8517126" cy="385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1200"/>
              </a:spcAft>
            </a:pPr>
            <a:r>
              <a:rPr lang="en-US" sz="1600" u="sng"/>
              <a:t>Pre-t0 &amp; t0 activites (FWD):</a:t>
            </a:r>
          </a:p>
          <a:p>
            <a:pPr>
              <a:spcAft>
                <a:spcPts val="1200"/>
              </a:spcAft>
            </a:pPr>
            <a:endParaRPr lang="en-US" sz="1600" u="sng"/>
          </a:p>
          <a:p>
            <a:pPr>
              <a:spcAft>
                <a:spcPts val="1200"/>
              </a:spcAft>
            </a:pPr>
            <a:endParaRPr lang="en-US" sz="1600" u="sng"/>
          </a:p>
          <a:p>
            <a:pPr>
              <a:spcAft>
                <a:spcPts val="1200"/>
              </a:spcAft>
            </a:pPr>
            <a:endParaRPr lang="en-US" sz="1600" u="sng"/>
          </a:p>
          <a:p>
            <a:pPr>
              <a:spcAft>
                <a:spcPts val="1200"/>
              </a:spcAft>
            </a:pPr>
            <a:endParaRPr lang="en-US" sz="1600" u="sng"/>
          </a:p>
          <a:p>
            <a:pPr>
              <a:spcAft>
                <a:spcPts val="1200"/>
              </a:spcAft>
            </a:pPr>
            <a:endParaRPr lang="en-US" sz="1600" u="sng"/>
          </a:p>
          <a:p>
            <a:pPr>
              <a:spcAft>
                <a:spcPts val="1200"/>
              </a:spcAft>
            </a:pPr>
            <a:endParaRPr lang="en-US" sz="1600" u="sng"/>
          </a:p>
          <a:p>
            <a:pPr marL="0" indent="0">
              <a:spcAft>
                <a:spcPts val="1200"/>
              </a:spcAft>
              <a:buNone/>
            </a:pPr>
            <a:endParaRPr lang="en-US" sz="1600" u="sng"/>
          </a:p>
          <a:p>
            <a:pPr>
              <a:spcAft>
                <a:spcPts val="600"/>
              </a:spcAft>
            </a:pPr>
            <a:r>
              <a:rPr lang="en-US" sz="1600"/>
              <a:t>Got a green light from ATLAS Technical Coordination for the pre-T0 LHC-TNL activity; should be approved today during the online VIC with LS2C and EROS.</a:t>
            </a:r>
          </a:p>
          <a:p>
            <a:pPr lvl="1">
              <a:spcAft>
                <a:spcPts val="600"/>
              </a:spcAft>
            </a:pPr>
            <a:r>
              <a:rPr lang="en-US" sz="1200">
                <a:hlinkClick r:id="rId2"/>
              </a:rPr>
              <a:t>https://twiki.cern.ch/twiki/pub/Atlas/AFP/AFP_RiskAssessment_pre-t0_DebuggingA-NEARstation.docx</a:t>
            </a:r>
            <a:endParaRPr lang="en-US" sz="1200"/>
          </a:p>
          <a:p>
            <a:pPr lvl="1">
              <a:spcAft>
                <a:spcPts val="1200"/>
              </a:spcAft>
            </a:pPr>
            <a:r>
              <a:rPr lang="en-US" sz="1200">
                <a:hlinkClick r:id="rId3"/>
              </a:rPr>
              <a:t>https://twiki.cern.ch/twiki/bin/viewauth/Atlas/Ls2ShutdownRestart</a:t>
            </a:r>
            <a:endParaRPr lang="en-US" sz="1200"/>
          </a:p>
          <a:p>
            <a:pPr>
              <a:spcAft>
                <a:spcPts val="1200"/>
              </a:spcAft>
            </a:pPr>
            <a:endParaRPr lang="en-US" sz="1600"/>
          </a:p>
          <a:p>
            <a:pPr>
              <a:spcAft>
                <a:spcPts val="1200"/>
              </a:spcAft>
            </a:pPr>
            <a:endParaRPr lang="en-US"/>
          </a:p>
          <a:p>
            <a:pPr>
              <a:spcAft>
                <a:spcPts val="1200"/>
              </a:spcAft>
            </a:pPr>
            <a:r>
              <a:rPr lang="en-US" sz="1600"/>
              <a:t>ZDC non activity is planned until the end of July.</a:t>
            </a:r>
          </a:p>
          <a:p>
            <a:pPr lvl="1">
              <a:spcAft>
                <a:spcPts val="1200"/>
              </a:spcAft>
            </a:pPr>
            <a:endParaRPr lang="en-US" sz="1200"/>
          </a:p>
          <a:p>
            <a:pPr>
              <a:spcAft>
                <a:spcPts val="1200"/>
              </a:spcAft>
            </a:pPr>
            <a:endParaRPr lang="en-US" sz="16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051" y="1270003"/>
            <a:ext cx="8466422" cy="26488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052" y="5163266"/>
            <a:ext cx="8371042" cy="775967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4711337" y="5677985"/>
            <a:ext cx="705394" cy="1741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4746171" y="5677985"/>
            <a:ext cx="687978" cy="1915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4607680" y="5832429"/>
            <a:ext cx="1213793" cy="36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C00000"/>
                </a:solidFill>
              </a:rPr>
              <a:t>08.05.2020</a:t>
            </a:r>
          </a:p>
        </p:txBody>
      </p:sp>
    </p:spTree>
    <p:extLst>
      <p:ext uri="{BB962C8B-B14F-4D97-AF65-F5344CB8AC3E}">
        <p14:creationId xmlns:p14="http://schemas.microsoft.com/office/powerpoint/2010/main" val="60635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Start-up plans for Phase-2 (July 2020 onward)</a:t>
            </a:r>
            <a:r>
              <a:rPr lang="en-US" dirty="0"/>
              <a:t>	</a:t>
            </a:r>
            <a:endParaRPr lang="de-D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F90918-A6FF-4259-A9F9-D13CF5A27002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95086" y="815474"/>
            <a:ext cx="8617685" cy="438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spcAft>
                <a:spcPts val="700"/>
              </a:spcAft>
            </a:pPr>
            <a:r>
              <a:rPr lang="en-US" sz="1500" dirty="0"/>
              <a:t>For AFP already received a new proposed plan for LS2 from LS2 Coordination:</a:t>
            </a:r>
          </a:p>
          <a:p>
            <a:pPr lvl="0">
              <a:spcAft>
                <a:spcPts val="700"/>
              </a:spcAft>
            </a:pPr>
            <a:endParaRPr lang="en-US" sz="1500" dirty="0"/>
          </a:p>
          <a:p>
            <a:pPr lvl="0">
              <a:spcAft>
                <a:spcPts val="700"/>
              </a:spcAft>
            </a:pPr>
            <a:endParaRPr lang="en-US" sz="1500" dirty="0"/>
          </a:p>
          <a:p>
            <a:pPr lvl="0">
              <a:spcAft>
                <a:spcPts val="700"/>
              </a:spcAft>
            </a:pPr>
            <a:endParaRPr lang="en-US" sz="1500" dirty="0"/>
          </a:p>
          <a:p>
            <a:pPr lvl="0">
              <a:spcAft>
                <a:spcPts val="700"/>
              </a:spcAft>
            </a:pPr>
            <a:endParaRPr lang="en-US" sz="1500" dirty="0"/>
          </a:p>
          <a:p>
            <a:pPr lvl="0">
              <a:spcAft>
                <a:spcPts val="700"/>
              </a:spcAft>
            </a:pPr>
            <a:endParaRPr lang="en-US" sz="1500" dirty="0"/>
          </a:p>
          <a:p>
            <a:pPr lvl="0">
              <a:spcAft>
                <a:spcPts val="700"/>
              </a:spcAft>
            </a:pPr>
            <a:endParaRPr lang="en-US" sz="1500" dirty="0"/>
          </a:p>
          <a:p>
            <a:pPr lvl="0">
              <a:spcAft>
                <a:spcPts val="700"/>
              </a:spcAft>
            </a:pPr>
            <a:endParaRPr lang="en-US" sz="1500" dirty="0"/>
          </a:p>
          <a:p>
            <a:pPr lvl="0">
              <a:spcAft>
                <a:spcPts val="700"/>
              </a:spcAft>
            </a:pPr>
            <a:endParaRPr lang="en-US" sz="1500" dirty="0"/>
          </a:p>
          <a:p>
            <a:pPr lvl="0">
              <a:spcAft>
                <a:spcPts val="700"/>
              </a:spcAft>
            </a:pPr>
            <a:endParaRPr lang="en-US" sz="1500" dirty="0"/>
          </a:p>
          <a:p>
            <a:pPr lvl="0">
              <a:spcAft>
                <a:spcPts val="700"/>
              </a:spcAft>
            </a:pPr>
            <a:endParaRPr lang="en-US" sz="1500" dirty="0"/>
          </a:p>
          <a:p>
            <a:pPr lvl="0">
              <a:spcAft>
                <a:spcPts val="700"/>
              </a:spcAft>
            </a:pPr>
            <a:endParaRPr lang="en-US" sz="1200" dirty="0"/>
          </a:p>
          <a:p>
            <a:pPr lvl="0">
              <a:spcAft>
                <a:spcPts val="600"/>
              </a:spcAft>
            </a:pPr>
            <a:r>
              <a:rPr lang="en-US" sz="1500"/>
              <a:t>LS2C </a:t>
            </a:r>
            <a:r>
              <a:rPr lang="en-US" sz="1500" dirty="0"/>
              <a:t>is pushing for an average of 3 month delay which seems optimistic</a:t>
            </a:r>
          </a:p>
          <a:p>
            <a:pPr lvl="0">
              <a:spcAft>
                <a:spcPts val="600"/>
              </a:spcAft>
            </a:pPr>
            <a:r>
              <a:rPr lang="en-US" sz="1500" dirty="0"/>
              <a:t>Constraints: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Availability of experts (mostly depend on expert abroad who need to travel to CERN and back to their home country)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Test beam (still not clear when, where and under which conditions will be held; DESY or SPS?..)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Other potential delays due to pandemic and different conditions within collaborating institutes. </a:t>
            </a:r>
          </a:p>
          <a:p>
            <a:pPr marL="0" indent="0">
              <a:spcAft>
                <a:spcPts val="600"/>
              </a:spcAft>
              <a:buNone/>
            </a:pP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02" y="1236616"/>
            <a:ext cx="8688369" cy="328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04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14554" y="948639"/>
            <a:ext cx="8397849" cy="5203444"/>
          </a:xfrm>
        </p:spPr>
        <p:txBody>
          <a:bodyPr/>
          <a:lstStyle/>
          <a:p>
            <a:pPr marL="0" indent="0" algn="ctr">
              <a:buNone/>
            </a:pPr>
            <a:endParaRPr lang="en-US" sz="1300" dirty="0"/>
          </a:p>
          <a:p>
            <a:pPr marL="0" indent="0" algn="ctr">
              <a:buNone/>
            </a:pPr>
            <a:endParaRPr lang="en-US" sz="1300" dirty="0"/>
          </a:p>
          <a:p>
            <a:pPr marL="0" indent="0" algn="ctr">
              <a:buNone/>
            </a:pPr>
            <a:endParaRPr lang="en-US" sz="1300" dirty="0"/>
          </a:p>
          <a:p>
            <a:pPr marL="0" indent="0" algn="ctr">
              <a:buNone/>
            </a:pPr>
            <a:endParaRPr lang="en-US" sz="1300" dirty="0"/>
          </a:p>
          <a:p>
            <a:pPr marL="0" indent="0" algn="ctr">
              <a:buNone/>
            </a:pPr>
            <a:endParaRPr lang="en-US" sz="1300" dirty="0"/>
          </a:p>
          <a:p>
            <a:pPr marL="0" indent="0" algn="ctr">
              <a:buNone/>
            </a:pPr>
            <a:endParaRPr lang="en-US" sz="1300" dirty="0"/>
          </a:p>
          <a:p>
            <a:pPr marL="0" indent="0" algn="ctr">
              <a:buNone/>
            </a:pPr>
            <a:endParaRPr lang="en-US" sz="1300" dirty="0"/>
          </a:p>
          <a:p>
            <a:pPr marL="0" indent="0" algn="ctr">
              <a:buNone/>
            </a:pPr>
            <a:r>
              <a:rPr lang="en-US" sz="3200">
                <a:solidFill>
                  <a:schemeClr val="accent2"/>
                </a:solidFill>
              </a:rPr>
              <a:t>Backup slides</a:t>
            </a:r>
            <a:endParaRPr lang="en-US" sz="3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875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ALFA LS2 Schedule	</a:t>
            </a:r>
            <a:endParaRPr lang="de-D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F90918-A6FF-4259-A9F9-D13CF5A27002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95087" y="4693920"/>
            <a:ext cx="8517126" cy="1436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900"/>
              </a:spcAft>
              <a:buNone/>
            </a:pPr>
            <a:endParaRPr lang="en-US" sz="1800"/>
          </a:p>
          <a:p>
            <a:pPr>
              <a:spcAft>
                <a:spcPts val="900"/>
              </a:spcAft>
            </a:pPr>
            <a:endParaRPr lang="en-US" sz="1800"/>
          </a:p>
          <a:p>
            <a:pPr>
              <a:spcAft>
                <a:spcPts val="900"/>
              </a:spcAft>
            </a:pPr>
            <a:endParaRPr lang="en-US" sz="1200" dirty="0"/>
          </a:p>
          <a:p>
            <a:pPr>
              <a:spcAft>
                <a:spcPts val="900"/>
              </a:spcAft>
            </a:pPr>
            <a:endParaRPr lang="en-US" sz="1600" dirty="0"/>
          </a:p>
          <a:p>
            <a:pPr>
              <a:spcAft>
                <a:spcPts val="900"/>
              </a:spcAft>
            </a:pPr>
            <a:endParaRPr lang="en-US" sz="1600" dirty="0"/>
          </a:p>
          <a:p>
            <a:pPr>
              <a:spcAft>
                <a:spcPts val="900"/>
              </a:spcAft>
            </a:pPr>
            <a:endParaRPr lang="en-US" sz="1600" dirty="0"/>
          </a:p>
          <a:p>
            <a:pPr>
              <a:spcAft>
                <a:spcPts val="900"/>
              </a:spcAft>
            </a:pPr>
            <a:endParaRPr lang="en-US" sz="1600" dirty="0"/>
          </a:p>
          <a:p>
            <a:pPr>
              <a:spcAft>
                <a:spcPts val="900"/>
              </a:spcAft>
            </a:pPr>
            <a:endParaRPr lang="en-US" sz="1600" dirty="0"/>
          </a:p>
          <a:p>
            <a:pPr>
              <a:spcAft>
                <a:spcPts val="900"/>
              </a:spcAft>
            </a:pPr>
            <a:endParaRPr lang="en-US" sz="1600" dirty="0"/>
          </a:p>
          <a:p>
            <a:pPr>
              <a:spcAft>
                <a:spcPts val="900"/>
              </a:spcAft>
            </a:pPr>
            <a:endParaRPr lang="en-US" sz="1600" dirty="0"/>
          </a:p>
          <a:p>
            <a:pPr>
              <a:spcAft>
                <a:spcPts val="900"/>
              </a:spcAft>
            </a:pPr>
            <a:endParaRPr lang="en-US" sz="1600" dirty="0"/>
          </a:p>
          <a:p>
            <a:pPr marL="0" indent="0">
              <a:spcAft>
                <a:spcPts val="600"/>
              </a:spcAft>
              <a:buNone/>
            </a:pPr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EF21BC-C386-4921-AB0F-496B4AFE1B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71" y="918013"/>
            <a:ext cx="8832057" cy="241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022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AFP LS2 Schedule</a:t>
            </a:r>
            <a:r>
              <a:rPr lang="en-US" dirty="0"/>
              <a:t>	</a:t>
            </a:r>
            <a:endParaRPr lang="de-D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F90918-A6FF-4259-A9F9-D13CF5A27002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95087" y="4693920"/>
            <a:ext cx="8517126" cy="1436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900"/>
              </a:spcAft>
              <a:buNone/>
            </a:pPr>
            <a:endParaRPr lang="en-US" sz="1800"/>
          </a:p>
          <a:p>
            <a:pPr>
              <a:spcAft>
                <a:spcPts val="900"/>
              </a:spcAft>
            </a:pPr>
            <a:endParaRPr lang="en-US" sz="1800"/>
          </a:p>
          <a:p>
            <a:pPr>
              <a:spcAft>
                <a:spcPts val="900"/>
              </a:spcAft>
            </a:pPr>
            <a:endParaRPr lang="en-US" sz="1200" dirty="0"/>
          </a:p>
          <a:p>
            <a:pPr>
              <a:spcAft>
                <a:spcPts val="900"/>
              </a:spcAft>
            </a:pPr>
            <a:endParaRPr lang="en-US" sz="1600" dirty="0"/>
          </a:p>
          <a:p>
            <a:pPr>
              <a:spcAft>
                <a:spcPts val="900"/>
              </a:spcAft>
            </a:pPr>
            <a:endParaRPr lang="en-US" sz="1600" dirty="0"/>
          </a:p>
          <a:p>
            <a:pPr>
              <a:spcAft>
                <a:spcPts val="900"/>
              </a:spcAft>
            </a:pPr>
            <a:endParaRPr lang="en-US" sz="1600" dirty="0"/>
          </a:p>
          <a:p>
            <a:pPr>
              <a:spcAft>
                <a:spcPts val="900"/>
              </a:spcAft>
            </a:pPr>
            <a:endParaRPr lang="en-US" sz="1600" dirty="0"/>
          </a:p>
          <a:p>
            <a:pPr>
              <a:spcAft>
                <a:spcPts val="900"/>
              </a:spcAft>
            </a:pPr>
            <a:endParaRPr lang="en-US" sz="1600" dirty="0"/>
          </a:p>
          <a:p>
            <a:pPr>
              <a:spcAft>
                <a:spcPts val="900"/>
              </a:spcAft>
            </a:pPr>
            <a:endParaRPr lang="en-US" sz="1600" dirty="0"/>
          </a:p>
          <a:p>
            <a:pPr>
              <a:spcAft>
                <a:spcPts val="900"/>
              </a:spcAft>
            </a:pPr>
            <a:endParaRPr lang="en-US" sz="1600" dirty="0"/>
          </a:p>
          <a:p>
            <a:pPr>
              <a:spcAft>
                <a:spcPts val="900"/>
              </a:spcAft>
            </a:pPr>
            <a:endParaRPr lang="en-US" sz="1600" dirty="0"/>
          </a:p>
          <a:p>
            <a:pPr marL="0" indent="0">
              <a:spcAft>
                <a:spcPts val="600"/>
              </a:spcAft>
              <a:buNone/>
            </a:pP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54" y="940610"/>
            <a:ext cx="8737124" cy="360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599774"/>
      </p:ext>
    </p:extLst>
  </p:cSld>
  <p:clrMapOvr>
    <a:masterClrMapping/>
  </p:clrMapOvr>
</p:sld>
</file>

<file path=ppt/theme/theme1.xml><?xml version="1.0" encoding="utf-8"?>
<a:theme xmlns:a="http://schemas.openxmlformats.org/drawingml/2006/main" name="2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PPT-Vorlage_en</Template>
  <TotalTime>8540</TotalTime>
  <Words>228</Words>
  <Application>Microsoft Macintosh PowerPoint</Application>
  <PresentationFormat>On-screen Show (4:3)</PresentationFormat>
  <Paragraphs>70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Arial Black</vt:lpstr>
      <vt:lpstr>Wingdings</vt:lpstr>
      <vt:lpstr>2_DESY_Vortrag_3-1</vt:lpstr>
      <vt:lpstr>Start-up plans for ATLAS FWD</vt:lpstr>
      <vt:lpstr>Start-up plans for AFP, ALFA, LUCID, ZDC in Pre-t0 &amp; t0 </vt:lpstr>
      <vt:lpstr>Start-up plans for Phase-2 (July 2020 onward) </vt:lpstr>
      <vt:lpstr>Backup</vt:lpstr>
      <vt:lpstr>ALFA LS2 Schedule </vt:lpstr>
      <vt:lpstr>AFP LS2 Schedule </vt:lpstr>
    </vt:vector>
  </TitlesOfParts>
  <Company>DESY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&amp; plans for ALFA &amp; AFP</dc:title>
  <dc:creator>Marko Milovanovic</dc:creator>
  <cp:lastModifiedBy>Microsoft Office User</cp:lastModifiedBy>
  <cp:revision>586</cp:revision>
  <dcterms:created xsi:type="dcterms:W3CDTF">2018-09-24T08:24:35Z</dcterms:created>
  <dcterms:modified xsi:type="dcterms:W3CDTF">2020-05-06T06:53:53Z</dcterms:modified>
</cp:coreProperties>
</file>