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56" r:id="rId2"/>
    <p:sldId id="264" r:id="rId3"/>
    <p:sldId id="261" r:id="rId4"/>
    <p:sldId id="262" r:id="rId5"/>
    <p:sldId id="263" r:id="rId6"/>
    <p:sldId id="257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60438D-8FCE-4AD4-8B7E-A93FC4EF9070}" type="datetimeFigureOut">
              <a:rPr lang="en-US" smtClean="0"/>
              <a:t>06-May-20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52710-8DC1-4701-BFC9-09E0C82816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799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471399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763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44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445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1318284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0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447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46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73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1882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97894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83E6502E-CB1E-43E1-9A54-E194DCB3D59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289826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k89HqiVorN0" TargetMode="External"/><Relationship Id="rId4" Type="http://schemas.openxmlformats.org/officeDocument/2006/relationships/hyperlink" Target="https://www.youtube.com/channel/UCgv6j8GNL4dzXgU1avzjnWw/videos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www.nikhef.nl/pub/departments/mt/projects/lhcb-vertex/AssemblyRFBoxes/slides/IMG_20200227_1506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49" b="29438"/>
          <a:stretch/>
        </p:blipFill>
        <p:spPr bwMode="auto">
          <a:xfrm>
            <a:off x="1144119" y="1108862"/>
            <a:ext cx="9903755" cy="4606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7935" y="3186935"/>
            <a:ext cx="7096125" cy="2387600"/>
          </a:xfrm>
          <a:noFill/>
        </p:spPr>
        <p:txBody>
          <a:bodyPr/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Installation of RF foils. </a:t>
            </a:r>
            <a:endParaRPr lang="en-US" dirty="0">
              <a:ln>
                <a:solidFill>
                  <a:schemeClr val="tx1"/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62411" y="5673030"/>
            <a:ext cx="4067175" cy="555625"/>
          </a:xfrm>
        </p:spPr>
        <p:txBody>
          <a:bodyPr/>
          <a:lstStyle/>
          <a:p>
            <a:r>
              <a:rPr lang="en-US" dirty="0" smtClean="0"/>
              <a:t>With COVID 19 measures</a:t>
            </a:r>
            <a:endParaRPr lang="en-US" dirty="0"/>
          </a:p>
        </p:txBody>
      </p:sp>
      <p:pic>
        <p:nvPicPr>
          <p:cNvPr id="2050" name="Picture 2" descr="LHC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044" y="6100760"/>
            <a:ext cx="981075" cy="65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Nikhe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1924" y="6307136"/>
            <a:ext cx="1324858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9573" y1="34567" x2="9573" y2="34567"/>
                        <a14:foregroundMark x1="25253" y1="34252" x2="25253" y2="34252"/>
                        <a14:foregroundMark x1="36240" y1="34252" x2="36240" y2="34252"/>
                        <a14:foregroundMark x1="49147" y1="31837" x2="49147" y2="31837"/>
                        <a14:foregroundMark x1="85627" y1="45381" x2="85627" y2="45381"/>
                        <a14:foregroundMark x1="71440" y1="75407" x2="71440" y2="75407"/>
                        <a14:foregroundMark x1="17573" y1="54094" x2="17573" y2="54094"/>
                        <a14:foregroundMark x1="29627" y1="74462" x2="29627" y2="744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00740" y="204681"/>
            <a:ext cx="586042" cy="595419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3252285" y="657867"/>
            <a:ext cx="4067175" cy="555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Font typeface="Franklin Gothic Book" panose="020B0503020102020204" pitchFamily="34" charset="0"/>
              <a:buNone/>
              <a:defRPr sz="23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None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Pilot project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41604" y="880616"/>
            <a:ext cx="1360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By: Freek Sanders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5331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 lockdown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619625" cy="4351338"/>
          </a:xfrm>
        </p:spPr>
        <p:txBody>
          <a:bodyPr/>
          <a:lstStyle/>
          <a:p>
            <a:r>
              <a:rPr lang="en-US" dirty="0" smtClean="0"/>
              <a:t>Coating issues, production delays </a:t>
            </a:r>
          </a:p>
          <a:p>
            <a:r>
              <a:rPr lang="en-US" dirty="0" smtClean="0"/>
              <a:t>We are almost done with the installation and then COVID-19 happened. </a:t>
            </a:r>
          </a:p>
          <a:p>
            <a:r>
              <a:rPr lang="en-US" dirty="0" smtClean="0"/>
              <a:t>Luckily 1 Nikhef engineer station at CERN.</a:t>
            </a:r>
          </a:p>
        </p:txBody>
      </p:sp>
      <p:pic>
        <p:nvPicPr>
          <p:cNvPr id="5" name="Picture 2" descr="https://www.nikhef.nl/pub/departments/mt/projects/lhcb-vertex/AssemblyRFBoxes/slides/20200227_11383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75"/>
          <a:stretch/>
        </p:blipFill>
        <p:spPr bwMode="auto">
          <a:xfrm>
            <a:off x="5619749" y="1690688"/>
            <a:ext cx="6324601" cy="412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19749" y="5811839"/>
            <a:ext cx="2207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Mounting of the foils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4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Movie of de-installation of RF foils</a:t>
            </a:r>
            <a:endParaRPr lang="en-US" dirty="0"/>
          </a:p>
        </p:txBody>
      </p:sp>
      <p:pic>
        <p:nvPicPr>
          <p:cNvPr id="4" name="k89HqiVorN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316163" y="1416050"/>
            <a:ext cx="6880225" cy="38703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14833" y="5286762"/>
            <a:ext cx="551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activity at t=0.33 will change with lessons learned. 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314833" y="5925622"/>
            <a:ext cx="79819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 link to more RF foil </a:t>
            </a:r>
            <a:r>
              <a:rPr lang="en-US" dirty="0" smtClean="0"/>
              <a:t>videos, </a:t>
            </a:r>
            <a:endParaRPr lang="en-US" dirty="0" smtClean="0">
              <a:hlinkClick r:id="rId4"/>
            </a:endParaRPr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://www.youtube.com/channel/UCgv6j8GNL4dzXgU1avzjnWw/videos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9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09725"/>
            <a:ext cx="9601200" cy="425767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There is already a detailed plan for how many people work at what position for how long. This was done for the radiation dose planning.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Impact 144083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VIC </a:t>
            </a:r>
            <a:r>
              <a:rPr lang="en-US" dirty="0" smtClean="0"/>
              <a:t>5398</a:t>
            </a:r>
          </a:p>
          <a:p>
            <a:pPr marL="0" indent="0">
              <a:buNone/>
            </a:pPr>
            <a:r>
              <a:rPr lang="fr-FR" dirty="0" smtClean="0"/>
              <a:t>DIMR </a:t>
            </a:r>
            <a:r>
              <a:rPr lang="fr-FR" dirty="0"/>
              <a:t>7985732/2 </a:t>
            </a:r>
            <a:endParaRPr lang="fr-FR" dirty="0" smtClean="0"/>
          </a:p>
          <a:p>
            <a:pPr marL="0" indent="0">
              <a:buNone/>
            </a:pPr>
            <a:r>
              <a:rPr lang="en-US" dirty="0"/>
              <a:t>Work Dose Planning - 2022/2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081" y="3305969"/>
            <a:ext cx="5959719" cy="18669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9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Covid-19 measurements*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Remote support from Nikhef with a webcam. </a:t>
            </a:r>
          </a:p>
          <a:p>
            <a:pPr lvl="1"/>
            <a:r>
              <a:rPr lang="en-US" dirty="0" smtClean="0"/>
              <a:t>Reduced the amount of people from 5 to 3. </a:t>
            </a:r>
          </a:p>
          <a:p>
            <a:r>
              <a:rPr lang="en-US" dirty="0" smtClean="0"/>
              <a:t>Reduce the amount of persons per activity to the minimum.</a:t>
            </a:r>
          </a:p>
          <a:p>
            <a:r>
              <a:rPr lang="en-US" dirty="0" smtClean="0"/>
              <a:t>Wear face masks at all times. Wear goggles when &gt; 2 meters distances can not be guaranteed.</a:t>
            </a:r>
          </a:p>
          <a:p>
            <a:r>
              <a:rPr lang="en-US" dirty="0" smtClean="0"/>
              <a:t>RP will schedule measurements outside of activity. </a:t>
            </a:r>
          </a:p>
          <a:p>
            <a:r>
              <a:rPr lang="en-US" dirty="0" smtClean="0"/>
              <a:t>Limit planned activity to half a day, too more contingency so that activity and people do not overlap. </a:t>
            </a:r>
          </a:p>
          <a:p>
            <a:r>
              <a:rPr lang="en-US" dirty="0" smtClean="0"/>
              <a:t>Change masks after lunch.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23924" y="6053852"/>
            <a:ext cx="903922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*All measures are to be determined in an additional VIC, planned at 6 may at 14:00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9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	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6376356"/>
              </p:ext>
            </p:extLst>
          </p:nvPr>
        </p:nvGraphicFramePr>
        <p:xfrm>
          <a:off x="1348515" y="1344711"/>
          <a:ext cx="9494969" cy="439941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00766">
                  <a:extLst>
                    <a:ext uri="{9D8B030D-6E8A-4147-A177-3AD203B41FA5}">
                      <a16:colId xmlns:a16="http://schemas.microsoft.com/office/drawing/2014/main" val="3110226615"/>
                    </a:ext>
                  </a:extLst>
                </a:gridCol>
                <a:gridCol w="2731595">
                  <a:extLst>
                    <a:ext uri="{9D8B030D-6E8A-4147-A177-3AD203B41FA5}">
                      <a16:colId xmlns:a16="http://schemas.microsoft.com/office/drawing/2014/main" val="873308403"/>
                    </a:ext>
                  </a:extLst>
                </a:gridCol>
                <a:gridCol w="2881304">
                  <a:extLst>
                    <a:ext uri="{9D8B030D-6E8A-4147-A177-3AD203B41FA5}">
                      <a16:colId xmlns:a16="http://schemas.microsoft.com/office/drawing/2014/main" val="229940079"/>
                    </a:ext>
                  </a:extLst>
                </a:gridCol>
                <a:gridCol w="2881304">
                  <a:extLst>
                    <a:ext uri="{9D8B030D-6E8A-4147-A177-3AD203B41FA5}">
                      <a16:colId xmlns:a16="http://schemas.microsoft.com/office/drawing/2014/main" val="801716836"/>
                    </a:ext>
                  </a:extLst>
                </a:gridCol>
              </a:tblGrid>
              <a:tr h="51282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When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What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Additional support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Amount of persons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865442891"/>
                  </a:ext>
                </a:extLst>
              </a:tr>
              <a:tr h="29942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06-May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VIC 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u="none" strike="noStrike" dirty="0" smtClean="0">
                          <a:effectLst/>
                        </a:rPr>
                        <a:t>Remote meeting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2596268414"/>
                  </a:ext>
                </a:extLst>
              </a:tr>
              <a:tr h="33912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11-May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Lift RF foil + tooling to </a:t>
                      </a:r>
                      <a:r>
                        <a:rPr lang="en-US" sz="1800" u="none" strike="noStrike" dirty="0" err="1">
                          <a:effectLst/>
                        </a:rPr>
                        <a:t>velo</a:t>
                      </a:r>
                      <a:r>
                        <a:rPr lang="en-US" sz="1800" u="none" strike="noStrike" dirty="0">
                          <a:effectLst/>
                        </a:rPr>
                        <a:t> alcove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Transport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2780664237"/>
                  </a:ext>
                </a:extLst>
              </a:tr>
              <a:tr h="3473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Clean tank &amp; pieces to insert. </a:t>
                      </a:r>
                      <a:r>
                        <a:rPr lang="en-US" sz="1800" u="none" strike="noStrike" dirty="0" smtClean="0">
                          <a:effectLst/>
                        </a:rPr>
                        <a:t>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Vacuum group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3-4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3108470249"/>
                  </a:ext>
                </a:extLst>
              </a:tr>
              <a:tr h="339414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12-May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Insert RF foil </a:t>
                      </a:r>
                      <a:r>
                        <a:rPr lang="en-US" sz="1800" u="none" strike="noStrike" dirty="0" smtClean="0">
                          <a:effectLst/>
                        </a:rPr>
                        <a:t>assembly**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Nikhef remote team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527105708"/>
                  </a:ext>
                </a:extLst>
              </a:tr>
              <a:tr h="3308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13-May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Remove tooling from </a:t>
                      </a:r>
                      <a:r>
                        <a:rPr lang="en-US" sz="1800" u="none" strike="noStrike" dirty="0" smtClean="0">
                          <a:effectLst/>
                        </a:rPr>
                        <a:t>alcove**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Transport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2787001084"/>
                  </a:ext>
                </a:extLst>
              </a:tr>
              <a:tr h="3473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 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Lift center frame to </a:t>
                      </a:r>
                      <a:r>
                        <a:rPr lang="en-US" sz="1800" u="none" strike="noStrike" dirty="0" smtClean="0">
                          <a:effectLst/>
                        </a:rPr>
                        <a:t>alcove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Transport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2511747057"/>
                  </a:ext>
                </a:extLst>
              </a:tr>
              <a:tr h="334312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Install center </a:t>
                      </a:r>
                      <a:r>
                        <a:rPr lang="en-US" sz="1800" u="none" strike="noStrike" dirty="0" smtClean="0">
                          <a:effectLst/>
                        </a:rPr>
                        <a:t>frame**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LHCb support (switching beams)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3378696087"/>
                  </a:ext>
                </a:extLst>
              </a:tr>
              <a:tr h="330856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14-May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Motion test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Xavier Pons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3606385975"/>
                  </a:ext>
                </a:extLst>
              </a:tr>
              <a:tr h="339128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>
                          <a:effectLst/>
                        </a:rPr>
                        <a:t>15-May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 err="1">
                          <a:effectLst/>
                        </a:rPr>
                        <a:t>Aligment</a:t>
                      </a:r>
                      <a:r>
                        <a:rPr lang="en-US" sz="1800" u="none" strike="noStrike" dirty="0">
                          <a:effectLst/>
                        </a:rPr>
                        <a:t> of the RF </a:t>
                      </a:r>
                      <a:r>
                        <a:rPr lang="en-US" sz="1800" u="none" strike="noStrike" dirty="0" smtClean="0">
                          <a:effectLst/>
                        </a:rPr>
                        <a:t>foils*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1800" u="none" strike="noStrike" dirty="0">
                          <a:effectLst/>
                        </a:rPr>
                        <a:t>Metrology team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950" marR="8950" marT="8950" marB="0" anchor="b"/>
                </a:tc>
                <a:extLst>
                  <a:ext uri="{0D108BD9-81ED-4DB2-BD59-A6C34878D82A}">
                    <a16:rowId xmlns:a16="http://schemas.microsoft.com/office/drawing/2014/main" val="385265693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48515" y="5837321"/>
            <a:ext cx="37996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*Possibility that 2 meter boundary cannot be maintained.</a:t>
            </a:r>
          </a:p>
          <a:p>
            <a:r>
              <a:rPr lang="en-US" sz="1200" dirty="0" smtClean="0"/>
              <a:t>**Certainty that 2 meter boundary cannot be maintained.</a:t>
            </a:r>
            <a:endParaRPr lang="en-US" sz="1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7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86000"/>
            <a:ext cx="9601200" cy="416738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Learn lessons from working in a close environment with a lot of people. Will need it for further activities in the </a:t>
            </a:r>
            <a:r>
              <a:rPr lang="en-US" dirty="0" err="1" smtClean="0"/>
              <a:t>Velo</a:t>
            </a:r>
            <a:r>
              <a:rPr lang="en-US" dirty="0" smtClean="0"/>
              <a:t> </a:t>
            </a:r>
            <a:r>
              <a:rPr lang="en-US" dirty="0" smtClean="0"/>
              <a:t>Alcove. </a:t>
            </a:r>
          </a:p>
          <a:p>
            <a:r>
              <a:rPr lang="en-US" dirty="0" smtClean="0"/>
              <a:t>Learn lessons on how to work with remote support of additional experts, to support local experts. </a:t>
            </a:r>
            <a:endParaRPr lang="en-US" dirty="0" smtClean="0"/>
          </a:p>
          <a:p>
            <a:r>
              <a:rPr lang="en-US" dirty="0" smtClean="0"/>
              <a:t>Wait for Italian SMOG technicians to be able to come to CERN to install Smog </a:t>
            </a:r>
            <a:r>
              <a:rPr lang="en-US" dirty="0" smtClean="0"/>
              <a:t>2</a:t>
            </a:r>
            <a:r>
              <a:rPr lang="en-US" dirty="0"/>
              <a:t>.</a:t>
            </a:r>
            <a:endParaRPr lang="en-US" dirty="0" smtClean="0"/>
          </a:p>
          <a:p>
            <a:r>
              <a:rPr lang="en-US" dirty="0" smtClean="0"/>
              <a:t>In the mean time, validate the movement system of the </a:t>
            </a:r>
            <a:r>
              <a:rPr lang="en-US" dirty="0" err="1" smtClean="0"/>
              <a:t>Velo</a:t>
            </a:r>
            <a:r>
              <a:rPr lang="en-US" dirty="0" smtClean="0"/>
              <a:t>. </a:t>
            </a:r>
            <a:endParaRPr lang="en-US" dirty="0" smtClean="0"/>
          </a:p>
          <a:p>
            <a:r>
              <a:rPr lang="en-US" dirty="0" smtClean="0"/>
              <a:t>No easing of the lockdown foreseen in the UK, </a:t>
            </a:r>
          </a:p>
          <a:p>
            <a:pPr lvl="1"/>
            <a:r>
              <a:rPr lang="en-US" dirty="0" smtClean="0"/>
              <a:t>Construction half of </a:t>
            </a:r>
            <a:r>
              <a:rPr lang="en-US" dirty="0" err="1"/>
              <a:t>V</a:t>
            </a:r>
            <a:r>
              <a:rPr lang="en-US" dirty="0" err="1" smtClean="0"/>
              <a:t>elo</a:t>
            </a:r>
            <a:r>
              <a:rPr lang="en-US" dirty="0" smtClean="0"/>
              <a:t> modules. Depends also heavy on travel of delicate parts. </a:t>
            </a:r>
          </a:p>
          <a:p>
            <a:pPr lvl="1"/>
            <a:r>
              <a:rPr lang="en-US" dirty="0" smtClean="0"/>
              <a:t>Assembly of </a:t>
            </a:r>
            <a:r>
              <a:rPr lang="en-US" dirty="0" err="1" smtClean="0"/>
              <a:t>Velo</a:t>
            </a:r>
            <a:r>
              <a:rPr lang="en-US" dirty="0" smtClean="0"/>
              <a:t> A &amp; C side. CO2 plant needs to be cleaned. </a:t>
            </a:r>
          </a:p>
          <a:p>
            <a:pPr marL="530352" lvl="1" indent="0">
              <a:buNone/>
            </a:pPr>
            <a:endParaRPr lang="en-US" dirty="0" smtClean="0"/>
          </a:p>
          <a:p>
            <a:pPr marL="0" lvl="1" indent="0">
              <a:buNone/>
            </a:pPr>
            <a:r>
              <a:rPr lang="en-US" dirty="0" smtClean="0"/>
              <a:t>We will continue full force, but the future is not clear.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06-May-20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6502E-CB1E-43E1-9A54-E194DCB3D59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7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2449</TotalTime>
  <Words>459</Words>
  <Application>Microsoft Office PowerPoint</Application>
  <PresentationFormat>Widescreen</PresentationFormat>
  <Paragraphs>92</Paragraphs>
  <Slides>7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Franklin Gothic Book</vt:lpstr>
      <vt:lpstr>Crop</vt:lpstr>
      <vt:lpstr>Installation of RF foils. </vt:lpstr>
      <vt:lpstr>Pre lockdown</vt:lpstr>
      <vt:lpstr>Movie of de-installation of RF foils</vt:lpstr>
      <vt:lpstr>Safety</vt:lpstr>
      <vt:lpstr>Covid-19 measurements*</vt:lpstr>
      <vt:lpstr>Planning </vt:lpstr>
      <vt:lpstr>Future</vt:lpstr>
    </vt:vector>
  </TitlesOfParts>
  <Company>Nikhef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Installation of RF foils.</dc:title>
  <dc:creator>Freek Sanders</dc:creator>
  <cp:lastModifiedBy>Freek Sanders</cp:lastModifiedBy>
  <cp:revision>25</cp:revision>
  <dcterms:created xsi:type="dcterms:W3CDTF">2020-04-29T07:24:57Z</dcterms:created>
  <dcterms:modified xsi:type="dcterms:W3CDTF">2020-05-06T07:23:47Z</dcterms:modified>
</cp:coreProperties>
</file>