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309" r:id="rId3"/>
    <p:sldId id="305" r:id="rId4"/>
    <p:sldId id="306" r:id="rId5"/>
    <p:sldId id="307" r:id="rId6"/>
    <p:sldId id="310" r:id="rId7"/>
    <p:sldId id="311" r:id="rId8"/>
    <p:sldId id="308" r:id="rId9"/>
    <p:sldId id="304" r:id="rId10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A600"/>
    <a:srgbClr val="3B4B50"/>
    <a:srgbClr val="383D41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5" autoAdjust="0"/>
    <p:restoredTop sz="93542" autoAdjust="0"/>
  </p:normalViewPr>
  <p:slideViewPr>
    <p:cSldViewPr snapToGrid="0">
      <p:cViewPr varScale="1">
        <p:scale>
          <a:sx n="69" d="100"/>
          <a:sy n="69" d="100"/>
        </p:scale>
        <p:origin x="614" y="58"/>
      </p:cViewPr>
      <p:guideLst/>
    </p:cSldViewPr>
  </p:slideViewPr>
  <p:outlineViewPr>
    <p:cViewPr>
      <p:scale>
        <a:sx n="33" d="100"/>
        <a:sy n="33" d="100"/>
      </p:scale>
      <p:origin x="0" y="-350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022CB-F29E-4FCE-95E2-60EC60878BD9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74EA8-D1C2-4075-B8D0-6FDA71365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242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022CB-F29E-4FCE-95E2-60EC60878BD9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74EA8-D1C2-4075-B8D0-6FDA71365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674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022CB-F29E-4FCE-95E2-60EC60878BD9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74EA8-D1C2-4075-B8D0-6FDA71365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366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022CB-F29E-4FCE-95E2-60EC60878BD9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74EA8-D1C2-4075-B8D0-6FDA71365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24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022CB-F29E-4FCE-95E2-60EC60878BD9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74EA8-D1C2-4075-B8D0-6FDA71365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313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022CB-F29E-4FCE-95E2-60EC60878BD9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74EA8-D1C2-4075-B8D0-6FDA71365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624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022CB-F29E-4FCE-95E2-60EC60878BD9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74EA8-D1C2-4075-B8D0-6FDA71365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926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022CB-F29E-4FCE-95E2-60EC60878BD9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74EA8-D1C2-4075-B8D0-6FDA71365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37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022CB-F29E-4FCE-95E2-60EC60878BD9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74EA8-D1C2-4075-B8D0-6FDA71365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314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022CB-F29E-4FCE-95E2-60EC60878BD9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74EA8-D1C2-4075-B8D0-6FDA71365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866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022CB-F29E-4FCE-95E2-60EC60878BD9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74EA8-D1C2-4075-B8D0-6FDA71365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343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022CB-F29E-4FCE-95E2-60EC60878BD9}" type="datetimeFigureOut">
              <a:rPr lang="en-GB" smtClean="0"/>
              <a:t>05/05/2020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74EA8-D1C2-4075-B8D0-6FDA713653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78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image" Target="../media/image2.jpe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11" Type="http://schemas.openxmlformats.org/officeDocument/2006/relationships/image" Target="../media/image8.png"/><Relationship Id="rId5" Type="http://schemas.openxmlformats.org/officeDocument/2006/relationships/image" Target="../media/image4.jpeg"/><Relationship Id="rId10" Type="http://schemas.openxmlformats.org/officeDocument/2006/relationships/image" Target="../media/image7.jpg"/><Relationship Id="rId4" Type="http://schemas.openxmlformats.org/officeDocument/2006/relationships/image" Target="../media/image3.jpeg"/><Relationship Id="rId9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eaw.ac.at/veranstaltungen/article/kreative-signale-zwischen-physik-kunst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mailto:michael.hoch@CERN.ch" TargetMode="External"/><Relationship Id="rId13" Type="http://schemas.openxmlformats.org/officeDocument/2006/relationships/image" Target="../media/image39.jpeg"/><Relationship Id="rId3" Type="http://schemas.openxmlformats.org/officeDocument/2006/relationships/hyperlink" Target="https://www.oeaw.ac.at/" TargetMode="External"/><Relationship Id="rId7" Type="http://schemas.openxmlformats.org/officeDocument/2006/relationships/hyperlink" Target="https://originnetwork.web.cern.ch/" TargetMode="External"/><Relationship Id="rId12" Type="http://schemas.openxmlformats.org/officeDocument/2006/relationships/image" Target="../media/image38.png"/><Relationship Id="rId2" Type="http://schemas.openxmlformats.org/officeDocument/2006/relationships/hyperlink" Target="https://www.hephy.a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basiskultur.at/" TargetMode="External"/><Relationship Id="rId11" Type="http://schemas.openxmlformats.org/officeDocument/2006/relationships/image" Target="../media/image37.jpeg"/><Relationship Id="rId5" Type="http://schemas.openxmlformats.org/officeDocument/2006/relationships/hyperlink" Target="https://www.diebildungsakademie.at/" TargetMode="External"/><Relationship Id="rId15" Type="http://schemas.openxmlformats.org/officeDocument/2006/relationships/image" Target="../media/image8.png"/><Relationship Id="rId10" Type="http://schemas.openxmlformats.org/officeDocument/2006/relationships/image" Target="../media/image36.jpeg"/><Relationship Id="rId4" Type="http://schemas.openxmlformats.org/officeDocument/2006/relationships/hyperlink" Target="https://www.mumok.at/" TargetMode="External"/><Relationship Id="rId9" Type="http://schemas.openxmlformats.org/officeDocument/2006/relationships/image" Target="../media/image35.jpeg"/><Relationship Id="rId14" Type="http://schemas.openxmlformats.org/officeDocument/2006/relationships/image" Target="../media/image4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B4B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48" y="4785718"/>
            <a:ext cx="12192000" cy="1280818"/>
          </a:xfrm>
        </p:spPr>
        <p:txBody>
          <a:bodyPr>
            <a:noAutofit/>
          </a:bodyPr>
          <a:lstStyle/>
          <a:p>
            <a:r>
              <a:rPr lang="en-US" sz="4000" dirty="0" err="1">
                <a:solidFill>
                  <a:schemeClr val="accent4">
                    <a:lumMod val="40000"/>
                    <a:lumOff val="60000"/>
                  </a:schemeClr>
                </a:solidFill>
              </a:rPr>
              <a:t>CulturalCollisionsVienna</a:t>
            </a:r>
            <a:r>
              <a:rPr lang="en-US" sz="40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 2019/ 2020 </a:t>
            </a:r>
            <a:r>
              <a:rPr lang="en-US" sz="4000" dirty="0">
                <a:solidFill>
                  <a:schemeClr val="bg1"/>
                </a:solidFill>
              </a:rPr>
              <a:t>- </a:t>
            </a:r>
            <a:r>
              <a:rPr lang="en-US" sz="1600" dirty="0">
                <a:solidFill>
                  <a:schemeClr val="bg1"/>
                </a:solidFill>
              </a:rPr>
              <a:t>Aula der </a:t>
            </a:r>
            <a:r>
              <a:rPr lang="en-US" sz="1600" dirty="0" err="1">
                <a:solidFill>
                  <a:schemeClr val="bg1"/>
                </a:solidFill>
              </a:rPr>
              <a:t>Wissenschaft</a:t>
            </a:r>
            <a:r>
              <a:rPr lang="en-US" sz="1600" dirty="0">
                <a:solidFill>
                  <a:schemeClr val="bg1"/>
                </a:solidFill>
              </a:rPr>
              <a:t> 2019 / </a:t>
            </a:r>
            <a:r>
              <a:rPr lang="en-US" sz="1600" dirty="0" err="1">
                <a:solidFill>
                  <a:schemeClr val="bg1"/>
                </a:solidFill>
              </a:rPr>
              <a:t>mumok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2020.</a:t>
            </a:r>
            <a:br>
              <a:rPr lang="en-US" sz="1600" dirty="0" smtClean="0">
                <a:solidFill>
                  <a:schemeClr val="bg1"/>
                </a:solidFill>
              </a:rPr>
            </a:br>
            <a:r>
              <a:rPr lang="en-US" sz="16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Cross Disciplinary Science Education &amp; Engagement Format for School Curriculum </a:t>
            </a:r>
            <a:br>
              <a:rPr lang="en-US" sz="16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/>
            </a:r>
            <a:br>
              <a:rPr lang="en-US" sz="2000" dirty="0">
                <a:solidFill>
                  <a:schemeClr val="bg1"/>
                </a:solidFill>
              </a:rPr>
            </a:br>
            <a:r>
              <a:rPr lang="en-US" sz="2000" dirty="0">
                <a:solidFill>
                  <a:schemeClr val="bg1"/>
                </a:solidFill>
              </a:rPr>
              <a:t>EXHIBITION</a:t>
            </a:r>
            <a:r>
              <a:rPr lang="en-US" sz="2000" dirty="0" smtClean="0">
                <a:solidFill>
                  <a:schemeClr val="bg1"/>
                </a:solidFill>
              </a:rPr>
              <a:t>: </a:t>
            </a:r>
            <a:r>
              <a:rPr lang="en-US" sz="2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Meet the Universe, 60</a:t>
            </a:r>
            <a:r>
              <a:rPr lang="en-US" sz="2000" baseline="30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th</a:t>
            </a:r>
            <a:r>
              <a:rPr lang="en-US" sz="2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anniversary </a:t>
            </a:r>
            <a:r>
              <a:rPr lang="en-US" sz="2000" dirty="0" err="1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Austria@CERN</a:t>
            </a:r>
            <a:r>
              <a:rPr lang="en-US" sz="2000" dirty="0" smtClean="0">
                <a:solidFill>
                  <a:schemeClr val="bg1"/>
                </a:solidFill>
              </a:rPr>
              <a:t>- </a:t>
            </a:r>
            <a:r>
              <a:rPr lang="en-US" sz="1600" dirty="0">
                <a:solidFill>
                  <a:schemeClr val="bg1"/>
                </a:solidFill>
              </a:rPr>
              <a:t>Aula der </a:t>
            </a:r>
            <a:r>
              <a:rPr lang="en-US" sz="1600" dirty="0" err="1" smtClean="0">
                <a:solidFill>
                  <a:schemeClr val="bg1"/>
                </a:solidFill>
              </a:rPr>
              <a:t>Wissenschaft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Sep </a:t>
            </a:r>
            <a:r>
              <a:rPr lang="en-US" sz="1600" dirty="0" smtClean="0">
                <a:solidFill>
                  <a:schemeClr val="bg1"/>
                </a:solidFill>
              </a:rPr>
              <a:t>2019</a:t>
            </a:r>
            <a:endParaRPr lang="de-AT" sz="16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171005"/>
            <a:ext cx="5601096" cy="607425"/>
          </a:xfrm>
        </p:spPr>
        <p:txBody>
          <a:bodyPr>
            <a:noAutofit/>
          </a:bodyPr>
          <a:lstStyle/>
          <a:p>
            <a:pPr algn="l"/>
            <a:r>
              <a:rPr lang="en-US" sz="1600" dirty="0" smtClean="0">
                <a:solidFill>
                  <a:schemeClr val="bg1"/>
                </a:solidFill>
              </a:rPr>
              <a:t>19</a:t>
            </a:r>
            <a:r>
              <a:rPr lang="en-US" sz="1600" baseline="30000" dirty="0" smtClean="0">
                <a:solidFill>
                  <a:schemeClr val="bg1"/>
                </a:solidFill>
              </a:rPr>
              <a:t>th</a:t>
            </a:r>
            <a:r>
              <a:rPr lang="en-US" sz="1600" dirty="0" smtClean="0">
                <a:solidFill>
                  <a:schemeClr val="bg1"/>
                </a:solidFill>
              </a:rPr>
              <a:t> IPPOG meeting, May 2020</a:t>
            </a:r>
          </a:p>
          <a:p>
            <a:pPr algn="l"/>
            <a:r>
              <a:rPr lang="en-US" sz="1400" dirty="0" smtClean="0">
                <a:solidFill>
                  <a:schemeClr val="bg1"/>
                </a:solidFill>
              </a:rPr>
              <a:t>Michael Hoch for </a:t>
            </a:r>
            <a:r>
              <a:rPr lang="en-US" sz="1400" dirty="0" smtClean="0">
                <a:solidFill>
                  <a:schemeClr val="bg1"/>
                </a:solidFill>
              </a:rPr>
              <a:t>CMS and the </a:t>
            </a:r>
            <a:r>
              <a:rPr lang="en-US" sz="1400" dirty="0" err="1" smtClean="0">
                <a:solidFill>
                  <a:schemeClr val="bg1"/>
                </a:solidFill>
              </a:rPr>
              <a:t>art@CMS</a:t>
            </a:r>
            <a:r>
              <a:rPr lang="en-US" sz="1400" dirty="0">
                <a:solidFill>
                  <a:schemeClr val="bg1"/>
                </a:solidFill>
              </a:rPr>
              <a:t>/</a:t>
            </a:r>
            <a:r>
              <a:rPr lang="en-US" sz="1400" dirty="0" smtClean="0">
                <a:solidFill>
                  <a:schemeClr val="bg1"/>
                </a:solidFill>
              </a:rPr>
              <a:t>ORIGIN team</a:t>
            </a:r>
            <a:endParaRPr lang="de-AT" sz="14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511" y="6181038"/>
            <a:ext cx="446476" cy="5263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014" y="6181038"/>
            <a:ext cx="1135610" cy="5263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989" y="6187774"/>
            <a:ext cx="930202" cy="52395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196" y="6181286"/>
            <a:ext cx="825514" cy="532668"/>
          </a:xfrm>
          <a:prstGeom prst="rect">
            <a:avLst/>
          </a:prstGeom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8503949"/>
              </p:ext>
            </p:extLst>
          </p:nvPr>
        </p:nvGraphicFramePr>
        <p:xfrm>
          <a:off x="661932" y="-144963"/>
          <a:ext cx="10980894" cy="4826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Image" r:id="rId7" imgW="16571160" imgH="7288560" progId="Photoshop.Image.13">
                  <p:embed/>
                </p:oleObj>
              </mc:Choice>
              <mc:Fallback>
                <p:oleObj name="Image" r:id="rId7" imgW="16571160" imgH="728856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61932" y="-144963"/>
                        <a:ext cx="10980894" cy="4826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515" y="6187618"/>
            <a:ext cx="640004" cy="5200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995" y="6200942"/>
            <a:ext cx="2193098" cy="5071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6246" y="6189580"/>
            <a:ext cx="529908" cy="529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26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75" y="0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Cultural Collisions Vienna </a:t>
            </a:r>
            <a: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  <a:t>- WS 2019/2020 and  SS 2020</a:t>
            </a:r>
            <a:br>
              <a:rPr lang="en-GB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800" dirty="0"/>
              <a:t> </a:t>
            </a:r>
            <a:r>
              <a:rPr lang="en-GB" sz="1600" dirty="0"/>
              <a:t>ÖAW announcements of Workshops</a:t>
            </a:r>
            <a:r>
              <a:rPr lang="en-GB" sz="1600" dirty="0" smtClean="0"/>
              <a:t>:     </a:t>
            </a:r>
            <a:r>
              <a:rPr lang="en-GB" sz="1600" u="sng" dirty="0" smtClean="0">
                <a:hlinkClick r:id="rId2"/>
              </a:rPr>
              <a:t>https</a:t>
            </a:r>
            <a:r>
              <a:rPr lang="en-GB" sz="1600" u="sng" dirty="0">
                <a:hlinkClick r:id="rId2"/>
              </a:rPr>
              <a:t>://www.oeaw.ac.at/veranstaltungen/article/kreative-signale-zwischen-physik-kunst</a:t>
            </a:r>
            <a:r>
              <a:rPr lang="en-GB" sz="1600" u="sng" dirty="0" smtClean="0">
                <a:hlinkClick r:id="rId2"/>
              </a:rPr>
              <a:t>/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899" y="1323837"/>
            <a:ext cx="11464119" cy="3248166"/>
          </a:xfrm>
          <a:gradFill flip="none" rotWithShape="1">
            <a:gsLst>
              <a:gs pos="32000">
                <a:schemeClr val="accent3">
                  <a:lumMod val="5000"/>
                  <a:lumOff val="95000"/>
                </a:schemeClr>
              </a:gs>
              <a:gs pos="100000">
                <a:schemeClr val="accent3">
                  <a:lumMod val="45000"/>
                  <a:lumOff val="55000"/>
                </a:schemeClr>
              </a:gs>
              <a:gs pos="88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Content : Cultural Collisions Vienna format:</a:t>
            </a:r>
          </a:p>
          <a:p>
            <a:pPr marL="0" indent="0">
              <a:buNone/>
            </a:pPr>
            <a:r>
              <a:rPr lang="en-GB" sz="2400" b="1" i="1" u="sng" dirty="0" smtClean="0"/>
              <a:t>WS 2019/2020  :</a:t>
            </a:r>
            <a:r>
              <a:rPr lang="en-GB" sz="2400" dirty="0" smtClean="0"/>
              <a:t>	</a:t>
            </a:r>
            <a:r>
              <a:rPr lang="en-GB" sz="2000" dirty="0" smtClean="0"/>
              <a:t>Sept. 2019 exhibition &amp; initiation workshops in </a:t>
            </a:r>
            <a:r>
              <a:rPr lang="en-GB" sz="2000" dirty="0" err="1" smtClean="0"/>
              <a:t>Aula</a:t>
            </a:r>
            <a:r>
              <a:rPr lang="en-GB" sz="2000" dirty="0" smtClean="0"/>
              <a:t> der </a:t>
            </a:r>
            <a:r>
              <a:rPr lang="en-GB" sz="2000" dirty="0" err="1" smtClean="0"/>
              <a:t>Wissenschaft</a:t>
            </a:r>
            <a:endParaRPr lang="en-GB" sz="2000" dirty="0" smtClean="0"/>
          </a:p>
          <a:p>
            <a:pPr marL="457200" lvl="1" indent="0">
              <a:buNone/>
            </a:pPr>
            <a:r>
              <a:rPr lang="en-GB" sz="2000" dirty="0" smtClean="0"/>
              <a:t>			Oct. – Nov. 2019 seminars at </a:t>
            </a:r>
            <a:r>
              <a:rPr lang="en-GB" sz="2000" dirty="0" err="1" smtClean="0"/>
              <a:t>mumok</a:t>
            </a:r>
            <a:r>
              <a:rPr lang="en-GB" sz="2000" dirty="0" smtClean="0"/>
              <a:t> </a:t>
            </a:r>
          </a:p>
          <a:p>
            <a:pPr marL="457200" lvl="1" indent="0">
              <a:buNone/>
            </a:pPr>
            <a:r>
              <a:rPr lang="en-GB" sz="2000" dirty="0" smtClean="0"/>
              <a:t>			Feb. </a:t>
            </a:r>
            <a:r>
              <a:rPr lang="en-GB" sz="2000" dirty="0" err="1" smtClean="0"/>
              <a:t>Vernissage</a:t>
            </a:r>
            <a:r>
              <a:rPr lang="en-GB" sz="2000" dirty="0" smtClean="0"/>
              <a:t> at </a:t>
            </a:r>
            <a:r>
              <a:rPr lang="en-GB" sz="2000" dirty="0" err="1" smtClean="0"/>
              <a:t>mumok</a:t>
            </a:r>
            <a:r>
              <a:rPr lang="en-GB" sz="2000" dirty="0" smtClean="0"/>
              <a:t>	</a:t>
            </a:r>
          </a:p>
          <a:p>
            <a:pPr marL="0" indent="0">
              <a:buNone/>
            </a:pPr>
            <a:r>
              <a:rPr lang="en-GB" sz="2400" b="1" i="1" u="sng" dirty="0" smtClean="0"/>
              <a:t>SS 2020               :</a:t>
            </a:r>
            <a:r>
              <a:rPr lang="en-GB" sz="2400" dirty="0" smtClean="0"/>
              <a:t>	</a:t>
            </a:r>
            <a:r>
              <a:rPr lang="en-GB" sz="2000" dirty="0" smtClean="0"/>
              <a:t>March 2020 exhibition &amp; initiation workshops </a:t>
            </a:r>
            <a:r>
              <a:rPr lang="en-GB" sz="2000" dirty="0" err="1" smtClean="0"/>
              <a:t>mumok</a:t>
            </a:r>
            <a:endParaRPr lang="en-GB" sz="2000" dirty="0" smtClean="0"/>
          </a:p>
          <a:p>
            <a:pPr marL="457200" lvl="1" indent="0">
              <a:buNone/>
            </a:pPr>
            <a:r>
              <a:rPr lang="en-GB" sz="2000" dirty="0" smtClean="0"/>
              <a:t>			April –May CMS virtual visit, e.g.</a:t>
            </a:r>
          </a:p>
          <a:p>
            <a:pPr marL="457200" lvl="1" indent="0">
              <a:buNone/>
            </a:pPr>
            <a:r>
              <a:rPr lang="en-GB" sz="2000" dirty="0" smtClean="0"/>
              <a:t>			June 15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 19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2020, </a:t>
            </a:r>
            <a:r>
              <a:rPr lang="en-GB" sz="2000" dirty="0" err="1" smtClean="0"/>
              <a:t>mumok</a:t>
            </a:r>
            <a:r>
              <a:rPr lang="en-GB" sz="2000" dirty="0" smtClean="0"/>
              <a:t>, </a:t>
            </a:r>
            <a:r>
              <a:rPr lang="en-GB" sz="2000" dirty="0" err="1" smtClean="0"/>
              <a:t>vernissage</a:t>
            </a:r>
            <a:r>
              <a:rPr lang="en-GB" sz="2000" dirty="0" smtClean="0"/>
              <a:t> + exhibition</a:t>
            </a:r>
          </a:p>
          <a:p>
            <a:pPr marL="457200" lvl="1" indent="0">
              <a:buNone/>
            </a:pPr>
            <a:r>
              <a:rPr lang="en-GB" sz="2000" dirty="0" smtClean="0"/>
              <a:t>			June 21</a:t>
            </a:r>
            <a:r>
              <a:rPr lang="en-GB" sz="2000" baseline="30000" dirty="0" smtClean="0"/>
              <a:t>st</a:t>
            </a:r>
            <a:r>
              <a:rPr lang="en-GB" sz="2000" dirty="0" smtClean="0"/>
              <a:t> – 30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, </a:t>
            </a:r>
            <a:r>
              <a:rPr lang="en-GB" sz="2000" dirty="0" err="1" smtClean="0"/>
              <a:t>BasisKulturWien</a:t>
            </a:r>
            <a:r>
              <a:rPr lang="en-GB" sz="2000" dirty="0" smtClean="0"/>
              <a:t> </a:t>
            </a:r>
            <a:r>
              <a:rPr lang="en-GB" sz="2000" dirty="0" err="1" smtClean="0"/>
              <a:t>Atelierhof</a:t>
            </a:r>
            <a:r>
              <a:rPr lang="en-GB" sz="2000" dirty="0" smtClean="0"/>
              <a:t> 1210 Vienna, festival + exhibition B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13899" y="4687746"/>
            <a:ext cx="11464119" cy="1958713"/>
          </a:xfrm>
          <a:prstGeom prst="rect">
            <a:avLst/>
          </a:prstGeom>
          <a:gradFill>
            <a:gsLst>
              <a:gs pos="39000">
                <a:schemeClr val="accent1">
                  <a:lumMod val="5000"/>
                  <a:lumOff val="95000"/>
                </a:schemeClr>
              </a:gs>
              <a:gs pos="87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800" dirty="0" smtClean="0"/>
              <a:t>Collaboration:  		HEPHY / </a:t>
            </a:r>
            <a:r>
              <a:rPr lang="en-GB" sz="1800" dirty="0" err="1" smtClean="0"/>
              <a:t>OeAW</a:t>
            </a:r>
            <a:r>
              <a:rPr lang="en-GB" sz="1800" dirty="0" smtClean="0"/>
              <a:t> - Austrian Academy of Science</a:t>
            </a:r>
            <a:r>
              <a:rPr lang="en-GB" sz="1800" dirty="0"/>
              <a:t> </a:t>
            </a:r>
            <a:r>
              <a:rPr lang="en-GB" sz="1800" dirty="0" smtClean="0"/>
              <a:t>Institute for High Energy Physics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 smtClean="0"/>
              <a:t>			ORIGIN  – Scientific advisory collaboration - cross disciplinary engagement </a:t>
            </a:r>
          </a:p>
          <a:p>
            <a:pPr marL="0" indent="0">
              <a:buNone/>
            </a:pPr>
            <a:r>
              <a:rPr lang="en-GB" sz="1800" dirty="0" smtClean="0"/>
              <a:t>			</a:t>
            </a:r>
            <a:r>
              <a:rPr lang="en-GB" sz="1800" dirty="0" err="1" smtClean="0"/>
              <a:t>mumok</a:t>
            </a:r>
            <a:r>
              <a:rPr lang="en-GB" sz="1800" dirty="0" smtClean="0"/>
              <a:t> – </a:t>
            </a:r>
            <a:r>
              <a:rPr lang="de-AT" sz="1800" dirty="0"/>
              <a:t>Museum moderner </a:t>
            </a:r>
            <a:r>
              <a:rPr lang="de-AT" sz="1800" dirty="0" smtClean="0"/>
              <a:t>Culture  Foundation </a:t>
            </a:r>
            <a:r>
              <a:rPr lang="de-AT" sz="1800" dirty="0"/>
              <a:t>Ludwig </a:t>
            </a:r>
            <a:r>
              <a:rPr lang="en-GB" sz="1800" dirty="0" smtClean="0"/>
              <a:t>Vienna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 smtClean="0"/>
              <a:t>			</a:t>
            </a:r>
            <a:r>
              <a:rPr lang="en-GB" sz="1800" dirty="0" err="1" smtClean="0"/>
              <a:t>Bildungsakademie</a:t>
            </a:r>
            <a:r>
              <a:rPr lang="en-GB" sz="1800" dirty="0" smtClean="0"/>
              <a:t> – City School Council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 dirty="0"/>
              <a:t>	</a:t>
            </a:r>
            <a:r>
              <a:rPr lang="en-GB" sz="1800" dirty="0" smtClean="0"/>
              <a:t>		Basis </a:t>
            </a:r>
            <a:r>
              <a:rPr lang="en-GB" sz="1800" dirty="0" err="1" smtClean="0"/>
              <a:t>Kultur</a:t>
            </a:r>
            <a:r>
              <a:rPr lang="en-GB" sz="1800" dirty="0" smtClean="0"/>
              <a:t> Wien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11260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300" y="-1184052"/>
            <a:ext cx="6173304" cy="46299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300" y="2787226"/>
            <a:ext cx="5427699" cy="40707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91" y="0"/>
            <a:ext cx="6746634" cy="2906973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“Meet the Universe” 2019 </a:t>
            </a:r>
            <a:br>
              <a:rPr lang="en-GB" b="1" dirty="0" smtClean="0">
                <a:solidFill>
                  <a:srgbClr val="0070C0"/>
                </a:solidFill>
              </a:rPr>
            </a:br>
            <a:r>
              <a:rPr lang="en-GB" sz="3600" b="1" dirty="0" smtClean="0">
                <a:solidFill>
                  <a:srgbClr val="002060"/>
                </a:solidFill>
              </a:rPr>
              <a:t>Cultural Collisions Vienna /Austria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000" dirty="0" smtClean="0">
                <a:solidFill>
                  <a:srgbClr val="C00000"/>
                </a:solidFill>
              </a:rPr>
              <a:t>by HEPHY Institute </a:t>
            </a:r>
            <a:r>
              <a:rPr lang="en-GB" sz="2000" dirty="0" err="1" smtClean="0">
                <a:solidFill>
                  <a:srgbClr val="C00000"/>
                </a:solidFill>
              </a:rPr>
              <a:t>OeAW</a:t>
            </a:r>
            <a:r>
              <a:rPr lang="en-GB" sz="2000" dirty="0" smtClean="0">
                <a:solidFill>
                  <a:srgbClr val="C00000"/>
                </a:solidFill>
              </a:rPr>
              <a:t> &amp; </a:t>
            </a:r>
            <a:r>
              <a:rPr lang="en-GB" sz="2000" b="1" dirty="0" smtClean="0">
                <a:solidFill>
                  <a:srgbClr val="C00000"/>
                </a:solidFill>
              </a:rPr>
              <a:t>ORIGIN</a:t>
            </a:r>
            <a:r>
              <a:rPr lang="en-GB" sz="2000" dirty="0" smtClean="0">
                <a:solidFill>
                  <a:srgbClr val="C00000"/>
                </a:solidFill>
              </a:rPr>
              <a:t>;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800" dirty="0" smtClean="0"/>
              <a:t>.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1600" b="1" dirty="0" smtClean="0">
                <a:solidFill>
                  <a:srgbClr val="DAA600"/>
                </a:solidFill>
              </a:rPr>
              <a:t>science &amp; art exhibition </a:t>
            </a:r>
            <a:r>
              <a:rPr lang="en-GB" sz="1600" dirty="0" smtClean="0"/>
              <a:t>[art works by students of Univ. Applied Arts Vienna], </a:t>
            </a:r>
            <a:br>
              <a:rPr lang="en-GB" sz="1600" dirty="0" smtClean="0"/>
            </a:br>
            <a:r>
              <a:rPr lang="en-GB" sz="800" dirty="0" smtClean="0"/>
              <a:t>.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b="1" dirty="0" smtClean="0">
                <a:solidFill>
                  <a:srgbClr val="DAA600"/>
                </a:solidFill>
              </a:rPr>
              <a:t>cross disciplinary workshops </a:t>
            </a:r>
            <a:r>
              <a:rPr lang="en-GB" sz="1600" dirty="0" smtClean="0"/>
              <a:t>for schools [ORIGIN; HEPHY, MUMOK] </a:t>
            </a:r>
            <a:r>
              <a:rPr lang="en-GB" sz="800" dirty="0" smtClean="0"/>
              <a:t/>
            </a:r>
            <a:br>
              <a:rPr lang="en-GB" sz="800" dirty="0" smtClean="0"/>
            </a:b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b="1" dirty="0" smtClean="0">
                <a:solidFill>
                  <a:srgbClr val="0070C0"/>
                </a:solidFill>
              </a:rPr>
              <a:t>exhibition September 2019</a:t>
            </a:r>
            <a:r>
              <a:rPr lang="en-GB" sz="1600" dirty="0" smtClean="0"/>
              <a:t>; </a:t>
            </a:r>
            <a:r>
              <a:rPr lang="en-GB" sz="1600" b="1" dirty="0" smtClean="0">
                <a:solidFill>
                  <a:srgbClr val="002060"/>
                </a:solidFill>
              </a:rPr>
              <a:t>Cultural Collisions September 2019 – June 2020</a:t>
            </a:r>
            <a:endParaRPr lang="en-GB" sz="1600" b="1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6" y="2787226"/>
            <a:ext cx="3053080" cy="40707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55153" y="3402819"/>
            <a:ext cx="4924740" cy="3693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35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1565" y="1601120"/>
            <a:ext cx="5066045" cy="379953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906" y="3057098"/>
            <a:ext cx="5431809" cy="407385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31269" y="2907295"/>
            <a:ext cx="5370580" cy="40279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906" y="-129181"/>
            <a:ext cx="5096094" cy="381476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938" y="-158840"/>
            <a:ext cx="7576844" cy="23948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7989" y="4492658"/>
            <a:ext cx="3127917" cy="24367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1929" y="2230609"/>
            <a:ext cx="4219575" cy="31646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095591" y="2276864"/>
            <a:ext cx="5096409" cy="1477328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From left to right: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City Vienna Council President: Erich </a:t>
            </a:r>
            <a:r>
              <a:rPr lang="en-GB" dirty="0" err="1" smtClean="0">
                <a:solidFill>
                  <a:schemeClr val="bg1"/>
                </a:solidFill>
              </a:rPr>
              <a:t>Wollner</a:t>
            </a:r>
            <a:r>
              <a:rPr lang="en-GB" dirty="0" smtClean="0">
                <a:solidFill>
                  <a:schemeClr val="bg1"/>
                </a:solidFill>
              </a:rPr>
              <a:t>,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Director HEPHY: </a:t>
            </a:r>
            <a:r>
              <a:rPr lang="en-GB" dirty="0" err="1" smtClean="0">
                <a:solidFill>
                  <a:schemeClr val="bg1"/>
                </a:solidFill>
              </a:rPr>
              <a:t>Jochen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Schieck</a:t>
            </a:r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Nobel Prize Laureate 2017 Barry Barish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Nobel Prize Laureate 1984 Carlos Rubbia 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7989" y="1903140"/>
            <a:ext cx="3127759" cy="36933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CERN DG Fabiola Gianotti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59947" y="5037896"/>
            <a:ext cx="4027936" cy="369332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Daniela Brill – Applied Arts Vienna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13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606" y="1743074"/>
            <a:ext cx="7315200" cy="5486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75"/>
            <a:ext cx="4110037" cy="30825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11102"/>
            <a:ext cx="4995864" cy="374689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559" y="2925364"/>
            <a:ext cx="3088780" cy="41183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0037" y="-1"/>
            <a:ext cx="4148138" cy="31111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863" y="0"/>
            <a:ext cx="4148137" cy="31111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32559" y="5657671"/>
            <a:ext cx="5654430" cy="1200329"/>
          </a:xfrm>
          <a:prstGeom prst="rect">
            <a:avLst/>
          </a:prstGeom>
          <a:gradFill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From the right: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President  Vienna City School  Council:  Heinrich </a:t>
            </a:r>
            <a:r>
              <a:rPr lang="en-GB" dirty="0" err="1" smtClean="0">
                <a:solidFill>
                  <a:schemeClr val="bg1"/>
                </a:solidFill>
              </a:rPr>
              <a:t>Himmer</a:t>
            </a:r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ORIGIN/CMS: Michael Hoch, HEPHY: Brigitte de Monte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Basis </a:t>
            </a:r>
            <a:r>
              <a:rPr lang="en-GB" dirty="0" err="1" smtClean="0">
                <a:solidFill>
                  <a:schemeClr val="bg1"/>
                </a:solidFill>
              </a:rPr>
              <a:t>Kultur</a:t>
            </a:r>
            <a:r>
              <a:rPr lang="en-GB" dirty="0" smtClean="0">
                <a:solidFill>
                  <a:schemeClr val="bg1"/>
                </a:solidFill>
              </a:rPr>
              <a:t> Wien: Monika Erb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488668"/>
            <a:ext cx="2283941" cy="369332"/>
          </a:xfrm>
          <a:prstGeom prst="rect">
            <a:avLst/>
          </a:prstGeom>
          <a:gradFill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Lecture Barry C Barish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2741769"/>
            <a:ext cx="3493295" cy="369332"/>
          </a:xfrm>
          <a:prstGeom prst="rect">
            <a:avLst/>
          </a:prstGeom>
          <a:gradFill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Workshop Markus </a:t>
            </a:r>
            <a:r>
              <a:rPr lang="en-GB" dirty="0" err="1" smtClean="0">
                <a:solidFill>
                  <a:schemeClr val="bg1"/>
                </a:solidFill>
              </a:rPr>
              <a:t>Friedl</a:t>
            </a:r>
            <a:r>
              <a:rPr lang="en-GB" dirty="0" smtClean="0">
                <a:solidFill>
                  <a:schemeClr val="bg1"/>
                </a:solidFill>
              </a:rPr>
              <a:t> /HEPHY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3342" y="2739627"/>
            <a:ext cx="4570660" cy="369332"/>
          </a:xfrm>
          <a:prstGeom prst="rect">
            <a:avLst/>
          </a:prstGeom>
          <a:gradFill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Workshop Martin Hendry LIGO/ Univ. Glasgow</a:t>
            </a:r>
          </a:p>
        </p:txBody>
      </p:sp>
    </p:spTree>
    <p:extLst>
      <p:ext uri="{BB962C8B-B14F-4D97-AF65-F5344CB8AC3E}">
        <p14:creationId xmlns:p14="http://schemas.microsoft.com/office/powerpoint/2010/main" val="133852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385" y="1739833"/>
            <a:ext cx="5117912" cy="383843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685" y="1522328"/>
            <a:ext cx="4388109" cy="329108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66503" y="2440461"/>
            <a:ext cx="2552173" cy="19141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744" y="2191264"/>
            <a:ext cx="1834732" cy="24463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197" y="4748787"/>
            <a:ext cx="3550027" cy="26625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9447" y="4195481"/>
            <a:ext cx="2272554" cy="30300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218" y="4195480"/>
            <a:ext cx="3633693" cy="27252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615" y="4748787"/>
            <a:ext cx="3550024" cy="26625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5785"/>
            <a:ext cx="12192000" cy="27582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-71961"/>
            <a:ext cx="12192000" cy="823544"/>
          </a:xfrm>
          <a:solidFill>
            <a:schemeClr val="tx1">
              <a:alpha val="31000"/>
            </a:schemeClr>
          </a:solidFill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mumok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sz="2800" b="1" dirty="0" err="1" smtClean="0">
                <a:solidFill>
                  <a:schemeClr val="bg1"/>
                </a:solidFill>
              </a:rPr>
              <a:t>vernissage</a:t>
            </a:r>
            <a:r>
              <a:rPr lang="en-GB" sz="2800" dirty="0" smtClean="0">
                <a:solidFill>
                  <a:schemeClr val="bg1"/>
                </a:solidFill>
              </a:rPr>
              <a:t> </a:t>
            </a:r>
            <a:r>
              <a:rPr lang="en-GB" sz="2800" dirty="0" err="1" smtClean="0">
                <a:solidFill>
                  <a:schemeClr val="bg1"/>
                </a:solidFill>
              </a:rPr>
              <a:t>Wintersemester</a:t>
            </a:r>
            <a:r>
              <a:rPr lang="en-GB" sz="2800" dirty="0" smtClean="0">
                <a:solidFill>
                  <a:schemeClr val="bg1"/>
                </a:solidFill>
              </a:rPr>
              <a:t> 2019/2020 – February 28</a:t>
            </a:r>
            <a:r>
              <a:rPr lang="en-GB" sz="2800" baseline="30000" dirty="0" smtClean="0">
                <a:solidFill>
                  <a:schemeClr val="bg1"/>
                </a:solidFill>
              </a:rPr>
              <a:t>th 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52503" y="4185099"/>
            <a:ext cx="5426480" cy="646331"/>
          </a:xfrm>
          <a:prstGeom prst="rect">
            <a:avLst/>
          </a:prstGeom>
          <a:gradFill>
            <a:gsLst>
              <a:gs pos="0">
                <a:schemeClr val="accent3">
                  <a:lumMod val="89000"/>
                </a:schemeClr>
              </a:gs>
              <a:gs pos="23000">
                <a:schemeClr val="accent3">
                  <a:lumMod val="89000"/>
                </a:schemeClr>
              </a:gs>
              <a:gs pos="69000">
                <a:schemeClr val="accent3">
                  <a:lumMod val="75000"/>
                </a:schemeClr>
              </a:gs>
              <a:gs pos="97000">
                <a:schemeClr val="accent3">
                  <a:lumMod val="70000"/>
                </a:schemeClr>
              </a:gs>
            </a:gsLst>
            <a:path path="circle">
              <a:fillToRect l="50000" t="50000" r="50000" b="50000"/>
            </a:path>
          </a:gra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Director </a:t>
            </a:r>
            <a:r>
              <a:rPr lang="en-GB" dirty="0" err="1" smtClean="0">
                <a:solidFill>
                  <a:schemeClr val="bg1"/>
                </a:solidFill>
              </a:rPr>
              <a:t>mumok</a:t>
            </a:r>
            <a:r>
              <a:rPr lang="en-GB" dirty="0" smtClean="0">
                <a:solidFill>
                  <a:schemeClr val="bg1"/>
                </a:solidFill>
              </a:rPr>
              <a:t>: </a:t>
            </a:r>
            <a:r>
              <a:rPr lang="en-GB" dirty="0" err="1" smtClean="0">
                <a:solidFill>
                  <a:schemeClr val="bg1"/>
                </a:solidFill>
              </a:rPr>
              <a:t>Karola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>
                <a:solidFill>
                  <a:schemeClr val="bg1"/>
                </a:solidFill>
              </a:rPr>
              <a:t>Kraus &amp; Team Christine </a:t>
            </a:r>
            <a:r>
              <a:rPr lang="en-GB" dirty="0" err="1">
                <a:solidFill>
                  <a:schemeClr val="bg1"/>
                </a:solidFill>
              </a:rPr>
              <a:t>Schelle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Lehrer: Norbert Metz, Anna Scheer, Maria  </a:t>
            </a:r>
            <a:r>
              <a:rPr lang="en-GB" dirty="0" err="1">
                <a:solidFill>
                  <a:schemeClr val="bg1"/>
                </a:solidFill>
              </a:rPr>
              <a:t>Wambacher</a:t>
            </a:r>
            <a:r>
              <a:rPr lang="en-GB" dirty="0">
                <a:solidFill>
                  <a:schemeClr val="bg1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9513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648" y="0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 smtClean="0"/>
              <a:t>Cultural Collisions – aims &amp; </a:t>
            </a:r>
            <a:r>
              <a:rPr lang="en-GB" dirty="0" smtClean="0"/>
              <a:t>strategies</a:t>
            </a:r>
            <a:br>
              <a:rPr lang="en-GB" dirty="0" smtClean="0"/>
            </a:br>
            <a:r>
              <a:rPr lang="en-GB" sz="1400" dirty="0"/>
              <a:t>by Christine </a:t>
            </a:r>
            <a:r>
              <a:rPr lang="en-GB" sz="1400" dirty="0" smtClean="0"/>
              <a:t>Morrow</a:t>
            </a:r>
            <a:endParaRPr lang="en-GB" sz="1400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93040" y="1185139"/>
            <a:ext cx="11726817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ahoma" panose="020B0604030504040204" pitchFamily="34" charset="0"/>
              </a:rPr>
              <a:t>Develop young people’s flexibility, agility and adaptability to move between diverse creative practices and intellectual frameworks.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ahoma" panose="020B0604030504040204" pitchFamily="34" charset="0"/>
              </a:rPr>
              <a:t> 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ahoma" panose="020B0604030504040204" pitchFamily="34" charset="0"/>
              </a:rPr>
              <a:t>Nurture interconnectivity between creative, analytical, productive, communicative and performative settings.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ahoma" panose="020B0604030504040204" pitchFamily="34" charset="0"/>
              </a:rPr>
              <a:t> 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ahoma" panose="020B0604030504040204" pitchFamily="34" charset="0"/>
              </a:rPr>
              <a:t>Employ approaches and skill-sets across arts, sciences and technology to give young people integrative tools, strategies and insights from multiple sources.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ahoma" panose="020B0604030504040204" pitchFamily="34" charset="0"/>
              </a:rPr>
              <a:t> 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ahoma" panose="020B0604030504040204" pitchFamily="34" charset="0"/>
              </a:rPr>
              <a:t>Employ workshop models that support young participants to integrate play, performance, experiment, information, creativity, knowledge-sharing, critical debate and negotiation</a:t>
            </a:r>
            <a:r>
              <a:rPr kumimoji="0" lang="en-GB" altLang="en-US" sz="1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ahoma" panose="020B0604030504040204" pitchFamily="34" charset="0"/>
              </a:rPr>
              <a:t> and presentation 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ahoma" panose="020B0604030504040204" pitchFamily="34" charset="0"/>
              </a:rPr>
              <a:t> 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1800" dirty="0">
                <a:solidFill>
                  <a:srgbClr val="000000"/>
                </a:solidFill>
                <a:ea typeface="Calibri" panose="020F0502020204030204" pitchFamily="34" charset="0"/>
                <a:cs typeface="Tahoma" panose="020B0604030504040204" pitchFamily="34" charset="0"/>
              </a:rPr>
              <a:t>W</a:t>
            </a:r>
            <a:r>
              <a: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ahoma" panose="020B0604030504040204" pitchFamily="34" charset="0"/>
              </a:rPr>
              <a:t>orkshops not for disseminating information or teaching new content but instead, to open up transdisciplinary as a framework to provide young participants the tools to apply, extend and adapt their own existing experience, analysis, insights and evaluation to unfamiliar settings.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ahoma" panose="020B0604030504040204" pitchFamily="34" charset="0"/>
              </a:rPr>
              <a:t> 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ahoma" panose="020B0604030504040204" pitchFamily="34" charset="0"/>
              </a:rPr>
              <a:t>Present innovative workshops that extend participants’ team-work and negotiation skills to arrive at collaborative solutions.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ahoma" panose="020B0604030504040204" pitchFamily="34" charset="0"/>
              </a:rPr>
              <a:t> 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ahoma" panose="020B0604030504040204" pitchFamily="34" charset="0"/>
              </a:rPr>
              <a:t>Build </a:t>
            </a:r>
            <a:r>
              <a: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ahoma" panose="020B0604030504040204" pitchFamily="34" charset="0"/>
              </a:rPr>
              <a:t>young people’s confidence,</a:t>
            </a:r>
            <a:r>
              <a:rPr kumimoji="0" lang="en-GB" altLang="en-US" sz="1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ahoma" panose="020B0604030504040204" pitchFamily="34" charset="0"/>
              </a:rPr>
              <a:t> ownership of science topics </a:t>
            </a:r>
            <a:r>
              <a: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ahoma" panose="020B0604030504040204" pitchFamily="34" charset="0"/>
              </a:rPr>
              <a:t>capacity for innovation and problem-solving.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ahoma" panose="020B0604030504040204" pitchFamily="34" charset="0"/>
              </a:rPr>
              <a:t> 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1800" dirty="0" smtClean="0">
                <a:solidFill>
                  <a:srgbClr val="000000"/>
                </a:solidFill>
                <a:ea typeface="Calibri" panose="020F0502020204030204" pitchFamily="34" charset="0"/>
                <a:cs typeface="Tahoma" panose="020B0604030504040204" pitchFamily="34" charset="0"/>
              </a:rPr>
              <a:t>This will </a:t>
            </a:r>
            <a:r>
              <a:rPr kumimoji="0" lang="en-GB" altLang="en-US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anose="020F0502020204030204" pitchFamily="34" charset="0"/>
                <a:cs typeface="Tahoma" panose="020B0604030504040204" pitchFamily="34" charset="0"/>
              </a:rPr>
              <a:t>encourage their future leadership to tackle local &amp; global challenges</a:t>
            </a:r>
            <a:r>
              <a:rPr lang="en-GB" altLang="en-US" sz="1800" dirty="0" smtClean="0">
                <a:solidFill>
                  <a:srgbClr val="000000"/>
                </a:solidFill>
                <a:ea typeface="Calibri" panose="020F0502020204030204" pitchFamily="34" charset="0"/>
                <a:cs typeface="Tahoma" panose="020B0604030504040204" pitchFamily="34" charset="0"/>
              </a:rPr>
              <a:t>, critical thinking and creative problem solving </a:t>
            </a: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5650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Creative Science HUB Vienna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sz="1400" u="sng" dirty="0"/>
          </a:p>
          <a:p>
            <a:pPr marL="0" indent="0">
              <a:buNone/>
            </a:pPr>
            <a:r>
              <a:rPr lang="en-GB" sz="1800" dirty="0"/>
              <a:t>Cultural Collisions Format </a:t>
            </a:r>
            <a:r>
              <a:rPr lang="en-GB" sz="1800" b="1" dirty="0">
                <a:solidFill>
                  <a:srgbClr val="C00000"/>
                </a:solidFill>
              </a:rPr>
              <a:t>open to all Science and Technology </a:t>
            </a:r>
            <a:r>
              <a:rPr lang="en-GB" sz="1800" b="1" dirty="0" smtClean="0">
                <a:solidFill>
                  <a:srgbClr val="C00000"/>
                </a:solidFill>
              </a:rPr>
              <a:t>topics </a:t>
            </a:r>
            <a:endParaRPr lang="en-GB" sz="1800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GB" sz="1800" b="1" i="1" u="sng" dirty="0" smtClean="0"/>
          </a:p>
          <a:p>
            <a:pPr marL="0" indent="0">
              <a:buNone/>
            </a:pPr>
            <a:r>
              <a:rPr lang="en-GB" sz="1800" dirty="0" smtClean="0"/>
              <a:t>Cultural Collisions provides : </a:t>
            </a:r>
            <a:r>
              <a:rPr lang="en-GB" sz="1800" b="1" dirty="0" smtClean="0">
                <a:solidFill>
                  <a:srgbClr val="C00000"/>
                </a:solidFill>
              </a:rPr>
              <a:t>Cross </a:t>
            </a:r>
            <a:r>
              <a:rPr lang="en-GB" sz="1800" b="1" dirty="0">
                <a:solidFill>
                  <a:srgbClr val="C00000"/>
                </a:solidFill>
              </a:rPr>
              <a:t>disciplinary </a:t>
            </a:r>
            <a:r>
              <a:rPr lang="en-GB" sz="1800" b="1" dirty="0" smtClean="0">
                <a:solidFill>
                  <a:srgbClr val="C00000"/>
                </a:solidFill>
              </a:rPr>
              <a:t>Inter </a:t>
            </a:r>
            <a:r>
              <a:rPr lang="en-GB" sz="1800" b="1" dirty="0">
                <a:solidFill>
                  <a:srgbClr val="C00000"/>
                </a:solidFill>
              </a:rPr>
              <a:t>- University development </a:t>
            </a:r>
            <a:endParaRPr lang="en-GB" sz="18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GB" sz="1800" dirty="0"/>
              <a:t>	</a:t>
            </a:r>
            <a:r>
              <a:rPr lang="en-GB" sz="1800" dirty="0" smtClean="0"/>
              <a:t>		e.g. University of Technology – Applied Arts University Vienna</a:t>
            </a:r>
            <a:endParaRPr lang="en-GB" sz="1800" dirty="0"/>
          </a:p>
          <a:p>
            <a:pPr marL="0" indent="0">
              <a:buNone/>
            </a:pPr>
            <a:endParaRPr lang="en-GB" sz="1800" b="1" i="1" u="sng" dirty="0"/>
          </a:p>
          <a:p>
            <a:pPr marL="0" indent="0">
              <a:buNone/>
            </a:pPr>
            <a:r>
              <a:rPr lang="en-GB" sz="1800" i="1" dirty="0" smtClean="0"/>
              <a:t>Increase diversity  in science : </a:t>
            </a:r>
            <a:r>
              <a:rPr lang="en-GB" sz="1800" b="1" i="1" dirty="0" smtClean="0">
                <a:solidFill>
                  <a:srgbClr val="C00000"/>
                </a:solidFill>
              </a:rPr>
              <a:t>inspire Girls in Science &amp; Technology via creative approach </a:t>
            </a:r>
          </a:p>
          <a:p>
            <a:pPr marL="0" indent="0">
              <a:buNone/>
            </a:pPr>
            <a:r>
              <a:rPr lang="en-GB" sz="1800" dirty="0" smtClean="0"/>
              <a:t>			more than 2/3 of  participating students  are female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sz="1800" dirty="0" smtClean="0"/>
              <a:t>Cultural Collisions train students in </a:t>
            </a:r>
            <a:r>
              <a:rPr lang="en-GB" sz="1800" b="1" dirty="0" smtClean="0">
                <a:solidFill>
                  <a:srgbClr val="C00000"/>
                </a:solidFill>
              </a:rPr>
              <a:t>science research and critical thinking</a:t>
            </a:r>
          </a:p>
          <a:p>
            <a:pPr marL="0" indent="0">
              <a:buNone/>
            </a:pPr>
            <a:endParaRPr lang="en-GB" sz="1800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GB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Cultural Collisions students develop </a:t>
            </a:r>
            <a:r>
              <a:rPr lang="en-GB" sz="1800" b="1" dirty="0" smtClean="0">
                <a:solidFill>
                  <a:srgbClr val="C00000"/>
                </a:solidFill>
              </a:rPr>
              <a:t>21</a:t>
            </a:r>
            <a:r>
              <a:rPr lang="en-GB" sz="1800" b="1" baseline="30000" dirty="0" smtClean="0">
                <a:solidFill>
                  <a:srgbClr val="C00000"/>
                </a:solidFill>
              </a:rPr>
              <a:t>st</a:t>
            </a:r>
            <a:r>
              <a:rPr lang="en-GB" sz="1800" b="1" dirty="0" smtClean="0">
                <a:solidFill>
                  <a:srgbClr val="C00000"/>
                </a:solidFill>
              </a:rPr>
              <a:t> centre skills like use creativity in scientific problem solving </a:t>
            </a:r>
            <a:endParaRPr lang="en-GB" sz="1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322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76" y="154544"/>
            <a:ext cx="10515600" cy="1325563"/>
          </a:xfrm>
        </p:spPr>
        <p:txBody>
          <a:bodyPr/>
          <a:lstStyle/>
          <a:p>
            <a:r>
              <a:rPr lang="en-GB" dirty="0" smtClean="0"/>
              <a:t>Acknowledgement to </a:t>
            </a:r>
            <a:r>
              <a:rPr lang="en-GB" dirty="0"/>
              <a:t>all institutions involved</a:t>
            </a:r>
            <a:r>
              <a:rPr lang="en-GB" dirty="0" smtClean="0"/>
              <a:t>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7376" y="1480107"/>
            <a:ext cx="10515600" cy="53778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	HEPHY 				</a:t>
            </a:r>
            <a:r>
              <a:rPr lang="en-GB" sz="1400" dirty="0" smtClean="0">
                <a:hlinkClick r:id="rId2"/>
              </a:rPr>
              <a:t>https</a:t>
            </a:r>
            <a:r>
              <a:rPr lang="en-GB" sz="1400" dirty="0">
                <a:hlinkClick r:id="rId2"/>
              </a:rPr>
              <a:t>://</a:t>
            </a:r>
            <a:r>
              <a:rPr lang="en-GB" sz="1400" dirty="0" smtClean="0">
                <a:hlinkClick r:id="rId2"/>
              </a:rPr>
              <a:t>www.hephy.at/</a:t>
            </a:r>
            <a:endParaRPr lang="en-GB" sz="1400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Austrian Academy of Science 	</a:t>
            </a:r>
            <a:r>
              <a:rPr lang="en-GB" sz="1400" dirty="0" smtClean="0">
                <a:hlinkClick r:id="rId3"/>
              </a:rPr>
              <a:t>https</a:t>
            </a:r>
            <a:r>
              <a:rPr lang="en-GB" sz="1400" dirty="0">
                <a:hlinkClick r:id="rId3"/>
              </a:rPr>
              <a:t>://www.oeaw.ac.at/</a:t>
            </a:r>
            <a:endParaRPr lang="en-GB" sz="1400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err="1" smtClean="0"/>
              <a:t>mumok</a:t>
            </a:r>
            <a:r>
              <a:rPr lang="en-GB" dirty="0" smtClean="0"/>
              <a:t> 				</a:t>
            </a:r>
            <a:r>
              <a:rPr lang="en-GB" sz="1400" dirty="0" smtClean="0">
                <a:hlinkClick r:id="rId4"/>
              </a:rPr>
              <a:t>https</a:t>
            </a:r>
            <a:r>
              <a:rPr lang="en-GB" sz="1400" dirty="0">
                <a:hlinkClick r:id="rId4"/>
              </a:rPr>
              <a:t>://</a:t>
            </a:r>
            <a:r>
              <a:rPr lang="en-GB" sz="1400" dirty="0" smtClean="0">
                <a:hlinkClick r:id="rId4"/>
              </a:rPr>
              <a:t>www.mumok.at/</a:t>
            </a:r>
            <a:endParaRPr lang="en-GB" sz="1400" dirty="0" smtClean="0"/>
          </a:p>
          <a:p>
            <a:pPr marL="0" indent="0">
              <a:buNone/>
            </a:pPr>
            <a:r>
              <a:rPr lang="en-GB" dirty="0" smtClean="0"/>
              <a:t>	</a:t>
            </a:r>
            <a:r>
              <a:rPr lang="en-GB" dirty="0" err="1" smtClean="0"/>
              <a:t>Bildungsakademie</a:t>
            </a:r>
            <a:r>
              <a:rPr lang="en-GB" dirty="0" smtClean="0"/>
              <a:t> 			</a:t>
            </a:r>
            <a:r>
              <a:rPr lang="en-GB" sz="1400" dirty="0" smtClean="0">
                <a:hlinkClick r:id="rId5"/>
              </a:rPr>
              <a:t>https</a:t>
            </a:r>
            <a:r>
              <a:rPr lang="en-GB" sz="1400" dirty="0">
                <a:hlinkClick r:id="rId5"/>
              </a:rPr>
              <a:t>://www.diebildungsakademie.at/</a:t>
            </a:r>
            <a:endParaRPr lang="en-GB" sz="1400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err="1" smtClean="0"/>
              <a:t>BASiS</a:t>
            </a:r>
            <a:r>
              <a:rPr lang="en-GB" dirty="0" smtClean="0"/>
              <a:t> KULTUR </a:t>
            </a:r>
            <a:r>
              <a:rPr lang="en-GB" dirty="0" err="1" smtClean="0"/>
              <a:t>WiEN</a:t>
            </a:r>
            <a:r>
              <a:rPr lang="en-GB" dirty="0" smtClean="0"/>
              <a:t> 		</a:t>
            </a:r>
            <a:r>
              <a:rPr lang="en-GB" sz="1400" dirty="0" smtClean="0">
                <a:hlinkClick r:id="rId6"/>
              </a:rPr>
              <a:t>https</a:t>
            </a:r>
            <a:r>
              <a:rPr lang="en-GB" sz="1400" dirty="0">
                <a:hlinkClick r:id="rId6"/>
              </a:rPr>
              <a:t>://basiskultur.at/</a:t>
            </a:r>
            <a:endParaRPr lang="en-GB" sz="1400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ORIGIN 				</a:t>
            </a:r>
            <a:r>
              <a:rPr lang="en-GB" sz="1400" dirty="0" smtClean="0">
                <a:hlinkClick r:id="rId7"/>
              </a:rPr>
              <a:t>https://originnetwork.web.cern.ch/</a:t>
            </a:r>
            <a:endParaRPr lang="en-GB" sz="1400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sz="1800" dirty="0" smtClean="0"/>
          </a:p>
          <a:p>
            <a:pPr marL="0" indent="0">
              <a:buNone/>
            </a:pPr>
            <a:r>
              <a:rPr lang="en-GB" sz="1800" dirty="0" smtClean="0"/>
              <a:t>For further questions please contact </a:t>
            </a:r>
            <a:r>
              <a:rPr lang="en-GB" sz="1800" dirty="0" smtClean="0">
                <a:hlinkClick r:id="rId8"/>
              </a:rPr>
              <a:t>michael.hoch@CERN.ch</a:t>
            </a:r>
            <a:r>
              <a:rPr lang="en-GB" sz="1800" dirty="0" smtClean="0"/>
              <a:t> 		phone: +41 754115720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264" y="5003048"/>
            <a:ext cx="657879" cy="7755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33001"/>
            <a:ext cx="1806842" cy="8374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842" y="5033001"/>
            <a:ext cx="1549305" cy="8726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411" y="5058325"/>
            <a:ext cx="1914525" cy="5810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113" y="5037646"/>
            <a:ext cx="3163613" cy="7329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6288" y="5003048"/>
            <a:ext cx="1065712" cy="6876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3119" y="4832598"/>
            <a:ext cx="1143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63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10032</TotalTime>
  <Words>763</Words>
  <Application>Microsoft Office PowerPoint</Application>
  <PresentationFormat>Widescreen</PresentationFormat>
  <Paragraphs>77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Tahoma</vt:lpstr>
      <vt:lpstr>Office Theme</vt:lpstr>
      <vt:lpstr>Image</vt:lpstr>
      <vt:lpstr>CulturalCollisionsVienna 2019/ 2020 - Aula der Wissenschaft 2019 / mumok 2020. Cross Disciplinary Science Education &amp; Engagement Format for School Curriculum   EXHIBITION: Meet the Universe, 60th anniversary Austria@CERN- Aula der Wissenschaft Sep 2019</vt:lpstr>
      <vt:lpstr>Cultural Collisions Vienna - WS 2019/2020 and  SS 2020  ÖAW announcements of Workshops:     https://www.oeaw.ac.at/veranstaltungen/article/kreative-signale-zwischen-physik-kunst/</vt:lpstr>
      <vt:lpstr>“Meet the Universe” 2019  Cultural Collisions Vienna /Austria by HEPHY Institute OeAW &amp; ORIGIN;  . science &amp; art exhibition [art works by students of Univ. Applied Arts Vienna],  . cross disciplinary workshops for schools [ORIGIN; HEPHY, MUMOK]   exhibition September 2019; Cultural Collisions September 2019 – June 2020</vt:lpstr>
      <vt:lpstr>PowerPoint Presentation</vt:lpstr>
      <vt:lpstr>PowerPoint Presentation</vt:lpstr>
      <vt:lpstr> mumok vernissage Wintersemester 2019/2020 – February 28th </vt:lpstr>
      <vt:lpstr>Cultural Collisions – aims &amp; strategies by Christine Morrow</vt:lpstr>
      <vt:lpstr>Creative Science HUB Vienna</vt:lpstr>
      <vt:lpstr>Acknowledgement to all institutions involved: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Hoch</dc:creator>
  <cp:lastModifiedBy>Michael Hoch</cp:lastModifiedBy>
  <cp:revision>161</cp:revision>
  <cp:lastPrinted>2018-06-15T12:55:15Z</cp:lastPrinted>
  <dcterms:created xsi:type="dcterms:W3CDTF">2018-04-17T05:04:05Z</dcterms:created>
  <dcterms:modified xsi:type="dcterms:W3CDTF">2020-05-05T05:09:51Z</dcterms:modified>
</cp:coreProperties>
</file>