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charts/chart1.xml" ContentType="application/vnd.openxmlformats-officedocument.drawingml.char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xlsx" ContentType="application/vnd.openxmlformats-officedocument.spreadsheetml.sheet"/>
  <Override PartName="/ppt/handoutMasters/handoutMaster1.xml" ContentType="application/vnd.openxmlformats-officedocument.presentationml.handoutMaster+xml"/>
  <Override PartName="/ppt/slideLayouts/slideLayout1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  <p:sldMasterId id="2147483684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8" r:id="rId4"/>
    <p:sldId id="261" r:id="rId5"/>
    <p:sldId id="267" r:id="rId6"/>
    <p:sldId id="273" r:id="rId7"/>
    <p:sldId id="272" r:id="rId8"/>
    <p:sldId id="271" r:id="rId9"/>
    <p:sldId id="266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A611D0"/>
    <a:srgbClr val="77F5FD"/>
    <a:srgbClr val="9923A9"/>
    <a:srgbClr val="D833F6"/>
    <a:srgbClr val="6C1977"/>
    <a:srgbClr val="93FAFD"/>
    <a:srgbClr val="1E4011"/>
    <a:srgbClr val="336C1C"/>
    <a:srgbClr val="FFFF95"/>
    <a:srgbClr val="C4C6FF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2630" autoAdjust="0"/>
    <p:restoredTop sz="94660"/>
  </p:normalViewPr>
  <p:slideViewPr>
    <p:cSldViewPr snapToObjects="1">
      <p:cViewPr>
        <p:scale>
          <a:sx n="150" d="100"/>
          <a:sy n="150" d="100"/>
        </p:scale>
        <p:origin x="-145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2.xml"/><Relationship Id="rId7" Type="http://schemas.openxmlformats.org/officeDocument/2006/relationships/slide" Target="slides/slide5.xml"/><Relationship Id="rId11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6" Type="http://schemas.openxmlformats.org/officeDocument/2006/relationships/viewProps" Target="viewProps.xml"/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9" Type="http://schemas.openxmlformats.org/officeDocument/2006/relationships/slide" Target="slides/slide7.xml"/><Relationship Id="rId3" Type="http://schemas.openxmlformats.org/officeDocument/2006/relationships/slide" Target="slides/slide1.xml"/><Relationship Id="rId1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layout/>
    </c:title>
    <c:plotArea>
      <c:layout/>
      <c:barChart>
        <c:barDir val="bar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Personnel (to end 2011)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I. McGill (20%,technician)</c:v>
                </c:pt>
                <c:pt idx="1">
                  <c:v>A. Honma (30%,physicist)</c:v>
                </c:pt>
                <c:pt idx="2">
                  <c:v>A. Drozd (100%, Appl. Fellow)</c:v>
                </c:pt>
                <c:pt idx="3">
                  <c:v>F. Manolescu (100%, PJAS)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2012.0</c:v>
                </c:pt>
                <c:pt idx="1">
                  <c:v>2012.0</c:v>
                </c:pt>
                <c:pt idx="2">
                  <c:v>2011.8</c:v>
                </c:pt>
                <c:pt idx="3">
                  <c:v>2011.1</c:v>
                </c:pt>
              </c:numCache>
            </c:numRef>
          </c:val>
        </c:ser>
        <c:overlap val="100"/>
        <c:axId val="482873112"/>
        <c:axId val="482876296"/>
      </c:barChart>
      <c:catAx>
        <c:axId val="482873112"/>
        <c:scaling>
          <c:orientation val="minMax"/>
        </c:scaling>
        <c:axPos val="l"/>
        <c:tickLblPos val="nextTo"/>
        <c:txPr>
          <a:bodyPr anchor="ctr" anchorCtr="1"/>
          <a:lstStyle/>
          <a:p>
            <a:pPr algn="l">
              <a:defRPr/>
            </a:pPr>
            <a:endParaRPr lang="en-US"/>
          </a:p>
        </c:txPr>
        <c:crossAx val="482876296"/>
        <c:crosses val="autoZero"/>
        <c:auto val="1"/>
        <c:lblAlgn val="ctr"/>
        <c:lblOffset val="100"/>
      </c:catAx>
      <c:valAx>
        <c:axId val="482876296"/>
        <c:scaling>
          <c:orientation val="minMax"/>
          <c:max val="2012.0"/>
          <c:min val="2010.0"/>
        </c:scaling>
        <c:axPos val="b"/>
        <c:majorGridlines/>
        <c:numFmt formatCode="General" sourceLinked="1"/>
        <c:tickLblPos val="high"/>
        <c:crossAx val="482873112"/>
        <c:crosses val="autoZero"/>
        <c:crossBetween val="between"/>
        <c:majorUnit val="1.0"/>
        <c:minorUnit val="0.25"/>
      </c:valAx>
    </c:plotArea>
    <c:plotVisOnly val="1"/>
  </c:chart>
  <c:txPr>
    <a:bodyPr/>
    <a:lstStyle/>
    <a:p>
      <a:pPr>
        <a:defRPr sz="1800" spc="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A89FAD-A56D-9541-93AD-E61FBD38BF79}" type="datetimeFigureOut">
              <a:rPr lang="en-US" smtClean="0"/>
              <a:pPr/>
              <a:t>4/29/10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604DE3-AE83-D148-BD1B-E91A191C66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F9148-C550-E145-B552-4FFC8C74DF17}" type="datetimeFigureOut">
              <a:rPr lang="en-US" smtClean="0"/>
              <a:pPr/>
              <a:t>4/29/10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681F34-F2B9-AB4A-9508-A752A83996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681F34-F2B9-AB4A-9508-A752A839967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chemeClr val="bg1"/>
            </a:gs>
            <a:gs pos="87000">
              <a:srgbClr val="E4C5A6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16200000" scaled="0"/>
            <a:tileRect/>
          </a:gra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5365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 April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DT Steering Board Meeting, A. Honma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Lucida Bright"/>
          <a:ea typeface="+mj-ea"/>
          <a:cs typeface="Lucida Bright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gradFill flip="none" rotWithShape="1">
          <a:gsLst>
            <a:gs pos="0">
              <a:schemeClr val="bg1"/>
            </a:gs>
            <a:gs pos="100000">
              <a:schemeClr val="accent4">
                <a:lumMod val="40000"/>
                <a:lumOff val="60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A7031-5D99-AF4D-BE33-3FC9500EA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bondlab-qa.web.cern.ch/bondlab-qa/QA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7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6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5" Type="http://schemas.openxmlformats.org/officeDocument/2006/relationships/image" Target="../media/image10.jpeg"/><Relationship Id="rId7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png"/><Relationship Id="rId6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8077200" cy="1847850"/>
          </a:xfrm>
        </p:spPr>
        <p:txBody>
          <a:bodyPr>
            <a:normAutofit/>
          </a:bodyPr>
          <a:lstStyle/>
          <a:p>
            <a:r>
              <a:rPr lang="en-US" dirty="0" smtClean="0"/>
              <a:t>WP6: Quality Assurance and Reliability Testing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447925"/>
            <a:ext cx="6400800" cy="590550"/>
          </a:xfrm>
        </p:spPr>
        <p:txBody>
          <a:bodyPr>
            <a:normAutofit/>
          </a:bodyPr>
          <a:lstStyle/>
          <a:p>
            <a:pPr marL="514350" indent="-514350"/>
            <a:r>
              <a:rPr lang="en-US" sz="1800" b="1" dirty="0" smtClean="0">
                <a:latin typeface="Arial"/>
                <a:cs typeface="Arial"/>
              </a:rPr>
              <a:t>A. </a:t>
            </a:r>
            <a:r>
              <a:rPr lang="en-US" sz="1800" b="1" dirty="0" err="1" smtClean="0">
                <a:latin typeface="Arial"/>
                <a:cs typeface="Arial"/>
              </a:rPr>
              <a:t>Honma</a:t>
            </a:r>
            <a:r>
              <a:rPr lang="en-US" sz="1800" b="1" dirty="0" smtClean="0">
                <a:latin typeface="Arial"/>
                <a:cs typeface="Arial"/>
              </a:rPr>
              <a:t>,  CERN PH/DT</a:t>
            </a:r>
          </a:p>
          <a:p>
            <a:pPr marL="514350" indent="-514350"/>
            <a:endParaRPr lang="en-US" sz="1800" b="1" dirty="0" smtClean="0">
              <a:latin typeface="Arial"/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66800" y="3623250"/>
            <a:ext cx="7239000" cy="3108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40000" indent="-342000">
              <a:buFont typeface="Wingdings" charset="2"/>
              <a:buChar char="Ø"/>
            </a:pPr>
            <a:r>
              <a:rPr lang="en-US" sz="2800" dirty="0" smtClean="0"/>
              <a:t>Mandate</a:t>
            </a:r>
          </a:p>
          <a:p>
            <a:pPr marL="1440000" indent="-342000">
              <a:buFont typeface="Wingdings" charset="2"/>
              <a:buChar char="Ø"/>
            </a:pPr>
            <a:r>
              <a:rPr lang="en-US" sz="2800" dirty="0" smtClean="0"/>
              <a:t>Manpower and Resources </a:t>
            </a:r>
          </a:p>
          <a:p>
            <a:pPr marL="1440000" indent="-342000">
              <a:buFont typeface="Wingdings" charset="2"/>
              <a:buChar char="Ø"/>
            </a:pPr>
            <a:r>
              <a:rPr lang="en-US" sz="2800" dirty="0" smtClean="0"/>
              <a:t>Equipment</a:t>
            </a:r>
          </a:p>
          <a:p>
            <a:pPr marL="1440000" indent="-342000">
              <a:buFont typeface="Wingdings" charset="2"/>
              <a:buChar char="Ø"/>
            </a:pPr>
            <a:r>
              <a:rPr lang="en-US" sz="2800" dirty="0" smtClean="0"/>
              <a:t>Achievements</a:t>
            </a:r>
          </a:p>
          <a:p>
            <a:pPr marL="1440000" indent="-342000">
              <a:buFont typeface="Wingdings" charset="2"/>
              <a:buChar char="Ø"/>
            </a:pPr>
            <a:r>
              <a:rPr lang="en-US" sz="2800" dirty="0" smtClean="0"/>
              <a:t>Current Activities </a:t>
            </a:r>
          </a:p>
          <a:p>
            <a:pPr marL="1440000" indent="-342000">
              <a:buFont typeface="Wingdings" charset="2"/>
              <a:buChar char="Ø"/>
            </a:pPr>
            <a:r>
              <a:rPr lang="en-US" sz="2800" dirty="0" smtClean="0"/>
              <a:t>2010 Plan, 2011+ ?</a:t>
            </a:r>
          </a:p>
          <a:p>
            <a:pPr marL="1440000" indent="-342000">
              <a:buFont typeface="Wingdings" charset="2"/>
              <a:buChar char="Ø"/>
            </a:pPr>
            <a:endParaRPr lang="en-US" sz="28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3124200" y="3038474"/>
            <a:ext cx="28956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u="sng" dirty="0" smtClean="0">
                <a:latin typeface="Lucida Bright"/>
                <a:cs typeface="Lucida Bright"/>
              </a:rPr>
              <a:t>Outline</a:t>
            </a:r>
            <a:endParaRPr lang="en-US" sz="32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gradFill flip="none" rotWithShape="1">
            <a:gsLst>
              <a:gs pos="100000">
                <a:schemeClr val="accent4">
                  <a:lumMod val="40000"/>
                  <a:lumOff val="60000"/>
                </a:schemeClr>
              </a:gs>
              <a:gs pos="0">
                <a:srgbClr val="FFFF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Lucida Bright"/>
                <a:cs typeface="Lucida Bright"/>
              </a:rPr>
              <a:t>Mandate</a:t>
            </a:r>
            <a:endParaRPr lang="en-US" b="1" dirty="0">
              <a:solidFill>
                <a:srgbClr val="000090"/>
              </a:solidFill>
              <a:latin typeface="Lucida Bright"/>
              <a:cs typeface="Lucida Br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867400"/>
          </a:xfrm>
        </p:spPr>
        <p:txBody>
          <a:bodyPr lIns="72000" rIns="252000" anchor="t">
            <a:normAutofit/>
          </a:bodyPr>
          <a:lstStyle/>
          <a:p>
            <a:pPr marL="720000" indent="0">
              <a:spcBef>
                <a:spcPts val="1000"/>
              </a:spcBef>
              <a:spcAft>
                <a:spcPts val="600"/>
              </a:spcAft>
              <a:buNone/>
            </a:pPr>
            <a:r>
              <a:rPr lang="en-US" sz="2000" dirty="0" smtClean="0">
                <a:latin typeface="Arial"/>
                <a:cs typeface="Arial"/>
              </a:rPr>
              <a:t>Original WP6: </a:t>
            </a:r>
            <a:r>
              <a:rPr lang="en-US" sz="2000" u="sng" dirty="0" smtClean="0">
                <a:latin typeface="Arial"/>
                <a:cs typeface="Arial"/>
              </a:rPr>
              <a:t>Interconnect Technology and QA </a:t>
            </a:r>
            <a:r>
              <a:rPr lang="en-US" sz="2000" dirty="0" smtClean="0">
                <a:latin typeface="Arial"/>
                <a:cs typeface="Arial"/>
              </a:rPr>
              <a:t>(for LHC silicon detector upgrades). Reliability Testing added as an essential QA component </a:t>
            </a:r>
            <a:r>
              <a:rPr lang="en-US" sz="2000" dirty="0" smtClean="0">
                <a:latin typeface="Arial"/>
                <a:ea typeface="Wingdings"/>
                <a:cs typeface="Symbol" charset="2"/>
              </a:rPr>
              <a:t>owing to lack of accessibility and long expected life times of detectors and electronics.</a:t>
            </a:r>
            <a:endParaRPr lang="en-US" sz="2000" dirty="0" smtClean="0">
              <a:latin typeface="Arial"/>
              <a:cs typeface="Arial"/>
            </a:endParaRPr>
          </a:p>
          <a:p>
            <a:pPr marL="900000" indent="-180000">
              <a:spcBef>
                <a:spcPts val="100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0000FF"/>
                </a:solidFill>
                <a:latin typeface="Arial"/>
                <a:cs typeface="Arial"/>
              </a:rPr>
              <a:t>Common QA lessons learned from LHC silicon detector construction should be documented to avoid mistakes in the LHC detector upgrades. </a:t>
            </a:r>
          </a:p>
          <a:p>
            <a:pPr marL="900000" indent="-180000">
              <a:spcBef>
                <a:spcPts val="100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0000FF"/>
                </a:solidFill>
                <a:latin typeface="Arial"/>
                <a:cs typeface="Arial"/>
              </a:rPr>
              <a:t>Provide library of resources for QA </a:t>
            </a:r>
            <a:r>
              <a:rPr lang="en-US" sz="1800" dirty="0" smtClean="0">
                <a:solidFill>
                  <a:srgbClr val="0000FF"/>
                </a:solidFill>
                <a:latin typeface="Symbol" charset="2"/>
                <a:ea typeface="Wingdings"/>
                <a:cs typeface="Symbol" charset="2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Arial"/>
                <a:ea typeface="Wingdings"/>
                <a:cs typeface="Symbol" charset="2"/>
              </a:rPr>
              <a:t>planning and procedures as pertains to silicon detectors (pixel or strip sensors, FE electronics, module design and production).</a:t>
            </a:r>
          </a:p>
          <a:p>
            <a:pPr marL="900000" indent="-180000">
              <a:spcBef>
                <a:spcPts val="100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0000FF"/>
                </a:solidFill>
                <a:latin typeface="Arial"/>
                <a:cs typeface="Arial"/>
              </a:rPr>
              <a:t>Provide infrastructure (test equipment) and expertise (trained personnel) to apply QA and Reliability Testing for the upgrade R&amp;D and construction phases. </a:t>
            </a:r>
            <a:endParaRPr lang="en-US" sz="1800" dirty="0" smtClean="0">
              <a:solidFill>
                <a:srgbClr val="0000FF"/>
              </a:solidFill>
              <a:latin typeface="Arial"/>
              <a:ea typeface="Wingdings"/>
              <a:cs typeface="Symbol" charset="2"/>
            </a:endParaRPr>
          </a:p>
          <a:p>
            <a:pPr marL="900000" indent="-180000">
              <a:spcBef>
                <a:spcPts val="100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0000FF"/>
                </a:solidFill>
                <a:latin typeface="Arial"/>
                <a:ea typeface="Wingdings"/>
                <a:cs typeface="Symbol" charset="2"/>
              </a:rPr>
              <a:t>QART lab created for this task. Incorporated into DSF/</a:t>
            </a:r>
            <a:r>
              <a:rPr lang="en-US" sz="1800" dirty="0" err="1" smtClean="0">
                <a:solidFill>
                  <a:srgbClr val="0000FF"/>
                </a:solidFill>
                <a:latin typeface="Arial"/>
                <a:ea typeface="Wingdings"/>
                <a:cs typeface="Symbol" charset="2"/>
              </a:rPr>
              <a:t>Bondlab</a:t>
            </a:r>
            <a:r>
              <a:rPr lang="en-US" sz="1800" dirty="0" smtClean="0">
                <a:solidFill>
                  <a:srgbClr val="0000FF"/>
                </a:solidFill>
                <a:latin typeface="Arial"/>
                <a:ea typeface="Wingdings"/>
                <a:cs typeface="Symbol" charset="2"/>
              </a:rPr>
              <a:t> premises.</a:t>
            </a:r>
          </a:p>
          <a:p>
            <a:pPr marL="900000" indent="-180000" algn="ctr">
              <a:spcBef>
                <a:spcPts val="1000"/>
              </a:spcBef>
              <a:spcAft>
                <a:spcPts val="600"/>
              </a:spcAft>
              <a:buNone/>
            </a:pPr>
            <a:r>
              <a:rPr lang="en-US" sz="1800" dirty="0" smtClean="0">
                <a:solidFill>
                  <a:srgbClr val="FF2C2F"/>
                </a:solidFill>
              </a:rPr>
              <a:t>QART Website: </a:t>
            </a:r>
            <a:r>
              <a:rPr lang="en-US" sz="1800" u="sng" dirty="0" smtClean="0">
                <a:solidFill>
                  <a:srgbClr val="0000FF"/>
                </a:solidFill>
                <a:latin typeface="Calibri" pitchFamily="-65" charset="0"/>
                <a:hlinkClick r:id="rId2"/>
              </a:rPr>
              <a:t>http://bondlab-qa.web.cern.ch/bondlab-qa/QA.html</a:t>
            </a:r>
            <a:endParaRPr lang="en-US" sz="1800" u="sng" dirty="0" smtClean="0">
              <a:solidFill>
                <a:srgbClr val="0000FF"/>
              </a:solidFill>
              <a:latin typeface="Calibri" pitchFamily="-65" charset="0"/>
            </a:endParaRPr>
          </a:p>
          <a:p>
            <a:pPr marL="900000" indent="-180000">
              <a:spcBef>
                <a:spcPts val="1000"/>
              </a:spcBef>
              <a:spcAft>
                <a:spcPts val="600"/>
              </a:spcAft>
              <a:buNone/>
            </a:pPr>
            <a:endParaRPr lang="en-US" sz="1800" dirty="0" smtClean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 numCol="1" anchor="t">
            <a:normAutofit/>
          </a:bodyPr>
          <a:lstStyle/>
          <a:p>
            <a:pPr marL="720000">
              <a:buNone/>
            </a:pPr>
            <a:endParaRPr lang="en-US" sz="800" dirty="0" smtClean="0">
              <a:solidFill>
                <a:srgbClr val="FF2C2F"/>
              </a:solidFill>
            </a:endParaRPr>
          </a:p>
          <a:p>
            <a:pPr marL="720000" indent="-342000">
              <a:spcBef>
                <a:spcPts val="0"/>
              </a:spcBef>
              <a:spcAft>
                <a:spcPts val="600"/>
              </a:spcAft>
              <a:buNone/>
            </a:pPr>
            <a:endParaRPr lang="en-US" sz="2000" u="sng" dirty="0" smtClean="0">
              <a:solidFill>
                <a:srgbClr val="1E4011"/>
              </a:solidFill>
              <a:latin typeface="Calibri"/>
              <a:ea typeface="Wingdings"/>
              <a:cs typeface="Calibri"/>
            </a:endParaRPr>
          </a:p>
          <a:p>
            <a:pPr marL="720000" indent="-342000">
              <a:spcBef>
                <a:spcPts val="0"/>
              </a:spcBef>
              <a:spcAft>
                <a:spcPts val="600"/>
              </a:spcAft>
              <a:buNone/>
            </a:pPr>
            <a:endParaRPr lang="en-US" sz="2000" u="sng" dirty="0" smtClean="0">
              <a:solidFill>
                <a:srgbClr val="1E4011"/>
              </a:solidFill>
              <a:latin typeface="Calibri"/>
              <a:ea typeface="Wingdings"/>
              <a:cs typeface="Calibri"/>
            </a:endParaRPr>
          </a:p>
          <a:p>
            <a:pPr marL="720000" indent="-342000">
              <a:spcBef>
                <a:spcPts val="0"/>
              </a:spcBef>
              <a:spcAft>
                <a:spcPts val="600"/>
              </a:spcAft>
              <a:buNone/>
            </a:pPr>
            <a:endParaRPr lang="en-US" sz="2000" u="sng" dirty="0" smtClean="0">
              <a:solidFill>
                <a:srgbClr val="1E4011"/>
              </a:solidFill>
              <a:latin typeface="Calibri"/>
              <a:ea typeface="Wingdings"/>
              <a:cs typeface="Calibri"/>
            </a:endParaRPr>
          </a:p>
          <a:p>
            <a:pPr marL="720000" indent="-342000">
              <a:spcBef>
                <a:spcPts val="0"/>
              </a:spcBef>
              <a:spcAft>
                <a:spcPts val="600"/>
              </a:spcAft>
              <a:buNone/>
            </a:pPr>
            <a:endParaRPr lang="en-US" sz="2000" u="sng" dirty="0" smtClean="0">
              <a:solidFill>
                <a:srgbClr val="1E4011"/>
              </a:solidFill>
              <a:latin typeface="Calibri"/>
              <a:ea typeface="Wingdings"/>
              <a:cs typeface="Calibri"/>
            </a:endParaRPr>
          </a:p>
          <a:p>
            <a:pPr marL="720000" indent="-342000">
              <a:spcBef>
                <a:spcPts val="0"/>
              </a:spcBef>
              <a:spcAft>
                <a:spcPts val="600"/>
              </a:spcAft>
              <a:buNone/>
            </a:pPr>
            <a:endParaRPr lang="en-US" sz="2000" u="sng" dirty="0" smtClean="0">
              <a:solidFill>
                <a:srgbClr val="1E4011"/>
              </a:solidFill>
              <a:latin typeface="Calibri"/>
              <a:ea typeface="Wingdings"/>
              <a:cs typeface="Calibri"/>
            </a:endParaRPr>
          </a:p>
          <a:p>
            <a:pPr lvl="1">
              <a:buNone/>
            </a:pPr>
            <a:endParaRPr lang="en-US" sz="2000" dirty="0" smtClean="0">
              <a:solidFill>
                <a:srgbClr val="1E401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373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0090"/>
                </a:solidFill>
              </a:rPr>
              <a:t>Manpower and Resources</a:t>
            </a:r>
            <a:endParaRPr lang="en-US" sz="4000" b="1" dirty="0">
              <a:solidFill>
                <a:srgbClr val="000090"/>
              </a:solidFill>
            </a:endParaRPr>
          </a:p>
        </p:txBody>
      </p:sp>
      <p:graphicFrame>
        <p:nvGraphicFramePr>
          <p:cNvPr id="13" name="Chart 12"/>
          <p:cNvGraphicFramePr/>
          <p:nvPr/>
        </p:nvGraphicFramePr>
        <p:xfrm>
          <a:off x="1066800" y="923732"/>
          <a:ext cx="6553200" cy="248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1752600" y="4191000"/>
          <a:ext cx="6096000" cy="148336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Interconnect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  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QART*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733800" y="3810000"/>
            <a:ext cx="24571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WP6 Funding in KCHF</a:t>
            </a:r>
            <a:endParaRPr lang="en-US" sz="2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362200" y="5715000"/>
            <a:ext cx="3572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=  PJAS paid from project budget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gradFill flip="none" rotWithShape="1">
            <a:gsLst>
              <a:gs pos="100000">
                <a:schemeClr val="accent4">
                  <a:lumMod val="40000"/>
                  <a:lumOff val="60000"/>
                </a:schemeClr>
              </a:gs>
              <a:gs pos="0">
                <a:srgbClr val="FFFF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>
            <a:normAutofit fontScale="90000"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Lucida Bright"/>
                <a:cs typeface="Lucida Bright"/>
              </a:rPr>
              <a:t> Equipment (QART + Bond Labs)</a:t>
            </a:r>
            <a:endParaRPr lang="en-US" b="1" dirty="0">
              <a:solidFill>
                <a:srgbClr val="000090"/>
              </a:solidFill>
              <a:latin typeface="Lucida Bright"/>
              <a:cs typeface="Lucida Br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5410200" cy="5867400"/>
          </a:xfrm>
        </p:spPr>
        <p:txBody>
          <a:bodyPr rIns="288000" anchor="t">
            <a:normAutofit/>
          </a:bodyPr>
          <a:lstStyle/>
          <a:p>
            <a:pPr marL="720000" indent="-342000">
              <a:spcBef>
                <a:spcPts val="1000"/>
              </a:spcBef>
              <a:spcAft>
                <a:spcPts val="600"/>
              </a:spcAft>
              <a:buNone/>
            </a:pPr>
            <a:endParaRPr lang="en-US" sz="1000" b="1" dirty="0" smtClean="0">
              <a:latin typeface="Arial"/>
              <a:cs typeface="Arial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A611D0"/>
                </a:solidFill>
              </a:rPr>
              <a:t>Climatic chamber (large volume, fast temp. cycling with humidity control)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336C1C"/>
                </a:solidFill>
              </a:rPr>
              <a:t>Thermal cycling chamber (small volume, med. speed, no humidity control)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A611D0"/>
                </a:solidFill>
              </a:rPr>
              <a:t>Vibration tester (mono-axial shaker can deliver 10G’s to 10Kg payload)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A611D0"/>
                </a:solidFill>
              </a:rPr>
              <a:t>5KHz stroboscope (for vibration analysis)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A611D0"/>
                </a:solidFill>
              </a:rPr>
              <a:t>Small aperture permanent magnet with B=0.7T for high </a:t>
            </a:r>
            <a:r>
              <a:rPr lang="en-US" sz="2000" dirty="0" err="1" smtClean="0">
                <a:solidFill>
                  <a:srgbClr val="A611D0"/>
                </a:solidFill>
              </a:rPr>
              <a:t>mag</a:t>
            </a:r>
            <a:r>
              <a:rPr lang="en-US" sz="2000" dirty="0" smtClean="0">
                <a:solidFill>
                  <a:srgbClr val="A611D0"/>
                </a:solidFill>
              </a:rPr>
              <a:t> field studies, 2T electromagnet on order</a:t>
            </a:r>
            <a:endParaRPr lang="en-US" sz="2000" dirty="0" smtClean="0">
              <a:latin typeface="Arial"/>
              <a:cs typeface="Arial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A611D0"/>
                </a:solidFill>
              </a:rPr>
              <a:t>Infra-red thermal imaging video camera</a:t>
            </a:r>
          </a:p>
          <a:p>
            <a:pPr marL="914400" lvl="1" indent="-457200">
              <a:buNone/>
            </a:pPr>
            <a:endParaRPr lang="en-US" sz="2000" dirty="0" smtClean="0">
              <a:solidFill>
                <a:srgbClr val="A611D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62000" y="990600"/>
            <a:ext cx="3926450" cy="369332"/>
          </a:xfrm>
          <a:prstGeom prst="rect">
            <a:avLst/>
          </a:prstGeom>
          <a:solidFill>
            <a:schemeClr val="bg1"/>
          </a:solidFill>
          <a:ln w="31750">
            <a:solidFill>
              <a:srgbClr val="A611D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A611D0"/>
                </a:solidFill>
              </a:rPr>
              <a:t>NEW equipment in magenta (&lt; 2yrs old) </a:t>
            </a:r>
            <a:endParaRPr lang="en-US" dirty="0">
              <a:solidFill>
                <a:srgbClr val="A611D0"/>
              </a:solidFill>
            </a:endParaRPr>
          </a:p>
        </p:txBody>
      </p:sp>
      <p:pic>
        <p:nvPicPr>
          <p:cNvPr id="10" name="Picture 9" descr="espec_installe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990600"/>
            <a:ext cx="1573212" cy="2097616"/>
          </a:xfrm>
          <a:prstGeom prst="rect">
            <a:avLst/>
          </a:prstGeom>
          <a:ln w="50800">
            <a:solidFill>
              <a:srgbClr val="93FAFD"/>
            </a:solidFill>
          </a:ln>
        </p:spPr>
      </p:pic>
      <p:pic>
        <p:nvPicPr>
          <p:cNvPr id="11" name="Picture 10" descr="Binder_chamber1_s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600" y="1284933"/>
            <a:ext cx="1011943" cy="1803283"/>
          </a:xfrm>
          <a:prstGeom prst="rect">
            <a:avLst/>
          </a:prstGeom>
          <a:ln w="50800">
            <a:solidFill>
              <a:srgbClr val="93FAFD"/>
            </a:solidFill>
          </a:ln>
        </p:spPr>
      </p:pic>
      <p:pic>
        <p:nvPicPr>
          <p:cNvPr id="12" name="Picture 11" descr="Vibr_headexp_modl_s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0" y="3276600"/>
            <a:ext cx="2006600" cy="1709623"/>
          </a:xfrm>
          <a:prstGeom prst="rect">
            <a:avLst/>
          </a:prstGeom>
          <a:ln w="50800">
            <a:solidFill>
              <a:srgbClr val="93FAFD"/>
            </a:solidFill>
          </a:ln>
        </p:spPr>
      </p:pic>
      <p:pic>
        <p:nvPicPr>
          <p:cNvPr id="13" name="Picture 12" descr="Checkline_Strobo_s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0" y="3557473"/>
            <a:ext cx="1219200" cy="914400"/>
          </a:xfrm>
          <a:prstGeom prst="rect">
            <a:avLst/>
          </a:prstGeom>
          <a:ln w="50800">
            <a:solidFill>
              <a:srgbClr val="93FAFD"/>
            </a:solidFill>
          </a:ln>
        </p:spPr>
      </p:pic>
      <p:pic>
        <p:nvPicPr>
          <p:cNvPr id="14" name="Picture 13" descr="IRcam_inHand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37718" y="4800600"/>
            <a:ext cx="1101482" cy="1731869"/>
          </a:xfrm>
          <a:prstGeom prst="rect">
            <a:avLst/>
          </a:prstGeom>
          <a:ln w="50800">
            <a:solidFill>
              <a:srgbClr val="93FAFD"/>
            </a:solidFill>
          </a:ln>
        </p:spPr>
      </p:pic>
      <p:pic>
        <p:nvPicPr>
          <p:cNvPr id="15" name="Picture 14" descr="PermDipMagnet_sm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53744" y="5193665"/>
            <a:ext cx="1963056" cy="1338804"/>
          </a:xfrm>
          <a:prstGeom prst="rect">
            <a:avLst/>
          </a:prstGeom>
          <a:ln w="50800">
            <a:solidFill>
              <a:srgbClr val="93FAFD"/>
            </a:solidFill>
          </a:ln>
        </p:spPr>
      </p:pic>
      <p:sp>
        <p:nvSpPr>
          <p:cNvPr id="16" name="TextBox 15"/>
          <p:cNvSpPr txBox="1">
            <a:spLocks/>
          </p:cNvSpPr>
          <p:nvPr/>
        </p:nvSpPr>
        <p:spPr>
          <a:xfrm>
            <a:off x="6764867" y="959752"/>
            <a:ext cx="245534" cy="324000"/>
          </a:xfrm>
          <a:prstGeom prst="rect">
            <a:avLst/>
          </a:prstGeom>
          <a:solidFill>
            <a:schemeClr val="tx1"/>
          </a:solidFill>
        </p:spPr>
        <p:txBody>
          <a:bodyPr wrap="square" lIns="36000" tIns="36000" rIns="36000" bIns="36000" rtlCol="0" anchor="ctr" anchorCtr="1">
            <a:no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>
            <a:spLocks/>
          </p:cNvSpPr>
          <p:nvPr/>
        </p:nvSpPr>
        <p:spPr>
          <a:xfrm>
            <a:off x="7467600" y="1283752"/>
            <a:ext cx="245534" cy="324000"/>
          </a:xfrm>
          <a:prstGeom prst="rect">
            <a:avLst/>
          </a:prstGeom>
          <a:solidFill>
            <a:schemeClr val="tx1"/>
          </a:solidFill>
        </p:spPr>
        <p:txBody>
          <a:bodyPr wrap="square" lIns="36000" tIns="36000" rIns="36000" bIns="36000" rtlCol="0" anchor="ctr" anchorCtr="1">
            <a:no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>
            <a:spLocks/>
          </p:cNvSpPr>
          <p:nvPr/>
        </p:nvSpPr>
        <p:spPr>
          <a:xfrm>
            <a:off x="7162801" y="3276600"/>
            <a:ext cx="245534" cy="324000"/>
          </a:xfrm>
          <a:prstGeom prst="rect">
            <a:avLst/>
          </a:prstGeom>
          <a:solidFill>
            <a:schemeClr val="tx1"/>
          </a:solidFill>
        </p:spPr>
        <p:txBody>
          <a:bodyPr wrap="square" lIns="36000" tIns="36000" rIns="36000" bIns="36000" rtlCol="0" anchor="ctr" anchorCtr="1">
            <a:no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3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>
            <a:spLocks/>
          </p:cNvSpPr>
          <p:nvPr/>
        </p:nvSpPr>
        <p:spPr>
          <a:xfrm>
            <a:off x="7620000" y="3557473"/>
            <a:ext cx="245534" cy="324000"/>
          </a:xfrm>
          <a:prstGeom prst="rect">
            <a:avLst/>
          </a:prstGeom>
          <a:solidFill>
            <a:schemeClr val="tx1"/>
          </a:solidFill>
        </p:spPr>
        <p:txBody>
          <a:bodyPr wrap="square" lIns="36000" tIns="36000" rIns="36000" bIns="36000" rtlCol="0" anchor="ctr" anchorCtr="1">
            <a:no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4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>
            <a:spLocks/>
          </p:cNvSpPr>
          <p:nvPr/>
        </p:nvSpPr>
        <p:spPr>
          <a:xfrm>
            <a:off x="5453744" y="5193665"/>
            <a:ext cx="245534" cy="324000"/>
          </a:xfrm>
          <a:prstGeom prst="rect">
            <a:avLst/>
          </a:prstGeom>
          <a:solidFill>
            <a:schemeClr val="tx1"/>
          </a:solidFill>
        </p:spPr>
        <p:txBody>
          <a:bodyPr wrap="square" lIns="36000" tIns="36000" rIns="36000" bIns="36000" rtlCol="0" anchor="ctr" anchorCtr="1">
            <a:no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5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>
            <a:spLocks/>
          </p:cNvSpPr>
          <p:nvPr/>
        </p:nvSpPr>
        <p:spPr>
          <a:xfrm>
            <a:off x="8593666" y="4800600"/>
            <a:ext cx="245534" cy="324000"/>
          </a:xfrm>
          <a:prstGeom prst="rect">
            <a:avLst/>
          </a:prstGeom>
          <a:solidFill>
            <a:schemeClr val="tx1"/>
          </a:solidFill>
        </p:spPr>
        <p:txBody>
          <a:bodyPr wrap="square" lIns="36000" tIns="36000" rIns="36000" bIns="36000" rtlCol="0" anchor="ctr" anchorCtr="1">
            <a:no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6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gradFill flip="none" rotWithShape="1">
            <a:gsLst>
              <a:gs pos="100000">
                <a:schemeClr val="accent4">
                  <a:lumMod val="40000"/>
                  <a:lumOff val="60000"/>
                </a:schemeClr>
              </a:gs>
              <a:gs pos="0">
                <a:srgbClr val="FFFF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>
            <a:normAutofit fontScale="90000"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Lucida Bright"/>
                <a:cs typeface="Lucida Bright"/>
              </a:rPr>
              <a:t> Equipment (QART + Bond Labs)</a:t>
            </a:r>
            <a:endParaRPr lang="en-US" b="1" dirty="0">
              <a:solidFill>
                <a:srgbClr val="000090"/>
              </a:solidFill>
              <a:latin typeface="Lucida Bright"/>
              <a:cs typeface="Lucida Br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1143000"/>
            <a:ext cx="5257800" cy="5867400"/>
          </a:xfrm>
        </p:spPr>
        <p:txBody>
          <a:bodyPr rIns="288000" anchor="t">
            <a:normAutofit/>
          </a:bodyPr>
          <a:lstStyle/>
          <a:p>
            <a:pPr marL="720000" indent="-342000">
              <a:spcBef>
                <a:spcPts val="1000"/>
              </a:spcBef>
              <a:spcAft>
                <a:spcPts val="600"/>
              </a:spcAft>
              <a:buNone/>
            </a:pPr>
            <a:endParaRPr lang="en-US" sz="1000" b="1" dirty="0" smtClean="0">
              <a:latin typeface="Arial"/>
              <a:cs typeface="Arial"/>
            </a:endParaRPr>
          </a:p>
          <a:p>
            <a:pPr marL="914400" lvl="1" indent="-457200">
              <a:buFont typeface="+mj-lt"/>
              <a:buAutoNum type="arabicPeriod" startAt="7"/>
            </a:pPr>
            <a:r>
              <a:rPr lang="en-US" sz="2000" dirty="0" smtClean="0">
                <a:solidFill>
                  <a:srgbClr val="A611D0"/>
                </a:solidFill>
                <a:cs typeface="Arial"/>
              </a:rPr>
              <a:t>Glue dispensing robot for wire bond encapsulation</a:t>
            </a:r>
          </a:p>
          <a:p>
            <a:pPr marL="914400" lvl="1" indent="-457200">
              <a:buFont typeface="+mj-lt"/>
              <a:buAutoNum type="arabicPeriod" startAt="7"/>
            </a:pPr>
            <a:r>
              <a:rPr lang="en-US" sz="2000" dirty="0" smtClean="0">
                <a:solidFill>
                  <a:srgbClr val="A611D0"/>
                </a:solidFill>
              </a:rPr>
              <a:t>Die shear tester </a:t>
            </a:r>
            <a:r>
              <a:rPr lang="en-US" sz="2000" dirty="0" smtClean="0">
                <a:solidFill>
                  <a:srgbClr val="336C1C"/>
                </a:solidFill>
              </a:rPr>
              <a:t>/ bond wire pull tester</a:t>
            </a:r>
          </a:p>
          <a:p>
            <a:pPr marL="914400" lvl="1" indent="-457200">
              <a:buFont typeface="+mj-lt"/>
              <a:buAutoNum type="arabicPeriod" startAt="7"/>
            </a:pPr>
            <a:r>
              <a:rPr lang="en-US" sz="2000" dirty="0" smtClean="0">
                <a:solidFill>
                  <a:srgbClr val="336C1C"/>
                </a:solidFill>
                <a:cs typeface="Arial"/>
              </a:rPr>
              <a:t>2 </a:t>
            </a:r>
            <a:r>
              <a:rPr lang="en-US" sz="2000" dirty="0" err="1" smtClean="0">
                <a:solidFill>
                  <a:srgbClr val="336C1C"/>
                </a:solidFill>
                <a:cs typeface="Arial"/>
              </a:rPr>
              <a:t>Delvotec</a:t>
            </a:r>
            <a:r>
              <a:rPr lang="en-US" sz="2000" dirty="0" smtClean="0">
                <a:solidFill>
                  <a:srgbClr val="336C1C"/>
                </a:solidFill>
                <a:cs typeface="Arial"/>
              </a:rPr>
              <a:t> 6400 ultrasonic wedge wire bonding machines</a:t>
            </a:r>
          </a:p>
          <a:p>
            <a:pPr marL="914400" lvl="1" indent="-457200">
              <a:buFont typeface="+mj-lt"/>
              <a:buAutoNum type="arabicPeriod" startAt="7"/>
            </a:pPr>
            <a:r>
              <a:rPr lang="en-US" sz="2000" dirty="0" smtClean="0">
                <a:solidFill>
                  <a:srgbClr val="336C1C"/>
                </a:solidFill>
                <a:cs typeface="Arial"/>
              </a:rPr>
              <a:t>Die bonder with heated chuck (primarily for gluing chips)</a:t>
            </a:r>
          </a:p>
          <a:p>
            <a:pPr marL="914400" lvl="1" indent="-457200">
              <a:buFont typeface="+mj-lt"/>
              <a:buAutoNum type="arabicPeriod" startAt="7"/>
            </a:pPr>
            <a:r>
              <a:rPr lang="en-US" sz="2000" dirty="0" smtClean="0">
                <a:solidFill>
                  <a:srgbClr val="336C1C"/>
                </a:solidFill>
              </a:rPr>
              <a:t>High magnification stereo-microscope on probe station with video camera</a:t>
            </a:r>
          </a:p>
          <a:p>
            <a:pPr marL="914400" lvl="1" indent="-457200">
              <a:buFont typeface="+mj-lt"/>
              <a:buAutoNum type="arabicPeriod" startAt="7"/>
            </a:pPr>
            <a:r>
              <a:rPr lang="en-US" sz="2000" dirty="0" smtClean="0">
                <a:solidFill>
                  <a:srgbClr val="336C1C"/>
                </a:solidFill>
              </a:rPr>
              <a:t>Numerous medium magnification inspection stereo-microscopes</a:t>
            </a:r>
          </a:p>
          <a:p>
            <a:pPr marL="720000" indent="-342000"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 smtClean="0">
              <a:latin typeface="Arial"/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9600" y="958334"/>
            <a:ext cx="3926450" cy="369332"/>
          </a:xfrm>
          <a:prstGeom prst="rect">
            <a:avLst/>
          </a:prstGeom>
          <a:solidFill>
            <a:schemeClr val="bg1"/>
          </a:solidFill>
          <a:ln w="31750">
            <a:solidFill>
              <a:srgbClr val="A611D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A611D0"/>
                </a:solidFill>
              </a:rPr>
              <a:t>NEW equipment in magenta (&lt; 2yrs old) </a:t>
            </a:r>
            <a:endParaRPr lang="en-US" dirty="0">
              <a:solidFill>
                <a:srgbClr val="A611D0"/>
              </a:solidFill>
            </a:endParaRPr>
          </a:p>
        </p:txBody>
      </p:sp>
      <p:pic>
        <p:nvPicPr>
          <p:cNvPr id="9" name="Picture 8" descr="robot_prog_p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1052557"/>
            <a:ext cx="1725018" cy="1480066"/>
          </a:xfrm>
          <a:prstGeom prst="rect">
            <a:avLst/>
          </a:prstGeom>
          <a:ln w="50800">
            <a:solidFill>
              <a:srgbClr val="93FAFD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rcRect r="9450"/>
          <a:stretch>
            <a:fillRect/>
          </a:stretch>
        </p:blipFill>
        <p:spPr>
          <a:xfrm>
            <a:off x="6890029" y="1052558"/>
            <a:ext cx="1796771" cy="1488213"/>
          </a:xfrm>
          <a:prstGeom prst="rect">
            <a:avLst/>
          </a:prstGeom>
          <a:ln w="50800">
            <a:solidFill>
              <a:srgbClr val="93FAFD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rcRect r="14175"/>
          <a:stretch>
            <a:fillRect/>
          </a:stretch>
        </p:blipFill>
        <p:spPr>
          <a:xfrm>
            <a:off x="6678018" y="2743200"/>
            <a:ext cx="2179955" cy="1905000"/>
          </a:xfrm>
          <a:prstGeom prst="rect">
            <a:avLst/>
          </a:prstGeom>
          <a:ln w="50800">
            <a:solidFill>
              <a:srgbClr val="93FAFD"/>
            </a:solidFill>
          </a:ln>
        </p:spPr>
      </p:pic>
      <p:pic>
        <p:nvPicPr>
          <p:cNvPr id="12" name="Picture 11" descr="cammax.jpg"/>
          <p:cNvPicPr>
            <a:picLocks noChangeAspect="1"/>
          </p:cNvPicPr>
          <p:nvPr/>
        </p:nvPicPr>
        <p:blipFill>
          <a:blip r:embed="rId5"/>
          <a:srcRect l="21955" r="14637"/>
          <a:stretch>
            <a:fillRect/>
          </a:stretch>
        </p:blipFill>
        <p:spPr>
          <a:xfrm>
            <a:off x="4812505" y="2743200"/>
            <a:ext cx="1676401" cy="1342363"/>
          </a:xfrm>
          <a:prstGeom prst="rect">
            <a:avLst/>
          </a:prstGeom>
          <a:ln w="50800">
            <a:solidFill>
              <a:srgbClr val="93FAFD"/>
            </a:solidFill>
          </a:ln>
        </p:spPr>
      </p:pic>
      <p:pic>
        <p:nvPicPr>
          <p:cNvPr id="13" name="Picture 12" descr="MZ16_bondlab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6800" y="4343400"/>
            <a:ext cx="1612106" cy="2149475"/>
          </a:xfrm>
          <a:prstGeom prst="rect">
            <a:avLst/>
          </a:prstGeom>
          <a:ln w="50800">
            <a:solidFill>
              <a:srgbClr val="93FAFD"/>
            </a:solidFill>
          </a:ln>
        </p:spPr>
      </p:pic>
      <p:pic>
        <p:nvPicPr>
          <p:cNvPr id="14" name="Picture 13" descr="Olympus_microsc_sm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90029" y="4869307"/>
            <a:ext cx="1727200" cy="1623568"/>
          </a:xfrm>
          <a:prstGeom prst="rect">
            <a:avLst/>
          </a:prstGeom>
          <a:ln w="50800">
            <a:solidFill>
              <a:srgbClr val="93FAFD"/>
            </a:solidFill>
          </a:ln>
        </p:spPr>
      </p:pic>
      <p:sp>
        <p:nvSpPr>
          <p:cNvPr id="15" name="TextBox 14"/>
          <p:cNvSpPr txBox="1">
            <a:spLocks/>
          </p:cNvSpPr>
          <p:nvPr/>
        </p:nvSpPr>
        <p:spPr>
          <a:xfrm>
            <a:off x="4953000" y="1052558"/>
            <a:ext cx="245534" cy="324000"/>
          </a:xfrm>
          <a:prstGeom prst="rect">
            <a:avLst/>
          </a:prstGeom>
          <a:solidFill>
            <a:schemeClr val="tx1"/>
          </a:solidFill>
        </p:spPr>
        <p:txBody>
          <a:bodyPr wrap="square" lIns="36000" tIns="36000" rIns="36000" bIns="36000" rtlCol="0" anchor="ctr" anchorCtr="1">
            <a:no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7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>
            <a:spLocks/>
          </p:cNvSpPr>
          <p:nvPr/>
        </p:nvSpPr>
        <p:spPr>
          <a:xfrm>
            <a:off x="4876800" y="4343400"/>
            <a:ext cx="321734" cy="324000"/>
          </a:xfrm>
          <a:prstGeom prst="rect">
            <a:avLst/>
          </a:prstGeom>
          <a:solidFill>
            <a:schemeClr val="tx1"/>
          </a:solidFill>
        </p:spPr>
        <p:txBody>
          <a:bodyPr wrap="square" lIns="36000" tIns="36000" rIns="36000" bIns="36000" rtlCol="0" anchor="ctr" anchorCtr="1">
            <a:no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>
            <a:spLocks/>
          </p:cNvSpPr>
          <p:nvPr/>
        </p:nvSpPr>
        <p:spPr>
          <a:xfrm>
            <a:off x="8612439" y="2743200"/>
            <a:ext cx="245534" cy="324000"/>
          </a:xfrm>
          <a:prstGeom prst="rect">
            <a:avLst/>
          </a:prstGeom>
          <a:solidFill>
            <a:schemeClr val="tx1"/>
          </a:solidFill>
        </p:spPr>
        <p:txBody>
          <a:bodyPr wrap="square" lIns="36000" tIns="36000" rIns="36000" bIns="36000" rtlCol="0" anchor="ctr" anchorCtr="1">
            <a:no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9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>
            <a:spLocks/>
          </p:cNvSpPr>
          <p:nvPr/>
        </p:nvSpPr>
        <p:spPr>
          <a:xfrm>
            <a:off x="6096000" y="2743200"/>
            <a:ext cx="392906" cy="324000"/>
          </a:xfrm>
          <a:prstGeom prst="rect">
            <a:avLst/>
          </a:prstGeom>
          <a:solidFill>
            <a:schemeClr val="tx1"/>
          </a:solidFill>
        </p:spPr>
        <p:txBody>
          <a:bodyPr wrap="square" lIns="36000" tIns="36000" rIns="36000" bIns="36000" rtlCol="0" anchor="ctr" anchorCtr="1">
            <a:no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>
            <a:spLocks/>
          </p:cNvSpPr>
          <p:nvPr/>
        </p:nvSpPr>
        <p:spPr>
          <a:xfrm>
            <a:off x="8441266" y="1052558"/>
            <a:ext cx="245534" cy="324000"/>
          </a:xfrm>
          <a:prstGeom prst="rect">
            <a:avLst/>
          </a:prstGeom>
          <a:solidFill>
            <a:schemeClr val="tx1"/>
          </a:solidFill>
        </p:spPr>
        <p:txBody>
          <a:bodyPr wrap="square" lIns="36000" tIns="36000" rIns="36000" bIns="36000" rtlCol="0" anchor="ctr" anchorCtr="1">
            <a:no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8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>
            <a:spLocks/>
          </p:cNvSpPr>
          <p:nvPr/>
        </p:nvSpPr>
        <p:spPr>
          <a:xfrm>
            <a:off x="8295495" y="4869307"/>
            <a:ext cx="321734" cy="324000"/>
          </a:xfrm>
          <a:prstGeom prst="rect">
            <a:avLst/>
          </a:prstGeom>
          <a:solidFill>
            <a:schemeClr val="tx1"/>
          </a:solidFill>
        </p:spPr>
        <p:txBody>
          <a:bodyPr wrap="square" lIns="36000" tIns="36000" rIns="36000" bIns="36000" rtlCol="0" anchor="ctr" anchorCtr="1">
            <a:no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12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gradFill flip="none" rotWithShape="1">
            <a:gsLst>
              <a:gs pos="100000">
                <a:schemeClr val="accent4">
                  <a:lumMod val="40000"/>
                  <a:lumOff val="60000"/>
                </a:schemeClr>
              </a:gs>
              <a:gs pos="0">
                <a:srgbClr val="FFFF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Lucida Bright"/>
                <a:cs typeface="Lucida Bright"/>
              </a:rPr>
              <a:t> Achievements</a:t>
            </a:r>
            <a:endParaRPr lang="en-US" b="1" dirty="0">
              <a:solidFill>
                <a:srgbClr val="000090"/>
              </a:solidFill>
              <a:latin typeface="Lucida Bright"/>
              <a:cs typeface="Lucida Br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867400"/>
          </a:xfrm>
        </p:spPr>
        <p:txBody>
          <a:bodyPr rIns="288000" anchor="t">
            <a:normAutofit/>
          </a:bodyPr>
          <a:lstStyle/>
          <a:p>
            <a:pPr marL="720000" indent="-342000">
              <a:spcBef>
                <a:spcPts val="1000"/>
              </a:spcBef>
              <a:spcAft>
                <a:spcPts val="600"/>
              </a:spcAft>
              <a:buNone/>
            </a:pPr>
            <a:endParaRPr lang="en-US" sz="1000" b="1" dirty="0" smtClean="0">
              <a:latin typeface="Arial"/>
              <a:cs typeface="Arial"/>
            </a:endParaRPr>
          </a:p>
          <a:p>
            <a:pPr marL="720000" indent="-342000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Commissioning and routine operation of new climatic chamber. </a:t>
            </a:r>
          </a:p>
          <a:p>
            <a:pPr marL="720000" indent="-342000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Thermal cycling tests performed for: Front-end electronic (CMS, TOTEM, ALICE), standard PCBs (LHC QPS system, CMS), silicon sensors and chips (</a:t>
            </a:r>
            <a:r>
              <a:rPr lang="en-US" sz="2000" dirty="0" err="1" smtClean="0">
                <a:solidFill>
                  <a:srgbClr val="0000FF"/>
                </a:solidFill>
                <a:latin typeface="Arial"/>
                <a:cs typeface="Arial"/>
              </a:rPr>
              <a:t>Medipix</a:t>
            </a: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).</a:t>
            </a:r>
          </a:p>
          <a:p>
            <a:pPr marL="720000" indent="-342000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Accelerated aging studies performed on PCBs and wire bonds (corrosion, metal migration, oxidation).</a:t>
            </a:r>
          </a:p>
          <a:p>
            <a:pPr marL="720000" indent="-342000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Humidity studies made for corrosion and surface charge effects.</a:t>
            </a:r>
          </a:p>
          <a:p>
            <a:pPr marL="720000" indent="-342000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IR camera commissioned and initial study of silicon sensor hot spots performed. Camera used for thermal studies by users.</a:t>
            </a:r>
          </a:p>
          <a:p>
            <a:pPr marL="720000" indent="-342000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Small test set-up for studying bond wire damage in strong magnet fields produced quickly and at minimal cost. Successfully demonstrated wire vibration and showed agreement with FEA calculations.</a:t>
            </a:r>
          </a:p>
          <a:p>
            <a:pPr marL="720000" indent="-342000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Presentations to all 4 major LHC experiment upgrade groups made to inform them of the lab. </a:t>
            </a:r>
          </a:p>
          <a:p>
            <a:pPr marL="720000" indent="-342000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Web site is on-line, showing QART lab resources and capabilities.</a:t>
            </a:r>
          </a:p>
          <a:p>
            <a:pPr marL="720000" indent="-342000">
              <a:spcBef>
                <a:spcPts val="0"/>
              </a:spcBef>
              <a:spcAft>
                <a:spcPts val="600"/>
              </a:spcAft>
            </a:pPr>
            <a:endParaRPr lang="en-US" sz="2000" dirty="0" smtClean="0">
              <a:latin typeface="Arial"/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gradFill flip="none" rotWithShape="1">
            <a:gsLst>
              <a:gs pos="100000">
                <a:schemeClr val="accent4">
                  <a:lumMod val="40000"/>
                  <a:lumOff val="60000"/>
                </a:schemeClr>
              </a:gs>
              <a:gs pos="0">
                <a:srgbClr val="FFFF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Lucida Bright"/>
                <a:cs typeface="Lucida Bright"/>
              </a:rPr>
              <a:t> Current activities</a:t>
            </a:r>
            <a:endParaRPr lang="en-US" b="1" dirty="0">
              <a:solidFill>
                <a:srgbClr val="000090"/>
              </a:solidFill>
              <a:latin typeface="Lucida Bright"/>
              <a:cs typeface="Lucida Br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867400"/>
          </a:xfrm>
        </p:spPr>
        <p:txBody>
          <a:bodyPr rIns="288000" anchor="t">
            <a:normAutofit/>
          </a:bodyPr>
          <a:lstStyle/>
          <a:p>
            <a:pPr marL="720000" indent="-342000">
              <a:spcBef>
                <a:spcPts val="1000"/>
              </a:spcBef>
              <a:spcAft>
                <a:spcPts val="600"/>
              </a:spcAft>
              <a:buNone/>
            </a:pPr>
            <a:endParaRPr lang="en-US" sz="1000" b="1" dirty="0" smtClean="0">
              <a:latin typeface="Arial"/>
              <a:cs typeface="Arial"/>
            </a:endParaRPr>
          </a:p>
          <a:p>
            <a:pPr marL="4320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 smtClean="0">
                <a:latin typeface="Arial"/>
                <a:cs typeface="Arial"/>
              </a:rPr>
              <a:t>All envisaged major equipment acquisitions have been completed. However, commissioning and operational training still in progress for some. Ongoing activities:</a:t>
            </a:r>
          </a:p>
          <a:p>
            <a:pPr marL="720000" indent="-342000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Thermal cycling tests, humidity testing, cold testing as requested by clients. Additional infrastructure improvements (sound-proofing, DI water supply) needed. </a:t>
            </a:r>
          </a:p>
          <a:p>
            <a:pPr marL="720000" indent="-342000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Commissioning of vibration test system and vibration recording device in progress. Additional infrastructure for this system (separate sound proof room) needed.</a:t>
            </a:r>
          </a:p>
          <a:p>
            <a:pPr marL="720000" indent="-342000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Studies of bond wire damage in magnet fields in progress. 2T laboratory electromagnet ordered (0.7T permanent magnet for now).</a:t>
            </a:r>
          </a:p>
          <a:p>
            <a:pPr marL="720000" indent="-342000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Web site continually updated with current state of lab and more QART resources.</a:t>
            </a:r>
          </a:p>
          <a:p>
            <a:pPr marL="720000" indent="-342000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Advice and aid for QA issues in many projects. Usually bonding related but some for test jig and module design as well as RT issues.</a:t>
            </a:r>
          </a:p>
          <a:p>
            <a:pPr marL="720000" indent="-342000"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 smtClean="0">
              <a:latin typeface="Arial"/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950" y="1943100"/>
            <a:ext cx="7519714" cy="5867400"/>
          </a:xfrm>
        </p:spPr>
        <p:txBody>
          <a:bodyPr numCol="1" anchor="t">
            <a:normAutofit/>
          </a:bodyPr>
          <a:lstStyle/>
          <a:p>
            <a:pPr marL="720000">
              <a:buNone/>
            </a:pPr>
            <a:endParaRPr lang="en-US" sz="800" dirty="0" smtClean="0">
              <a:solidFill>
                <a:srgbClr val="FF2C2F"/>
              </a:solidFill>
            </a:endParaRPr>
          </a:p>
          <a:p>
            <a:pPr lvl="1">
              <a:buNone/>
            </a:pPr>
            <a:endParaRPr lang="en-US" sz="2000" dirty="0" smtClean="0">
              <a:solidFill>
                <a:srgbClr val="1E4011"/>
              </a:solidFill>
            </a:endParaRPr>
          </a:p>
          <a:p>
            <a:pPr marL="720000" indent="-342000"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 smtClean="0">
              <a:latin typeface="Arial"/>
              <a:ea typeface="Wingdings"/>
              <a:cs typeface="Symbol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Example study: Wire Bond Breakage</a:t>
            </a:r>
            <a:endParaRPr lang="en-US" sz="3200" b="1" dirty="0">
              <a:solidFill>
                <a:srgbClr val="000090"/>
              </a:solidFill>
            </a:endParaRPr>
          </a:p>
        </p:txBody>
      </p:sp>
      <p:sp>
        <p:nvSpPr>
          <p:cNvPr id="26" name="TextBox 7"/>
          <p:cNvSpPr txBox="1">
            <a:spLocks noChangeArrowheads="1"/>
          </p:cNvSpPr>
          <p:nvPr/>
        </p:nvSpPr>
        <p:spPr bwMode="auto">
          <a:xfrm>
            <a:off x="343693" y="762000"/>
            <a:ext cx="8531475" cy="923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2" tIns="45716" rIns="91432" bIns="45716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Lucida Bright"/>
                <a:cs typeface="Lucida Bright"/>
              </a:rPr>
              <a:t>Motivation: CDF silicon strip detector had broken bond wires from vibration owing to AC current at resonant frequency of wires (10-30KHz) in high B field (1.4T).</a:t>
            </a:r>
          </a:p>
        </p:txBody>
      </p:sp>
      <p:sp>
        <p:nvSpPr>
          <p:cNvPr id="33" name="Text Box 15"/>
          <p:cNvSpPr txBox="1">
            <a:spLocks noChangeArrowheads="1"/>
          </p:cNvSpPr>
          <p:nvPr/>
        </p:nvSpPr>
        <p:spPr bwMode="auto">
          <a:xfrm>
            <a:off x="609600" y="3595195"/>
            <a:ext cx="3200400" cy="830989"/>
          </a:xfrm>
          <a:prstGeom prst="rect">
            <a:avLst/>
          </a:prstGeom>
          <a:solidFill>
            <a:schemeClr val="bg1"/>
          </a:solidFill>
          <a:ln w="508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91432" tIns="45716" rIns="91432" bIns="45716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Resonant oscillation on bond </a:t>
            </a:r>
            <a:r>
              <a:rPr lang="en-US" sz="1600" b="1" dirty="0" smtClean="0">
                <a:solidFill>
                  <a:srgbClr val="FF0000"/>
                </a:solidFill>
              </a:rPr>
              <a:t>wire </a:t>
            </a:r>
            <a:r>
              <a:rPr lang="en-US" sz="1600" b="1" dirty="0">
                <a:solidFill>
                  <a:srgbClr val="FF0000"/>
                </a:solidFill>
              </a:rPr>
              <a:t>of</a:t>
            </a:r>
            <a:r>
              <a:rPr lang="en-US" sz="1600" b="1" dirty="0" smtClean="0">
                <a:solidFill>
                  <a:srgbClr val="FF0000"/>
                </a:solidFill>
              </a:rPr>
              <a:t> 3.5mm length found </a:t>
            </a:r>
            <a:r>
              <a:rPr lang="en-US" sz="1600" b="1" dirty="0">
                <a:solidFill>
                  <a:srgbClr val="FF0000"/>
                </a:solidFill>
              </a:rPr>
              <a:t>at</a:t>
            </a:r>
            <a:r>
              <a:rPr lang="en-US" sz="1600" b="1" dirty="0" smtClean="0">
                <a:solidFill>
                  <a:srgbClr val="FF0000"/>
                </a:solidFill>
              </a:rPr>
              <a:t> 6.3 KHz. In agreement with FEA calculations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43692" y="2608653"/>
            <a:ext cx="83431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Lucida Bright"/>
                <a:cs typeface="Lucida Bright"/>
              </a:rPr>
              <a:t>We were able to demonstrate the resonant effect with a simple test set-up (0.7T permanent dipole magnet, frequency generator, stroboscope). In addition, we can predict with good accuracy the resonant modes with an ANSYS model.</a:t>
            </a:r>
          </a:p>
          <a:p>
            <a:endParaRPr lang="en-US" dirty="0"/>
          </a:p>
        </p:txBody>
      </p:sp>
      <p:pic>
        <p:nvPicPr>
          <p:cNvPr id="19" name="Picture 18" descr="long_bondwires_vib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449141"/>
            <a:ext cx="3479006" cy="1922071"/>
          </a:xfrm>
          <a:prstGeom prst="rect">
            <a:avLst/>
          </a:prstGeom>
        </p:spPr>
      </p:pic>
      <p:cxnSp>
        <p:nvCxnSpPr>
          <p:cNvPr id="20" name="Straight Arrow Connector 19"/>
          <p:cNvCxnSpPr>
            <a:stCxn id="33" idx="2"/>
          </p:cNvCxnSpPr>
          <p:nvPr/>
        </p:nvCxnSpPr>
        <p:spPr>
          <a:xfrm rot="16200000" flipH="1">
            <a:off x="1832093" y="4803891"/>
            <a:ext cx="907817" cy="15240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43692" y="1685323"/>
            <a:ext cx="853147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Lucida Bright"/>
                <a:cs typeface="Lucida Bright"/>
              </a:rPr>
              <a:t>ATLAS has published an analysis for at-risk bonds in ATLAS silicon detectors. But no known systematic study of effects of wire loop properties and bonding quality on breakage risk. Try to quantify more generally these risks.</a:t>
            </a:r>
          </a:p>
          <a:p>
            <a:endParaRPr lang="en-US" sz="1600" dirty="0" smtClean="0">
              <a:latin typeface="Lucida Bright"/>
              <a:cs typeface="Lucida Bright"/>
            </a:endParaRPr>
          </a:p>
          <a:p>
            <a:endParaRPr lang="en-US" dirty="0"/>
          </a:p>
        </p:txBody>
      </p:sp>
      <p:graphicFrame>
        <p:nvGraphicFramePr>
          <p:cNvPr id="29" name="Table 28"/>
          <p:cNvGraphicFramePr>
            <a:graphicFrameLocks noGrp="1"/>
          </p:cNvGraphicFramePr>
          <p:nvPr/>
        </p:nvGraphicFramePr>
        <p:xfrm>
          <a:off x="4114800" y="4114798"/>
          <a:ext cx="4648200" cy="2256414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676400"/>
                <a:gridCol w="1447800"/>
                <a:gridCol w="1524000"/>
              </a:tblGrid>
              <a:tr h="376069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Bondwire</a:t>
                      </a:r>
                      <a:r>
                        <a:rPr lang="en-US" sz="1600" dirty="0" smtClean="0"/>
                        <a:t> length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Meas. Freq.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smtClean="0"/>
                        <a:t>ANSYS Freq</a:t>
                      </a:r>
                      <a:r>
                        <a:rPr lang="en-US" sz="1600" dirty="0" smtClean="0"/>
                        <a:t>.</a:t>
                      </a:r>
                      <a:endParaRPr lang="en-US" sz="1600" dirty="0"/>
                    </a:p>
                  </a:txBody>
                  <a:tcPr/>
                </a:tc>
              </a:tr>
              <a:tr h="37606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1.5 mm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31.6 KHz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33.1 KHz</a:t>
                      </a:r>
                      <a:endParaRPr lang="en-US" sz="1600" b="1" dirty="0"/>
                    </a:p>
                  </a:txBody>
                  <a:tcPr/>
                </a:tc>
              </a:tr>
              <a:tr h="37606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2.0 mm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19.0 KHz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21.0 KHz</a:t>
                      </a:r>
                      <a:endParaRPr lang="en-US" sz="1600" b="1" dirty="0"/>
                    </a:p>
                  </a:txBody>
                  <a:tcPr/>
                </a:tc>
              </a:tr>
              <a:tr h="37606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2.5 mm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12.8 KHz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13.3 KHz</a:t>
                      </a:r>
                      <a:endParaRPr lang="en-US" sz="1600" b="1" dirty="0"/>
                    </a:p>
                  </a:txBody>
                  <a:tcPr/>
                </a:tc>
              </a:tr>
              <a:tr h="37606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3.0 mm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8.6 KHz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9.2 KHz</a:t>
                      </a:r>
                      <a:endParaRPr lang="en-US" sz="1600" b="1" dirty="0"/>
                    </a:p>
                  </a:txBody>
                  <a:tcPr/>
                </a:tc>
              </a:tr>
              <a:tr h="37606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3.</a:t>
                      </a:r>
                      <a:r>
                        <a:rPr lang="en-US" sz="1600" b="1" baseline="0" dirty="0" smtClean="0"/>
                        <a:t>5 mm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6.3 KHz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6.9 KHz</a:t>
                      </a:r>
                      <a:endParaRPr lang="en-US" sz="1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4114800" y="3468467"/>
            <a:ext cx="4648200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99000">
                <a:schemeClr val="accent2">
                  <a:tint val="37000"/>
                  <a:satMod val="300000"/>
                </a:schemeClr>
              </a:gs>
              <a:gs pos="47000">
                <a:schemeClr val="accent2">
                  <a:tint val="15000"/>
                  <a:satMod val="350000"/>
                </a:schemeClr>
              </a:gs>
            </a:gsLst>
            <a:lin ang="16200000" scaled="0"/>
            <a:tileRect/>
          </a:gradFill>
          <a:ln w="31750">
            <a:solidFill>
              <a:schemeClr val="accent2">
                <a:shade val="95000"/>
                <a:satMod val="10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alisto MT"/>
                <a:cs typeface="Calisto MT"/>
              </a:rPr>
              <a:t>Measured </a:t>
            </a:r>
            <a:r>
              <a:rPr lang="en-US" b="1" dirty="0" err="1" smtClean="0">
                <a:latin typeface="Calisto MT"/>
                <a:cs typeface="Calisto MT"/>
              </a:rPr>
              <a:t>vs</a:t>
            </a:r>
            <a:r>
              <a:rPr lang="en-US" b="1" dirty="0" smtClean="0">
                <a:latin typeface="Calisto MT"/>
                <a:cs typeface="Calisto MT"/>
              </a:rPr>
              <a:t> Predicted resonant frequency</a:t>
            </a:r>
          </a:p>
          <a:p>
            <a:pPr algn="ctr"/>
            <a:r>
              <a:rPr lang="en-US" b="1" dirty="0" smtClean="0">
                <a:latin typeface="Calisto MT"/>
                <a:cs typeface="Calisto MT"/>
              </a:rPr>
              <a:t>(primary mode) as function of wire length </a:t>
            </a:r>
            <a:endParaRPr lang="en-US" b="1" dirty="0">
              <a:latin typeface="Calisto MT"/>
              <a:cs typeface="Calisto M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gradFill flip="none" rotWithShape="1">
            <a:gsLst>
              <a:gs pos="100000">
                <a:schemeClr val="accent4">
                  <a:lumMod val="40000"/>
                  <a:lumOff val="60000"/>
                </a:schemeClr>
              </a:gs>
              <a:gs pos="0">
                <a:srgbClr val="FFFF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0090"/>
                </a:solidFill>
                <a:latin typeface="Lucida Bright"/>
                <a:cs typeface="Lucida Bright"/>
              </a:rPr>
              <a:t>2010 Plan, outlook 2011+</a:t>
            </a:r>
            <a:endParaRPr lang="en-US" sz="3600" b="1" dirty="0">
              <a:solidFill>
                <a:srgbClr val="000090"/>
              </a:solidFill>
              <a:latin typeface="Lucida Bright"/>
              <a:cs typeface="Lucida Br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5867400"/>
          </a:xfrm>
        </p:spPr>
        <p:txBody>
          <a:bodyPr rIns="288000" anchor="t">
            <a:normAutofit/>
          </a:bodyPr>
          <a:lstStyle/>
          <a:p>
            <a:pPr marL="720000" indent="-342000">
              <a:spcBef>
                <a:spcPts val="1000"/>
              </a:spcBef>
              <a:spcAft>
                <a:spcPts val="600"/>
              </a:spcAft>
              <a:buNone/>
            </a:pPr>
            <a:endParaRPr lang="en-US" sz="1000" b="1" dirty="0" smtClean="0">
              <a:latin typeface="Arial"/>
              <a:cs typeface="Arial"/>
            </a:endParaRPr>
          </a:p>
          <a:p>
            <a:pPr marL="720000" indent="-342000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660066"/>
                </a:solidFill>
                <a:latin typeface="Arial"/>
                <a:cs typeface="Arial"/>
              </a:rPr>
              <a:t>Fully commission and be capable of running quality/reliability tests on all equipment. </a:t>
            </a:r>
          </a:p>
          <a:p>
            <a:pPr marL="720000" indent="-342000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Assist clients in determining and performing appropriate reliability tests. Provide advice on QA planning and application to silicon detector R&amp;D and construction. </a:t>
            </a:r>
          </a:p>
          <a:p>
            <a:pPr marL="720000" indent="-342000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336C1C"/>
                </a:solidFill>
                <a:latin typeface="Arial"/>
                <a:cs typeface="Arial"/>
              </a:rPr>
              <a:t>Continue developing resource and experience on-line library concerning quality assurance for silicon detector projects. </a:t>
            </a:r>
          </a:p>
          <a:p>
            <a:pPr marL="720000" indent="-342000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latin typeface="Arial"/>
                <a:cs typeface="Arial"/>
              </a:rPr>
              <a:t>Hold Workshop on QA experience from LHC silicon detectors construction, commissioning and operation. In addition, invite contributions from any recent silicon detectors in HEP. Goal: late 2010.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April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Steering Board Meeting, A. Honma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7031-5D99-AF4D-BE33-3FC9500EAA4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62200" y="4191000"/>
            <a:ext cx="2905813" cy="46166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And for 2011+ ??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" y="4652665"/>
            <a:ext cx="8305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52000">
              <a:buFont typeface="Wingdings" charset="2"/>
              <a:buChar char="Ø"/>
            </a:pPr>
            <a:r>
              <a:rPr lang="en-US" sz="2000" b="1" dirty="0" smtClean="0">
                <a:solidFill>
                  <a:srgbClr val="FF0000"/>
                </a:solidFill>
              </a:rPr>
              <a:t>Future depends on usage by user community. </a:t>
            </a:r>
          </a:p>
          <a:p>
            <a:pPr indent="-252000">
              <a:buFont typeface="Wingdings" charset="2"/>
              <a:buChar char="Ø"/>
            </a:pPr>
            <a:r>
              <a:rPr lang="en-US" sz="2000" b="1" dirty="0" smtClean="0">
                <a:solidFill>
                  <a:srgbClr val="FF0000"/>
                </a:solidFill>
              </a:rPr>
              <a:t>Delay of LHC schedule </a:t>
            </a:r>
            <a:r>
              <a:rPr lang="en-US" sz="2000" b="1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2000" b="1" dirty="0" smtClean="0">
                <a:solidFill>
                  <a:srgbClr val="FF0000"/>
                </a:solidFill>
                <a:ea typeface="Wingdings"/>
                <a:cs typeface="Wingdings"/>
              </a:rPr>
              <a:t> delay of detector upgrades </a:t>
            </a:r>
            <a:r>
              <a:rPr lang="en-US" sz="2000" b="1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2000" b="1" dirty="0" smtClean="0">
                <a:solidFill>
                  <a:srgbClr val="FF0000"/>
                </a:solidFill>
                <a:ea typeface="Wingdings"/>
                <a:cs typeface="Wingdings"/>
              </a:rPr>
              <a:t> delay of lab usage. </a:t>
            </a:r>
          </a:p>
          <a:p>
            <a:pPr indent="-252000">
              <a:buFont typeface="Wingdings" charset="2"/>
              <a:buChar char="Ø"/>
            </a:pPr>
            <a:r>
              <a:rPr lang="en-US" sz="2000" b="1" dirty="0" smtClean="0">
                <a:solidFill>
                  <a:srgbClr val="FF0000"/>
                </a:solidFill>
              </a:rPr>
              <a:t>Hence opening facility to a larger community. </a:t>
            </a:r>
          </a:p>
          <a:p>
            <a:pPr indent="-252000">
              <a:buFont typeface="Wingdings" charset="2"/>
              <a:buChar char="Ø"/>
            </a:pPr>
            <a:r>
              <a:rPr lang="en-US" sz="2000" b="1" dirty="0" smtClean="0">
                <a:solidFill>
                  <a:srgbClr val="FF0000"/>
                </a:solidFill>
              </a:rPr>
              <a:t>WP6 funding will stop at the end of this year. </a:t>
            </a:r>
          </a:p>
          <a:p>
            <a:pPr indent="-252000">
              <a:buFont typeface="Wingdings" charset="2"/>
              <a:buChar char="Ø"/>
            </a:pPr>
            <a:r>
              <a:rPr lang="en-US" sz="2000" b="1" dirty="0" smtClean="0">
                <a:solidFill>
                  <a:srgbClr val="FF0000"/>
                </a:solidFill>
              </a:rPr>
              <a:t>QART lab to become part of the DSF run by DT(?) </a:t>
            </a:r>
          </a:p>
          <a:p>
            <a:pPr indent="-252000">
              <a:buFont typeface="Wingdings" charset="2"/>
              <a:buChar char="Ø"/>
            </a:pPr>
            <a:r>
              <a:rPr lang="en-US" sz="2000" b="1" dirty="0" smtClean="0">
                <a:solidFill>
                  <a:srgbClr val="FF0000"/>
                </a:solidFill>
              </a:rPr>
              <a:t>Anticipated 2011+ QART lab manpower requirement: 2 FTE.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ART_to_LHC_title">
  <a:themeElements>
    <a:clrScheme name="Metal">
      <a:dk1>
        <a:sysClr val="windowText" lastClr="000000"/>
      </a:dk1>
      <a:lt1>
        <a:sysClr val="window" lastClr="FFFFFF"/>
      </a:lt1>
      <a:dk2>
        <a:srgbClr val="32363B"/>
      </a:dk2>
      <a:lt2>
        <a:srgbClr val="CACFD3"/>
      </a:lt2>
      <a:accent1>
        <a:srgbClr val="6283AD"/>
      </a:accent1>
      <a:accent2>
        <a:srgbClr val="324966"/>
      </a:accent2>
      <a:accent3>
        <a:srgbClr val="5B9EA4"/>
      </a:accent3>
      <a:accent4>
        <a:srgbClr val="1D5B57"/>
      </a:accent4>
      <a:accent5>
        <a:srgbClr val="1B4430"/>
      </a:accent5>
      <a:accent6>
        <a:srgbClr val="2F3C35"/>
      </a:accent6>
      <a:hlink>
        <a:srgbClr val="ED7307"/>
      </a:hlink>
      <a:folHlink>
        <a:srgbClr val="6D6F7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QART_to_LHC_title">
  <a:themeElements>
    <a:clrScheme name="Metal">
      <a:dk1>
        <a:sysClr val="windowText" lastClr="000000"/>
      </a:dk1>
      <a:lt1>
        <a:sysClr val="window" lastClr="FFFFFF"/>
      </a:lt1>
      <a:dk2>
        <a:srgbClr val="32363B"/>
      </a:dk2>
      <a:lt2>
        <a:srgbClr val="CACFD3"/>
      </a:lt2>
      <a:accent1>
        <a:srgbClr val="6283AD"/>
      </a:accent1>
      <a:accent2>
        <a:srgbClr val="324966"/>
      </a:accent2>
      <a:accent3>
        <a:srgbClr val="5B9EA4"/>
      </a:accent3>
      <a:accent4>
        <a:srgbClr val="1D5B57"/>
      </a:accent4>
      <a:accent5>
        <a:srgbClr val="1B4430"/>
      </a:accent5>
      <a:accent6>
        <a:srgbClr val="2F3C35"/>
      </a:accent6>
      <a:hlink>
        <a:srgbClr val="ED7307"/>
      </a:hlink>
      <a:folHlink>
        <a:srgbClr val="6D6F7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QART_to_LHC_title.thmx</Template>
  <TotalTime>5808</TotalTime>
  <Words>1174</Words>
  <Application>Microsoft Macintosh PowerPoint</Application>
  <PresentationFormat>On-screen Show (4:3)</PresentationFormat>
  <Paragraphs>155</Paragraphs>
  <Slides>9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QART_to_LHC_title</vt:lpstr>
      <vt:lpstr>1_QART_to_LHC_title</vt:lpstr>
      <vt:lpstr>WP6: Quality Assurance and Reliability Testing</vt:lpstr>
      <vt:lpstr>Mandate</vt:lpstr>
      <vt:lpstr>Manpower and Resources</vt:lpstr>
      <vt:lpstr> Equipment (QART + Bond Labs)</vt:lpstr>
      <vt:lpstr> Equipment (QART + Bond Labs)</vt:lpstr>
      <vt:lpstr> Achievements</vt:lpstr>
      <vt:lpstr> Current activities</vt:lpstr>
      <vt:lpstr>Example study: Wire Bond Breakage</vt:lpstr>
      <vt:lpstr>2010 Plan, outlook 2011+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Quality Assurance and Reliability Testing (QART) Lab at CERN</dc:title>
  <dc:creator>Alan Honma</dc:creator>
  <cp:lastModifiedBy>Alan Honma</cp:lastModifiedBy>
  <cp:revision>25</cp:revision>
  <cp:lastPrinted>2010-04-29T10:05:28Z</cp:lastPrinted>
  <dcterms:created xsi:type="dcterms:W3CDTF">2010-04-29T16:02:31Z</dcterms:created>
  <dcterms:modified xsi:type="dcterms:W3CDTF">2010-04-29T16:03:33Z</dcterms:modified>
</cp:coreProperties>
</file>