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84" r:id="rId2"/>
    <p:sldId id="388" r:id="rId3"/>
    <p:sldId id="390" r:id="rId4"/>
    <p:sldId id="389" r:id="rId5"/>
    <p:sldId id="391" r:id="rId6"/>
    <p:sldId id="394" r:id="rId7"/>
    <p:sldId id="436" r:id="rId8"/>
    <p:sldId id="406" r:id="rId9"/>
    <p:sldId id="432" r:id="rId10"/>
    <p:sldId id="398" r:id="rId11"/>
    <p:sldId id="395" r:id="rId12"/>
    <p:sldId id="399" r:id="rId13"/>
    <p:sldId id="460" r:id="rId14"/>
    <p:sldId id="461" r:id="rId15"/>
    <p:sldId id="462" r:id="rId16"/>
    <p:sldId id="420" r:id="rId17"/>
    <p:sldId id="448" r:id="rId18"/>
    <p:sldId id="449"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145" algn="l" rtl="0" fontAlgn="base">
      <a:spcBef>
        <a:spcPct val="0"/>
      </a:spcBef>
      <a:spcAft>
        <a:spcPct val="0"/>
      </a:spcAft>
      <a:defRPr kern="1200">
        <a:solidFill>
          <a:schemeClr val="tx1"/>
        </a:solidFill>
        <a:latin typeface="Arial" charset="0"/>
        <a:ea typeface="+mn-ea"/>
        <a:cs typeface="Arial" charset="0"/>
      </a:defRPr>
    </a:lvl2pPr>
    <a:lvl3pPr marL="914290" algn="l" rtl="0" fontAlgn="base">
      <a:spcBef>
        <a:spcPct val="0"/>
      </a:spcBef>
      <a:spcAft>
        <a:spcPct val="0"/>
      </a:spcAft>
      <a:defRPr kern="1200">
        <a:solidFill>
          <a:schemeClr val="tx1"/>
        </a:solidFill>
        <a:latin typeface="Arial" charset="0"/>
        <a:ea typeface="+mn-ea"/>
        <a:cs typeface="Arial" charset="0"/>
      </a:defRPr>
    </a:lvl3pPr>
    <a:lvl4pPr marL="1371435" algn="l" rtl="0" fontAlgn="base">
      <a:spcBef>
        <a:spcPct val="0"/>
      </a:spcBef>
      <a:spcAft>
        <a:spcPct val="0"/>
      </a:spcAft>
      <a:defRPr kern="1200">
        <a:solidFill>
          <a:schemeClr val="tx1"/>
        </a:solidFill>
        <a:latin typeface="Arial" charset="0"/>
        <a:ea typeface="+mn-ea"/>
        <a:cs typeface="Arial" charset="0"/>
      </a:defRPr>
    </a:lvl4pPr>
    <a:lvl5pPr marL="1828581" algn="l" rtl="0" fontAlgn="base">
      <a:spcBef>
        <a:spcPct val="0"/>
      </a:spcBef>
      <a:spcAft>
        <a:spcPct val="0"/>
      </a:spcAft>
      <a:defRPr kern="1200">
        <a:solidFill>
          <a:schemeClr val="tx1"/>
        </a:solidFill>
        <a:latin typeface="Arial" charset="0"/>
        <a:ea typeface="+mn-ea"/>
        <a:cs typeface="Arial" charset="0"/>
      </a:defRPr>
    </a:lvl5pPr>
    <a:lvl6pPr marL="2285726" algn="l" defTabSz="914290" rtl="0" eaLnBrk="1" latinLnBrk="0" hangingPunct="1">
      <a:defRPr kern="1200">
        <a:solidFill>
          <a:schemeClr val="tx1"/>
        </a:solidFill>
        <a:latin typeface="Arial" charset="0"/>
        <a:ea typeface="+mn-ea"/>
        <a:cs typeface="Arial" charset="0"/>
      </a:defRPr>
    </a:lvl6pPr>
    <a:lvl7pPr marL="2742871" algn="l" defTabSz="914290" rtl="0" eaLnBrk="1" latinLnBrk="0" hangingPunct="1">
      <a:defRPr kern="1200">
        <a:solidFill>
          <a:schemeClr val="tx1"/>
        </a:solidFill>
        <a:latin typeface="Arial" charset="0"/>
        <a:ea typeface="+mn-ea"/>
        <a:cs typeface="Arial" charset="0"/>
      </a:defRPr>
    </a:lvl7pPr>
    <a:lvl8pPr marL="3200016" algn="l" defTabSz="914290" rtl="0" eaLnBrk="1" latinLnBrk="0" hangingPunct="1">
      <a:defRPr kern="1200">
        <a:solidFill>
          <a:schemeClr val="tx1"/>
        </a:solidFill>
        <a:latin typeface="Arial" charset="0"/>
        <a:ea typeface="+mn-ea"/>
        <a:cs typeface="Arial" charset="0"/>
      </a:defRPr>
    </a:lvl8pPr>
    <a:lvl9pPr marL="3657161" algn="l" defTabSz="91429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98" autoAdjust="0"/>
    <p:restoredTop sz="94746" autoAdjust="0"/>
  </p:normalViewPr>
  <p:slideViewPr>
    <p:cSldViewPr>
      <p:cViewPr varScale="1">
        <p:scale>
          <a:sx n="71" d="100"/>
          <a:sy n="71" d="100"/>
        </p:scale>
        <p:origin x="-88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5874B63-AD28-4F88-B4AF-213BDCCC05C3}" type="datetimeFigureOut">
              <a:rPr lang="en-US"/>
              <a:pPr>
                <a:defRPr/>
              </a:pPr>
              <a:t>4/29/2010</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7119FB8E-E3EC-4815-A44C-DB1F4AE7BDD0}" type="slidenum">
              <a:rPr lang="en-GB"/>
              <a:pPr>
                <a:defRPr/>
              </a:pPr>
              <a:t>‹#›</a:t>
            </a:fld>
            <a:endParaRPr lang="en-GB"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145" algn="l" rtl="0" eaLnBrk="0" fontAlgn="base" hangingPunct="0">
      <a:spcBef>
        <a:spcPct val="30000"/>
      </a:spcBef>
      <a:spcAft>
        <a:spcPct val="0"/>
      </a:spcAft>
      <a:defRPr sz="1200" kern="1200">
        <a:solidFill>
          <a:schemeClr val="tx1"/>
        </a:solidFill>
        <a:latin typeface="+mn-lt"/>
        <a:ea typeface="+mn-ea"/>
        <a:cs typeface="+mn-cs"/>
      </a:defRPr>
    </a:lvl2pPr>
    <a:lvl3pPr marL="914290" algn="l" rtl="0" eaLnBrk="0" fontAlgn="base" hangingPunct="0">
      <a:spcBef>
        <a:spcPct val="30000"/>
      </a:spcBef>
      <a:spcAft>
        <a:spcPct val="0"/>
      </a:spcAft>
      <a:defRPr sz="1200" kern="1200">
        <a:solidFill>
          <a:schemeClr val="tx1"/>
        </a:solidFill>
        <a:latin typeface="+mn-lt"/>
        <a:ea typeface="+mn-ea"/>
        <a:cs typeface="+mn-cs"/>
      </a:defRPr>
    </a:lvl3pPr>
    <a:lvl4pPr marL="1371435" algn="l" rtl="0" eaLnBrk="0" fontAlgn="base" hangingPunct="0">
      <a:spcBef>
        <a:spcPct val="30000"/>
      </a:spcBef>
      <a:spcAft>
        <a:spcPct val="0"/>
      </a:spcAft>
      <a:defRPr sz="1200" kern="1200">
        <a:solidFill>
          <a:schemeClr val="tx1"/>
        </a:solidFill>
        <a:latin typeface="+mn-lt"/>
        <a:ea typeface="+mn-ea"/>
        <a:cs typeface="+mn-cs"/>
      </a:defRPr>
    </a:lvl4pPr>
    <a:lvl5pPr marL="1828581" algn="l" rtl="0" eaLnBrk="0" fontAlgn="base" hangingPunct="0">
      <a:spcBef>
        <a:spcPct val="30000"/>
      </a:spcBef>
      <a:spcAft>
        <a:spcPct val="0"/>
      </a:spcAft>
      <a:defRPr sz="1200" kern="1200">
        <a:solidFill>
          <a:schemeClr val="tx1"/>
        </a:solidFill>
        <a:latin typeface="+mn-lt"/>
        <a:ea typeface="+mn-ea"/>
        <a:cs typeface="+mn-cs"/>
      </a:defRPr>
    </a:lvl5pPr>
    <a:lvl6pPr marL="2285726" algn="l" defTabSz="914290" rtl="0" eaLnBrk="1" latinLnBrk="0" hangingPunct="1">
      <a:defRPr sz="1200" kern="1200">
        <a:solidFill>
          <a:schemeClr val="tx1"/>
        </a:solidFill>
        <a:latin typeface="+mn-lt"/>
        <a:ea typeface="+mn-ea"/>
        <a:cs typeface="+mn-cs"/>
      </a:defRPr>
    </a:lvl6pPr>
    <a:lvl7pPr marL="2742871" algn="l" defTabSz="914290" rtl="0" eaLnBrk="1" latinLnBrk="0" hangingPunct="1">
      <a:defRPr sz="1200" kern="1200">
        <a:solidFill>
          <a:schemeClr val="tx1"/>
        </a:solidFill>
        <a:latin typeface="+mn-lt"/>
        <a:ea typeface="+mn-ea"/>
        <a:cs typeface="+mn-cs"/>
      </a:defRPr>
    </a:lvl7pPr>
    <a:lvl8pPr marL="3200016" algn="l" defTabSz="914290" rtl="0" eaLnBrk="1" latinLnBrk="0" hangingPunct="1">
      <a:defRPr sz="1200" kern="1200">
        <a:solidFill>
          <a:schemeClr val="tx1"/>
        </a:solidFill>
        <a:latin typeface="+mn-lt"/>
        <a:ea typeface="+mn-ea"/>
        <a:cs typeface="+mn-cs"/>
      </a:defRPr>
    </a:lvl8pPr>
    <a:lvl9pPr marL="3657161" algn="l" defTabSz="91429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E3785A-309D-4841-B508-5228191D839A}" type="slidenum">
              <a:rPr lang="fr-FR"/>
              <a:pPr/>
              <a:t>5</a:t>
            </a:fld>
            <a:endParaRPr lang="fr-FR" dirty="0"/>
          </a:p>
        </p:txBody>
      </p:sp>
      <p:sp>
        <p:nvSpPr>
          <p:cNvPr id="108546" name="Rectangle 2"/>
          <p:cNvSpPr>
            <a:spLocks noGrp="1" noRot="1" noChangeAspect="1" noChangeArrowheads="1" noTextEdit="1"/>
          </p:cNvSpPr>
          <p:nvPr>
            <p:ph type="sldImg"/>
          </p:nvPr>
        </p:nvSpPr>
        <p:spPr>
          <a:ln/>
        </p:spPr>
      </p:sp>
      <p:sp>
        <p:nvSpPr>
          <p:cNvPr id="10854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92E826-D52A-4340-A187-4731F82AEBAF}" type="slidenum">
              <a:rPr lang="fr-FR"/>
              <a:pPr/>
              <a:t>6</a:t>
            </a:fld>
            <a:endParaRPr lang="fr-FR"/>
          </a:p>
        </p:txBody>
      </p:sp>
      <p:sp>
        <p:nvSpPr>
          <p:cNvPr id="150530" name="Rectangle 2"/>
          <p:cNvSpPr>
            <a:spLocks noGrp="1" noRot="1" noChangeAspect="1" noChangeArrowheads="1" noTextEdit="1"/>
          </p:cNvSpPr>
          <p:nvPr>
            <p:ph type="sldImg"/>
          </p:nvPr>
        </p:nvSpPr>
        <p:spPr>
          <a:ln/>
        </p:spPr>
      </p:sp>
      <p:sp>
        <p:nvSpPr>
          <p:cNvPr id="150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C9E078-AE69-4028-AC3E-3D5B90FDCD29}" type="slidenum">
              <a:rPr lang="fr-FR"/>
              <a:pPr/>
              <a:t>7</a:t>
            </a:fld>
            <a:endParaRPr lang="fr-FR" dirty="0"/>
          </a:p>
        </p:txBody>
      </p:sp>
      <p:sp>
        <p:nvSpPr>
          <p:cNvPr id="154626" name="Rectangle 2"/>
          <p:cNvSpPr>
            <a:spLocks noGrp="1" noRot="1" noChangeAspect="1" noChangeArrowheads="1" noTextEdit="1"/>
          </p:cNvSpPr>
          <p:nvPr>
            <p:ph type="sldImg"/>
          </p:nvPr>
        </p:nvSpPr>
        <p:spPr>
          <a:ln/>
        </p:spPr>
      </p:sp>
      <p:sp>
        <p:nvSpPr>
          <p:cNvPr id="15462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2F9578-B2DF-44EA-860E-C967BDDEDD08}" type="slidenum">
              <a:rPr lang="fr-FR"/>
              <a:pPr/>
              <a:t>9</a:t>
            </a:fld>
            <a:endParaRPr lang="fr-FR"/>
          </a:p>
        </p:txBody>
      </p:sp>
      <p:sp>
        <p:nvSpPr>
          <p:cNvPr id="166914" name="Rectangle 2"/>
          <p:cNvSpPr>
            <a:spLocks noGrp="1" noRot="1" noChangeAspect="1" noChangeArrowheads="1" noTextEdit="1"/>
          </p:cNvSpPr>
          <p:nvPr>
            <p:ph type="sldImg"/>
          </p:nvPr>
        </p:nvSpPr>
        <p:spPr>
          <a:ln/>
        </p:spPr>
      </p:sp>
      <p:sp>
        <p:nvSpPr>
          <p:cNvPr id="166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F85847-DA09-4730-B14B-5230CEC71B22}" type="slidenum">
              <a:rPr lang="fr-FR"/>
              <a:pPr/>
              <a:t>11</a:t>
            </a:fld>
            <a:endParaRPr lang="fr-FR"/>
          </a:p>
        </p:txBody>
      </p:sp>
      <p:sp>
        <p:nvSpPr>
          <p:cNvPr id="172034" name="Rectangle 2"/>
          <p:cNvSpPr>
            <a:spLocks noGrp="1" noRot="1" noChangeAspect="1" noChangeArrowheads="1" noTextEdit="1"/>
          </p:cNvSpPr>
          <p:nvPr>
            <p:ph type="sldImg"/>
          </p:nvPr>
        </p:nvSpPr>
        <p:spPr>
          <a:ln/>
        </p:spPr>
      </p:sp>
      <p:sp>
        <p:nvSpPr>
          <p:cNvPr id="17203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A1C94F-DC48-4F26-8FE8-BABD68D29CC2}" type="slidenum">
              <a:rPr lang="fr-FR"/>
              <a:pPr/>
              <a:t>16</a:t>
            </a:fld>
            <a:endParaRPr lang="fr-FR"/>
          </a:p>
        </p:txBody>
      </p:sp>
      <p:sp>
        <p:nvSpPr>
          <p:cNvPr id="168962" name="Rectangle 2"/>
          <p:cNvSpPr>
            <a:spLocks noGrp="1" noRot="1" noChangeAspect="1" noChangeArrowheads="1" noTextEdit="1"/>
          </p:cNvSpPr>
          <p:nvPr>
            <p:ph type="sldImg"/>
          </p:nvPr>
        </p:nvSpPr>
        <p:spPr>
          <a:ln/>
        </p:spPr>
      </p:sp>
      <p:sp>
        <p:nvSpPr>
          <p:cNvPr id="16896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45" indent="0" algn="ctr">
              <a:buNone/>
              <a:defRPr>
                <a:solidFill>
                  <a:schemeClr val="tx1">
                    <a:tint val="75000"/>
                  </a:schemeClr>
                </a:solidFill>
              </a:defRPr>
            </a:lvl2pPr>
            <a:lvl3pPr marL="914290" indent="0" algn="ctr">
              <a:buNone/>
              <a:defRPr>
                <a:solidFill>
                  <a:schemeClr val="tx1">
                    <a:tint val="75000"/>
                  </a:schemeClr>
                </a:solidFill>
              </a:defRPr>
            </a:lvl3pPr>
            <a:lvl4pPr marL="1371435" indent="0" algn="ctr">
              <a:buNone/>
              <a:defRPr>
                <a:solidFill>
                  <a:schemeClr val="tx1">
                    <a:tint val="75000"/>
                  </a:schemeClr>
                </a:solidFill>
              </a:defRPr>
            </a:lvl4pPr>
            <a:lvl5pPr marL="1828581" indent="0" algn="ctr">
              <a:buNone/>
              <a:defRPr>
                <a:solidFill>
                  <a:schemeClr val="tx1">
                    <a:tint val="75000"/>
                  </a:schemeClr>
                </a:solidFill>
              </a:defRPr>
            </a:lvl5pPr>
            <a:lvl6pPr marL="2285726" indent="0" algn="ctr">
              <a:buNone/>
              <a:defRPr>
                <a:solidFill>
                  <a:schemeClr val="tx1">
                    <a:tint val="75000"/>
                  </a:schemeClr>
                </a:solidFill>
              </a:defRPr>
            </a:lvl6pPr>
            <a:lvl7pPr marL="2742871" indent="0" algn="ctr">
              <a:buNone/>
              <a:defRPr>
                <a:solidFill>
                  <a:schemeClr val="tx1">
                    <a:tint val="75000"/>
                  </a:schemeClr>
                </a:solidFill>
              </a:defRPr>
            </a:lvl7pPr>
            <a:lvl8pPr marL="3200016" indent="0" algn="ctr">
              <a:buNone/>
              <a:defRPr>
                <a:solidFill>
                  <a:schemeClr val="tx1">
                    <a:tint val="75000"/>
                  </a:schemeClr>
                </a:solidFill>
              </a:defRPr>
            </a:lvl8pPr>
            <a:lvl9pPr marL="3657161"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1F10911F-47D5-45C0-9D75-674AF0828B90}" type="datetimeFigureOut">
              <a:rPr lang="en-US"/>
              <a:pPr>
                <a:defRPr/>
              </a:pPr>
              <a:t>4/29/2010</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A477B99C-D03E-4D49-BD3F-68006EFF2CFF}" type="slidenum">
              <a:rPr lang="en-GB"/>
              <a:pPr>
                <a:defRPr/>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FAA8A65B-7664-4E81-9C43-14D143C3A265}" type="datetimeFigureOut">
              <a:rPr lang="en-US"/>
              <a:pPr>
                <a:defRPr/>
              </a:pPr>
              <a:t>4/29/2010</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355D04C1-7103-4C4B-825A-C0C72D762B40}" type="slidenum">
              <a:rPr lang="en-GB"/>
              <a:pPr>
                <a:defRPr/>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B40D4A25-A566-4870-8576-ABB310DE98E4}" type="datetimeFigureOut">
              <a:rPr lang="en-US"/>
              <a:pPr>
                <a:defRPr/>
              </a:pPr>
              <a:t>4/29/2010</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63D23715-362D-4454-B1E1-145749C3FFE7}" type="slidenum">
              <a:rPr lang="en-GB"/>
              <a:pPr>
                <a:defRPr/>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60F317BB-E9F5-45A3-8E52-2359337C82BD}" type="datetimeFigureOut">
              <a:rPr lang="en-US"/>
              <a:pPr>
                <a:defRPr/>
              </a:pPr>
              <a:t>4/29/2010</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F02ACBCC-D7FB-4E96-8BC2-380EB2DDC6E3}"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145" indent="0">
              <a:buNone/>
              <a:defRPr sz="1800">
                <a:solidFill>
                  <a:schemeClr val="tx1">
                    <a:tint val="75000"/>
                  </a:schemeClr>
                </a:solidFill>
              </a:defRPr>
            </a:lvl2pPr>
            <a:lvl3pPr marL="914290" indent="0">
              <a:buNone/>
              <a:defRPr sz="1600">
                <a:solidFill>
                  <a:schemeClr val="tx1">
                    <a:tint val="75000"/>
                  </a:schemeClr>
                </a:solidFill>
              </a:defRPr>
            </a:lvl3pPr>
            <a:lvl4pPr marL="1371435" indent="0">
              <a:buNone/>
              <a:defRPr sz="1400">
                <a:solidFill>
                  <a:schemeClr val="tx1">
                    <a:tint val="75000"/>
                  </a:schemeClr>
                </a:solidFill>
              </a:defRPr>
            </a:lvl4pPr>
            <a:lvl5pPr marL="1828581" indent="0">
              <a:buNone/>
              <a:defRPr sz="1400">
                <a:solidFill>
                  <a:schemeClr val="tx1">
                    <a:tint val="75000"/>
                  </a:schemeClr>
                </a:solidFill>
              </a:defRPr>
            </a:lvl5pPr>
            <a:lvl6pPr marL="2285726" indent="0">
              <a:buNone/>
              <a:defRPr sz="1400">
                <a:solidFill>
                  <a:schemeClr val="tx1">
                    <a:tint val="75000"/>
                  </a:schemeClr>
                </a:solidFill>
              </a:defRPr>
            </a:lvl6pPr>
            <a:lvl7pPr marL="2742871" indent="0">
              <a:buNone/>
              <a:defRPr sz="1400">
                <a:solidFill>
                  <a:schemeClr val="tx1">
                    <a:tint val="75000"/>
                  </a:schemeClr>
                </a:solidFill>
              </a:defRPr>
            </a:lvl7pPr>
            <a:lvl8pPr marL="3200016" indent="0">
              <a:buNone/>
              <a:defRPr sz="1400">
                <a:solidFill>
                  <a:schemeClr val="tx1">
                    <a:tint val="75000"/>
                  </a:schemeClr>
                </a:solidFill>
              </a:defRPr>
            </a:lvl8pPr>
            <a:lvl9pPr marL="3657161"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2DAB397-A471-48E9-B0E2-F289C1C52830}" type="datetimeFigureOut">
              <a:rPr lang="en-US"/>
              <a:pPr>
                <a:defRPr/>
              </a:pPr>
              <a:t>4/29/2010</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188A47CC-4CC9-4AAA-9D42-EB6C689372E1}" type="slidenum">
              <a:rPr lang="en-GB"/>
              <a:pPr>
                <a:defRPr/>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D69F6CD6-1DDC-454B-9B19-4A869C153250}" type="datetimeFigureOut">
              <a:rPr lang="en-US"/>
              <a:pPr>
                <a:defRPr/>
              </a:pPr>
              <a:t>4/29/2010</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dirty="0"/>
          </a:p>
        </p:txBody>
      </p:sp>
      <p:sp>
        <p:nvSpPr>
          <p:cNvPr id="7" name="Slide Number Placeholder 5"/>
          <p:cNvSpPr>
            <a:spLocks noGrp="1"/>
          </p:cNvSpPr>
          <p:nvPr>
            <p:ph type="sldNum" sz="quarter" idx="12"/>
          </p:nvPr>
        </p:nvSpPr>
        <p:spPr/>
        <p:txBody>
          <a:bodyPr/>
          <a:lstStyle>
            <a:lvl1pPr>
              <a:defRPr/>
            </a:lvl1pPr>
          </a:lstStyle>
          <a:p>
            <a:pPr>
              <a:defRPr/>
            </a:pPr>
            <a:fld id="{871DF3D2-F6A7-4A66-92BA-3B094CB19B3D}" type="slidenum">
              <a:rPr lang="en-GB"/>
              <a:pPr>
                <a:defRPr/>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145" indent="0">
              <a:buNone/>
              <a:defRPr sz="2000" b="1"/>
            </a:lvl2pPr>
            <a:lvl3pPr marL="914290" indent="0">
              <a:buNone/>
              <a:defRPr sz="1800" b="1"/>
            </a:lvl3pPr>
            <a:lvl4pPr marL="1371435" indent="0">
              <a:buNone/>
              <a:defRPr sz="1600" b="1"/>
            </a:lvl4pPr>
            <a:lvl5pPr marL="1828581" indent="0">
              <a:buNone/>
              <a:defRPr sz="1600" b="1"/>
            </a:lvl5pPr>
            <a:lvl6pPr marL="2285726" indent="0">
              <a:buNone/>
              <a:defRPr sz="1600" b="1"/>
            </a:lvl6pPr>
            <a:lvl7pPr marL="2742871" indent="0">
              <a:buNone/>
              <a:defRPr sz="1600" b="1"/>
            </a:lvl7pPr>
            <a:lvl8pPr marL="3200016" indent="0">
              <a:buNone/>
              <a:defRPr sz="1600" b="1"/>
            </a:lvl8pPr>
            <a:lvl9pPr marL="3657161"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145" indent="0">
              <a:buNone/>
              <a:defRPr sz="2000" b="1"/>
            </a:lvl2pPr>
            <a:lvl3pPr marL="914290" indent="0">
              <a:buNone/>
              <a:defRPr sz="1800" b="1"/>
            </a:lvl3pPr>
            <a:lvl4pPr marL="1371435" indent="0">
              <a:buNone/>
              <a:defRPr sz="1600" b="1"/>
            </a:lvl4pPr>
            <a:lvl5pPr marL="1828581" indent="0">
              <a:buNone/>
              <a:defRPr sz="1600" b="1"/>
            </a:lvl5pPr>
            <a:lvl6pPr marL="2285726" indent="0">
              <a:buNone/>
              <a:defRPr sz="1600" b="1"/>
            </a:lvl6pPr>
            <a:lvl7pPr marL="2742871" indent="0">
              <a:buNone/>
              <a:defRPr sz="1600" b="1"/>
            </a:lvl7pPr>
            <a:lvl8pPr marL="3200016" indent="0">
              <a:buNone/>
              <a:defRPr sz="1600" b="1"/>
            </a:lvl8pPr>
            <a:lvl9pPr marL="3657161"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2166D7BB-42A0-4646-84CE-CADD75F9FEBF}" type="datetimeFigureOut">
              <a:rPr lang="en-US"/>
              <a:pPr>
                <a:defRPr/>
              </a:pPr>
              <a:t>4/29/2010</a:t>
            </a:fld>
            <a:endParaRPr lang="en-GB" dirty="0"/>
          </a:p>
        </p:txBody>
      </p:sp>
      <p:sp>
        <p:nvSpPr>
          <p:cNvPr id="8" name="Footer Placeholder 4"/>
          <p:cNvSpPr>
            <a:spLocks noGrp="1"/>
          </p:cNvSpPr>
          <p:nvPr>
            <p:ph type="ftr" sz="quarter" idx="11"/>
          </p:nvPr>
        </p:nvSpPr>
        <p:spPr/>
        <p:txBody>
          <a:bodyPr/>
          <a:lstStyle>
            <a:lvl1pPr>
              <a:defRPr/>
            </a:lvl1pPr>
          </a:lstStyle>
          <a:p>
            <a:pPr>
              <a:defRPr/>
            </a:pPr>
            <a:endParaRPr lang="en-GB" dirty="0"/>
          </a:p>
        </p:txBody>
      </p:sp>
      <p:sp>
        <p:nvSpPr>
          <p:cNvPr id="9" name="Slide Number Placeholder 5"/>
          <p:cNvSpPr>
            <a:spLocks noGrp="1"/>
          </p:cNvSpPr>
          <p:nvPr>
            <p:ph type="sldNum" sz="quarter" idx="12"/>
          </p:nvPr>
        </p:nvSpPr>
        <p:spPr/>
        <p:txBody>
          <a:bodyPr/>
          <a:lstStyle>
            <a:lvl1pPr>
              <a:defRPr/>
            </a:lvl1pPr>
          </a:lstStyle>
          <a:p>
            <a:pPr>
              <a:defRPr/>
            </a:pPr>
            <a:fld id="{E0DB929F-AC90-4DDF-960A-FFAF2D6A69B9}" type="slidenum">
              <a:rPr lang="en-GB"/>
              <a:pPr>
                <a:defRPr/>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187034DF-79AC-4CF6-82A0-E66AC495258B}" type="datetimeFigureOut">
              <a:rPr lang="en-US"/>
              <a:pPr>
                <a:defRPr/>
              </a:pPr>
              <a:t>4/29/2010</a:t>
            </a:fld>
            <a:endParaRPr lang="en-GB" dirty="0"/>
          </a:p>
        </p:txBody>
      </p:sp>
      <p:sp>
        <p:nvSpPr>
          <p:cNvPr id="4" name="Footer Placeholder 4"/>
          <p:cNvSpPr>
            <a:spLocks noGrp="1"/>
          </p:cNvSpPr>
          <p:nvPr>
            <p:ph type="ftr" sz="quarter" idx="11"/>
          </p:nvPr>
        </p:nvSpPr>
        <p:spPr/>
        <p:txBody>
          <a:bodyPr/>
          <a:lstStyle>
            <a:lvl1pPr>
              <a:defRPr/>
            </a:lvl1pPr>
          </a:lstStyle>
          <a:p>
            <a:pPr>
              <a:defRPr/>
            </a:pPr>
            <a:endParaRPr lang="en-GB" dirty="0"/>
          </a:p>
        </p:txBody>
      </p:sp>
      <p:sp>
        <p:nvSpPr>
          <p:cNvPr id="5" name="Slide Number Placeholder 5"/>
          <p:cNvSpPr>
            <a:spLocks noGrp="1"/>
          </p:cNvSpPr>
          <p:nvPr>
            <p:ph type="sldNum" sz="quarter" idx="12"/>
          </p:nvPr>
        </p:nvSpPr>
        <p:spPr/>
        <p:txBody>
          <a:bodyPr/>
          <a:lstStyle>
            <a:lvl1pPr>
              <a:defRPr/>
            </a:lvl1pPr>
          </a:lstStyle>
          <a:p>
            <a:pPr>
              <a:defRPr/>
            </a:pPr>
            <a:fld id="{38E343A1-E8A1-4FB2-8FFA-D30BF8AF8FDD}" type="slidenum">
              <a:rPr lang="en-GB"/>
              <a:pPr>
                <a:defRPr/>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5081D3A-BEF8-49C6-909C-B70C71A19A48}" type="datetimeFigureOut">
              <a:rPr lang="en-US"/>
              <a:pPr>
                <a:defRPr/>
              </a:pPr>
              <a:t>4/29/2010</a:t>
            </a:fld>
            <a:endParaRPr lang="en-GB" dirty="0"/>
          </a:p>
        </p:txBody>
      </p:sp>
      <p:sp>
        <p:nvSpPr>
          <p:cNvPr id="3" name="Footer Placeholder 4"/>
          <p:cNvSpPr>
            <a:spLocks noGrp="1"/>
          </p:cNvSpPr>
          <p:nvPr>
            <p:ph type="ftr" sz="quarter" idx="11"/>
          </p:nvPr>
        </p:nvSpPr>
        <p:spPr/>
        <p:txBody>
          <a:bodyPr/>
          <a:lstStyle>
            <a:lvl1pPr>
              <a:defRPr/>
            </a:lvl1pPr>
          </a:lstStyle>
          <a:p>
            <a:pPr>
              <a:defRPr/>
            </a:pPr>
            <a:endParaRPr lang="en-GB" dirty="0"/>
          </a:p>
        </p:txBody>
      </p:sp>
      <p:sp>
        <p:nvSpPr>
          <p:cNvPr id="4" name="Slide Number Placeholder 5"/>
          <p:cNvSpPr>
            <a:spLocks noGrp="1"/>
          </p:cNvSpPr>
          <p:nvPr>
            <p:ph type="sldNum" sz="quarter" idx="12"/>
          </p:nvPr>
        </p:nvSpPr>
        <p:spPr/>
        <p:txBody>
          <a:bodyPr/>
          <a:lstStyle>
            <a:lvl1pPr>
              <a:defRPr/>
            </a:lvl1pPr>
          </a:lstStyle>
          <a:p>
            <a:pPr>
              <a:defRPr/>
            </a:pPr>
            <a:fld id="{3A8DBCDD-9638-42A4-BE50-ED589D9997B1}" type="slidenum">
              <a:rPr lang="en-GB"/>
              <a:pPr>
                <a:defRPr/>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145" indent="0">
              <a:buNone/>
              <a:defRPr sz="1200"/>
            </a:lvl2pPr>
            <a:lvl3pPr marL="914290" indent="0">
              <a:buNone/>
              <a:defRPr sz="1000"/>
            </a:lvl3pPr>
            <a:lvl4pPr marL="1371435" indent="0">
              <a:buNone/>
              <a:defRPr sz="900"/>
            </a:lvl4pPr>
            <a:lvl5pPr marL="1828581" indent="0">
              <a:buNone/>
              <a:defRPr sz="900"/>
            </a:lvl5pPr>
            <a:lvl6pPr marL="2285726" indent="0">
              <a:buNone/>
              <a:defRPr sz="900"/>
            </a:lvl6pPr>
            <a:lvl7pPr marL="2742871" indent="0">
              <a:buNone/>
              <a:defRPr sz="900"/>
            </a:lvl7pPr>
            <a:lvl8pPr marL="3200016" indent="0">
              <a:buNone/>
              <a:defRPr sz="900"/>
            </a:lvl8pPr>
            <a:lvl9pPr marL="3657161"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EB0971D-8201-4E42-BD9E-3F57A75737B7}" type="datetimeFigureOut">
              <a:rPr lang="en-US"/>
              <a:pPr>
                <a:defRPr/>
              </a:pPr>
              <a:t>4/29/2010</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dirty="0"/>
          </a:p>
        </p:txBody>
      </p:sp>
      <p:sp>
        <p:nvSpPr>
          <p:cNvPr id="7" name="Slide Number Placeholder 5"/>
          <p:cNvSpPr>
            <a:spLocks noGrp="1"/>
          </p:cNvSpPr>
          <p:nvPr>
            <p:ph type="sldNum" sz="quarter" idx="12"/>
          </p:nvPr>
        </p:nvSpPr>
        <p:spPr/>
        <p:txBody>
          <a:bodyPr/>
          <a:lstStyle>
            <a:lvl1pPr>
              <a:defRPr/>
            </a:lvl1pPr>
          </a:lstStyle>
          <a:p>
            <a:pPr>
              <a:defRPr/>
            </a:pPr>
            <a:fld id="{1BDA5EE7-1817-425E-ADC8-CD1B3BC88624}" type="slidenum">
              <a:rPr lang="en-GB"/>
              <a:pPr>
                <a:defRPr/>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145" indent="0">
              <a:buNone/>
              <a:defRPr sz="2800"/>
            </a:lvl2pPr>
            <a:lvl3pPr marL="914290" indent="0">
              <a:buNone/>
              <a:defRPr sz="2400"/>
            </a:lvl3pPr>
            <a:lvl4pPr marL="1371435" indent="0">
              <a:buNone/>
              <a:defRPr sz="2000"/>
            </a:lvl4pPr>
            <a:lvl5pPr marL="1828581" indent="0">
              <a:buNone/>
              <a:defRPr sz="2000"/>
            </a:lvl5pPr>
            <a:lvl6pPr marL="2285726" indent="0">
              <a:buNone/>
              <a:defRPr sz="2000"/>
            </a:lvl6pPr>
            <a:lvl7pPr marL="2742871" indent="0">
              <a:buNone/>
              <a:defRPr sz="2000"/>
            </a:lvl7pPr>
            <a:lvl8pPr marL="3200016" indent="0">
              <a:buNone/>
              <a:defRPr sz="2000"/>
            </a:lvl8pPr>
            <a:lvl9pPr marL="3657161"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45" indent="0">
              <a:buNone/>
              <a:defRPr sz="1200"/>
            </a:lvl2pPr>
            <a:lvl3pPr marL="914290" indent="0">
              <a:buNone/>
              <a:defRPr sz="1000"/>
            </a:lvl3pPr>
            <a:lvl4pPr marL="1371435" indent="0">
              <a:buNone/>
              <a:defRPr sz="900"/>
            </a:lvl4pPr>
            <a:lvl5pPr marL="1828581" indent="0">
              <a:buNone/>
              <a:defRPr sz="900"/>
            </a:lvl5pPr>
            <a:lvl6pPr marL="2285726" indent="0">
              <a:buNone/>
              <a:defRPr sz="900"/>
            </a:lvl6pPr>
            <a:lvl7pPr marL="2742871" indent="0">
              <a:buNone/>
              <a:defRPr sz="900"/>
            </a:lvl7pPr>
            <a:lvl8pPr marL="3200016" indent="0">
              <a:buNone/>
              <a:defRPr sz="900"/>
            </a:lvl8pPr>
            <a:lvl9pPr marL="3657161"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155CA75-07CE-46E4-BBBB-9EEAD3AFE657}" type="datetimeFigureOut">
              <a:rPr lang="en-US"/>
              <a:pPr>
                <a:defRPr/>
              </a:pPr>
              <a:t>4/29/2010</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dirty="0"/>
          </a:p>
        </p:txBody>
      </p:sp>
      <p:sp>
        <p:nvSpPr>
          <p:cNvPr id="7" name="Slide Number Placeholder 5"/>
          <p:cNvSpPr>
            <a:spLocks noGrp="1"/>
          </p:cNvSpPr>
          <p:nvPr>
            <p:ph type="sldNum" sz="quarter" idx="12"/>
          </p:nvPr>
        </p:nvSpPr>
        <p:spPr/>
        <p:txBody>
          <a:bodyPr/>
          <a:lstStyle>
            <a:lvl1pPr>
              <a:defRPr/>
            </a:lvl1pPr>
          </a:lstStyle>
          <a:p>
            <a:pPr>
              <a:defRPr/>
            </a:pPr>
            <a:fld id="{FFADC184-2CA6-46FA-BEF6-6C04AAB9E3E1}" type="slidenum">
              <a:rPr lang="en-GB"/>
              <a:pPr>
                <a:defRPr/>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29" tIns="45715" rIns="91429" bIns="45715" numCol="1" anchor="ctr" anchorCtr="0" compatLnSpc="1">
            <a:prstTxWarp prst="textNoShape">
              <a:avLst/>
            </a:prstTxWarp>
          </a:bodyPr>
          <a:lstStyle/>
          <a:p>
            <a:pPr lvl="0"/>
            <a:r>
              <a:rPr lang="en-US" smtClean="0"/>
              <a:t>Click to edit Master title style</a:t>
            </a:r>
            <a:endParaRPr lang="en-GB" smtClean="0"/>
          </a:p>
        </p:txBody>
      </p:sp>
      <p:sp>
        <p:nvSpPr>
          <p:cNvPr id="4099" name="Text Placeholder 2"/>
          <p:cNvSpPr>
            <a:spLocks noGrp="1"/>
          </p:cNvSpPr>
          <p:nvPr>
            <p:ph type="body" idx="1"/>
          </p:nvPr>
        </p:nvSpPr>
        <p:spPr bwMode="auto">
          <a:xfrm>
            <a:off x="457200" y="1600201"/>
            <a:ext cx="8229600" cy="4525963"/>
          </a:xfrm>
          <a:prstGeom prst="rect">
            <a:avLst/>
          </a:prstGeom>
          <a:noFill/>
          <a:ln w="9525">
            <a:noFill/>
            <a:miter lim="800000"/>
            <a:headEnd/>
            <a:tailEnd/>
          </a:ln>
        </p:spPr>
        <p:txBody>
          <a:bodyPr vert="horz" wrap="square" lIns="91429" tIns="45715" rIns="91429" bIns="4571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1"/>
            <a:ext cx="2133600" cy="365125"/>
          </a:xfrm>
          <a:prstGeom prst="rect">
            <a:avLst/>
          </a:prstGeom>
        </p:spPr>
        <p:txBody>
          <a:bodyPr vert="horz" lIns="91429" tIns="45715" rIns="91429" bIns="45715"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69E34023-9D5C-4174-804A-580CA0FB12C3}" type="datetimeFigureOut">
              <a:rPr lang="en-US"/>
              <a:pPr>
                <a:defRPr/>
              </a:pPr>
              <a:t>4/29/2010</a:t>
            </a:fld>
            <a:endParaRPr lang="en-GB" dirty="0"/>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29" tIns="45715" rIns="91429" bIns="45715"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dirty="0"/>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29" tIns="45715" rIns="91429" bIns="45715"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C9BBBBE0-0391-42E6-B861-E35F99A53B9A}"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145" algn="ctr" rtl="0" fontAlgn="base">
        <a:spcBef>
          <a:spcPct val="0"/>
        </a:spcBef>
        <a:spcAft>
          <a:spcPct val="0"/>
        </a:spcAft>
        <a:defRPr sz="4400">
          <a:solidFill>
            <a:schemeClr val="tx1"/>
          </a:solidFill>
          <a:latin typeface="Calibri" pitchFamily="34" charset="0"/>
        </a:defRPr>
      </a:lvl6pPr>
      <a:lvl7pPr marL="914290" algn="ctr" rtl="0" fontAlgn="base">
        <a:spcBef>
          <a:spcPct val="0"/>
        </a:spcBef>
        <a:spcAft>
          <a:spcPct val="0"/>
        </a:spcAft>
        <a:defRPr sz="4400">
          <a:solidFill>
            <a:schemeClr val="tx1"/>
          </a:solidFill>
          <a:latin typeface="Calibri" pitchFamily="34" charset="0"/>
        </a:defRPr>
      </a:lvl7pPr>
      <a:lvl8pPr marL="1371435" algn="ctr" rtl="0" fontAlgn="base">
        <a:spcBef>
          <a:spcPct val="0"/>
        </a:spcBef>
        <a:spcAft>
          <a:spcPct val="0"/>
        </a:spcAft>
        <a:defRPr sz="4400">
          <a:solidFill>
            <a:schemeClr val="tx1"/>
          </a:solidFill>
          <a:latin typeface="Calibri" pitchFamily="34" charset="0"/>
        </a:defRPr>
      </a:lvl8pPr>
      <a:lvl9pPr marL="1828581" algn="ctr" rtl="0" fontAlgn="base">
        <a:spcBef>
          <a:spcPct val="0"/>
        </a:spcBef>
        <a:spcAft>
          <a:spcPct val="0"/>
        </a:spcAft>
        <a:defRPr sz="4400">
          <a:solidFill>
            <a:schemeClr val="tx1"/>
          </a:solidFill>
          <a:latin typeface="Calibri" pitchFamily="34" charset="0"/>
        </a:defRPr>
      </a:lvl9pPr>
    </p:titleStyle>
    <p:bodyStyle>
      <a:lvl1pPr marL="342859" indent="-342859"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861" indent="-285716"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2863" indent="-228573"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008" indent="-228573"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153" indent="-228573"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298" indent="-228573" algn="l" defTabSz="91429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43" indent="-228573" algn="l" defTabSz="91429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89" indent="-228573" algn="l" defTabSz="91429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734" indent="-228573" algn="l" defTabSz="91429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290" rtl="0" eaLnBrk="1" latinLnBrk="0" hangingPunct="1">
        <a:defRPr sz="1800" kern="1200">
          <a:solidFill>
            <a:schemeClr val="tx1"/>
          </a:solidFill>
          <a:latin typeface="+mn-lt"/>
          <a:ea typeface="+mn-ea"/>
          <a:cs typeface="+mn-cs"/>
        </a:defRPr>
      </a:lvl1pPr>
      <a:lvl2pPr marL="457145" algn="l" defTabSz="914290" rtl="0" eaLnBrk="1" latinLnBrk="0" hangingPunct="1">
        <a:defRPr sz="1800" kern="1200">
          <a:solidFill>
            <a:schemeClr val="tx1"/>
          </a:solidFill>
          <a:latin typeface="+mn-lt"/>
          <a:ea typeface="+mn-ea"/>
          <a:cs typeface="+mn-cs"/>
        </a:defRPr>
      </a:lvl2pPr>
      <a:lvl3pPr marL="914290" algn="l" defTabSz="914290" rtl="0" eaLnBrk="1" latinLnBrk="0" hangingPunct="1">
        <a:defRPr sz="1800" kern="1200">
          <a:solidFill>
            <a:schemeClr val="tx1"/>
          </a:solidFill>
          <a:latin typeface="+mn-lt"/>
          <a:ea typeface="+mn-ea"/>
          <a:cs typeface="+mn-cs"/>
        </a:defRPr>
      </a:lvl3pPr>
      <a:lvl4pPr marL="1371435" algn="l" defTabSz="914290" rtl="0" eaLnBrk="1" latinLnBrk="0" hangingPunct="1">
        <a:defRPr sz="1800" kern="1200">
          <a:solidFill>
            <a:schemeClr val="tx1"/>
          </a:solidFill>
          <a:latin typeface="+mn-lt"/>
          <a:ea typeface="+mn-ea"/>
          <a:cs typeface="+mn-cs"/>
        </a:defRPr>
      </a:lvl4pPr>
      <a:lvl5pPr marL="1828581" algn="l" defTabSz="914290" rtl="0" eaLnBrk="1" latinLnBrk="0" hangingPunct="1">
        <a:defRPr sz="1800" kern="1200">
          <a:solidFill>
            <a:schemeClr val="tx1"/>
          </a:solidFill>
          <a:latin typeface="+mn-lt"/>
          <a:ea typeface="+mn-ea"/>
          <a:cs typeface="+mn-cs"/>
        </a:defRPr>
      </a:lvl5pPr>
      <a:lvl6pPr marL="2285726" algn="l" defTabSz="914290" rtl="0" eaLnBrk="1" latinLnBrk="0" hangingPunct="1">
        <a:defRPr sz="1800" kern="1200">
          <a:solidFill>
            <a:schemeClr val="tx1"/>
          </a:solidFill>
          <a:latin typeface="+mn-lt"/>
          <a:ea typeface="+mn-ea"/>
          <a:cs typeface="+mn-cs"/>
        </a:defRPr>
      </a:lvl6pPr>
      <a:lvl7pPr marL="2742871" algn="l" defTabSz="914290" rtl="0" eaLnBrk="1" latinLnBrk="0" hangingPunct="1">
        <a:defRPr sz="1800" kern="1200">
          <a:solidFill>
            <a:schemeClr val="tx1"/>
          </a:solidFill>
          <a:latin typeface="+mn-lt"/>
          <a:ea typeface="+mn-ea"/>
          <a:cs typeface="+mn-cs"/>
        </a:defRPr>
      </a:lvl7pPr>
      <a:lvl8pPr marL="3200016" algn="l" defTabSz="914290" rtl="0" eaLnBrk="1" latinLnBrk="0" hangingPunct="1">
        <a:defRPr sz="1800" kern="1200">
          <a:solidFill>
            <a:schemeClr val="tx1"/>
          </a:solidFill>
          <a:latin typeface="+mn-lt"/>
          <a:ea typeface="+mn-ea"/>
          <a:cs typeface="+mn-cs"/>
        </a:defRPr>
      </a:lvl8pPr>
      <a:lvl9pPr marL="3657161" algn="l" defTabSz="91429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rd51-public.web.cern.ch/RD51-Public" TargetMode="External"/><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notesSlide" Target="../notesSlides/notesSlide5.xml"/><Relationship Id="rId7" Type="http://schemas.openxmlformats.org/officeDocument/2006/relationships/oleObject" Target="???" TargetMode="Externa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indico.cern.ch/conferenceDisplay.py?confId=36159" TargetMode="External"/><Relationship Id="rId2" Type="http://schemas.openxmlformats.org/officeDocument/2006/relationships/hyperlink" Target="http://indico.cern.ch/categoryDisplay.py?categId=1542" TargetMode="External"/><Relationship Id="rId1" Type="http://schemas.openxmlformats.org/officeDocument/2006/relationships/slideLayout" Target="../slideLayouts/slideLayout2.xml"/><Relationship Id="rId6" Type="http://schemas.openxmlformats.org/officeDocument/2006/relationships/hyperlink" Target="http://spsschedule.web.cern.ch/SPSschedule/schedules/sps/2009/v200/all.pdf" TargetMode="External"/><Relationship Id="rId5" Type="http://schemas.openxmlformats.org/officeDocument/2006/relationships/hyperlink" Target="http://cdsweb.cern.ch/record/1143639/files/M-186.pdf" TargetMode="External"/><Relationship Id="rId4" Type="http://schemas.openxmlformats.org/officeDocument/2006/relationships/hyperlink" Target="http://cdsweb.cern.ch/record/1120459?ln=en"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indico.cern.ch/conferenceDisplay.py?confId=41747" TargetMode="External"/><Relationship Id="rId13" Type="http://schemas.openxmlformats.org/officeDocument/2006/relationships/hyperlink" Target="http://indico.cern.ch/conferenceOtherViews.py?view=standard&amp;confId=47406" TargetMode="External"/><Relationship Id="rId18" Type="http://schemas.openxmlformats.org/officeDocument/2006/relationships/hyperlink" Target="http://indico.cern.ch/conferenceDisplay.py?confId=66175" TargetMode="External"/><Relationship Id="rId3" Type="http://schemas.openxmlformats.org/officeDocument/2006/relationships/hyperlink" Target="http://indico.cern.ch/conferenceDisplay.py?confId=16213" TargetMode="External"/><Relationship Id="rId21" Type="http://schemas.openxmlformats.org/officeDocument/2006/relationships/image" Target="../media/image4.jpeg"/><Relationship Id="rId7" Type="http://schemas.openxmlformats.org/officeDocument/2006/relationships/hyperlink" Target="http://cdsweb.cern.ch/record/1120459?ln=en" TargetMode="External"/><Relationship Id="rId12" Type="http://schemas.openxmlformats.org/officeDocument/2006/relationships/hyperlink" Target="http://indico.cern.ch/conferenceDisplay.py?confId=46019" TargetMode="External"/><Relationship Id="rId17" Type="http://schemas.openxmlformats.org/officeDocument/2006/relationships/hyperlink" Target="http://candia.inp.demokritos.gr/mpgd2009" TargetMode="External"/><Relationship Id="rId2" Type="http://schemas.openxmlformats.org/officeDocument/2006/relationships/notesSlide" Target="../notesSlides/notesSlide1.xml"/><Relationship Id="rId16" Type="http://schemas.openxmlformats.org/officeDocument/2006/relationships/hyperlink" Target="http://indico.cern.ch/conferenceDisplay.py?confId=51279" TargetMode="External"/><Relationship Id="rId20"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hyperlink" Target="http://indico.cern.ch/conferenceDisplay.py?confId=36159" TargetMode="External"/><Relationship Id="rId11" Type="http://schemas.openxmlformats.org/officeDocument/2006/relationships/hyperlink" Target="http://cdsweb.cern.ch/record/1143639/files/M-186.pdf" TargetMode="External"/><Relationship Id="rId5" Type="http://schemas.openxmlformats.org/officeDocument/2006/relationships/hyperlink" Target="http://cerncourier.com/cws/article/cern/35458" TargetMode="External"/><Relationship Id="rId15" Type="http://schemas.openxmlformats.org/officeDocument/2006/relationships/hyperlink" Target="http://indico.cern.ch/conferenceDisplay.py?confId=56216" TargetMode="External"/><Relationship Id="rId10" Type="http://schemas.openxmlformats.org/officeDocument/2006/relationships/hyperlink" Target="http://indico.cern.ch/conferenceOtherViews.py?view=standard&amp;confId=35172" TargetMode="External"/><Relationship Id="rId19" Type="http://schemas.openxmlformats.org/officeDocument/2006/relationships/hyperlink" Target="http://indicobeta.cern.ch/conferenceDisplay.py?confId=72610" TargetMode="External"/><Relationship Id="rId4" Type="http://schemas.openxmlformats.org/officeDocument/2006/relationships/hyperlink" Target="http://www.nikhef.nl/pub/conferences/rd51" TargetMode="External"/><Relationship Id="rId9" Type="http://schemas.openxmlformats.org/officeDocument/2006/relationships/hyperlink" Target="http://cdsweb.cern.ch/record/1132796/files/LHCC-095.pdf" TargetMode="External"/><Relationship Id="rId14" Type="http://schemas.openxmlformats.org/officeDocument/2006/relationships/hyperlink" Target="http://indico.cern.ch/conferenceDisplay.py?confId=50797"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png"/><Relationship Id="rId9"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49742" y="1428737"/>
            <a:ext cx="5903965" cy="2185203"/>
          </a:xfrm>
          <a:prstGeom prst="rect">
            <a:avLst/>
          </a:prstGeom>
          <a:noFill/>
        </p:spPr>
        <p:txBody>
          <a:bodyPr wrap="none" lIns="91429" tIns="45715" rIns="91429" bIns="45715">
            <a:spAutoFit/>
          </a:bodyPr>
          <a:lstStyle/>
          <a:p>
            <a:pPr algn="ctr">
              <a:defRPr/>
            </a:pPr>
            <a:r>
              <a:rPr lang="en-GB" sz="3200" b="1" dirty="0" smtClean="0">
                <a:solidFill>
                  <a:schemeClr val="tx2"/>
                </a:solidFill>
                <a:effectLst>
                  <a:outerShdw blurRad="38100" dist="38100" dir="2700000" algn="tl">
                    <a:srgbClr val="000000">
                      <a:alpha val="43137"/>
                    </a:srgbClr>
                  </a:outerShdw>
                </a:effectLst>
                <a:latin typeface="+mj-lt"/>
              </a:rPr>
              <a:t>WP5: Micropattern </a:t>
            </a:r>
            <a:r>
              <a:rPr lang="en-GB" sz="3200" b="1" dirty="0">
                <a:solidFill>
                  <a:schemeClr val="tx2"/>
                </a:solidFill>
                <a:effectLst>
                  <a:outerShdw blurRad="38100" dist="38100" dir="2700000" algn="tl">
                    <a:srgbClr val="000000">
                      <a:alpha val="43137"/>
                    </a:srgbClr>
                  </a:outerShdw>
                </a:effectLst>
                <a:latin typeface="+mj-lt"/>
              </a:rPr>
              <a:t>Gas </a:t>
            </a:r>
            <a:r>
              <a:rPr lang="en-GB" sz="3200" b="1" dirty="0" smtClean="0">
                <a:solidFill>
                  <a:schemeClr val="tx2"/>
                </a:solidFill>
                <a:effectLst>
                  <a:outerShdw blurRad="38100" dist="38100" dir="2700000" algn="tl">
                    <a:srgbClr val="000000">
                      <a:alpha val="43137"/>
                    </a:srgbClr>
                  </a:outerShdw>
                </a:effectLst>
                <a:latin typeface="+mj-lt"/>
              </a:rPr>
              <a:t>Detectors</a:t>
            </a:r>
          </a:p>
          <a:p>
            <a:pPr algn="ctr">
              <a:defRPr/>
            </a:pPr>
            <a:r>
              <a:rPr lang="en-GB" sz="3200" b="1" dirty="0" smtClean="0">
                <a:solidFill>
                  <a:schemeClr val="tx2"/>
                </a:solidFill>
                <a:effectLst>
                  <a:outerShdw blurRad="38100" dist="38100" dir="2700000" algn="tl">
                    <a:srgbClr val="000000">
                      <a:alpha val="43137"/>
                    </a:srgbClr>
                  </a:outerShdw>
                </a:effectLst>
                <a:latin typeface="+mj-lt"/>
              </a:rPr>
              <a:t>status report </a:t>
            </a:r>
          </a:p>
          <a:p>
            <a:pPr algn="ctr">
              <a:defRPr/>
            </a:pPr>
            <a:endParaRPr lang="en-GB" sz="3200" b="1" dirty="0">
              <a:solidFill>
                <a:schemeClr val="tx2"/>
              </a:solidFill>
              <a:effectLst>
                <a:outerShdw blurRad="38100" dist="38100" dir="2700000" algn="tl">
                  <a:srgbClr val="000000">
                    <a:alpha val="43137"/>
                  </a:srgbClr>
                </a:outerShdw>
              </a:effectLst>
              <a:latin typeface="+mj-lt"/>
            </a:endParaRPr>
          </a:p>
          <a:p>
            <a:pPr algn="ctr">
              <a:defRPr/>
            </a:pPr>
            <a:r>
              <a:rPr lang="en-GB" sz="2000" b="1" dirty="0">
                <a:solidFill>
                  <a:schemeClr val="tx2"/>
                </a:solidFill>
                <a:effectLst>
                  <a:outerShdw blurRad="38100" dist="38100" dir="2700000" algn="tl">
                    <a:srgbClr val="000000">
                      <a:alpha val="43137"/>
                    </a:srgbClr>
                  </a:outerShdw>
                </a:effectLst>
                <a:latin typeface="+mj-lt"/>
              </a:rPr>
              <a:t>Leszek Ropelewski</a:t>
            </a:r>
          </a:p>
          <a:p>
            <a:pPr algn="ctr">
              <a:defRPr/>
            </a:pPr>
            <a:r>
              <a:rPr lang="en-GB" sz="2000" b="1" dirty="0">
                <a:solidFill>
                  <a:schemeClr val="tx2"/>
                </a:solidFill>
                <a:effectLst>
                  <a:outerShdw blurRad="38100" dist="38100" dir="2700000" algn="tl">
                    <a:srgbClr val="000000">
                      <a:alpha val="43137"/>
                    </a:srgbClr>
                  </a:outerShdw>
                </a:effectLst>
                <a:latin typeface="+mj-lt"/>
              </a:rPr>
              <a:t>CERN – PH - DT</a:t>
            </a:r>
          </a:p>
        </p:txBody>
      </p:sp>
      <p:sp>
        <p:nvSpPr>
          <p:cNvPr id="5123" name="TextBox 4"/>
          <p:cNvSpPr txBox="1">
            <a:spLocks noChangeArrowheads="1"/>
          </p:cNvSpPr>
          <p:nvPr/>
        </p:nvSpPr>
        <p:spPr bwMode="auto">
          <a:xfrm>
            <a:off x="0" y="6550224"/>
            <a:ext cx="4889137" cy="307766"/>
          </a:xfrm>
          <a:prstGeom prst="rect">
            <a:avLst/>
          </a:prstGeom>
          <a:noFill/>
          <a:ln w="9525">
            <a:noFill/>
            <a:miter lim="800000"/>
            <a:headEnd/>
            <a:tailEnd/>
          </a:ln>
        </p:spPr>
        <p:txBody>
          <a:bodyPr wrap="none" lIns="91429" tIns="45715" rIns="91429" bIns="45715">
            <a:spAutoFit/>
          </a:bodyPr>
          <a:lstStyle/>
          <a:p>
            <a:r>
              <a:rPr lang="en-GB" sz="1400" dirty="0">
                <a:solidFill>
                  <a:schemeClr val="tx2"/>
                </a:solidFill>
              </a:rPr>
              <a:t>CERN</a:t>
            </a:r>
            <a:r>
              <a:rPr lang="en-GB" sz="1400" dirty="0" smtClean="0">
                <a:solidFill>
                  <a:schemeClr val="tx2"/>
                </a:solidFill>
              </a:rPr>
              <a:t>, DT Steering Committee meeting, 30</a:t>
            </a:r>
            <a:r>
              <a:rPr lang="en-GB" sz="1400" baseline="30000" dirty="0" smtClean="0">
                <a:solidFill>
                  <a:schemeClr val="tx2"/>
                </a:solidFill>
              </a:rPr>
              <a:t>th</a:t>
            </a:r>
            <a:r>
              <a:rPr lang="en-GB" sz="1400" dirty="0" smtClean="0">
                <a:solidFill>
                  <a:schemeClr val="tx2"/>
                </a:solidFill>
              </a:rPr>
              <a:t> of April 2010</a:t>
            </a:r>
            <a:endParaRPr lang="en-GB" sz="1400" dirty="0">
              <a:solidFill>
                <a:schemeClr val="tx2"/>
              </a:solidFill>
            </a:endParaRPr>
          </a:p>
        </p:txBody>
      </p:sp>
      <p:pic>
        <p:nvPicPr>
          <p:cNvPr id="5" name="Picture 7" descr="C:\Users\danilo\Documents\Conferences\biodola09\Banner.jpg"/>
          <p:cNvPicPr>
            <a:picLocks noChangeAspect="1" noChangeArrowheads="1"/>
          </p:cNvPicPr>
          <p:nvPr/>
        </p:nvPicPr>
        <p:blipFill>
          <a:blip r:embed="rId2" cstate="print"/>
          <a:srcRect/>
          <a:stretch>
            <a:fillRect/>
          </a:stretch>
        </p:blipFill>
        <p:spPr bwMode="auto">
          <a:xfrm>
            <a:off x="-28574" y="285729"/>
            <a:ext cx="9172575" cy="865187"/>
          </a:xfrm>
          <a:prstGeom prst="rect">
            <a:avLst/>
          </a:prstGeom>
          <a:noFill/>
          <a:ln w="9525">
            <a:noFill/>
            <a:miter lim="800000"/>
            <a:headEnd/>
            <a:tailEnd/>
          </a:ln>
        </p:spPr>
      </p:pic>
      <p:sp>
        <p:nvSpPr>
          <p:cNvPr id="6" name="TextBox 5"/>
          <p:cNvSpPr txBox="1"/>
          <p:nvPr/>
        </p:nvSpPr>
        <p:spPr>
          <a:xfrm>
            <a:off x="3643306" y="5286389"/>
            <a:ext cx="2270860" cy="312174"/>
          </a:xfrm>
          <a:prstGeom prst="rect">
            <a:avLst/>
          </a:prstGeom>
          <a:noFill/>
        </p:spPr>
        <p:txBody>
          <a:bodyPr wrap="none" lIns="91429" tIns="45715" rIns="91429" bIns="45715" rtlCol="0">
            <a:spAutoFit/>
          </a:bodyPr>
          <a:lstStyle/>
          <a:p>
            <a:r>
              <a:rPr lang="en-GB" sz="1400" b="1" dirty="0" smtClean="0">
                <a:solidFill>
                  <a:schemeClr val="tx2"/>
                </a:solidFill>
                <a:hlinkClick r:id="rId3"/>
              </a:rPr>
              <a:t>RD51 Collaboration Site</a:t>
            </a:r>
            <a:endParaRPr lang="en-GB" sz="1400" b="1" dirty="0">
              <a:solidFill>
                <a:schemeClr val="tx2"/>
              </a:solidFill>
            </a:endParaRPr>
          </a:p>
        </p:txBody>
      </p:sp>
      <p:pic>
        <p:nvPicPr>
          <p:cNvPr id="7" name="Picture 6" descr="t2.jpg"/>
          <p:cNvPicPr>
            <a:picLocks noChangeAspect="1"/>
          </p:cNvPicPr>
          <p:nvPr/>
        </p:nvPicPr>
        <p:blipFill>
          <a:blip r:embed="rId4" cstate="print"/>
          <a:stretch>
            <a:fillRect/>
          </a:stretch>
        </p:blipFill>
        <p:spPr>
          <a:xfrm>
            <a:off x="285720" y="4500571"/>
            <a:ext cx="1500198" cy="199701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8" name="TextBox 8"/>
          <p:cNvSpPr txBox="1">
            <a:spLocks noChangeArrowheads="1"/>
          </p:cNvSpPr>
          <p:nvPr/>
        </p:nvSpPr>
        <p:spPr bwMode="auto">
          <a:xfrm>
            <a:off x="214282" y="1000109"/>
            <a:ext cx="4714908" cy="5170636"/>
          </a:xfrm>
          <a:prstGeom prst="rect">
            <a:avLst/>
          </a:prstGeom>
          <a:noFill/>
          <a:ln w="9525">
            <a:noFill/>
            <a:miter lim="800000"/>
            <a:headEnd/>
            <a:tailEnd/>
          </a:ln>
        </p:spPr>
        <p:txBody>
          <a:bodyPr wrap="square" lIns="91429" tIns="45715" rIns="91429" bIns="45715">
            <a:spAutoFit/>
          </a:bodyPr>
          <a:lstStyle/>
          <a:p>
            <a:r>
              <a:rPr lang="en-GB" sz="1400" b="1" dirty="0">
                <a:solidFill>
                  <a:schemeClr val="tx2"/>
                </a:solidFill>
              </a:rPr>
              <a:t>Lab infrastructure:</a:t>
            </a:r>
          </a:p>
          <a:p>
            <a:endParaRPr lang="en-GB" sz="1400" dirty="0" smtClean="0">
              <a:solidFill>
                <a:schemeClr val="tx2"/>
              </a:solidFill>
            </a:endParaRPr>
          </a:p>
          <a:p>
            <a:r>
              <a:rPr lang="en-GB" sz="1400" dirty="0" smtClean="0">
                <a:solidFill>
                  <a:schemeClr val="tx2"/>
                </a:solidFill>
              </a:rPr>
              <a:t>Clean room</a:t>
            </a:r>
          </a:p>
          <a:p>
            <a:r>
              <a:rPr lang="en-GB" sz="1400" dirty="0" smtClean="0">
                <a:solidFill>
                  <a:schemeClr val="tx2"/>
                </a:solidFill>
              </a:rPr>
              <a:t>3 X-Ray tubes</a:t>
            </a:r>
            <a:endParaRPr lang="en-GB" sz="1400" dirty="0">
              <a:solidFill>
                <a:schemeClr val="tx2"/>
              </a:solidFill>
            </a:endParaRPr>
          </a:p>
          <a:p>
            <a:r>
              <a:rPr lang="en-GB" sz="1400" dirty="0">
                <a:solidFill>
                  <a:schemeClr val="tx2"/>
                </a:solidFill>
              </a:rPr>
              <a:t>4 test stations</a:t>
            </a:r>
          </a:p>
          <a:p>
            <a:r>
              <a:rPr lang="en-GB" sz="1400" dirty="0">
                <a:solidFill>
                  <a:schemeClr val="tx2"/>
                </a:solidFill>
              </a:rPr>
              <a:t>assembly </a:t>
            </a:r>
            <a:r>
              <a:rPr lang="en-GB" sz="1400" dirty="0" smtClean="0">
                <a:solidFill>
                  <a:schemeClr val="tx2"/>
                </a:solidFill>
              </a:rPr>
              <a:t>space</a:t>
            </a:r>
            <a:endParaRPr lang="en-GB" sz="1400" b="1" dirty="0">
              <a:solidFill>
                <a:schemeClr val="tx2"/>
              </a:solidFill>
            </a:endParaRPr>
          </a:p>
          <a:p>
            <a:endParaRPr lang="en-GB" sz="1400" b="1" dirty="0">
              <a:solidFill>
                <a:schemeClr val="tx2"/>
              </a:solidFill>
            </a:endParaRPr>
          </a:p>
          <a:p>
            <a:endParaRPr lang="en-GB" sz="1400" b="1" dirty="0">
              <a:solidFill>
                <a:schemeClr val="tx2"/>
              </a:solidFill>
            </a:endParaRPr>
          </a:p>
          <a:p>
            <a:r>
              <a:rPr lang="en-GB" sz="1400" b="1" dirty="0">
                <a:solidFill>
                  <a:schemeClr val="tx2"/>
                </a:solidFill>
              </a:rPr>
              <a:t>Gas system:</a:t>
            </a:r>
          </a:p>
          <a:p>
            <a:endParaRPr lang="en-GB" sz="1400" b="1" dirty="0">
              <a:solidFill>
                <a:schemeClr val="tx2"/>
              </a:solidFill>
            </a:endParaRPr>
          </a:p>
          <a:p>
            <a:pPr lvl="0"/>
            <a:r>
              <a:rPr lang="en-GB" sz="1400" dirty="0">
                <a:solidFill>
                  <a:schemeClr val="tx2"/>
                </a:solidFill>
              </a:rPr>
              <a:t>Upgrade to flammable </a:t>
            </a:r>
            <a:endParaRPr lang="en-GB" sz="1400" dirty="0" smtClean="0">
              <a:solidFill>
                <a:schemeClr val="tx2"/>
              </a:solidFill>
            </a:endParaRPr>
          </a:p>
          <a:p>
            <a:pPr lvl="0"/>
            <a:r>
              <a:rPr lang="en-GB" sz="1400" dirty="0" smtClean="0">
                <a:solidFill>
                  <a:schemeClr val="tx2"/>
                </a:solidFill>
              </a:rPr>
              <a:t>gas mixtures</a:t>
            </a:r>
            <a:endParaRPr lang="fr-FR" sz="1400" dirty="0" smtClean="0"/>
          </a:p>
          <a:p>
            <a:pPr lvl="0"/>
            <a:endParaRPr lang="fr-FR" sz="1400" dirty="0" smtClean="0">
              <a:solidFill>
                <a:schemeClr val="tx2"/>
              </a:solidFill>
            </a:endParaRPr>
          </a:p>
          <a:p>
            <a:pPr lvl="0"/>
            <a:r>
              <a:rPr lang="fr-FR" sz="1000" dirty="0" smtClean="0">
                <a:solidFill>
                  <a:schemeClr val="tx2"/>
                </a:solidFill>
              </a:rPr>
              <a:t>Une installation de détection constituée de </a:t>
            </a:r>
            <a:endParaRPr lang="en-GB" sz="1000" dirty="0" smtClean="0">
              <a:solidFill>
                <a:schemeClr val="tx2"/>
              </a:solidFill>
            </a:endParaRPr>
          </a:p>
          <a:p>
            <a:r>
              <a:rPr lang="fr-FR" sz="1000" dirty="0" smtClean="0">
                <a:solidFill>
                  <a:schemeClr val="tx2"/>
                </a:solidFill>
              </a:rPr>
              <a:t> </a:t>
            </a:r>
            <a:endParaRPr lang="en-GB" sz="1000" dirty="0" smtClean="0">
              <a:solidFill>
                <a:schemeClr val="tx2"/>
              </a:solidFill>
            </a:endParaRPr>
          </a:p>
          <a:p>
            <a:r>
              <a:rPr lang="fr-FR" sz="1000" dirty="0" smtClean="0">
                <a:solidFill>
                  <a:schemeClr val="tx2"/>
                </a:solidFill>
              </a:rPr>
              <a:t>- 8 capteurs OLC20 avec ses supports et ses liaisons NG4</a:t>
            </a:r>
            <a:endParaRPr lang="en-GB" sz="1000" dirty="0" smtClean="0">
              <a:solidFill>
                <a:schemeClr val="tx2"/>
              </a:solidFill>
            </a:endParaRPr>
          </a:p>
          <a:p>
            <a:r>
              <a:rPr lang="fr-FR" sz="1000" dirty="0" smtClean="0">
                <a:solidFill>
                  <a:schemeClr val="tx2"/>
                </a:solidFill>
              </a:rPr>
              <a:t>- 4 interfaces WB</a:t>
            </a:r>
            <a:endParaRPr lang="en-GB" sz="1000" dirty="0" smtClean="0">
              <a:solidFill>
                <a:schemeClr val="tx2"/>
              </a:solidFill>
            </a:endParaRPr>
          </a:p>
          <a:p>
            <a:r>
              <a:rPr lang="fr-FR" sz="1000" dirty="0" smtClean="0">
                <a:solidFill>
                  <a:schemeClr val="tx2"/>
                </a:solidFill>
              </a:rPr>
              <a:t>- 6 panneaux lumineux avec leur liaison 2 x 2.5</a:t>
            </a:r>
            <a:endParaRPr lang="en-GB" sz="1000" dirty="0" smtClean="0">
              <a:solidFill>
                <a:schemeClr val="tx2"/>
              </a:solidFill>
            </a:endParaRPr>
          </a:p>
          <a:p>
            <a:r>
              <a:rPr lang="fr-FR" sz="1000" dirty="0" smtClean="0">
                <a:solidFill>
                  <a:schemeClr val="tx2"/>
                </a:solidFill>
              </a:rPr>
              <a:t>- 4 sirènes avec leur liaison 2 x 2.5</a:t>
            </a:r>
            <a:endParaRPr lang="en-GB" sz="1000" dirty="0" smtClean="0">
              <a:solidFill>
                <a:schemeClr val="tx2"/>
              </a:solidFill>
            </a:endParaRPr>
          </a:p>
          <a:p>
            <a:r>
              <a:rPr lang="fr-FR" sz="1000" dirty="0" smtClean="0">
                <a:solidFill>
                  <a:schemeClr val="tx2"/>
                </a:solidFill>
              </a:rPr>
              <a:t>- 1 interface d’acquit sirène</a:t>
            </a:r>
            <a:endParaRPr lang="en-GB" sz="1000" dirty="0" smtClean="0">
              <a:solidFill>
                <a:schemeClr val="tx2"/>
              </a:solidFill>
            </a:endParaRPr>
          </a:p>
          <a:p>
            <a:r>
              <a:rPr lang="fr-FR" sz="1000" dirty="0" smtClean="0">
                <a:solidFill>
                  <a:schemeClr val="tx2"/>
                </a:solidFill>
              </a:rPr>
              <a:t>- la pose des chemins de câble et des câbles nécessaires à l’installation</a:t>
            </a:r>
            <a:endParaRPr lang="en-GB" sz="1000" dirty="0" smtClean="0">
              <a:solidFill>
                <a:schemeClr val="tx2"/>
              </a:solidFill>
            </a:endParaRPr>
          </a:p>
          <a:p>
            <a:r>
              <a:rPr lang="fr-FR" sz="1000" dirty="0" smtClean="0">
                <a:solidFill>
                  <a:schemeClr val="tx2"/>
                </a:solidFill>
              </a:rPr>
              <a:t>- 1 électrovanne avec leur liaison 3 x 1.5</a:t>
            </a:r>
            <a:endParaRPr lang="en-GB" sz="1000" dirty="0" smtClean="0">
              <a:solidFill>
                <a:schemeClr val="tx2"/>
              </a:solidFill>
            </a:endParaRPr>
          </a:p>
          <a:p>
            <a:r>
              <a:rPr lang="fr-FR" sz="1000" dirty="0" smtClean="0">
                <a:solidFill>
                  <a:schemeClr val="tx2"/>
                </a:solidFill>
              </a:rPr>
              <a:t>- 1 coupure électrique avec leurs liaisons NG4</a:t>
            </a:r>
            <a:endParaRPr lang="en-GB" sz="1000" dirty="0" smtClean="0">
              <a:solidFill>
                <a:schemeClr val="tx2"/>
              </a:solidFill>
            </a:endParaRPr>
          </a:p>
          <a:p>
            <a:r>
              <a:rPr lang="fr-FR" sz="1000" dirty="0" smtClean="0">
                <a:solidFill>
                  <a:schemeClr val="tx2"/>
                </a:solidFill>
              </a:rPr>
              <a:t>- 1 commande ventilation/extraction</a:t>
            </a:r>
            <a:endParaRPr lang="en-GB" sz="1000" dirty="0" smtClean="0">
              <a:solidFill>
                <a:schemeClr val="tx2"/>
              </a:solidFill>
            </a:endParaRPr>
          </a:p>
          <a:p>
            <a:pPr>
              <a:buFontTx/>
              <a:buChar char="-"/>
            </a:pPr>
            <a:r>
              <a:rPr lang="fr-FR" sz="1000" dirty="0" smtClean="0">
                <a:solidFill>
                  <a:schemeClr val="tx2"/>
                </a:solidFill>
              </a:rPr>
              <a:t>1 mode maintenance </a:t>
            </a:r>
          </a:p>
          <a:p>
            <a:endParaRPr lang="en-GB" sz="1400" dirty="0" smtClean="0">
              <a:solidFill>
                <a:schemeClr val="tx2"/>
              </a:solidFill>
            </a:endParaRPr>
          </a:p>
          <a:p>
            <a:endParaRPr lang="en-GB" sz="1400" dirty="0">
              <a:solidFill>
                <a:schemeClr val="tx2"/>
              </a:solidFill>
            </a:endParaRPr>
          </a:p>
        </p:txBody>
      </p:sp>
      <p:sp>
        <p:nvSpPr>
          <p:cNvPr id="2" name="Rectangle 1"/>
          <p:cNvSpPr/>
          <p:nvPr/>
        </p:nvSpPr>
        <p:spPr>
          <a:xfrm>
            <a:off x="1428729" y="285729"/>
            <a:ext cx="6306512" cy="461655"/>
          </a:xfrm>
          <a:prstGeom prst="rect">
            <a:avLst/>
          </a:prstGeom>
        </p:spPr>
        <p:txBody>
          <a:bodyPr wrap="none" lIns="91429" tIns="45715" rIns="91429" bIns="45715">
            <a:spAutoFit/>
          </a:bodyPr>
          <a:lstStyle/>
          <a:p>
            <a:pPr>
              <a:defRPr/>
            </a:pPr>
            <a:r>
              <a:rPr lang="en-GB" sz="2400" b="1" dirty="0">
                <a:solidFill>
                  <a:schemeClr val="tx2"/>
                </a:solidFill>
                <a:effectLst>
                  <a:outerShdw blurRad="38100" dist="38100" dir="2700000" algn="tl">
                    <a:srgbClr val="000000">
                      <a:alpha val="43137"/>
                    </a:srgbClr>
                  </a:outerShdw>
                </a:effectLst>
              </a:rPr>
              <a:t>Gas Detector </a:t>
            </a:r>
            <a:r>
              <a:rPr lang="en-GB" sz="2400" b="1" dirty="0" smtClean="0">
                <a:solidFill>
                  <a:schemeClr val="tx2"/>
                </a:solidFill>
                <a:effectLst>
                  <a:outerShdw blurRad="38100" dist="38100" dir="2700000" algn="tl">
                    <a:srgbClr val="000000">
                      <a:alpha val="43137"/>
                    </a:srgbClr>
                  </a:outerShdw>
                </a:effectLst>
              </a:rPr>
              <a:t>Lab Infrastructure – </a:t>
            </a:r>
            <a:r>
              <a:rPr lang="en-GB" sz="2400" b="1" dirty="0" err="1" smtClean="0">
                <a:solidFill>
                  <a:schemeClr val="tx2"/>
                </a:solidFill>
                <a:effectLst>
                  <a:outerShdw blurRad="38100" dist="38100" dir="2700000" algn="tl">
                    <a:srgbClr val="000000">
                      <a:alpha val="43137"/>
                    </a:srgbClr>
                  </a:outerShdw>
                </a:effectLst>
              </a:rPr>
              <a:t>bld</a:t>
            </a:r>
            <a:r>
              <a:rPr lang="en-GB" sz="2400" b="1" dirty="0" smtClean="0">
                <a:solidFill>
                  <a:schemeClr val="tx2"/>
                </a:solidFill>
                <a:effectLst>
                  <a:outerShdw blurRad="38100" dist="38100" dir="2700000" algn="tl">
                    <a:srgbClr val="000000">
                      <a:alpha val="43137"/>
                    </a:srgbClr>
                  </a:outerShdw>
                </a:effectLst>
              </a:rPr>
              <a:t> 154 </a:t>
            </a:r>
            <a:endParaRPr lang="en-GB" sz="2400" dirty="0">
              <a:effectLst>
                <a:outerShdw blurRad="38100" dist="38100" dir="2700000" algn="tl">
                  <a:srgbClr val="000000">
                    <a:alpha val="43137"/>
                  </a:srgbClr>
                </a:outerShdw>
              </a:effectLst>
            </a:endParaRPr>
          </a:p>
        </p:txBody>
      </p:sp>
      <p:pic>
        <p:nvPicPr>
          <p:cNvPr id="13315" name="Picture 2" descr="New_Lab_design"/>
          <p:cNvPicPr>
            <a:picLocks noChangeAspect="1" noChangeArrowheads="1"/>
          </p:cNvPicPr>
          <p:nvPr/>
        </p:nvPicPr>
        <p:blipFill>
          <a:blip r:embed="rId2" cstate="print"/>
          <a:srcRect/>
          <a:stretch>
            <a:fillRect/>
          </a:stretch>
        </p:blipFill>
        <p:spPr bwMode="auto">
          <a:xfrm>
            <a:off x="2071670" y="1142984"/>
            <a:ext cx="2214578" cy="1983787"/>
          </a:xfrm>
          <a:prstGeom prst="rect">
            <a:avLst/>
          </a:prstGeom>
          <a:noFill/>
          <a:ln w="9525">
            <a:noFill/>
            <a:miter lim="800000"/>
            <a:headEnd/>
            <a:tailEnd/>
          </a:ln>
        </p:spPr>
      </p:pic>
      <p:pic>
        <p:nvPicPr>
          <p:cNvPr id="13320" name="Picture 13" descr="PB030184.JPG"/>
          <p:cNvPicPr>
            <a:picLocks noChangeAspect="1"/>
          </p:cNvPicPr>
          <p:nvPr/>
        </p:nvPicPr>
        <p:blipFill>
          <a:blip r:embed="rId3" cstate="print"/>
          <a:srcRect/>
          <a:stretch>
            <a:fillRect/>
          </a:stretch>
        </p:blipFill>
        <p:spPr bwMode="auto">
          <a:xfrm>
            <a:off x="6786578" y="928669"/>
            <a:ext cx="2071702" cy="1553777"/>
          </a:xfrm>
          <a:prstGeom prst="rect">
            <a:avLst/>
          </a:prstGeom>
          <a:noFill/>
          <a:ln w="9525">
            <a:noFill/>
            <a:miter lim="800000"/>
            <a:headEnd/>
            <a:tailEnd/>
          </a:ln>
        </p:spPr>
      </p:pic>
      <p:pic>
        <p:nvPicPr>
          <p:cNvPr id="14" name="Picture 13" descr="extraction.jpg"/>
          <p:cNvPicPr>
            <a:picLocks noChangeAspect="1"/>
          </p:cNvPicPr>
          <p:nvPr/>
        </p:nvPicPr>
        <p:blipFill>
          <a:blip r:embed="rId4" cstate="print"/>
          <a:stretch>
            <a:fillRect/>
          </a:stretch>
        </p:blipFill>
        <p:spPr>
          <a:xfrm>
            <a:off x="4500562" y="2643183"/>
            <a:ext cx="4429156" cy="3270761"/>
          </a:xfrm>
          <a:prstGeom prst="rect">
            <a:avLst/>
          </a:prstGeom>
        </p:spPr>
      </p:pic>
      <p:sp>
        <p:nvSpPr>
          <p:cNvPr id="8" name="TextBox 7"/>
          <p:cNvSpPr txBox="1"/>
          <p:nvPr/>
        </p:nvSpPr>
        <p:spPr>
          <a:xfrm>
            <a:off x="357158" y="6000768"/>
            <a:ext cx="8452122" cy="369332"/>
          </a:xfrm>
          <a:prstGeom prst="rect">
            <a:avLst/>
          </a:prstGeom>
          <a:noFill/>
        </p:spPr>
        <p:txBody>
          <a:bodyPr wrap="none" rtlCol="0">
            <a:spAutoFit/>
          </a:bodyPr>
          <a:lstStyle/>
          <a:p>
            <a:r>
              <a:rPr lang="en-GB" dirty="0" smtClean="0">
                <a:solidFill>
                  <a:schemeClr val="tx2"/>
                </a:solidFill>
              </a:rPr>
              <a:t>Lab is being used by several groups including ATLAS, CMS, TOTEM, COMPASS</a:t>
            </a:r>
            <a:endParaRPr lang="en-GB" dirty="0">
              <a:solidFill>
                <a:schemeClr val="tx2"/>
              </a:solidFill>
            </a:endParaRPr>
          </a:p>
        </p:txBody>
      </p:sp>
      <p:pic>
        <p:nvPicPr>
          <p:cNvPr id="9" name="Picture 5" descr="lab_Xray.jpg"/>
          <p:cNvPicPr>
            <a:picLocks noChangeAspect="1"/>
          </p:cNvPicPr>
          <p:nvPr/>
        </p:nvPicPr>
        <p:blipFill>
          <a:blip r:embed="rId5" cstate="print"/>
          <a:srcRect/>
          <a:stretch>
            <a:fillRect/>
          </a:stretch>
        </p:blipFill>
        <p:spPr bwMode="auto">
          <a:xfrm>
            <a:off x="4500562" y="857232"/>
            <a:ext cx="2214578" cy="16597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304" name="Picture 3" descr="IMG_1687.jpg"/>
          <p:cNvPicPr>
            <a:picLocks noChangeAspect="1"/>
          </p:cNvPicPr>
          <p:nvPr/>
        </p:nvPicPr>
        <p:blipFill>
          <a:blip r:embed="rId4" cstate="print"/>
          <a:srcRect/>
          <a:stretch>
            <a:fillRect/>
          </a:stretch>
        </p:blipFill>
        <p:spPr bwMode="auto">
          <a:xfrm>
            <a:off x="6226175" y="3573463"/>
            <a:ext cx="2738438" cy="3168650"/>
          </a:xfrm>
          <a:prstGeom prst="rect">
            <a:avLst/>
          </a:prstGeom>
          <a:noFill/>
          <a:ln w="9525">
            <a:noFill/>
            <a:miter lim="800000"/>
            <a:headEnd/>
            <a:tailEnd/>
          </a:ln>
        </p:spPr>
      </p:pic>
      <p:pic>
        <p:nvPicPr>
          <p:cNvPr id="55305" name="Picture 4" descr="IMG_1681.jpg"/>
          <p:cNvPicPr>
            <a:picLocks noChangeAspect="1"/>
          </p:cNvPicPr>
          <p:nvPr/>
        </p:nvPicPr>
        <p:blipFill>
          <a:blip r:embed="rId5" cstate="print"/>
          <a:srcRect/>
          <a:stretch>
            <a:fillRect/>
          </a:stretch>
        </p:blipFill>
        <p:spPr bwMode="auto">
          <a:xfrm>
            <a:off x="2987676" y="1268414"/>
            <a:ext cx="3097213" cy="2268537"/>
          </a:xfrm>
          <a:prstGeom prst="rect">
            <a:avLst/>
          </a:prstGeom>
          <a:noFill/>
          <a:ln w="9525">
            <a:noFill/>
            <a:miter lim="800000"/>
            <a:headEnd/>
            <a:tailEnd/>
          </a:ln>
        </p:spPr>
      </p:pic>
      <p:pic>
        <p:nvPicPr>
          <p:cNvPr id="55306" name="Picture 7" descr="beam test 008.JPG"/>
          <p:cNvPicPr>
            <a:picLocks noChangeAspect="1"/>
          </p:cNvPicPr>
          <p:nvPr/>
        </p:nvPicPr>
        <p:blipFill>
          <a:blip r:embed="rId6" cstate="print"/>
          <a:srcRect/>
          <a:stretch>
            <a:fillRect/>
          </a:stretch>
        </p:blipFill>
        <p:spPr bwMode="auto">
          <a:xfrm>
            <a:off x="6156325" y="1268413"/>
            <a:ext cx="2952750" cy="2214562"/>
          </a:xfrm>
          <a:prstGeom prst="rect">
            <a:avLst/>
          </a:prstGeom>
          <a:noFill/>
          <a:ln w="9525">
            <a:noFill/>
            <a:miter lim="800000"/>
            <a:headEnd/>
            <a:tailEnd/>
          </a:ln>
        </p:spPr>
      </p:pic>
      <p:graphicFrame>
        <p:nvGraphicFramePr>
          <p:cNvPr id="55307" name="Object 11"/>
          <p:cNvGraphicFramePr>
            <a:graphicFrameLocks noChangeAspect="1"/>
          </p:cNvGraphicFramePr>
          <p:nvPr/>
        </p:nvGraphicFramePr>
        <p:xfrm>
          <a:off x="2987676" y="3644902"/>
          <a:ext cx="3052763" cy="2473325"/>
        </p:xfrm>
        <a:graphic>
          <a:graphicData uri="http://schemas.openxmlformats.org/presentationml/2006/ole">
            <p:oleObj spid="_x0000_s192514" name="Document" r:id="rId7" imgW="6211167" imgH="5029902" progId="Word.Document.12">
              <p:link updateAutomatic="1"/>
            </p:oleObj>
          </a:graphicData>
        </a:graphic>
      </p:graphicFrame>
      <p:pic>
        <p:nvPicPr>
          <p:cNvPr id="55308" name="Picture 9"/>
          <p:cNvPicPr>
            <a:picLocks noChangeAspect="1"/>
          </p:cNvPicPr>
          <p:nvPr/>
        </p:nvPicPr>
        <p:blipFill>
          <a:blip r:embed="rId8" cstate="print"/>
          <a:srcRect/>
          <a:stretch>
            <a:fillRect/>
          </a:stretch>
        </p:blipFill>
        <p:spPr bwMode="auto">
          <a:xfrm>
            <a:off x="357190" y="1268413"/>
            <a:ext cx="2486025" cy="3313112"/>
          </a:xfrm>
          <a:prstGeom prst="rect">
            <a:avLst/>
          </a:prstGeom>
          <a:noFill/>
          <a:ln w="9525">
            <a:noFill/>
            <a:miter lim="800000"/>
            <a:headEnd/>
            <a:tailEnd/>
          </a:ln>
        </p:spPr>
      </p:pic>
      <p:sp>
        <p:nvSpPr>
          <p:cNvPr id="55309" name="TextBox 11"/>
          <p:cNvSpPr txBox="1">
            <a:spLocks noChangeArrowheads="1"/>
          </p:cNvSpPr>
          <p:nvPr/>
        </p:nvSpPr>
        <p:spPr bwMode="auto">
          <a:xfrm>
            <a:off x="3132139" y="1412877"/>
            <a:ext cx="2363787" cy="641924"/>
          </a:xfrm>
          <a:prstGeom prst="rect">
            <a:avLst/>
          </a:prstGeom>
          <a:noFill/>
          <a:ln w="9525">
            <a:noFill/>
            <a:miter lim="800000"/>
            <a:headEnd/>
            <a:tailEnd/>
          </a:ln>
        </p:spPr>
        <p:txBody>
          <a:bodyPr lIns="91418" tIns="45710" rIns="91418" bIns="45710">
            <a:spAutoFit/>
          </a:bodyPr>
          <a:lstStyle/>
          <a:p>
            <a:pPr defTabSz="457090"/>
            <a:r>
              <a:rPr lang="en-US" dirty="0">
                <a:solidFill>
                  <a:schemeClr val="bg1"/>
                </a:solidFill>
                <a:latin typeface="Calibri" pitchFamily="34" charset="0"/>
                <a:ea typeface="ＭＳ Ｐゴシック" pitchFamily="-32" charset="-128"/>
              </a:rPr>
              <a:t>SACLAY </a:t>
            </a:r>
            <a:r>
              <a:rPr lang="en-US" dirty="0" smtClean="0">
                <a:solidFill>
                  <a:schemeClr val="bg1"/>
                </a:solidFill>
                <a:latin typeface="Calibri" pitchFamily="34" charset="0"/>
                <a:ea typeface="ＭＳ Ｐゴシック" pitchFamily="-32" charset="-128"/>
              </a:rPr>
              <a:t>setup</a:t>
            </a:r>
          </a:p>
          <a:p>
            <a:pPr defTabSz="457090"/>
            <a:r>
              <a:rPr lang="en-US" dirty="0" smtClean="0">
                <a:solidFill>
                  <a:schemeClr val="bg1"/>
                </a:solidFill>
                <a:latin typeface="Calibri" pitchFamily="34" charset="0"/>
                <a:ea typeface="ＭＳ Ｐゴシック" pitchFamily="-32" charset="-128"/>
              </a:rPr>
              <a:t>(CLAS12, COMPASS)</a:t>
            </a:r>
            <a:endParaRPr lang="en-US" dirty="0">
              <a:solidFill>
                <a:schemeClr val="bg1"/>
              </a:solidFill>
              <a:latin typeface="Calibri" pitchFamily="34" charset="0"/>
              <a:ea typeface="ＭＳ Ｐゴシック" pitchFamily="-32" charset="-128"/>
            </a:endParaRPr>
          </a:p>
        </p:txBody>
      </p:sp>
      <p:sp>
        <p:nvSpPr>
          <p:cNvPr id="55310" name="TextBox 12"/>
          <p:cNvSpPr txBox="1">
            <a:spLocks noChangeArrowheads="1"/>
          </p:cNvSpPr>
          <p:nvPr/>
        </p:nvSpPr>
        <p:spPr bwMode="auto">
          <a:xfrm>
            <a:off x="684213" y="1341438"/>
            <a:ext cx="1752600" cy="641924"/>
          </a:xfrm>
          <a:prstGeom prst="rect">
            <a:avLst/>
          </a:prstGeom>
          <a:noFill/>
          <a:ln w="9525">
            <a:noFill/>
            <a:miter lim="800000"/>
            <a:headEnd/>
            <a:tailEnd/>
          </a:ln>
        </p:spPr>
        <p:txBody>
          <a:bodyPr lIns="91418" tIns="45710" rIns="91418" bIns="45710">
            <a:spAutoFit/>
          </a:bodyPr>
          <a:lstStyle/>
          <a:p>
            <a:pPr defTabSz="457090"/>
            <a:r>
              <a:rPr lang="en-US" dirty="0">
                <a:solidFill>
                  <a:srgbClr val="FFFFFF"/>
                </a:solidFill>
                <a:latin typeface="Calibri" pitchFamily="34" charset="0"/>
                <a:ea typeface="ＭＳ Ｐゴシック" pitchFamily="-32" charset="-128"/>
              </a:rPr>
              <a:t>Bonn </a:t>
            </a:r>
            <a:r>
              <a:rPr lang="en-US" dirty="0" smtClean="0">
                <a:solidFill>
                  <a:srgbClr val="FFFFFF"/>
                </a:solidFill>
                <a:latin typeface="Calibri" pitchFamily="34" charset="0"/>
                <a:ea typeface="ＭＳ Ｐゴシック" pitchFamily="-32" charset="-128"/>
              </a:rPr>
              <a:t>setup</a:t>
            </a:r>
          </a:p>
          <a:p>
            <a:pPr defTabSz="457090"/>
            <a:r>
              <a:rPr lang="en-US" dirty="0" smtClean="0">
                <a:solidFill>
                  <a:srgbClr val="FFFFFF"/>
                </a:solidFill>
                <a:latin typeface="Calibri" pitchFamily="34" charset="0"/>
                <a:ea typeface="ＭＳ Ｐゴシック" pitchFamily="-32" charset="-128"/>
              </a:rPr>
              <a:t>(ILC TPC)</a:t>
            </a:r>
            <a:endParaRPr lang="en-US" dirty="0">
              <a:solidFill>
                <a:srgbClr val="FFFFFF"/>
              </a:solidFill>
              <a:latin typeface="Calibri" pitchFamily="34" charset="0"/>
              <a:ea typeface="ＭＳ Ｐゴシック" pitchFamily="-32" charset="-128"/>
            </a:endParaRPr>
          </a:p>
        </p:txBody>
      </p:sp>
      <p:sp>
        <p:nvSpPr>
          <p:cNvPr id="55311" name="TextBox 13"/>
          <p:cNvSpPr txBox="1">
            <a:spLocks noChangeArrowheads="1"/>
          </p:cNvSpPr>
          <p:nvPr/>
        </p:nvSpPr>
        <p:spPr bwMode="auto">
          <a:xfrm>
            <a:off x="3276600" y="4005264"/>
            <a:ext cx="1828800" cy="641924"/>
          </a:xfrm>
          <a:prstGeom prst="rect">
            <a:avLst/>
          </a:prstGeom>
          <a:noFill/>
          <a:ln w="9525">
            <a:noFill/>
            <a:miter lim="800000"/>
            <a:headEnd/>
            <a:tailEnd/>
          </a:ln>
        </p:spPr>
        <p:txBody>
          <a:bodyPr lIns="91418" tIns="45710" rIns="91418" bIns="45710">
            <a:spAutoFit/>
          </a:bodyPr>
          <a:lstStyle/>
          <a:p>
            <a:pPr defTabSz="457090"/>
            <a:r>
              <a:rPr lang="en-US" dirty="0">
                <a:solidFill>
                  <a:srgbClr val="FFFFFF"/>
                </a:solidFill>
                <a:latin typeface="Calibri" pitchFamily="34" charset="0"/>
                <a:ea typeface="ＭＳ Ｐゴシック" pitchFamily="-32" charset="-128"/>
              </a:rPr>
              <a:t>INFN setup </a:t>
            </a:r>
            <a:r>
              <a:rPr lang="en-US" dirty="0" smtClean="0">
                <a:solidFill>
                  <a:srgbClr val="FFFFFF"/>
                </a:solidFill>
                <a:latin typeface="Calibri" pitchFamily="34" charset="0"/>
                <a:ea typeface="ＭＳ Ｐゴシック" pitchFamily="-32" charset="-128"/>
              </a:rPr>
              <a:t>(KLOE2)</a:t>
            </a:r>
            <a:endParaRPr lang="en-US" dirty="0">
              <a:solidFill>
                <a:srgbClr val="FFFFFF"/>
              </a:solidFill>
              <a:latin typeface="Calibri" pitchFamily="34" charset="0"/>
              <a:ea typeface="ＭＳ Ｐゴシック" pitchFamily="-32" charset="-128"/>
            </a:endParaRPr>
          </a:p>
        </p:txBody>
      </p:sp>
      <p:sp>
        <p:nvSpPr>
          <p:cNvPr id="55312" name="TextBox 14"/>
          <p:cNvSpPr txBox="1">
            <a:spLocks noChangeArrowheads="1"/>
          </p:cNvSpPr>
          <p:nvPr/>
        </p:nvSpPr>
        <p:spPr bwMode="auto">
          <a:xfrm>
            <a:off x="6127750" y="1341438"/>
            <a:ext cx="3124200" cy="641924"/>
          </a:xfrm>
          <a:prstGeom prst="rect">
            <a:avLst/>
          </a:prstGeom>
          <a:noFill/>
          <a:ln w="9525">
            <a:noFill/>
            <a:miter lim="800000"/>
            <a:headEnd/>
            <a:tailEnd/>
          </a:ln>
        </p:spPr>
        <p:txBody>
          <a:bodyPr lIns="91418" tIns="45710" rIns="91418" bIns="45710">
            <a:spAutoFit/>
          </a:bodyPr>
          <a:lstStyle/>
          <a:p>
            <a:pPr defTabSz="457090"/>
            <a:r>
              <a:rPr lang="en-US" dirty="0" smtClean="0">
                <a:solidFill>
                  <a:srgbClr val="FFFFFF"/>
                </a:solidFill>
                <a:latin typeface="Calibri" pitchFamily="34" charset="0"/>
                <a:ea typeface="ＭＳ Ｐゴシック" pitchFamily="-32" charset="-128"/>
              </a:rPr>
              <a:t>RD51 GEM </a:t>
            </a:r>
            <a:r>
              <a:rPr lang="en-US" dirty="0">
                <a:solidFill>
                  <a:srgbClr val="FFFFFF"/>
                </a:solidFill>
                <a:latin typeface="Calibri" pitchFamily="34" charset="0"/>
                <a:ea typeface="ＭＳ Ｐゴシック" pitchFamily="-32" charset="-128"/>
              </a:rPr>
              <a:t>&amp; Micromegas Telescope</a:t>
            </a:r>
          </a:p>
        </p:txBody>
      </p:sp>
      <p:sp>
        <p:nvSpPr>
          <p:cNvPr id="55313" name="TextBox 15"/>
          <p:cNvSpPr txBox="1">
            <a:spLocks noChangeArrowheads="1"/>
          </p:cNvSpPr>
          <p:nvPr/>
        </p:nvSpPr>
        <p:spPr bwMode="auto">
          <a:xfrm>
            <a:off x="6443663" y="3573463"/>
            <a:ext cx="1905000" cy="641924"/>
          </a:xfrm>
          <a:prstGeom prst="rect">
            <a:avLst/>
          </a:prstGeom>
          <a:noFill/>
          <a:ln w="9525">
            <a:noFill/>
            <a:miter lim="800000"/>
            <a:headEnd/>
            <a:tailEnd/>
          </a:ln>
        </p:spPr>
        <p:txBody>
          <a:bodyPr lIns="91418" tIns="45710" rIns="91418" bIns="45710">
            <a:spAutoFit/>
          </a:bodyPr>
          <a:lstStyle/>
          <a:p>
            <a:pPr defTabSz="457090"/>
            <a:r>
              <a:rPr lang="en-US" dirty="0" smtClean="0">
                <a:solidFill>
                  <a:srgbClr val="FFFFFF"/>
                </a:solidFill>
                <a:latin typeface="Calibri" pitchFamily="34" charset="0"/>
                <a:ea typeface="ＭＳ Ｐゴシック" pitchFamily="-32" charset="-128"/>
              </a:rPr>
              <a:t>Trieste setup</a:t>
            </a:r>
          </a:p>
          <a:p>
            <a:pPr defTabSz="457090"/>
            <a:r>
              <a:rPr lang="en-US" dirty="0" smtClean="0">
                <a:solidFill>
                  <a:srgbClr val="FFFFFF"/>
                </a:solidFill>
                <a:latin typeface="Calibri" pitchFamily="34" charset="0"/>
                <a:ea typeface="ＭＳ Ｐゴシック" pitchFamily="-32" charset="-128"/>
              </a:rPr>
              <a:t>(COMPASS RICH)</a:t>
            </a:r>
            <a:endParaRPr lang="en-US" dirty="0">
              <a:solidFill>
                <a:srgbClr val="FFFFFF"/>
              </a:solidFill>
              <a:latin typeface="Calibri" pitchFamily="34" charset="0"/>
              <a:ea typeface="ＭＳ Ｐゴシック" pitchFamily="-32" charset="-128"/>
            </a:endParaRPr>
          </a:p>
        </p:txBody>
      </p:sp>
      <p:sp>
        <p:nvSpPr>
          <p:cNvPr id="55316" name="Rectangle 20"/>
          <p:cNvSpPr>
            <a:spLocks noChangeArrowheads="1"/>
          </p:cNvSpPr>
          <p:nvPr/>
        </p:nvSpPr>
        <p:spPr bwMode="auto">
          <a:xfrm>
            <a:off x="209097" y="549276"/>
            <a:ext cx="8765497" cy="646311"/>
          </a:xfrm>
          <a:prstGeom prst="rect">
            <a:avLst/>
          </a:prstGeom>
          <a:noFill/>
          <a:ln w="9525">
            <a:noFill/>
            <a:miter lim="800000"/>
            <a:headEnd/>
            <a:tailEnd/>
          </a:ln>
          <a:effectLst/>
        </p:spPr>
        <p:txBody>
          <a:bodyPr wrap="none" lIns="91418" tIns="45710" rIns="91418" bIns="45710">
            <a:spAutoFit/>
          </a:bodyPr>
          <a:lstStyle/>
          <a:p>
            <a:pPr algn="ctr"/>
            <a:r>
              <a:rPr lang="en-US" altLang="ja-JP" b="1" dirty="0">
                <a:solidFill>
                  <a:srgbClr val="FF0000"/>
                </a:solidFill>
                <a:effectLst>
                  <a:outerShdw blurRad="38100" dist="38100" dir="2700000" algn="tl">
                    <a:srgbClr val="000000"/>
                  </a:outerShdw>
                </a:effectLst>
                <a:ea typeface="ＭＳ Ｐゴシック" pitchFamily="-32" charset="-128"/>
              </a:rPr>
              <a:t>Objective: Design and maintenance of common infrastructure for detector </a:t>
            </a:r>
          </a:p>
          <a:p>
            <a:pPr algn="ctr"/>
            <a:r>
              <a:rPr lang="en-US" altLang="ja-JP" b="1" dirty="0">
                <a:solidFill>
                  <a:srgbClr val="FF0000"/>
                </a:solidFill>
                <a:effectLst>
                  <a:outerShdw blurRad="38100" dist="38100" dir="2700000" algn="tl">
                    <a:srgbClr val="000000"/>
                  </a:outerShdw>
                </a:effectLst>
                <a:ea typeface="ＭＳ Ｐゴシック" pitchFamily="-32" charset="-128"/>
              </a:rPr>
              <a:t>characterization </a:t>
            </a:r>
            <a:r>
              <a:rPr lang="en-US" altLang="ja-JP" sz="1600" b="1" dirty="0">
                <a:solidFill>
                  <a:srgbClr val="FF0000"/>
                </a:solidFill>
                <a:effectLst>
                  <a:outerShdw blurRad="38100" dist="38100" dir="2700000" algn="tl">
                    <a:srgbClr val="000000"/>
                  </a:outerShdw>
                </a:effectLst>
                <a:ea typeface="ＭＳ Ｐゴシック" pitchFamily="-32" charset="-128"/>
              </a:rPr>
              <a:t>(“semi-permanent” test-beam infrastructure at CERN SPS@H4 beam)</a:t>
            </a:r>
            <a:endParaRPr lang="fr-FR" sz="1600" b="1" dirty="0">
              <a:solidFill>
                <a:srgbClr val="FF0000"/>
              </a:solidFill>
              <a:effectLst>
                <a:outerShdw blurRad="38100" dist="38100" dir="2700000" algn="tl">
                  <a:srgbClr val="000000"/>
                </a:outerShdw>
              </a:effectLst>
            </a:endParaRPr>
          </a:p>
        </p:txBody>
      </p:sp>
      <p:sp>
        <p:nvSpPr>
          <p:cNvPr id="55317" name="Text Box 21"/>
          <p:cNvSpPr txBox="1">
            <a:spLocks noChangeArrowheads="1"/>
          </p:cNvSpPr>
          <p:nvPr/>
        </p:nvSpPr>
        <p:spPr bwMode="auto">
          <a:xfrm>
            <a:off x="288711" y="6172200"/>
            <a:ext cx="5497735" cy="646311"/>
          </a:xfrm>
          <a:prstGeom prst="rect">
            <a:avLst/>
          </a:prstGeom>
          <a:noFill/>
          <a:ln w="9525">
            <a:noFill/>
            <a:miter lim="800000"/>
            <a:headEnd/>
            <a:tailEnd/>
          </a:ln>
          <a:effectLst/>
        </p:spPr>
        <p:txBody>
          <a:bodyPr wrap="square" lIns="91418" tIns="45710" rIns="91418" bIns="45710">
            <a:spAutoFit/>
          </a:bodyPr>
          <a:lstStyle/>
          <a:p>
            <a:r>
              <a:rPr lang="en-US" b="1" dirty="0" smtClean="0">
                <a:solidFill>
                  <a:schemeClr val="tx2"/>
                </a:solidFill>
                <a:latin typeface="+mj-lt"/>
              </a:rPr>
              <a:t>8 </a:t>
            </a:r>
            <a:r>
              <a:rPr lang="en-US" b="1" dirty="0">
                <a:solidFill>
                  <a:schemeClr val="tx2"/>
                </a:solidFill>
                <a:latin typeface="+mj-lt"/>
              </a:rPr>
              <a:t>RD51 groups have been taking data in parallel during </a:t>
            </a:r>
          </a:p>
          <a:p>
            <a:r>
              <a:rPr lang="en-US" b="1" dirty="0">
                <a:solidFill>
                  <a:schemeClr val="tx2"/>
                </a:solidFill>
                <a:latin typeface="+mj-lt"/>
              </a:rPr>
              <a:t>the last test beam campaign (Oct. 22 – Nov. 2, 2009)</a:t>
            </a:r>
            <a:endParaRPr lang="fr-FR" b="1" dirty="0">
              <a:solidFill>
                <a:schemeClr val="tx2"/>
              </a:solidFill>
              <a:latin typeface="+mj-lt"/>
            </a:endParaRPr>
          </a:p>
        </p:txBody>
      </p:sp>
      <p:sp>
        <p:nvSpPr>
          <p:cNvPr id="17" name="TextBox 16"/>
          <p:cNvSpPr txBox="1"/>
          <p:nvPr/>
        </p:nvSpPr>
        <p:spPr>
          <a:xfrm>
            <a:off x="142844" y="4857760"/>
            <a:ext cx="2581973" cy="804608"/>
          </a:xfrm>
          <a:prstGeom prst="rect">
            <a:avLst/>
          </a:prstGeom>
          <a:noFill/>
        </p:spPr>
        <p:txBody>
          <a:bodyPr wrap="square" lIns="65306" tIns="32653" rIns="65306" bIns="32653" rtlCol="0">
            <a:spAutoFit/>
          </a:bodyPr>
          <a:lstStyle/>
          <a:p>
            <a:r>
              <a:rPr lang="en-GB" sz="1600" dirty="0" smtClean="0">
                <a:solidFill>
                  <a:schemeClr val="tx2"/>
                </a:solidFill>
                <a:latin typeface="+mj-lt"/>
              </a:rPr>
              <a:t>Common infrastructure:</a:t>
            </a:r>
          </a:p>
          <a:p>
            <a:r>
              <a:rPr lang="en-GB" sz="1600" dirty="0" smtClean="0">
                <a:solidFill>
                  <a:schemeClr val="tx2"/>
                </a:solidFill>
                <a:latin typeface="+mj-lt"/>
              </a:rPr>
              <a:t>Services, trigger, tracking</a:t>
            </a:r>
          </a:p>
          <a:p>
            <a:r>
              <a:rPr lang="en-GB" sz="1600" dirty="0" smtClean="0">
                <a:solidFill>
                  <a:schemeClr val="tx2"/>
                </a:solidFill>
                <a:latin typeface="+mj-lt"/>
              </a:rPr>
              <a:t>Telescope, DAQ, Slow control</a:t>
            </a:r>
            <a:endParaRPr lang="en-GB" sz="1600" dirty="0">
              <a:solidFill>
                <a:schemeClr val="tx2"/>
              </a:solidFill>
              <a:latin typeface="+mj-lt"/>
            </a:endParaRPr>
          </a:p>
        </p:txBody>
      </p:sp>
      <p:sp>
        <p:nvSpPr>
          <p:cNvPr id="20" name="Rectangle 19"/>
          <p:cNvSpPr/>
          <p:nvPr/>
        </p:nvSpPr>
        <p:spPr>
          <a:xfrm>
            <a:off x="2285984" y="0"/>
            <a:ext cx="5156774" cy="461655"/>
          </a:xfrm>
          <a:prstGeom prst="rect">
            <a:avLst/>
          </a:prstGeom>
        </p:spPr>
        <p:txBody>
          <a:bodyPr wrap="none" lIns="91429" tIns="45715" rIns="91429" bIns="45715">
            <a:spAutoFit/>
          </a:bodyPr>
          <a:lstStyle/>
          <a:p>
            <a:pPr>
              <a:defRPr/>
            </a:pPr>
            <a:r>
              <a:rPr lang="en-GB" sz="2400" b="1" dirty="0" smtClean="0">
                <a:solidFill>
                  <a:schemeClr val="tx2"/>
                </a:solidFill>
                <a:effectLst>
                  <a:outerShdw blurRad="38100" dist="38100" dir="2700000" algn="tl">
                    <a:srgbClr val="000000">
                      <a:alpha val="43137"/>
                    </a:srgbClr>
                  </a:outerShdw>
                </a:effectLst>
              </a:rPr>
              <a:t>RD51 Common Beam Test Facility</a:t>
            </a:r>
            <a:endParaRPr lang="en-GB" sz="24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tlas_interest1.jpg"/>
          <p:cNvPicPr>
            <a:picLocks noChangeAspect="1"/>
          </p:cNvPicPr>
          <p:nvPr/>
        </p:nvPicPr>
        <p:blipFill>
          <a:blip r:embed="rId2" cstate="print"/>
          <a:stretch>
            <a:fillRect/>
          </a:stretch>
        </p:blipFill>
        <p:spPr>
          <a:xfrm>
            <a:off x="4500530" y="785794"/>
            <a:ext cx="4643470" cy="3536513"/>
          </a:xfrm>
          <a:prstGeom prst="rect">
            <a:avLst/>
          </a:prstGeom>
        </p:spPr>
      </p:pic>
      <p:pic>
        <p:nvPicPr>
          <p:cNvPr id="3" name="Picture 2" descr="Atlas_interest2.jpg"/>
          <p:cNvPicPr>
            <a:picLocks noChangeAspect="1"/>
          </p:cNvPicPr>
          <p:nvPr/>
        </p:nvPicPr>
        <p:blipFill>
          <a:blip r:embed="rId3" cstate="print"/>
          <a:stretch>
            <a:fillRect/>
          </a:stretch>
        </p:blipFill>
        <p:spPr>
          <a:xfrm>
            <a:off x="4429093" y="4286232"/>
            <a:ext cx="4714907" cy="2571768"/>
          </a:xfrm>
          <a:prstGeom prst="rect">
            <a:avLst/>
          </a:prstGeom>
        </p:spPr>
      </p:pic>
      <p:sp>
        <p:nvSpPr>
          <p:cNvPr id="4" name="TextBox 3"/>
          <p:cNvSpPr txBox="1"/>
          <p:nvPr/>
        </p:nvSpPr>
        <p:spPr>
          <a:xfrm>
            <a:off x="357158" y="1071546"/>
            <a:ext cx="2623196" cy="1815872"/>
          </a:xfrm>
          <a:prstGeom prst="rect">
            <a:avLst/>
          </a:prstGeom>
          <a:noFill/>
        </p:spPr>
        <p:txBody>
          <a:bodyPr wrap="none" lIns="91429" tIns="45715" rIns="91429" bIns="45715" rtlCol="0">
            <a:spAutoFit/>
          </a:bodyPr>
          <a:lstStyle/>
          <a:p>
            <a:r>
              <a:rPr lang="en-GB" sz="1600" dirty="0" smtClean="0">
                <a:solidFill>
                  <a:schemeClr val="tx2"/>
                </a:solidFill>
                <a:latin typeface="+mn-lt"/>
              </a:rPr>
              <a:t>Atlas	-  Nigel Hessey</a:t>
            </a:r>
          </a:p>
          <a:p>
            <a:r>
              <a:rPr lang="en-GB" sz="1600" dirty="0" smtClean="0">
                <a:solidFill>
                  <a:schemeClr val="tx2"/>
                </a:solidFill>
                <a:latin typeface="+mn-lt"/>
              </a:rPr>
              <a:t>CMS	-  Jordan Nash</a:t>
            </a:r>
          </a:p>
          <a:p>
            <a:r>
              <a:rPr lang="en-GB" sz="1600" dirty="0" smtClean="0">
                <a:solidFill>
                  <a:schemeClr val="tx2"/>
                </a:solidFill>
                <a:latin typeface="+mn-lt"/>
              </a:rPr>
              <a:t>LHCb	-  Sheldon Stone</a:t>
            </a:r>
          </a:p>
          <a:p>
            <a:r>
              <a:rPr lang="en-GB" sz="1600" dirty="0" smtClean="0">
                <a:solidFill>
                  <a:schemeClr val="tx2"/>
                </a:solidFill>
                <a:latin typeface="+mn-lt"/>
              </a:rPr>
              <a:t>ALICE	-  </a:t>
            </a:r>
            <a:r>
              <a:rPr lang="en-GB" sz="1600" dirty="0" smtClean="0">
                <a:solidFill>
                  <a:schemeClr val="tx2"/>
                </a:solidFill>
                <a:latin typeface="+mj-lt"/>
              </a:rPr>
              <a:t>Paolo Giubellino</a:t>
            </a:r>
          </a:p>
          <a:p>
            <a:r>
              <a:rPr lang="en-GB" sz="1600" dirty="0" smtClean="0">
                <a:solidFill>
                  <a:schemeClr val="tx2"/>
                </a:solidFill>
                <a:latin typeface="+mn-lt"/>
              </a:rPr>
              <a:t>TOTEM	-  Angelo Scribano</a:t>
            </a:r>
          </a:p>
          <a:p>
            <a:endParaRPr lang="en-GB" sz="1600" dirty="0" smtClean="0">
              <a:solidFill>
                <a:schemeClr val="tx2"/>
              </a:solidFill>
              <a:latin typeface="+mn-lt"/>
            </a:endParaRPr>
          </a:p>
          <a:p>
            <a:r>
              <a:rPr lang="en-GB" sz="1600" dirty="0" smtClean="0">
                <a:solidFill>
                  <a:schemeClr val="tx2"/>
                </a:solidFill>
                <a:latin typeface="+mn-lt"/>
              </a:rPr>
              <a:t>PANDA	-  Bernd Voss</a:t>
            </a:r>
          </a:p>
        </p:txBody>
      </p:sp>
      <p:sp>
        <p:nvSpPr>
          <p:cNvPr id="5" name="TextBox 2"/>
          <p:cNvSpPr txBox="1">
            <a:spLocks noChangeArrowheads="1"/>
          </p:cNvSpPr>
          <p:nvPr/>
        </p:nvSpPr>
        <p:spPr bwMode="auto">
          <a:xfrm>
            <a:off x="857224" y="142852"/>
            <a:ext cx="7584677" cy="466061"/>
          </a:xfrm>
          <a:prstGeom prst="rect">
            <a:avLst/>
          </a:prstGeom>
          <a:noFill/>
          <a:ln w="9525">
            <a:noFill/>
            <a:miter lim="800000"/>
            <a:headEnd/>
            <a:tailEnd/>
          </a:ln>
        </p:spPr>
        <p:txBody>
          <a:bodyPr wrap="none" lIns="91429" tIns="45715" rIns="91429" bIns="45715">
            <a:spAutoFit/>
          </a:bodyPr>
          <a:lstStyle/>
          <a:p>
            <a:r>
              <a:rPr lang="en-GB" sz="2400" b="1" dirty="0" smtClean="0">
                <a:solidFill>
                  <a:schemeClr val="tx2"/>
                </a:solidFill>
                <a:effectLst>
                  <a:outerShdw blurRad="38100" dist="38100" dir="2700000" algn="tl">
                    <a:srgbClr val="000000">
                      <a:alpha val="43137"/>
                    </a:srgbClr>
                  </a:outerShdw>
                </a:effectLst>
                <a:latin typeface="+mn-lt"/>
              </a:rPr>
              <a:t>MPGD in the sLHC Upgrades – Requests from Experiments</a:t>
            </a:r>
            <a:endParaRPr lang="en-GB" sz="2400" b="1" dirty="0">
              <a:solidFill>
                <a:schemeClr val="tx2"/>
              </a:solidFill>
              <a:effectLst>
                <a:outerShdw blurRad="38100" dist="38100" dir="2700000" algn="tl">
                  <a:srgbClr val="000000">
                    <a:alpha val="43137"/>
                  </a:srgbClr>
                </a:outerShdw>
              </a:effectLst>
              <a:latin typeface="+mn-lt"/>
            </a:endParaRPr>
          </a:p>
        </p:txBody>
      </p:sp>
      <p:sp>
        <p:nvSpPr>
          <p:cNvPr id="6" name="Text Box 5"/>
          <p:cNvSpPr txBox="1">
            <a:spLocks noChangeArrowheads="1"/>
          </p:cNvSpPr>
          <p:nvPr/>
        </p:nvSpPr>
        <p:spPr bwMode="auto">
          <a:xfrm>
            <a:off x="214282" y="3214686"/>
            <a:ext cx="4405864" cy="2893090"/>
          </a:xfrm>
          <a:prstGeom prst="rect">
            <a:avLst/>
          </a:prstGeom>
          <a:noFill/>
          <a:ln w="9525" algn="ctr">
            <a:noFill/>
            <a:miter lim="800000"/>
            <a:headEnd/>
            <a:tailEnd/>
          </a:ln>
          <a:effectLst/>
        </p:spPr>
        <p:txBody>
          <a:bodyPr wrap="none" lIns="91429" tIns="45715" rIns="91429" bIns="45715">
            <a:spAutoFit/>
          </a:bodyPr>
          <a:lstStyle/>
          <a:p>
            <a:pPr algn="l">
              <a:buFontTx/>
              <a:buChar char="•"/>
            </a:pPr>
            <a:r>
              <a:rPr lang="en-US" sz="1400" dirty="0">
                <a:solidFill>
                  <a:schemeClr val="tx2"/>
                </a:solidFill>
                <a:latin typeface="+mj-lt"/>
              </a:rPr>
              <a:t> ATLAS – Micromegas (muon)</a:t>
            </a:r>
          </a:p>
          <a:p>
            <a:pPr algn="l">
              <a:buFontTx/>
              <a:buChar char="•"/>
            </a:pPr>
            <a:r>
              <a:rPr lang="en-US" sz="1400" dirty="0">
                <a:solidFill>
                  <a:schemeClr val="tx2"/>
                </a:solidFill>
                <a:latin typeface="+mj-lt"/>
              </a:rPr>
              <a:t> CMS – GEM (muon)</a:t>
            </a:r>
          </a:p>
          <a:p>
            <a:pPr algn="l">
              <a:buFontTx/>
              <a:buChar char="•"/>
            </a:pPr>
            <a:r>
              <a:rPr lang="en-US" sz="1400" dirty="0">
                <a:solidFill>
                  <a:schemeClr val="tx2"/>
                </a:solidFill>
                <a:latin typeface="+mj-lt"/>
              </a:rPr>
              <a:t> LHCb – GEM (muon)</a:t>
            </a:r>
          </a:p>
          <a:p>
            <a:pPr algn="l">
              <a:buFontTx/>
              <a:buChar char="•"/>
            </a:pPr>
            <a:r>
              <a:rPr lang="en-US" sz="1400" dirty="0">
                <a:solidFill>
                  <a:schemeClr val="tx2"/>
                </a:solidFill>
                <a:latin typeface="+mj-lt"/>
              </a:rPr>
              <a:t> ALICE – THGEM (photon detector)</a:t>
            </a:r>
          </a:p>
          <a:p>
            <a:pPr algn="l">
              <a:buFontTx/>
              <a:buChar char="•"/>
            </a:pPr>
            <a:r>
              <a:rPr lang="en-US" sz="1400" dirty="0">
                <a:solidFill>
                  <a:schemeClr val="tx2"/>
                </a:solidFill>
                <a:latin typeface="+mj-lt"/>
              </a:rPr>
              <a:t> TOTEM – GEM (tracker &amp; trigger)</a:t>
            </a:r>
          </a:p>
          <a:p>
            <a:pPr algn="l">
              <a:buFontTx/>
              <a:buChar char="•"/>
            </a:pPr>
            <a:endParaRPr lang="en-US" sz="1400" dirty="0">
              <a:solidFill>
                <a:schemeClr val="tx2"/>
              </a:solidFill>
              <a:latin typeface="+mj-lt"/>
            </a:endParaRPr>
          </a:p>
          <a:p>
            <a:pPr algn="l">
              <a:buFontTx/>
              <a:buChar char="•"/>
            </a:pPr>
            <a:r>
              <a:rPr lang="en-US" sz="1400" dirty="0">
                <a:solidFill>
                  <a:schemeClr val="tx2"/>
                </a:solidFill>
                <a:latin typeface="+mj-lt"/>
              </a:rPr>
              <a:t> Panda &amp; GSI – GEM (tracker)</a:t>
            </a:r>
          </a:p>
          <a:p>
            <a:pPr algn="l">
              <a:buFontTx/>
              <a:buChar char="•"/>
            </a:pPr>
            <a:r>
              <a:rPr lang="en-US" sz="1400" dirty="0">
                <a:solidFill>
                  <a:schemeClr val="tx2"/>
                </a:solidFill>
                <a:latin typeface="+mj-lt"/>
              </a:rPr>
              <a:t> LC Time Projection Chamber – Micromegas &amp; GEM</a:t>
            </a:r>
          </a:p>
          <a:p>
            <a:pPr algn="l">
              <a:buFontTx/>
              <a:buChar char="•"/>
            </a:pPr>
            <a:r>
              <a:rPr lang="en-US" sz="1400" dirty="0">
                <a:solidFill>
                  <a:schemeClr val="tx2"/>
                </a:solidFill>
                <a:latin typeface="+mj-lt"/>
              </a:rPr>
              <a:t> LC Hadronic Calorimeter (DHCAL) - Micromegas &amp; GEM  </a:t>
            </a:r>
          </a:p>
          <a:p>
            <a:pPr algn="l">
              <a:buFontTx/>
              <a:buChar char="•"/>
            </a:pPr>
            <a:r>
              <a:rPr lang="en-US" sz="1400" dirty="0">
                <a:solidFill>
                  <a:schemeClr val="tx2"/>
                </a:solidFill>
                <a:latin typeface="+mj-lt"/>
              </a:rPr>
              <a:t> STAR &amp; RHIC – GEM (tracker)</a:t>
            </a:r>
          </a:p>
          <a:p>
            <a:pPr algn="l">
              <a:buFontTx/>
              <a:buChar char="•"/>
            </a:pPr>
            <a:r>
              <a:rPr lang="en-US" sz="1400" dirty="0">
                <a:solidFill>
                  <a:schemeClr val="tx2"/>
                </a:solidFill>
                <a:latin typeface="+mj-lt"/>
              </a:rPr>
              <a:t> KLOE2 – GEM (tracker)</a:t>
            </a:r>
          </a:p>
          <a:p>
            <a:pPr algn="l">
              <a:buFontTx/>
              <a:buChar char="•"/>
            </a:pPr>
            <a:r>
              <a:rPr lang="en-US" sz="1400" dirty="0">
                <a:solidFill>
                  <a:schemeClr val="tx2"/>
                </a:solidFill>
                <a:latin typeface="+mj-lt"/>
              </a:rPr>
              <a:t> JLAB – GEM &amp; Micromegas </a:t>
            </a:r>
          </a:p>
          <a:p>
            <a:pPr algn="l">
              <a:buFontTx/>
              <a:buChar char="•"/>
            </a:pPr>
            <a:r>
              <a:rPr lang="en-US" sz="1400" dirty="0">
                <a:solidFill>
                  <a:schemeClr val="tx2"/>
                </a:solidFill>
                <a:latin typeface="+mj-lt"/>
              </a:rPr>
              <a:t> Potential clients from neutrino community</a:t>
            </a:r>
            <a:endParaRPr lang="fr-FR" sz="1400" dirty="0">
              <a:solidFill>
                <a:schemeClr val="tx2"/>
              </a:solidFill>
              <a:latin typeface="+mj-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57200" y="118531"/>
            <a:ext cx="8229600" cy="812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sz="2800" b="1" i="0" u="none" strike="noStrike" kern="1200" cap="none" spc="0" normalizeH="0" baseline="0" noProof="0" dirty="0" smtClean="0">
                <a:ln>
                  <a:noFill/>
                </a:ln>
                <a:solidFill>
                  <a:schemeClr val="tx2"/>
                </a:solidFill>
                <a:effectLst>
                  <a:outerShdw blurRad="38100" dist="38100" dir="2700000" algn="tl">
                    <a:srgbClr val="000000">
                      <a:alpha val="43137"/>
                    </a:srgbClr>
                  </a:outerShdw>
                </a:effectLst>
                <a:uLnTx/>
                <a:uFillTx/>
                <a:latin typeface="+mj-lt"/>
                <a:ea typeface="ＭＳ Ｐゴシック" charset="-128"/>
                <a:cs typeface="ＭＳ Ｐゴシック" charset="-128"/>
              </a:rPr>
              <a:t>ATLAS </a:t>
            </a:r>
            <a:r>
              <a:rPr lang="en-US" sz="2800" b="1" noProof="0" dirty="0" smtClean="0">
                <a:solidFill>
                  <a:schemeClr val="tx2"/>
                </a:solidFill>
                <a:effectLst>
                  <a:outerShdw blurRad="38100" dist="38100" dir="2700000" algn="tl">
                    <a:srgbClr val="000000">
                      <a:alpha val="43137"/>
                    </a:srgbClr>
                  </a:outerShdw>
                </a:effectLst>
                <a:latin typeface="+mj-lt"/>
                <a:ea typeface="ＭＳ Ｐゴシック" charset="-128"/>
                <a:cs typeface="ＭＳ Ｐゴシック" charset="-128"/>
              </a:rPr>
              <a:t>M</a:t>
            </a:r>
            <a:r>
              <a:rPr kumimoji="0" lang="en-US" sz="2800" b="1" i="0" u="none" strike="noStrike" kern="1200" cap="none" spc="0" normalizeH="0" baseline="0" noProof="0" dirty="0" smtClean="0">
                <a:ln>
                  <a:noFill/>
                </a:ln>
                <a:solidFill>
                  <a:schemeClr val="tx2"/>
                </a:solidFill>
                <a:effectLst>
                  <a:outerShdw blurRad="38100" dist="38100" dir="2700000" algn="tl">
                    <a:srgbClr val="000000">
                      <a:alpha val="43137"/>
                    </a:srgbClr>
                  </a:outerShdw>
                </a:effectLst>
                <a:uLnTx/>
                <a:uFillTx/>
                <a:latin typeface="+mj-lt"/>
                <a:ea typeface="ＭＳ Ｐゴシック" charset="-128"/>
                <a:cs typeface="ＭＳ Ｐゴシック" charset="-128"/>
              </a:rPr>
              <a:t>icromegas R&amp;</a:t>
            </a:r>
            <a:r>
              <a:rPr lang="en-US" sz="2800" b="1" dirty="0" smtClean="0">
                <a:solidFill>
                  <a:schemeClr val="tx2"/>
                </a:solidFill>
                <a:effectLst>
                  <a:outerShdw blurRad="38100" dist="38100" dir="2700000" algn="tl">
                    <a:srgbClr val="000000">
                      <a:alpha val="43137"/>
                    </a:srgbClr>
                  </a:outerShdw>
                </a:effectLst>
                <a:latin typeface="+mj-lt"/>
                <a:ea typeface="ＭＳ Ｐゴシック" charset="-128"/>
                <a:cs typeface="ＭＳ Ｐゴシック" charset="-128"/>
              </a:rPr>
              <a:t>D (MAMMA</a:t>
            </a:r>
            <a:r>
              <a:rPr lang="en-US" sz="3600" dirty="0" smtClean="0">
                <a:latin typeface="+mj-lt"/>
                <a:ea typeface="ＭＳ Ｐゴシック" charset="-128"/>
                <a:cs typeface="ＭＳ Ｐゴシック" charset="-128"/>
              </a:rPr>
              <a:t>)</a:t>
            </a:r>
            <a:endParaRPr kumimoji="0" lang="en-US" sz="3600" b="0" i="0" u="none" strike="noStrike" kern="1200" cap="none" spc="0" normalizeH="0" baseline="0" noProof="0" dirty="0">
              <a:ln>
                <a:noFill/>
              </a:ln>
              <a:solidFill>
                <a:schemeClr val="tx1"/>
              </a:solidFill>
              <a:effectLst/>
              <a:uLnTx/>
              <a:uFillTx/>
              <a:latin typeface="+mj-lt"/>
              <a:ea typeface="ＭＳ Ｐゴシック" charset="-128"/>
              <a:cs typeface="ＭＳ Ｐゴシック" charset="-128"/>
            </a:endParaRPr>
          </a:p>
        </p:txBody>
      </p:sp>
      <p:sp>
        <p:nvSpPr>
          <p:cNvPr id="5" name="TextBox 4"/>
          <p:cNvSpPr txBox="1"/>
          <p:nvPr/>
        </p:nvSpPr>
        <p:spPr>
          <a:xfrm>
            <a:off x="142844" y="903816"/>
            <a:ext cx="5352870" cy="5478424"/>
          </a:xfrm>
          <a:prstGeom prst="rect">
            <a:avLst/>
          </a:prstGeom>
          <a:noFill/>
        </p:spPr>
        <p:txBody>
          <a:bodyPr wrap="square" rtlCol="0">
            <a:spAutoFit/>
          </a:bodyPr>
          <a:lstStyle/>
          <a:p>
            <a:r>
              <a:rPr lang="en-US" b="1" dirty="0" smtClean="0">
                <a:solidFill>
                  <a:schemeClr val="tx2"/>
                </a:solidFill>
              </a:rPr>
              <a:t>Purpose</a:t>
            </a:r>
            <a:r>
              <a:rPr lang="en-US" dirty="0" smtClean="0">
                <a:solidFill>
                  <a:schemeClr val="tx2"/>
                </a:solidFill>
              </a:rPr>
              <a:t>: Development of large-area muon chambers based on bulk Micromegas technology</a:t>
            </a:r>
          </a:p>
          <a:p>
            <a:r>
              <a:rPr lang="en-US" b="1" dirty="0" smtClean="0">
                <a:solidFill>
                  <a:schemeClr val="tx2"/>
                </a:solidFill>
              </a:rPr>
              <a:t>Collaboration: </a:t>
            </a:r>
            <a:r>
              <a:rPr lang="en-US" dirty="0" smtClean="0">
                <a:solidFill>
                  <a:schemeClr val="tx2"/>
                </a:solidFill>
              </a:rPr>
              <a:t>19 institutes (most) in ATLAS, but also active in RD51</a:t>
            </a:r>
          </a:p>
          <a:p>
            <a:pPr>
              <a:buClr>
                <a:schemeClr val="tx2"/>
              </a:buClr>
            </a:pPr>
            <a:r>
              <a:rPr lang="en-US" b="1" dirty="0" smtClean="0">
                <a:solidFill>
                  <a:schemeClr val="tx2"/>
                </a:solidFill>
              </a:rPr>
              <a:t>Main lines of R&amp;D activities:</a:t>
            </a:r>
            <a:endParaRPr lang="en-US" dirty="0" smtClean="0">
              <a:solidFill>
                <a:schemeClr val="tx2"/>
              </a:solidFill>
            </a:endParaRPr>
          </a:p>
          <a:p>
            <a:pPr marL="342900" indent="-342900">
              <a:buClr>
                <a:schemeClr val="tx2"/>
              </a:buClr>
              <a:buFont typeface="+mj-lt"/>
              <a:buAutoNum type="arabicPeriod"/>
            </a:pPr>
            <a:r>
              <a:rPr lang="en-US" dirty="0" smtClean="0">
                <a:solidFill>
                  <a:schemeClr val="tx2"/>
                </a:solidFill>
              </a:rPr>
              <a:t>Spark neutralization and/or suppression</a:t>
            </a:r>
          </a:p>
          <a:p>
            <a:pPr marL="800100" lvl="1" indent="-342900">
              <a:buClr>
                <a:schemeClr val="tx2"/>
              </a:buClr>
              <a:buFont typeface="Wingdings" charset="2"/>
              <a:buChar char="§"/>
            </a:pPr>
            <a:r>
              <a:rPr lang="en-US" sz="1600" dirty="0" smtClean="0">
                <a:solidFill>
                  <a:schemeClr val="tx2"/>
                </a:solidFill>
              </a:rPr>
              <a:t>Resistive coating on readout strips</a:t>
            </a:r>
          </a:p>
          <a:p>
            <a:pPr marL="800100" lvl="1" indent="-342900">
              <a:buClr>
                <a:schemeClr val="tx2"/>
              </a:buClr>
              <a:buFont typeface="Wingdings" charset="2"/>
              <a:buChar char="§"/>
            </a:pPr>
            <a:r>
              <a:rPr lang="en-US" sz="1600" dirty="0" smtClean="0">
                <a:solidFill>
                  <a:schemeClr val="tx2"/>
                </a:solidFill>
              </a:rPr>
              <a:t>Multi-stage amplification schemes</a:t>
            </a:r>
          </a:p>
          <a:p>
            <a:pPr marL="342900" indent="-342900">
              <a:buClr>
                <a:schemeClr val="tx2"/>
              </a:buClr>
              <a:buFont typeface="+mj-lt"/>
              <a:buAutoNum type="arabicPeriod"/>
            </a:pPr>
            <a:r>
              <a:rPr lang="en-US" dirty="0" smtClean="0">
                <a:solidFill>
                  <a:schemeClr val="tx2"/>
                </a:solidFill>
              </a:rPr>
              <a:t>Large-area chambers</a:t>
            </a:r>
          </a:p>
          <a:p>
            <a:pPr marL="800100" lvl="1" indent="-342900">
              <a:buClr>
                <a:schemeClr val="tx2"/>
              </a:buClr>
              <a:buFont typeface="Wingdings" charset="2"/>
              <a:buChar char="§"/>
            </a:pPr>
            <a:r>
              <a:rPr lang="en-US" sz="1600" dirty="0" smtClean="0">
                <a:solidFill>
                  <a:schemeClr val="tx2"/>
                </a:solidFill>
              </a:rPr>
              <a:t>P3 (1.5 </a:t>
            </a:r>
            <a:r>
              <a:rPr lang="en-US" sz="1600" dirty="0" err="1" smtClean="0">
                <a:solidFill>
                  <a:schemeClr val="tx2"/>
                </a:solidFill>
              </a:rPr>
              <a:t>x</a:t>
            </a:r>
            <a:r>
              <a:rPr lang="en-US" sz="1600" dirty="0" smtClean="0">
                <a:solidFill>
                  <a:schemeClr val="tx2"/>
                </a:solidFill>
              </a:rPr>
              <a:t> 0.5 m</a:t>
            </a:r>
            <a:r>
              <a:rPr lang="en-US" sz="1600" baseline="30000" dirty="0" smtClean="0">
                <a:solidFill>
                  <a:schemeClr val="tx2"/>
                </a:solidFill>
              </a:rPr>
              <a:t>2</a:t>
            </a:r>
            <a:r>
              <a:rPr lang="en-US" sz="1600" dirty="0" smtClean="0">
                <a:solidFill>
                  <a:schemeClr val="tx2"/>
                </a:solidFill>
              </a:rPr>
              <a:t>) successfully tested in H6; strips of 400 and 1000 mm length, strip pitches 250 and 500 µ</a:t>
            </a:r>
            <a:r>
              <a:rPr lang="en-US" sz="1600" dirty="0" err="1" smtClean="0">
                <a:solidFill>
                  <a:schemeClr val="tx2"/>
                </a:solidFill>
              </a:rPr>
              <a:t>m</a:t>
            </a:r>
            <a:endParaRPr lang="en-US" sz="1600" dirty="0" smtClean="0">
              <a:solidFill>
                <a:schemeClr val="tx2"/>
              </a:solidFill>
            </a:endParaRPr>
          </a:p>
          <a:p>
            <a:pPr marL="800100" lvl="1" indent="-342900">
              <a:buClr>
                <a:schemeClr val="tx2"/>
              </a:buClr>
              <a:buFont typeface="Wingdings" charset="2"/>
              <a:buChar char="§"/>
            </a:pPr>
            <a:r>
              <a:rPr lang="en-US" sz="1600" dirty="0" smtClean="0">
                <a:solidFill>
                  <a:schemeClr val="tx2"/>
                </a:solidFill>
              </a:rPr>
              <a:t>Full-size chamber (1.2 </a:t>
            </a:r>
            <a:r>
              <a:rPr lang="en-US" sz="1600" dirty="0" err="1" smtClean="0">
                <a:solidFill>
                  <a:schemeClr val="tx2"/>
                </a:solidFill>
              </a:rPr>
              <a:t>x</a:t>
            </a:r>
            <a:r>
              <a:rPr lang="en-US" sz="1600" dirty="0" smtClean="0">
                <a:solidFill>
                  <a:schemeClr val="tx2"/>
                </a:solidFill>
              </a:rPr>
              <a:t> 1.2 m</a:t>
            </a:r>
            <a:r>
              <a:rPr lang="en-US" sz="1600" baseline="30000" dirty="0" smtClean="0">
                <a:solidFill>
                  <a:schemeClr val="tx2"/>
                </a:solidFill>
              </a:rPr>
              <a:t>2</a:t>
            </a:r>
            <a:r>
              <a:rPr lang="en-US" sz="1600" dirty="0" smtClean="0">
                <a:solidFill>
                  <a:schemeClr val="tx2"/>
                </a:solidFill>
              </a:rPr>
              <a:t>) under construction; with front-end electronics (demonstrator project with APV25 ) and services integration.</a:t>
            </a:r>
          </a:p>
          <a:p>
            <a:pPr marL="800100" lvl="1" indent="-342900">
              <a:buClr>
                <a:schemeClr val="tx2"/>
              </a:buClr>
            </a:pPr>
            <a:r>
              <a:rPr lang="en-US" sz="1600" dirty="0" smtClean="0">
                <a:solidFill>
                  <a:schemeClr val="tx2"/>
                </a:solidFill>
              </a:rPr>
              <a:t>	To be tested in 2010 test beam (October)</a:t>
            </a:r>
          </a:p>
          <a:p>
            <a:pPr marL="342900" indent="-342900">
              <a:buClr>
                <a:schemeClr val="tx2"/>
              </a:buClr>
              <a:buFont typeface="+mj-lt"/>
              <a:buAutoNum type="arabicPeriod"/>
            </a:pPr>
            <a:r>
              <a:rPr lang="en-US" dirty="0" smtClean="0">
                <a:solidFill>
                  <a:schemeClr val="tx2"/>
                </a:solidFill>
              </a:rPr>
              <a:t>Front-end end readout electronics </a:t>
            </a:r>
          </a:p>
          <a:p>
            <a:pPr marL="800100" lvl="1" indent="-342900">
              <a:buClr>
                <a:schemeClr val="tx2"/>
              </a:buClr>
              <a:buFont typeface="Wingdings" charset="2"/>
              <a:buChar char="§"/>
            </a:pPr>
            <a:r>
              <a:rPr lang="en-US" sz="1600" dirty="0" smtClean="0">
                <a:solidFill>
                  <a:schemeClr val="tx2"/>
                </a:solidFill>
              </a:rPr>
              <a:t>Scalable Readout System (RD51, H. Muller)</a:t>
            </a:r>
          </a:p>
          <a:p>
            <a:pPr marL="800100" lvl="1" indent="-342900">
              <a:buClr>
                <a:schemeClr val="tx2"/>
              </a:buClr>
              <a:buFont typeface="Wingdings" charset="2"/>
              <a:buChar char="§"/>
            </a:pPr>
            <a:r>
              <a:rPr lang="en-US" sz="1600" dirty="0" smtClean="0">
                <a:solidFill>
                  <a:schemeClr val="tx2"/>
                </a:solidFill>
              </a:rPr>
              <a:t>Readout chip specs and design (</a:t>
            </a:r>
            <a:r>
              <a:rPr lang="en-US" sz="1400" dirty="0" smtClean="0">
                <a:solidFill>
                  <a:schemeClr val="tx2"/>
                </a:solidFill>
              </a:rPr>
              <a:t>BNL, LAPP, CEA, CERN) </a:t>
            </a:r>
            <a:endParaRPr lang="en-US" sz="1600" dirty="0" smtClean="0">
              <a:solidFill>
                <a:schemeClr val="tx2"/>
              </a:solidFill>
            </a:endParaRPr>
          </a:p>
        </p:txBody>
      </p:sp>
      <p:sp>
        <p:nvSpPr>
          <p:cNvPr id="7" name="Date Placeholder 3"/>
          <p:cNvSpPr>
            <a:spLocks noGrp="1"/>
          </p:cNvSpPr>
          <p:nvPr/>
        </p:nvSpPr>
        <p:spPr>
          <a:xfrm>
            <a:off x="1643042" y="6500834"/>
            <a:ext cx="4151498" cy="357166"/>
          </a:xfrm>
          <a:prstGeom prst="rect">
            <a:avLst/>
          </a:prstGeom>
        </p:spPr>
        <p:txBody>
          <a:bodyPr vert="horz" lIns="91440" tIns="45720" rIns="91440" bIns="45720" rtlCol="0" anchor="ctr"/>
          <a:lstStyle>
            <a:defPPr>
              <a:defRPr lang="en-US"/>
            </a:defPPr>
            <a:lvl1pPr algn="l" defTabSz="457200" rtl="0" fontAlgn="auto">
              <a:spcBef>
                <a:spcPts val="0"/>
              </a:spcBef>
              <a:spcAft>
                <a:spcPts val="0"/>
              </a:spcAft>
              <a:defRPr sz="1200" kern="1200">
                <a:solidFill>
                  <a:schemeClr val="tx1">
                    <a:tint val="75000"/>
                  </a:schemeClr>
                </a:solidFill>
                <a:latin typeface="+mn-lt"/>
                <a:ea typeface="+mn-ea"/>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a:lstStyle>
          <a:p>
            <a:pPr>
              <a:defRPr/>
            </a:pPr>
            <a:r>
              <a:rPr lang="de-CH" dirty="0" smtClean="0"/>
              <a:t>J. Wotschack, ATLAS Micromegas muon </a:t>
            </a:r>
            <a:r>
              <a:rPr lang="de-CH" dirty="0" err="1" smtClean="0"/>
              <a:t>chamber</a:t>
            </a:r>
            <a:r>
              <a:rPr lang="de-CH" dirty="0" smtClean="0"/>
              <a:t> R&amp;D</a:t>
            </a:r>
            <a:endParaRPr lang="en-US" dirty="0"/>
          </a:p>
        </p:txBody>
      </p:sp>
      <p:pic>
        <p:nvPicPr>
          <p:cNvPr id="8" name="Picture 7" descr="DSC02884.png"/>
          <p:cNvPicPr>
            <a:picLocks noChangeAspect="1"/>
          </p:cNvPicPr>
          <p:nvPr/>
        </p:nvPicPr>
        <p:blipFill>
          <a:blip r:embed="rId2" cstate="print"/>
          <a:stretch>
            <a:fillRect/>
          </a:stretch>
        </p:blipFill>
        <p:spPr>
          <a:xfrm>
            <a:off x="5495714" y="913234"/>
            <a:ext cx="3281680" cy="2461260"/>
          </a:xfrm>
          <a:prstGeom prst="rect">
            <a:avLst/>
          </a:prstGeom>
        </p:spPr>
      </p:pic>
      <p:pic>
        <p:nvPicPr>
          <p:cNvPr id="12" name="Picture 11" descr="DSC02871.jpg"/>
          <p:cNvPicPr>
            <a:picLocks noChangeAspect="1"/>
          </p:cNvPicPr>
          <p:nvPr/>
        </p:nvPicPr>
        <p:blipFill>
          <a:blip r:embed="rId3" cstate="print"/>
          <a:stretch>
            <a:fillRect/>
          </a:stretch>
        </p:blipFill>
        <p:spPr>
          <a:xfrm>
            <a:off x="6380213" y="3481915"/>
            <a:ext cx="2397181" cy="3196241"/>
          </a:xfrm>
          <a:prstGeom prst="rect">
            <a:avLst/>
          </a:prstGeom>
        </p:spPr>
      </p:pic>
      <p:sp>
        <p:nvSpPr>
          <p:cNvPr id="13" name="TextBox 12"/>
          <p:cNvSpPr txBox="1"/>
          <p:nvPr/>
        </p:nvSpPr>
        <p:spPr>
          <a:xfrm>
            <a:off x="6790967" y="947737"/>
            <a:ext cx="2107493" cy="307777"/>
          </a:xfrm>
          <a:prstGeom prst="rect">
            <a:avLst/>
          </a:prstGeom>
          <a:noFill/>
        </p:spPr>
        <p:txBody>
          <a:bodyPr wrap="square" rtlCol="0">
            <a:spAutoFit/>
          </a:bodyPr>
          <a:lstStyle/>
          <a:p>
            <a:r>
              <a:rPr lang="en-US" sz="1400" dirty="0" smtClean="0">
                <a:solidFill>
                  <a:srgbClr val="FFFF00"/>
                </a:solidFill>
              </a:rPr>
              <a:t>H6 Test beam Nov 2009</a:t>
            </a:r>
            <a:endParaRPr lang="en-US" sz="1400" dirty="0">
              <a:solidFill>
                <a:srgbClr val="FFFF00"/>
              </a:solidFill>
            </a:endParaRPr>
          </a:p>
        </p:txBody>
      </p:sp>
      <p:cxnSp>
        <p:nvCxnSpPr>
          <p:cNvPr id="14" name="Straight Arrow Connector 13"/>
          <p:cNvCxnSpPr/>
          <p:nvPr/>
        </p:nvCxnSpPr>
        <p:spPr>
          <a:xfrm rot="16200000" flipV="1">
            <a:off x="6346621" y="2611116"/>
            <a:ext cx="1746664" cy="588432"/>
          </a:xfrm>
          <a:prstGeom prst="straightConnector1">
            <a:avLst/>
          </a:prstGeom>
          <a:ln>
            <a:solidFill>
              <a:srgbClr val="FFFF00"/>
            </a:solidFill>
            <a:tailEnd type="triangle" w="med" len="lg"/>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6579307" y="3817433"/>
            <a:ext cx="1877437" cy="307777"/>
          </a:xfrm>
          <a:prstGeom prst="rect">
            <a:avLst/>
          </a:prstGeom>
          <a:noFill/>
        </p:spPr>
        <p:txBody>
          <a:bodyPr wrap="none" rtlCol="0">
            <a:spAutoFit/>
          </a:bodyPr>
          <a:lstStyle/>
          <a:p>
            <a:r>
              <a:rPr lang="en-US" sz="1400" b="1" dirty="0" smtClean="0">
                <a:solidFill>
                  <a:srgbClr val="FFFF00"/>
                </a:solidFill>
              </a:rPr>
              <a:t>1.5 </a:t>
            </a:r>
            <a:r>
              <a:rPr lang="en-US" sz="1400" b="1" dirty="0" err="1" smtClean="0">
                <a:solidFill>
                  <a:srgbClr val="FFFF00"/>
                </a:solidFill>
              </a:rPr>
              <a:t>x</a:t>
            </a:r>
            <a:r>
              <a:rPr lang="en-US" sz="1400" b="1" dirty="0" smtClean="0">
                <a:solidFill>
                  <a:srgbClr val="FFFF00"/>
                </a:solidFill>
              </a:rPr>
              <a:t> 0.5 m</a:t>
            </a:r>
            <a:r>
              <a:rPr lang="en-US" sz="1400" b="1" baseline="30000" dirty="0" smtClean="0">
                <a:solidFill>
                  <a:srgbClr val="FFFF00"/>
                </a:solidFill>
              </a:rPr>
              <a:t>2</a:t>
            </a:r>
            <a:r>
              <a:rPr lang="en-US" sz="1400" b="1" dirty="0" smtClean="0">
                <a:solidFill>
                  <a:srgbClr val="FFFF00"/>
                </a:solidFill>
              </a:rPr>
              <a:t> prototype</a:t>
            </a:r>
            <a:endParaRPr lang="en-US" sz="1400" b="1" dirty="0">
              <a:solidFill>
                <a:srgbClr val="FFFF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Full-size_MM-sketch2.jpg"/>
          <p:cNvPicPr>
            <a:picLocks noChangeAspect="1"/>
          </p:cNvPicPr>
          <p:nvPr/>
        </p:nvPicPr>
        <p:blipFill>
          <a:blip r:embed="rId2" cstate="print"/>
          <a:srcRect l="13148" r="2918" b="36680"/>
          <a:stretch>
            <a:fillRect/>
          </a:stretch>
        </p:blipFill>
        <p:spPr>
          <a:xfrm>
            <a:off x="5594515" y="2997783"/>
            <a:ext cx="3446516" cy="1950066"/>
          </a:xfrm>
          <a:prstGeom prst="rect">
            <a:avLst/>
          </a:prstGeom>
        </p:spPr>
      </p:pic>
      <p:sp>
        <p:nvSpPr>
          <p:cNvPr id="3" name="Title 2"/>
          <p:cNvSpPr>
            <a:spLocks noGrp="1"/>
          </p:cNvSpPr>
          <p:nvPr>
            <p:ph type="title"/>
          </p:nvPr>
        </p:nvSpPr>
        <p:spPr>
          <a:xfrm>
            <a:off x="457200" y="274638"/>
            <a:ext cx="8229600" cy="961089"/>
          </a:xfrm>
        </p:spPr>
        <p:txBody>
          <a:bodyPr>
            <a:normAutofit/>
          </a:bodyPr>
          <a:lstStyle/>
          <a:p>
            <a:pPr lvl="0"/>
            <a:r>
              <a:rPr lang="en-US" sz="2800" b="1" dirty="0" smtClean="0">
                <a:solidFill>
                  <a:schemeClr val="tx2"/>
                </a:solidFill>
                <a:effectLst>
                  <a:outerShdw blurRad="38100" dist="38100" dir="2700000" algn="tl">
                    <a:srgbClr val="000000">
                      <a:alpha val="43137"/>
                    </a:srgbClr>
                  </a:outerShdw>
                </a:effectLst>
                <a:ea typeface="ＭＳ Ｐゴシック" charset="-128"/>
                <a:cs typeface="ＭＳ Ｐゴシック" charset="-128"/>
              </a:rPr>
              <a:t>ATLAS micromegas … cont’d</a:t>
            </a:r>
            <a:endParaRPr lang="en-US" sz="2800" b="1" dirty="0">
              <a:solidFill>
                <a:schemeClr val="tx2"/>
              </a:solidFill>
              <a:effectLst>
                <a:outerShdw blurRad="38100" dist="38100" dir="2700000" algn="tl">
                  <a:srgbClr val="000000">
                    <a:alpha val="43137"/>
                  </a:srgbClr>
                </a:outerShdw>
              </a:effectLst>
            </a:endParaRPr>
          </a:p>
        </p:txBody>
      </p:sp>
      <p:sp>
        <p:nvSpPr>
          <p:cNvPr id="4" name="Content Placeholder 3"/>
          <p:cNvSpPr>
            <a:spLocks noGrp="1"/>
          </p:cNvSpPr>
          <p:nvPr>
            <p:ph idx="1"/>
          </p:nvPr>
        </p:nvSpPr>
        <p:spPr>
          <a:xfrm>
            <a:off x="457200" y="1395914"/>
            <a:ext cx="8229600" cy="5049336"/>
          </a:xfrm>
        </p:spPr>
        <p:txBody>
          <a:bodyPr>
            <a:normAutofit/>
          </a:bodyPr>
          <a:lstStyle/>
          <a:p>
            <a:pPr>
              <a:buClr>
                <a:schemeClr val="tx2"/>
              </a:buClr>
              <a:buFont typeface="Wingdings" charset="2"/>
              <a:buChar char="§"/>
            </a:pPr>
            <a:r>
              <a:rPr lang="en-US" sz="2400" dirty="0" smtClean="0">
                <a:solidFill>
                  <a:schemeClr val="tx2"/>
                </a:solidFill>
              </a:rPr>
              <a:t>Close collaboration with EN-ICE workshop (R. de Oliveira)</a:t>
            </a:r>
          </a:p>
          <a:p>
            <a:pPr>
              <a:buClr>
                <a:schemeClr val="tx2"/>
              </a:buClr>
              <a:buFont typeface="Wingdings" charset="2"/>
              <a:buChar char="§"/>
            </a:pPr>
            <a:r>
              <a:rPr lang="en-US" sz="2400" dirty="0" smtClean="0">
                <a:solidFill>
                  <a:schemeClr val="tx2"/>
                </a:solidFill>
              </a:rPr>
              <a:t>Heavy use of PH-DT services (very much appreciated)</a:t>
            </a:r>
          </a:p>
          <a:p>
            <a:pPr lvl="1">
              <a:buClr>
                <a:schemeClr val="tx2"/>
              </a:buClr>
              <a:buFont typeface="Wingdings" charset="2"/>
              <a:buChar char="§"/>
            </a:pPr>
            <a:r>
              <a:rPr lang="en-US" sz="2000" dirty="0" smtClean="0">
                <a:solidFill>
                  <a:schemeClr val="tx2"/>
                </a:solidFill>
              </a:rPr>
              <a:t>Common lab &amp; clean room (L. Ropelewski)</a:t>
            </a:r>
          </a:p>
          <a:p>
            <a:pPr lvl="1">
              <a:buClr>
                <a:schemeClr val="tx2"/>
              </a:buClr>
              <a:buNone/>
            </a:pPr>
            <a:r>
              <a:rPr lang="en-US" sz="2000" dirty="0" smtClean="0">
                <a:solidFill>
                  <a:schemeClr val="tx2"/>
                </a:solidFill>
              </a:rPr>
              <a:t>	Sharing of infrastructure, instrumentation, manpower, and know-how</a:t>
            </a:r>
          </a:p>
          <a:p>
            <a:pPr lvl="1">
              <a:buClr>
                <a:schemeClr val="tx2"/>
              </a:buClr>
              <a:buFont typeface="Wingdings" charset="2"/>
              <a:buChar char="§"/>
            </a:pPr>
            <a:r>
              <a:rPr lang="en-US" sz="2000" dirty="0" smtClean="0">
                <a:solidFill>
                  <a:schemeClr val="tx2"/>
                </a:solidFill>
              </a:rPr>
              <a:t>Engineering support (A. Catinaccio)</a:t>
            </a:r>
          </a:p>
          <a:p>
            <a:pPr lvl="1">
              <a:buClr>
                <a:schemeClr val="tx2"/>
              </a:buClr>
              <a:buFont typeface="Wingdings" charset="2"/>
              <a:buChar char="§"/>
            </a:pPr>
            <a:r>
              <a:rPr lang="en-US" sz="2000" dirty="0" smtClean="0">
                <a:solidFill>
                  <a:schemeClr val="tx2"/>
                </a:solidFill>
              </a:rPr>
              <a:t>Technical support (H. </a:t>
            </a:r>
            <a:r>
              <a:rPr lang="en-US" sz="2000" dirty="0" err="1" smtClean="0">
                <a:solidFill>
                  <a:schemeClr val="tx2"/>
                </a:solidFill>
              </a:rPr>
              <a:t>Danielsson</a:t>
            </a:r>
            <a:r>
              <a:rPr lang="en-US" sz="2000" dirty="0" smtClean="0">
                <a:solidFill>
                  <a:schemeClr val="tx2"/>
                </a:solidFill>
              </a:rPr>
              <a:t>)</a:t>
            </a:r>
          </a:p>
          <a:p>
            <a:pPr>
              <a:buClr>
                <a:srgbClr val="800000"/>
              </a:buClr>
              <a:buNone/>
            </a:pPr>
            <a:endParaRPr lang="en-US" sz="3027" dirty="0" smtClean="0">
              <a:solidFill>
                <a:schemeClr val="tx2"/>
              </a:solidFill>
            </a:endParaRPr>
          </a:p>
          <a:p>
            <a:pPr>
              <a:buClr>
                <a:schemeClr val="tx2"/>
              </a:buClr>
              <a:buFont typeface="Wingdings" charset="2"/>
              <a:buChar char="§"/>
            </a:pPr>
            <a:r>
              <a:rPr lang="en-US" sz="2400" dirty="0" smtClean="0">
                <a:solidFill>
                  <a:schemeClr val="tx2"/>
                </a:solidFill>
              </a:rPr>
              <a:t>Plans for 2010/12 @ CERN</a:t>
            </a:r>
          </a:p>
          <a:p>
            <a:pPr lvl="1">
              <a:buClr>
                <a:schemeClr val="tx2"/>
              </a:buClr>
              <a:buFont typeface="Wingdings" charset="2"/>
              <a:buChar char="§"/>
            </a:pPr>
            <a:r>
              <a:rPr lang="en-US" sz="2000" dirty="0" smtClean="0">
                <a:solidFill>
                  <a:schemeClr val="tx2"/>
                </a:solidFill>
              </a:rPr>
              <a:t>2010: construction and test of full-size chamber (single plane)</a:t>
            </a:r>
            <a:endParaRPr lang="en-US" sz="1600" dirty="0" smtClean="0">
              <a:solidFill>
                <a:schemeClr val="tx2"/>
              </a:solidFill>
            </a:endParaRPr>
          </a:p>
          <a:p>
            <a:pPr lvl="1">
              <a:buClr>
                <a:schemeClr val="tx2"/>
              </a:buClr>
              <a:buFont typeface="Wingdings" charset="2"/>
              <a:buChar char="§"/>
            </a:pPr>
            <a:r>
              <a:rPr lang="en-US" sz="2000" dirty="0" smtClean="0">
                <a:solidFill>
                  <a:schemeClr val="tx2"/>
                </a:solidFill>
              </a:rPr>
              <a:t>2011: construction and test of module-0 multi-plane chamber</a:t>
            </a:r>
          </a:p>
          <a:p>
            <a:pPr lvl="1">
              <a:buClr>
                <a:schemeClr val="tx2"/>
              </a:buClr>
              <a:buFont typeface="Wingdings" charset="2"/>
              <a:buChar char="§"/>
            </a:pPr>
            <a:r>
              <a:rPr lang="en-US" sz="2000" dirty="0" smtClean="0">
                <a:solidFill>
                  <a:schemeClr val="tx2"/>
                </a:solidFill>
              </a:rPr>
              <a:t>2012: installation of module-0 in ATLAS ??</a:t>
            </a:r>
          </a:p>
          <a:p>
            <a:pPr lvl="1">
              <a:buClr>
                <a:srgbClr val="800000"/>
              </a:buClr>
              <a:buNone/>
            </a:pPr>
            <a:r>
              <a:rPr lang="en-US" sz="2400" dirty="0" smtClean="0">
                <a:solidFill>
                  <a:srgbClr val="FF0000"/>
                </a:solidFill>
              </a:rPr>
              <a:t>Count and rely on continued collaboration with PH-DT groups</a:t>
            </a:r>
          </a:p>
          <a:p>
            <a:pPr lvl="1">
              <a:buClr>
                <a:srgbClr val="800000"/>
              </a:buClr>
              <a:buFont typeface="Wingdings" charset="2"/>
              <a:buChar char="§"/>
            </a:pPr>
            <a:endParaRPr lang="en-US" sz="2000" dirty="0" smtClean="0"/>
          </a:p>
        </p:txBody>
      </p:sp>
      <p:sp>
        <p:nvSpPr>
          <p:cNvPr id="5" name="Date Placeholder 3"/>
          <p:cNvSpPr>
            <a:spLocks noGrp="1"/>
          </p:cNvSpPr>
          <p:nvPr/>
        </p:nvSpPr>
        <p:spPr>
          <a:xfrm>
            <a:off x="4772268" y="6445250"/>
            <a:ext cx="4151498" cy="365125"/>
          </a:xfrm>
          <a:prstGeom prst="rect">
            <a:avLst/>
          </a:prstGeom>
        </p:spPr>
        <p:txBody>
          <a:bodyPr vert="horz" lIns="91440" tIns="45720" rIns="91440" bIns="45720" rtlCol="0" anchor="ctr"/>
          <a:lstStyle>
            <a:defPPr>
              <a:defRPr lang="en-US"/>
            </a:defPPr>
            <a:lvl1pPr algn="l" defTabSz="457200" rtl="0" fontAlgn="auto">
              <a:spcBef>
                <a:spcPts val="0"/>
              </a:spcBef>
              <a:spcAft>
                <a:spcPts val="0"/>
              </a:spcAft>
              <a:defRPr sz="1200" kern="1200">
                <a:solidFill>
                  <a:schemeClr val="tx1">
                    <a:tint val="75000"/>
                  </a:schemeClr>
                </a:solidFill>
                <a:latin typeface="+mn-lt"/>
                <a:ea typeface="+mn-ea"/>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a:lstStyle>
          <a:p>
            <a:pPr algn="r">
              <a:defRPr/>
            </a:pPr>
            <a:r>
              <a:rPr lang="de-CH" dirty="0" smtClean="0"/>
              <a:t>J. </a:t>
            </a:r>
            <a:r>
              <a:rPr lang="de-CH" dirty="0" err="1" smtClean="0"/>
              <a:t>Wotschack</a:t>
            </a:r>
            <a:r>
              <a:rPr lang="de-CH" dirty="0" smtClean="0"/>
              <a:t>, ATLAS </a:t>
            </a:r>
            <a:r>
              <a:rPr lang="de-CH" dirty="0" err="1" smtClean="0"/>
              <a:t>Micromegas</a:t>
            </a:r>
            <a:r>
              <a:rPr lang="de-CH" dirty="0" smtClean="0"/>
              <a:t> </a:t>
            </a:r>
            <a:r>
              <a:rPr lang="de-CH" dirty="0" err="1" smtClean="0"/>
              <a:t>muon</a:t>
            </a:r>
            <a:r>
              <a:rPr lang="de-CH" dirty="0" smtClean="0"/>
              <a:t> </a:t>
            </a:r>
            <a:r>
              <a:rPr lang="de-CH" dirty="0" err="1" smtClean="0"/>
              <a:t>chamber</a:t>
            </a:r>
            <a:r>
              <a:rPr lang="de-CH" dirty="0" smtClean="0"/>
              <a:t> R&amp;D</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57200" y="48191"/>
            <a:ext cx="8229600" cy="812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457200" rtl="0" eaLnBrk="0" fontAlgn="base" latinLnBrk="0" hangingPunct="0">
              <a:lnSpc>
                <a:spcPct val="100000"/>
              </a:lnSpc>
              <a:spcBef>
                <a:spcPct val="0"/>
              </a:spcBef>
              <a:spcAft>
                <a:spcPct val="0"/>
              </a:spcAft>
              <a:buClrTx/>
              <a:buSzTx/>
              <a:buFontTx/>
              <a:buNone/>
              <a:tabLst/>
              <a:defRPr/>
            </a:pPr>
            <a:r>
              <a:rPr lang="en-US" sz="2800" b="1" noProof="0" dirty="0" smtClean="0">
                <a:solidFill>
                  <a:schemeClr val="tx2"/>
                </a:solidFill>
                <a:effectLst>
                  <a:outerShdw blurRad="38100" dist="38100" dir="2700000" algn="tl">
                    <a:srgbClr val="000000">
                      <a:alpha val="43137"/>
                    </a:srgbClr>
                  </a:outerShdw>
                </a:effectLst>
                <a:latin typeface="+mj-lt"/>
                <a:ea typeface="ＭＳ Ｐゴシック" charset="-128"/>
                <a:cs typeface="ＭＳ Ｐゴシック" charset="-128"/>
              </a:rPr>
              <a:t>CMS R&amp;D and Feasibility studies for high eta</a:t>
            </a:r>
            <a:endParaRPr kumimoji="0" lang="en-US" sz="2800" b="1" i="0" u="none" strike="noStrike" kern="1200" cap="none" spc="0" normalizeH="0" baseline="0" noProof="0" dirty="0">
              <a:ln>
                <a:noFill/>
              </a:ln>
              <a:solidFill>
                <a:schemeClr val="tx2"/>
              </a:solidFill>
              <a:effectLst>
                <a:outerShdw blurRad="38100" dist="38100" dir="2700000" algn="tl">
                  <a:srgbClr val="000000">
                    <a:alpha val="43137"/>
                  </a:srgbClr>
                </a:outerShdw>
              </a:effectLst>
              <a:uLnTx/>
              <a:uFillTx/>
              <a:latin typeface="+mj-lt"/>
              <a:ea typeface="ＭＳ Ｐゴシック" charset="-128"/>
              <a:cs typeface="ＭＳ Ｐゴシック" charset="-128"/>
            </a:endParaRPr>
          </a:p>
        </p:txBody>
      </p:sp>
      <p:sp>
        <p:nvSpPr>
          <p:cNvPr id="5" name="TextBox 4"/>
          <p:cNvSpPr txBox="1"/>
          <p:nvPr/>
        </p:nvSpPr>
        <p:spPr>
          <a:xfrm>
            <a:off x="168810" y="678728"/>
            <a:ext cx="4614204" cy="6063198"/>
          </a:xfrm>
          <a:prstGeom prst="rect">
            <a:avLst/>
          </a:prstGeom>
          <a:noFill/>
        </p:spPr>
        <p:txBody>
          <a:bodyPr wrap="square" rtlCol="0">
            <a:spAutoFit/>
          </a:bodyPr>
          <a:lstStyle/>
          <a:p>
            <a:r>
              <a:rPr lang="en-US" sz="1600" b="1" dirty="0" smtClean="0">
                <a:solidFill>
                  <a:schemeClr val="tx2"/>
                </a:solidFill>
              </a:rPr>
              <a:t>Purpose</a:t>
            </a:r>
            <a:r>
              <a:rPr lang="en-US" sz="1600" dirty="0" smtClean="0">
                <a:solidFill>
                  <a:schemeClr val="tx2"/>
                </a:solidFill>
              </a:rPr>
              <a:t>: Evaluation and development of Triple GEMs technology for high eta muon trigger and tracker</a:t>
            </a:r>
          </a:p>
          <a:p>
            <a:r>
              <a:rPr lang="en-US" sz="1600" b="1" dirty="0" smtClean="0">
                <a:solidFill>
                  <a:schemeClr val="tx2"/>
                </a:solidFill>
              </a:rPr>
              <a:t>Collaboration: </a:t>
            </a:r>
            <a:r>
              <a:rPr lang="en-US" sz="1600" dirty="0" smtClean="0">
                <a:solidFill>
                  <a:schemeClr val="tx2"/>
                </a:solidFill>
              </a:rPr>
              <a:t>6  institutions in CMS, 1 TOTEM</a:t>
            </a:r>
          </a:p>
          <a:p>
            <a:endParaRPr lang="en-US" sz="1600" dirty="0" smtClean="0">
              <a:solidFill>
                <a:schemeClr val="tx2"/>
              </a:solidFill>
            </a:endParaRPr>
          </a:p>
          <a:p>
            <a:r>
              <a:rPr lang="en-US" sz="1400" dirty="0" smtClean="0">
                <a:solidFill>
                  <a:schemeClr val="tx2"/>
                </a:solidFill>
                <a:ea typeface="ＭＳ Ｐゴシック" pitchFamily="34" charset="-128"/>
              </a:rPr>
              <a:t>Comparison of small-size prototypes in the two technologies. </a:t>
            </a:r>
            <a:r>
              <a:rPr lang="en-US" sz="1400" dirty="0" smtClean="0">
                <a:solidFill>
                  <a:schemeClr val="tx2"/>
                </a:solidFill>
              </a:rPr>
              <a:t>Two small detectors of identical size and built with comparable quality, are compared for various aspects of performance and robustness.</a:t>
            </a:r>
          </a:p>
          <a:p>
            <a:endParaRPr lang="en-US" sz="1400" dirty="0" smtClean="0">
              <a:solidFill>
                <a:schemeClr val="tx2"/>
              </a:solidFill>
              <a:ea typeface="ＭＳ Ｐゴシック" pitchFamily="34" charset="-128"/>
            </a:endParaRPr>
          </a:p>
          <a:p>
            <a:r>
              <a:rPr lang="en-US" sz="1400" dirty="0" smtClean="0">
                <a:solidFill>
                  <a:schemeClr val="tx2"/>
                </a:solidFill>
                <a:ea typeface="ＭＳ Ｐゴシック" pitchFamily="34" charset="-128"/>
              </a:rPr>
              <a:t>3D modeling of a full-scale detector and services integration.</a:t>
            </a:r>
          </a:p>
          <a:p>
            <a:endParaRPr lang="en-US" sz="1400" dirty="0" smtClean="0">
              <a:solidFill>
                <a:schemeClr val="tx2"/>
              </a:solidFill>
              <a:ea typeface="ＭＳ Ｐゴシック" pitchFamily="34" charset="-128"/>
            </a:endParaRPr>
          </a:p>
          <a:p>
            <a:r>
              <a:rPr lang="en-US" sz="1400" dirty="0" smtClean="0">
                <a:solidFill>
                  <a:schemeClr val="tx2"/>
                </a:solidFill>
              </a:rPr>
              <a:t>Detailed modeling of a full-scale detector, to support construction of mock-up &amp; functional prototype. Analysis of integration of power &amp; readout, including routing of cables.</a:t>
            </a:r>
          </a:p>
          <a:p>
            <a:endParaRPr lang="en-US" sz="1400" dirty="0" smtClean="0">
              <a:solidFill>
                <a:schemeClr val="tx2"/>
              </a:solidFill>
              <a:ea typeface="ＭＳ Ｐゴシック" pitchFamily="34" charset="-128"/>
            </a:endParaRPr>
          </a:p>
          <a:p>
            <a:r>
              <a:rPr lang="en-US" sz="1400" dirty="0" smtClean="0">
                <a:solidFill>
                  <a:schemeClr val="tx2"/>
                </a:solidFill>
                <a:ea typeface="ＭＳ Ｐゴシック" pitchFamily="34" charset="-128"/>
              </a:rPr>
              <a:t>Construction of full-scale mock-up</a:t>
            </a:r>
          </a:p>
          <a:p>
            <a:r>
              <a:rPr lang="en-US" sz="1400" dirty="0" smtClean="0">
                <a:solidFill>
                  <a:schemeClr val="tx2"/>
                </a:solidFill>
              </a:rPr>
              <a:t>Mechanical prototype to study handling and integration aspects.</a:t>
            </a:r>
          </a:p>
          <a:p>
            <a:endParaRPr lang="en-US" sz="1400" dirty="0" smtClean="0">
              <a:solidFill>
                <a:schemeClr val="tx2"/>
              </a:solidFill>
            </a:endParaRPr>
          </a:p>
          <a:p>
            <a:r>
              <a:rPr lang="en-US" sz="1400" dirty="0" smtClean="0">
                <a:solidFill>
                  <a:schemeClr val="tx2"/>
                </a:solidFill>
                <a:ea typeface="ＭＳ Ｐゴシック" pitchFamily="34" charset="-128"/>
              </a:rPr>
              <a:t>Construction and test of a full-scale functional prototype</a:t>
            </a:r>
          </a:p>
          <a:p>
            <a:endParaRPr lang="en-US" sz="1400" dirty="0" smtClean="0">
              <a:solidFill>
                <a:schemeClr val="tx2"/>
              </a:solidFill>
              <a:ea typeface="ＭＳ Ｐゴシック" pitchFamily="34" charset="-128"/>
            </a:endParaRPr>
          </a:p>
          <a:p>
            <a:r>
              <a:rPr lang="en-US" sz="1400" dirty="0" smtClean="0">
                <a:solidFill>
                  <a:schemeClr val="tx2"/>
                </a:solidFill>
              </a:rPr>
              <a:t>Demonstrate performance of a real-size detector with realistic readout electronics.  Investigate in detail all construction aspects.</a:t>
            </a:r>
          </a:p>
        </p:txBody>
      </p:sp>
      <p:pic>
        <p:nvPicPr>
          <p:cNvPr id="11" name="Picture 11" descr="ME+uxc55_crop"/>
          <p:cNvPicPr>
            <a:picLocks noChangeAspect="1" noChangeArrowheads="1"/>
          </p:cNvPicPr>
          <p:nvPr/>
        </p:nvPicPr>
        <p:blipFill>
          <a:blip r:embed="rId2" cstate="print"/>
          <a:srcRect/>
          <a:stretch>
            <a:fillRect/>
          </a:stretch>
        </p:blipFill>
        <p:spPr bwMode="auto">
          <a:xfrm>
            <a:off x="4867421" y="1212686"/>
            <a:ext cx="4199547" cy="4762179"/>
          </a:xfrm>
          <a:prstGeom prst="rect">
            <a:avLst/>
          </a:prstGeom>
          <a:noFill/>
          <a:ln w="9525">
            <a:noFill/>
            <a:miter lim="800000"/>
            <a:headEnd/>
            <a:tailEnd/>
          </a:ln>
        </p:spPr>
      </p:pic>
      <p:cxnSp>
        <p:nvCxnSpPr>
          <p:cNvPr id="15" name="Straight Arrow Connector 14"/>
          <p:cNvCxnSpPr/>
          <p:nvPr/>
        </p:nvCxnSpPr>
        <p:spPr>
          <a:xfrm rot="10800000" flipV="1">
            <a:off x="6324601" y="3123027"/>
            <a:ext cx="1947203" cy="1618303"/>
          </a:xfrm>
          <a:prstGeom prst="straightConnector1">
            <a:avLst/>
          </a:prstGeom>
          <a:ln w="7302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6" name="Picture 57" descr="RE11_20020925_R14-Model"/>
          <p:cNvPicPr>
            <a:picLocks noChangeAspect="1" noChangeArrowheads="1"/>
          </p:cNvPicPr>
          <p:nvPr/>
        </p:nvPicPr>
        <p:blipFill>
          <a:blip r:embed="rId3" cstate="print"/>
          <a:srcRect/>
          <a:stretch>
            <a:fillRect/>
          </a:stretch>
        </p:blipFill>
        <p:spPr bwMode="auto">
          <a:xfrm rot="2117971">
            <a:off x="8064501" y="1094787"/>
            <a:ext cx="1244600" cy="2133600"/>
          </a:xfrm>
          <a:prstGeom prst="rect">
            <a:avLst/>
          </a:prstGeom>
          <a:noFill/>
          <a:ln w="9525">
            <a:noFill/>
            <a:miter lim="800000"/>
            <a:headEnd/>
            <a:tailEnd/>
          </a:ln>
        </p:spPr>
      </p:pic>
      <p:sp>
        <p:nvSpPr>
          <p:cNvPr id="19" name="TextBox 18"/>
          <p:cNvSpPr txBox="1"/>
          <p:nvPr/>
        </p:nvSpPr>
        <p:spPr>
          <a:xfrm>
            <a:off x="6324600" y="6231988"/>
            <a:ext cx="2020105" cy="276999"/>
          </a:xfrm>
          <a:prstGeom prst="rect">
            <a:avLst/>
          </a:prstGeom>
          <a:noFill/>
        </p:spPr>
        <p:txBody>
          <a:bodyPr wrap="none" rtlCol="0">
            <a:spAutoFit/>
          </a:bodyPr>
          <a:lstStyle/>
          <a:p>
            <a:r>
              <a:rPr lang="en-GB" sz="1200" dirty="0" smtClean="0">
                <a:solidFill>
                  <a:schemeClr val="bg1">
                    <a:lumMod val="50000"/>
                  </a:schemeClr>
                </a:solidFill>
              </a:rPr>
              <a:t>A. Sharma CMS 30.4.2010</a:t>
            </a:r>
            <a:endParaRPr lang="en-GB" sz="1200" dirty="0">
              <a:solidFill>
                <a:schemeClr val="bg1">
                  <a:lumMod val="50000"/>
                </a:schemeClr>
              </a:solidFill>
            </a:endParaRPr>
          </a:p>
        </p:txBody>
      </p:sp>
      <p:sp>
        <p:nvSpPr>
          <p:cNvPr id="8" name="Rectangle 7"/>
          <p:cNvSpPr/>
          <p:nvPr/>
        </p:nvSpPr>
        <p:spPr>
          <a:xfrm>
            <a:off x="4857752" y="5000636"/>
            <a:ext cx="4286248" cy="892552"/>
          </a:xfrm>
          <a:prstGeom prst="rect">
            <a:avLst/>
          </a:prstGeom>
        </p:spPr>
        <p:txBody>
          <a:bodyPr wrap="square">
            <a:spAutoFit/>
          </a:bodyPr>
          <a:lstStyle/>
          <a:p>
            <a:pPr>
              <a:buClr>
                <a:schemeClr val="bg1"/>
              </a:buClr>
            </a:pPr>
            <a:r>
              <a:rPr lang="en-US" sz="1600" b="1" dirty="0" smtClean="0">
                <a:solidFill>
                  <a:schemeClr val="bg2"/>
                </a:solidFill>
                <a:effectLst>
                  <a:outerShdw blurRad="38100" dist="38100" dir="2700000" algn="tl">
                    <a:srgbClr val="000000">
                      <a:alpha val="43137"/>
                    </a:srgbClr>
                  </a:outerShdw>
                </a:effectLst>
              </a:rPr>
              <a:t>Plans for 2010/11 @ CERN:</a:t>
            </a:r>
          </a:p>
          <a:p>
            <a:pPr>
              <a:buClr>
                <a:schemeClr val="bg1"/>
              </a:buClr>
              <a:buFont typeface="Wingdings" pitchFamily="2" charset="2"/>
              <a:buChar char="§"/>
            </a:pPr>
            <a:r>
              <a:rPr lang="en-US" sz="1200" b="1" dirty="0" smtClean="0">
                <a:solidFill>
                  <a:schemeClr val="bg2"/>
                </a:solidFill>
                <a:effectLst>
                  <a:outerShdw blurRad="38100" dist="38100" dir="2700000" algn="tl">
                    <a:srgbClr val="000000">
                      <a:alpha val="43137"/>
                    </a:srgbClr>
                  </a:outerShdw>
                </a:effectLst>
              </a:rPr>
              <a:t> 2010: construction and test of full-size chamber</a:t>
            </a:r>
          </a:p>
          <a:p>
            <a:pPr>
              <a:buClr>
                <a:schemeClr val="bg1"/>
              </a:buClr>
              <a:buFont typeface="Wingdings" pitchFamily="2" charset="2"/>
              <a:buChar char="§"/>
            </a:pPr>
            <a:r>
              <a:rPr lang="en-US" sz="1200" b="1" dirty="0" smtClean="0">
                <a:solidFill>
                  <a:schemeClr val="bg2"/>
                </a:solidFill>
                <a:effectLst>
                  <a:outerShdw blurRad="38100" dist="38100" dir="2700000" algn="tl">
                    <a:srgbClr val="000000">
                      <a:alpha val="43137"/>
                    </a:srgbClr>
                  </a:outerShdw>
                </a:effectLst>
              </a:rPr>
              <a:t> 2011: Submit feasibility report for  possible construction project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Text Box 4"/>
          <p:cNvSpPr txBox="1">
            <a:spLocks noChangeArrowheads="1"/>
          </p:cNvSpPr>
          <p:nvPr/>
        </p:nvSpPr>
        <p:spPr bwMode="auto">
          <a:xfrm>
            <a:off x="107950" y="692151"/>
            <a:ext cx="8915400" cy="366713"/>
          </a:xfrm>
          <a:prstGeom prst="rect">
            <a:avLst/>
          </a:prstGeom>
          <a:noFill/>
          <a:ln w="9525">
            <a:noFill/>
            <a:miter lim="800000"/>
            <a:headEnd/>
            <a:tailEnd/>
          </a:ln>
          <a:effectLst/>
        </p:spPr>
        <p:txBody>
          <a:bodyPr lIns="91418" tIns="45710" rIns="91418" bIns="45710">
            <a:spAutoFit/>
          </a:bodyPr>
          <a:lstStyle/>
          <a:p>
            <a:r>
              <a:rPr lang="en-US" altLang="ja-JP" b="1">
                <a:solidFill>
                  <a:srgbClr val="FF0000"/>
                </a:solidFill>
                <a:effectLst>
                  <a:outerShdw blurRad="38100" dist="38100" dir="2700000" algn="tl">
                    <a:srgbClr val="000000"/>
                  </a:outerShdw>
                </a:effectLst>
                <a:ea typeface="ＭＳ Ｐゴシック" pitchFamily="-32" charset="-128"/>
                <a:cs typeface="Arial" charset="0"/>
              </a:rPr>
              <a:t>Objective: Development of cost-effective technologies and industrialization</a:t>
            </a:r>
            <a:endParaRPr lang="en-US" b="1">
              <a:solidFill>
                <a:srgbClr val="996633"/>
              </a:solidFill>
              <a:effectLst>
                <a:outerShdw blurRad="38100" dist="38100" dir="2700000" algn="tl">
                  <a:srgbClr val="000000"/>
                </a:outerShdw>
              </a:effectLst>
              <a:ea typeface="ＭＳ Ｐゴシック" pitchFamily="-32" charset="-128"/>
              <a:cs typeface="Arial" charset="0"/>
            </a:endParaRPr>
          </a:p>
        </p:txBody>
      </p:sp>
      <p:sp>
        <p:nvSpPr>
          <p:cNvPr id="12294" name="Rectangle 6"/>
          <p:cNvSpPr>
            <a:spLocks noChangeArrowheads="1"/>
          </p:cNvSpPr>
          <p:nvPr/>
        </p:nvSpPr>
        <p:spPr bwMode="auto">
          <a:xfrm>
            <a:off x="1763713" y="115888"/>
            <a:ext cx="4895850" cy="576262"/>
          </a:xfrm>
          <a:prstGeom prst="rect">
            <a:avLst/>
          </a:prstGeom>
          <a:solidFill>
            <a:schemeClr val="bg1"/>
          </a:solidFill>
          <a:ln w="9525">
            <a:noFill/>
            <a:miter lim="800000"/>
            <a:headEnd/>
            <a:tailEnd/>
          </a:ln>
          <a:effectLst/>
        </p:spPr>
        <p:txBody>
          <a:bodyPr wrap="none" lIns="91418" tIns="45710" rIns="91418" bIns="45710" anchor="ctr"/>
          <a:lstStyle/>
          <a:p>
            <a:endParaRPr lang="en-GB"/>
          </a:p>
        </p:txBody>
      </p:sp>
      <p:graphicFrame>
        <p:nvGraphicFramePr>
          <p:cNvPr id="12362" name="Group 74"/>
          <p:cNvGraphicFramePr>
            <a:graphicFrameLocks noGrp="1"/>
          </p:cNvGraphicFramePr>
          <p:nvPr/>
        </p:nvGraphicFramePr>
        <p:xfrm>
          <a:off x="0" y="1785926"/>
          <a:ext cx="6250001" cy="2738510"/>
        </p:xfrm>
        <a:graphic>
          <a:graphicData uri="http://schemas.openxmlformats.org/drawingml/2006/table">
            <a:tbl>
              <a:tblPr/>
              <a:tblGrid>
                <a:gridCol w="2405193"/>
                <a:gridCol w="1982205"/>
                <a:gridCol w="1862603"/>
              </a:tblGrid>
              <a:tr h="65712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charset="0"/>
                        </a:rPr>
                        <a:t>Detector Technology</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Currently produced</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Future Requirements</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7822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charset="0"/>
                        </a:rPr>
                        <a:t> </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7822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charset="0"/>
                        </a:rPr>
                        <a:t> </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charset="0"/>
                        </a:rPr>
                        <a:t> </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charset="0"/>
                        </a:rPr>
                        <a:t> </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7822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charset="0"/>
                        </a:rPr>
                        <a:t>GEM</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charset="0"/>
                        </a:rPr>
                        <a:t>40 * 40</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charset="0"/>
                        </a:rPr>
                        <a:t>50 * 50</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7822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charset="0"/>
                        </a:rPr>
                        <a:t>GEM, single mask</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charset="0"/>
                        </a:rPr>
                        <a:t>70 * 40</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rPr>
                        <a:t>200 * 50</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7822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rPr>
                        <a:t>THGEM</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charset="0"/>
                        </a:rPr>
                        <a:t>70 * 50</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charset="0"/>
                        </a:rPr>
                        <a:t>200 * 100</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4974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rPr>
                        <a:t>RTHGEM, serial graphics</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charset="0"/>
                        </a:rPr>
                        <a:t>20 * 10</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rPr>
                        <a:t>100 * 50</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7822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rPr>
                        <a:t>RTHGEM,  Kapton</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charset="0"/>
                        </a:rPr>
                        <a:t>50 * 50 </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charset="0"/>
                        </a:rPr>
                        <a:t>200 * 100</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7822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rPr>
                        <a:t> </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rPr>
                        <a:t> </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charset="0"/>
                        </a:rPr>
                        <a:t> </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7822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charset="0"/>
                        </a:rPr>
                        <a:t>Micromegas, bulk</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rPr>
                        <a:t>150 * 50</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charset="0"/>
                        </a:rPr>
                        <a:t>200 * 100</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7822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charset="0"/>
                        </a:rPr>
                        <a:t>Micromegas, microbulk</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rPr>
                        <a:t>10 * 10</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charset="0"/>
                        </a:rPr>
                        <a:t>30 * 30</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44038" name="Text Box 6"/>
          <p:cNvSpPr txBox="1">
            <a:spLocks noChangeArrowheads="1"/>
          </p:cNvSpPr>
          <p:nvPr/>
        </p:nvSpPr>
        <p:spPr bwMode="auto">
          <a:xfrm>
            <a:off x="0" y="1142984"/>
            <a:ext cx="6321439" cy="523200"/>
          </a:xfrm>
          <a:prstGeom prst="rect">
            <a:avLst/>
          </a:prstGeom>
          <a:noFill/>
          <a:ln w="9525">
            <a:noFill/>
            <a:miter lim="800000"/>
            <a:headEnd/>
            <a:tailEnd/>
          </a:ln>
        </p:spPr>
        <p:txBody>
          <a:bodyPr wrap="square" lIns="91418" tIns="45710" rIns="91418" bIns="45710">
            <a:spAutoFit/>
          </a:bodyPr>
          <a:lstStyle/>
          <a:p>
            <a:r>
              <a:rPr lang="en-US" sz="1400" u="sng" dirty="0">
                <a:solidFill>
                  <a:schemeClr val="tx2"/>
                </a:solidFill>
              </a:rPr>
              <a:t>1) Current:</a:t>
            </a:r>
            <a:r>
              <a:rPr lang="en-US" sz="1400" dirty="0">
                <a:solidFill>
                  <a:schemeClr val="tx2"/>
                </a:solidFill>
              </a:rPr>
              <a:t> CERN-MPGD workshop is the UNIQUE MPGD production facility </a:t>
            </a:r>
            <a:r>
              <a:rPr lang="en-US" sz="1400" dirty="0" smtClean="0">
                <a:solidFill>
                  <a:schemeClr val="tx2"/>
                </a:solidFill>
              </a:rPr>
              <a:t>(</a:t>
            </a:r>
            <a:r>
              <a:rPr lang="en-US" sz="1400" dirty="0">
                <a:solidFill>
                  <a:schemeClr val="tx2"/>
                </a:solidFill>
              </a:rPr>
              <a:t>generic R&amp;D, detector components production, quality control) </a:t>
            </a:r>
            <a:endParaRPr lang="fr-FR" sz="1400" dirty="0">
              <a:solidFill>
                <a:schemeClr val="tx2"/>
              </a:solidFill>
            </a:endParaRPr>
          </a:p>
        </p:txBody>
      </p:sp>
      <p:sp>
        <p:nvSpPr>
          <p:cNvPr id="44043" name="Text Box 11"/>
          <p:cNvSpPr txBox="1">
            <a:spLocks noChangeArrowheads="1"/>
          </p:cNvSpPr>
          <p:nvPr/>
        </p:nvSpPr>
        <p:spPr bwMode="auto">
          <a:xfrm>
            <a:off x="0" y="4929198"/>
            <a:ext cx="6572296" cy="738644"/>
          </a:xfrm>
          <a:prstGeom prst="rect">
            <a:avLst/>
          </a:prstGeom>
          <a:noFill/>
          <a:ln w="9525">
            <a:noFill/>
            <a:miter lim="800000"/>
            <a:headEnd/>
            <a:tailEnd/>
          </a:ln>
          <a:effectLst/>
        </p:spPr>
        <p:txBody>
          <a:bodyPr wrap="square" lIns="91418" tIns="45710" rIns="91418" bIns="45710">
            <a:spAutoFit/>
          </a:bodyPr>
          <a:lstStyle/>
          <a:p>
            <a:r>
              <a:rPr lang="en-US" sz="1400" u="sng" dirty="0">
                <a:solidFill>
                  <a:schemeClr val="tx2"/>
                </a:solidFill>
              </a:rPr>
              <a:t> 2) Future MPGD R&amp;D:</a:t>
            </a:r>
            <a:r>
              <a:rPr lang="en-US" sz="1400" dirty="0">
                <a:solidFill>
                  <a:schemeClr val="tx2"/>
                </a:solidFill>
              </a:rPr>
              <a:t> Reinforcement of CERN-MPGD </a:t>
            </a:r>
            <a:r>
              <a:rPr lang="en-US" sz="1400" dirty="0" smtClean="0">
                <a:solidFill>
                  <a:schemeClr val="tx2"/>
                </a:solidFill>
              </a:rPr>
              <a:t>workshop infrastructure </a:t>
            </a:r>
            <a:r>
              <a:rPr lang="en-US" sz="1400" dirty="0">
                <a:solidFill>
                  <a:schemeClr val="tx2"/>
                </a:solidFill>
              </a:rPr>
              <a:t>to produce </a:t>
            </a:r>
            <a:r>
              <a:rPr lang="fr-FR" sz="1400" dirty="0" smtClean="0">
                <a:solidFill>
                  <a:schemeClr val="tx2"/>
                </a:solidFill>
              </a:rPr>
              <a:t>2x1m; Bulk </a:t>
            </a:r>
            <a:r>
              <a:rPr lang="fr-FR" sz="1400" dirty="0">
                <a:solidFill>
                  <a:schemeClr val="tx2"/>
                </a:solidFill>
              </a:rPr>
              <a:t>Micromegas and 2x0.5 m GEMs</a:t>
            </a:r>
            <a:r>
              <a:rPr lang="en-US" sz="1400" dirty="0">
                <a:solidFill>
                  <a:schemeClr val="tx2"/>
                </a:solidFill>
              </a:rPr>
              <a:t> has been approved by CERN Management (Nov. </a:t>
            </a:r>
            <a:r>
              <a:rPr lang="en-US" sz="1400" dirty="0" smtClean="0">
                <a:solidFill>
                  <a:schemeClr val="tx2"/>
                </a:solidFill>
              </a:rPr>
              <a:t>2009);  Participation the AIDA proposal</a:t>
            </a:r>
            <a:endParaRPr lang="fr-FR" sz="1400" dirty="0">
              <a:solidFill>
                <a:schemeClr val="tx2"/>
              </a:solidFill>
            </a:endParaRPr>
          </a:p>
        </p:txBody>
      </p:sp>
      <p:sp>
        <p:nvSpPr>
          <p:cNvPr id="44061" name="Text Box 29"/>
          <p:cNvSpPr txBox="1">
            <a:spLocks noChangeArrowheads="1"/>
          </p:cNvSpPr>
          <p:nvPr/>
        </p:nvSpPr>
        <p:spPr bwMode="auto">
          <a:xfrm>
            <a:off x="0" y="5857892"/>
            <a:ext cx="6429420" cy="523200"/>
          </a:xfrm>
          <a:prstGeom prst="rect">
            <a:avLst/>
          </a:prstGeom>
          <a:noFill/>
          <a:ln w="9525">
            <a:noFill/>
            <a:miter lim="800000"/>
            <a:headEnd/>
            <a:tailEnd/>
          </a:ln>
        </p:spPr>
        <p:txBody>
          <a:bodyPr wrap="square" lIns="91418" tIns="45710" rIns="91418" bIns="45710">
            <a:spAutoFit/>
          </a:bodyPr>
          <a:lstStyle/>
          <a:p>
            <a:r>
              <a:rPr lang="en-US" sz="1400" u="sng" dirty="0">
                <a:solidFill>
                  <a:schemeClr val="tx2"/>
                </a:solidFill>
              </a:rPr>
              <a:t>3) Technology Industrialization</a:t>
            </a:r>
            <a:r>
              <a:rPr lang="en-US" sz="1400" dirty="0">
                <a:solidFill>
                  <a:schemeClr val="tx2"/>
                </a:solidFill>
              </a:rPr>
              <a:t> </a:t>
            </a:r>
            <a:r>
              <a:rPr lang="en-US" sz="1400" dirty="0">
                <a:solidFill>
                  <a:schemeClr val="tx2"/>
                </a:solidFill>
                <a:sym typeface="Wingdings" pitchFamily="2" charset="2"/>
              </a:rPr>
              <a:t> transfer “know-how” from </a:t>
            </a:r>
          </a:p>
          <a:p>
            <a:r>
              <a:rPr lang="en-US" sz="1400" dirty="0">
                <a:solidFill>
                  <a:schemeClr val="tx2"/>
                </a:solidFill>
                <a:sym typeface="Wingdings" pitchFamily="2" charset="2"/>
              </a:rPr>
              <a:t>CERN workshop to industrial partners for </a:t>
            </a:r>
            <a:r>
              <a:rPr lang="en-US" sz="1400" u="sng" dirty="0">
                <a:solidFill>
                  <a:schemeClr val="tx2"/>
                </a:solidFill>
                <a:sym typeface="Wingdings" pitchFamily="2" charset="2"/>
              </a:rPr>
              <a:t>MASS PRODUCTION</a:t>
            </a:r>
            <a:endParaRPr lang="fr-FR" sz="1400" u="sng" dirty="0">
              <a:solidFill>
                <a:schemeClr val="tx2"/>
              </a:solidFill>
            </a:endParaRPr>
          </a:p>
        </p:txBody>
      </p:sp>
      <p:sp>
        <p:nvSpPr>
          <p:cNvPr id="14" name="Text Box 6"/>
          <p:cNvSpPr txBox="1">
            <a:spLocks noChangeArrowheads="1"/>
          </p:cNvSpPr>
          <p:nvPr/>
        </p:nvSpPr>
        <p:spPr bwMode="auto">
          <a:xfrm>
            <a:off x="6215074" y="1714488"/>
            <a:ext cx="3071802" cy="1200308"/>
          </a:xfrm>
          <a:prstGeom prst="rect">
            <a:avLst/>
          </a:prstGeom>
          <a:noFill/>
          <a:ln w="9525" algn="ctr">
            <a:noFill/>
            <a:miter lim="800000"/>
            <a:headEnd/>
            <a:tailEnd/>
          </a:ln>
          <a:effectLst/>
        </p:spPr>
        <p:txBody>
          <a:bodyPr wrap="square" lIns="91418" tIns="45710" rIns="91418" bIns="45710">
            <a:spAutoFit/>
          </a:bodyPr>
          <a:lstStyle/>
          <a:p>
            <a:r>
              <a:rPr lang="en-US" sz="1400" b="1" dirty="0">
                <a:solidFill>
                  <a:schemeClr val="tx2"/>
                </a:solidFill>
              </a:rPr>
              <a:t> GEM Technology</a:t>
            </a:r>
          </a:p>
          <a:p>
            <a:pPr>
              <a:buFontTx/>
              <a:buChar char="•"/>
            </a:pPr>
            <a:r>
              <a:rPr lang="en-US" sz="1400" dirty="0">
                <a:solidFill>
                  <a:srgbClr val="FF0000"/>
                </a:solidFill>
              </a:rPr>
              <a:t> New Flex (Korea, Seoul)</a:t>
            </a:r>
          </a:p>
          <a:p>
            <a:pPr>
              <a:buFontTx/>
              <a:buChar char="•"/>
            </a:pPr>
            <a:r>
              <a:rPr lang="en-US" sz="1400" dirty="0">
                <a:solidFill>
                  <a:srgbClr val="FF0000"/>
                </a:solidFill>
              </a:rPr>
              <a:t> Tech-ETCH (USA, Boston)</a:t>
            </a:r>
          </a:p>
          <a:p>
            <a:pPr>
              <a:buFontTx/>
              <a:buChar char="•"/>
            </a:pPr>
            <a:r>
              <a:rPr lang="en-US" sz="1400" dirty="0">
                <a:solidFill>
                  <a:srgbClr val="FF0000"/>
                </a:solidFill>
              </a:rPr>
              <a:t> </a:t>
            </a:r>
            <a:r>
              <a:rPr lang="en-US" sz="1400" dirty="0" err="1">
                <a:solidFill>
                  <a:srgbClr val="FF0000"/>
                </a:solidFill>
              </a:rPr>
              <a:t>Scienergy</a:t>
            </a:r>
            <a:r>
              <a:rPr lang="en-US" sz="1400" dirty="0">
                <a:solidFill>
                  <a:srgbClr val="FF0000"/>
                </a:solidFill>
              </a:rPr>
              <a:t> (Japan, Tokyo</a:t>
            </a:r>
            <a:r>
              <a:rPr lang="en-US" sz="1400" dirty="0" smtClean="0">
                <a:solidFill>
                  <a:srgbClr val="FF0000"/>
                </a:solidFill>
              </a:rPr>
              <a:t>)</a:t>
            </a:r>
          </a:p>
          <a:p>
            <a:pPr>
              <a:buFontTx/>
              <a:buChar char="•"/>
            </a:pPr>
            <a:endParaRPr lang="en-US" sz="1600" b="1" dirty="0">
              <a:solidFill>
                <a:srgbClr val="FF0000"/>
              </a:solidFill>
              <a:effectLst>
                <a:outerShdw blurRad="38100" dist="38100" dir="2700000" algn="tl">
                  <a:srgbClr val="000000"/>
                </a:outerShdw>
              </a:effectLst>
            </a:endParaRPr>
          </a:p>
        </p:txBody>
      </p:sp>
      <p:sp>
        <p:nvSpPr>
          <p:cNvPr id="15" name="Text Box 9"/>
          <p:cNvSpPr txBox="1">
            <a:spLocks noChangeArrowheads="1"/>
          </p:cNvSpPr>
          <p:nvPr/>
        </p:nvSpPr>
        <p:spPr bwMode="auto">
          <a:xfrm>
            <a:off x="6143636" y="2714620"/>
            <a:ext cx="3214710" cy="954087"/>
          </a:xfrm>
          <a:prstGeom prst="rect">
            <a:avLst/>
          </a:prstGeom>
          <a:noFill/>
          <a:ln w="9525" algn="ctr">
            <a:noFill/>
            <a:miter lim="800000"/>
            <a:headEnd/>
            <a:tailEnd/>
          </a:ln>
          <a:effectLst/>
        </p:spPr>
        <p:txBody>
          <a:bodyPr wrap="square" lIns="91418" tIns="45710" rIns="91418" bIns="45710">
            <a:spAutoFit/>
          </a:bodyPr>
          <a:lstStyle/>
          <a:p>
            <a:r>
              <a:rPr lang="en-US" sz="1400" b="1" dirty="0" smtClean="0">
                <a:solidFill>
                  <a:schemeClr val="tx2"/>
                </a:solidFill>
              </a:rPr>
              <a:t>Micromegas Technology</a:t>
            </a:r>
          </a:p>
          <a:p>
            <a:pPr>
              <a:buFontTx/>
              <a:buChar char="•"/>
            </a:pPr>
            <a:r>
              <a:rPr lang="en-US" sz="1400" dirty="0" smtClean="0">
                <a:solidFill>
                  <a:srgbClr val="FF0000"/>
                </a:solidFill>
              </a:rPr>
              <a:t> </a:t>
            </a:r>
            <a:r>
              <a:rPr lang="en-US" sz="1400" dirty="0">
                <a:solidFill>
                  <a:srgbClr val="FF0000"/>
                </a:solidFill>
              </a:rPr>
              <a:t>TRIANGLE LABS (USA, Nevada)</a:t>
            </a:r>
          </a:p>
          <a:p>
            <a:pPr>
              <a:buFontTx/>
              <a:buChar char="•"/>
            </a:pPr>
            <a:r>
              <a:rPr lang="en-US" sz="1400" dirty="0">
                <a:solidFill>
                  <a:srgbClr val="FF0000"/>
                </a:solidFill>
              </a:rPr>
              <a:t> SOMACIS (Italy, </a:t>
            </a:r>
            <a:r>
              <a:rPr lang="en-US" sz="1400" dirty="0" err="1">
                <a:solidFill>
                  <a:srgbClr val="FF0000"/>
                </a:solidFill>
              </a:rPr>
              <a:t>Castelfidarco</a:t>
            </a:r>
            <a:r>
              <a:rPr lang="en-US" sz="1400" dirty="0">
                <a:solidFill>
                  <a:srgbClr val="FF0000"/>
                </a:solidFill>
              </a:rPr>
              <a:t>)</a:t>
            </a:r>
          </a:p>
          <a:p>
            <a:pPr>
              <a:buFontTx/>
              <a:buChar char="•"/>
            </a:pPr>
            <a:r>
              <a:rPr lang="en-US" sz="1400" dirty="0">
                <a:solidFill>
                  <a:srgbClr val="FF0000"/>
                </a:solidFill>
              </a:rPr>
              <a:t> CIRE (France, Paris)</a:t>
            </a:r>
          </a:p>
        </p:txBody>
      </p:sp>
      <p:sp>
        <p:nvSpPr>
          <p:cNvPr id="16" name="Text Box 14"/>
          <p:cNvSpPr txBox="1">
            <a:spLocks noChangeArrowheads="1"/>
          </p:cNvSpPr>
          <p:nvPr/>
        </p:nvSpPr>
        <p:spPr bwMode="auto">
          <a:xfrm>
            <a:off x="6215074" y="3714752"/>
            <a:ext cx="2214578" cy="523200"/>
          </a:xfrm>
          <a:prstGeom prst="rect">
            <a:avLst/>
          </a:prstGeom>
          <a:noFill/>
          <a:ln w="9525" algn="ctr">
            <a:noFill/>
            <a:miter lim="800000"/>
            <a:headEnd/>
            <a:tailEnd/>
          </a:ln>
          <a:effectLst/>
        </p:spPr>
        <p:txBody>
          <a:bodyPr wrap="square" lIns="91418" tIns="45710" rIns="91418" bIns="45710">
            <a:spAutoFit/>
          </a:bodyPr>
          <a:lstStyle/>
          <a:p>
            <a:r>
              <a:rPr lang="en-US" sz="1400" b="1" dirty="0">
                <a:solidFill>
                  <a:schemeClr val="tx2"/>
                </a:solidFill>
              </a:rPr>
              <a:t>THGEM Technology </a:t>
            </a:r>
            <a:endParaRPr lang="en-US" sz="1400" b="1" dirty="0" smtClean="0">
              <a:solidFill>
                <a:schemeClr val="tx2"/>
              </a:solidFill>
            </a:endParaRPr>
          </a:p>
          <a:p>
            <a:r>
              <a:rPr lang="en-US" sz="1400" dirty="0" smtClean="0">
                <a:solidFill>
                  <a:srgbClr val="FF0000"/>
                </a:solidFill>
              </a:rPr>
              <a:t>ELTOS </a:t>
            </a:r>
            <a:r>
              <a:rPr lang="en-US" sz="1400" dirty="0" err="1">
                <a:solidFill>
                  <a:srgbClr val="FF0000"/>
                </a:solidFill>
              </a:rPr>
              <a:t>S.p.A</a:t>
            </a:r>
            <a:r>
              <a:rPr lang="en-US" sz="1400" dirty="0">
                <a:solidFill>
                  <a:srgbClr val="FF0000"/>
                </a:solidFill>
              </a:rPr>
              <a:t>. (Italy)</a:t>
            </a:r>
            <a:endParaRPr lang="fr-FR" sz="1400" dirty="0">
              <a:solidFill>
                <a:srgbClr val="FF0000"/>
              </a:solidFill>
            </a:endParaRPr>
          </a:p>
        </p:txBody>
      </p:sp>
      <p:sp>
        <p:nvSpPr>
          <p:cNvPr id="17" name="Text Box 74"/>
          <p:cNvSpPr txBox="1">
            <a:spLocks noChangeArrowheads="1"/>
          </p:cNvSpPr>
          <p:nvPr/>
        </p:nvSpPr>
        <p:spPr bwMode="auto">
          <a:xfrm>
            <a:off x="3428992" y="214290"/>
            <a:ext cx="2481170" cy="461655"/>
          </a:xfrm>
          <a:prstGeom prst="rect">
            <a:avLst/>
          </a:prstGeom>
          <a:noFill/>
          <a:ln w="9525">
            <a:noFill/>
            <a:miter lim="800000"/>
            <a:headEnd/>
            <a:tailEnd/>
          </a:ln>
        </p:spPr>
        <p:txBody>
          <a:bodyPr wrap="none" lIns="91429" tIns="45715" rIns="91429" bIns="45715">
            <a:spAutoFit/>
          </a:bodyPr>
          <a:lstStyle/>
          <a:p>
            <a:pPr>
              <a:defRPr/>
            </a:pPr>
            <a:r>
              <a:rPr lang="en-US" altLang="ja-JP" sz="2400" b="1" dirty="0" smtClean="0">
                <a:solidFill>
                  <a:schemeClr val="tx2"/>
                </a:solidFill>
                <a:effectLst>
                  <a:outerShdw blurRad="38100" dist="38100" dir="2700000" algn="tl">
                    <a:srgbClr val="000000">
                      <a:alpha val="43137"/>
                    </a:srgbClr>
                  </a:outerShdw>
                </a:effectLst>
                <a:latin typeface="Calibri" pitchFamily="34" charset="0"/>
              </a:rPr>
              <a:t>MPGD Production</a:t>
            </a:r>
            <a:endParaRPr lang="en-US" sz="2400" b="1" dirty="0">
              <a:solidFill>
                <a:schemeClr val="tx2"/>
              </a:solidFill>
              <a:effectLst>
                <a:outerShdw blurRad="38100" dist="38100" dir="2700000" algn="tl">
                  <a:srgbClr val="000000">
                    <a:alpha val="43137"/>
                  </a:srgbClr>
                </a:outerShdw>
              </a:effectLst>
              <a:latin typeface="Calibri"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8596" y="1000109"/>
            <a:ext cx="8501122" cy="5036535"/>
          </a:xfrm>
          <a:prstGeom prst="rect">
            <a:avLst/>
          </a:prstGeom>
          <a:noFill/>
        </p:spPr>
        <p:txBody>
          <a:bodyPr wrap="square" lIns="65306" tIns="32653" rIns="65306" bIns="32653" rtlCol="0">
            <a:spAutoFit/>
          </a:bodyPr>
          <a:lstStyle/>
          <a:p>
            <a:pPr>
              <a:buFont typeface="Arial" pitchFamily="34" charset="0"/>
              <a:buChar char="•"/>
            </a:pPr>
            <a:r>
              <a:rPr lang="en-GB" sz="1700" b="1" dirty="0" smtClean="0">
                <a:solidFill>
                  <a:schemeClr val="tx2"/>
                </a:solidFill>
              </a:rPr>
              <a:t> Consolidation of the RD51 Collaboration and MPGD community integration </a:t>
            </a:r>
          </a:p>
          <a:p>
            <a:pPr>
              <a:buFont typeface="Arial" pitchFamily="34" charset="0"/>
              <a:buChar char="•"/>
            </a:pPr>
            <a:endParaRPr lang="en-GB" sz="1700" b="1" dirty="0" smtClean="0">
              <a:solidFill>
                <a:schemeClr val="tx2"/>
              </a:solidFill>
            </a:endParaRPr>
          </a:p>
          <a:p>
            <a:pPr>
              <a:buFont typeface="Arial" pitchFamily="34" charset="0"/>
              <a:buChar char="•"/>
            </a:pPr>
            <a:r>
              <a:rPr lang="en-GB" sz="1700" b="1" dirty="0" smtClean="0">
                <a:solidFill>
                  <a:schemeClr val="tx2"/>
                </a:solidFill>
              </a:rPr>
              <a:t> Considerable progress in  MPGD technologies in particular large area GEM, THGEM, Micromegas; some picked up by experiments (including sLHC upgrades) for feasibility studies and prototyping</a:t>
            </a:r>
          </a:p>
          <a:p>
            <a:pPr>
              <a:buFont typeface="Arial" pitchFamily="34" charset="0"/>
              <a:buChar char="•"/>
            </a:pPr>
            <a:endParaRPr lang="en-GB" sz="1700" b="1" dirty="0" smtClean="0">
              <a:solidFill>
                <a:schemeClr val="tx2"/>
              </a:solidFill>
            </a:endParaRPr>
          </a:p>
          <a:p>
            <a:pPr>
              <a:buFont typeface="Arial" pitchFamily="34" charset="0"/>
              <a:buChar char="•"/>
            </a:pPr>
            <a:r>
              <a:rPr lang="en-GB" sz="1700" b="1" dirty="0" smtClean="0">
                <a:solidFill>
                  <a:schemeClr val="tx2"/>
                </a:solidFill>
              </a:rPr>
              <a:t> Secured future of the MPGD technologies development through the ICE DEM workshop upgrade and  AIDA contribution</a:t>
            </a:r>
          </a:p>
          <a:p>
            <a:pPr>
              <a:buFont typeface="Arial" pitchFamily="34" charset="0"/>
              <a:buChar char="•"/>
            </a:pPr>
            <a:endParaRPr lang="en-GB" sz="1700" b="1" dirty="0" smtClean="0">
              <a:solidFill>
                <a:schemeClr val="tx2"/>
              </a:solidFill>
            </a:endParaRPr>
          </a:p>
          <a:p>
            <a:pPr>
              <a:buFont typeface="Arial" pitchFamily="34" charset="0"/>
              <a:buChar char="•"/>
            </a:pPr>
            <a:r>
              <a:rPr lang="en-GB" sz="1700" b="1" dirty="0" smtClean="0">
                <a:solidFill>
                  <a:schemeClr val="tx2"/>
                </a:solidFill>
              </a:rPr>
              <a:t> Improved MPGD simulation software framework allowing first applications</a:t>
            </a:r>
          </a:p>
          <a:p>
            <a:pPr>
              <a:buFont typeface="Arial" pitchFamily="34" charset="0"/>
              <a:buChar char="•"/>
            </a:pPr>
            <a:endParaRPr lang="en-GB" sz="1700" b="1" dirty="0" smtClean="0">
              <a:solidFill>
                <a:schemeClr val="tx2"/>
              </a:solidFill>
            </a:endParaRPr>
          </a:p>
          <a:p>
            <a:pPr>
              <a:buFont typeface="Arial" pitchFamily="34" charset="0"/>
              <a:buChar char="•"/>
            </a:pPr>
            <a:r>
              <a:rPr lang="en-GB" sz="1700" b="1" dirty="0" smtClean="0">
                <a:solidFill>
                  <a:schemeClr val="tx2"/>
                </a:solidFill>
              </a:rPr>
              <a:t> Infrastructure - open Gas Detectors lab, common RD51 test beam facility</a:t>
            </a:r>
          </a:p>
          <a:p>
            <a:pPr>
              <a:buFont typeface="Arial" pitchFamily="34" charset="0"/>
              <a:buChar char="•"/>
            </a:pPr>
            <a:endParaRPr lang="en-GB" sz="1700" b="1" dirty="0" smtClean="0">
              <a:solidFill>
                <a:schemeClr val="tx2"/>
              </a:solidFill>
            </a:endParaRPr>
          </a:p>
          <a:p>
            <a:pPr>
              <a:buFont typeface="Arial" pitchFamily="34" charset="0"/>
              <a:buChar char="•"/>
            </a:pPr>
            <a:r>
              <a:rPr lang="en-GB" sz="1700" b="1" dirty="0" smtClean="0">
                <a:solidFill>
                  <a:schemeClr val="tx2"/>
                </a:solidFill>
              </a:rPr>
              <a:t> Development of common, scalable electronics system</a:t>
            </a:r>
          </a:p>
          <a:p>
            <a:pPr>
              <a:buFont typeface="Arial" pitchFamily="34" charset="0"/>
              <a:buChar char="•"/>
            </a:pPr>
            <a:endParaRPr lang="en-GB" sz="1700" b="1" dirty="0" smtClean="0">
              <a:solidFill>
                <a:schemeClr val="tx2"/>
              </a:solidFill>
            </a:endParaRPr>
          </a:p>
          <a:p>
            <a:pPr>
              <a:buFont typeface="Arial" pitchFamily="34" charset="0"/>
              <a:buChar char="•"/>
            </a:pPr>
            <a:r>
              <a:rPr lang="en-GB" sz="1700" b="1" dirty="0" smtClean="0">
                <a:solidFill>
                  <a:schemeClr val="tx2"/>
                </a:solidFill>
              </a:rPr>
              <a:t> TT, IP issues and contacts with industry</a:t>
            </a:r>
          </a:p>
          <a:p>
            <a:pPr>
              <a:buFont typeface="Arial" pitchFamily="34" charset="0"/>
              <a:buChar char="•"/>
            </a:pPr>
            <a:endParaRPr lang="en-GB" sz="1700" b="1" dirty="0" smtClean="0">
              <a:solidFill>
                <a:schemeClr val="tx2"/>
              </a:solidFill>
            </a:endParaRPr>
          </a:p>
          <a:p>
            <a:pPr>
              <a:buFont typeface="Arial" pitchFamily="34" charset="0"/>
              <a:buChar char="•"/>
            </a:pPr>
            <a:endParaRPr lang="en-GB" sz="1700" b="1" dirty="0" smtClean="0">
              <a:solidFill>
                <a:schemeClr val="tx2"/>
              </a:solidFill>
            </a:endParaRPr>
          </a:p>
          <a:p>
            <a:pPr>
              <a:buFont typeface="Arial" pitchFamily="34" charset="0"/>
              <a:buChar char="•"/>
            </a:pPr>
            <a:endParaRPr lang="en-GB" sz="1700" b="1" dirty="0" smtClean="0">
              <a:solidFill>
                <a:schemeClr val="tx2"/>
              </a:solidFill>
            </a:endParaRPr>
          </a:p>
        </p:txBody>
      </p:sp>
      <p:sp>
        <p:nvSpPr>
          <p:cNvPr id="4" name="Text Box 74"/>
          <p:cNvSpPr txBox="1">
            <a:spLocks noChangeArrowheads="1"/>
          </p:cNvSpPr>
          <p:nvPr/>
        </p:nvSpPr>
        <p:spPr bwMode="auto">
          <a:xfrm>
            <a:off x="3428992" y="214290"/>
            <a:ext cx="1404273" cy="461655"/>
          </a:xfrm>
          <a:prstGeom prst="rect">
            <a:avLst/>
          </a:prstGeom>
          <a:noFill/>
          <a:ln w="9525">
            <a:noFill/>
            <a:miter lim="800000"/>
            <a:headEnd/>
            <a:tailEnd/>
          </a:ln>
        </p:spPr>
        <p:txBody>
          <a:bodyPr wrap="none" lIns="91429" tIns="45715" rIns="91429" bIns="45715">
            <a:spAutoFit/>
          </a:bodyPr>
          <a:lstStyle/>
          <a:p>
            <a:pPr>
              <a:defRPr/>
            </a:pPr>
            <a:r>
              <a:rPr lang="en-US" altLang="ja-JP" sz="2400" b="1" dirty="0" smtClean="0">
                <a:solidFill>
                  <a:schemeClr val="tx2"/>
                </a:solidFill>
                <a:effectLst>
                  <a:outerShdw blurRad="38100" dist="38100" dir="2700000" algn="tl">
                    <a:srgbClr val="000000">
                      <a:alpha val="43137"/>
                    </a:srgbClr>
                  </a:outerShdw>
                </a:effectLst>
                <a:latin typeface="Calibri" pitchFamily="34" charset="0"/>
              </a:rPr>
              <a:t>Summary</a:t>
            </a:r>
            <a:endParaRPr lang="en-US" sz="2400" b="1" dirty="0">
              <a:solidFill>
                <a:schemeClr val="tx2"/>
              </a:solidFill>
              <a:effectLst>
                <a:outerShdw blurRad="38100" dist="38100" dir="2700000" algn="tl">
                  <a:srgbClr val="000000">
                    <a:alpha val="43137"/>
                  </a:srgbClr>
                </a:outerShdw>
              </a:effectLst>
              <a:latin typeface="Calibri"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1071546"/>
            <a:ext cx="8572528" cy="3990095"/>
          </a:xfrm>
          <a:prstGeom prst="rect">
            <a:avLst/>
          </a:prstGeom>
          <a:noFill/>
        </p:spPr>
        <p:txBody>
          <a:bodyPr wrap="square" lIns="65306" tIns="32653" rIns="65306" bIns="32653" rtlCol="0">
            <a:spAutoFit/>
          </a:bodyPr>
          <a:lstStyle/>
          <a:p>
            <a:endParaRPr lang="en-GB" sz="1700" b="1" dirty="0" smtClean="0">
              <a:solidFill>
                <a:schemeClr val="tx2"/>
              </a:solidFill>
            </a:endParaRPr>
          </a:p>
          <a:p>
            <a:pPr>
              <a:buFont typeface="Arial" pitchFamily="34" charset="0"/>
              <a:buChar char="•"/>
            </a:pPr>
            <a:endParaRPr lang="en-GB" sz="1700" b="1" dirty="0" smtClean="0">
              <a:solidFill>
                <a:schemeClr val="tx2"/>
              </a:solidFill>
            </a:endParaRPr>
          </a:p>
          <a:p>
            <a:pPr>
              <a:buFont typeface="Arial" pitchFamily="34" charset="0"/>
              <a:buChar char="•"/>
            </a:pPr>
            <a:r>
              <a:rPr lang="en-GB" sz="1700" b="1" dirty="0" smtClean="0">
                <a:solidFill>
                  <a:schemeClr val="tx2"/>
                </a:solidFill>
              </a:rPr>
              <a:t>  Maintenance of the open Gas Detector lab and RD51 beam facility</a:t>
            </a:r>
          </a:p>
          <a:p>
            <a:pPr>
              <a:buFont typeface="Arial" pitchFamily="34" charset="0"/>
              <a:buChar char="•"/>
            </a:pPr>
            <a:endParaRPr lang="en-GB" sz="1700" b="1" dirty="0" smtClean="0">
              <a:solidFill>
                <a:schemeClr val="tx2"/>
              </a:solidFill>
            </a:endParaRPr>
          </a:p>
          <a:p>
            <a:pPr>
              <a:buFont typeface="Arial" pitchFamily="34" charset="0"/>
              <a:buChar char="•"/>
            </a:pPr>
            <a:r>
              <a:rPr lang="en-GB" sz="1700" b="1" dirty="0" smtClean="0">
                <a:solidFill>
                  <a:schemeClr val="tx2"/>
                </a:solidFill>
              </a:rPr>
              <a:t>  Focus on the LHC experiment  upgrade projects (CMS – </a:t>
            </a:r>
            <a:r>
              <a:rPr lang="en-US" sz="1600" b="1" dirty="0" smtClean="0">
                <a:solidFill>
                  <a:schemeClr val="tx2"/>
                </a:solidFill>
              </a:rPr>
              <a:t>high η trigger and tracking</a:t>
            </a:r>
            <a:r>
              <a:rPr lang="en-GB" sz="1700" b="1" dirty="0" smtClean="0">
                <a:solidFill>
                  <a:schemeClr val="tx2"/>
                </a:solidFill>
              </a:rPr>
              <a:t>; TOTEM  T1;  ATLAS - MAMMA)</a:t>
            </a:r>
          </a:p>
          <a:p>
            <a:pPr>
              <a:buFont typeface="Arial" pitchFamily="34" charset="0"/>
              <a:buChar char="•"/>
            </a:pPr>
            <a:endParaRPr lang="en-GB" sz="1700" b="1" dirty="0" smtClean="0">
              <a:solidFill>
                <a:schemeClr val="tx2"/>
              </a:solidFill>
            </a:endParaRPr>
          </a:p>
          <a:p>
            <a:pPr>
              <a:buFont typeface="Arial" pitchFamily="34" charset="0"/>
              <a:buChar char="•"/>
            </a:pPr>
            <a:r>
              <a:rPr lang="en-GB" sz="1700" b="1" dirty="0" smtClean="0">
                <a:solidFill>
                  <a:schemeClr val="tx2"/>
                </a:solidFill>
              </a:rPr>
              <a:t> CERN based technical support for the upgraded ICE DEM workshop</a:t>
            </a:r>
          </a:p>
          <a:p>
            <a:endParaRPr lang="en-GB" sz="1700" b="1" dirty="0" smtClean="0">
              <a:solidFill>
                <a:schemeClr val="tx2"/>
              </a:solidFill>
            </a:endParaRPr>
          </a:p>
          <a:p>
            <a:pPr>
              <a:buFont typeface="Arial" pitchFamily="34" charset="0"/>
              <a:buChar char="•"/>
            </a:pPr>
            <a:r>
              <a:rPr lang="en-GB" sz="1700" b="1" dirty="0" smtClean="0">
                <a:solidFill>
                  <a:schemeClr val="tx2"/>
                </a:solidFill>
              </a:rPr>
              <a:t> Completion of the scalable readout system for MPGD</a:t>
            </a:r>
          </a:p>
          <a:p>
            <a:pPr>
              <a:buFont typeface="Arial" pitchFamily="34" charset="0"/>
              <a:buChar char="•"/>
            </a:pPr>
            <a:endParaRPr lang="en-GB" sz="1700" b="1" dirty="0" smtClean="0">
              <a:solidFill>
                <a:schemeClr val="tx2"/>
              </a:solidFill>
            </a:endParaRPr>
          </a:p>
          <a:p>
            <a:pPr>
              <a:buFont typeface="Arial" pitchFamily="34" charset="0"/>
              <a:buChar char="•"/>
            </a:pPr>
            <a:r>
              <a:rPr lang="en-GB" sz="1700" b="1" dirty="0" smtClean="0">
                <a:solidFill>
                  <a:schemeClr val="tx2"/>
                </a:solidFill>
              </a:rPr>
              <a:t> Strategic R&amp;D </a:t>
            </a:r>
            <a:r>
              <a:rPr lang="en-GB" sz="1400" dirty="0" smtClean="0">
                <a:solidFill>
                  <a:schemeClr val="tx2"/>
                </a:solidFill>
              </a:rPr>
              <a:t>(pixel detectors, MPGD photo detectors, integration of large readout structures with fast electronics)</a:t>
            </a:r>
          </a:p>
          <a:p>
            <a:endParaRPr lang="en-GB" sz="1700" b="1" dirty="0" smtClean="0">
              <a:solidFill>
                <a:schemeClr val="tx2"/>
              </a:solidFill>
            </a:endParaRPr>
          </a:p>
          <a:p>
            <a:pPr>
              <a:buFont typeface="Arial" pitchFamily="34" charset="0"/>
              <a:buChar char="•"/>
            </a:pPr>
            <a:endParaRPr lang="en-GB" sz="1700" b="1" dirty="0" smtClean="0">
              <a:solidFill>
                <a:schemeClr val="tx2"/>
              </a:solidFill>
            </a:endParaRPr>
          </a:p>
        </p:txBody>
      </p:sp>
      <p:sp>
        <p:nvSpPr>
          <p:cNvPr id="4" name="Text Box 74"/>
          <p:cNvSpPr txBox="1">
            <a:spLocks noChangeArrowheads="1"/>
          </p:cNvSpPr>
          <p:nvPr/>
        </p:nvSpPr>
        <p:spPr bwMode="auto">
          <a:xfrm>
            <a:off x="2428860" y="357166"/>
            <a:ext cx="3989531" cy="461655"/>
          </a:xfrm>
          <a:prstGeom prst="rect">
            <a:avLst/>
          </a:prstGeom>
          <a:noFill/>
          <a:ln w="9525">
            <a:noFill/>
            <a:miter lim="800000"/>
            <a:headEnd/>
            <a:tailEnd/>
          </a:ln>
        </p:spPr>
        <p:txBody>
          <a:bodyPr wrap="none" lIns="91429" tIns="45715" rIns="91429" bIns="45715">
            <a:spAutoFit/>
          </a:bodyPr>
          <a:lstStyle/>
          <a:p>
            <a:pPr>
              <a:defRPr/>
            </a:pPr>
            <a:r>
              <a:rPr lang="en-US" altLang="ja-JP" sz="2400" b="1" dirty="0" smtClean="0">
                <a:solidFill>
                  <a:schemeClr val="tx2"/>
                </a:solidFill>
                <a:effectLst>
                  <a:outerShdw blurRad="38100" dist="38100" dir="2700000" algn="tl">
                    <a:srgbClr val="000000">
                      <a:alpha val="43137"/>
                    </a:srgbClr>
                  </a:outerShdw>
                </a:effectLst>
                <a:latin typeface="Calibri" pitchFamily="34" charset="0"/>
              </a:rPr>
              <a:t>Future Plans and Perspectives</a:t>
            </a:r>
            <a:endParaRPr lang="en-US" sz="2400" b="1" dirty="0">
              <a:solidFill>
                <a:schemeClr val="tx2"/>
              </a:solidFill>
              <a:effectLst>
                <a:outerShdw blurRad="38100" dist="38100" dir="2700000" algn="tl">
                  <a:srgbClr val="000000">
                    <a:alpha val="43137"/>
                  </a:srgbClr>
                </a:outerShdw>
              </a:effectLst>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71472" y="0"/>
            <a:ext cx="8143932" cy="785813"/>
          </a:xfrm>
        </p:spPr>
        <p:txBody>
          <a:bodyPr/>
          <a:lstStyle/>
          <a:p>
            <a:pPr>
              <a:defRPr/>
            </a:pPr>
            <a:r>
              <a:rPr lang="en-GB" sz="2400" b="1" dirty="0" smtClean="0">
                <a:solidFill>
                  <a:schemeClr val="tx2"/>
                </a:solidFill>
                <a:effectLst>
                  <a:outerShdw blurRad="38100" dist="38100" dir="2700000" algn="tl">
                    <a:srgbClr val="000000">
                      <a:alpha val="43137"/>
                    </a:srgbClr>
                  </a:outerShdw>
                </a:effectLst>
              </a:rPr>
              <a:t>WP5 Micropattern Gas Detectors: Mandate and Objectives</a:t>
            </a:r>
            <a:endParaRPr lang="en-GB" sz="2400" dirty="0">
              <a:solidFill>
                <a:schemeClr val="tx2"/>
              </a:solidFill>
              <a:effectLst>
                <a:outerShdw blurRad="38100" dist="38100" dir="2700000" algn="tl">
                  <a:srgbClr val="000000">
                    <a:alpha val="43137"/>
                  </a:srgbClr>
                </a:outerShdw>
              </a:effectLst>
            </a:endParaRPr>
          </a:p>
        </p:txBody>
      </p:sp>
      <p:sp>
        <p:nvSpPr>
          <p:cNvPr id="6147" name="Content Placeholder 2"/>
          <p:cNvSpPr>
            <a:spLocks noGrp="1"/>
          </p:cNvSpPr>
          <p:nvPr>
            <p:ph idx="4294967295"/>
          </p:nvPr>
        </p:nvSpPr>
        <p:spPr>
          <a:xfrm>
            <a:off x="1" y="500063"/>
            <a:ext cx="9001125" cy="4286250"/>
          </a:xfrm>
        </p:spPr>
        <p:txBody>
          <a:bodyPr/>
          <a:lstStyle/>
          <a:p>
            <a:pPr>
              <a:buFont typeface="Arial" charset="0"/>
              <a:buNone/>
            </a:pPr>
            <a:r>
              <a:rPr lang="en-GB" sz="1400" dirty="0" smtClean="0"/>
              <a:t>	</a:t>
            </a:r>
            <a:br>
              <a:rPr lang="en-GB" sz="1400" dirty="0" smtClean="0"/>
            </a:br>
            <a:r>
              <a:rPr lang="en-GB" sz="1400" dirty="0" smtClean="0"/>
              <a:t> Within this work package PH department will </a:t>
            </a:r>
            <a:r>
              <a:rPr lang="en-GB" sz="1400" b="1" dirty="0" smtClean="0">
                <a:solidFill>
                  <a:srgbClr val="FF0000"/>
                </a:solidFill>
              </a:rPr>
              <a:t>help initiating an R&amp;D collaboration for MPGD</a:t>
            </a:r>
            <a:r>
              <a:rPr lang="en-GB" sz="1400" dirty="0" smtClean="0"/>
              <a:t>, in analogy to RD50. Its goal is to bundle and coordinate detector development and simulation work, which is currently being performed in numerous groups at universities and research institutes. The collaboration will allow to:</a:t>
            </a:r>
            <a:br>
              <a:rPr lang="en-GB" sz="1400" dirty="0" smtClean="0"/>
            </a:br>
            <a:r>
              <a:rPr lang="en-GB" sz="1400" dirty="0" smtClean="0"/>
              <a:t>- structure, coordinate and focus ongoing R&amp;D efforts;</a:t>
            </a:r>
            <a:br>
              <a:rPr lang="en-GB" sz="1400" dirty="0" smtClean="0"/>
            </a:br>
            <a:r>
              <a:rPr lang="en-GB" sz="1400" dirty="0" smtClean="0"/>
              <a:t>- share knowledge, experience and infrastructure, agree on common test and quality standards;</a:t>
            </a:r>
            <a:br>
              <a:rPr lang="en-GB" sz="1400" dirty="0" smtClean="0"/>
            </a:br>
            <a:r>
              <a:rPr lang="en-GB" sz="1400" dirty="0" smtClean="0"/>
              <a:t>- coordinate widespread simulation efforts towards setting-up a common maintainable software package for gas detector simulations; </a:t>
            </a:r>
            <a:br>
              <a:rPr lang="en-GB" sz="1400" dirty="0" smtClean="0"/>
            </a:br>
            <a:r>
              <a:rPr lang="en-GB" sz="1400" dirty="0" smtClean="0"/>
              <a:t>- share investment of common projects (e.g. larger mask sets for GEMs).</a:t>
            </a:r>
          </a:p>
          <a:p>
            <a:pPr>
              <a:buFont typeface="Arial" charset="0"/>
              <a:buNone/>
            </a:pPr>
            <a:r>
              <a:rPr lang="en-GB" sz="1400" dirty="0" smtClean="0"/>
              <a:t/>
            </a:r>
            <a:br>
              <a:rPr lang="en-GB" sz="1400" dirty="0" smtClean="0"/>
            </a:br>
            <a:r>
              <a:rPr lang="en-GB" sz="1400" dirty="0" smtClean="0"/>
              <a:t>Besides the initiating task, specific development work on MPGD (mostly GEM) will be carried out. </a:t>
            </a:r>
            <a:r>
              <a:rPr lang="en-GB" sz="1400" b="1" dirty="0" smtClean="0">
                <a:solidFill>
                  <a:srgbClr val="FF0000"/>
                </a:solidFill>
              </a:rPr>
              <a:t>General performance properties </a:t>
            </a:r>
            <a:r>
              <a:rPr lang="en-GB" sz="1400" dirty="0" smtClean="0"/>
              <a:t>like rate capability and radiation tolerance of detectors and materials used for construction will be evaluated. This will comprise measurements of the maximal gain, temporal and spatial stability, rate capability, time resolution and discharge probability. The performance will be compared with alternative gas detector technologies (Bulk Micromegas; Thick GEM).</a:t>
            </a:r>
            <a:br>
              <a:rPr lang="en-GB" sz="1400" dirty="0" smtClean="0"/>
            </a:br>
            <a:r>
              <a:rPr lang="en-GB" sz="1400" dirty="0" smtClean="0"/>
              <a:t>Main emphasis is put on the </a:t>
            </a:r>
            <a:r>
              <a:rPr lang="en-GB" sz="1400" b="1" dirty="0" smtClean="0">
                <a:solidFill>
                  <a:srgbClr val="FF0000"/>
                </a:solidFill>
              </a:rPr>
              <a:t>development of large size (~m</a:t>
            </a:r>
            <a:r>
              <a:rPr lang="en-GB" sz="1400" b="1" baseline="30000" dirty="0" smtClean="0">
                <a:solidFill>
                  <a:srgbClr val="FF0000"/>
                </a:solidFill>
              </a:rPr>
              <a:t>2</a:t>
            </a:r>
            <a:r>
              <a:rPr lang="en-GB" sz="1400" b="1" dirty="0" smtClean="0">
                <a:solidFill>
                  <a:srgbClr val="FF0000"/>
                </a:solidFill>
              </a:rPr>
              <a:t>) planar detectors</a:t>
            </a:r>
            <a:r>
              <a:rPr lang="en-GB" sz="1400" dirty="0" smtClean="0"/>
              <a:t>, including their full characterization and integration towards priority applications.</a:t>
            </a:r>
          </a:p>
          <a:p>
            <a:pPr>
              <a:buFont typeface="Arial" charset="0"/>
              <a:buNone/>
            </a:pPr>
            <a:r>
              <a:rPr lang="en-GB" sz="1400" dirty="0" smtClean="0"/>
              <a:t/>
            </a:r>
            <a:br>
              <a:rPr lang="en-GB" sz="1400" dirty="0" smtClean="0"/>
            </a:br>
            <a:r>
              <a:rPr lang="en-GB" sz="1400" dirty="0" smtClean="0"/>
              <a:t>CERN-PH will also contribute towards the common maintainable </a:t>
            </a:r>
            <a:r>
              <a:rPr lang="en-GB" sz="1400" b="1" dirty="0" smtClean="0">
                <a:solidFill>
                  <a:srgbClr val="FF0000"/>
                </a:solidFill>
              </a:rPr>
              <a:t>software package</a:t>
            </a:r>
            <a:r>
              <a:rPr lang="en-GB" sz="1400" dirty="0" smtClean="0"/>
              <a:t>.</a:t>
            </a:r>
          </a:p>
        </p:txBody>
      </p:sp>
      <p:graphicFrame>
        <p:nvGraphicFramePr>
          <p:cNvPr id="5" name="Table 4"/>
          <p:cNvGraphicFramePr>
            <a:graphicFrameLocks noGrp="1"/>
          </p:cNvGraphicFramePr>
          <p:nvPr/>
        </p:nvGraphicFramePr>
        <p:xfrm>
          <a:off x="1571604" y="4929198"/>
          <a:ext cx="6095999" cy="1328620"/>
        </p:xfrm>
        <a:graphic>
          <a:graphicData uri="http://schemas.openxmlformats.org/drawingml/2006/table">
            <a:tbl>
              <a:tblPr/>
              <a:tblGrid>
                <a:gridCol w="1199898"/>
                <a:gridCol w="2934531"/>
                <a:gridCol w="980785"/>
                <a:gridCol w="980785"/>
              </a:tblGrid>
              <a:tr h="132862">
                <a:tc>
                  <a:txBody>
                    <a:bodyPr/>
                    <a:lstStyle/>
                    <a:p>
                      <a:pPr algn="l" fontAlgn="b"/>
                      <a:r>
                        <a:rPr lang="en-GB" sz="800" b="1" i="0" u="none" strike="noStrike" dirty="0">
                          <a:latin typeface="Arial"/>
                        </a:rPr>
                        <a:t>Deliverables</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1" i="0" u="none" strike="noStrike" dirty="0">
                          <a:latin typeface="Arial"/>
                        </a:rPr>
                        <a:t>Description</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1" i="0" u="none" strike="noStrike" dirty="0">
                          <a:latin typeface="Arial"/>
                        </a:rPr>
                        <a:t>Nature</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1" i="0" u="none" strike="noStrike" dirty="0">
                          <a:latin typeface="Arial"/>
                        </a:rPr>
                        <a:t>Date</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2862">
                <a:tc>
                  <a:txBody>
                    <a:bodyPr/>
                    <a:lstStyle/>
                    <a:p>
                      <a:pPr algn="ctr" fontAlgn="b"/>
                      <a:r>
                        <a:rPr lang="en-GB" sz="800" b="0" i="0" u="none" strike="noStrike" dirty="0">
                          <a:latin typeface="Arial"/>
                        </a:rPr>
                        <a:t>1</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dirty="0">
                          <a:latin typeface="Arial"/>
                        </a:rPr>
                        <a:t>Construction of small prototypes</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dirty="0">
                          <a:latin typeface="Arial"/>
                        </a:rPr>
                        <a:t>Prototypes</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dirty="0">
                          <a:latin typeface="Arial"/>
                        </a:rPr>
                        <a:t>30-Aug-08</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2862">
                <a:tc>
                  <a:txBody>
                    <a:bodyPr/>
                    <a:lstStyle/>
                    <a:p>
                      <a:pPr algn="ctr" fontAlgn="b"/>
                      <a:r>
                        <a:rPr lang="en-GB" sz="800" b="0" i="0" u="none" strike="noStrike" dirty="0">
                          <a:latin typeface="Arial"/>
                        </a:rPr>
                        <a:t>2</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dirty="0">
                          <a:latin typeface="Arial"/>
                        </a:rPr>
                        <a:t>Full characterization of small prototypes</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dirty="0">
                          <a:latin typeface="Arial"/>
                        </a:rPr>
                        <a:t>Beam and lab tests</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dirty="0">
                          <a:latin typeface="Arial"/>
                        </a:rPr>
                        <a:t>31-Dec-08</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2862">
                <a:tc>
                  <a:txBody>
                    <a:bodyPr/>
                    <a:lstStyle/>
                    <a:p>
                      <a:pPr algn="ctr" fontAlgn="b"/>
                      <a:r>
                        <a:rPr lang="en-GB" sz="800" b="0" i="0" u="none" strike="noStrike" dirty="0">
                          <a:latin typeface="Arial"/>
                        </a:rPr>
                        <a:t>3</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800" b="0" i="0" u="none" strike="noStrike" dirty="0">
                          <a:latin typeface="Arial"/>
                        </a:rPr>
                        <a:t>Technology assessment report within new </a:t>
                      </a:r>
                      <a:r>
                        <a:rPr lang="en-GB" sz="800" b="0" i="0" u="none" strike="noStrike" dirty="0" err="1">
                          <a:latin typeface="Arial"/>
                        </a:rPr>
                        <a:t>collab</a:t>
                      </a:r>
                      <a:r>
                        <a:rPr lang="en-GB" sz="800" b="0" i="0" u="none" strike="noStrike">
                          <a:latin typeface="Arial"/>
                        </a:rPr>
                        <a:t>. framework</a:t>
                      </a:r>
                    </a:p>
                  </a:txBody>
                  <a:tcPr marL="7815" marR="7815" marT="781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latin typeface="Arial"/>
                        </a:rPr>
                        <a:t>Report</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30-Apr-09</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2862">
                <a:tc>
                  <a:txBody>
                    <a:bodyPr/>
                    <a:lstStyle/>
                    <a:p>
                      <a:pPr algn="ctr" fontAlgn="b"/>
                      <a:r>
                        <a:rPr lang="en-GB" sz="800" b="0" i="0" u="none" strike="noStrike">
                          <a:latin typeface="Arial"/>
                        </a:rPr>
                        <a:t>4</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latin typeface="Arial"/>
                        </a:rPr>
                        <a:t>Construction of large detector prototype</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latin typeface="Arial"/>
                        </a:rPr>
                        <a:t>Prototype</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30-Aug-09</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2862">
                <a:tc>
                  <a:txBody>
                    <a:bodyPr/>
                    <a:lstStyle/>
                    <a:p>
                      <a:pPr algn="ctr" fontAlgn="b"/>
                      <a:r>
                        <a:rPr lang="en-GB" sz="800" b="0" i="0" u="none" strike="noStrike">
                          <a:latin typeface="Arial"/>
                        </a:rPr>
                        <a:t>5</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latin typeface="Arial"/>
                        </a:rPr>
                        <a:t>Full characterization of large prototype</a:t>
                      </a:r>
                    </a:p>
                  </a:txBody>
                  <a:tcPr marL="7815" marR="7815" marT="78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latin typeface="Arial"/>
                        </a:rPr>
                        <a:t>Beam and lab tests</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30-Jun-10</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2862">
                <a:tc>
                  <a:txBody>
                    <a:bodyPr/>
                    <a:lstStyle/>
                    <a:p>
                      <a:pPr algn="ctr" fontAlgn="b"/>
                      <a:r>
                        <a:rPr lang="en-GB" sz="800" b="0" i="0" u="none" strike="noStrike">
                          <a:latin typeface="Arial"/>
                        </a:rPr>
                        <a:t>6</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latin typeface="Arial"/>
                        </a:rPr>
                        <a:t>Prototype maintainable simulation package</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latin typeface="Arial"/>
                        </a:rPr>
                        <a:t>Software+Report</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30-Jun-10</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2862">
                <a:tc>
                  <a:txBody>
                    <a:bodyPr/>
                    <a:lstStyle/>
                    <a:p>
                      <a:pPr algn="ctr" fontAlgn="ctr"/>
                      <a:r>
                        <a:rPr lang="en-GB" sz="800" b="0" i="0" u="none" strike="noStrike">
                          <a:latin typeface="Arial"/>
                        </a:rPr>
                        <a:t>7</a:t>
                      </a:r>
                    </a:p>
                  </a:txBody>
                  <a:tcPr marL="7815" marR="7815" marT="78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latin typeface="Arial"/>
                        </a:rPr>
                        <a:t>Construction of integrated large detector prototype</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latin typeface="Arial"/>
                        </a:rPr>
                        <a:t>Demonstator</a:t>
                      </a:r>
                    </a:p>
                  </a:txBody>
                  <a:tcPr marL="7815" marR="7815" marT="78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latin typeface="Arial"/>
                        </a:rPr>
                        <a:t>31-Mar-11</a:t>
                      </a:r>
                    </a:p>
                  </a:txBody>
                  <a:tcPr marL="7815" marR="7815" marT="78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2862">
                <a:tc>
                  <a:txBody>
                    <a:bodyPr/>
                    <a:lstStyle/>
                    <a:p>
                      <a:pPr algn="ctr" fontAlgn="b"/>
                      <a:r>
                        <a:rPr lang="en-GB" sz="800" b="0" i="0" u="none" strike="noStrike">
                          <a:latin typeface="Arial"/>
                        </a:rPr>
                        <a:t>8</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latin typeface="Arial"/>
                        </a:rPr>
                        <a:t>Full characterization of integrated detector prototype</a:t>
                      </a:r>
                    </a:p>
                  </a:txBody>
                  <a:tcPr marL="7815" marR="7815" marT="78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latin typeface="Arial"/>
                        </a:rPr>
                        <a:t>Beam and lab tests</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31-Dec-11</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2862">
                <a:tc>
                  <a:txBody>
                    <a:bodyPr/>
                    <a:lstStyle/>
                    <a:p>
                      <a:pPr algn="ctr" fontAlgn="b"/>
                      <a:r>
                        <a:rPr lang="en-GB" sz="800" b="0" i="0" u="none" strike="noStrike">
                          <a:latin typeface="Arial"/>
                        </a:rPr>
                        <a:t>9</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latin typeface="Arial"/>
                        </a:rPr>
                        <a:t>Full maintainable simulation package</a:t>
                      </a:r>
                    </a:p>
                  </a:txBody>
                  <a:tcPr marL="7815" marR="7815" marT="78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latin typeface="Arial"/>
                        </a:rPr>
                        <a:t>Software+Report</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dirty="0">
                          <a:latin typeface="Arial"/>
                        </a:rPr>
                        <a:t>31-Dec-11</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714348" y="4357694"/>
          <a:ext cx="7572428" cy="1643071"/>
        </p:xfrm>
        <a:graphic>
          <a:graphicData uri="http://schemas.openxmlformats.org/drawingml/2006/table">
            <a:tbl>
              <a:tblPr/>
              <a:tblGrid>
                <a:gridCol w="1491783"/>
                <a:gridCol w="1216129"/>
                <a:gridCol w="1216129"/>
                <a:gridCol w="1216129"/>
                <a:gridCol w="1216129"/>
                <a:gridCol w="1216129"/>
              </a:tblGrid>
              <a:tr h="198301">
                <a:tc>
                  <a:txBody>
                    <a:bodyPr/>
                    <a:lstStyle/>
                    <a:p>
                      <a:pPr algn="ctr" fontAlgn="b"/>
                      <a:r>
                        <a:rPr lang="en-GB" sz="1000" b="1" i="0" u="none" strike="noStrike" dirty="0">
                          <a:latin typeface="Arial"/>
                        </a:rPr>
                        <a:t>5</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gridSpan="5">
                  <a:txBody>
                    <a:bodyPr/>
                    <a:lstStyle/>
                    <a:p>
                      <a:pPr algn="l" fontAlgn="b"/>
                      <a:r>
                        <a:rPr lang="en-GB" sz="1000" b="1" i="0" u="none" strike="noStrike">
                          <a:latin typeface="Arial"/>
                        </a:rPr>
                        <a:t>Micropattern Gas Detectors</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60530">
                <a:tc rowSpan="2" gridSpan="4">
                  <a:txBody>
                    <a:bodyPr/>
                    <a:lstStyle/>
                    <a:p>
                      <a:pPr algn="ctr" fontAlgn="ctr"/>
                      <a:r>
                        <a:rPr lang="en-GB" sz="1000" b="1" i="0" u="none" strike="noStrike" dirty="0">
                          <a:latin typeface="Arial"/>
                        </a:rPr>
                        <a:t>WP5-1</a:t>
                      </a:r>
                    </a:p>
                  </a:txBody>
                  <a:tcPr marL="7815" marR="7815" marT="78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a:txBody>
                    <a:bodyPr/>
                    <a:lstStyle/>
                    <a:p>
                      <a:pPr algn="l" fontAlgn="b"/>
                      <a:r>
                        <a:rPr lang="en-GB" sz="800" b="1" i="0" u="none" strike="noStrike">
                          <a:latin typeface="Arial"/>
                        </a:rPr>
                        <a:t>Begin</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01-Jan-08</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0530">
                <a:tc gridSpan="4"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a:txBody>
                    <a:bodyPr/>
                    <a:lstStyle/>
                    <a:p>
                      <a:pPr algn="l" fontAlgn="b"/>
                      <a:r>
                        <a:rPr lang="en-GB" sz="800" b="1" i="0" u="none" strike="noStrike">
                          <a:latin typeface="Arial"/>
                        </a:rPr>
                        <a:t>End</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31-Dec-11</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0530">
                <a:tc>
                  <a:txBody>
                    <a:bodyPr/>
                    <a:lstStyle/>
                    <a:p>
                      <a:pPr algn="l" fontAlgn="b"/>
                      <a:r>
                        <a:rPr lang="en-GB" sz="800" b="1" i="0" u="none" strike="noStrike">
                          <a:latin typeface="Arial"/>
                        </a:rPr>
                        <a:t>Year</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1" i="0" u="none" strike="noStrike">
                          <a:latin typeface="Arial"/>
                        </a:rPr>
                        <a:t>2008</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1" i="0" u="none" strike="noStrike">
                          <a:latin typeface="Arial"/>
                        </a:rPr>
                        <a:t>2009</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1" i="0" u="none" strike="noStrike">
                          <a:latin typeface="Arial"/>
                        </a:rPr>
                        <a:t>2010</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1" i="0" u="none" strike="noStrike">
                          <a:latin typeface="Arial"/>
                        </a:rPr>
                        <a:t>2011</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1" i="0" u="none" strike="noStrike">
                          <a:latin typeface="Arial"/>
                        </a:rPr>
                        <a:t>total</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0530">
                <a:tc>
                  <a:txBody>
                    <a:bodyPr/>
                    <a:lstStyle/>
                    <a:p>
                      <a:pPr algn="l" rtl="0" fontAlgn="ctr"/>
                      <a:r>
                        <a:rPr lang="en-GB" sz="800" b="1" i="0" u="none" strike="noStrike">
                          <a:latin typeface="Arial"/>
                        </a:rPr>
                        <a:t>Staff existing (in RRP)</a:t>
                      </a:r>
                    </a:p>
                  </a:txBody>
                  <a:tcPr marL="7815" marR="7815" marT="78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0.5</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2.0</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3.0</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tbd</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5.5</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0530">
                <a:tc>
                  <a:txBody>
                    <a:bodyPr/>
                    <a:lstStyle/>
                    <a:p>
                      <a:pPr algn="l" rtl="0" fontAlgn="ctr"/>
                      <a:r>
                        <a:rPr lang="en-GB" sz="800" b="1" i="0" u="none" strike="noStrike">
                          <a:latin typeface="Arial"/>
                        </a:rPr>
                        <a:t>Staff new cat2 (FTE)</a:t>
                      </a:r>
                    </a:p>
                  </a:txBody>
                  <a:tcPr marL="7815" marR="7815" marT="78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0.0</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1.0</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2.0</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tbd</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3.0</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0530">
                <a:tc>
                  <a:txBody>
                    <a:bodyPr/>
                    <a:lstStyle/>
                    <a:p>
                      <a:pPr algn="l" rtl="0" fontAlgn="ctr"/>
                      <a:r>
                        <a:rPr lang="en-GB" sz="800" b="1" i="0" u="none" strike="noStrike">
                          <a:latin typeface="Arial"/>
                        </a:rPr>
                        <a:t>Staff new cat3-4 (FTE)</a:t>
                      </a:r>
                    </a:p>
                  </a:txBody>
                  <a:tcPr marL="7815" marR="7815" marT="78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0.0</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0.5</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0.5</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tbd</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1.0</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0530">
                <a:tc>
                  <a:txBody>
                    <a:bodyPr/>
                    <a:lstStyle/>
                    <a:p>
                      <a:pPr algn="l" rtl="0" fontAlgn="ctr"/>
                      <a:r>
                        <a:rPr lang="en-GB" sz="800" b="1" i="0" u="none" strike="noStrike">
                          <a:latin typeface="Arial"/>
                        </a:rPr>
                        <a:t>Fell/Ass/Stud (FTE)</a:t>
                      </a:r>
                    </a:p>
                  </a:txBody>
                  <a:tcPr marL="7815" marR="7815" marT="78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1.5</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2.0</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2.0</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2.0</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7.5</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0530">
                <a:tc>
                  <a:txBody>
                    <a:bodyPr/>
                    <a:lstStyle/>
                    <a:p>
                      <a:pPr algn="l" rtl="0" fontAlgn="ctr"/>
                      <a:r>
                        <a:rPr lang="en-GB" sz="800" b="1" i="0" u="none" strike="noStrike">
                          <a:latin typeface="Arial"/>
                        </a:rPr>
                        <a:t>M (project) (kCHF)</a:t>
                      </a:r>
                    </a:p>
                  </a:txBody>
                  <a:tcPr marL="7815" marR="7815" marT="78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150</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200</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200</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150</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700</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0530">
                <a:tc>
                  <a:txBody>
                    <a:bodyPr/>
                    <a:lstStyle/>
                    <a:p>
                      <a:pPr algn="l" rtl="0" fontAlgn="ctr"/>
                      <a:r>
                        <a:rPr lang="en-GB" sz="800" b="1" i="0" u="none" strike="noStrike">
                          <a:latin typeface="Arial"/>
                        </a:rPr>
                        <a:t>M (oper.) (kCHF)</a:t>
                      </a:r>
                    </a:p>
                  </a:txBody>
                  <a:tcPr marL="7815" marR="7815" marT="78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dirty="0">
                          <a:latin typeface="Arial"/>
                        </a:rPr>
                        <a:t>20</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60</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90</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latin typeface="Arial"/>
                        </a:rPr>
                        <a:t>60</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dirty="0">
                          <a:latin typeface="Arial"/>
                        </a:rPr>
                        <a:t>230</a:t>
                      </a:r>
                    </a:p>
                  </a:txBody>
                  <a:tcPr marL="7815" marR="7815" marT="78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3" name="Rectangle 2"/>
          <p:cNvSpPr/>
          <p:nvPr/>
        </p:nvSpPr>
        <p:spPr>
          <a:xfrm>
            <a:off x="357158" y="1000108"/>
            <a:ext cx="8072494" cy="2862322"/>
          </a:xfrm>
          <a:prstGeom prst="rect">
            <a:avLst/>
          </a:prstGeom>
        </p:spPr>
        <p:txBody>
          <a:bodyPr wrap="square">
            <a:spAutoFit/>
          </a:bodyPr>
          <a:lstStyle/>
          <a:p>
            <a:pPr eaLnBrk="1" hangingPunct="1">
              <a:buNone/>
              <a:defRPr/>
            </a:pPr>
            <a:r>
              <a:rPr lang="en-GB" b="1" dirty="0" smtClean="0">
                <a:solidFill>
                  <a:schemeClr val="tx2"/>
                </a:solidFill>
              </a:rPr>
              <a:t>People involved:</a:t>
            </a:r>
          </a:p>
          <a:p>
            <a:pPr eaLnBrk="1" hangingPunct="1">
              <a:buNone/>
              <a:defRPr/>
            </a:pPr>
            <a:endParaRPr lang="en-GB" sz="1600" b="1" dirty="0" smtClean="0">
              <a:solidFill>
                <a:schemeClr val="tx2"/>
              </a:solidFill>
            </a:endParaRPr>
          </a:p>
          <a:p>
            <a:pPr>
              <a:defRPr/>
            </a:pPr>
            <a:r>
              <a:rPr lang="en-GB" sz="1600" dirty="0" smtClean="0">
                <a:solidFill>
                  <a:schemeClr val="tx2"/>
                </a:solidFill>
              </a:rPr>
              <a:t>M. Alfonsi </a:t>
            </a:r>
            <a:r>
              <a:rPr lang="en-GB" sz="1200" dirty="0" smtClean="0">
                <a:solidFill>
                  <a:schemeClr val="tx2"/>
                </a:solidFill>
              </a:rPr>
              <a:t>Fell</a:t>
            </a:r>
            <a:r>
              <a:rPr lang="en-GB" sz="1600" dirty="0" smtClean="0">
                <a:solidFill>
                  <a:schemeClr val="tx2"/>
                </a:solidFill>
              </a:rPr>
              <a:t> (1), S. Martoiu </a:t>
            </a:r>
            <a:r>
              <a:rPr lang="en-GB" sz="1200" dirty="0" smtClean="0">
                <a:solidFill>
                  <a:schemeClr val="tx2"/>
                </a:solidFill>
              </a:rPr>
              <a:t>Fell</a:t>
            </a:r>
            <a:r>
              <a:rPr lang="en-GB" sz="1600" dirty="0" smtClean="0">
                <a:solidFill>
                  <a:schemeClr val="tx2"/>
                </a:solidFill>
              </a:rPr>
              <a:t> (1), R. Veenhof  </a:t>
            </a:r>
            <a:r>
              <a:rPr lang="en-GB" sz="1200" dirty="0" smtClean="0">
                <a:solidFill>
                  <a:schemeClr val="tx2"/>
                </a:solidFill>
              </a:rPr>
              <a:t>PA</a:t>
            </a:r>
            <a:r>
              <a:rPr lang="en-GB" sz="1600" dirty="0" smtClean="0">
                <a:solidFill>
                  <a:schemeClr val="tx2"/>
                </a:solidFill>
              </a:rPr>
              <a:t> (1), G. Croci </a:t>
            </a:r>
            <a:r>
              <a:rPr lang="en-GB" sz="1200" dirty="0" smtClean="0">
                <a:solidFill>
                  <a:schemeClr val="tx2"/>
                </a:solidFill>
              </a:rPr>
              <a:t>Doct</a:t>
            </a:r>
            <a:r>
              <a:rPr lang="en-GB" sz="1600" dirty="0" smtClean="0">
                <a:solidFill>
                  <a:schemeClr val="tx2"/>
                </a:solidFill>
              </a:rPr>
              <a:t> (1)  </a:t>
            </a:r>
            <a:r>
              <a:rPr lang="en-GB" sz="1600" b="1" dirty="0" smtClean="0">
                <a:solidFill>
                  <a:schemeClr val="tx2"/>
                </a:solidFill>
              </a:rPr>
              <a:t>WP5</a:t>
            </a:r>
          </a:p>
          <a:p>
            <a:pPr>
              <a:defRPr/>
            </a:pPr>
            <a:endParaRPr lang="en-GB" sz="1600" dirty="0" smtClean="0">
              <a:solidFill>
                <a:schemeClr val="tx2"/>
              </a:solidFill>
            </a:endParaRPr>
          </a:p>
          <a:p>
            <a:pPr>
              <a:defRPr/>
            </a:pPr>
            <a:r>
              <a:rPr lang="en-GB" sz="1600" dirty="0" smtClean="0">
                <a:solidFill>
                  <a:schemeClr val="tx2"/>
                </a:solidFill>
              </a:rPr>
              <a:t>M. Villa </a:t>
            </a:r>
            <a:r>
              <a:rPr lang="en-GB" sz="1200" dirty="0" smtClean="0">
                <a:solidFill>
                  <a:schemeClr val="tx2"/>
                </a:solidFill>
              </a:rPr>
              <a:t>Doct</a:t>
            </a:r>
            <a:r>
              <a:rPr lang="en-GB" sz="1600" dirty="0" smtClean="0">
                <a:solidFill>
                  <a:schemeClr val="tx2"/>
                </a:solidFill>
              </a:rPr>
              <a:t> (1), H. Schindler </a:t>
            </a:r>
            <a:r>
              <a:rPr lang="en-GB" sz="1200" dirty="0" smtClean="0">
                <a:solidFill>
                  <a:schemeClr val="tx2"/>
                </a:solidFill>
              </a:rPr>
              <a:t>Doct</a:t>
            </a:r>
            <a:r>
              <a:rPr lang="en-GB" sz="1600" dirty="0" smtClean="0">
                <a:solidFill>
                  <a:schemeClr val="tx2"/>
                </a:solidFill>
              </a:rPr>
              <a:t> (1) </a:t>
            </a:r>
            <a:r>
              <a:rPr lang="en-GB" sz="1600" b="1" dirty="0" smtClean="0">
                <a:solidFill>
                  <a:schemeClr val="tx2"/>
                </a:solidFill>
              </a:rPr>
              <a:t>other programs</a:t>
            </a:r>
          </a:p>
          <a:p>
            <a:pPr>
              <a:defRPr/>
            </a:pPr>
            <a:endParaRPr lang="en-GB" sz="1600" b="1" dirty="0" smtClean="0">
              <a:solidFill>
                <a:schemeClr val="tx2"/>
              </a:solidFill>
            </a:endParaRPr>
          </a:p>
          <a:p>
            <a:pPr eaLnBrk="1" hangingPunct="1">
              <a:buNone/>
              <a:defRPr/>
            </a:pPr>
            <a:r>
              <a:rPr lang="en-GB" sz="1600" dirty="0" smtClean="0">
                <a:solidFill>
                  <a:schemeClr val="tx2"/>
                </a:solidFill>
              </a:rPr>
              <a:t>L. Ropelewski (0.5), H. Taureg (0.7) , S. Duarte Pinto </a:t>
            </a:r>
            <a:r>
              <a:rPr lang="en-GB" sz="1200" dirty="0" smtClean="0">
                <a:solidFill>
                  <a:schemeClr val="tx2"/>
                </a:solidFill>
              </a:rPr>
              <a:t>Doct</a:t>
            </a:r>
            <a:r>
              <a:rPr lang="en-GB" sz="1600" dirty="0" smtClean="0">
                <a:solidFill>
                  <a:schemeClr val="tx2"/>
                </a:solidFill>
              </a:rPr>
              <a:t> (1), E. David (.5), M. Van Stenis (0.7), B. Brunel (0.5) </a:t>
            </a:r>
            <a:r>
              <a:rPr lang="en-GB" sz="1600" b="1" dirty="0" smtClean="0">
                <a:solidFill>
                  <a:schemeClr val="tx2"/>
                </a:solidFill>
              </a:rPr>
              <a:t>PH-DT</a:t>
            </a:r>
          </a:p>
          <a:p>
            <a:pPr eaLnBrk="1" hangingPunct="1">
              <a:buNone/>
              <a:defRPr/>
            </a:pPr>
            <a:endParaRPr lang="en-GB" sz="1600" dirty="0" smtClean="0">
              <a:solidFill>
                <a:schemeClr val="tx2"/>
              </a:solidFill>
            </a:endParaRPr>
          </a:p>
          <a:p>
            <a:pPr eaLnBrk="1" hangingPunct="1">
              <a:buNone/>
              <a:defRPr/>
            </a:pPr>
            <a:r>
              <a:rPr lang="en-GB" sz="1600" dirty="0" smtClean="0">
                <a:solidFill>
                  <a:schemeClr val="tx2"/>
                </a:solidFill>
              </a:rPr>
              <a:t>H. Muller (0.3), A. Sharma (0.3), J. Wotschack (0.3) </a:t>
            </a:r>
            <a:r>
              <a:rPr lang="en-GB" sz="1600" b="1" dirty="0" smtClean="0">
                <a:solidFill>
                  <a:schemeClr val="tx2"/>
                </a:solidFill>
              </a:rPr>
              <a:t>experiments</a:t>
            </a:r>
          </a:p>
          <a:p>
            <a:pPr eaLnBrk="1" hangingPunct="1">
              <a:buNone/>
              <a:defRPr/>
            </a:pPr>
            <a:endParaRPr lang="en-GB" dirty="0" smtClean="0"/>
          </a:p>
        </p:txBody>
      </p:sp>
      <p:sp>
        <p:nvSpPr>
          <p:cNvPr id="4" name="Title 1"/>
          <p:cNvSpPr txBox="1">
            <a:spLocks/>
          </p:cNvSpPr>
          <p:nvPr/>
        </p:nvSpPr>
        <p:spPr bwMode="auto">
          <a:xfrm>
            <a:off x="571472" y="0"/>
            <a:ext cx="8143932" cy="785813"/>
          </a:xfrm>
          <a:prstGeom prst="rect">
            <a:avLst/>
          </a:prstGeom>
          <a:noFill/>
          <a:ln w="9525">
            <a:noFill/>
            <a:miter lim="800000"/>
            <a:headEnd/>
            <a:tailEnd/>
          </a:ln>
        </p:spPr>
        <p:txBody>
          <a:bodyPr vert="horz" wrap="square" lIns="91429" tIns="45715" rIns="91429" bIns="45715"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400" b="1" i="0" u="none" strike="noStrike" kern="1200" cap="none" spc="0" normalizeH="0" baseline="0" noProof="0" dirty="0" smtClean="0">
                <a:ln>
                  <a:noFill/>
                </a:ln>
                <a:solidFill>
                  <a:schemeClr val="tx2"/>
                </a:solidFill>
                <a:effectLst>
                  <a:outerShdw blurRad="38100" dist="38100" dir="2700000" algn="tl">
                    <a:srgbClr val="000000">
                      <a:alpha val="43137"/>
                    </a:srgbClr>
                  </a:outerShdw>
                </a:effectLst>
                <a:uLnTx/>
                <a:uFillTx/>
                <a:latin typeface="+mj-lt"/>
                <a:ea typeface="+mj-ea"/>
                <a:cs typeface="+mj-cs"/>
              </a:rPr>
              <a:t>WP5 Micropattern Gas Detectors: Resources</a:t>
            </a:r>
            <a:endParaRPr kumimoji="0" lang="en-GB" sz="2400" b="0" i="0" u="none" strike="noStrike" kern="1200" cap="none" spc="0" normalizeH="0" baseline="0" noProof="0" dirty="0">
              <a:ln>
                <a:noFill/>
              </a:ln>
              <a:solidFill>
                <a:schemeClr val="tx2"/>
              </a:solidFill>
              <a:effectLst>
                <a:outerShdw blurRad="38100" dist="38100" dir="2700000" algn="tl">
                  <a:srgbClr val="000000">
                    <a:alpha val="43137"/>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63" y="214314"/>
            <a:ext cx="8229600" cy="714375"/>
          </a:xfrm>
        </p:spPr>
        <p:txBody>
          <a:bodyPr>
            <a:normAutofit/>
          </a:bodyPr>
          <a:lstStyle/>
          <a:p>
            <a:pPr eaLnBrk="1" hangingPunct="1">
              <a:defRPr/>
            </a:pPr>
            <a:r>
              <a:rPr lang="en-GB" sz="2400" b="1" dirty="0" smtClean="0">
                <a:solidFill>
                  <a:schemeClr val="tx2"/>
                </a:solidFill>
                <a:effectLst>
                  <a:outerShdw blurRad="38100" dist="38100" dir="2700000" algn="tl">
                    <a:srgbClr val="000000">
                      <a:alpha val="43137"/>
                    </a:srgbClr>
                  </a:outerShdw>
                </a:effectLst>
              </a:rPr>
              <a:t>WP5 - DT RD51 Activities  </a:t>
            </a:r>
            <a:r>
              <a:rPr lang="en-GB" sz="1400" b="1" dirty="0" smtClean="0">
                <a:solidFill>
                  <a:schemeClr val="tx2"/>
                </a:solidFill>
                <a:hlinkClick r:id="rId2"/>
              </a:rPr>
              <a:t>Indico [MPGD]</a:t>
            </a:r>
            <a:endParaRPr lang="en-GB" sz="1400" b="1" dirty="0">
              <a:solidFill>
                <a:schemeClr val="tx2"/>
              </a:solidFill>
            </a:endParaRPr>
          </a:p>
        </p:txBody>
      </p:sp>
      <p:sp>
        <p:nvSpPr>
          <p:cNvPr id="3" name="Content Placeholder 2"/>
          <p:cNvSpPr>
            <a:spLocks noGrp="1"/>
          </p:cNvSpPr>
          <p:nvPr>
            <p:ph idx="1"/>
          </p:nvPr>
        </p:nvSpPr>
        <p:spPr>
          <a:xfrm>
            <a:off x="214282" y="785794"/>
            <a:ext cx="8643998" cy="6072206"/>
          </a:xfrm>
        </p:spPr>
        <p:txBody>
          <a:bodyPr>
            <a:normAutofit fontScale="85000" lnSpcReduction="10000"/>
          </a:bodyPr>
          <a:lstStyle/>
          <a:p>
            <a:pPr eaLnBrk="1" hangingPunct="1">
              <a:buNone/>
              <a:defRPr/>
            </a:pPr>
            <a:r>
              <a:rPr lang="en-GB" sz="2000" b="1" u="sng" dirty="0" smtClean="0">
                <a:solidFill>
                  <a:schemeClr val="tx2"/>
                </a:solidFill>
              </a:rPr>
              <a:t>RD51 organization </a:t>
            </a:r>
            <a:r>
              <a:rPr lang="en-GB" sz="1600" dirty="0" smtClean="0"/>
              <a:t>proposal approved by CERN RB; coordination; 4 MPGD workshops </a:t>
            </a:r>
            <a:r>
              <a:rPr lang="en-GB" sz="1600" dirty="0" smtClean="0">
                <a:hlinkClick r:id="rId3"/>
              </a:rPr>
              <a:t>94th LHCC Meeting Agenda (02-03 July 2008)</a:t>
            </a:r>
            <a:r>
              <a:rPr lang="en-GB" sz="1600" dirty="0" smtClean="0"/>
              <a:t> </a:t>
            </a:r>
            <a:r>
              <a:rPr lang="en-GB" sz="1600" dirty="0" smtClean="0">
                <a:hlinkClick r:id="rId4"/>
              </a:rPr>
              <a:t>CERN-LHCC-2008-011</a:t>
            </a:r>
            <a:r>
              <a:rPr lang="en-GB" sz="1600" dirty="0" smtClean="0"/>
              <a:t> </a:t>
            </a:r>
            <a:r>
              <a:rPr lang="en-GB" sz="1600" dirty="0" smtClean="0">
                <a:latin typeface="Calibri" pitchFamily="34" charset="0"/>
                <a:hlinkClick r:id="rId5"/>
              </a:rPr>
              <a:t>186th Research Board meeting </a:t>
            </a:r>
            <a:endParaRPr lang="en-GB" sz="2000" b="1" dirty="0" smtClean="0">
              <a:solidFill>
                <a:schemeClr val="tx2"/>
              </a:solidFill>
            </a:endParaRPr>
          </a:p>
          <a:p>
            <a:pPr eaLnBrk="1" hangingPunct="1">
              <a:buFont typeface="Arial" charset="0"/>
              <a:buNone/>
              <a:defRPr/>
            </a:pPr>
            <a:r>
              <a:rPr lang="en-GB" sz="2000" b="1" u="sng" dirty="0" smtClean="0">
                <a:solidFill>
                  <a:schemeClr val="tx2"/>
                </a:solidFill>
              </a:rPr>
              <a:t>Large area GEM detectors development  </a:t>
            </a:r>
            <a:r>
              <a:rPr lang="en-GB" sz="1600" dirty="0" smtClean="0"/>
              <a:t>new technology development and evaluation, prototype construction, paper presented in IEEE NSS/MIC  Symposium in Dresden </a:t>
            </a:r>
            <a:r>
              <a:rPr lang="en-GB" sz="1600" dirty="0" smtClean="0">
                <a:solidFill>
                  <a:srgbClr val="FF0000"/>
                </a:solidFill>
              </a:rPr>
              <a:t>test beam test– electronics, DAQ</a:t>
            </a:r>
            <a:endParaRPr lang="en-GB" sz="1600" dirty="0" smtClean="0"/>
          </a:p>
          <a:p>
            <a:pPr eaLnBrk="1" hangingPunct="1">
              <a:buFont typeface="Arial" charset="0"/>
              <a:buNone/>
              <a:defRPr/>
            </a:pPr>
            <a:r>
              <a:rPr lang="en-GB" sz="2000" b="1" dirty="0" smtClean="0">
                <a:solidFill>
                  <a:schemeClr val="tx2"/>
                </a:solidFill>
              </a:rPr>
              <a:t>New amplifiers structures and geometries </a:t>
            </a:r>
            <a:r>
              <a:rPr lang="en-GB" sz="1600" dirty="0" smtClean="0">
                <a:solidFill>
                  <a:srgbClr val="FF0000"/>
                </a:solidFill>
              </a:rPr>
              <a:t>blind (TH)GEMs with/without resistive anode; spherical GEM</a:t>
            </a:r>
            <a:endParaRPr lang="en-GB" sz="1600" b="1" dirty="0" smtClean="0">
              <a:solidFill>
                <a:schemeClr val="tx2"/>
              </a:solidFill>
            </a:endParaRPr>
          </a:p>
          <a:p>
            <a:pPr eaLnBrk="1" hangingPunct="1">
              <a:buFont typeface="Arial" charset="0"/>
              <a:buNone/>
              <a:defRPr/>
            </a:pPr>
            <a:r>
              <a:rPr lang="en-GB" sz="2000" b="1" dirty="0" smtClean="0">
                <a:solidFill>
                  <a:schemeClr val="tx2"/>
                </a:solidFill>
              </a:rPr>
              <a:t>Development of large UV photon detectors for RICH applications based on THGEM technology  </a:t>
            </a:r>
            <a:r>
              <a:rPr lang="en-GB" sz="1600" dirty="0" smtClean="0"/>
              <a:t>technology evaluation, beam test, paper presented in IEEE NSS/MIC Symposium in Dresden  </a:t>
            </a:r>
          </a:p>
          <a:p>
            <a:pPr eaLnBrk="1" hangingPunct="1">
              <a:buNone/>
              <a:defRPr/>
            </a:pPr>
            <a:r>
              <a:rPr lang="en-GB" sz="2000" b="1" dirty="0" smtClean="0">
                <a:solidFill>
                  <a:schemeClr val="tx2"/>
                </a:solidFill>
              </a:rPr>
              <a:t>Development of radiation hard MPGD technologies </a:t>
            </a:r>
            <a:r>
              <a:rPr lang="en-GB" sz="1600" dirty="0" smtClean="0"/>
              <a:t>construction materials, detector components, detectors (GEM, Micromegas) radiation hardness evaluation, progress reported during RD51 workshop </a:t>
            </a:r>
          </a:p>
          <a:p>
            <a:pPr eaLnBrk="1" hangingPunct="1">
              <a:buNone/>
              <a:defRPr/>
            </a:pPr>
            <a:r>
              <a:rPr lang="en-GB" sz="2000" b="1" dirty="0" smtClean="0">
                <a:solidFill>
                  <a:schemeClr val="tx2"/>
                </a:solidFill>
              </a:rPr>
              <a:t>Development of electronics for MPGD  </a:t>
            </a:r>
            <a:r>
              <a:rPr lang="en-GB" sz="1800" dirty="0" smtClean="0"/>
              <a:t>requirements definition, chip matrix,  </a:t>
            </a:r>
            <a:r>
              <a:rPr lang="en-GB" sz="1800" dirty="0" smtClean="0">
                <a:solidFill>
                  <a:srgbClr val="FF0000"/>
                </a:solidFill>
              </a:rPr>
              <a:t>scalable readout system</a:t>
            </a:r>
          </a:p>
          <a:p>
            <a:pPr eaLnBrk="1" hangingPunct="1">
              <a:buFont typeface="Arial" charset="0"/>
              <a:buNone/>
              <a:defRPr/>
            </a:pPr>
            <a:r>
              <a:rPr lang="en-GB" sz="2000" b="1" u="sng" dirty="0">
                <a:solidFill>
                  <a:schemeClr val="tx2"/>
                </a:solidFill>
              </a:rPr>
              <a:t>S</a:t>
            </a:r>
            <a:r>
              <a:rPr lang="en-GB" sz="2000" b="1" u="sng" dirty="0" smtClean="0">
                <a:solidFill>
                  <a:schemeClr val="tx2"/>
                </a:solidFill>
              </a:rPr>
              <a:t>oftware tools development for  MPGD simulations </a:t>
            </a:r>
            <a:r>
              <a:rPr lang="en-GB" sz="1600" dirty="0" smtClean="0"/>
              <a:t>GARFIELD model refinements for electron transport and field calculation, interface to GEANT4 and ROOT, comparison with experimental data, RD51 WG coordination, detector seminar, progress reported during RD51 workshop (Rob, Heinrich, Gabriele, Matteo) </a:t>
            </a:r>
            <a:r>
              <a:rPr lang="en-GB" sz="1600" dirty="0" smtClean="0">
                <a:solidFill>
                  <a:srgbClr val="FF0000"/>
                </a:solidFill>
              </a:rPr>
              <a:t>micro tracking and neBEM field calculation implementation</a:t>
            </a:r>
          </a:p>
          <a:p>
            <a:pPr eaLnBrk="1" hangingPunct="1">
              <a:buFont typeface="Arial" charset="0"/>
              <a:buNone/>
              <a:defRPr/>
            </a:pPr>
            <a:r>
              <a:rPr lang="en-GB" sz="2000" b="1" dirty="0" smtClean="0">
                <a:solidFill>
                  <a:schemeClr val="tx2"/>
                </a:solidFill>
              </a:rPr>
              <a:t>General support in detectors construction and tests </a:t>
            </a:r>
            <a:r>
              <a:rPr lang="en-GB" sz="1800" dirty="0" smtClean="0"/>
              <a:t>CERN groups, experiments and external institutes</a:t>
            </a:r>
          </a:p>
          <a:p>
            <a:pPr eaLnBrk="1" hangingPunct="1">
              <a:buNone/>
              <a:defRPr/>
            </a:pPr>
            <a:r>
              <a:rPr lang="en-GB" sz="2000" b="1" dirty="0" smtClean="0">
                <a:solidFill>
                  <a:schemeClr val="tx2"/>
                </a:solidFill>
              </a:rPr>
              <a:t>Gas detector lab infrastructure </a:t>
            </a:r>
            <a:r>
              <a:rPr lang="en-GB" sz="1600" dirty="0" smtClean="0"/>
              <a:t>gas system, new X-ray  generators, DAQ, support</a:t>
            </a:r>
            <a:endParaRPr lang="en-GB" sz="1600" b="1" dirty="0" smtClean="0">
              <a:solidFill>
                <a:schemeClr val="tx2"/>
              </a:solidFill>
            </a:endParaRPr>
          </a:p>
          <a:p>
            <a:pPr eaLnBrk="1" hangingPunct="1">
              <a:buFont typeface="Arial" charset="0"/>
              <a:buNone/>
              <a:defRPr/>
            </a:pPr>
            <a:r>
              <a:rPr lang="en-GB" sz="2000" b="1" dirty="0" smtClean="0">
                <a:solidFill>
                  <a:schemeClr val="tx2"/>
                </a:solidFill>
              </a:rPr>
              <a:t>Beam facility for RD51 </a:t>
            </a:r>
            <a:r>
              <a:rPr lang="en-GB" sz="1600" dirty="0" smtClean="0"/>
              <a:t>RD51 WG coordination, requirements and contributions for the beam and irradiation facilities, CERN contribution (trigger, tracker),  </a:t>
            </a:r>
            <a:r>
              <a:rPr lang="en-GB" sz="1600" dirty="0" smtClean="0">
                <a:solidFill>
                  <a:srgbClr val="FF0000"/>
                </a:solidFill>
              </a:rPr>
              <a:t>services installation  </a:t>
            </a:r>
            <a:r>
              <a:rPr lang="en-GB" sz="1600" dirty="0" smtClean="0">
                <a:hlinkClick r:id="rId6"/>
              </a:rPr>
              <a:t>SPS Schedule</a:t>
            </a:r>
            <a:endParaRPr lang="en-GB" sz="1600" dirty="0" smtClean="0"/>
          </a:p>
          <a:p>
            <a:pPr eaLnBrk="1" hangingPunct="1">
              <a:buNone/>
              <a:defRPr/>
            </a:pPr>
            <a:r>
              <a:rPr lang="en-GB" sz="2000" b="1" dirty="0" smtClean="0">
                <a:solidFill>
                  <a:schemeClr val="tx2"/>
                </a:solidFill>
              </a:rPr>
              <a:t>MPGD Production aspects </a:t>
            </a:r>
            <a:r>
              <a:rPr lang="en-GB" sz="1600" dirty="0" smtClean="0"/>
              <a:t>RD51 WG coordination, IP, production facility requirements, industrial partners, </a:t>
            </a:r>
            <a:r>
              <a:rPr lang="en-GB" sz="1600" dirty="0" smtClean="0">
                <a:solidFill>
                  <a:srgbClr val="FF0000"/>
                </a:solidFill>
              </a:rPr>
              <a:t>EN ICE DEM workshop upgrade</a:t>
            </a:r>
          </a:p>
          <a:p>
            <a:pPr eaLnBrk="1" hangingPunct="1">
              <a:buFont typeface="Arial" charset="0"/>
              <a:buNone/>
              <a:defRPr/>
            </a:pPr>
            <a:endParaRPr lang="en-GB" sz="1600" dirty="0" smtClean="0">
              <a:solidFill>
                <a:srgbClr val="FF0000"/>
              </a:solidFill>
            </a:endParaRPr>
          </a:p>
          <a:p>
            <a:pPr eaLnBrk="1" hangingPunct="1">
              <a:buFont typeface="Arial" charset="0"/>
              <a:buNone/>
              <a:defRPr/>
            </a:pPr>
            <a:r>
              <a:rPr lang="en-GB" sz="2000" dirty="0" smtClean="0"/>
              <a: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1"/>
          <p:cNvSpPr txBox="1">
            <a:spLocks noChangeArrowheads="1"/>
          </p:cNvSpPr>
          <p:nvPr/>
        </p:nvSpPr>
        <p:spPr bwMode="auto">
          <a:xfrm>
            <a:off x="34927" y="620714"/>
            <a:ext cx="9001125" cy="6124733"/>
          </a:xfrm>
          <a:prstGeom prst="rect">
            <a:avLst/>
          </a:prstGeom>
          <a:noFill/>
          <a:ln w="9525">
            <a:noFill/>
            <a:miter lim="800000"/>
            <a:headEnd/>
            <a:tailEnd/>
          </a:ln>
        </p:spPr>
        <p:txBody>
          <a:bodyPr lIns="91418" tIns="45710" rIns="91418" bIns="45710">
            <a:spAutoFit/>
          </a:bodyPr>
          <a:lstStyle/>
          <a:p>
            <a:pPr>
              <a:buClr>
                <a:schemeClr val="tx2"/>
              </a:buClr>
              <a:buFont typeface="Arial" charset="0"/>
              <a:buChar char="•"/>
            </a:pPr>
            <a:r>
              <a:rPr lang="en-GB" dirty="0">
                <a:solidFill>
                  <a:srgbClr val="002060"/>
                </a:solidFill>
                <a:latin typeface="Calibri" pitchFamily="34" charset="0"/>
              </a:rPr>
              <a:t> </a:t>
            </a:r>
            <a:r>
              <a:rPr lang="en-GB" sz="1600" b="1" dirty="0">
                <a:effectLst>
                  <a:outerShdw blurRad="38100" dist="38100" dir="2700000" algn="tl">
                    <a:srgbClr val="000000">
                      <a:alpha val="43137"/>
                    </a:srgbClr>
                  </a:outerShdw>
                </a:effectLst>
                <a:latin typeface="+mj-lt"/>
              </a:rPr>
              <a:t>CERN MPGD workshop  (10-11 September 2007)</a:t>
            </a:r>
          </a:p>
          <a:p>
            <a:pPr>
              <a:buClr>
                <a:schemeClr val="tx2"/>
              </a:buClr>
            </a:pPr>
            <a:r>
              <a:rPr lang="en-GB" dirty="0">
                <a:solidFill>
                  <a:srgbClr val="002060"/>
                </a:solidFill>
                <a:latin typeface="Calibri" pitchFamily="34" charset="0"/>
              </a:rPr>
              <a:t>   </a:t>
            </a:r>
            <a:r>
              <a:rPr lang="en-GB" sz="1400" b="1" dirty="0">
                <a:solidFill>
                  <a:srgbClr val="996633"/>
                </a:solidFill>
                <a:latin typeface="Calibri" pitchFamily="34" charset="0"/>
                <a:hlinkClick r:id="rId3"/>
              </a:rPr>
              <a:t>Micro Pattern Gas Detectors. Towards an R&amp;D Collaboration. (10-11 September 2007)</a:t>
            </a:r>
            <a:endParaRPr lang="en-GB" sz="1400" b="1" dirty="0">
              <a:solidFill>
                <a:srgbClr val="996633"/>
              </a:solidFill>
              <a:latin typeface="Calibri" pitchFamily="34" charset="0"/>
            </a:endParaRPr>
          </a:p>
          <a:p>
            <a:pPr>
              <a:buClr>
                <a:schemeClr val="tx2"/>
              </a:buClr>
              <a:buFont typeface="Arial" charset="0"/>
              <a:buChar char="•"/>
            </a:pPr>
            <a:r>
              <a:rPr lang="en-GB" dirty="0">
                <a:solidFill>
                  <a:srgbClr val="002060"/>
                </a:solidFill>
                <a:latin typeface="Calibri" pitchFamily="34" charset="0"/>
              </a:rPr>
              <a:t> </a:t>
            </a:r>
            <a:r>
              <a:rPr lang="en-GB" sz="1600" b="1" dirty="0">
                <a:effectLst>
                  <a:outerShdw blurRad="38100" dist="38100" dir="2700000" algn="tl">
                    <a:srgbClr val="000000">
                      <a:alpha val="43137"/>
                    </a:srgbClr>
                  </a:outerShdw>
                </a:effectLst>
                <a:latin typeface="+mj-lt"/>
              </a:rPr>
              <a:t>1</a:t>
            </a:r>
            <a:r>
              <a:rPr lang="en-GB" sz="1600" b="1" baseline="30000" dirty="0">
                <a:effectLst>
                  <a:outerShdw blurRad="38100" dist="38100" dir="2700000" algn="tl">
                    <a:srgbClr val="000000">
                      <a:alpha val="43137"/>
                    </a:srgbClr>
                  </a:outerShdw>
                </a:effectLst>
                <a:latin typeface="+mj-lt"/>
              </a:rPr>
              <a:t>st</a:t>
            </a:r>
            <a:r>
              <a:rPr lang="en-GB" sz="1600" b="1" dirty="0">
                <a:effectLst>
                  <a:outerShdw blurRad="38100" dist="38100" dir="2700000" algn="tl">
                    <a:srgbClr val="000000">
                      <a:alpha val="43137"/>
                    </a:srgbClr>
                  </a:outerShdw>
                </a:effectLst>
                <a:latin typeface="+mj-lt"/>
              </a:rPr>
              <a:t> draft of the proposal presentation during Nikhef meeting (17 April 2008</a:t>
            </a:r>
            <a:r>
              <a:rPr lang="en-GB" sz="1600" b="1" dirty="0">
                <a:effectLst>
                  <a:outerShdw blurRad="38100" dist="38100" dir="2700000" algn="tl">
                    <a:srgbClr val="000000">
                      <a:alpha val="43137"/>
                    </a:srgbClr>
                  </a:outerShdw>
                </a:effectLst>
              </a:rPr>
              <a:t>)</a:t>
            </a:r>
          </a:p>
          <a:p>
            <a:pPr>
              <a:buClr>
                <a:schemeClr val="tx2"/>
              </a:buClr>
            </a:pPr>
            <a:r>
              <a:rPr lang="en-GB" dirty="0">
                <a:solidFill>
                  <a:srgbClr val="002060"/>
                </a:solidFill>
                <a:latin typeface="Calibri" pitchFamily="34" charset="0"/>
              </a:rPr>
              <a:t>   </a:t>
            </a:r>
            <a:r>
              <a:rPr lang="en-GB" sz="1400" b="1" dirty="0">
                <a:solidFill>
                  <a:srgbClr val="996633"/>
                </a:solidFill>
                <a:latin typeface="Calibri" pitchFamily="34" charset="0"/>
                <a:hlinkClick r:id="rId4"/>
              </a:rPr>
              <a:t>Micro-Pattern Gas Detectors (RD-51) Workshop, Nikhef, April 16-18, 2008</a:t>
            </a:r>
            <a:endParaRPr lang="en-GB" sz="1400" b="1" dirty="0">
              <a:solidFill>
                <a:srgbClr val="996633"/>
              </a:solidFill>
              <a:latin typeface="Calibri" pitchFamily="34" charset="0"/>
            </a:endParaRPr>
          </a:p>
          <a:p>
            <a:pPr>
              <a:buClr>
                <a:schemeClr val="tx2"/>
              </a:buClr>
            </a:pPr>
            <a:r>
              <a:rPr lang="en-GB" sz="1400" b="1" dirty="0">
                <a:solidFill>
                  <a:srgbClr val="996633"/>
                </a:solidFill>
                <a:latin typeface="Calibri" pitchFamily="34" charset="0"/>
              </a:rPr>
              <a:t>    </a:t>
            </a:r>
            <a:r>
              <a:rPr lang="en-GB" sz="1400" b="1" dirty="0">
                <a:solidFill>
                  <a:srgbClr val="996633"/>
                </a:solidFill>
                <a:latin typeface="Calibri" pitchFamily="34" charset="0"/>
                <a:hlinkClick r:id="rId5"/>
              </a:rPr>
              <a:t>Gas detectors advance into a second century - CERN Courier</a:t>
            </a:r>
            <a:endParaRPr lang="en-GB" sz="1400" b="1" dirty="0">
              <a:solidFill>
                <a:srgbClr val="996633"/>
              </a:solidFill>
              <a:latin typeface="Calibri" pitchFamily="34" charset="0"/>
            </a:endParaRPr>
          </a:p>
          <a:p>
            <a:pPr>
              <a:buClr>
                <a:schemeClr val="tx2"/>
              </a:buClr>
              <a:buFont typeface="Arial" charset="0"/>
              <a:buChar char="•"/>
            </a:pPr>
            <a:r>
              <a:rPr lang="en-GB" sz="1600" dirty="0">
                <a:latin typeface="Calibri" pitchFamily="34" charset="0"/>
              </a:rPr>
              <a:t> </a:t>
            </a:r>
            <a:r>
              <a:rPr lang="en-GB" sz="1600" b="1" dirty="0">
                <a:effectLst>
                  <a:outerShdw blurRad="38100" dist="38100" dir="2700000" algn="tl">
                    <a:srgbClr val="000000">
                      <a:alpha val="43137"/>
                    </a:srgbClr>
                  </a:outerShdw>
                </a:effectLst>
                <a:latin typeface="+mj-lt"/>
              </a:rPr>
              <a:t>Proposal presentation in </a:t>
            </a:r>
            <a:r>
              <a:rPr lang="en-GB" sz="1600" b="1" dirty="0" smtClean="0">
                <a:effectLst>
                  <a:outerShdw blurRad="38100" dist="38100" dir="2700000" algn="tl">
                    <a:srgbClr val="000000">
                      <a:alpha val="43137"/>
                    </a:srgbClr>
                  </a:outerShdw>
                </a:effectLst>
                <a:latin typeface="+mj-lt"/>
              </a:rPr>
              <a:t>LHCC </a:t>
            </a:r>
            <a:r>
              <a:rPr lang="en-GB" sz="1600" b="1" dirty="0">
                <a:effectLst>
                  <a:outerShdw blurRad="38100" dist="38100" dir="2700000" algn="tl">
                    <a:srgbClr val="000000">
                      <a:alpha val="43137"/>
                    </a:srgbClr>
                  </a:outerShdw>
                </a:effectLst>
                <a:latin typeface="+mj-lt"/>
              </a:rPr>
              <a:t>open session (2 July 2008)</a:t>
            </a:r>
          </a:p>
          <a:p>
            <a:pPr>
              <a:buClr>
                <a:schemeClr val="tx2"/>
              </a:buClr>
            </a:pPr>
            <a:r>
              <a:rPr lang="en-GB" dirty="0">
                <a:solidFill>
                  <a:srgbClr val="002060"/>
                </a:solidFill>
                <a:latin typeface="Calibri" pitchFamily="34" charset="0"/>
              </a:rPr>
              <a:t>   </a:t>
            </a:r>
            <a:r>
              <a:rPr lang="en-GB" sz="1400" b="1" dirty="0">
                <a:solidFill>
                  <a:srgbClr val="996633"/>
                </a:solidFill>
                <a:latin typeface="Calibri" pitchFamily="34" charset="0"/>
                <a:hlinkClick r:id="rId6"/>
              </a:rPr>
              <a:t>94th LHCC Meeting Agenda (02-03 July 2008)</a:t>
            </a:r>
            <a:r>
              <a:rPr lang="en-GB" sz="1400" b="1" dirty="0">
                <a:solidFill>
                  <a:srgbClr val="996633"/>
                </a:solidFill>
                <a:latin typeface="Calibri" pitchFamily="34" charset="0"/>
              </a:rPr>
              <a:t>;  </a:t>
            </a:r>
          </a:p>
          <a:p>
            <a:pPr>
              <a:buClr>
                <a:schemeClr val="tx2"/>
              </a:buClr>
            </a:pPr>
            <a:r>
              <a:rPr lang="en-GB" sz="1400" b="1" dirty="0">
                <a:solidFill>
                  <a:srgbClr val="996633"/>
                </a:solidFill>
                <a:latin typeface="Calibri" pitchFamily="34" charset="0"/>
              </a:rPr>
              <a:t>    </a:t>
            </a:r>
            <a:r>
              <a:rPr lang="en-GB" sz="1400" b="1" dirty="0">
                <a:solidFill>
                  <a:srgbClr val="996633"/>
                </a:solidFill>
                <a:latin typeface="Calibri" pitchFamily="34" charset="0"/>
                <a:hlinkClick r:id="rId7"/>
              </a:rPr>
              <a:t>CERN‐LHCC‐2008‐011 (LHCC‐P‐011)</a:t>
            </a:r>
            <a:endParaRPr lang="en-GB" sz="1400" b="1" dirty="0">
              <a:solidFill>
                <a:srgbClr val="996633"/>
              </a:solidFill>
              <a:latin typeface="Calibri" pitchFamily="34" charset="0"/>
            </a:endParaRPr>
          </a:p>
          <a:p>
            <a:pPr>
              <a:buClr>
                <a:schemeClr val="tx2"/>
              </a:buClr>
              <a:buFont typeface="Arial" charset="0"/>
              <a:buChar char="•"/>
            </a:pPr>
            <a:r>
              <a:rPr lang="en-GB" sz="1600" b="1" dirty="0" smtClean="0">
                <a:effectLst>
                  <a:outerShdw blurRad="38100" dist="38100" dir="2700000" algn="tl">
                    <a:srgbClr val="000000">
                      <a:alpha val="43137"/>
                    </a:srgbClr>
                  </a:outerShdw>
                </a:effectLst>
                <a:latin typeface="+mn-lt"/>
              </a:rPr>
              <a:t> LHCC closed </a:t>
            </a:r>
            <a:r>
              <a:rPr lang="en-GB" sz="1600" b="1" dirty="0">
                <a:effectLst>
                  <a:outerShdw blurRad="38100" dist="38100" dir="2700000" algn="tl">
                    <a:srgbClr val="000000">
                      <a:alpha val="43137"/>
                    </a:srgbClr>
                  </a:outerShdw>
                </a:effectLst>
                <a:latin typeface="+mn-lt"/>
              </a:rPr>
              <a:t>session (24 September 2008</a:t>
            </a:r>
            <a:r>
              <a:rPr lang="en-GB" sz="1600" b="1" dirty="0">
                <a:effectLst>
                  <a:outerShdw blurRad="38100" dist="38100" dir="2700000" algn="tl">
                    <a:srgbClr val="000000">
                      <a:alpha val="43137"/>
                    </a:srgbClr>
                  </a:outerShdw>
                </a:effectLst>
              </a:rPr>
              <a:t>) </a:t>
            </a:r>
          </a:p>
          <a:p>
            <a:pPr>
              <a:buClr>
                <a:schemeClr val="tx2"/>
              </a:buClr>
              <a:buFont typeface="Arial" charset="0"/>
              <a:buNone/>
            </a:pPr>
            <a:r>
              <a:rPr lang="en-GB" sz="1200" dirty="0">
                <a:solidFill>
                  <a:srgbClr val="002060"/>
                </a:solidFill>
                <a:latin typeface="Calibri" pitchFamily="34" charset="0"/>
              </a:rPr>
              <a:t>   </a:t>
            </a:r>
            <a:r>
              <a:rPr lang="en-GB" sz="1400" b="1" dirty="0">
                <a:solidFill>
                  <a:srgbClr val="002060"/>
                </a:solidFill>
                <a:latin typeface="Calibri" pitchFamily="34" charset="0"/>
                <a:hlinkClick r:id="rId8"/>
              </a:rPr>
              <a:t>Meeting with LHCC referees (23 September 2008)</a:t>
            </a:r>
            <a:r>
              <a:rPr lang="en-GB" sz="1400" b="1" dirty="0">
                <a:latin typeface="Calibri" pitchFamily="34" charset="0"/>
              </a:rPr>
              <a:t>; </a:t>
            </a:r>
            <a:r>
              <a:rPr lang="en-GB" sz="1400" b="1" dirty="0">
                <a:effectLst>
                  <a:outerShdw blurRad="38100" dist="38100" dir="2700000" algn="tl">
                    <a:srgbClr val="FFFFFF"/>
                  </a:outerShdw>
                </a:effectLst>
                <a:latin typeface="Calibri" pitchFamily="34" charset="0"/>
                <a:hlinkClick r:id="rId9"/>
              </a:rPr>
              <a:t>LHCC-095 minutes</a:t>
            </a:r>
            <a:endParaRPr lang="en-GB" sz="1400" b="1" dirty="0">
              <a:effectLst>
                <a:outerShdw blurRad="38100" dist="38100" dir="2700000" algn="tl">
                  <a:srgbClr val="FFFFFF"/>
                </a:outerShdw>
              </a:effectLst>
              <a:latin typeface="Calibri" pitchFamily="34" charset="0"/>
            </a:endParaRPr>
          </a:p>
          <a:p>
            <a:pPr>
              <a:buClr>
                <a:schemeClr val="tx2"/>
              </a:buClr>
              <a:buFont typeface="Arial" charset="0"/>
              <a:buChar char="•"/>
            </a:pPr>
            <a:r>
              <a:rPr lang="en-GB" dirty="0">
                <a:latin typeface="Calibri" pitchFamily="34" charset="0"/>
              </a:rPr>
              <a:t> </a:t>
            </a:r>
            <a:r>
              <a:rPr lang="en-GB" sz="1600" b="1" dirty="0">
                <a:effectLst>
                  <a:outerShdw blurRad="38100" dist="38100" dir="2700000" algn="tl">
                    <a:srgbClr val="000000">
                      <a:alpha val="43137"/>
                    </a:srgbClr>
                  </a:outerShdw>
                </a:effectLst>
                <a:latin typeface="+mj-lt"/>
              </a:rPr>
              <a:t>2</a:t>
            </a:r>
            <a:r>
              <a:rPr lang="en-GB" sz="1600" b="1" baseline="30000" dirty="0">
                <a:effectLst>
                  <a:outerShdw blurRad="38100" dist="38100" dir="2700000" algn="tl">
                    <a:srgbClr val="000000">
                      <a:alpha val="43137"/>
                    </a:srgbClr>
                  </a:outerShdw>
                </a:effectLst>
                <a:latin typeface="+mj-lt"/>
              </a:rPr>
              <a:t>nd</a:t>
            </a:r>
            <a:r>
              <a:rPr lang="en-GB" sz="1600" b="1" dirty="0">
                <a:effectLst>
                  <a:outerShdw blurRad="38100" dist="38100" dir="2700000" algn="tl">
                    <a:srgbClr val="000000">
                      <a:alpha val="43137"/>
                    </a:srgbClr>
                  </a:outerShdw>
                </a:effectLst>
                <a:latin typeface="+mj-lt"/>
              </a:rPr>
              <a:t> RD51 Collaboration meeting (Paris 13-15 October 2008</a:t>
            </a:r>
            <a:r>
              <a:rPr lang="en-GB" sz="1600" b="1" dirty="0">
                <a:effectLst>
                  <a:outerShdw blurRad="38100" dist="38100" dir="2700000" algn="tl">
                    <a:srgbClr val="000000">
                      <a:alpha val="43137"/>
                    </a:srgbClr>
                  </a:outerShdw>
                </a:effectLst>
              </a:rPr>
              <a:t>)</a:t>
            </a:r>
          </a:p>
          <a:p>
            <a:pPr>
              <a:buClr>
                <a:schemeClr val="tx2"/>
              </a:buClr>
            </a:pPr>
            <a:r>
              <a:rPr lang="en-GB" dirty="0">
                <a:solidFill>
                  <a:srgbClr val="002060"/>
                </a:solidFill>
                <a:latin typeface="Calibri" pitchFamily="34" charset="0"/>
              </a:rPr>
              <a:t>  </a:t>
            </a:r>
            <a:r>
              <a:rPr lang="en-GB" sz="1400" b="1" dirty="0">
                <a:solidFill>
                  <a:srgbClr val="996633"/>
                </a:solidFill>
                <a:latin typeface="Calibri" pitchFamily="34" charset="0"/>
                <a:hlinkClick r:id="rId10"/>
              </a:rPr>
              <a:t>2nd RD51 Collaboration Meeting (13-15 October 2008)</a:t>
            </a:r>
            <a:r>
              <a:rPr lang="en-GB" sz="1400" b="1" dirty="0">
                <a:solidFill>
                  <a:srgbClr val="996633"/>
                </a:solidFill>
                <a:latin typeface="Calibri" pitchFamily="34" charset="0"/>
              </a:rPr>
              <a:t>  </a:t>
            </a:r>
          </a:p>
          <a:p>
            <a:pPr>
              <a:buClr>
                <a:schemeClr val="tx2"/>
              </a:buClr>
              <a:buFont typeface="Arial" charset="0"/>
              <a:buChar char="•"/>
            </a:pPr>
            <a:r>
              <a:rPr lang="en-GB" dirty="0">
                <a:latin typeface="Calibri" pitchFamily="34" charset="0"/>
              </a:rPr>
              <a:t> </a:t>
            </a:r>
            <a:r>
              <a:rPr lang="en-GB" sz="1600" b="1" dirty="0">
                <a:effectLst>
                  <a:outerShdw blurRad="38100" dist="38100" dir="2700000" algn="tl">
                    <a:srgbClr val="000000">
                      <a:alpha val="43137"/>
                    </a:srgbClr>
                  </a:outerShdw>
                </a:effectLst>
                <a:latin typeface="+mj-lt"/>
              </a:rPr>
              <a:t>CERN Research Board  approval(5 December 2008) </a:t>
            </a:r>
          </a:p>
          <a:p>
            <a:pPr>
              <a:buClr>
                <a:schemeClr val="tx2"/>
              </a:buClr>
              <a:buFont typeface="Arial" charset="0"/>
              <a:buNone/>
            </a:pPr>
            <a:r>
              <a:rPr lang="en-GB" sz="1200" dirty="0">
                <a:latin typeface="Calibri" pitchFamily="34" charset="0"/>
              </a:rPr>
              <a:t> </a:t>
            </a:r>
            <a:r>
              <a:rPr lang="en-GB" sz="1400" b="1" dirty="0">
                <a:solidFill>
                  <a:srgbClr val="996633"/>
                </a:solidFill>
                <a:latin typeface="Calibri" pitchFamily="34" charset="0"/>
                <a:hlinkClick r:id="rId11"/>
              </a:rPr>
              <a:t>186th Research Board meeting minutes</a:t>
            </a:r>
            <a:endParaRPr lang="en-GB" sz="1400" b="1" dirty="0">
              <a:solidFill>
                <a:srgbClr val="996633"/>
              </a:solidFill>
              <a:latin typeface="Calibri" pitchFamily="34" charset="0"/>
            </a:endParaRPr>
          </a:p>
          <a:p>
            <a:pPr>
              <a:buClr>
                <a:schemeClr val="tx2"/>
              </a:buClr>
            </a:pPr>
            <a:endParaRPr lang="en-GB" sz="1400" b="1" dirty="0">
              <a:effectLst>
                <a:outerShdw blurRad="38100" dist="38100" dir="2700000" algn="tl">
                  <a:srgbClr val="FFFFFF"/>
                </a:outerShdw>
              </a:effectLst>
              <a:latin typeface="Calibri" pitchFamily="34" charset="0"/>
            </a:endParaRPr>
          </a:p>
          <a:p>
            <a:pPr>
              <a:buClr>
                <a:schemeClr val="tx2"/>
              </a:buClr>
              <a:buFontTx/>
              <a:buChar char="•"/>
            </a:pPr>
            <a:r>
              <a:rPr lang="en-GB" sz="1400" b="1" dirty="0">
                <a:solidFill>
                  <a:schemeClr val="tx2"/>
                </a:solidFill>
                <a:effectLst>
                  <a:outerShdw blurRad="38100" dist="38100" dir="2700000" algn="tl">
                    <a:srgbClr val="FFFFFF"/>
                  </a:outerShdw>
                </a:effectLst>
                <a:latin typeface="Calibri" pitchFamily="34" charset="0"/>
              </a:rPr>
              <a:t> </a:t>
            </a:r>
            <a:r>
              <a:rPr lang="en-GB" sz="1400" b="1" dirty="0">
                <a:solidFill>
                  <a:schemeClr val="tx2"/>
                </a:solidFill>
                <a:effectLst>
                  <a:outerShdw blurRad="38100" dist="38100" dir="2700000" algn="tl">
                    <a:srgbClr val="FFFFFF"/>
                  </a:outerShdw>
                </a:effectLst>
                <a:latin typeface="Calibri" pitchFamily="34" charset="0"/>
                <a:hlinkClick r:id="rId12"/>
              </a:rPr>
              <a:t>WG2 meeting (10 December 2008)</a:t>
            </a:r>
            <a:r>
              <a:rPr lang="en-GB" sz="1400" b="1" dirty="0">
                <a:solidFill>
                  <a:schemeClr val="tx2"/>
                </a:solidFill>
                <a:effectLst>
                  <a:outerShdw blurRad="38100" dist="38100" dir="2700000" algn="tl">
                    <a:srgbClr val="FFFFFF"/>
                  </a:outerShdw>
                </a:effectLst>
                <a:latin typeface="Calibri" pitchFamily="34" charset="0"/>
              </a:rPr>
              <a:t> </a:t>
            </a:r>
          </a:p>
          <a:p>
            <a:pPr>
              <a:buClr>
                <a:schemeClr val="tx2"/>
              </a:buClr>
              <a:buFontTx/>
              <a:buChar char="•"/>
            </a:pPr>
            <a:r>
              <a:rPr lang="en-GB" sz="1400" b="1" dirty="0">
                <a:solidFill>
                  <a:schemeClr val="tx2"/>
                </a:solidFill>
                <a:effectLst>
                  <a:outerShdw blurRad="38100" dist="38100" dir="2700000" algn="tl">
                    <a:srgbClr val="FFFFFF"/>
                  </a:outerShdw>
                </a:effectLst>
                <a:latin typeface="Calibri" pitchFamily="34" charset="0"/>
              </a:rPr>
              <a:t> </a:t>
            </a:r>
            <a:r>
              <a:rPr lang="en-GB" sz="1400" b="1" dirty="0">
                <a:solidFill>
                  <a:schemeClr val="tx2"/>
                </a:solidFill>
                <a:effectLst>
                  <a:outerShdw blurRad="38100" dist="38100" dir="2700000" algn="tl">
                    <a:srgbClr val="FFFFFF"/>
                  </a:outerShdw>
                </a:effectLst>
                <a:latin typeface="Calibri" pitchFamily="34" charset="0"/>
                <a:hlinkClick r:id="rId13"/>
              </a:rPr>
              <a:t>WG1 meeting: large area MPGDs (21 January 2009)</a:t>
            </a:r>
            <a:endParaRPr lang="en-GB" sz="1400" b="1" dirty="0">
              <a:solidFill>
                <a:schemeClr val="tx2"/>
              </a:solidFill>
              <a:effectLst>
                <a:outerShdw blurRad="38100" dist="38100" dir="2700000" algn="tl">
                  <a:srgbClr val="FFFFFF"/>
                </a:outerShdw>
              </a:effectLst>
              <a:latin typeface="Calibri" pitchFamily="34" charset="0"/>
            </a:endParaRPr>
          </a:p>
          <a:p>
            <a:pPr>
              <a:buFontTx/>
              <a:buChar char="•"/>
            </a:pPr>
            <a:r>
              <a:rPr lang="en-GB" sz="1400" b="1" dirty="0">
                <a:solidFill>
                  <a:schemeClr val="tx2"/>
                </a:solidFill>
                <a:effectLst>
                  <a:outerShdw blurRad="38100" dist="38100" dir="2700000" algn="tl">
                    <a:srgbClr val="FFFFFF"/>
                  </a:outerShdw>
                </a:effectLst>
                <a:latin typeface="Calibri" pitchFamily="34" charset="0"/>
                <a:hlinkClick r:id="rId14"/>
              </a:rPr>
              <a:t>GEM &amp; Micromegas detector assembly training session (16 February 2009)</a:t>
            </a:r>
            <a:r>
              <a:rPr lang="en-GB" sz="1400" b="1" dirty="0">
                <a:solidFill>
                  <a:schemeClr val="tx2"/>
                </a:solidFill>
                <a:effectLst>
                  <a:outerShdw blurRad="38100" dist="38100" dir="2700000" algn="tl">
                    <a:srgbClr val="FFFFFF"/>
                  </a:outerShdw>
                </a:effectLst>
                <a:latin typeface="Calibri" pitchFamily="34" charset="0"/>
              </a:rPr>
              <a:t> </a:t>
            </a:r>
          </a:p>
          <a:p>
            <a:pPr>
              <a:buFontTx/>
              <a:buChar char="•"/>
            </a:pPr>
            <a:r>
              <a:rPr lang="en-GB" sz="1400" b="1" dirty="0">
                <a:solidFill>
                  <a:schemeClr val="tx2"/>
                </a:solidFill>
                <a:effectLst>
                  <a:outerShdw blurRad="38100" dist="38100" dir="2700000" algn="tl">
                    <a:srgbClr val="FFFFFF"/>
                  </a:outerShdw>
                </a:effectLst>
                <a:latin typeface="Calibri" pitchFamily="34" charset="0"/>
                <a:hlinkClick r:id="rId15"/>
              </a:rPr>
              <a:t>RD51 Mini-Week (27-29 April 2009)</a:t>
            </a:r>
            <a:r>
              <a:rPr lang="en-GB" sz="1400" b="1" dirty="0">
                <a:solidFill>
                  <a:schemeClr val="tx2"/>
                </a:solidFill>
                <a:effectLst>
                  <a:outerShdw blurRad="38100" dist="38100" dir="2700000" algn="tl">
                    <a:srgbClr val="FFFFFF"/>
                  </a:outerShdw>
                </a:effectLst>
                <a:latin typeface="Calibri" pitchFamily="34" charset="0"/>
              </a:rPr>
              <a:t> </a:t>
            </a:r>
          </a:p>
          <a:p>
            <a:pPr>
              <a:buFontTx/>
              <a:buChar char="•"/>
            </a:pPr>
            <a:r>
              <a:rPr lang="en-GB" sz="1600" b="1" dirty="0">
                <a:solidFill>
                  <a:schemeClr val="tx2"/>
                </a:solidFill>
                <a:effectLst>
                  <a:outerShdw blurRad="38100" dist="38100" dir="2700000" algn="tl">
                    <a:srgbClr val="FFFFFF"/>
                  </a:outerShdw>
                </a:effectLst>
              </a:rPr>
              <a:t> </a:t>
            </a:r>
            <a:r>
              <a:rPr lang="en-GB" sz="1400" b="1" dirty="0">
                <a:solidFill>
                  <a:schemeClr val="tx2"/>
                </a:solidFill>
                <a:effectLst>
                  <a:outerShdw blurRad="38100" dist="38100" dir="2700000" algn="tl">
                    <a:srgbClr val="FFFFFF"/>
                  </a:outerShdw>
                </a:effectLst>
                <a:latin typeface="+mj-lt"/>
                <a:hlinkClick r:id="rId16"/>
              </a:rPr>
              <a:t>3rd RD51 Collaboration Meeting (Kolympari, Crete, </a:t>
            </a:r>
            <a:r>
              <a:rPr lang="en-GB" sz="1400" b="1" dirty="0" smtClean="0">
                <a:solidFill>
                  <a:schemeClr val="tx2"/>
                </a:solidFill>
                <a:effectLst>
                  <a:outerShdw blurRad="38100" dist="38100" dir="2700000" algn="tl">
                    <a:srgbClr val="FFFFFF"/>
                  </a:outerShdw>
                </a:effectLst>
                <a:latin typeface="+mj-lt"/>
                <a:hlinkClick r:id="rId16"/>
              </a:rPr>
              <a:t>June </a:t>
            </a:r>
            <a:r>
              <a:rPr lang="en-GB" sz="1400" b="1" dirty="0">
                <a:solidFill>
                  <a:schemeClr val="tx2"/>
                </a:solidFill>
                <a:effectLst>
                  <a:outerShdw blurRad="38100" dist="38100" dir="2700000" algn="tl">
                    <a:srgbClr val="FFFFFF"/>
                  </a:outerShdw>
                </a:effectLst>
                <a:latin typeface="+mj-lt"/>
                <a:hlinkClick r:id="rId16"/>
              </a:rPr>
              <a:t>16-17, 2009)</a:t>
            </a:r>
            <a:r>
              <a:rPr lang="en-GB" sz="1400" b="1" dirty="0">
                <a:solidFill>
                  <a:schemeClr val="tx2"/>
                </a:solidFill>
                <a:effectLst>
                  <a:outerShdw blurRad="38100" dist="38100" dir="2700000" algn="tl">
                    <a:srgbClr val="FFFFFF"/>
                  </a:outerShdw>
                </a:effectLst>
                <a:latin typeface="+mj-lt"/>
              </a:rPr>
              <a:t>  </a:t>
            </a:r>
            <a:endParaRPr lang="en-GB" sz="1400" b="1" dirty="0" smtClean="0">
              <a:solidFill>
                <a:schemeClr val="tx2"/>
              </a:solidFill>
              <a:effectLst>
                <a:outerShdw blurRad="38100" dist="38100" dir="2700000" algn="tl">
                  <a:srgbClr val="FFFFFF"/>
                </a:outerShdw>
              </a:effectLst>
              <a:latin typeface="+mj-lt"/>
            </a:endParaRPr>
          </a:p>
          <a:p>
            <a:pPr>
              <a:buFontTx/>
              <a:buChar char="•"/>
            </a:pPr>
            <a:r>
              <a:rPr lang="en-GB" sz="1400" b="1" dirty="0" smtClean="0">
                <a:solidFill>
                  <a:schemeClr val="tx2"/>
                </a:solidFill>
                <a:effectLst>
                  <a:outerShdw blurRad="38100" dist="38100" dir="2700000" algn="tl">
                    <a:srgbClr val="FFFFFF"/>
                  </a:outerShdw>
                </a:effectLst>
                <a:latin typeface="+mj-lt"/>
              </a:rPr>
              <a:t> </a:t>
            </a:r>
            <a:r>
              <a:rPr lang="en-GB" sz="1400" b="1" dirty="0">
                <a:solidFill>
                  <a:schemeClr val="tx2"/>
                </a:solidFill>
                <a:effectLst>
                  <a:outerShdw blurRad="38100" dist="38100" dir="2700000" algn="tl">
                    <a:srgbClr val="FFFFFF"/>
                  </a:outerShdw>
                </a:effectLst>
                <a:latin typeface="+mj-lt"/>
                <a:hlinkClick r:id="rId17"/>
              </a:rPr>
              <a:t>MPGD2009 Conference</a:t>
            </a:r>
            <a:r>
              <a:rPr lang="en-GB" sz="1400" b="1" dirty="0">
                <a:solidFill>
                  <a:schemeClr val="tx2"/>
                </a:solidFill>
                <a:effectLst>
                  <a:outerShdw blurRad="38100" dist="38100" dir="2700000" algn="tl">
                    <a:srgbClr val="FFFFFF"/>
                  </a:outerShdw>
                </a:effectLst>
                <a:latin typeface="+mj-lt"/>
              </a:rPr>
              <a:t>  </a:t>
            </a:r>
          </a:p>
          <a:p>
            <a:pPr>
              <a:buFontTx/>
              <a:buChar char="•"/>
            </a:pPr>
            <a:r>
              <a:rPr lang="en-GB" sz="1400" b="1" dirty="0">
                <a:solidFill>
                  <a:schemeClr val="tx2"/>
                </a:solidFill>
                <a:effectLst>
                  <a:outerShdw blurRad="38100" dist="38100" dir="2700000" algn="tl">
                    <a:srgbClr val="FFFFFF"/>
                  </a:outerShdw>
                </a:effectLst>
                <a:latin typeface="Calibri" pitchFamily="34" charset="0"/>
              </a:rPr>
              <a:t> </a:t>
            </a:r>
            <a:r>
              <a:rPr lang="en-GB" sz="1400" b="1" dirty="0">
                <a:solidFill>
                  <a:schemeClr val="tx2"/>
                </a:solidFill>
                <a:effectLst>
                  <a:outerShdw blurRad="38100" dist="38100" dir="2700000" algn="tl">
                    <a:srgbClr val="FFFFFF"/>
                  </a:outerShdw>
                </a:effectLst>
                <a:latin typeface="Calibri" pitchFamily="34" charset="0"/>
                <a:hlinkClick r:id="rId18"/>
              </a:rPr>
              <a:t>RD51 Mini-Week (CERN, September 23-25, 2009)</a:t>
            </a:r>
            <a:r>
              <a:rPr lang="en-GB" sz="1400" b="1" dirty="0">
                <a:solidFill>
                  <a:schemeClr val="tx2"/>
                </a:solidFill>
                <a:effectLst>
                  <a:outerShdw blurRad="38100" dist="38100" dir="2700000" algn="tl">
                    <a:srgbClr val="FFFFFF"/>
                  </a:outerShdw>
                </a:effectLst>
                <a:latin typeface="Calibri" pitchFamily="34" charset="0"/>
              </a:rPr>
              <a:t> </a:t>
            </a:r>
          </a:p>
          <a:p>
            <a:pPr>
              <a:buFontTx/>
              <a:buChar char="•"/>
            </a:pPr>
            <a:r>
              <a:rPr lang="en-GB" sz="1600" b="1" dirty="0">
                <a:solidFill>
                  <a:schemeClr val="tx2"/>
                </a:solidFill>
              </a:rPr>
              <a:t> </a:t>
            </a:r>
            <a:r>
              <a:rPr lang="en-GB" sz="1400" b="1" dirty="0">
                <a:solidFill>
                  <a:schemeClr val="tx2"/>
                </a:solidFill>
                <a:latin typeface="+mn-lt"/>
                <a:hlinkClick r:id="rId19"/>
              </a:rPr>
              <a:t>4</a:t>
            </a:r>
            <a:r>
              <a:rPr lang="en-GB" sz="1400" b="1" baseline="30000" dirty="0">
                <a:solidFill>
                  <a:schemeClr val="tx2"/>
                </a:solidFill>
                <a:latin typeface="+mn-lt"/>
                <a:hlinkClick r:id="rId19"/>
              </a:rPr>
              <a:t>th</a:t>
            </a:r>
            <a:r>
              <a:rPr lang="en-GB" sz="1400" b="1" dirty="0">
                <a:solidFill>
                  <a:schemeClr val="tx2"/>
                </a:solidFill>
                <a:latin typeface="+mn-lt"/>
                <a:hlinkClick r:id="rId19"/>
              </a:rPr>
              <a:t> RD51 Collaboration Meeting (CERN, Nov. 23-25, 2009</a:t>
            </a:r>
            <a:r>
              <a:rPr lang="en-GB" sz="1400" b="1" dirty="0" smtClean="0">
                <a:solidFill>
                  <a:schemeClr val="tx2"/>
                </a:solidFill>
                <a:latin typeface="+mn-lt"/>
                <a:hlinkClick r:id="rId19"/>
              </a:rPr>
              <a:t>)</a:t>
            </a:r>
            <a:endParaRPr lang="en-GB" sz="1400" b="1" dirty="0" smtClean="0">
              <a:solidFill>
                <a:schemeClr val="tx2"/>
              </a:solidFill>
              <a:latin typeface="+mn-lt"/>
            </a:endParaRPr>
          </a:p>
          <a:p>
            <a:pPr>
              <a:buFontTx/>
              <a:buChar char="•"/>
            </a:pPr>
            <a:endParaRPr lang="en-GB" sz="1400" b="1" dirty="0" smtClean="0">
              <a:solidFill>
                <a:schemeClr val="tx2"/>
              </a:solidFill>
              <a:latin typeface="+mn-lt"/>
            </a:endParaRPr>
          </a:p>
          <a:p>
            <a:pPr>
              <a:buFontTx/>
              <a:buChar char="•"/>
            </a:pPr>
            <a:r>
              <a:rPr lang="en-GB" sz="1400" b="1" dirty="0" smtClean="0">
                <a:solidFill>
                  <a:schemeClr val="tx2"/>
                </a:solidFill>
                <a:latin typeface="+mn-lt"/>
              </a:rPr>
              <a:t> </a:t>
            </a:r>
            <a:r>
              <a:rPr lang="en-GB" sz="1600" b="1" dirty="0" smtClean="0">
                <a:effectLst>
                  <a:outerShdw blurRad="38100" dist="38100" dir="2700000" algn="tl">
                    <a:srgbClr val="000000">
                      <a:alpha val="43137"/>
                    </a:srgbClr>
                  </a:outerShdw>
                </a:effectLst>
                <a:latin typeface="+mn-lt"/>
              </a:rPr>
              <a:t>LHCC review (17-18 February 2010)</a:t>
            </a:r>
            <a:endParaRPr lang="en-GB" sz="1600" b="1" dirty="0">
              <a:effectLst>
                <a:outerShdw blurRad="38100" dist="38100" dir="2700000" algn="tl">
                  <a:srgbClr val="000000">
                    <a:alpha val="43137"/>
                  </a:srgbClr>
                </a:outerShdw>
              </a:effectLst>
              <a:latin typeface="+mn-lt"/>
            </a:endParaRPr>
          </a:p>
        </p:txBody>
      </p:sp>
      <p:pic>
        <p:nvPicPr>
          <p:cNvPr id="79877" name="Picture 4" descr="https://espace.cern.ch/test-RD51/Pictures/_w/Kolympari_jpg.jpg"/>
          <p:cNvPicPr>
            <a:picLocks noChangeAspect="1" noChangeArrowheads="1"/>
          </p:cNvPicPr>
          <p:nvPr/>
        </p:nvPicPr>
        <p:blipFill>
          <a:blip r:embed="rId20" cstate="print"/>
          <a:srcRect/>
          <a:stretch>
            <a:fillRect/>
          </a:stretch>
        </p:blipFill>
        <p:spPr bwMode="auto">
          <a:xfrm>
            <a:off x="5975350" y="2500306"/>
            <a:ext cx="3168650" cy="2271713"/>
          </a:xfrm>
          <a:prstGeom prst="rect">
            <a:avLst/>
          </a:prstGeom>
          <a:noFill/>
          <a:ln w="9525">
            <a:noFill/>
            <a:miter lim="800000"/>
            <a:headEnd/>
            <a:tailEnd/>
          </a:ln>
        </p:spPr>
      </p:pic>
      <p:pic>
        <p:nvPicPr>
          <p:cNvPr id="79878" name="Picture 2" descr="https://espace.cern.ch/test-RD51/Pictures/Saha.jpg"/>
          <p:cNvPicPr>
            <a:picLocks noChangeAspect="1" noChangeArrowheads="1"/>
          </p:cNvPicPr>
          <p:nvPr/>
        </p:nvPicPr>
        <p:blipFill>
          <a:blip r:embed="rId21" cstate="print"/>
          <a:srcRect/>
          <a:stretch>
            <a:fillRect/>
          </a:stretch>
        </p:blipFill>
        <p:spPr bwMode="auto">
          <a:xfrm>
            <a:off x="5989637" y="4762500"/>
            <a:ext cx="3154363" cy="2095500"/>
          </a:xfrm>
          <a:prstGeom prst="rect">
            <a:avLst/>
          </a:prstGeom>
          <a:noFill/>
          <a:ln w="9525">
            <a:noFill/>
            <a:miter lim="800000"/>
            <a:headEnd/>
            <a:tailEnd/>
          </a:ln>
        </p:spPr>
      </p:pic>
      <p:sp>
        <p:nvSpPr>
          <p:cNvPr id="79880" name="Rectangle 8"/>
          <p:cNvSpPr>
            <a:spLocks noChangeArrowheads="1"/>
          </p:cNvSpPr>
          <p:nvPr/>
        </p:nvSpPr>
        <p:spPr bwMode="auto">
          <a:xfrm>
            <a:off x="1690690" y="44451"/>
            <a:ext cx="4968875" cy="576263"/>
          </a:xfrm>
          <a:prstGeom prst="rect">
            <a:avLst/>
          </a:prstGeom>
          <a:solidFill>
            <a:schemeClr val="bg1"/>
          </a:solidFill>
          <a:ln w="9525">
            <a:noFill/>
            <a:miter lim="800000"/>
            <a:headEnd/>
            <a:tailEnd/>
          </a:ln>
          <a:effectLst/>
        </p:spPr>
        <p:txBody>
          <a:bodyPr wrap="none" lIns="91418" tIns="45710" rIns="91418" bIns="45710" anchor="ctr"/>
          <a:lstStyle/>
          <a:p>
            <a:endParaRPr lang="en-GB" dirty="0"/>
          </a:p>
        </p:txBody>
      </p:sp>
      <p:sp>
        <p:nvSpPr>
          <p:cNvPr id="8" name="Title 1"/>
          <p:cNvSpPr txBox="1">
            <a:spLocks/>
          </p:cNvSpPr>
          <p:nvPr/>
        </p:nvSpPr>
        <p:spPr bwMode="auto">
          <a:xfrm>
            <a:off x="571472" y="0"/>
            <a:ext cx="8143932" cy="785813"/>
          </a:xfrm>
          <a:prstGeom prst="rect">
            <a:avLst/>
          </a:prstGeom>
          <a:noFill/>
          <a:ln w="9525">
            <a:noFill/>
            <a:miter lim="800000"/>
            <a:headEnd/>
            <a:tailEnd/>
          </a:ln>
        </p:spPr>
        <p:txBody>
          <a:bodyPr vert="horz" wrap="square" lIns="91429" tIns="45715" rIns="91429" bIns="45715"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400" b="1" i="0" u="none" strike="noStrike" kern="1200" cap="none" spc="0" normalizeH="0" baseline="0" noProof="0" dirty="0" smtClean="0">
                <a:ln>
                  <a:noFill/>
                </a:ln>
                <a:solidFill>
                  <a:schemeClr val="tx2"/>
                </a:solidFill>
                <a:effectLst>
                  <a:outerShdw blurRad="38100" dist="38100" dir="2700000" algn="tl">
                    <a:srgbClr val="000000">
                      <a:alpha val="43137"/>
                    </a:srgbClr>
                  </a:outerShdw>
                </a:effectLst>
                <a:uLnTx/>
                <a:uFillTx/>
                <a:latin typeface="+mj-lt"/>
                <a:ea typeface="+mj-ea"/>
                <a:cs typeface="+mj-cs"/>
              </a:rPr>
              <a:t>RD51 Collaboration: Milestones</a:t>
            </a:r>
            <a:endParaRPr kumimoji="0" lang="en-GB" sz="2400" b="0" i="0" u="none" strike="noStrike" kern="1200" cap="none" spc="0" normalizeH="0" baseline="0" noProof="0" dirty="0">
              <a:ln>
                <a:noFill/>
              </a:ln>
              <a:solidFill>
                <a:schemeClr val="tx2"/>
              </a:solidFill>
              <a:effectLst>
                <a:outerShdw blurRad="38100" dist="38100" dir="2700000" algn="tl">
                  <a:srgbClr val="000000">
                    <a:alpha val="43137"/>
                  </a:srgbClr>
                </a:outerShdw>
              </a:effectLst>
              <a:uLnTx/>
              <a:uFillTx/>
              <a:latin typeface="+mj-lt"/>
              <a:ea typeface="+mj-ea"/>
              <a:cs typeface="+mj-cs"/>
            </a:endParaRPr>
          </a:p>
        </p:txBody>
      </p:sp>
      <p:sp>
        <p:nvSpPr>
          <p:cNvPr id="7" name="Text Box 6"/>
          <p:cNvSpPr txBox="1">
            <a:spLocks noChangeArrowheads="1"/>
          </p:cNvSpPr>
          <p:nvPr/>
        </p:nvSpPr>
        <p:spPr bwMode="auto">
          <a:xfrm>
            <a:off x="5975350" y="1500174"/>
            <a:ext cx="3168650" cy="954087"/>
          </a:xfrm>
          <a:prstGeom prst="rect">
            <a:avLst/>
          </a:prstGeom>
          <a:noFill/>
          <a:ln w="9525">
            <a:noFill/>
            <a:miter lim="800000"/>
            <a:headEnd/>
            <a:tailEnd/>
          </a:ln>
        </p:spPr>
        <p:txBody>
          <a:bodyPr lIns="91418" tIns="45710" rIns="91418" bIns="45710">
            <a:spAutoFit/>
          </a:bodyPr>
          <a:lstStyle/>
          <a:p>
            <a:pPr algn="ctr" eaLnBrk="0" hangingPunct="0"/>
            <a:r>
              <a:rPr lang="en-GB" altLang="ja-JP" sz="1400" b="1" dirty="0">
                <a:solidFill>
                  <a:srgbClr val="FF0000"/>
                </a:solidFill>
                <a:latin typeface="+mj-lt"/>
                <a:ea typeface="ＭＳ Ｐゴシック" pitchFamily="-32" charset="-128"/>
              </a:rPr>
              <a:t>Collaboration of </a:t>
            </a:r>
            <a:r>
              <a:rPr lang="en-GB" altLang="ja-JP" sz="1400" b="1" dirty="0" smtClean="0">
                <a:solidFill>
                  <a:srgbClr val="FF0000"/>
                </a:solidFill>
                <a:latin typeface="+mj-lt"/>
                <a:ea typeface="ＭＳ Ｐゴシック" pitchFamily="-32" charset="-128"/>
              </a:rPr>
              <a:t> ~</a:t>
            </a:r>
            <a:r>
              <a:rPr lang="en-GB" altLang="ja-JP" sz="1400" b="1" dirty="0">
                <a:solidFill>
                  <a:srgbClr val="FF0000"/>
                </a:solidFill>
                <a:latin typeface="+mj-lt"/>
                <a:ea typeface="ＭＳ Ｐゴシック" pitchFamily="-32" charset="-128"/>
              </a:rPr>
              <a:t>70 institutes worldwide, ~ 400 </a:t>
            </a:r>
            <a:r>
              <a:rPr lang="en-GB" altLang="ja-JP" sz="1400" b="1" dirty="0" smtClean="0">
                <a:solidFill>
                  <a:srgbClr val="FF0000"/>
                </a:solidFill>
                <a:latin typeface="+mj-lt"/>
                <a:ea typeface="ＭＳ Ｐゴシック" pitchFamily="-32" charset="-128"/>
              </a:rPr>
              <a:t>authors</a:t>
            </a:r>
          </a:p>
          <a:p>
            <a:pPr algn="ctr" eaLnBrk="0" hangingPunct="0"/>
            <a:r>
              <a:rPr lang="en-GB" altLang="ja-JP" sz="1400" b="1" dirty="0" smtClean="0">
                <a:solidFill>
                  <a:srgbClr val="FF0000"/>
                </a:solidFill>
                <a:latin typeface="+mj-lt"/>
                <a:ea typeface="ＭＳ Ｐゴシック" pitchFamily="-32" charset="-128"/>
              </a:rPr>
              <a:t>MoU  -70% signed</a:t>
            </a:r>
          </a:p>
          <a:p>
            <a:pPr algn="ctr" eaLnBrk="0" hangingPunct="0"/>
            <a:r>
              <a:rPr lang="en-GB" altLang="ja-JP" sz="1400" b="1" dirty="0" smtClean="0">
                <a:solidFill>
                  <a:srgbClr val="FF0000"/>
                </a:solidFill>
                <a:latin typeface="+mj-lt"/>
                <a:ea typeface="ＭＳ Ｐゴシック" pitchFamily="-32" charset="-128"/>
              </a:rPr>
              <a:t>Common Fund – 50% collected</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92" name="TextBox 2"/>
          <p:cNvSpPr txBox="1">
            <a:spLocks noChangeArrowheads="1"/>
          </p:cNvSpPr>
          <p:nvPr/>
        </p:nvSpPr>
        <p:spPr bwMode="auto">
          <a:xfrm>
            <a:off x="214312" y="1599428"/>
            <a:ext cx="8929688" cy="5258572"/>
          </a:xfrm>
          <a:prstGeom prst="rect">
            <a:avLst/>
          </a:prstGeom>
          <a:solidFill>
            <a:schemeClr val="bg1"/>
          </a:solidFill>
          <a:ln w="9525">
            <a:noFill/>
            <a:miter lim="800000"/>
            <a:headEnd/>
            <a:tailEnd/>
          </a:ln>
        </p:spPr>
        <p:txBody>
          <a:bodyPr lIns="91418" tIns="45710" rIns="91418" bIns="45710">
            <a:spAutoFit/>
          </a:bodyPr>
          <a:lstStyle/>
          <a:p>
            <a:r>
              <a:rPr lang="en-GB" b="1" dirty="0">
                <a:solidFill>
                  <a:schemeClr val="tx2"/>
                </a:solidFill>
                <a:latin typeface="Calibri" pitchFamily="34" charset="0"/>
              </a:rPr>
              <a:t> </a:t>
            </a:r>
            <a:r>
              <a:rPr lang="en-GB" b="1" dirty="0">
                <a:solidFill>
                  <a:srgbClr val="1F497D"/>
                </a:solidFill>
                <a:latin typeface="Calibri" pitchFamily="34" charset="0"/>
              </a:rPr>
              <a:t> </a:t>
            </a:r>
            <a:endParaRPr lang="en-GB" dirty="0">
              <a:solidFill>
                <a:schemeClr val="tx2"/>
              </a:solidFill>
              <a:latin typeface="Calibri" pitchFamily="34" charset="0"/>
            </a:endParaRPr>
          </a:p>
          <a:p>
            <a:r>
              <a:rPr lang="en-GB" b="1" dirty="0">
                <a:solidFill>
                  <a:srgbClr val="FF0000"/>
                </a:solidFill>
                <a:effectLst>
                  <a:outerShdw blurRad="38100" dist="38100" dir="2700000" algn="tl">
                    <a:srgbClr val="C0C0C0"/>
                  </a:outerShdw>
                </a:effectLst>
                <a:latin typeface="Calibri" pitchFamily="34" charset="0"/>
              </a:rPr>
              <a:t>WG1:</a:t>
            </a:r>
            <a:r>
              <a:rPr lang="en-GB" b="1" dirty="0">
                <a:solidFill>
                  <a:schemeClr val="tx2"/>
                </a:solidFill>
                <a:effectLst>
                  <a:outerShdw blurRad="38100" dist="38100" dir="2700000" algn="tl">
                    <a:srgbClr val="C0C0C0"/>
                  </a:outerShdw>
                </a:effectLst>
                <a:latin typeface="Calibri" pitchFamily="34" charset="0"/>
              </a:rPr>
              <a:t> large area Micromegas, GEM; THGEM </a:t>
            </a:r>
            <a:r>
              <a:rPr lang="en-GB" b="1" dirty="0" smtClean="0">
                <a:solidFill>
                  <a:schemeClr val="tx2"/>
                </a:solidFill>
                <a:effectLst>
                  <a:outerShdw blurRad="38100" dist="38100" dir="2700000" algn="tl">
                    <a:srgbClr val="C0C0C0"/>
                  </a:outerShdw>
                </a:effectLst>
                <a:latin typeface="Calibri" pitchFamily="34" charset="0"/>
              </a:rPr>
              <a:t>R&amp;D; MM </a:t>
            </a:r>
            <a:r>
              <a:rPr lang="en-GB" b="1" dirty="0">
                <a:solidFill>
                  <a:schemeClr val="tx2"/>
                </a:solidFill>
                <a:effectLst>
                  <a:outerShdw blurRad="38100" dist="38100" dir="2700000" algn="tl">
                    <a:srgbClr val="C0C0C0"/>
                  </a:outerShdw>
                </a:effectLst>
                <a:latin typeface="Calibri" pitchFamily="34" charset="0"/>
              </a:rPr>
              <a:t>resistive anode </a:t>
            </a:r>
            <a:r>
              <a:rPr lang="en-GB" b="1" dirty="0" smtClean="0">
                <a:solidFill>
                  <a:schemeClr val="tx2"/>
                </a:solidFill>
                <a:effectLst>
                  <a:outerShdw blurRad="38100" dist="38100" dir="2700000" algn="tl">
                    <a:srgbClr val="C0C0C0"/>
                  </a:outerShdw>
                </a:effectLst>
                <a:latin typeface="Calibri" pitchFamily="34" charset="0"/>
              </a:rPr>
              <a:t>readout (discharge protection); </a:t>
            </a:r>
            <a:r>
              <a:rPr lang="en-GB" b="1" dirty="0">
                <a:solidFill>
                  <a:schemeClr val="tx2"/>
                </a:solidFill>
                <a:effectLst>
                  <a:outerShdw blurRad="38100" dist="38100" dir="2700000" algn="tl">
                    <a:srgbClr val="C0C0C0"/>
                  </a:outerShdw>
                </a:effectLst>
                <a:latin typeface="Calibri" pitchFamily="34" charset="0"/>
              </a:rPr>
              <a:t>design </a:t>
            </a:r>
            <a:r>
              <a:rPr lang="en-GB" b="1" dirty="0" smtClean="0">
                <a:solidFill>
                  <a:schemeClr val="tx2"/>
                </a:solidFill>
                <a:effectLst>
                  <a:outerShdw blurRad="38100" dist="38100" dir="2700000" algn="tl">
                    <a:srgbClr val="C0C0C0"/>
                  </a:outerShdw>
                </a:effectLst>
                <a:latin typeface="Calibri" pitchFamily="34" charset="0"/>
              </a:rPr>
              <a:t>and detector assembly optimization; large area readout electrodes and electronics interface </a:t>
            </a:r>
            <a:endParaRPr lang="en-GB" b="1" dirty="0">
              <a:solidFill>
                <a:schemeClr val="tx2"/>
              </a:solidFill>
              <a:effectLst>
                <a:outerShdw blurRad="38100" dist="38100" dir="2700000" algn="tl">
                  <a:srgbClr val="C0C0C0"/>
                </a:outerShdw>
              </a:effectLst>
              <a:latin typeface="Calibri" pitchFamily="34" charset="0"/>
            </a:endParaRPr>
          </a:p>
          <a:p>
            <a:endParaRPr lang="en-GB" b="1" dirty="0">
              <a:solidFill>
                <a:schemeClr val="tx2"/>
              </a:solidFill>
              <a:effectLst>
                <a:outerShdw blurRad="38100" dist="38100" dir="2700000" algn="tl">
                  <a:srgbClr val="C0C0C0"/>
                </a:outerShdw>
              </a:effectLst>
              <a:latin typeface="Calibri" pitchFamily="34" charset="0"/>
            </a:endParaRPr>
          </a:p>
          <a:p>
            <a:r>
              <a:rPr lang="en-GB" b="1" dirty="0">
                <a:solidFill>
                  <a:srgbClr val="FF0000"/>
                </a:solidFill>
                <a:effectLst>
                  <a:outerShdw blurRad="38100" dist="38100" dir="2700000" algn="tl">
                    <a:srgbClr val="C0C0C0"/>
                  </a:outerShdw>
                </a:effectLst>
                <a:latin typeface="Calibri" pitchFamily="34" charset="0"/>
              </a:rPr>
              <a:t>WG2:</a:t>
            </a:r>
            <a:r>
              <a:rPr lang="en-GB" b="1" dirty="0">
                <a:solidFill>
                  <a:schemeClr val="tx2"/>
                </a:solidFill>
                <a:effectLst>
                  <a:outerShdw blurRad="38100" dist="38100" dir="2700000" algn="tl">
                    <a:srgbClr val="C0C0C0"/>
                  </a:outerShdw>
                </a:effectLst>
                <a:latin typeface="Calibri" pitchFamily="34" charset="0"/>
              </a:rPr>
              <a:t> </a:t>
            </a:r>
            <a:r>
              <a:rPr lang="en-GB" b="1" dirty="0" smtClean="0">
                <a:solidFill>
                  <a:schemeClr val="tx2"/>
                </a:solidFill>
                <a:effectLst>
                  <a:outerShdw blurRad="38100" dist="38100" dir="2700000" algn="tl">
                    <a:srgbClr val="C0C0C0"/>
                  </a:outerShdw>
                </a:effectLst>
                <a:latin typeface="Calibri" pitchFamily="34" charset="0"/>
              </a:rPr>
              <a:t>radiation tolerance, discharge protection, rate effects, single-electron </a:t>
            </a:r>
            <a:r>
              <a:rPr lang="en-GB" b="1" dirty="0">
                <a:solidFill>
                  <a:schemeClr val="tx2"/>
                </a:solidFill>
                <a:effectLst>
                  <a:outerShdw blurRad="38100" dist="38100" dir="2700000" algn="tl">
                    <a:srgbClr val="C0C0C0"/>
                  </a:outerShdw>
                </a:effectLst>
                <a:latin typeface="Calibri" pitchFamily="34" charset="0"/>
              </a:rPr>
              <a:t>response, avalanche fluctuations, photo detection with THGEM, </a:t>
            </a:r>
            <a:r>
              <a:rPr lang="en-GB" b="1" dirty="0" smtClean="0">
                <a:solidFill>
                  <a:schemeClr val="tx2"/>
                </a:solidFill>
                <a:effectLst>
                  <a:outerShdw blurRad="38100" dist="38100" dir="2700000" algn="tl">
                    <a:srgbClr val="C0C0C0"/>
                  </a:outerShdw>
                </a:effectLst>
                <a:latin typeface="Calibri" pitchFamily="34" charset="0"/>
              </a:rPr>
              <a:t>TPC (IBF) readout optimization</a:t>
            </a:r>
            <a:endParaRPr lang="en-GB" b="1" dirty="0">
              <a:solidFill>
                <a:schemeClr val="tx2"/>
              </a:solidFill>
              <a:effectLst>
                <a:outerShdw blurRad="38100" dist="38100" dir="2700000" algn="tl">
                  <a:srgbClr val="C0C0C0"/>
                </a:outerShdw>
              </a:effectLst>
              <a:latin typeface="Calibri" pitchFamily="34" charset="0"/>
            </a:endParaRPr>
          </a:p>
          <a:p>
            <a:endParaRPr lang="en-GB" b="1" dirty="0">
              <a:solidFill>
                <a:srgbClr val="996633"/>
              </a:solidFill>
              <a:effectLst>
                <a:outerShdw blurRad="38100" dist="38100" dir="2700000" algn="tl">
                  <a:srgbClr val="C0C0C0"/>
                </a:outerShdw>
              </a:effectLst>
              <a:latin typeface="Calibri" pitchFamily="34" charset="0"/>
            </a:endParaRPr>
          </a:p>
          <a:p>
            <a:r>
              <a:rPr lang="en-GB" b="1" dirty="0">
                <a:solidFill>
                  <a:srgbClr val="FF0000"/>
                </a:solidFill>
                <a:effectLst>
                  <a:outerShdw blurRad="38100" dist="38100" dir="2700000" algn="tl">
                    <a:srgbClr val="C0C0C0"/>
                  </a:outerShdw>
                </a:effectLst>
                <a:latin typeface="Calibri" pitchFamily="34" charset="0"/>
              </a:rPr>
              <a:t>WG3:</a:t>
            </a:r>
            <a:r>
              <a:rPr lang="en-GB" b="1" dirty="0">
                <a:solidFill>
                  <a:schemeClr val="tx2"/>
                </a:solidFill>
                <a:effectLst>
                  <a:outerShdw blurRad="38100" dist="38100" dir="2700000" algn="tl">
                    <a:srgbClr val="C0C0C0"/>
                  </a:outerShdw>
                </a:effectLst>
                <a:latin typeface="Calibri" pitchFamily="34" charset="0"/>
              </a:rPr>
              <a:t> applications beyond HEP, industrial applications (X-ray diffraction, homeland security)</a:t>
            </a:r>
          </a:p>
          <a:p>
            <a:endParaRPr lang="en-GB" b="1" dirty="0">
              <a:solidFill>
                <a:srgbClr val="996633"/>
              </a:solidFill>
              <a:effectLst>
                <a:outerShdw blurRad="38100" dist="38100" dir="2700000" algn="tl">
                  <a:srgbClr val="C0C0C0"/>
                </a:outerShdw>
              </a:effectLst>
              <a:latin typeface="Calibri" pitchFamily="34" charset="0"/>
            </a:endParaRPr>
          </a:p>
          <a:p>
            <a:r>
              <a:rPr lang="en-GB" b="1" dirty="0">
                <a:solidFill>
                  <a:srgbClr val="FF0000"/>
                </a:solidFill>
                <a:effectLst>
                  <a:outerShdw blurRad="38100" dist="38100" dir="2700000" algn="tl">
                    <a:srgbClr val="C0C0C0"/>
                  </a:outerShdw>
                </a:effectLst>
                <a:latin typeface="Calibri" pitchFamily="34" charset="0"/>
              </a:rPr>
              <a:t>WG4:</a:t>
            </a:r>
            <a:r>
              <a:rPr lang="en-GB" b="1" dirty="0">
                <a:solidFill>
                  <a:schemeClr val="tx2"/>
                </a:solidFill>
                <a:effectLst>
                  <a:outerShdw blurRad="38100" dist="38100" dir="2700000" algn="tl">
                    <a:srgbClr val="C0C0C0"/>
                  </a:outerShdw>
                </a:effectLst>
                <a:latin typeface="Calibri" pitchFamily="34" charset="0"/>
              </a:rPr>
              <a:t> microtracking;  neBEM field solver, electroluminescence simulation tool, Penning transfers, GEM charging up; MM transparency and </a:t>
            </a:r>
            <a:r>
              <a:rPr lang="en-GB" b="1" dirty="0" smtClean="0">
                <a:solidFill>
                  <a:schemeClr val="tx2"/>
                </a:solidFill>
                <a:effectLst>
                  <a:outerShdw blurRad="38100" dist="38100" dir="2700000" algn="tl">
                    <a:srgbClr val="C0C0C0"/>
                  </a:outerShdw>
                </a:effectLst>
                <a:latin typeface="Calibri" pitchFamily="34" charset="0"/>
              </a:rPr>
              <a:t>signal, MM discharges</a:t>
            </a:r>
            <a:endParaRPr lang="en-GB" b="1" dirty="0">
              <a:solidFill>
                <a:schemeClr val="tx2"/>
              </a:solidFill>
              <a:effectLst>
                <a:outerShdw blurRad="38100" dist="38100" dir="2700000" algn="tl">
                  <a:srgbClr val="C0C0C0"/>
                </a:outerShdw>
              </a:effectLst>
              <a:latin typeface="Calibri" pitchFamily="34" charset="0"/>
            </a:endParaRPr>
          </a:p>
          <a:p>
            <a:endParaRPr lang="en-GB" b="1" dirty="0">
              <a:solidFill>
                <a:srgbClr val="996633"/>
              </a:solidFill>
              <a:effectLst>
                <a:outerShdw blurRad="38100" dist="38100" dir="2700000" algn="tl">
                  <a:srgbClr val="C0C0C0"/>
                </a:outerShdw>
              </a:effectLst>
              <a:latin typeface="Calibri" pitchFamily="34" charset="0"/>
            </a:endParaRPr>
          </a:p>
          <a:p>
            <a:r>
              <a:rPr lang="en-GB" b="1" dirty="0">
                <a:solidFill>
                  <a:srgbClr val="FF0000"/>
                </a:solidFill>
                <a:effectLst>
                  <a:outerShdw blurRad="38100" dist="38100" dir="2700000" algn="tl">
                    <a:srgbClr val="C0C0C0"/>
                  </a:outerShdw>
                </a:effectLst>
                <a:latin typeface="Calibri" pitchFamily="34" charset="0"/>
              </a:rPr>
              <a:t>WG5:</a:t>
            </a:r>
            <a:r>
              <a:rPr lang="en-GB" b="1" dirty="0">
                <a:solidFill>
                  <a:schemeClr val="tx2"/>
                </a:solidFill>
                <a:effectLst>
                  <a:outerShdw blurRad="38100" dist="38100" dir="2700000" algn="tl">
                    <a:srgbClr val="C0C0C0"/>
                  </a:outerShdw>
                </a:effectLst>
                <a:latin typeface="Calibri" pitchFamily="34" charset="0"/>
              </a:rPr>
              <a:t> scalable readout system; Timepix multi-chip MPGD readout</a:t>
            </a:r>
          </a:p>
          <a:p>
            <a:endParaRPr lang="en-GB" b="1" dirty="0">
              <a:solidFill>
                <a:schemeClr val="tx2"/>
              </a:solidFill>
              <a:effectLst>
                <a:outerShdw blurRad="38100" dist="38100" dir="2700000" algn="tl">
                  <a:srgbClr val="C0C0C0"/>
                </a:outerShdw>
              </a:effectLst>
              <a:latin typeface="Calibri" pitchFamily="34" charset="0"/>
            </a:endParaRPr>
          </a:p>
          <a:p>
            <a:r>
              <a:rPr lang="en-GB" b="1" dirty="0">
                <a:solidFill>
                  <a:srgbClr val="FF0000"/>
                </a:solidFill>
                <a:effectLst>
                  <a:outerShdw blurRad="38100" dist="38100" dir="2700000" algn="tl">
                    <a:srgbClr val="C0C0C0"/>
                  </a:outerShdw>
                </a:effectLst>
                <a:latin typeface="Calibri" pitchFamily="34" charset="0"/>
              </a:rPr>
              <a:t>WG6:</a:t>
            </a:r>
            <a:r>
              <a:rPr lang="en-GB" b="1" dirty="0">
                <a:solidFill>
                  <a:schemeClr val="tx2"/>
                </a:solidFill>
                <a:effectLst>
                  <a:outerShdw blurRad="38100" dist="38100" dir="2700000" algn="tl">
                    <a:srgbClr val="C0C0C0"/>
                  </a:outerShdw>
                </a:effectLst>
                <a:latin typeface="Calibri" pitchFamily="34" charset="0"/>
              </a:rPr>
              <a:t> CERN MPGD Production Facility; TT Network</a:t>
            </a:r>
          </a:p>
          <a:p>
            <a:endParaRPr lang="en-GB" b="1" dirty="0">
              <a:solidFill>
                <a:srgbClr val="996633"/>
              </a:solidFill>
              <a:effectLst>
                <a:outerShdw blurRad="38100" dist="38100" dir="2700000" algn="tl">
                  <a:srgbClr val="C0C0C0"/>
                </a:outerShdw>
              </a:effectLst>
              <a:latin typeface="Calibri" pitchFamily="34" charset="0"/>
            </a:endParaRPr>
          </a:p>
          <a:p>
            <a:r>
              <a:rPr lang="en-GB" b="1" dirty="0">
                <a:solidFill>
                  <a:srgbClr val="FF0000"/>
                </a:solidFill>
                <a:effectLst>
                  <a:outerShdw blurRad="38100" dist="38100" dir="2700000" algn="tl">
                    <a:srgbClr val="C0C0C0"/>
                  </a:outerShdw>
                </a:effectLst>
                <a:latin typeface="Calibri" pitchFamily="34" charset="0"/>
              </a:rPr>
              <a:t>WG7:</a:t>
            </a:r>
            <a:r>
              <a:rPr lang="en-GB" b="1" dirty="0">
                <a:solidFill>
                  <a:schemeClr val="tx2"/>
                </a:solidFill>
                <a:effectLst>
                  <a:outerShdw blurRad="38100" dist="38100" dir="2700000" algn="tl">
                    <a:srgbClr val="C0C0C0"/>
                  </a:outerShdw>
                </a:effectLst>
                <a:latin typeface="Calibri" pitchFamily="34" charset="0"/>
              </a:rPr>
              <a:t> RD51 test beam facility (November 2009 - 8 groups/5 setups)</a:t>
            </a:r>
          </a:p>
          <a:p>
            <a:endParaRPr lang="en-GB" sz="1400" b="1" dirty="0">
              <a:solidFill>
                <a:srgbClr val="996633"/>
              </a:solidFill>
              <a:effectLst>
                <a:outerShdw blurRad="38100" dist="38100" dir="2700000" algn="tl">
                  <a:srgbClr val="C0C0C0"/>
                </a:outerShdw>
              </a:effectLst>
              <a:latin typeface="Calibri" pitchFamily="34" charset="0"/>
            </a:endParaRPr>
          </a:p>
        </p:txBody>
      </p:sp>
      <p:sp>
        <p:nvSpPr>
          <p:cNvPr id="24597" name="Text Box 21"/>
          <p:cNvSpPr txBox="1">
            <a:spLocks noChangeArrowheads="1"/>
          </p:cNvSpPr>
          <p:nvPr/>
        </p:nvSpPr>
        <p:spPr bwMode="auto">
          <a:xfrm>
            <a:off x="149027" y="836613"/>
            <a:ext cx="8712597" cy="646311"/>
          </a:xfrm>
          <a:prstGeom prst="rect">
            <a:avLst/>
          </a:prstGeom>
          <a:noFill/>
          <a:ln w="9525">
            <a:noFill/>
            <a:miter lim="800000"/>
            <a:headEnd/>
            <a:tailEnd/>
          </a:ln>
          <a:effectLst/>
        </p:spPr>
        <p:txBody>
          <a:bodyPr wrap="none" lIns="91418" tIns="45710" rIns="91418" bIns="45710">
            <a:spAutoFit/>
          </a:bodyPr>
          <a:lstStyle/>
          <a:p>
            <a:pPr algn="ctr"/>
            <a:r>
              <a:rPr lang="en-US" b="1" dirty="0">
                <a:solidFill>
                  <a:srgbClr val="FF0000"/>
                </a:solidFill>
                <a:effectLst>
                  <a:outerShdw blurRad="38100" dist="38100" dir="2700000" algn="tl">
                    <a:srgbClr val="000000"/>
                  </a:outerShdw>
                </a:effectLst>
              </a:rPr>
              <a:t>Consolidation around common projects: large area MPGD R&amp;D,  CERN/MPGD</a:t>
            </a:r>
          </a:p>
          <a:p>
            <a:pPr algn="ctr"/>
            <a:r>
              <a:rPr lang="en-US" b="1" dirty="0">
                <a:solidFill>
                  <a:srgbClr val="FF0000"/>
                </a:solidFill>
                <a:effectLst>
                  <a:outerShdw blurRad="38100" dist="38100" dir="2700000" algn="tl">
                    <a:srgbClr val="000000"/>
                  </a:outerShdw>
                </a:effectLst>
              </a:rPr>
              <a:t>Production Facility, electronics developments, software tools, beam tests</a:t>
            </a:r>
            <a:endParaRPr lang="fr-FR" b="1" dirty="0">
              <a:solidFill>
                <a:srgbClr val="FF0000"/>
              </a:solidFill>
              <a:effectLst>
                <a:outerShdw blurRad="38100" dist="38100" dir="2700000" algn="tl">
                  <a:srgbClr val="000000"/>
                </a:outerShdw>
              </a:effectLst>
            </a:endParaRPr>
          </a:p>
        </p:txBody>
      </p:sp>
      <p:sp>
        <p:nvSpPr>
          <p:cNvPr id="7" name="Text Box 6"/>
          <p:cNvSpPr txBox="1">
            <a:spLocks noChangeArrowheads="1"/>
          </p:cNvSpPr>
          <p:nvPr/>
        </p:nvSpPr>
        <p:spPr bwMode="auto">
          <a:xfrm>
            <a:off x="2000233" y="285729"/>
            <a:ext cx="4129634" cy="461655"/>
          </a:xfrm>
          <a:prstGeom prst="rect">
            <a:avLst/>
          </a:prstGeom>
          <a:noFill/>
          <a:ln w="9525">
            <a:noFill/>
            <a:miter lim="800000"/>
            <a:headEnd/>
            <a:tailEnd/>
          </a:ln>
          <a:effectLst/>
        </p:spPr>
        <p:txBody>
          <a:bodyPr wrap="none" lIns="91429" tIns="45715" rIns="91429" bIns="45715">
            <a:spAutoFit/>
          </a:bodyPr>
          <a:lstStyle/>
          <a:p>
            <a:pPr fontAlgn="auto">
              <a:spcBef>
                <a:spcPts val="0"/>
              </a:spcBef>
              <a:spcAft>
                <a:spcPts val="0"/>
              </a:spcAft>
              <a:defRPr/>
            </a:pPr>
            <a:r>
              <a:rPr lang="en-US" sz="2400" b="1" dirty="0">
                <a:solidFill>
                  <a:srgbClr val="002060"/>
                </a:solidFill>
                <a:effectLst>
                  <a:outerShdw blurRad="38100" dist="38100" dir="2700000" algn="tl">
                    <a:srgbClr val="000000">
                      <a:alpha val="43137"/>
                    </a:srgbClr>
                  </a:outerShdw>
                </a:effectLst>
                <a:latin typeface="+mn-lt"/>
                <a:cs typeface="Arial" pitchFamily="34" charset="0"/>
              </a:rPr>
              <a:t>RD51 Collaboration – </a:t>
            </a:r>
            <a:r>
              <a:rPr lang="en-US" sz="2400" b="1" dirty="0" smtClean="0">
                <a:solidFill>
                  <a:srgbClr val="002060"/>
                </a:solidFill>
                <a:effectLst>
                  <a:outerShdw blurRad="38100" dist="38100" dir="2700000" algn="tl">
                    <a:srgbClr val="000000">
                      <a:alpha val="43137"/>
                    </a:srgbClr>
                  </a:outerShdw>
                </a:effectLst>
                <a:latin typeface="+mn-lt"/>
                <a:cs typeface="Arial" pitchFamily="34" charset="0"/>
              </a:rPr>
              <a:t>Activities</a:t>
            </a:r>
            <a:endParaRPr lang="en-US" sz="2400" b="1" dirty="0">
              <a:solidFill>
                <a:srgbClr val="002060"/>
              </a:solidFill>
              <a:effectLst>
                <a:outerShdw blurRad="38100" dist="38100" dir="2700000" algn="tl">
                  <a:srgbClr val="000000">
                    <a:alpha val="43137"/>
                  </a:srgbClr>
                </a:outerShdw>
              </a:effectLst>
              <a:latin typeface="+mn-lt"/>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3" name="Rectangle 5"/>
          <p:cNvSpPr>
            <a:spLocks noChangeArrowheads="1"/>
          </p:cNvSpPr>
          <p:nvPr/>
        </p:nvSpPr>
        <p:spPr bwMode="auto">
          <a:xfrm>
            <a:off x="1547815" y="46039"/>
            <a:ext cx="6264275" cy="503237"/>
          </a:xfrm>
          <a:prstGeom prst="rect">
            <a:avLst/>
          </a:prstGeom>
          <a:solidFill>
            <a:schemeClr val="bg1"/>
          </a:solidFill>
          <a:ln w="9525">
            <a:noFill/>
            <a:miter lim="800000"/>
            <a:headEnd/>
            <a:tailEnd/>
          </a:ln>
          <a:effectLst/>
        </p:spPr>
        <p:txBody>
          <a:bodyPr wrap="none" lIns="91418" tIns="45710" rIns="91418" bIns="45710" anchor="ctr"/>
          <a:lstStyle/>
          <a:p>
            <a:endParaRPr lang="en-GB" dirty="0"/>
          </a:p>
        </p:txBody>
      </p:sp>
      <p:pic>
        <p:nvPicPr>
          <p:cNvPr id="73735" name="Picture 7"/>
          <p:cNvPicPr>
            <a:picLocks noChangeAspect="1" noChangeArrowheads="1"/>
          </p:cNvPicPr>
          <p:nvPr/>
        </p:nvPicPr>
        <p:blipFill>
          <a:blip r:embed="rId3" cstate="print"/>
          <a:srcRect/>
          <a:stretch>
            <a:fillRect/>
          </a:stretch>
        </p:blipFill>
        <p:spPr bwMode="auto">
          <a:xfrm>
            <a:off x="3465514" y="620715"/>
            <a:ext cx="5570537" cy="1539875"/>
          </a:xfrm>
          <a:prstGeom prst="rect">
            <a:avLst/>
          </a:prstGeom>
          <a:noFill/>
          <a:ln w="9525">
            <a:noFill/>
            <a:miter lim="800000"/>
            <a:headEnd/>
            <a:tailEnd/>
          </a:ln>
          <a:effectLst/>
        </p:spPr>
      </p:pic>
      <p:pic>
        <p:nvPicPr>
          <p:cNvPr id="73736" name="Picture 8"/>
          <p:cNvPicPr>
            <a:picLocks noChangeAspect="1" noChangeArrowheads="1"/>
          </p:cNvPicPr>
          <p:nvPr/>
        </p:nvPicPr>
        <p:blipFill>
          <a:blip r:embed="rId4" cstate="print"/>
          <a:srcRect/>
          <a:stretch>
            <a:fillRect/>
          </a:stretch>
        </p:blipFill>
        <p:spPr bwMode="auto">
          <a:xfrm>
            <a:off x="3492501" y="2233613"/>
            <a:ext cx="2665413" cy="2087562"/>
          </a:xfrm>
          <a:prstGeom prst="rect">
            <a:avLst/>
          </a:prstGeom>
          <a:noFill/>
          <a:ln w="9525">
            <a:noFill/>
            <a:miter lim="800000"/>
            <a:headEnd/>
            <a:tailEnd/>
          </a:ln>
          <a:effectLst/>
        </p:spPr>
      </p:pic>
      <p:sp>
        <p:nvSpPr>
          <p:cNvPr id="73737" name="Rectangle 4"/>
          <p:cNvSpPr>
            <a:spLocks noChangeArrowheads="1"/>
          </p:cNvSpPr>
          <p:nvPr/>
        </p:nvSpPr>
        <p:spPr bwMode="auto">
          <a:xfrm>
            <a:off x="8924925" y="2422525"/>
            <a:ext cx="184712" cy="312174"/>
          </a:xfrm>
          <a:prstGeom prst="rect">
            <a:avLst/>
          </a:prstGeom>
          <a:noFill/>
          <a:ln w="9525">
            <a:noFill/>
            <a:miter lim="800000"/>
            <a:headEnd/>
            <a:tailEnd/>
          </a:ln>
        </p:spPr>
        <p:txBody>
          <a:bodyPr wrap="none" lIns="91418" tIns="45710" rIns="91418" bIns="45710">
            <a:spAutoFit/>
          </a:bodyPr>
          <a:lstStyle/>
          <a:p>
            <a:pPr eaLnBrk="0" hangingPunct="0"/>
            <a:endParaRPr lang="ja-JP" altLang="en-US" sz="1400">
              <a:latin typeface="Times New Roman" pitchFamily="18" charset="0"/>
              <a:ea typeface="ＭＳ Ｐゴシック" pitchFamily="-32" charset="-128"/>
            </a:endParaRPr>
          </a:p>
        </p:txBody>
      </p:sp>
      <p:pic>
        <p:nvPicPr>
          <p:cNvPr id="73738" name="Picture 20" descr="splinter joint 1"/>
          <p:cNvPicPr>
            <a:picLocks noChangeAspect="1" noChangeArrowheads="1"/>
          </p:cNvPicPr>
          <p:nvPr/>
        </p:nvPicPr>
        <p:blipFill>
          <a:blip r:embed="rId5" cstate="print"/>
          <a:srcRect/>
          <a:stretch>
            <a:fillRect/>
          </a:stretch>
        </p:blipFill>
        <p:spPr bwMode="auto">
          <a:xfrm>
            <a:off x="6303964" y="2233613"/>
            <a:ext cx="2719387" cy="781050"/>
          </a:xfrm>
          <a:prstGeom prst="rect">
            <a:avLst/>
          </a:prstGeom>
          <a:noFill/>
          <a:ln w="9525">
            <a:noFill/>
            <a:miter lim="800000"/>
            <a:headEnd/>
            <a:tailEnd/>
          </a:ln>
        </p:spPr>
      </p:pic>
      <p:pic>
        <p:nvPicPr>
          <p:cNvPr id="73739" name="Picture 21" descr="splinter joint 2"/>
          <p:cNvPicPr>
            <a:picLocks noChangeAspect="1" noChangeArrowheads="1"/>
          </p:cNvPicPr>
          <p:nvPr/>
        </p:nvPicPr>
        <p:blipFill>
          <a:blip r:embed="rId6" cstate="print"/>
          <a:srcRect/>
          <a:stretch>
            <a:fillRect/>
          </a:stretch>
        </p:blipFill>
        <p:spPr bwMode="auto">
          <a:xfrm>
            <a:off x="6326189" y="3068638"/>
            <a:ext cx="2719387" cy="1287462"/>
          </a:xfrm>
          <a:prstGeom prst="rect">
            <a:avLst/>
          </a:prstGeom>
          <a:noFill/>
          <a:ln w="9525">
            <a:noFill/>
            <a:miter lim="800000"/>
            <a:headEnd/>
            <a:tailEnd/>
          </a:ln>
        </p:spPr>
      </p:pic>
      <p:grpSp>
        <p:nvGrpSpPr>
          <p:cNvPr id="2" name="Group 15"/>
          <p:cNvGrpSpPr>
            <a:grpSpLocks/>
          </p:cNvGrpSpPr>
          <p:nvPr/>
        </p:nvGrpSpPr>
        <p:grpSpPr bwMode="auto">
          <a:xfrm>
            <a:off x="3428992" y="4462463"/>
            <a:ext cx="2328865" cy="2395537"/>
            <a:chOff x="2805" y="1207"/>
            <a:chExt cx="2385" cy="2610"/>
          </a:xfrm>
        </p:grpSpPr>
        <p:pic>
          <p:nvPicPr>
            <p:cNvPr id="73741" name="Picture 22" descr="large gem unskew"/>
            <p:cNvPicPr>
              <a:picLocks noChangeAspect="1" noChangeArrowheads="1"/>
            </p:cNvPicPr>
            <p:nvPr/>
          </p:nvPicPr>
          <p:blipFill>
            <a:blip r:embed="rId7" cstate="print"/>
            <a:srcRect/>
            <a:stretch>
              <a:fillRect/>
            </a:stretch>
          </p:blipFill>
          <p:spPr bwMode="auto">
            <a:xfrm>
              <a:off x="2805" y="1207"/>
              <a:ext cx="2385" cy="2610"/>
            </a:xfrm>
            <a:prstGeom prst="rect">
              <a:avLst/>
            </a:prstGeom>
            <a:noFill/>
            <a:ln w="9525">
              <a:noFill/>
              <a:miter lim="800000"/>
              <a:headEnd/>
              <a:tailEnd/>
            </a:ln>
          </p:spPr>
        </p:pic>
        <p:sp>
          <p:nvSpPr>
            <p:cNvPr id="73742" name="Text Box 19"/>
            <p:cNvSpPr txBox="1">
              <a:spLocks noChangeArrowheads="1"/>
            </p:cNvSpPr>
            <p:nvPr/>
          </p:nvSpPr>
          <p:spPr bwMode="auto">
            <a:xfrm>
              <a:off x="3469" y="2613"/>
              <a:ext cx="760" cy="335"/>
            </a:xfrm>
            <a:prstGeom prst="rect">
              <a:avLst/>
            </a:prstGeom>
            <a:noFill/>
            <a:ln w="9525">
              <a:noFill/>
              <a:miter lim="800000"/>
              <a:headEnd/>
              <a:tailEnd/>
            </a:ln>
          </p:spPr>
          <p:txBody>
            <a:bodyPr wrap="none">
              <a:spAutoFit/>
            </a:bodyPr>
            <a:lstStyle/>
            <a:p>
              <a:pPr eaLnBrk="0" hangingPunct="0"/>
              <a:r>
                <a:rPr lang="en-GB" altLang="ja-JP" sz="1400" b="1" i="1" dirty="0">
                  <a:latin typeface="Times New Roman" pitchFamily="18" charset="0"/>
                  <a:ea typeface="ＭＳ Ｐゴシック" pitchFamily="-32" charset="-128"/>
                </a:rPr>
                <a:t>60 cm</a:t>
              </a:r>
            </a:p>
          </p:txBody>
        </p:sp>
        <p:sp>
          <p:nvSpPr>
            <p:cNvPr id="73743" name="Line 23"/>
            <p:cNvSpPr>
              <a:spLocks noChangeShapeType="1"/>
            </p:cNvSpPr>
            <p:nvPr/>
          </p:nvSpPr>
          <p:spPr bwMode="auto">
            <a:xfrm flipV="1">
              <a:off x="3832" y="1226"/>
              <a:ext cx="0" cy="2544"/>
            </a:xfrm>
            <a:prstGeom prst="line">
              <a:avLst/>
            </a:prstGeom>
            <a:noFill/>
            <a:ln w="9525">
              <a:solidFill>
                <a:schemeClr val="tx1"/>
              </a:solidFill>
              <a:round/>
              <a:headEnd type="triangle" w="med" len="med"/>
              <a:tailEnd type="triangle" w="med" len="med"/>
            </a:ln>
          </p:spPr>
          <p:txBody>
            <a:bodyPr wrap="none" anchor="ctr"/>
            <a:lstStyle/>
            <a:p>
              <a:endParaRPr lang="en-GB" dirty="0"/>
            </a:p>
          </p:txBody>
        </p:sp>
      </p:grpSp>
      <p:pic>
        <p:nvPicPr>
          <p:cNvPr id="73744" name="Picture 18"/>
          <p:cNvPicPr>
            <a:picLocks noChangeAspect="1" noChangeArrowheads="1"/>
          </p:cNvPicPr>
          <p:nvPr/>
        </p:nvPicPr>
        <p:blipFill>
          <a:blip r:embed="rId8" cstate="print"/>
          <a:srcRect/>
          <a:stretch>
            <a:fillRect/>
          </a:stretch>
        </p:blipFill>
        <p:spPr bwMode="auto">
          <a:xfrm>
            <a:off x="5786446" y="4498598"/>
            <a:ext cx="2163550" cy="2359402"/>
          </a:xfrm>
          <a:prstGeom prst="rect">
            <a:avLst/>
          </a:prstGeom>
          <a:noFill/>
          <a:ln w="9525">
            <a:noFill/>
            <a:miter lim="800000"/>
            <a:headEnd/>
            <a:tailEnd/>
          </a:ln>
        </p:spPr>
      </p:pic>
      <p:sp>
        <p:nvSpPr>
          <p:cNvPr id="73745" name="Text Box 17"/>
          <p:cNvSpPr txBox="1">
            <a:spLocks noChangeArrowheads="1"/>
          </p:cNvSpPr>
          <p:nvPr/>
        </p:nvSpPr>
        <p:spPr bwMode="auto">
          <a:xfrm>
            <a:off x="214282" y="1071546"/>
            <a:ext cx="3001868" cy="923309"/>
          </a:xfrm>
          <a:prstGeom prst="rect">
            <a:avLst/>
          </a:prstGeom>
          <a:noFill/>
          <a:ln w="9525">
            <a:noFill/>
            <a:miter lim="800000"/>
            <a:headEnd/>
            <a:tailEnd/>
          </a:ln>
          <a:effectLst/>
        </p:spPr>
        <p:txBody>
          <a:bodyPr wrap="none" lIns="91418" tIns="45710" rIns="91418" bIns="45710">
            <a:spAutoFit/>
          </a:bodyPr>
          <a:lstStyle/>
          <a:p>
            <a:pPr algn="ctr"/>
            <a:r>
              <a:rPr lang="en-US" b="1" dirty="0">
                <a:solidFill>
                  <a:schemeClr val="tx2"/>
                </a:solidFill>
                <a:latin typeface="+mj-lt"/>
              </a:rPr>
              <a:t>New single mask technology:</a:t>
            </a:r>
          </a:p>
          <a:p>
            <a:pPr algn="ctr"/>
            <a:r>
              <a:rPr lang="en-US" b="1" dirty="0">
                <a:solidFill>
                  <a:schemeClr val="tx2"/>
                </a:solidFill>
                <a:latin typeface="+mj-lt"/>
              </a:rPr>
              <a:t>Development and evaluation </a:t>
            </a:r>
          </a:p>
          <a:p>
            <a:pPr algn="ctr"/>
            <a:r>
              <a:rPr lang="en-US" b="1" dirty="0">
                <a:solidFill>
                  <a:schemeClr val="tx2"/>
                </a:solidFill>
                <a:latin typeface="+mj-lt"/>
              </a:rPr>
              <a:t>w</a:t>
            </a:r>
            <a:r>
              <a:rPr lang="en-US" b="1" dirty="0" smtClean="0">
                <a:solidFill>
                  <a:schemeClr val="tx2"/>
                </a:solidFill>
                <a:latin typeface="+mj-lt"/>
              </a:rPr>
              <a:t>ith </a:t>
            </a:r>
            <a:r>
              <a:rPr lang="en-US" b="1" dirty="0">
                <a:solidFill>
                  <a:schemeClr val="tx2"/>
                </a:solidFill>
                <a:latin typeface="+mj-lt"/>
              </a:rPr>
              <a:t>small prototypes</a:t>
            </a:r>
            <a:endParaRPr lang="fr-FR" b="1" dirty="0">
              <a:solidFill>
                <a:schemeClr val="tx2"/>
              </a:solidFill>
              <a:latin typeface="+mj-lt"/>
            </a:endParaRPr>
          </a:p>
        </p:txBody>
      </p:sp>
      <p:sp>
        <p:nvSpPr>
          <p:cNvPr id="29703" name="Text Box 7"/>
          <p:cNvSpPr txBox="1">
            <a:spLocks noChangeArrowheads="1"/>
          </p:cNvSpPr>
          <p:nvPr/>
        </p:nvSpPr>
        <p:spPr bwMode="auto">
          <a:xfrm>
            <a:off x="0" y="4929198"/>
            <a:ext cx="3428992" cy="1477307"/>
          </a:xfrm>
          <a:prstGeom prst="rect">
            <a:avLst/>
          </a:prstGeom>
          <a:noFill/>
          <a:ln w="9525">
            <a:noFill/>
            <a:miter lim="800000"/>
            <a:headEnd/>
            <a:tailEnd/>
          </a:ln>
        </p:spPr>
        <p:txBody>
          <a:bodyPr wrap="square" lIns="91418" tIns="45710" rIns="91418" bIns="45710">
            <a:spAutoFit/>
          </a:bodyPr>
          <a:lstStyle/>
          <a:p>
            <a:pPr algn="ctr" eaLnBrk="0" hangingPunct="0"/>
            <a:r>
              <a:rPr lang="en-GB" altLang="ja-JP" b="1" dirty="0" smtClean="0">
                <a:solidFill>
                  <a:schemeClr val="tx2"/>
                </a:solidFill>
                <a:latin typeface="+mj-lt"/>
                <a:ea typeface="ＭＳ Ｐゴシック" pitchFamily="-32" charset="-128"/>
                <a:cs typeface="Arial" charset="0"/>
              </a:rPr>
              <a:t>Two-sectors triple-GEM prototype for</a:t>
            </a:r>
            <a:endParaRPr lang="en-GB" altLang="ja-JP" b="1" dirty="0">
              <a:solidFill>
                <a:schemeClr val="tx2"/>
              </a:solidFill>
              <a:latin typeface="+mj-lt"/>
              <a:ea typeface="ＭＳ Ｐゴシック" pitchFamily="-32" charset="-128"/>
              <a:cs typeface="Arial" charset="0"/>
            </a:endParaRPr>
          </a:p>
          <a:p>
            <a:pPr algn="ctr" eaLnBrk="0" hangingPunct="0"/>
            <a:r>
              <a:rPr lang="en-GB" altLang="ja-JP" b="1" dirty="0">
                <a:solidFill>
                  <a:schemeClr val="tx2"/>
                </a:solidFill>
                <a:latin typeface="+mj-lt"/>
                <a:ea typeface="ＭＳ Ｐゴシック" pitchFamily="-32" charset="-128"/>
                <a:cs typeface="Arial" charset="0"/>
              </a:rPr>
              <a:t>TOTEM T1 </a:t>
            </a:r>
            <a:r>
              <a:rPr lang="en-GB" altLang="ja-JP" b="1" dirty="0" smtClean="0">
                <a:solidFill>
                  <a:schemeClr val="tx2"/>
                </a:solidFill>
                <a:latin typeface="+mj-lt"/>
                <a:ea typeface="ＭＳ Ｐゴシック" pitchFamily="-32" charset="-128"/>
                <a:cs typeface="Arial" charset="0"/>
              </a:rPr>
              <a:t>upgrade</a:t>
            </a:r>
            <a:endParaRPr lang="en-GB" altLang="ja-JP" b="1" dirty="0">
              <a:solidFill>
                <a:schemeClr val="tx2"/>
              </a:solidFill>
              <a:latin typeface="+mj-lt"/>
              <a:ea typeface="ＭＳ Ｐゴシック" pitchFamily="-32" charset="-128"/>
              <a:cs typeface="Arial" charset="0"/>
            </a:endParaRPr>
          </a:p>
          <a:p>
            <a:pPr algn="ctr" eaLnBrk="0" hangingPunct="0"/>
            <a:r>
              <a:rPr lang="en-GB" altLang="ja-JP" b="1" dirty="0">
                <a:solidFill>
                  <a:schemeClr val="tx2"/>
                </a:solidFill>
                <a:latin typeface="+mj-lt"/>
                <a:ea typeface="ＭＳ Ｐゴシック" pitchFamily="-32" charset="-128"/>
                <a:cs typeface="Arial" charset="0"/>
              </a:rPr>
              <a:t>(60x60 cm</a:t>
            </a:r>
            <a:r>
              <a:rPr lang="en-GB" altLang="ja-JP" b="1" baseline="30000" dirty="0">
                <a:solidFill>
                  <a:schemeClr val="tx2"/>
                </a:solidFill>
                <a:latin typeface="+mj-lt"/>
                <a:ea typeface="ＭＳ Ｐゴシック" pitchFamily="-32" charset="-128"/>
                <a:cs typeface="Arial" charset="0"/>
              </a:rPr>
              <a:t>2</a:t>
            </a:r>
            <a:r>
              <a:rPr lang="en-GB" altLang="ja-JP" b="1" dirty="0">
                <a:solidFill>
                  <a:schemeClr val="tx2"/>
                </a:solidFill>
                <a:latin typeface="+mj-lt"/>
                <a:ea typeface="ＭＳ Ｐゴシック" pitchFamily="-32" charset="-128"/>
                <a:cs typeface="Arial" charset="0"/>
              </a:rPr>
              <a:t>) </a:t>
            </a:r>
            <a:endParaRPr lang="en-GB" altLang="ja-JP" b="1" dirty="0" smtClean="0">
              <a:solidFill>
                <a:schemeClr val="tx2"/>
              </a:solidFill>
              <a:latin typeface="+mj-lt"/>
              <a:ea typeface="ＭＳ Ｐゴシック" pitchFamily="-32" charset="-128"/>
              <a:cs typeface="Arial" charset="0"/>
            </a:endParaRPr>
          </a:p>
          <a:p>
            <a:pPr algn="ctr" eaLnBrk="0" hangingPunct="0"/>
            <a:r>
              <a:rPr lang="en-GB" altLang="ja-JP" b="1" dirty="0" smtClean="0">
                <a:solidFill>
                  <a:schemeClr val="tx2"/>
                </a:solidFill>
                <a:latin typeface="+mj-lt"/>
                <a:ea typeface="ＭＳ Ｐゴシック" pitchFamily="-32" charset="-128"/>
              </a:rPr>
              <a:t>Tested in the RD51 beam facility</a:t>
            </a:r>
            <a:endParaRPr lang="en-GB" altLang="ja-JP" b="1" dirty="0">
              <a:solidFill>
                <a:schemeClr val="tx2"/>
              </a:solidFill>
              <a:latin typeface="+mj-lt"/>
              <a:ea typeface="ＭＳ Ｐゴシック" pitchFamily="-32" charset="-128"/>
              <a:cs typeface="Arial" charset="0"/>
            </a:endParaRPr>
          </a:p>
        </p:txBody>
      </p:sp>
      <p:pic>
        <p:nvPicPr>
          <p:cNvPr id="18" name="Picture 13"/>
          <p:cNvPicPr>
            <a:picLocks noChangeAspect="1" noChangeArrowheads="1"/>
          </p:cNvPicPr>
          <p:nvPr/>
        </p:nvPicPr>
        <p:blipFill>
          <a:blip r:embed="rId9" cstate="print"/>
          <a:srcRect/>
          <a:stretch>
            <a:fillRect/>
          </a:stretch>
        </p:blipFill>
        <p:spPr bwMode="auto">
          <a:xfrm>
            <a:off x="7426099" y="4449543"/>
            <a:ext cx="1717901" cy="1285875"/>
          </a:xfrm>
          <a:prstGeom prst="rect">
            <a:avLst/>
          </a:prstGeom>
          <a:noFill/>
          <a:ln w="9525">
            <a:noFill/>
            <a:miter lim="800000"/>
            <a:headEnd/>
            <a:tailEnd/>
          </a:ln>
        </p:spPr>
      </p:pic>
      <p:sp>
        <p:nvSpPr>
          <p:cNvPr id="21" name="Title 1"/>
          <p:cNvSpPr txBox="1">
            <a:spLocks/>
          </p:cNvSpPr>
          <p:nvPr/>
        </p:nvSpPr>
        <p:spPr bwMode="auto">
          <a:xfrm>
            <a:off x="571472" y="0"/>
            <a:ext cx="8143932" cy="785813"/>
          </a:xfrm>
          <a:prstGeom prst="rect">
            <a:avLst/>
          </a:prstGeom>
          <a:noFill/>
          <a:ln w="9525">
            <a:noFill/>
            <a:miter lim="800000"/>
            <a:headEnd/>
            <a:tailEnd/>
          </a:ln>
        </p:spPr>
        <p:txBody>
          <a:bodyPr vert="horz" wrap="square" lIns="91429" tIns="45715" rIns="91429" bIns="45715"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400" b="1" i="0" u="none" strike="noStrike" kern="1200" cap="none" spc="0" normalizeH="0" baseline="0" noProof="0" dirty="0" smtClean="0">
                <a:ln>
                  <a:noFill/>
                </a:ln>
                <a:solidFill>
                  <a:schemeClr val="tx2"/>
                </a:solidFill>
                <a:effectLst>
                  <a:outerShdw blurRad="38100" dist="38100" dir="2700000" algn="tl">
                    <a:srgbClr val="000000">
                      <a:alpha val="43137"/>
                    </a:srgbClr>
                  </a:outerShdw>
                </a:effectLst>
                <a:uLnTx/>
                <a:uFillTx/>
                <a:latin typeface="+mj-lt"/>
                <a:ea typeface="+mj-ea"/>
                <a:cs typeface="+mj-cs"/>
              </a:rPr>
              <a:t>Large Area GEM Detectors  </a:t>
            </a:r>
            <a:r>
              <a:rPr lang="en-GB" sz="2400" b="1" dirty="0" smtClean="0">
                <a:solidFill>
                  <a:schemeClr val="tx2"/>
                </a:solidFill>
                <a:effectLst>
                  <a:outerShdw blurRad="38100" dist="38100" dir="2700000" algn="tl">
                    <a:srgbClr val="000000">
                      <a:alpha val="43137"/>
                    </a:srgbClr>
                  </a:outerShdw>
                </a:effectLst>
                <a:latin typeface="+mj-lt"/>
                <a:ea typeface="+mj-ea"/>
                <a:cs typeface="+mj-cs"/>
              </a:rPr>
              <a:t>Development</a:t>
            </a:r>
            <a:endParaRPr kumimoji="0" lang="en-GB" sz="2400" b="0" i="0" u="none" strike="noStrike" kern="1200" cap="none" spc="0" normalizeH="0" baseline="0" noProof="0" dirty="0">
              <a:ln>
                <a:noFill/>
              </a:ln>
              <a:solidFill>
                <a:schemeClr val="tx2"/>
              </a:solidFill>
              <a:effectLst>
                <a:outerShdw blurRad="38100" dist="38100" dir="2700000" algn="tl">
                  <a:srgbClr val="000000">
                    <a:alpha val="43137"/>
                  </a:srgbClr>
                </a:outerShdw>
              </a:effectLst>
              <a:uLnTx/>
              <a:uFillTx/>
              <a:latin typeface="+mj-lt"/>
              <a:ea typeface="+mj-ea"/>
              <a:cs typeface="+mj-cs"/>
            </a:endParaRPr>
          </a:p>
        </p:txBody>
      </p:sp>
      <p:sp>
        <p:nvSpPr>
          <p:cNvPr id="23" name="TextBox 22"/>
          <p:cNvSpPr txBox="1"/>
          <p:nvPr/>
        </p:nvSpPr>
        <p:spPr>
          <a:xfrm>
            <a:off x="214282" y="3000372"/>
            <a:ext cx="2577757" cy="646331"/>
          </a:xfrm>
          <a:prstGeom prst="rect">
            <a:avLst/>
          </a:prstGeom>
          <a:noFill/>
        </p:spPr>
        <p:txBody>
          <a:bodyPr wrap="none" rtlCol="0">
            <a:spAutoFit/>
          </a:bodyPr>
          <a:lstStyle/>
          <a:p>
            <a:pPr algn="ctr"/>
            <a:r>
              <a:rPr lang="en-GB" b="1" dirty="0" smtClean="0">
                <a:solidFill>
                  <a:schemeClr val="tx2"/>
                </a:solidFill>
                <a:latin typeface="+mj-lt"/>
              </a:rPr>
              <a:t>Technology picked up by:</a:t>
            </a:r>
          </a:p>
          <a:p>
            <a:pPr algn="ctr"/>
            <a:r>
              <a:rPr lang="en-GB" b="1" dirty="0" smtClean="0">
                <a:solidFill>
                  <a:schemeClr val="tx2"/>
                </a:solidFill>
                <a:latin typeface="+mj-lt"/>
              </a:rPr>
              <a:t>KLOE, TOTEM, CMS</a:t>
            </a:r>
            <a:endParaRPr lang="en-GB" b="1" dirty="0">
              <a:solidFill>
                <a:schemeClr val="tx2"/>
              </a:solidFill>
              <a:latin typeface="+mj-l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charging.png"/>
          <p:cNvPicPr>
            <a:picLocks noChangeAspect="1"/>
          </p:cNvPicPr>
          <p:nvPr/>
        </p:nvPicPr>
        <p:blipFill>
          <a:blip r:embed="rId2" cstate="print"/>
          <a:srcRect/>
          <a:stretch>
            <a:fillRect/>
          </a:stretch>
        </p:blipFill>
        <p:spPr bwMode="auto">
          <a:xfrm>
            <a:off x="3929058" y="1428736"/>
            <a:ext cx="5040312" cy="3363912"/>
          </a:xfrm>
          <a:prstGeom prst="rect">
            <a:avLst/>
          </a:prstGeom>
          <a:solidFill>
            <a:schemeClr val="bg1"/>
          </a:solidFill>
          <a:ln w="9525">
            <a:noFill/>
            <a:miter lim="800000"/>
            <a:headEnd/>
            <a:tailEnd/>
          </a:ln>
        </p:spPr>
      </p:pic>
      <p:sp>
        <p:nvSpPr>
          <p:cNvPr id="2" name="Rectangle 1"/>
          <p:cNvSpPr/>
          <p:nvPr/>
        </p:nvSpPr>
        <p:spPr>
          <a:xfrm>
            <a:off x="785786" y="142852"/>
            <a:ext cx="8001000" cy="1200318"/>
          </a:xfrm>
          <a:prstGeom prst="rect">
            <a:avLst/>
          </a:prstGeom>
        </p:spPr>
        <p:txBody>
          <a:bodyPr lIns="91429" tIns="45715" rIns="91429" bIns="45715">
            <a:spAutoFit/>
          </a:bodyPr>
          <a:lstStyle/>
          <a:p>
            <a:pPr>
              <a:defRPr/>
            </a:pPr>
            <a:r>
              <a:rPr lang="en-GB" sz="2400" b="1" dirty="0">
                <a:solidFill>
                  <a:schemeClr val="tx2"/>
                </a:solidFill>
                <a:effectLst>
                  <a:outerShdw blurRad="38100" dist="38100" dir="2700000" algn="tl">
                    <a:srgbClr val="000000">
                      <a:alpha val="43137"/>
                    </a:srgbClr>
                  </a:outerShdw>
                </a:effectLst>
              </a:rPr>
              <a:t>Software </a:t>
            </a:r>
            <a:r>
              <a:rPr lang="en-GB" sz="2400" b="1" dirty="0" smtClean="0">
                <a:solidFill>
                  <a:schemeClr val="tx2"/>
                </a:solidFill>
                <a:effectLst>
                  <a:outerShdw blurRad="38100" dist="38100" dir="2700000" algn="tl">
                    <a:srgbClr val="000000">
                      <a:alpha val="43137"/>
                    </a:srgbClr>
                  </a:outerShdw>
                </a:effectLst>
              </a:rPr>
              <a:t>Tools </a:t>
            </a:r>
            <a:r>
              <a:rPr lang="en-GB" sz="2400" b="1" dirty="0">
                <a:solidFill>
                  <a:schemeClr val="tx2"/>
                </a:solidFill>
                <a:effectLst>
                  <a:outerShdw blurRad="38100" dist="38100" dir="2700000" algn="tl">
                    <a:srgbClr val="000000">
                      <a:alpha val="43137"/>
                    </a:srgbClr>
                  </a:outerShdw>
                </a:effectLst>
              </a:rPr>
              <a:t>D</a:t>
            </a:r>
            <a:r>
              <a:rPr lang="en-GB" sz="2400" b="1" dirty="0" smtClean="0">
                <a:solidFill>
                  <a:schemeClr val="tx2"/>
                </a:solidFill>
                <a:effectLst>
                  <a:outerShdw blurRad="38100" dist="38100" dir="2700000" algn="tl">
                    <a:srgbClr val="000000">
                      <a:alpha val="43137"/>
                    </a:srgbClr>
                  </a:outerShdw>
                </a:effectLst>
              </a:rPr>
              <a:t>evelopment </a:t>
            </a:r>
            <a:r>
              <a:rPr lang="en-GB" sz="2400" b="1" dirty="0">
                <a:solidFill>
                  <a:schemeClr val="tx2"/>
                </a:solidFill>
                <a:effectLst>
                  <a:outerShdw blurRad="38100" dist="38100" dir="2700000" algn="tl">
                    <a:srgbClr val="000000">
                      <a:alpha val="43137"/>
                    </a:srgbClr>
                  </a:outerShdw>
                </a:effectLst>
              </a:rPr>
              <a:t>for  MPGD </a:t>
            </a:r>
            <a:r>
              <a:rPr lang="en-GB" sz="2400" b="1" dirty="0" smtClean="0">
                <a:solidFill>
                  <a:schemeClr val="tx2"/>
                </a:solidFill>
                <a:effectLst>
                  <a:outerShdw blurRad="38100" dist="38100" dir="2700000" algn="tl">
                    <a:srgbClr val="000000">
                      <a:alpha val="43137"/>
                    </a:srgbClr>
                  </a:outerShdw>
                </a:effectLst>
              </a:rPr>
              <a:t>Simulations</a:t>
            </a:r>
          </a:p>
          <a:p>
            <a:pPr>
              <a:defRPr/>
            </a:pPr>
            <a:endParaRPr lang="en-GB" sz="2400" b="1" dirty="0" smtClean="0">
              <a:solidFill>
                <a:schemeClr val="tx2"/>
              </a:solidFill>
              <a:effectLst>
                <a:outerShdw blurRad="38100" dist="38100" dir="2700000" algn="tl">
                  <a:srgbClr val="000000">
                    <a:alpha val="43137"/>
                  </a:srgbClr>
                </a:outerShdw>
              </a:effectLst>
            </a:endParaRPr>
          </a:p>
          <a:p>
            <a:pPr>
              <a:defRPr/>
            </a:pPr>
            <a:r>
              <a:rPr lang="en-GB" sz="2400" b="1" dirty="0" smtClean="0">
                <a:solidFill>
                  <a:schemeClr val="tx2"/>
                </a:solidFill>
                <a:effectLst>
                  <a:outerShdw blurRad="38100" dist="38100" dir="2700000" algn="tl">
                    <a:srgbClr val="000000">
                      <a:alpha val="43137"/>
                    </a:srgbClr>
                  </a:outerShdw>
                </a:effectLst>
              </a:rPr>
              <a:t> </a:t>
            </a:r>
            <a:endParaRPr lang="en-GB" sz="2400" dirty="0">
              <a:effectLst>
                <a:outerShdw blurRad="38100" dist="38100" dir="2700000" algn="tl">
                  <a:srgbClr val="000000">
                    <a:alpha val="43137"/>
                  </a:srgbClr>
                </a:outerShdw>
              </a:effectLst>
            </a:endParaRPr>
          </a:p>
        </p:txBody>
      </p:sp>
      <p:sp>
        <p:nvSpPr>
          <p:cNvPr id="11267" name="Rectangle 2"/>
          <p:cNvSpPr>
            <a:spLocks noChangeArrowheads="1"/>
          </p:cNvSpPr>
          <p:nvPr/>
        </p:nvSpPr>
        <p:spPr bwMode="auto">
          <a:xfrm>
            <a:off x="4214810" y="4143380"/>
            <a:ext cx="3500462" cy="2462202"/>
          </a:xfrm>
          <a:prstGeom prst="rect">
            <a:avLst/>
          </a:prstGeom>
          <a:noFill/>
          <a:ln w="9525">
            <a:noFill/>
            <a:miter lim="800000"/>
            <a:headEnd/>
            <a:tailEnd/>
          </a:ln>
        </p:spPr>
        <p:txBody>
          <a:bodyPr wrap="square" lIns="91429" tIns="45715" rIns="91429" bIns="45715">
            <a:spAutoFit/>
          </a:bodyPr>
          <a:lstStyle/>
          <a:p>
            <a:r>
              <a:rPr lang="en-GB" sz="1400" b="1" dirty="0">
                <a:solidFill>
                  <a:schemeClr val="tx2"/>
                </a:solidFill>
              </a:rPr>
              <a:t>New features:</a:t>
            </a:r>
          </a:p>
          <a:p>
            <a:r>
              <a:rPr lang="en-GB" sz="1400" dirty="0" smtClean="0">
                <a:solidFill>
                  <a:schemeClr val="tx2"/>
                </a:solidFill>
              </a:rPr>
              <a:t>microscopic </a:t>
            </a:r>
            <a:r>
              <a:rPr lang="en-GB" sz="1400" dirty="0">
                <a:solidFill>
                  <a:schemeClr val="tx2"/>
                </a:solidFill>
              </a:rPr>
              <a:t>electron tracking + avalanches (under test);</a:t>
            </a:r>
          </a:p>
          <a:p>
            <a:r>
              <a:rPr lang="en-GB" sz="1400" dirty="0">
                <a:solidFill>
                  <a:schemeClr val="tx2"/>
                </a:solidFill>
              </a:rPr>
              <a:t>updates of the gas parameters (regularly);</a:t>
            </a:r>
          </a:p>
          <a:p>
            <a:r>
              <a:rPr lang="en-GB" sz="1400" dirty="0">
                <a:solidFill>
                  <a:schemeClr val="tx2"/>
                </a:solidFill>
              </a:rPr>
              <a:t>boundary element field </a:t>
            </a:r>
            <a:r>
              <a:rPr lang="en-GB" sz="1400" dirty="0" smtClean="0">
                <a:solidFill>
                  <a:schemeClr val="tx2"/>
                </a:solidFill>
              </a:rPr>
              <a:t>calculations);</a:t>
            </a:r>
            <a:endParaRPr lang="en-GB" sz="1400" dirty="0">
              <a:solidFill>
                <a:schemeClr val="tx2"/>
              </a:solidFill>
            </a:endParaRPr>
          </a:p>
          <a:p>
            <a:r>
              <a:rPr lang="en-GB" sz="1400" dirty="0">
                <a:solidFill>
                  <a:schemeClr val="tx2"/>
                </a:solidFill>
              </a:rPr>
              <a:t>root+Geant4 interface (prototypes).</a:t>
            </a:r>
          </a:p>
          <a:p>
            <a:endParaRPr lang="en-GB" sz="1400" dirty="0">
              <a:solidFill>
                <a:schemeClr val="tx2"/>
              </a:solidFill>
            </a:endParaRPr>
          </a:p>
          <a:p>
            <a:r>
              <a:rPr lang="en-GB" sz="1400" b="1" dirty="0">
                <a:solidFill>
                  <a:schemeClr val="tx2"/>
                </a:solidFill>
              </a:rPr>
              <a:t>In progress:</a:t>
            </a:r>
          </a:p>
          <a:p>
            <a:r>
              <a:rPr lang="en-GB" sz="1400" dirty="0" smtClean="0">
                <a:solidFill>
                  <a:schemeClr val="tx2"/>
                </a:solidFill>
              </a:rPr>
              <a:t>avalanche </a:t>
            </a:r>
            <a:r>
              <a:rPr lang="en-GB" sz="1400" dirty="0">
                <a:solidFill>
                  <a:schemeClr val="tx2"/>
                </a:solidFill>
              </a:rPr>
              <a:t>statistics;</a:t>
            </a:r>
          </a:p>
          <a:p>
            <a:r>
              <a:rPr lang="en-GB" sz="1400" dirty="0">
                <a:solidFill>
                  <a:schemeClr val="tx2"/>
                </a:solidFill>
              </a:rPr>
              <a:t>Penning transfer from experimental </a:t>
            </a:r>
            <a:r>
              <a:rPr lang="en-GB" sz="1400" dirty="0" smtClean="0">
                <a:solidFill>
                  <a:schemeClr val="tx2"/>
                </a:solidFill>
              </a:rPr>
              <a:t>data.</a:t>
            </a:r>
            <a:endParaRPr lang="en-GB" sz="1400" dirty="0">
              <a:solidFill>
                <a:schemeClr val="tx2"/>
              </a:solidFill>
            </a:endParaRPr>
          </a:p>
          <a:p>
            <a:endParaRPr lang="en-GB" sz="1400" dirty="0">
              <a:solidFill>
                <a:schemeClr val="tx2"/>
              </a:solidFill>
            </a:endParaRPr>
          </a:p>
        </p:txBody>
      </p:sp>
      <p:pic>
        <p:nvPicPr>
          <p:cNvPr id="11268" name="Picture 4" descr="microscoping tracking.jpg"/>
          <p:cNvPicPr>
            <a:picLocks noChangeAspect="1"/>
          </p:cNvPicPr>
          <p:nvPr/>
        </p:nvPicPr>
        <p:blipFill>
          <a:blip r:embed="rId3" cstate="print"/>
          <a:srcRect/>
          <a:stretch>
            <a:fillRect/>
          </a:stretch>
        </p:blipFill>
        <p:spPr bwMode="auto">
          <a:xfrm>
            <a:off x="428596" y="1214422"/>
            <a:ext cx="3143250" cy="3105150"/>
          </a:xfrm>
          <a:prstGeom prst="rect">
            <a:avLst/>
          </a:prstGeom>
          <a:noFill/>
          <a:ln w="9525">
            <a:noFill/>
            <a:miter lim="800000"/>
            <a:headEnd/>
            <a:tailEnd/>
          </a:ln>
        </p:spPr>
      </p:pic>
      <p:sp>
        <p:nvSpPr>
          <p:cNvPr id="20" name="Rectangle 19"/>
          <p:cNvSpPr/>
          <p:nvPr/>
        </p:nvSpPr>
        <p:spPr>
          <a:xfrm>
            <a:off x="1214414" y="571480"/>
            <a:ext cx="6929454" cy="584775"/>
          </a:xfrm>
          <a:prstGeom prst="rect">
            <a:avLst/>
          </a:prstGeom>
        </p:spPr>
        <p:txBody>
          <a:bodyPr wrap="square">
            <a:spAutoFit/>
          </a:bodyPr>
          <a:lstStyle/>
          <a:p>
            <a:pPr algn="ctr"/>
            <a:r>
              <a:rPr lang="en-US" altLang="ja-JP" sz="1600" b="1" dirty="0" smtClean="0">
                <a:solidFill>
                  <a:srgbClr val="FF0000"/>
                </a:solidFill>
                <a:effectLst>
                  <a:outerShdw blurRad="38100" dist="38100" dir="2700000" algn="tl">
                    <a:srgbClr val="000000"/>
                  </a:outerShdw>
                </a:effectLst>
                <a:ea typeface="ＭＳ Ｐゴシック" pitchFamily="-32" charset="-128"/>
              </a:rPr>
              <a:t>Objective: Development of common, open access software and documentation for MPGD simulations</a:t>
            </a:r>
            <a:endParaRPr lang="fr-FR" sz="1600" b="1" dirty="0">
              <a:solidFill>
                <a:srgbClr val="FF0000"/>
              </a:solidFill>
              <a:effectLst>
                <a:outerShdw blurRad="38100" dist="38100" dir="2700000" algn="tl">
                  <a:srgbClr val="000000"/>
                </a:outerShdw>
              </a:effectLst>
            </a:endParaRPr>
          </a:p>
        </p:txBody>
      </p:sp>
      <p:sp>
        <p:nvSpPr>
          <p:cNvPr id="21" name="Text Box 25"/>
          <p:cNvSpPr txBox="1">
            <a:spLocks noChangeArrowheads="1"/>
          </p:cNvSpPr>
          <p:nvPr/>
        </p:nvSpPr>
        <p:spPr bwMode="auto">
          <a:xfrm>
            <a:off x="285720" y="4214818"/>
            <a:ext cx="3643338" cy="2462192"/>
          </a:xfrm>
          <a:prstGeom prst="rect">
            <a:avLst/>
          </a:prstGeom>
          <a:noFill/>
          <a:ln w="9525" algn="ctr">
            <a:noFill/>
            <a:miter lim="800000"/>
            <a:headEnd/>
            <a:tailEnd/>
          </a:ln>
          <a:effectLst/>
        </p:spPr>
        <p:txBody>
          <a:bodyPr wrap="square" lIns="91418" tIns="45710" rIns="91418" bIns="45710">
            <a:spAutoFit/>
          </a:bodyPr>
          <a:lstStyle/>
          <a:p>
            <a:pPr>
              <a:buFontTx/>
              <a:buChar char="•"/>
            </a:pPr>
            <a:r>
              <a:rPr lang="en-US" altLang="ja-JP" sz="1400" dirty="0">
                <a:solidFill>
                  <a:schemeClr val="tx2"/>
                </a:solidFill>
                <a:latin typeface="+mj-lt"/>
                <a:ea typeface="ＭＳ Ｐゴシック" pitchFamily="-32" charset="-128"/>
              </a:rPr>
              <a:t> Development of common platform for detector simulations (gas detector simulation in Geant4, interface to ROOT).</a:t>
            </a:r>
          </a:p>
          <a:p>
            <a:endParaRPr lang="en-US" altLang="ja-JP" sz="1400" dirty="0">
              <a:solidFill>
                <a:schemeClr val="tx2"/>
              </a:solidFill>
              <a:latin typeface="+mj-lt"/>
              <a:ea typeface="ＭＳ Ｐゴシック" pitchFamily="-32" charset="-128"/>
            </a:endParaRPr>
          </a:p>
          <a:p>
            <a:pPr>
              <a:buFontTx/>
              <a:buChar char="•"/>
            </a:pPr>
            <a:r>
              <a:rPr lang="en-US" altLang="ja-JP" sz="1400" dirty="0">
                <a:solidFill>
                  <a:schemeClr val="tx2"/>
                </a:solidFill>
                <a:latin typeface="+mj-lt"/>
                <a:ea typeface="ＭＳ Ｐゴシック" pitchFamily="-32" charset="-128"/>
              </a:rPr>
              <a:t> Development of algorithms (in particular in the domain of very small scale structures - </a:t>
            </a:r>
            <a:r>
              <a:rPr lang="en-US" altLang="ja-JP" sz="1400" u="sng" dirty="0">
                <a:solidFill>
                  <a:schemeClr val="tx2"/>
                </a:solidFill>
                <a:latin typeface="+mj-lt"/>
                <a:ea typeface="ＭＳ Ｐゴシック" pitchFamily="-32" charset="-128"/>
              </a:rPr>
              <a:t>implementation of nearly exact boundary element method interfaced to Garfield</a:t>
            </a:r>
            <a:r>
              <a:rPr lang="en-US" altLang="ja-JP" sz="1400" dirty="0">
                <a:solidFill>
                  <a:schemeClr val="tx2"/>
                </a:solidFill>
                <a:latin typeface="+mj-lt"/>
                <a:ea typeface="ＭＳ Ｐゴシック" pitchFamily="-32" charset="-128"/>
              </a:rPr>
              <a:t>).</a:t>
            </a:r>
            <a:endParaRPr lang="en-US" sz="1400" dirty="0">
              <a:solidFill>
                <a:schemeClr val="tx2"/>
              </a:solidFill>
              <a:latin typeface="+mj-lt"/>
            </a:endParaRPr>
          </a:p>
          <a:p>
            <a:endParaRPr lang="en-US" sz="1400" dirty="0">
              <a:solidFill>
                <a:schemeClr val="tx2"/>
              </a:solidFill>
              <a:latin typeface="+mj-lt"/>
            </a:endParaRPr>
          </a:p>
          <a:p>
            <a:pPr>
              <a:buFontTx/>
              <a:buChar char="•"/>
            </a:pPr>
            <a:r>
              <a:rPr lang="en-US" altLang="ja-JP" sz="1400" dirty="0">
                <a:solidFill>
                  <a:schemeClr val="tx2"/>
                </a:solidFill>
                <a:latin typeface="+mj-lt"/>
                <a:ea typeface="ＭＳ Ｐゴシック" pitchFamily="-32" charset="-128"/>
              </a:rPr>
              <a:t>  Simulation improvements (penning transfer</a:t>
            </a:r>
          </a:p>
          <a:p>
            <a:r>
              <a:rPr lang="en-US" altLang="ja-JP" sz="1400" dirty="0">
                <a:solidFill>
                  <a:schemeClr val="tx2"/>
                </a:solidFill>
                <a:latin typeface="+mj-lt"/>
                <a:ea typeface="ＭＳ Ｐゴシック" pitchFamily="-32" charset="-128"/>
              </a:rPr>
              <a:t>studies, photon excitation via excimers)</a:t>
            </a:r>
            <a:endParaRPr lang="fr-FR" sz="1400" dirty="0">
              <a:solidFill>
                <a:schemeClr val="tx2"/>
              </a:solidFill>
              <a:latin typeface="+mj-l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2" name="Picture 4"/>
          <p:cNvPicPr>
            <a:picLocks noChangeAspect="1" noChangeArrowheads="1"/>
          </p:cNvPicPr>
          <p:nvPr/>
        </p:nvPicPr>
        <p:blipFill>
          <a:blip r:embed="rId3" cstate="print"/>
          <a:srcRect/>
          <a:stretch>
            <a:fillRect/>
          </a:stretch>
        </p:blipFill>
        <p:spPr bwMode="auto">
          <a:xfrm>
            <a:off x="107951" y="573088"/>
            <a:ext cx="6183313" cy="3287712"/>
          </a:xfrm>
          <a:prstGeom prst="rect">
            <a:avLst/>
          </a:prstGeom>
          <a:noFill/>
          <a:ln w="9525">
            <a:noFill/>
            <a:miter lim="800000"/>
            <a:headEnd/>
            <a:tailEnd/>
          </a:ln>
          <a:effectLst/>
        </p:spPr>
      </p:pic>
      <p:pic>
        <p:nvPicPr>
          <p:cNvPr id="63495" name="Picture 7"/>
          <p:cNvPicPr>
            <a:picLocks noChangeAspect="1" noChangeArrowheads="1"/>
          </p:cNvPicPr>
          <p:nvPr/>
        </p:nvPicPr>
        <p:blipFill>
          <a:blip r:embed="rId4" cstate="print"/>
          <a:srcRect/>
          <a:stretch>
            <a:fillRect/>
          </a:stretch>
        </p:blipFill>
        <p:spPr bwMode="auto">
          <a:xfrm>
            <a:off x="4000496" y="3714752"/>
            <a:ext cx="4897437" cy="2905125"/>
          </a:xfrm>
          <a:prstGeom prst="rect">
            <a:avLst/>
          </a:prstGeom>
          <a:noFill/>
          <a:ln w="9525">
            <a:noFill/>
            <a:miter lim="800000"/>
            <a:headEnd/>
            <a:tailEnd/>
          </a:ln>
          <a:effectLst/>
        </p:spPr>
      </p:pic>
      <p:sp>
        <p:nvSpPr>
          <p:cNvPr id="63498" name="Text Box 10"/>
          <p:cNvSpPr txBox="1">
            <a:spLocks noChangeArrowheads="1"/>
          </p:cNvSpPr>
          <p:nvPr/>
        </p:nvSpPr>
        <p:spPr bwMode="auto">
          <a:xfrm>
            <a:off x="6567488" y="1289051"/>
            <a:ext cx="184150" cy="366713"/>
          </a:xfrm>
          <a:prstGeom prst="rect">
            <a:avLst/>
          </a:prstGeom>
          <a:noFill/>
          <a:ln w="9525">
            <a:noFill/>
            <a:miter lim="800000"/>
            <a:headEnd/>
            <a:tailEnd/>
          </a:ln>
          <a:effectLst/>
        </p:spPr>
        <p:txBody>
          <a:bodyPr wrap="none" lIns="91418" tIns="45710" rIns="91418" bIns="45710">
            <a:spAutoFit/>
          </a:bodyPr>
          <a:lstStyle/>
          <a:p>
            <a:endParaRPr lang="en-US" dirty="0"/>
          </a:p>
        </p:txBody>
      </p:sp>
      <p:sp>
        <p:nvSpPr>
          <p:cNvPr id="63499" name="Text Box 11"/>
          <p:cNvSpPr txBox="1">
            <a:spLocks noChangeArrowheads="1"/>
          </p:cNvSpPr>
          <p:nvPr/>
        </p:nvSpPr>
        <p:spPr bwMode="auto">
          <a:xfrm>
            <a:off x="285720" y="4214818"/>
            <a:ext cx="3692890" cy="2339082"/>
          </a:xfrm>
          <a:prstGeom prst="rect">
            <a:avLst/>
          </a:prstGeom>
          <a:noFill/>
          <a:ln w="9525">
            <a:noFill/>
            <a:miter lim="800000"/>
            <a:headEnd/>
            <a:tailEnd/>
          </a:ln>
          <a:effectLst/>
        </p:spPr>
        <p:txBody>
          <a:bodyPr wrap="none" lIns="91418" tIns="45710" rIns="91418" bIns="45710">
            <a:spAutoFit/>
          </a:bodyPr>
          <a:lstStyle/>
          <a:p>
            <a:pPr>
              <a:buFontTx/>
              <a:buChar char="•"/>
            </a:pPr>
            <a:r>
              <a:rPr lang="en-GB" sz="1600" dirty="0">
                <a:solidFill>
                  <a:schemeClr val="tx2"/>
                </a:solidFill>
                <a:latin typeface="+mj-lt"/>
              </a:rPr>
              <a:t> Scalability from small to large system  </a:t>
            </a:r>
          </a:p>
          <a:p>
            <a:pPr>
              <a:buFontTx/>
              <a:buChar char="•"/>
            </a:pPr>
            <a:r>
              <a:rPr lang="en-GB" sz="1600" dirty="0">
                <a:solidFill>
                  <a:schemeClr val="tx2"/>
                </a:solidFill>
                <a:latin typeface="+mj-lt"/>
              </a:rPr>
              <a:t> Common interface for replacing the chip</a:t>
            </a:r>
          </a:p>
          <a:p>
            <a:r>
              <a:rPr lang="en-GB" sz="1600" dirty="0">
                <a:solidFill>
                  <a:schemeClr val="tx2"/>
                </a:solidFill>
                <a:latin typeface="+mj-lt"/>
              </a:rPr>
              <a:t>frontend </a:t>
            </a:r>
          </a:p>
          <a:p>
            <a:pPr>
              <a:buFontTx/>
              <a:buChar char="•"/>
            </a:pPr>
            <a:r>
              <a:rPr lang="en-GB" sz="1600" dirty="0">
                <a:solidFill>
                  <a:schemeClr val="tx2"/>
                </a:solidFill>
                <a:latin typeface="+mj-lt"/>
              </a:rPr>
              <a:t> Integration of proven and commercial </a:t>
            </a:r>
          </a:p>
          <a:p>
            <a:r>
              <a:rPr lang="en-GB" sz="1600" dirty="0">
                <a:solidFill>
                  <a:schemeClr val="tx2"/>
                </a:solidFill>
                <a:latin typeface="+mj-lt"/>
              </a:rPr>
              <a:t>solutions for a minimum of </a:t>
            </a:r>
            <a:r>
              <a:rPr lang="en-GB" sz="1600" dirty="0" smtClean="0">
                <a:solidFill>
                  <a:schemeClr val="tx2"/>
                </a:solidFill>
                <a:latin typeface="+mj-lt"/>
              </a:rPr>
              <a:t>development</a:t>
            </a:r>
            <a:endParaRPr lang="en-GB" sz="1600" dirty="0">
              <a:solidFill>
                <a:schemeClr val="tx2"/>
              </a:solidFill>
              <a:latin typeface="+mj-lt"/>
            </a:endParaRPr>
          </a:p>
          <a:p>
            <a:pPr>
              <a:buFontTx/>
              <a:buChar char="•"/>
            </a:pPr>
            <a:r>
              <a:rPr lang="en-GB" sz="1600" dirty="0">
                <a:solidFill>
                  <a:schemeClr val="tx2"/>
                </a:solidFill>
                <a:latin typeface="+mj-lt"/>
              </a:rPr>
              <a:t> Default availability of a very robust and</a:t>
            </a:r>
          </a:p>
          <a:p>
            <a:r>
              <a:rPr lang="en-GB" sz="1600" dirty="0">
                <a:solidFill>
                  <a:schemeClr val="tx2"/>
                </a:solidFill>
                <a:latin typeface="+mj-lt"/>
              </a:rPr>
              <a:t>supported DAQ software package.   </a:t>
            </a:r>
          </a:p>
          <a:p>
            <a:endParaRPr lang="en-GB" sz="1600" b="1" dirty="0">
              <a:solidFill>
                <a:srgbClr val="996633"/>
              </a:solidFill>
              <a:effectLst>
                <a:outerShdw blurRad="38100" dist="38100" dir="2700000" algn="tl">
                  <a:srgbClr val="000000"/>
                </a:outerShdw>
              </a:effectLst>
            </a:endParaRPr>
          </a:p>
          <a:p>
            <a:r>
              <a:rPr lang="en-GB" sz="1600" b="1" dirty="0">
                <a:solidFill>
                  <a:srgbClr val="FF0000"/>
                </a:solidFill>
                <a:effectLst>
                  <a:outerShdw blurRad="38100" dist="38100" dir="2700000" algn="tl">
                    <a:srgbClr val="000000"/>
                  </a:outerShdw>
                </a:effectLst>
                <a:sym typeface="Wingdings" pitchFamily="2" charset="2"/>
              </a:rPr>
              <a:t> </a:t>
            </a:r>
            <a:r>
              <a:rPr lang="en-GB" b="1" dirty="0">
                <a:solidFill>
                  <a:srgbClr val="FF0000"/>
                </a:solidFill>
                <a:effectLst>
                  <a:outerShdw blurRad="38100" dist="38100" dir="2700000" algn="tl">
                    <a:srgbClr val="000000"/>
                  </a:outerShdw>
                </a:effectLst>
                <a:sym typeface="Wingdings" pitchFamily="2" charset="2"/>
              </a:rPr>
              <a:t>Scalable Readout System </a:t>
            </a:r>
            <a:endParaRPr lang="fr-FR" b="1" dirty="0">
              <a:solidFill>
                <a:srgbClr val="FF0000"/>
              </a:solidFill>
              <a:effectLst>
                <a:outerShdw blurRad="38100" dist="38100" dir="2700000" algn="tl">
                  <a:srgbClr val="000000"/>
                </a:outerShdw>
              </a:effectLst>
            </a:endParaRPr>
          </a:p>
        </p:txBody>
      </p:sp>
      <p:sp>
        <p:nvSpPr>
          <p:cNvPr id="63500" name="Text Box 12"/>
          <p:cNvSpPr txBox="1">
            <a:spLocks noChangeArrowheads="1"/>
          </p:cNvSpPr>
          <p:nvPr/>
        </p:nvSpPr>
        <p:spPr bwMode="auto">
          <a:xfrm>
            <a:off x="6205351" y="785794"/>
            <a:ext cx="2444856" cy="830977"/>
          </a:xfrm>
          <a:prstGeom prst="rect">
            <a:avLst/>
          </a:prstGeom>
          <a:noFill/>
          <a:ln w="9525">
            <a:noFill/>
            <a:miter lim="800000"/>
            <a:headEnd/>
            <a:tailEnd/>
          </a:ln>
          <a:effectLst/>
        </p:spPr>
        <p:txBody>
          <a:bodyPr wrap="none" lIns="91418" tIns="45710" rIns="91418" bIns="45710">
            <a:spAutoFit/>
          </a:bodyPr>
          <a:lstStyle/>
          <a:p>
            <a:pPr algn="ctr"/>
            <a:endParaRPr lang="en-US" sz="1600" b="1" dirty="0">
              <a:solidFill>
                <a:srgbClr val="FF0000"/>
              </a:solidFill>
            </a:endParaRPr>
          </a:p>
          <a:p>
            <a:r>
              <a:rPr lang="en-US" sz="1600" b="1" dirty="0">
                <a:solidFill>
                  <a:srgbClr val="FF0000"/>
                </a:solidFill>
              </a:rPr>
              <a:t>First prototype system</a:t>
            </a:r>
          </a:p>
          <a:p>
            <a:r>
              <a:rPr lang="en-US" sz="1600" b="1" dirty="0">
                <a:solidFill>
                  <a:srgbClr val="FF0000"/>
                </a:solidFill>
              </a:rPr>
              <a:t>to be ready in </a:t>
            </a:r>
            <a:r>
              <a:rPr lang="en-US" sz="1600" b="1" dirty="0" smtClean="0">
                <a:solidFill>
                  <a:srgbClr val="FF0000"/>
                </a:solidFill>
              </a:rPr>
              <a:t>Fall 2010</a:t>
            </a:r>
            <a:endParaRPr lang="fr-FR" sz="1600" b="1" dirty="0">
              <a:solidFill>
                <a:srgbClr val="FF0000"/>
              </a:solidFill>
            </a:endParaRPr>
          </a:p>
        </p:txBody>
      </p:sp>
      <p:sp>
        <p:nvSpPr>
          <p:cNvPr id="63501" name="Text Box 13"/>
          <p:cNvSpPr txBox="1">
            <a:spLocks noChangeArrowheads="1"/>
          </p:cNvSpPr>
          <p:nvPr/>
        </p:nvSpPr>
        <p:spPr bwMode="auto">
          <a:xfrm>
            <a:off x="3924302" y="6575425"/>
            <a:ext cx="4449572" cy="276979"/>
          </a:xfrm>
          <a:prstGeom prst="rect">
            <a:avLst/>
          </a:prstGeom>
          <a:noFill/>
          <a:ln w="9525">
            <a:noFill/>
            <a:miter lim="800000"/>
            <a:headEnd/>
            <a:tailEnd/>
          </a:ln>
          <a:effectLst/>
        </p:spPr>
        <p:txBody>
          <a:bodyPr wrap="none" lIns="91418" tIns="45710" rIns="91418" bIns="45710">
            <a:spAutoFit/>
          </a:bodyPr>
          <a:lstStyle/>
          <a:p>
            <a:r>
              <a:rPr lang="en-US" sz="1200" dirty="0">
                <a:solidFill>
                  <a:schemeClr val="bg1">
                    <a:lumMod val="50000"/>
                  </a:schemeClr>
                </a:solidFill>
              </a:rPr>
              <a:t>H. Muller, RD51 Collab. Meet., Nov.23-25, 2009, WG5 Meeting</a:t>
            </a:r>
            <a:endParaRPr lang="fr-FR" sz="1200" dirty="0">
              <a:solidFill>
                <a:schemeClr val="bg1">
                  <a:lumMod val="50000"/>
                </a:schemeClr>
              </a:solidFill>
            </a:endParaRPr>
          </a:p>
        </p:txBody>
      </p:sp>
      <p:sp>
        <p:nvSpPr>
          <p:cNvPr id="11" name="Title 1"/>
          <p:cNvSpPr txBox="1">
            <a:spLocks/>
          </p:cNvSpPr>
          <p:nvPr/>
        </p:nvSpPr>
        <p:spPr bwMode="auto">
          <a:xfrm>
            <a:off x="428596" y="0"/>
            <a:ext cx="8286808" cy="785813"/>
          </a:xfrm>
          <a:prstGeom prst="rect">
            <a:avLst/>
          </a:prstGeom>
          <a:noFill/>
          <a:ln w="9525">
            <a:noFill/>
            <a:miter lim="800000"/>
            <a:headEnd/>
            <a:tailEnd/>
          </a:ln>
        </p:spPr>
        <p:txBody>
          <a:bodyPr vert="horz" wrap="square" lIns="91429" tIns="45715" rIns="91429" bIns="45715"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400" b="1" i="0" u="none" strike="noStrike" kern="1200" cap="none" spc="0" normalizeH="0" baseline="0" noProof="0" dirty="0" smtClean="0">
                <a:ln>
                  <a:noFill/>
                </a:ln>
                <a:solidFill>
                  <a:schemeClr val="tx2"/>
                </a:solidFill>
                <a:effectLst>
                  <a:outerShdw blurRad="38100" dist="38100" dir="2700000" algn="tl">
                    <a:srgbClr val="000000">
                      <a:alpha val="43137"/>
                    </a:srgbClr>
                  </a:outerShdw>
                </a:effectLst>
                <a:uLnTx/>
                <a:uFillTx/>
                <a:latin typeface="+mj-lt"/>
                <a:ea typeface="+mj-ea"/>
                <a:cs typeface="+mj-cs"/>
              </a:rPr>
              <a:t>Development of Portable Multichannel DAQ Systems for MPGD</a:t>
            </a:r>
            <a:endParaRPr kumimoji="0" lang="en-GB" sz="2400" b="0" i="0" u="none" strike="noStrike" kern="1200" cap="none" spc="0" normalizeH="0" baseline="0" noProof="0" dirty="0">
              <a:ln>
                <a:noFill/>
              </a:ln>
              <a:solidFill>
                <a:schemeClr val="tx2"/>
              </a:solidFill>
              <a:effectLst>
                <a:outerShdw blurRad="38100" dist="38100" dir="2700000" algn="tl">
                  <a:srgbClr val="000000">
                    <a:alpha val="43137"/>
                  </a:srgbClr>
                </a:outerShdw>
              </a:effectLst>
              <a:uLnTx/>
              <a:uFillTx/>
              <a:latin typeface="+mj-lt"/>
              <a:ea typeface="+mj-ea"/>
              <a:cs typeface="+mj-cs"/>
            </a:endParaRPr>
          </a:p>
        </p:txBody>
      </p:sp>
      <p:sp>
        <p:nvSpPr>
          <p:cNvPr id="9" name="Rectangle 8"/>
          <p:cNvSpPr/>
          <p:nvPr/>
        </p:nvSpPr>
        <p:spPr>
          <a:xfrm>
            <a:off x="6215074" y="1857364"/>
            <a:ext cx="2928926" cy="1169551"/>
          </a:xfrm>
          <a:prstGeom prst="rect">
            <a:avLst/>
          </a:prstGeom>
        </p:spPr>
        <p:txBody>
          <a:bodyPr wrap="square">
            <a:spAutoFit/>
          </a:bodyPr>
          <a:lstStyle/>
          <a:p>
            <a:pPr>
              <a:buNone/>
            </a:pPr>
            <a:r>
              <a:rPr lang="en-GB" sz="1400" b="1" dirty="0" smtClean="0">
                <a:solidFill>
                  <a:schemeClr val="tx2"/>
                </a:solidFill>
              </a:rPr>
              <a:t>LHC exp. upgrade users:</a:t>
            </a:r>
          </a:p>
          <a:p>
            <a:pPr>
              <a:buNone/>
            </a:pPr>
            <a:r>
              <a:rPr lang="en-GB" sz="1400" dirty="0" smtClean="0">
                <a:solidFill>
                  <a:schemeClr val="tx2"/>
                </a:solidFill>
              </a:rPr>
              <a:t>ATLAS Micromegas upgrade (MAMMA) </a:t>
            </a:r>
          </a:p>
          <a:p>
            <a:pPr>
              <a:buNone/>
            </a:pPr>
            <a:r>
              <a:rPr lang="en-GB" sz="1400" dirty="0" smtClean="0">
                <a:solidFill>
                  <a:schemeClr val="tx2"/>
                </a:solidFill>
              </a:rPr>
              <a:t>ALICE:  DCAL and EMCal readout upgrade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3098</TotalTime>
  <Words>2269</Words>
  <Application>Microsoft Office PowerPoint</Application>
  <PresentationFormat>On-screen Show (4:3)</PresentationFormat>
  <Paragraphs>412</Paragraphs>
  <Slides>18</Slides>
  <Notes>6</Notes>
  <HiddenSlides>0</HiddenSlides>
  <MMClips>0</MMClips>
  <ScaleCrop>false</ScaleCrop>
  <HeadingPairs>
    <vt:vector size="6" baseType="variant">
      <vt:variant>
        <vt:lpstr>Theme</vt:lpstr>
      </vt:variant>
      <vt:variant>
        <vt:i4>1</vt:i4>
      </vt:variant>
      <vt:variant>
        <vt:lpstr>Links</vt:lpstr>
      </vt:variant>
      <vt:variant>
        <vt:i4>1</vt:i4>
      </vt:variant>
      <vt:variant>
        <vt:lpstr>Slide Titles</vt:lpstr>
      </vt:variant>
      <vt:variant>
        <vt:i4>18</vt:i4>
      </vt:variant>
    </vt:vector>
  </HeadingPairs>
  <TitlesOfParts>
    <vt:vector size="20" baseType="lpstr">
      <vt:lpstr>Office Theme</vt:lpstr>
      <vt:lpstr>???</vt:lpstr>
      <vt:lpstr>Slide 1</vt:lpstr>
      <vt:lpstr>WP5 Micropattern Gas Detectors: Mandate and Objectives</vt:lpstr>
      <vt:lpstr>Slide 3</vt:lpstr>
      <vt:lpstr>WP5 - DT RD51 Activities  Indico [MPGD]</vt:lpstr>
      <vt:lpstr>Slide 5</vt:lpstr>
      <vt:lpstr>Slide 6</vt:lpstr>
      <vt:lpstr>Slide 7</vt:lpstr>
      <vt:lpstr>Slide 8</vt:lpstr>
      <vt:lpstr>Slide 9</vt:lpstr>
      <vt:lpstr>Slide 10</vt:lpstr>
      <vt:lpstr>Slide 11</vt:lpstr>
      <vt:lpstr>Slide 12</vt:lpstr>
      <vt:lpstr>Slide 13</vt:lpstr>
      <vt:lpstr>ATLAS micromegas … cont’d</vt:lpstr>
      <vt:lpstr>Slide 15</vt:lpstr>
      <vt:lpstr>Slide 16</vt:lpstr>
      <vt:lpstr>Slide 17</vt:lpstr>
      <vt:lpstr>Slide 18</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leszek</dc:creator>
  <cp:lastModifiedBy>leszek</cp:lastModifiedBy>
  <cp:revision>274</cp:revision>
  <dcterms:created xsi:type="dcterms:W3CDTF">2008-10-11T16:02:21Z</dcterms:created>
  <dcterms:modified xsi:type="dcterms:W3CDTF">2010-04-29T11:41:30Z</dcterms:modified>
</cp:coreProperties>
</file>