
<file path=[Content_Types].xml><?xml version="1.0" encoding="utf-8"?>
<Types xmlns="http://schemas.openxmlformats.org/package/2006/content-types">
  <Override PartName="/ppt/charts/chart1.xml" ContentType="application/vnd.openxmlformats-officedocument.drawingml.chart+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drawings/drawing1.xml" ContentType="application/vnd.openxmlformats-officedocument.drawingml.chartshapes+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slides/slide6.xml" ContentType="application/vnd.openxmlformats-officedocument.presentationml.slide+xml"/>
  <Override PartName="/ppt/slideLayouts/slideLayout7.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handoutMasterIdLst>
    <p:handoutMasterId r:id="rId17"/>
  </p:handoutMasterIdLst>
  <p:sldIdLst>
    <p:sldId id="256" r:id="rId2"/>
    <p:sldId id="270" r:id="rId3"/>
    <p:sldId id="266" r:id="rId4"/>
    <p:sldId id="267" r:id="rId5"/>
    <p:sldId id="268" r:id="rId6"/>
    <p:sldId id="269" r:id="rId7"/>
    <p:sldId id="264" r:id="rId8"/>
    <p:sldId id="258" r:id="rId9"/>
    <p:sldId id="260" r:id="rId10"/>
    <p:sldId id="261" r:id="rId11"/>
    <p:sldId id="259" r:id="rId12"/>
    <p:sldId id="262" r:id="rId13"/>
    <p:sldId id="257" r:id="rId14"/>
    <p:sldId id="27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C3E5EC"/>
    <a:srgbClr val="96FDCE"/>
    <a:srgbClr val="BBE0E3"/>
    <a:srgbClr val="FF2597"/>
    <a:srgbClr val="48F32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6" d="100"/>
          <a:sy n="106" d="100"/>
        </p:scale>
        <p:origin x="-712"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inHD:Users:mcapeans:Documents:MARs%20WORKING%20SPACE:WP7:WP7%20Budget%20&amp;%20Admin:2009:WP7_Budget2009_V2_Sept09.xlsx" TargetMode="External"/><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view3D>
      <c:rAngAx val="1"/>
    </c:view3D>
    <c:plotArea>
      <c:layout>
        <c:manualLayout>
          <c:layoutTarget val="inner"/>
          <c:xMode val="edge"/>
          <c:yMode val="edge"/>
          <c:x val="0.0844792213473316"/>
          <c:y val="0.166666666666667"/>
          <c:w val="0.884965223097113"/>
          <c:h val="0.526033100029163"/>
        </c:manualLayout>
      </c:layout>
      <c:bar3DChart>
        <c:barDir val="col"/>
        <c:grouping val="clustered"/>
        <c:ser>
          <c:idx val="0"/>
          <c:order val="0"/>
          <c:dLbls>
            <c:dLbl>
              <c:idx val="0"/>
              <c:layout/>
              <c:showVal val="1"/>
            </c:dLbl>
            <c:dLbl>
              <c:idx val="1"/>
              <c:layout/>
              <c:showVal val="1"/>
            </c:dLbl>
            <c:dLbl>
              <c:idx val="2"/>
              <c:layout/>
              <c:showVal val="1"/>
            </c:dLbl>
            <c:dLbl>
              <c:idx val="3"/>
              <c:layout/>
              <c:showVal val="1"/>
            </c:dLbl>
            <c:dLbl>
              <c:idx val="4"/>
              <c:layout/>
              <c:showVal val="1"/>
            </c:dLbl>
            <c:dLbl>
              <c:idx val="5"/>
              <c:showVal val="1"/>
            </c:dLbl>
            <c:delete val="1"/>
          </c:dLbls>
          <c:cat>
            <c:strRef>
              <c:f>'PERSONNEL ALLOCATION'!$G$6:$G$10</c:f>
              <c:strCache>
                <c:ptCount val="5"/>
                <c:pt idx="0">
                  <c:v>Overall Coordination</c:v>
                </c:pt>
                <c:pt idx="1">
                  <c:v>RPC studies</c:v>
                </c:pt>
                <c:pt idx="2">
                  <c:v>GIF++</c:v>
                </c:pt>
                <c:pt idx="3">
                  <c:v>p,n facilities</c:v>
                </c:pt>
                <c:pt idx="4">
                  <c:v>DataBase</c:v>
                </c:pt>
              </c:strCache>
            </c:strRef>
          </c:cat>
          <c:val>
            <c:numRef>
              <c:f>'PERSONNEL ALLOCATION'!$H$6:$H$10</c:f>
              <c:numCache>
                <c:formatCode>General</c:formatCode>
                <c:ptCount val="5"/>
                <c:pt idx="0">
                  <c:v>1.2</c:v>
                </c:pt>
                <c:pt idx="1">
                  <c:v>18.0</c:v>
                </c:pt>
                <c:pt idx="2">
                  <c:v>8.4</c:v>
                </c:pt>
                <c:pt idx="3">
                  <c:v>8.4</c:v>
                </c:pt>
                <c:pt idx="4">
                  <c:v>5.8</c:v>
                </c:pt>
              </c:numCache>
            </c:numRef>
          </c:val>
        </c:ser>
        <c:shape val="cylinder"/>
        <c:axId val="615929480"/>
        <c:axId val="615932536"/>
        <c:axId val="0"/>
      </c:bar3DChart>
      <c:catAx>
        <c:axId val="615929480"/>
        <c:scaling>
          <c:orientation val="minMax"/>
        </c:scaling>
        <c:axPos val="b"/>
        <c:tickLblPos val="nextTo"/>
        <c:crossAx val="615932536"/>
        <c:crosses val="autoZero"/>
        <c:auto val="1"/>
        <c:lblAlgn val="ctr"/>
        <c:lblOffset val="100"/>
      </c:catAx>
      <c:valAx>
        <c:axId val="615932536"/>
        <c:scaling>
          <c:orientation val="minMax"/>
        </c:scaling>
        <c:axPos val="l"/>
        <c:majorGridlines/>
        <c:numFmt formatCode="General" sourceLinked="1"/>
        <c:tickLblPos val="nextTo"/>
        <c:crossAx val="615929480"/>
        <c:crosses val="autoZero"/>
        <c:crossBetween val="between"/>
      </c:valAx>
    </c:plotArea>
    <c:plotVisOnly val="1"/>
  </c:chart>
  <c:externalData r:id="rId1"/>
  <c:userShapes r:id="rId2"/>
</c:chartSpace>
</file>

<file path=ppt/drawings/drawing1.xml><?xml version="1.0" encoding="utf-8"?>
<c:userShapes xmlns:c="http://schemas.openxmlformats.org/drawingml/2006/chart">
  <cdr:relSizeAnchor xmlns:cdr="http://schemas.openxmlformats.org/drawingml/2006/chartDrawing">
    <cdr:from>
      <cdr:x>0.24722</cdr:x>
      <cdr:y>0.04167</cdr:y>
    </cdr:from>
    <cdr:to>
      <cdr:x>0.79722</cdr:x>
      <cdr:y>0.16204</cdr:y>
    </cdr:to>
    <cdr:sp macro="" textlink="">
      <cdr:nvSpPr>
        <cdr:cNvPr id="2" name="TextBox 1"/>
        <cdr:cNvSpPr txBox="1"/>
      </cdr:nvSpPr>
      <cdr:spPr>
        <a:xfrm xmlns:a="http://schemas.openxmlformats.org/drawingml/2006/main">
          <a:off x="1130300" y="114300"/>
          <a:ext cx="2514600" cy="3302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pPr algn="ctr"/>
          <a:r>
            <a:rPr lang="en-US" sz="1200" b="1"/>
            <a:t>Personnel</a:t>
          </a:r>
          <a:r>
            <a:rPr lang="en-US" sz="1200" b="1" baseline="0"/>
            <a:t> (Person-Months) WP7</a:t>
          </a:r>
          <a:endParaRPr lang="en-US" sz="1200" b="1"/>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2059F9-0318-3D44-9B35-55095457140A}" type="datetimeFigureOut">
              <a:rPr lang="en-US" smtClean="0"/>
              <a:pPr/>
              <a:t>4/29/10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A642E7-CAD4-7F40-A5E6-A6CC4825B303}"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5E742D-6B8A-F043-824C-B438ADE889FE}" type="datetimeFigureOut">
              <a:rPr lang="en-US" smtClean="0"/>
              <a:pPr/>
              <a:t>4/29/10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76A6F7-F2E3-4B47-8999-28805299149A}"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30/4/2010</a:t>
            </a:r>
            <a:endParaRPr lang="en-US"/>
          </a:p>
        </p:txBody>
      </p:sp>
      <p:sp>
        <p:nvSpPr>
          <p:cNvPr id="6" name="Footer Placeholder 5"/>
          <p:cNvSpPr>
            <a:spLocks noGrp="1"/>
          </p:cNvSpPr>
          <p:nvPr>
            <p:ph type="ftr" sz="quarter" idx="11"/>
          </p:nvPr>
        </p:nvSpPr>
        <p:spPr/>
        <p:txBody>
          <a:bodyPr/>
          <a:lstStyle/>
          <a:p>
            <a:r>
              <a:rPr lang="en-US" smtClean="0"/>
              <a:t>M.C.</a:t>
            </a:r>
            <a:endParaRPr lang="en-US"/>
          </a:p>
        </p:txBody>
      </p:sp>
      <p:sp>
        <p:nvSpPr>
          <p:cNvPr id="7" name="Slide Number Placeholder 6"/>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30/4/2010</a:t>
            </a:r>
            <a:endParaRPr lang="en-US"/>
          </a:p>
        </p:txBody>
      </p:sp>
      <p:sp>
        <p:nvSpPr>
          <p:cNvPr id="8" name="Footer Placeholder 7"/>
          <p:cNvSpPr>
            <a:spLocks noGrp="1"/>
          </p:cNvSpPr>
          <p:nvPr>
            <p:ph type="ftr" sz="quarter" idx="11"/>
          </p:nvPr>
        </p:nvSpPr>
        <p:spPr/>
        <p:txBody>
          <a:bodyPr/>
          <a:lstStyle/>
          <a:p>
            <a:r>
              <a:rPr lang="en-US" smtClean="0"/>
              <a:t>M.C.</a:t>
            </a:r>
            <a:endParaRPr lang="en-US"/>
          </a:p>
        </p:txBody>
      </p:sp>
      <p:sp>
        <p:nvSpPr>
          <p:cNvPr id="9" name="Slide Number Placeholder 8"/>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30/4/2010</a:t>
            </a:r>
            <a:endParaRPr lang="en-US"/>
          </a:p>
        </p:txBody>
      </p:sp>
      <p:sp>
        <p:nvSpPr>
          <p:cNvPr id="4" name="Footer Placeholder 3"/>
          <p:cNvSpPr>
            <a:spLocks noGrp="1"/>
          </p:cNvSpPr>
          <p:nvPr>
            <p:ph type="ftr" sz="quarter" idx="11"/>
          </p:nvPr>
        </p:nvSpPr>
        <p:spPr/>
        <p:txBody>
          <a:bodyPr/>
          <a:lstStyle/>
          <a:p>
            <a:r>
              <a:rPr lang="en-US" smtClean="0"/>
              <a:t>M.C.</a:t>
            </a:r>
            <a:endParaRPr lang="en-US"/>
          </a:p>
        </p:txBody>
      </p:sp>
      <p:sp>
        <p:nvSpPr>
          <p:cNvPr id="5" name="Slide Number Placeholder 4"/>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30/4/2010</a:t>
            </a:r>
            <a:endParaRPr lang="en-US"/>
          </a:p>
        </p:txBody>
      </p:sp>
      <p:sp>
        <p:nvSpPr>
          <p:cNvPr id="3" name="Footer Placeholder 2"/>
          <p:cNvSpPr>
            <a:spLocks noGrp="1"/>
          </p:cNvSpPr>
          <p:nvPr>
            <p:ph type="ftr" sz="quarter" idx="11"/>
          </p:nvPr>
        </p:nvSpPr>
        <p:spPr/>
        <p:txBody>
          <a:bodyPr/>
          <a:lstStyle/>
          <a:p>
            <a:r>
              <a:rPr lang="en-US" smtClean="0"/>
              <a:t>M.C.</a:t>
            </a:r>
            <a:endParaRPr lang="en-US"/>
          </a:p>
        </p:txBody>
      </p:sp>
      <p:sp>
        <p:nvSpPr>
          <p:cNvPr id="4" name="Slide Number Placeholder 3"/>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30/4/2010</a:t>
            </a:r>
            <a:endParaRPr lang="en-US"/>
          </a:p>
        </p:txBody>
      </p:sp>
      <p:sp>
        <p:nvSpPr>
          <p:cNvPr id="6" name="Footer Placeholder 5"/>
          <p:cNvSpPr>
            <a:spLocks noGrp="1"/>
          </p:cNvSpPr>
          <p:nvPr>
            <p:ph type="ftr" sz="quarter" idx="11"/>
          </p:nvPr>
        </p:nvSpPr>
        <p:spPr/>
        <p:txBody>
          <a:bodyPr/>
          <a:lstStyle/>
          <a:p>
            <a:r>
              <a:rPr lang="en-US" smtClean="0"/>
              <a:t>M.C.</a:t>
            </a:r>
            <a:endParaRPr lang="en-US"/>
          </a:p>
        </p:txBody>
      </p:sp>
      <p:sp>
        <p:nvSpPr>
          <p:cNvPr id="7" name="Slide Number Placeholder 6"/>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30/4/2010</a:t>
            </a:r>
            <a:endParaRPr lang="en-US"/>
          </a:p>
        </p:txBody>
      </p:sp>
      <p:sp>
        <p:nvSpPr>
          <p:cNvPr id="6" name="Footer Placeholder 5"/>
          <p:cNvSpPr>
            <a:spLocks noGrp="1"/>
          </p:cNvSpPr>
          <p:nvPr>
            <p:ph type="ftr" sz="quarter" idx="11"/>
          </p:nvPr>
        </p:nvSpPr>
        <p:spPr/>
        <p:txBody>
          <a:bodyPr/>
          <a:lstStyle/>
          <a:p>
            <a:r>
              <a:rPr lang="en-US" smtClean="0"/>
              <a:t>M.C.</a:t>
            </a:r>
            <a:endParaRPr lang="en-US"/>
          </a:p>
        </p:txBody>
      </p:sp>
      <p:sp>
        <p:nvSpPr>
          <p:cNvPr id="7" name="Slide Number Placeholder 6"/>
          <p:cNvSpPr>
            <a:spLocks noGrp="1"/>
          </p:cNvSpPr>
          <p:nvPr>
            <p:ph type="sldNum" sz="quarter" idx="12"/>
          </p:nvPr>
        </p:nvSpPr>
        <p:spPr/>
        <p:txBody>
          <a:bodyPr/>
          <a:lstStyle/>
          <a:p>
            <a:fld id="{B05EC952-976F-9E46-BB4A-234C905AE9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592"/>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04752"/>
            <a:ext cx="8229600" cy="472141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30/4/2010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EC952-976F-9E46-BB4A-234C905AE9B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3600" b="1" kern="1200">
          <a:solidFill>
            <a:schemeClr val="tx1">
              <a:lumMod val="50000"/>
              <a:lumOff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30/4/2010</a:t>
            </a:r>
            <a:endParaRPr lang="en-US"/>
          </a:p>
        </p:txBody>
      </p:sp>
      <p:sp>
        <p:nvSpPr>
          <p:cNvPr id="5" name="Slide Number Placeholder 4"/>
          <p:cNvSpPr>
            <a:spLocks noGrp="1"/>
          </p:cNvSpPr>
          <p:nvPr>
            <p:ph type="sldNum" sz="quarter" idx="12"/>
          </p:nvPr>
        </p:nvSpPr>
        <p:spPr/>
        <p:txBody>
          <a:bodyPr/>
          <a:lstStyle/>
          <a:p>
            <a:r>
              <a:rPr lang="en-US" dirty="0" smtClean="0"/>
              <a:t>Mar CAPEANS</a:t>
            </a:r>
            <a:endParaRPr lang="en-US" dirty="0"/>
          </a:p>
        </p:txBody>
      </p:sp>
      <p:sp>
        <p:nvSpPr>
          <p:cNvPr id="6" name="Footer Placeholder 5"/>
          <p:cNvSpPr>
            <a:spLocks noGrp="1"/>
          </p:cNvSpPr>
          <p:nvPr>
            <p:ph type="ftr" sz="quarter" idx="11"/>
          </p:nvPr>
        </p:nvSpPr>
        <p:spPr/>
        <p:txBody>
          <a:bodyPr/>
          <a:lstStyle/>
          <a:p>
            <a:r>
              <a:rPr lang="en-US" b="1" dirty="0" smtClean="0"/>
              <a:t>DT Steering Board meeting</a:t>
            </a:r>
            <a:endParaRPr lang="en-US" dirty="0"/>
          </a:p>
        </p:txBody>
      </p:sp>
      <p:sp>
        <p:nvSpPr>
          <p:cNvPr id="7" name="TextBox 6"/>
          <p:cNvSpPr txBox="1"/>
          <p:nvPr/>
        </p:nvSpPr>
        <p:spPr>
          <a:xfrm>
            <a:off x="2992159" y="3541332"/>
            <a:ext cx="3144210" cy="52322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800" b="1" dirty="0" smtClean="0">
                <a:solidFill>
                  <a:schemeClr val="bg1">
                    <a:lumMod val="50000"/>
                  </a:schemeClr>
                </a:solidFill>
                <a:effectLst>
                  <a:outerShdw blurRad="50800" dist="38100" dir="2700000">
                    <a:srgbClr val="000000">
                      <a:alpha val="43000"/>
                    </a:srgbClr>
                  </a:outerShdw>
                </a:effectLst>
              </a:rPr>
              <a:t>http://cern.ch/WP7</a:t>
            </a:r>
            <a:endParaRPr lang="en-US" sz="2800" b="1" dirty="0">
              <a:solidFill>
                <a:schemeClr val="bg1">
                  <a:lumMod val="50000"/>
                </a:schemeClr>
              </a:solidFill>
              <a:effectLst>
                <a:outerShdw blurRad="50800" dist="38100" dir="2700000">
                  <a:srgbClr val="000000">
                    <a:alpha val="43000"/>
                  </a:srgbClr>
                </a:outerShdw>
              </a:effectLst>
            </a:endParaRPr>
          </a:p>
        </p:txBody>
      </p:sp>
      <p:sp>
        <p:nvSpPr>
          <p:cNvPr id="8" name="Title 1"/>
          <p:cNvSpPr txBox="1">
            <a:spLocks/>
          </p:cNvSpPr>
          <p:nvPr/>
        </p:nvSpPr>
        <p:spPr>
          <a:xfrm>
            <a:off x="457200" y="573917"/>
            <a:ext cx="8420100" cy="3490635"/>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bg1">
                    <a:lumMod val="50000"/>
                  </a:schemeClr>
                </a:solidFill>
                <a:effectLst>
                  <a:outerShdw blurRad="50800" dist="38100" dir="2700000" algn="br">
                    <a:srgbClr val="000000">
                      <a:alpha val="43000"/>
                    </a:srgbClr>
                  </a:outerShdw>
                </a:effectLst>
                <a:uLnTx/>
                <a:uFillTx/>
                <a:latin typeface="+mj-lt"/>
                <a:ea typeface="+mj-ea"/>
                <a:cs typeface="+mj-cs"/>
              </a:rPr>
              <a:t>White Paper R&amp;D WP7</a:t>
            </a:r>
            <a:r>
              <a:rPr kumimoji="0" lang="en-GB" sz="4400" b="1" i="0" u="none" strike="noStrike" kern="1200" cap="none" spc="0" normalizeH="0" baseline="0" noProof="0" dirty="0" smtClean="0">
                <a:ln>
                  <a:noFill/>
                </a:ln>
                <a:solidFill>
                  <a:schemeClr val="tx1">
                    <a:lumMod val="65000"/>
                    <a:lumOff val="35000"/>
                  </a:schemeClr>
                </a:solidFill>
                <a:effectLst>
                  <a:outerShdw blurRad="50800" dist="38100" dir="2700000" algn="br">
                    <a:srgbClr val="000000">
                      <a:alpha val="43000"/>
                    </a:srgbClr>
                  </a:outerShdw>
                </a:effectLst>
                <a:uLnTx/>
                <a:uFillTx/>
                <a:latin typeface="+mj-lt"/>
                <a:ea typeface="+mj-ea"/>
                <a:cs typeface="+mj-cs"/>
              </a:rPr>
              <a:t/>
            </a:r>
            <a:br>
              <a:rPr kumimoji="0" lang="en-GB" sz="4400" b="1" i="0" u="none" strike="noStrike" kern="1200" cap="none" spc="0" normalizeH="0" baseline="0" noProof="0" dirty="0" smtClean="0">
                <a:ln>
                  <a:noFill/>
                </a:ln>
                <a:solidFill>
                  <a:schemeClr val="tx1">
                    <a:lumMod val="65000"/>
                    <a:lumOff val="35000"/>
                  </a:schemeClr>
                </a:solidFill>
                <a:effectLst>
                  <a:outerShdw blurRad="50800" dist="38100" dir="2700000" algn="br">
                    <a:srgbClr val="000000">
                      <a:alpha val="43000"/>
                    </a:srgbClr>
                  </a:outerShdw>
                </a:effectLst>
                <a:uLnTx/>
                <a:uFillTx/>
                <a:latin typeface="+mj-lt"/>
                <a:ea typeface="+mj-ea"/>
                <a:cs typeface="+mj-cs"/>
              </a:rPr>
            </a:br>
            <a:r>
              <a:rPr kumimoji="0" lang="en-GB" sz="4400" b="1" i="0" u="none" strike="noStrike" kern="1200" cap="none" spc="0" normalizeH="0" baseline="0" noProof="0" dirty="0" smtClean="0">
                <a:ln>
                  <a:noFill/>
                </a:ln>
                <a:solidFill>
                  <a:schemeClr val="tx1">
                    <a:lumMod val="65000"/>
                    <a:lumOff val="35000"/>
                  </a:schemeClr>
                </a:solidFill>
                <a:effectLst>
                  <a:outerShdw blurRad="50800" dist="38100" dir="2700000" algn="br">
                    <a:srgbClr val="000000">
                      <a:alpha val="43000"/>
                    </a:srgbClr>
                  </a:outerShdw>
                </a:effectLst>
                <a:uLnTx/>
                <a:uFillTx/>
                <a:latin typeface="+mj-lt"/>
                <a:ea typeface="+mj-ea"/>
                <a:cs typeface="+mj-cs"/>
              </a:rPr>
              <a:t>Facilities and Component Analysis for Detector R&amp;D</a:t>
            </a:r>
            <a:r>
              <a:rPr kumimoji="0" lang="en-GB" sz="4400" b="1" i="0" u="none" strike="noStrike" kern="1200" cap="none" spc="0" normalizeH="0" baseline="0" noProof="0" dirty="0" smtClean="0">
                <a:ln>
                  <a:noFill/>
                </a:ln>
                <a:solidFill>
                  <a:srgbClr val="4F81BD"/>
                </a:solidFill>
                <a:effectLst>
                  <a:outerShdw blurRad="50800" dist="38100" dir="2700000" algn="tl" rotWithShape="0">
                    <a:srgbClr val="000000">
                      <a:alpha val="43000"/>
                    </a:srgbClr>
                  </a:outerShdw>
                </a:effectLst>
                <a:uLnTx/>
                <a:uFillTx/>
                <a:latin typeface="+mj-lt"/>
                <a:ea typeface="+mj-ea"/>
                <a:cs typeface="+mj-cs"/>
              </a:rPr>
              <a:t/>
            </a:r>
            <a:br>
              <a:rPr kumimoji="0" lang="en-GB" sz="4400" b="1" i="0" u="none" strike="noStrike" kern="1200" cap="none" spc="0" normalizeH="0" baseline="0" noProof="0" dirty="0" smtClean="0">
                <a:ln>
                  <a:noFill/>
                </a:ln>
                <a:solidFill>
                  <a:srgbClr val="4F81BD"/>
                </a:solidFill>
                <a:effectLst>
                  <a:outerShdw blurRad="50800" dist="38100" dir="2700000" algn="tl" rotWithShape="0">
                    <a:srgbClr val="000000">
                      <a:alpha val="43000"/>
                    </a:srgbClr>
                  </a:outerShdw>
                </a:effectLst>
                <a:uLnTx/>
                <a:uFillTx/>
                <a:latin typeface="+mj-lt"/>
                <a:ea typeface="+mj-ea"/>
                <a:cs typeface="+mj-cs"/>
              </a:rPr>
            </a:br>
            <a:endParaRPr kumimoji="0" lang="en-GB" sz="4400" b="1" i="0" u="none" strike="noStrike" kern="1200" cap="none" spc="0" normalizeH="0" baseline="0" noProof="0" dirty="0">
              <a:ln>
                <a:noFill/>
              </a:ln>
              <a:solidFill>
                <a:srgbClr val="4F81BD"/>
              </a:solidFill>
              <a:effectLst>
                <a:outerShdw blurRad="50800" dist="38100" dir="2700000" algn="tl" rotWithShape="0">
                  <a:srgbClr val="000000">
                    <a:alpha val="43000"/>
                  </a:srgbClr>
                </a:outerShdw>
              </a:effectLst>
              <a:uLnTx/>
              <a:uFillTx/>
              <a:latin typeface="+mj-lt"/>
              <a:ea typeface="+mj-ea"/>
              <a:cs typeface="+mj-cs"/>
            </a:endParaRPr>
          </a:p>
        </p:txBody>
      </p:sp>
      <p:sp>
        <p:nvSpPr>
          <p:cNvPr id="9" name="Subtitle 2"/>
          <p:cNvSpPr txBox="1">
            <a:spLocks/>
          </p:cNvSpPr>
          <p:nvPr/>
        </p:nvSpPr>
        <p:spPr>
          <a:xfrm>
            <a:off x="730798" y="4253494"/>
            <a:ext cx="7691383" cy="2058080"/>
          </a:xfrm>
          <a:prstGeom prst="rect">
            <a:avLst/>
          </a:prstGeom>
        </p:spPr>
        <p:txBody>
          <a:bodyPr vert="horz" lIns="91440" tIns="45720" rIns="91440" bIns="45720" rtlCol="0">
            <a:noAutofit/>
          </a:bodyPr>
          <a:lstStyle/>
          <a:p>
            <a:pPr marL="179388" marR="0" lvl="0" indent="-179388" algn="l" defTabSz="457200" rtl="0" eaLnBrk="1" fontAlgn="auto" latinLnBrk="0" hangingPunct="1">
              <a:lnSpc>
                <a:spcPct val="100000"/>
              </a:lnSpc>
              <a:spcBef>
                <a:spcPct val="20000"/>
              </a:spcBef>
              <a:spcAft>
                <a:spcPts val="0"/>
              </a:spcAft>
              <a:buClr>
                <a:schemeClr val="accent1">
                  <a:lumMod val="60000"/>
                  <a:lumOff val="40000"/>
                </a:schemeClr>
              </a:buClr>
              <a:buSzTx/>
              <a:buFont typeface="Arial"/>
              <a:buChar char="•"/>
              <a:tabLst/>
              <a:defRPr/>
            </a:pPr>
            <a:r>
              <a:rPr kumimoji="0" lang="en-GB" sz="2400" b="1" i="0" u="none" strike="noStrike" kern="1200" cap="none" spc="0" normalizeH="0" baseline="0" noProof="0" dirty="0" smtClean="0">
                <a:ln>
                  <a:noFill/>
                </a:ln>
                <a:solidFill>
                  <a:schemeClr val="tx1">
                    <a:lumMod val="50000"/>
                    <a:lumOff val="50000"/>
                  </a:schemeClr>
                </a:solidFill>
                <a:effectLst/>
                <a:uLnTx/>
                <a:uFillTx/>
                <a:latin typeface="+mn-lt"/>
                <a:ea typeface="+mn-ea"/>
                <a:cs typeface="+mn-cs"/>
              </a:rPr>
              <a:t>In this talk: </a:t>
            </a:r>
          </a:p>
          <a:p>
            <a:pPr marL="636588" lvl="1" indent="-179388">
              <a:buClr>
                <a:schemeClr val="accent1">
                  <a:lumMod val="60000"/>
                  <a:lumOff val="40000"/>
                </a:schemeClr>
              </a:buClr>
              <a:buFont typeface="Arial"/>
              <a:buChar char="•"/>
            </a:pPr>
            <a:r>
              <a:rPr kumimoji="0" lang="en-GB" sz="2000" b="1" i="0" u="none" strike="noStrike" kern="1200" cap="none" spc="0" normalizeH="0" baseline="0" noProof="0" dirty="0" smtClean="0">
                <a:ln>
                  <a:noFill/>
                </a:ln>
                <a:solidFill>
                  <a:schemeClr val="tx1">
                    <a:lumMod val="50000"/>
                    <a:lumOff val="50000"/>
                  </a:schemeClr>
                </a:solidFill>
                <a:effectLst/>
                <a:uLnTx/>
                <a:uFillTx/>
                <a:latin typeface="+mn-lt"/>
                <a:ea typeface="+mn-ea"/>
                <a:cs typeface="+mn-cs"/>
              </a:rPr>
              <a:t>Optimization of the closed loop gas systems for the </a:t>
            </a:r>
            <a:r>
              <a:rPr kumimoji="0" lang="en-GB" sz="2000" b="1" i="0" u="none" strike="noStrike" kern="1200" cap="none" spc="0" normalizeH="0" baseline="0" noProof="0" dirty="0" err="1" smtClean="0">
                <a:ln>
                  <a:noFill/>
                </a:ln>
                <a:solidFill>
                  <a:schemeClr val="tx1">
                    <a:lumMod val="50000"/>
                    <a:lumOff val="50000"/>
                  </a:schemeClr>
                </a:solidFill>
                <a:effectLst/>
                <a:uLnTx/>
                <a:uFillTx/>
                <a:latin typeface="+mn-lt"/>
                <a:ea typeface="+mn-ea"/>
                <a:cs typeface="+mn-cs"/>
              </a:rPr>
              <a:t>RPCs</a:t>
            </a:r>
            <a:r>
              <a:rPr kumimoji="0" lang="en-GB" sz="2000" b="1" i="0" u="none" strike="noStrike" kern="1200" cap="none" spc="0" normalizeH="0" baseline="0" noProof="0" dirty="0" smtClean="0">
                <a:ln>
                  <a:noFill/>
                </a:ln>
                <a:solidFill>
                  <a:schemeClr val="tx1">
                    <a:lumMod val="50000"/>
                    <a:lumOff val="50000"/>
                  </a:schemeClr>
                </a:solidFill>
                <a:effectLst/>
                <a:uLnTx/>
                <a:uFillTx/>
                <a:latin typeface="+mn-lt"/>
                <a:ea typeface="+mn-ea"/>
                <a:cs typeface="+mn-cs"/>
              </a:rPr>
              <a:t> at LHC</a:t>
            </a:r>
          </a:p>
          <a:p>
            <a:pPr marL="636588" lvl="1" indent="-179388">
              <a:buClr>
                <a:schemeClr val="accent1">
                  <a:lumMod val="60000"/>
                  <a:lumOff val="40000"/>
                </a:schemeClr>
              </a:buClr>
              <a:buFont typeface="Arial"/>
              <a:buChar char="•"/>
            </a:pPr>
            <a:r>
              <a:rPr kumimoji="0" lang="en-GB" sz="2000" b="1" i="0" u="none" strike="noStrike" kern="1200" cap="none" spc="0" normalizeH="0" baseline="0" noProof="0" dirty="0" smtClean="0">
                <a:ln>
                  <a:noFill/>
                </a:ln>
                <a:solidFill>
                  <a:schemeClr val="tx1">
                    <a:lumMod val="50000"/>
                    <a:lumOff val="50000"/>
                  </a:schemeClr>
                </a:solidFill>
                <a:effectLst/>
                <a:uLnTx/>
                <a:uFillTx/>
                <a:latin typeface="+mn-lt"/>
                <a:ea typeface="+mn-ea"/>
                <a:cs typeface="+mn-cs"/>
              </a:rPr>
              <a:t>Materials DB</a:t>
            </a:r>
          </a:p>
          <a:p>
            <a:pPr marL="636588" lvl="1" indent="-179388">
              <a:buClr>
                <a:schemeClr val="accent1">
                  <a:lumMod val="60000"/>
                  <a:lumOff val="40000"/>
                </a:schemeClr>
              </a:buClr>
              <a:buFont typeface="Arial"/>
              <a:buChar char="•"/>
            </a:pPr>
            <a:r>
              <a:rPr kumimoji="0" lang="en-GB" sz="2000" b="1" i="0" u="none" strike="noStrike" kern="1200" cap="none" spc="0" normalizeH="0" baseline="0" noProof="0" dirty="0" smtClean="0">
                <a:ln>
                  <a:noFill/>
                </a:ln>
                <a:solidFill>
                  <a:schemeClr val="tx1">
                    <a:lumMod val="50000"/>
                    <a:lumOff val="50000"/>
                  </a:schemeClr>
                </a:solidFill>
                <a:effectLst/>
                <a:uLnTx/>
                <a:uFillTx/>
                <a:latin typeface="+mn-lt"/>
                <a:ea typeface="+mn-ea"/>
                <a:cs typeface="+mn-cs"/>
              </a:rPr>
              <a:t>GIF++</a:t>
            </a:r>
          </a:p>
          <a:p>
            <a:pPr marL="179388" marR="0" lvl="0" indent="-179388" algn="l" defTabSz="457200" rtl="0" eaLnBrk="1" fontAlgn="auto" latinLnBrk="0" hangingPunct="1">
              <a:lnSpc>
                <a:spcPct val="100000"/>
              </a:lnSpc>
              <a:spcBef>
                <a:spcPct val="20000"/>
              </a:spcBef>
              <a:spcAft>
                <a:spcPts val="0"/>
              </a:spcAft>
              <a:buClr>
                <a:schemeClr val="accent1">
                  <a:lumMod val="60000"/>
                  <a:lumOff val="40000"/>
                </a:schemeClr>
              </a:buClr>
              <a:buSzTx/>
              <a:buFont typeface="Arial"/>
              <a:buChar char="•"/>
              <a:tabLst/>
              <a:defRPr/>
            </a:pPr>
            <a:r>
              <a:rPr kumimoji="0" lang="en-GB" sz="2400" b="1" i="0" u="none" strike="noStrike" kern="1200" cap="none" spc="0" normalizeH="0" baseline="0" noProof="0" dirty="0" smtClean="0">
                <a:ln>
                  <a:noFill/>
                </a:ln>
                <a:solidFill>
                  <a:schemeClr val="tx1">
                    <a:lumMod val="50000"/>
                    <a:lumOff val="50000"/>
                  </a:schemeClr>
                </a:solidFill>
                <a:effectLst/>
                <a:uLnTx/>
                <a:uFillTx/>
                <a:latin typeface="+mn-lt"/>
                <a:ea typeface="+mn-ea"/>
                <a:cs typeface="+mn-cs"/>
              </a:rPr>
              <a:t>Upgrade of the irradiation facilities at the PS (</a:t>
            </a:r>
            <a:r>
              <a:rPr kumimoji="0" lang="en-GB" sz="2400" b="1" i="0" u="none" strike="noStrike" kern="1200" cap="none" spc="0" normalizeH="0" baseline="0" noProof="0" dirty="0" err="1" smtClean="0">
                <a:ln>
                  <a:noFill/>
                </a:ln>
                <a:solidFill>
                  <a:schemeClr val="tx1">
                    <a:lumMod val="50000"/>
                    <a:lumOff val="50000"/>
                  </a:schemeClr>
                </a:solidFill>
                <a:effectLst/>
                <a:uLnTx/>
                <a:uFillTx/>
                <a:latin typeface="+mn-lt"/>
                <a:ea typeface="+mn-ea"/>
                <a:cs typeface="+mn-cs"/>
              </a:rPr>
              <a:t>M.Moll</a:t>
            </a:r>
            <a:r>
              <a:rPr kumimoji="0" lang="en-GB" sz="2400" b="1" i="0" u="none" strike="noStrike" kern="1200" cap="none" spc="0" normalizeH="0" baseline="0" noProof="0" dirty="0" smtClean="0">
                <a:ln>
                  <a:noFill/>
                </a:ln>
                <a:solidFill>
                  <a:schemeClr val="tx1">
                    <a:lumMod val="50000"/>
                    <a:lumOff val="50000"/>
                  </a:schemeClr>
                </a:solidFill>
                <a:effectLst/>
                <a:uLnTx/>
                <a:uFillTx/>
                <a:latin typeface="+mn-lt"/>
                <a:ea typeface="+mn-ea"/>
                <a:cs typeface="+mn-cs"/>
              </a:rPr>
              <a:t>)</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endParaRPr kumimoji="0" lang="en-US" sz="2000" b="1"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0632" y="100854"/>
            <a:ext cx="8702842" cy="1004046"/>
          </a:xfrm>
        </p:spPr>
        <p:txBody>
          <a:bodyPr>
            <a:normAutofit fontScale="90000"/>
          </a:bodyPr>
          <a:lstStyle/>
          <a:p>
            <a:r>
              <a:rPr lang="en-GB" dirty="0" smtClean="0"/>
              <a:t>GIF++ at </a:t>
            </a:r>
            <a:r>
              <a:rPr lang="en-US" dirty="0" smtClean="0"/>
              <a:t>H4 beam line in the EHN1</a:t>
            </a:r>
            <a:br>
              <a:rPr lang="en-US" dirty="0" smtClean="0"/>
            </a:br>
            <a:r>
              <a:rPr lang="en-US" sz="2667" b="0" i="1" dirty="0" smtClean="0"/>
              <a:t>As submitted to SPSC in Sept 09</a:t>
            </a:r>
            <a:endParaRPr lang="en-GB" b="0" i="1" dirty="0"/>
          </a:p>
        </p:txBody>
      </p:sp>
      <p:sp>
        <p:nvSpPr>
          <p:cNvPr id="4" name="Date Placeholder 3"/>
          <p:cNvSpPr>
            <a:spLocks noGrp="1"/>
          </p:cNvSpPr>
          <p:nvPr>
            <p:ph type="dt" sz="half" idx="10"/>
          </p:nvPr>
        </p:nvSpPr>
        <p:spPr/>
        <p:txBody>
          <a:bodyPr/>
          <a:lstStyle/>
          <a:p>
            <a:r>
              <a:rPr lang="en-US" dirty="0" smtClean="0"/>
              <a:t>30/4/2010</a:t>
            </a:r>
            <a:endParaRPr lang="en-GB" dirty="0"/>
          </a:p>
        </p:txBody>
      </p:sp>
      <p:sp>
        <p:nvSpPr>
          <p:cNvPr id="5" name="Footer Placeholder 4"/>
          <p:cNvSpPr>
            <a:spLocks noGrp="1"/>
          </p:cNvSpPr>
          <p:nvPr>
            <p:ph type="ftr" sz="quarter" idx="11"/>
          </p:nvPr>
        </p:nvSpPr>
        <p:spPr/>
        <p:txBody>
          <a:bodyPr/>
          <a:lstStyle/>
          <a:p>
            <a:r>
              <a:rPr lang="en-US" smtClean="0"/>
              <a:t>M.C.</a:t>
            </a:r>
            <a:endParaRPr lang="en-GB" dirty="0"/>
          </a:p>
        </p:txBody>
      </p:sp>
      <p:sp>
        <p:nvSpPr>
          <p:cNvPr id="6" name="Slide Number Placeholder 5"/>
          <p:cNvSpPr>
            <a:spLocks noGrp="1"/>
          </p:cNvSpPr>
          <p:nvPr>
            <p:ph type="sldNum" sz="quarter" idx="12"/>
          </p:nvPr>
        </p:nvSpPr>
        <p:spPr/>
        <p:txBody>
          <a:bodyPr/>
          <a:lstStyle/>
          <a:p>
            <a:fld id="{845768A5-9351-BF4D-87D4-542DB9E8012E}" type="slidenum">
              <a:rPr lang="en-GB" smtClean="0"/>
              <a:pPr/>
              <a:t>10</a:t>
            </a:fld>
            <a:endParaRPr lang="en-GB" dirty="0"/>
          </a:p>
        </p:txBody>
      </p:sp>
      <p:pic>
        <p:nvPicPr>
          <p:cNvPr id="9" name="Picture 8" descr="3D_OutsideView.jpg"/>
          <p:cNvPicPr>
            <a:picLocks noChangeAspect="1"/>
          </p:cNvPicPr>
          <p:nvPr/>
        </p:nvPicPr>
        <p:blipFill>
          <a:blip r:embed="rId2"/>
          <a:stretch>
            <a:fillRect/>
          </a:stretch>
        </p:blipFill>
        <p:spPr>
          <a:xfrm>
            <a:off x="4321136" y="1341936"/>
            <a:ext cx="4646298" cy="3468762"/>
          </a:xfrm>
          <a:prstGeom prst="rect">
            <a:avLst/>
          </a:prstGeom>
        </p:spPr>
      </p:pic>
      <p:cxnSp>
        <p:nvCxnSpPr>
          <p:cNvPr id="10" name="Straight Arrow Connector 9"/>
          <p:cNvCxnSpPr/>
          <p:nvPr/>
        </p:nvCxnSpPr>
        <p:spPr>
          <a:xfrm flipV="1">
            <a:off x="4324905" y="2555088"/>
            <a:ext cx="4651729" cy="972702"/>
          </a:xfrm>
          <a:prstGeom prst="straightConnector1">
            <a:avLst/>
          </a:prstGeom>
          <a:ln w="34925" cap="flat" cmpd="sng" algn="ctr">
            <a:solidFill>
              <a:srgbClr val="15FF4D"/>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aphicFrame>
        <p:nvGraphicFramePr>
          <p:cNvPr id="16" name="Table 15"/>
          <p:cNvGraphicFramePr>
            <a:graphicFrameLocks noGrp="1"/>
          </p:cNvGraphicFramePr>
          <p:nvPr/>
        </p:nvGraphicFramePr>
        <p:xfrm>
          <a:off x="4324904" y="5075587"/>
          <a:ext cx="4618569" cy="1542080"/>
        </p:xfrm>
        <a:graphic>
          <a:graphicData uri="http://schemas.openxmlformats.org/drawingml/2006/table">
            <a:tbl>
              <a:tblPr firstRow="1" bandRow="1">
                <a:tableStyleId>{5C22544A-7EE6-4342-B048-85BDC9FD1C3A}</a:tableStyleId>
              </a:tblPr>
              <a:tblGrid>
                <a:gridCol w="2376823"/>
                <a:gridCol w="2241746"/>
              </a:tblGrid>
              <a:tr h="627681">
                <a:tc>
                  <a:txBody>
                    <a:bodyPr/>
                    <a:lstStyle/>
                    <a:p>
                      <a:pPr algn="ctr"/>
                      <a:r>
                        <a:rPr lang="en-GB" sz="1400" b="1" dirty="0" smtClean="0"/>
                        <a:t>Max. expected doses</a:t>
                      </a:r>
                    </a:p>
                    <a:p>
                      <a:pPr algn="ctr"/>
                      <a:r>
                        <a:rPr lang="en-GB" sz="1400" b="1" dirty="0" smtClean="0"/>
                        <a:t>at sLHC </a:t>
                      </a:r>
                      <a:endParaRPr lang="en-GB" sz="14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400" b="1" dirty="0" smtClean="0"/>
                        <a:t>Equivalent time at GIF++</a:t>
                      </a:r>
                    </a:p>
                    <a:p>
                      <a:pPr marL="0" marR="0" indent="0" algn="ctr" defTabSz="457200" rtl="0" eaLnBrk="1" fontAlgn="auto" latinLnBrk="0" hangingPunct="1">
                        <a:lnSpc>
                          <a:spcPct val="100000"/>
                        </a:lnSpc>
                        <a:spcBef>
                          <a:spcPts val="0"/>
                        </a:spcBef>
                        <a:spcAft>
                          <a:spcPts val="0"/>
                        </a:spcAft>
                        <a:buClrTx/>
                        <a:buSzTx/>
                        <a:buFontTx/>
                        <a:buNone/>
                        <a:tabLst/>
                        <a:defRPr/>
                      </a:pPr>
                      <a:r>
                        <a:rPr lang="en-GB" sz="1400" b="1" dirty="0" smtClean="0"/>
                        <a:t>(~ 50 cm from source)</a:t>
                      </a:r>
                    </a:p>
                  </a:txBody>
                  <a:tcPr/>
                </a:tc>
              </a:tr>
              <a:tr h="271177">
                <a:tc>
                  <a:txBody>
                    <a:bodyPr/>
                    <a:lstStyle/>
                    <a:p>
                      <a:r>
                        <a:rPr lang="en-GB" sz="1400" dirty="0" smtClean="0"/>
                        <a:t>Si-trackers: ~ </a:t>
                      </a:r>
                      <a:r>
                        <a:rPr lang="en-GB" sz="1400" dirty="0" err="1" smtClean="0"/>
                        <a:t>MGy/y</a:t>
                      </a:r>
                      <a:endParaRPr lang="en-GB" sz="1400" dirty="0"/>
                    </a:p>
                  </a:txBody>
                  <a:tcPr/>
                </a:tc>
                <a:tc>
                  <a:txBody>
                    <a:bodyPr/>
                    <a:lstStyle/>
                    <a:p>
                      <a:pPr algn="ctr"/>
                      <a:r>
                        <a:rPr lang="en-GB" sz="1400" dirty="0" smtClean="0"/>
                        <a:t>&gt;&gt; years</a:t>
                      </a:r>
                      <a:endParaRPr lang="en-GB" sz="1400" dirty="0"/>
                    </a:p>
                  </a:txBody>
                  <a:tcPr/>
                </a:tc>
              </a:tr>
              <a:tr h="274923">
                <a:tc>
                  <a:txBody>
                    <a:bodyPr/>
                    <a:lstStyle/>
                    <a:p>
                      <a:r>
                        <a:rPr lang="en-GB" sz="1400" dirty="0" smtClean="0"/>
                        <a:t>Calorimeters: ~ 20 </a:t>
                      </a:r>
                      <a:r>
                        <a:rPr lang="en-GB" sz="1400" dirty="0" err="1" smtClean="0"/>
                        <a:t>kGy/y</a:t>
                      </a:r>
                      <a:endParaRPr lang="en-GB" sz="14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400" dirty="0" smtClean="0"/>
                        <a:t>&lt; 1 year</a:t>
                      </a:r>
                    </a:p>
                  </a:txBody>
                  <a:tcPr/>
                </a:tc>
              </a:tr>
              <a:tr h="271177">
                <a:tc>
                  <a:txBody>
                    <a:bodyPr/>
                    <a:lstStyle/>
                    <a:p>
                      <a:r>
                        <a:rPr lang="en-GB" sz="1400" dirty="0" smtClean="0"/>
                        <a:t>Muon systems: ~ 0.1 </a:t>
                      </a:r>
                      <a:r>
                        <a:rPr lang="en-GB" sz="1400" dirty="0" err="1" smtClean="0"/>
                        <a:t>Gy/y</a:t>
                      </a:r>
                      <a:endParaRPr lang="en-GB" sz="1400" dirty="0"/>
                    </a:p>
                  </a:txBody>
                  <a:tcPr/>
                </a:tc>
                <a:tc>
                  <a:txBody>
                    <a:bodyPr/>
                    <a:lstStyle/>
                    <a:p>
                      <a:pPr algn="ctr"/>
                      <a:r>
                        <a:rPr lang="en-GB" sz="1400" dirty="0" smtClean="0"/>
                        <a:t>~  minutes</a:t>
                      </a:r>
                      <a:endParaRPr lang="en-GB" sz="1400" dirty="0"/>
                    </a:p>
                  </a:txBody>
                  <a:tcPr/>
                </a:tc>
              </a:tr>
            </a:tbl>
          </a:graphicData>
        </a:graphic>
      </p:graphicFrame>
      <p:sp>
        <p:nvSpPr>
          <p:cNvPr id="12" name="Content Placeholder 2"/>
          <p:cNvSpPr>
            <a:spLocks noGrp="1"/>
          </p:cNvSpPr>
          <p:nvPr>
            <p:ph idx="1"/>
          </p:nvPr>
        </p:nvSpPr>
        <p:spPr>
          <a:xfrm>
            <a:off x="108852" y="1341936"/>
            <a:ext cx="4299920" cy="5014414"/>
          </a:xfrm>
        </p:spPr>
        <p:txBody>
          <a:bodyPr>
            <a:noAutofit/>
          </a:bodyPr>
          <a:lstStyle/>
          <a:p>
            <a:pPr>
              <a:buClr>
                <a:schemeClr val="accent1">
                  <a:lumMod val="60000"/>
                  <a:lumOff val="40000"/>
                </a:schemeClr>
              </a:buClr>
            </a:pPr>
            <a:r>
              <a:rPr lang="en-GB" sz="1600" b="1" dirty="0" smtClean="0"/>
              <a:t>Area: </a:t>
            </a:r>
            <a:r>
              <a:rPr lang="en-US" sz="1400" dirty="0" smtClean="0"/>
              <a:t>8m(W) </a:t>
            </a:r>
            <a:r>
              <a:rPr lang="en-US" sz="1400" dirty="0" err="1" smtClean="0"/>
              <a:t></a:t>
            </a:r>
            <a:r>
              <a:rPr lang="en-US" sz="1400" dirty="0" smtClean="0"/>
              <a:t> 12m(L) </a:t>
            </a:r>
            <a:r>
              <a:rPr lang="en-US" sz="1400" dirty="0" err="1" smtClean="0"/>
              <a:t></a:t>
            </a:r>
            <a:r>
              <a:rPr lang="en-US" sz="1400" dirty="0" smtClean="0"/>
              <a:t> 4m(H) irradiation area, 2 irradiation zones and optimized infrastructure for testing large detectors</a:t>
            </a:r>
            <a:endParaRPr lang="en-GB" sz="1400" b="1" dirty="0" smtClean="0"/>
          </a:p>
          <a:p>
            <a:pPr>
              <a:spcBef>
                <a:spcPts val="1400"/>
              </a:spcBef>
              <a:spcAft>
                <a:spcPts val="300"/>
              </a:spcAft>
              <a:buClr>
                <a:schemeClr val="accent1">
                  <a:lumMod val="60000"/>
                  <a:lumOff val="40000"/>
                </a:schemeClr>
              </a:buClr>
            </a:pPr>
            <a:r>
              <a:rPr lang="en-GB" sz="1600" b="1" dirty="0" smtClean="0"/>
              <a:t>Source</a:t>
            </a:r>
          </a:p>
          <a:p>
            <a:pPr marL="539750" lvl="1" indent="-180975"/>
            <a:r>
              <a:rPr lang="en-GB" sz="1400" baseline="30000" dirty="0" smtClean="0"/>
              <a:t>137</a:t>
            </a:r>
            <a:r>
              <a:rPr lang="en-GB" sz="1400" dirty="0" smtClean="0"/>
              <a:t>Cs </a:t>
            </a:r>
            <a:r>
              <a:rPr lang="en-US" sz="1400" dirty="0" smtClean="0"/>
              <a:t>662 </a:t>
            </a:r>
            <a:r>
              <a:rPr lang="en-US" sz="1400" dirty="0" err="1" smtClean="0"/>
              <a:t>keV</a:t>
            </a:r>
            <a:r>
              <a:rPr lang="en-US" sz="1400" dirty="0" smtClean="0"/>
              <a:t> photons</a:t>
            </a:r>
            <a:r>
              <a:rPr lang="en-GB" sz="1400" dirty="0" smtClean="0"/>
              <a:t>, ~7-10 </a:t>
            </a:r>
            <a:r>
              <a:rPr lang="en-GB" sz="1400" dirty="0" err="1" smtClean="0"/>
              <a:t>TBq</a:t>
            </a:r>
            <a:endParaRPr lang="en-GB" sz="1400" dirty="0" smtClean="0"/>
          </a:p>
          <a:p>
            <a:pPr marL="539750" lvl="1" indent="-180975"/>
            <a:r>
              <a:rPr lang="en-US" sz="1400" dirty="0" smtClean="0"/>
              <a:t>Up to ~2 </a:t>
            </a:r>
            <a:r>
              <a:rPr lang="en-US" sz="1400" dirty="0" err="1" smtClean="0"/>
              <a:t>Gy/h</a:t>
            </a:r>
            <a:r>
              <a:rPr lang="en-US" sz="1400" dirty="0" smtClean="0"/>
              <a:t> at a distance of 50 cm</a:t>
            </a:r>
          </a:p>
          <a:p>
            <a:pPr marL="539750" lvl="1" indent="-180975"/>
            <a:r>
              <a:rPr lang="en-US" sz="1400" dirty="0" smtClean="0"/>
              <a:t>30 </a:t>
            </a:r>
            <a:r>
              <a:rPr lang="en-US" sz="1400" dirty="0" err="1" smtClean="0"/>
              <a:t>y</a:t>
            </a:r>
            <a:r>
              <a:rPr lang="en-US" sz="1400" dirty="0" smtClean="0"/>
              <a:t> isotope half-life </a:t>
            </a:r>
            <a:endParaRPr lang="en-GB" sz="1600" b="1" dirty="0" smtClean="0"/>
          </a:p>
          <a:p>
            <a:pPr>
              <a:spcBef>
                <a:spcPts val="1400"/>
              </a:spcBef>
              <a:spcAft>
                <a:spcPts val="300"/>
              </a:spcAft>
              <a:buClr>
                <a:schemeClr val="accent1">
                  <a:lumMod val="60000"/>
                  <a:lumOff val="40000"/>
                </a:schemeClr>
              </a:buClr>
            </a:pPr>
            <a:r>
              <a:rPr lang="en-GB" sz="1600" b="1" dirty="0" smtClean="0"/>
              <a:t>Particle Beam</a:t>
            </a:r>
          </a:p>
          <a:p>
            <a:pPr marL="539750" lvl="1" indent="-180975"/>
            <a:r>
              <a:rPr lang="en-GB" sz="1400" dirty="0" smtClean="0"/>
              <a:t>EHN1 location in the SPS H4 beam</a:t>
            </a:r>
            <a:r>
              <a:rPr lang="en-US" sz="1400" dirty="0" smtClean="0"/>
              <a:t> </a:t>
            </a:r>
          </a:p>
          <a:p>
            <a:pPr marL="539750" lvl="1" indent="-180975"/>
            <a:r>
              <a:rPr lang="en-US" sz="1400" dirty="0" smtClean="0"/>
              <a:t>100 </a:t>
            </a:r>
            <a:r>
              <a:rPr lang="en-US" sz="1400" dirty="0" err="1" smtClean="0"/>
              <a:t>GeV</a:t>
            </a:r>
            <a:r>
              <a:rPr lang="en-US" sz="1400" dirty="0" smtClean="0"/>
              <a:t> </a:t>
            </a:r>
            <a:r>
              <a:rPr lang="en-US" sz="1400" dirty="0" err="1" smtClean="0"/>
              <a:t>muons</a:t>
            </a:r>
            <a:endParaRPr lang="en-US" sz="1400" dirty="0" smtClean="0"/>
          </a:p>
          <a:p>
            <a:pPr marL="539750" lvl="1" indent="-180975"/>
            <a:r>
              <a:rPr lang="en-US" sz="1400" dirty="0" smtClean="0"/>
              <a:t>10</a:t>
            </a:r>
            <a:r>
              <a:rPr lang="en-US" sz="1400" baseline="30000" dirty="0" smtClean="0"/>
              <a:t>4</a:t>
            </a:r>
            <a:r>
              <a:rPr lang="en-US" sz="1400" dirty="0" smtClean="0"/>
              <a:t> particles</a:t>
            </a:r>
            <a:r>
              <a:rPr lang="en-US" sz="1400" dirty="0"/>
              <a:t>/</a:t>
            </a:r>
            <a:r>
              <a:rPr lang="en-US" sz="1400" dirty="0" smtClean="0"/>
              <a:t>spill traversing 10x10 cm</a:t>
            </a:r>
            <a:r>
              <a:rPr lang="en-US" sz="1400" baseline="30000" dirty="0" smtClean="0"/>
              <a:t>2</a:t>
            </a:r>
            <a:r>
              <a:rPr lang="en-US" sz="1400" dirty="0" smtClean="0"/>
              <a:t> </a:t>
            </a:r>
          </a:p>
          <a:p>
            <a:pPr>
              <a:spcBef>
                <a:spcPts val="1400"/>
              </a:spcBef>
              <a:spcAft>
                <a:spcPts val="300"/>
              </a:spcAft>
              <a:buClr>
                <a:schemeClr val="accent1">
                  <a:lumMod val="60000"/>
                  <a:lumOff val="40000"/>
                </a:schemeClr>
              </a:buClr>
            </a:pPr>
            <a:r>
              <a:rPr lang="en-GB" sz="1600" b="1" dirty="0" smtClean="0"/>
              <a:t>Operation</a:t>
            </a:r>
          </a:p>
          <a:p>
            <a:pPr marL="539750" lvl="1" indent="-180975"/>
            <a:r>
              <a:rPr lang="en-US" sz="1400" dirty="0" smtClean="0"/>
              <a:t>6-8 weeks/year as primary beam user; go-through </a:t>
            </a:r>
            <a:r>
              <a:rPr lang="en-US" sz="1400" dirty="0" err="1" smtClean="0"/>
              <a:t>muons</a:t>
            </a:r>
            <a:r>
              <a:rPr lang="en-US" sz="1400" dirty="0" smtClean="0"/>
              <a:t> as parasitic users of tests installed downstream the beam line</a:t>
            </a:r>
          </a:p>
          <a:p>
            <a:pPr marL="539750" lvl="1" indent="-180975"/>
            <a:r>
              <a:rPr lang="en-US" sz="1400" dirty="0"/>
              <a:t>O</a:t>
            </a:r>
            <a:r>
              <a:rPr lang="en-US" sz="1400" dirty="0" smtClean="0"/>
              <a:t>peration throughout the year with the source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0632" y="100854"/>
            <a:ext cx="8702842" cy="1004046"/>
          </a:xfrm>
        </p:spPr>
        <p:txBody>
          <a:bodyPr>
            <a:normAutofit/>
          </a:bodyPr>
          <a:lstStyle/>
          <a:p>
            <a:r>
              <a:rPr lang="en-GB" dirty="0" smtClean="0"/>
              <a:t>GIF++ Project at the SPSC, RB</a:t>
            </a:r>
            <a:endParaRPr lang="en-GB" dirty="0"/>
          </a:p>
        </p:txBody>
      </p:sp>
      <p:sp>
        <p:nvSpPr>
          <p:cNvPr id="4" name="Date Placeholder 3"/>
          <p:cNvSpPr>
            <a:spLocks noGrp="1"/>
          </p:cNvSpPr>
          <p:nvPr>
            <p:ph type="dt" sz="half" idx="10"/>
          </p:nvPr>
        </p:nvSpPr>
        <p:spPr/>
        <p:txBody>
          <a:bodyPr/>
          <a:lstStyle/>
          <a:p>
            <a:r>
              <a:rPr lang="en-US" smtClean="0"/>
              <a:t>30/4/2010</a:t>
            </a:r>
            <a:endParaRPr lang="en-GB" dirty="0"/>
          </a:p>
        </p:txBody>
      </p:sp>
      <p:sp>
        <p:nvSpPr>
          <p:cNvPr id="5" name="Footer Placeholder 4"/>
          <p:cNvSpPr>
            <a:spLocks noGrp="1"/>
          </p:cNvSpPr>
          <p:nvPr>
            <p:ph type="ftr" sz="quarter" idx="11"/>
          </p:nvPr>
        </p:nvSpPr>
        <p:spPr/>
        <p:txBody>
          <a:bodyPr/>
          <a:lstStyle/>
          <a:p>
            <a:r>
              <a:rPr lang="en-US" smtClean="0"/>
              <a:t>M.C.</a:t>
            </a:r>
            <a:endParaRPr lang="en-GB"/>
          </a:p>
        </p:txBody>
      </p:sp>
      <p:sp>
        <p:nvSpPr>
          <p:cNvPr id="6" name="Slide Number Placeholder 5"/>
          <p:cNvSpPr>
            <a:spLocks noGrp="1"/>
          </p:cNvSpPr>
          <p:nvPr>
            <p:ph type="sldNum" sz="quarter" idx="12"/>
          </p:nvPr>
        </p:nvSpPr>
        <p:spPr/>
        <p:txBody>
          <a:bodyPr/>
          <a:lstStyle/>
          <a:p>
            <a:fld id="{845768A5-9351-BF4D-87D4-542DB9E8012E}" type="slidenum">
              <a:rPr lang="en-GB" smtClean="0"/>
              <a:pPr/>
              <a:t>11</a:t>
            </a:fld>
            <a:endParaRPr lang="en-GB" dirty="0"/>
          </a:p>
        </p:txBody>
      </p:sp>
      <p:pic>
        <p:nvPicPr>
          <p:cNvPr id="8" name="Picture 4" descr="GIF++SPSC.jpg"/>
          <p:cNvPicPr>
            <a:picLocks noChangeAspect="1"/>
          </p:cNvPicPr>
          <p:nvPr/>
        </p:nvPicPr>
        <p:blipFill>
          <a:blip r:embed="rId2"/>
          <a:srcRect/>
          <a:stretch>
            <a:fillRect/>
          </a:stretch>
        </p:blipFill>
        <p:spPr bwMode="auto">
          <a:xfrm>
            <a:off x="1269917" y="2072808"/>
            <a:ext cx="6649092" cy="1599938"/>
          </a:xfrm>
          <a:prstGeom prst="rect">
            <a:avLst/>
          </a:prstGeom>
          <a:noFill/>
          <a:ln w="9525">
            <a:solidFill>
              <a:srgbClr val="800000"/>
            </a:solidFill>
            <a:miter lim="800000"/>
            <a:headEnd/>
            <a:tailEnd/>
          </a:ln>
        </p:spPr>
      </p:pic>
      <p:sp>
        <p:nvSpPr>
          <p:cNvPr id="9" name="Content Placeholder 8"/>
          <p:cNvSpPr>
            <a:spLocks noGrp="1"/>
          </p:cNvSpPr>
          <p:nvPr>
            <p:ph idx="1"/>
          </p:nvPr>
        </p:nvSpPr>
        <p:spPr>
          <a:xfrm>
            <a:off x="457200" y="1252723"/>
            <a:ext cx="8229600" cy="963874"/>
          </a:xfrm>
        </p:spPr>
        <p:txBody>
          <a:bodyPr/>
          <a:lstStyle/>
          <a:p>
            <a:pPr marL="342900" lvl="1" indent="-342900">
              <a:buClr>
                <a:schemeClr val="accent1">
                  <a:lumMod val="60000"/>
                  <a:lumOff val="40000"/>
                </a:schemeClr>
              </a:buClr>
              <a:buFont typeface="Arial"/>
              <a:buChar char="•"/>
            </a:pPr>
            <a:r>
              <a:rPr lang="en-GB" sz="2000" b="1" dirty="0" smtClean="0"/>
              <a:t>Sept 09: </a:t>
            </a:r>
            <a:r>
              <a:rPr lang="en-GB" sz="2000" dirty="0" smtClean="0"/>
              <a:t>Request </a:t>
            </a:r>
            <a:r>
              <a:rPr lang="en-GB" sz="2000" u="sng" dirty="0" smtClean="0"/>
              <a:t>SPCS</a:t>
            </a:r>
            <a:r>
              <a:rPr lang="en-GB" sz="2000" dirty="0" smtClean="0"/>
              <a:t> to </a:t>
            </a:r>
            <a:r>
              <a:rPr lang="en-US" sz="2000" dirty="0" smtClean="0"/>
              <a:t>endorse the scientific case and to </a:t>
            </a:r>
            <a:r>
              <a:rPr lang="en-US" sz="2000" dirty="0" smtClean="0">
                <a:solidFill>
                  <a:srgbClr val="000000"/>
                </a:solidFill>
              </a:rPr>
              <a:t>support the implementation of the facility in the H4 location</a:t>
            </a:r>
          </a:p>
          <a:p>
            <a:endParaRPr lang="en-US" dirty="0"/>
          </a:p>
        </p:txBody>
      </p:sp>
      <p:sp>
        <p:nvSpPr>
          <p:cNvPr id="10" name="TextBox 9"/>
          <p:cNvSpPr txBox="1"/>
          <p:nvPr/>
        </p:nvSpPr>
        <p:spPr>
          <a:xfrm rot="19681528">
            <a:off x="-58677" y="2408801"/>
            <a:ext cx="1955183" cy="338554"/>
          </a:xfrm>
          <a:prstGeom prst="rect">
            <a:avLst/>
          </a:prstGeom>
          <a:noFill/>
        </p:spPr>
        <p:txBody>
          <a:bodyPr wrap="none" rtlCol="0">
            <a:spAutoFit/>
          </a:bodyPr>
          <a:lstStyle/>
          <a:p>
            <a:r>
              <a:rPr lang="en-US" sz="1600" dirty="0" smtClean="0">
                <a:solidFill>
                  <a:schemeClr val="accent2">
                    <a:lumMod val="75000"/>
                  </a:schemeClr>
                </a:solidFill>
              </a:rPr>
              <a:t>Minutes SPSC Nov 09</a:t>
            </a:r>
            <a:endParaRPr lang="en-US" sz="1600" dirty="0">
              <a:solidFill>
                <a:schemeClr val="accent2">
                  <a:lumMod val="75000"/>
                </a:schemeClr>
              </a:solidFill>
            </a:endParaRPr>
          </a:p>
        </p:txBody>
      </p:sp>
      <p:sp>
        <p:nvSpPr>
          <p:cNvPr id="11" name="Content Placeholder 8"/>
          <p:cNvSpPr txBox="1">
            <a:spLocks/>
          </p:cNvSpPr>
          <p:nvPr/>
        </p:nvSpPr>
        <p:spPr>
          <a:xfrm>
            <a:off x="457200" y="3840122"/>
            <a:ext cx="8229600" cy="509219"/>
          </a:xfrm>
          <a:prstGeom prst="rect">
            <a:avLst/>
          </a:prstGeom>
        </p:spPr>
        <p:txBody>
          <a:bodyPr vert="horz" lIns="91440" tIns="45720" rIns="91440" bIns="45720" rtlCol="0">
            <a:normAutofit/>
          </a:bodyPr>
          <a:lstStyle/>
          <a:p>
            <a:pPr marL="342900" marR="0" lvl="1" indent="-342900" algn="l" defTabSz="457200" rtl="0" eaLnBrk="1" fontAlgn="auto" latinLnBrk="0" hangingPunct="1">
              <a:lnSpc>
                <a:spcPct val="100000"/>
              </a:lnSpc>
              <a:spcBef>
                <a:spcPct val="20000"/>
              </a:spcBef>
              <a:spcAft>
                <a:spcPts val="0"/>
              </a:spcAft>
              <a:buClr>
                <a:schemeClr val="accent1">
                  <a:lumMod val="60000"/>
                  <a:lumOff val="40000"/>
                </a:schemeClr>
              </a:buClr>
              <a:buSzTx/>
              <a:buFont typeface="Arial"/>
              <a:buChar char="•"/>
              <a:tabLst/>
              <a:defRPr/>
            </a:pPr>
            <a:r>
              <a:rPr kumimoji="0" lang="en-GB" sz="2000" b="1" i="0" u="none" strike="noStrike" kern="1200" cap="none" spc="0" normalizeH="0" baseline="0" noProof="0" dirty="0" smtClean="0">
                <a:ln>
                  <a:noFill/>
                </a:ln>
                <a:solidFill>
                  <a:schemeClr val="tx1"/>
                </a:solidFill>
                <a:effectLst/>
                <a:uLnTx/>
                <a:uFillTx/>
                <a:latin typeface="+mn-lt"/>
                <a:ea typeface="+mn-ea"/>
                <a:cs typeface="+mn-cs"/>
              </a:rPr>
              <a:t>Dec 09: </a:t>
            </a:r>
            <a:r>
              <a:rPr lang="en-GB" sz="2000" u="sng" dirty="0" smtClean="0"/>
              <a:t>Research Board</a:t>
            </a:r>
            <a:endParaRPr kumimoji="0" lang="en-US" sz="2000" b="0" i="0" u="none" strike="noStrike" kern="1200" cap="none" spc="0" normalizeH="0" baseline="0" noProof="0" dirty="0" smtClean="0">
              <a:ln>
                <a:noFill/>
              </a:ln>
              <a:solidFill>
                <a:srgbClr val="000000"/>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2" name="Picture 11" descr="Screen shot 2010-04-23 at 16.08.51.png"/>
          <p:cNvPicPr>
            <a:picLocks noChangeAspect="1"/>
          </p:cNvPicPr>
          <p:nvPr/>
        </p:nvPicPr>
        <p:blipFill>
          <a:blip r:embed="rId3"/>
          <a:stretch>
            <a:fillRect/>
          </a:stretch>
        </p:blipFill>
        <p:spPr>
          <a:xfrm>
            <a:off x="1493927" y="4349341"/>
            <a:ext cx="6032726" cy="2508659"/>
          </a:xfrm>
          <a:prstGeom prst="rect">
            <a:avLst/>
          </a:prstGeom>
          <a:ln>
            <a:solidFill>
              <a:srgbClr val="800000"/>
            </a:solidFill>
          </a:ln>
        </p:spPr>
      </p:pic>
      <p:sp>
        <p:nvSpPr>
          <p:cNvPr id="13" name="TextBox 12"/>
          <p:cNvSpPr txBox="1"/>
          <p:nvPr/>
        </p:nvSpPr>
        <p:spPr>
          <a:xfrm rot="19681528">
            <a:off x="1180" y="5278666"/>
            <a:ext cx="1756911" cy="338554"/>
          </a:xfrm>
          <a:prstGeom prst="rect">
            <a:avLst/>
          </a:prstGeom>
          <a:noFill/>
        </p:spPr>
        <p:txBody>
          <a:bodyPr wrap="none" rtlCol="0">
            <a:spAutoFit/>
          </a:bodyPr>
          <a:lstStyle/>
          <a:p>
            <a:r>
              <a:rPr lang="en-US" sz="1600" dirty="0" smtClean="0">
                <a:solidFill>
                  <a:schemeClr val="accent2">
                    <a:lumMod val="75000"/>
                  </a:schemeClr>
                </a:solidFill>
              </a:rPr>
              <a:t>Minutes RB Dec 09</a:t>
            </a:r>
            <a:endParaRPr lang="en-US" sz="1600" dirty="0">
              <a:solidFill>
                <a:schemeClr val="accent2">
                  <a:lumMod val="75000"/>
                </a:schemeClr>
              </a:solidFill>
            </a:endParaRPr>
          </a:p>
        </p:txBody>
      </p:sp>
      <p:sp>
        <p:nvSpPr>
          <p:cNvPr id="14" name="Oval 13"/>
          <p:cNvSpPr/>
          <p:nvPr/>
        </p:nvSpPr>
        <p:spPr>
          <a:xfrm>
            <a:off x="6577160" y="3079285"/>
            <a:ext cx="1138185" cy="371432"/>
          </a:xfrm>
          <a:prstGeom prst="ellipse">
            <a:avLst/>
          </a:prstGeom>
          <a:solidFill>
            <a:srgbClr val="FF0000">
              <a:alpha val="43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1493927" y="5901044"/>
            <a:ext cx="3453956" cy="545084"/>
          </a:xfrm>
          <a:prstGeom prst="ellipse">
            <a:avLst/>
          </a:prstGeom>
          <a:solidFill>
            <a:srgbClr val="FF0000">
              <a:alpha val="43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RE-study of locations (RB Feb 2010, I.E.)</a:t>
            </a:r>
            <a:endParaRPr lang="en-US" dirty="0"/>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12</a:t>
            </a:fld>
            <a:endParaRPr lang="en-US"/>
          </a:p>
        </p:txBody>
      </p:sp>
      <p:pic>
        <p:nvPicPr>
          <p:cNvPr id="7" name="Picture 6" descr="Screen shot 2010-04-23 at 17.02.53.png"/>
          <p:cNvPicPr>
            <a:picLocks noChangeAspect="1"/>
          </p:cNvPicPr>
          <p:nvPr/>
        </p:nvPicPr>
        <p:blipFill>
          <a:blip r:embed="rId2"/>
          <a:stretch>
            <a:fillRect/>
          </a:stretch>
        </p:blipFill>
        <p:spPr>
          <a:xfrm>
            <a:off x="0" y="980732"/>
            <a:ext cx="9144000" cy="5879060"/>
          </a:xfrm>
          <a:prstGeom prst="rect">
            <a:avLst/>
          </a:prstGeom>
        </p:spPr>
      </p:pic>
      <p:sp>
        <p:nvSpPr>
          <p:cNvPr id="8" name="TextBox 7"/>
          <p:cNvSpPr txBox="1"/>
          <p:nvPr/>
        </p:nvSpPr>
        <p:spPr>
          <a:xfrm>
            <a:off x="946447" y="2132735"/>
            <a:ext cx="7296032" cy="1077218"/>
          </a:xfrm>
          <a:prstGeom prst="rect">
            <a:avLst/>
          </a:prstGeom>
          <a:gradFill flip="none" rotWithShape="1">
            <a:gsLst>
              <a:gs pos="0">
                <a:schemeClr val="accent2">
                  <a:tint val="100000"/>
                  <a:shade val="100000"/>
                  <a:satMod val="130000"/>
                  <a:alpha val="60000"/>
                </a:schemeClr>
              </a:gs>
              <a:gs pos="100000">
                <a:schemeClr val="accent2">
                  <a:tint val="50000"/>
                  <a:shade val="100000"/>
                  <a:satMod val="350000"/>
                  <a:alpha val="60000"/>
                </a:schemeClr>
              </a:gs>
            </a:gsLst>
            <a:lin ang="16200000" scaled="0"/>
            <a:tileRect/>
          </a:grad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000" dirty="0" smtClean="0">
                <a:solidFill>
                  <a:schemeClr val="tx1"/>
                </a:solidFill>
              </a:rPr>
              <a:t>IEFC recognizes the implementation of GIF++ at the </a:t>
            </a:r>
            <a:r>
              <a:rPr lang="en-US" sz="2000" b="1" dirty="0" smtClean="0">
                <a:solidFill>
                  <a:schemeClr val="tx1"/>
                </a:solidFill>
              </a:rPr>
              <a:t>H4 as the only cost and performance effective option</a:t>
            </a:r>
          </a:p>
          <a:p>
            <a:r>
              <a:rPr lang="en-US" sz="1200" i="1" dirty="0" smtClean="0"/>
              <a:t>IEFC - </a:t>
            </a:r>
            <a:r>
              <a:rPr lang="en-US" sz="1200" dirty="0" smtClean="0"/>
              <a:t>LHC Injectors and Experimental Facilities Committee</a:t>
            </a:r>
            <a:r>
              <a:rPr lang="en-US" sz="1200" i="1" dirty="0" smtClean="0"/>
              <a:t> -: sector-wide executive committee concerned with all technical and performance aspects of the CERN accelerators and experimental areas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Issues raised at the LEAF meeting (Nov 09)</a:t>
            </a:r>
            <a:endParaRPr lang="en-US" sz="3600" dirty="0"/>
          </a:p>
        </p:txBody>
      </p:sp>
      <p:sp>
        <p:nvSpPr>
          <p:cNvPr id="3" name="Content Placeholder 2"/>
          <p:cNvSpPr>
            <a:spLocks noGrp="1"/>
          </p:cNvSpPr>
          <p:nvPr>
            <p:ph idx="1"/>
          </p:nvPr>
        </p:nvSpPr>
        <p:spPr>
          <a:xfrm>
            <a:off x="167725" y="1404752"/>
            <a:ext cx="8697732" cy="4106809"/>
          </a:xfrm>
        </p:spPr>
        <p:txBody>
          <a:bodyPr>
            <a:noAutofit/>
          </a:bodyPr>
          <a:lstStyle/>
          <a:p>
            <a:pPr marL="263525" indent="-263525">
              <a:buClr>
                <a:schemeClr val="accent1">
                  <a:lumMod val="60000"/>
                  <a:lumOff val="40000"/>
                </a:schemeClr>
              </a:buClr>
            </a:pPr>
            <a:r>
              <a:rPr lang="en-US" sz="2400" b="0" dirty="0" smtClean="0">
                <a:solidFill>
                  <a:schemeClr val="tx1"/>
                </a:solidFill>
              </a:rPr>
              <a:t>Availability of </a:t>
            </a:r>
            <a:r>
              <a:rPr lang="en-US" sz="2400" b="1" dirty="0" smtClean="0">
                <a:solidFill>
                  <a:srgbClr val="953735"/>
                </a:solidFill>
              </a:rPr>
              <a:t>manpower</a:t>
            </a:r>
            <a:r>
              <a:rPr lang="en-US" sz="2400" b="0" dirty="0" smtClean="0">
                <a:solidFill>
                  <a:schemeClr val="tx1"/>
                </a:solidFill>
              </a:rPr>
              <a:t> in EN to prepare the facility</a:t>
            </a:r>
          </a:p>
          <a:p>
            <a:pPr lvl="1"/>
            <a:r>
              <a:rPr lang="en-US" sz="1800" b="0" dirty="0" smtClean="0">
                <a:solidFill>
                  <a:schemeClr val="tx1"/>
                </a:solidFill>
              </a:rPr>
              <a:t>EN </a:t>
            </a:r>
            <a:r>
              <a:rPr lang="en-US" sz="1800" dirty="0" smtClean="0"/>
              <a:t>will prepare an </a:t>
            </a:r>
            <a:r>
              <a:rPr lang="en-US" sz="1800" b="0" dirty="0" smtClean="0">
                <a:solidFill>
                  <a:schemeClr val="tx1"/>
                </a:solidFill>
              </a:rPr>
              <a:t>overall resource-loaded schedule with all the other projects to be carried out by EN: </a:t>
            </a:r>
            <a:r>
              <a:rPr lang="en-US" sz="1800" b="0" dirty="0" err="1" smtClean="0">
                <a:solidFill>
                  <a:schemeClr val="tx1"/>
                </a:solidFill>
              </a:rPr>
              <a:t>HiRadMat</a:t>
            </a:r>
            <a:r>
              <a:rPr lang="en-US" sz="1800" b="0" dirty="0" smtClean="0">
                <a:solidFill>
                  <a:schemeClr val="tx1"/>
                </a:solidFill>
              </a:rPr>
              <a:t>, NA62, NA61, Cloud, GIF++. </a:t>
            </a:r>
          </a:p>
          <a:p>
            <a:pPr lvl="1"/>
            <a:r>
              <a:rPr lang="en-US" sz="1800" b="0" dirty="0" smtClean="0">
                <a:solidFill>
                  <a:schemeClr val="tx1"/>
                </a:solidFill>
              </a:rPr>
              <a:t>The consequence will be most likely a </a:t>
            </a:r>
            <a:r>
              <a:rPr lang="en-US" sz="1800" b="0" dirty="0" smtClean="0">
                <a:solidFill>
                  <a:srgbClr val="953735"/>
                </a:solidFill>
              </a:rPr>
              <a:t>delay in the availability of the GIF++</a:t>
            </a:r>
            <a:r>
              <a:rPr lang="en-US" sz="1800" b="0" dirty="0" smtClean="0">
                <a:solidFill>
                  <a:schemeClr val="tx1"/>
                </a:solidFill>
              </a:rPr>
              <a:t>.</a:t>
            </a:r>
          </a:p>
          <a:p>
            <a:pPr marL="263525" indent="-263525">
              <a:spcBef>
                <a:spcPts val="1200"/>
              </a:spcBef>
              <a:buClr>
                <a:schemeClr val="accent1">
                  <a:lumMod val="60000"/>
                  <a:lumOff val="40000"/>
                </a:schemeClr>
              </a:buClr>
            </a:pPr>
            <a:r>
              <a:rPr lang="en-US" sz="2400" b="1" dirty="0">
                <a:solidFill>
                  <a:srgbClr val="953735"/>
                </a:solidFill>
              </a:rPr>
              <a:t>F</a:t>
            </a:r>
            <a:r>
              <a:rPr lang="en-US" sz="2400" b="1" dirty="0" smtClean="0">
                <a:solidFill>
                  <a:srgbClr val="953735"/>
                </a:solidFill>
              </a:rPr>
              <a:t>inancing</a:t>
            </a:r>
            <a:r>
              <a:rPr lang="en-US" sz="2400" b="0" dirty="0" smtClean="0">
                <a:solidFill>
                  <a:schemeClr val="tx1"/>
                </a:solidFill>
              </a:rPr>
              <a:t> of the project</a:t>
            </a:r>
          </a:p>
          <a:p>
            <a:pPr lvl="1"/>
            <a:r>
              <a:rPr lang="en-US" sz="1800" dirty="0" smtClean="0"/>
              <a:t>Overall cost estimate: </a:t>
            </a:r>
            <a:r>
              <a:rPr lang="en-US" sz="1800" dirty="0" smtClean="0">
                <a:solidFill>
                  <a:srgbClr val="953735"/>
                </a:solidFill>
              </a:rPr>
              <a:t>1.3 MCHF</a:t>
            </a:r>
          </a:p>
          <a:p>
            <a:pPr lvl="1"/>
            <a:r>
              <a:rPr lang="en-US" sz="1800" dirty="0"/>
              <a:t>R</a:t>
            </a:r>
            <a:r>
              <a:rPr lang="en-US" sz="1800" b="0" dirty="0" smtClean="0">
                <a:solidFill>
                  <a:schemeClr val="tx1"/>
                </a:solidFill>
              </a:rPr>
              <a:t>esources from the </a:t>
            </a:r>
            <a:r>
              <a:rPr lang="en-US" sz="1800" b="1" dirty="0" smtClean="0">
                <a:solidFill>
                  <a:schemeClr val="tx1"/>
                </a:solidFill>
              </a:rPr>
              <a:t>White paper </a:t>
            </a:r>
            <a:r>
              <a:rPr lang="en-US" sz="1800" b="0" dirty="0" smtClean="0">
                <a:solidFill>
                  <a:schemeClr val="tx1"/>
                </a:solidFill>
              </a:rPr>
              <a:t>(300k in 2009, 200k in 2010)</a:t>
            </a:r>
          </a:p>
          <a:p>
            <a:pPr lvl="1"/>
            <a:r>
              <a:rPr lang="en-US" sz="1800" dirty="0"/>
              <a:t>A</a:t>
            </a:r>
            <a:r>
              <a:rPr lang="en-US" sz="1800" b="0" dirty="0" smtClean="0">
                <a:solidFill>
                  <a:schemeClr val="tx1"/>
                </a:solidFill>
              </a:rPr>
              <a:t>llocation from </a:t>
            </a:r>
            <a:r>
              <a:rPr lang="en-US" sz="1800" b="1" dirty="0" smtClean="0">
                <a:solidFill>
                  <a:schemeClr val="tx1"/>
                </a:solidFill>
              </a:rPr>
              <a:t>EN</a:t>
            </a:r>
            <a:r>
              <a:rPr lang="en-US" sz="1800" b="0" dirty="0" smtClean="0">
                <a:solidFill>
                  <a:schemeClr val="tx1"/>
                </a:solidFill>
              </a:rPr>
              <a:t> (100k)</a:t>
            </a:r>
            <a:endParaRPr lang="en-US" sz="1800" b="0" dirty="0" smtClean="0">
              <a:solidFill>
                <a:schemeClr val="accent2">
                  <a:lumMod val="75000"/>
                </a:schemeClr>
              </a:solidFill>
            </a:endParaRPr>
          </a:p>
          <a:p>
            <a:pPr lvl="1"/>
            <a:r>
              <a:rPr lang="en-US" sz="1800" b="0" dirty="0" smtClean="0">
                <a:solidFill>
                  <a:srgbClr val="953735"/>
                </a:solidFill>
              </a:rPr>
              <a:t>Missing funds (700k)</a:t>
            </a:r>
            <a:r>
              <a:rPr lang="en-US" sz="1800" dirty="0"/>
              <a:t>:</a:t>
            </a:r>
            <a:r>
              <a:rPr lang="en-US" sz="1800" dirty="0" smtClean="0"/>
              <a:t> discussed favorably with Research Director, EN and PH </a:t>
            </a:r>
            <a:r>
              <a:rPr lang="en-US" sz="1800" dirty="0" err="1" smtClean="0"/>
              <a:t>Depts</a:t>
            </a:r>
            <a:endParaRPr lang="en-US" sz="1800" b="0" dirty="0" smtClean="0">
              <a:solidFill>
                <a:schemeClr val="tx1"/>
              </a:solidFill>
            </a:endParaRPr>
          </a:p>
          <a:p>
            <a:pPr lvl="1"/>
            <a:r>
              <a:rPr lang="en-US" sz="1800" dirty="0" smtClean="0"/>
              <a:t>Users in-kind contribution via </a:t>
            </a:r>
            <a:r>
              <a:rPr lang="en-US" sz="1800" b="1" dirty="0" smtClean="0"/>
              <a:t>AIDA</a:t>
            </a:r>
            <a:r>
              <a:rPr lang="en-US" sz="1800" dirty="0" smtClean="0"/>
              <a:t> (FP7 IA, 2011-2014) &gt; Radiation filters, Cosmic trigger, DAQ, DCS</a:t>
            </a:r>
            <a:endParaRPr lang="en-US" sz="1800" dirty="0"/>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Slide Number Placeholder 4"/>
          <p:cNvSpPr>
            <a:spLocks noGrp="1"/>
          </p:cNvSpPr>
          <p:nvPr>
            <p:ph type="sldNum" sz="quarter" idx="12"/>
          </p:nvPr>
        </p:nvSpPr>
        <p:spPr/>
        <p:txBody>
          <a:bodyPr/>
          <a:lstStyle/>
          <a:p>
            <a:fld id="{B05EC952-976F-9E46-BB4A-234C905AE9B7}" type="slidenum">
              <a:rPr lang="en-US" smtClean="0"/>
              <a:pPr/>
              <a:t>13</a:t>
            </a:fld>
            <a:endParaRPr lang="en-US"/>
          </a:p>
        </p:txBody>
      </p:sp>
      <p:sp>
        <p:nvSpPr>
          <p:cNvPr id="6" name="Footer Placeholder 5"/>
          <p:cNvSpPr>
            <a:spLocks noGrp="1"/>
          </p:cNvSpPr>
          <p:nvPr>
            <p:ph type="ftr" sz="quarter" idx="11"/>
          </p:nvPr>
        </p:nvSpPr>
        <p:spPr/>
        <p:txBody>
          <a:bodyPr/>
          <a:lstStyle/>
          <a:p>
            <a:r>
              <a:rPr lang="en-US" smtClean="0"/>
              <a:t>M.C.</a:t>
            </a:r>
            <a:endParaRPr lang="en-US"/>
          </a:p>
        </p:txBody>
      </p:sp>
      <p:sp>
        <p:nvSpPr>
          <p:cNvPr id="7" name="Rectangle 6"/>
          <p:cNvSpPr/>
          <p:nvPr/>
        </p:nvSpPr>
        <p:spPr>
          <a:xfrm>
            <a:off x="900024" y="5742393"/>
            <a:ext cx="7343952" cy="461665"/>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a:spAutoFit/>
          </a:bodyPr>
          <a:lstStyle/>
          <a:p>
            <a:pPr algn="ctr">
              <a:buClr>
                <a:schemeClr val="accent1">
                  <a:lumMod val="60000"/>
                  <a:lumOff val="40000"/>
                </a:schemeClr>
              </a:buClr>
            </a:pPr>
            <a:r>
              <a:rPr lang="en-US" sz="2400" b="1" dirty="0" smtClean="0"/>
              <a:t>End 2011 remains as Target for GIF++ Ready for Users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WP7 in 2011 and beyond</a:t>
            </a:r>
            <a:endParaRPr lang="en-US" dirty="0"/>
          </a:p>
        </p:txBody>
      </p:sp>
      <p:sp>
        <p:nvSpPr>
          <p:cNvPr id="3" name="Content Placeholder 2"/>
          <p:cNvSpPr>
            <a:spLocks noGrp="1"/>
          </p:cNvSpPr>
          <p:nvPr>
            <p:ph idx="1"/>
          </p:nvPr>
        </p:nvSpPr>
        <p:spPr>
          <a:xfrm>
            <a:off x="251587" y="1404752"/>
            <a:ext cx="8435213" cy="4951598"/>
          </a:xfrm>
        </p:spPr>
        <p:txBody>
          <a:bodyPr>
            <a:normAutofit fontScale="70000" lnSpcReduction="20000"/>
          </a:bodyPr>
          <a:lstStyle/>
          <a:p>
            <a:pPr>
              <a:buClr>
                <a:schemeClr val="accent1">
                  <a:lumMod val="60000"/>
                  <a:lumOff val="40000"/>
                </a:schemeClr>
              </a:buClr>
            </a:pPr>
            <a:r>
              <a:rPr lang="en-US" b="1" dirty="0" smtClean="0"/>
              <a:t>Studies at GIF</a:t>
            </a:r>
          </a:p>
          <a:p>
            <a:pPr lvl="1"/>
            <a:r>
              <a:rPr lang="en-US" dirty="0" smtClean="0"/>
              <a:t>Long-term validation of new, optimized filter configuration for the RPC gas systems at LHC</a:t>
            </a:r>
          </a:p>
          <a:p>
            <a:pPr lvl="1"/>
            <a:r>
              <a:rPr lang="en-US" dirty="0" smtClean="0"/>
              <a:t>RPC Gas flow optimization studies</a:t>
            </a:r>
          </a:p>
          <a:p>
            <a:pPr lvl="1"/>
            <a:r>
              <a:rPr lang="en-US" dirty="0" smtClean="0"/>
              <a:t>Aging Test of NA62 straw prototype</a:t>
            </a:r>
          </a:p>
          <a:p>
            <a:pPr lvl="2"/>
            <a:r>
              <a:rPr lang="en-US" dirty="0" smtClean="0">
                <a:solidFill>
                  <a:schemeClr val="accent2"/>
                </a:solidFill>
              </a:rPr>
              <a:t>12-18 months (or till GIF is dismantled)</a:t>
            </a:r>
          </a:p>
          <a:p>
            <a:pPr lvl="2"/>
            <a:r>
              <a:rPr lang="en-US" dirty="0" err="1" smtClean="0">
                <a:solidFill>
                  <a:schemeClr val="accent2"/>
                </a:solidFill>
              </a:rPr>
              <a:t>R.Guida</a:t>
            </a:r>
            <a:r>
              <a:rPr lang="en-US" dirty="0" smtClean="0">
                <a:solidFill>
                  <a:schemeClr val="accent2"/>
                </a:solidFill>
              </a:rPr>
              <a:t>, </a:t>
            </a:r>
            <a:r>
              <a:rPr lang="en-US" dirty="0" err="1" smtClean="0">
                <a:solidFill>
                  <a:schemeClr val="accent2"/>
                </a:solidFill>
              </a:rPr>
              <a:t>S.Rouwette</a:t>
            </a:r>
            <a:r>
              <a:rPr lang="en-US" dirty="0" smtClean="0">
                <a:solidFill>
                  <a:schemeClr val="accent2"/>
                </a:solidFill>
              </a:rPr>
              <a:t> + continued collaboration with RPC groups</a:t>
            </a:r>
          </a:p>
          <a:p>
            <a:pPr>
              <a:spcBef>
                <a:spcPts val="1728"/>
              </a:spcBef>
              <a:buClr>
                <a:schemeClr val="accent1">
                  <a:lumMod val="60000"/>
                  <a:lumOff val="40000"/>
                </a:schemeClr>
              </a:buClr>
            </a:pPr>
            <a:r>
              <a:rPr lang="en-US" b="1" dirty="0" smtClean="0"/>
              <a:t>Detector Materials DB</a:t>
            </a:r>
          </a:p>
          <a:p>
            <a:pPr lvl="2"/>
            <a:r>
              <a:rPr lang="en-US" dirty="0" smtClean="0">
                <a:solidFill>
                  <a:srgbClr val="C0504D"/>
                </a:solidFill>
              </a:rPr>
              <a:t>Work can continue slowly</a:t>
            </a:r>
          </a:p>
          <a:p>
            <a:pPr lvl="2"/>
            <a:r>
              <a:rPr lang="en-US" dirty="0" err="1" smtClean="0">
                <a:solidFill>
                  <a:srgbClr val="C0504D"/>
                </a:solidFill>
              </a:rPr>
              <a:t>M.Capeans</a:t>
            </a:r>
            <a:r>
              <a:rPr lang="en-US" dirty="0" smtClean="0">
                <a:solidFill>
                  <a:srgbClr val="C0504D"/>
                </a:solidFill>
              </a:rPr>
              <a:t> and detector people</a:t>
            </a:r>
          </a:p>
          <a:p>
            <a:pPr>
              <a:spcBef>
                <a:spcPts val="1728"/>
              </a:spcBef>
              <a:buClr>
                <a:schemeClr val="accent1">
                  <a:lumMod val="60000"/>
                  <a:lumOff val="40000"/>
                </a:schemeClr>
              </a:buClr>
            </a:pPr>
            <a:r>
              <a:rPr lang="en-US" b="1" dirty="0" smtClean="0"/>
              <a:t>GIF++</a:t>
            </a:r>
          </a:p>
          <a:p>
            <a:pPr lvl="1"/>
            <a:r>
              <a:rPr lang="en-US" dirty="0" smtClean="0"/>
              <a:t>Secure funding and start implementation in 2011</a:t>
            </a:r>
          </a:p>
          <a:p>
            <a:pPr lvl="2"/>
            <a:r>
              <a:rPr lang="en-US" dirty="0" err="1" smtClean="0">
                <a:solidFill>
                  <a:srgbClr val="C0504D"/>
                </a:solidFill>
              </a:rPr>
              <a:t>M.Capeans</a:t>
            </a:r>
            <a:r>
              <a:rPr lang="en-US" dirty="0" smtClean="0">
                <a:solidFill>
                  <a:srgbClr val="C0504D"/>
                </a:solidFill>
              </a:rPr>
              <a:t>, </a:t>
            </a:r>
            <a:r>
              <a:rPr lang="en-US" dirty="0" err="1" smtClean="0">
                <a:solidFill>
                  <a:srgbClr val="C0504D"/>
                </a:solidFill>
              </a:rPr>
              <a:t>C.Rembser</a:t>
            </a:r>
            <a:r>
              <a:rPr lang="en-US" dirty="0" smtClean="0">
                <a:solidFill>
                  <a:srgbClr val="C0504D"/>
                </a:solidFill>
              </a:rPr>
              <a:t>, </a:t>
            </a:r>
            <a:r>
              <a:rPr lang="en-US" dirty="0" err="1" smtClean="0">
                <a:solidFill>
                  <a:srgbClr val="C0504D"/>
                </a:solidFill>
              </a:rPr>
              <a:t>R.Fortin</a:t>
            </a:r>
            <a:r>
              <a:rPr lang="en-US" dirty="0" smtClean="0">
                <a:solidFill>
                  <a:srgbClr val="C0504D"/>
                </a:solidFill>
              </a:rPr>
              <a:t>. Need additional resources </a:t>
            </a:r>
            <a:r>
              <a:rPr lang="en-US" dirty="0" smtClean="0"/>
              <a:t>to supervise construction and commission the facility (New Fellow + Leading physicist from the user community)</a:t>
            </a:r>
          </a:p>
        </p:txBody>
      </p:sp>
      <p:sp>
        <p:nvSpPr>
          <p:cNvPr id="4" name="Date Placeholder 3"/>
          <p:cNvSpPr>
            <a:spLocks noGrp="1"/>
          </p:cNvSpPr>
          <p:nvPr>
            <p:ph type="dt" sz="half" idx="10"/>
          </p:nvPr>
        </p:nvSpPr>
        <p:spPr/>
        <p:txBody>
          <a:bodyPr/>
          <a:lstStyle/>
          <a:p>
            <a:r>
              <a:rPr lang="en-US" dirty="0" smtClean="0"/>
              <a:t>30/4/2010</a:t>
            </a:r>
            <a:endParaRPr lang="en-US" dirty="0"/>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14</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WP7 Resource Overview</a:t>
            </a:r>
            <a:br>
              <a:rPr lang="en-US" dirty="0" smtClean="0"/>
            </a:br>
            <a:r>
              <a:rPr lang="en-US" sz="2400" b="0" i="1" dirty="0" smtClean="0"/>
              <a:t>Yearly averages 2008 - 2010</a:t>
            </a:r>
            <a:endParaRPr lang="en-US" sz="2400" b="0" i="1" dirty="0"/>
          </a:p>
        </p:txBody>
      </p:sp>
      <p:sp>
        <p:nvSpPr>
          <p:cNvPr id="3" name="Content Placeholder 2"/>
          <p:cNvSpPr>
            <a:spLocks noGrp="1"/>
          </p:cNvSpPr>
          <p:nvPr>
            <p:ph idx="1"/>
          </p:nvPr>
        </p:nvSpPr>
        <p:spPr>
          <a:xfrm>
            <a:off x="227627" y="1404752"/>
            <a:ext cx="8459173" cy="4721411"/>
          </a:xfrm>
        </p:spPr>
        <p:txBody>
          <a:bodyPr>
            <a:normAutofit/>
          </a:bodyPr>
          <a:lstStyle/>
          <a:p>
            <a:pPr>
              <a:buClr>
                <a:schemeClr val="accent1">
                  <a:lumMod val="60000"/>
                  <a:lumOff val="40000"/>
                </a:schemeClr>
              </a:buClr>
            </a:pPr>
            <a:r>
              <a:rPr lang="en-US" dirty="0" smtClean="0"/>
              <a:t>Running budget</a:t>
            </a:r>
          </a:p>
          <a:p>
            <a:pPr marL="622300" lvl="1" indent="-263525">
              <a:buClr>
                <a:srgbClr val="BBE0E3"/>
              </a:buClr>
              <a:buSzPct val="70000"/>
              <a:buFont typeface="Arial"/>
              <a:buChar char="•"/>
            </a:pPr>
            <a:r>
              <a:rPr lang="en-GB" sz="1946" dirty="0" smtClean="0"/>
              <a:t>35% Running Expenditure related to all activities (FSU, </a:t>
            </a:r>
            <a:r>
              <a:rPr lang="en-GB" sz="1946" dirty="0" err="1" smtClean="0"/>
              <a:t>subsistance</a:t>
            </a:r>
            <a:r>
              <a:rPr lang="en-GB" sz="1946" dirty="0" smtClean="0"/>
              <a:t>…)</a:t>
            </a:r>
          </a:p>
          <a:p>
            <a:pPr marL="622300" lvl="1" indent="-263525">
              <a:buClr>
                <a:srgbClr val="BBE0E3"/>
              </a:buClr>
              <a:buSzPct val="70000"/>
              <a:buFont typeface="Arial"/>
              <a:buChar char="•"/>
            </a:pPr>
            <a:r>
              <a:rPr lang="en-GB" sz="1946" dirty="0" smtClean="0"/>
              <a:t>35% Consumables (RPC Gas is a significant expense!)</a:t>
            </a:r>
          </a:p>
          <a:p>
            <a:pPr marL="622300" lvl="1" indent="-263525">
              <a:buClr>
                <a:srgbClr val="BBE0E3"/>
              </a:buClr>
              <a:buSzPct val="70000"/>
              <a:buFont typeface="Arial"/>
              <a:buChar char="•"/>
            </a:pPr>
            <a:r>
              <a:rPr lang="en-GB" sz="1946" dirty="0" smtClean="0"/>
              <a:t>30% Long-term Investments for GIF++ and the PS Irradiation Facilities</a:t>
            </a:r>
            <a:endParaRPr lang="en-GB" sz="3459" dirty="0" smtClean="0"/>
          </a:p>
          <a:p>
            <a:pPr>
              <a:spcBef>
                <a:spcPts val="1368"/>
              </a:spcBef>
              <a:buClr>
                <a:schemeClr val="accent1">
                  <a:lumMod val="60000"/>
                  <a:lumOff val="40000"/>
                </a:schemeClr>
              </a:buClr>
            </a:pPr>
            <a:r>
              <a:rPr lang="en-US" dirty="0" smtClean="0"/>
              <a:t>Personnel</a:t>
            </a:r>
            <a:endParaRPr lang="en-US" dirty="0"/>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2</a:t>
            </a:fld>
            <a:endParaRPr lang="en-US"/>
          </a:p>
        </p:txBody>
      </p:sp>
      <p:sp>
        <p:nvSpPr>
          <p:cNvPr id="8" name="TextBox 7"/>
          <p:cNvSpPr txBox="1"/>
          <p:nvPr/>
        </p:nvSpPr>
        <p:spPr>
          <a:xfrm rot="19616884">
            <a:off x="6526366" y="4441956"/>
            <a:ext cx="1576423" cy="369332"/>
          </a:xfrm>
          <a:prstGeom prst="rect">
            <a:avLst/>
          </a:prstGeom>
          <a:noFill/>
        </p:spPr>
        <p:txBody>
          <a:bodyPr wrap="none" rtlCol="0">
            <a:spAutoFit/>
          </a:bodyPr>
          <a:lstStyle/>
          <a:p>
            <a:r>
              <a:rPr lang="en-US" dirty="0" smtClean="0">
                <a:solidFill>
                  <a:schemeClr val="accent2"/>
                </a:solidFill>
              </a:rPr>
              <a:t>≈ 3.5 FTE /year</a:t>
            </a:r>
            <a:endParaRPr lang="en-US" dirty="0">
              <a:solidFill>
                <a:schemeClr val="accent2"/>
              </a:solidFill>
            </a:endParaRPr>
          </a:p>
        </p:txBody>
      </p:sp>
      <p:graphicFrame>
        <p:nvGraphicFramePr>
          <p:cNvPr id="9" name="Chart 8"/>
          <p:cNvGraphicFramePr/>
          <p:nvPr/>
        </p:nvGraphicFramePr>
        <p:xfrm>
          <a:off x="2286000" y="3448050"/>
          <a:ext cx="4572000" cy="29083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RPC studies</a:t>
            </a:r>
            <a:endParaRPr lang="en-US" dirty="0"/>
          </a:p>
        </p:txBody>
      </p:sp>
      <p:sp>
        <p:nvSpPr>
          <p:cNvPr id="3" name="Content Placeholder 2"/>
          <p:cNvSpPr>
            <a:spLocks noGrp="1"/>
          </p:cNvSpPr>
          <p:nvPr>
            <p:ph idx="1"/>
          </p:nvPr>
        </p:nvSpPr>
        <p:spPr>
          <a:xfrm>
            <a:off x="263569" y="1189075"/>
            <a:ext cx="8577928" cy="5161195"/>
          </a:xfrm>
        </p:spPr>
        <p:txBody>
          <a:bodyPr>
            <a:noAutofit/>
          </a:bodyPr>
          <a:lstStyle/>
          <a:p>
            <a:pPr>
              <a:buClr>
                <a:schemeClr val="accent1">
                  <a:lumMod val="60000"/>
                  <a:lumOff val="40000"/>
                </a:schemeClr>
              </a:buClr>
            </a:pPr>
            <a:r>
              <a:rPr lang="en-US" sz="2400" b="1" dirty="0" smtClean="0"/>
              <a:t>Motivation:</a:t>
            </a:r>
            <a:r>
              <a:rPr lang="en-US" sz="2000" dirty="0" smtClean="0"/>
              <a:t> Study the impurities produced in RPC chambers irradiated in the GIF radiation field in order to understand the properties of possible absorbers and improve the closed-loop gas systems at LHC.</a:t>
            </a:r>
          </a:p>
          <a:p>
            <a:pPr>
              <a:buClr>
                <a:schemeClr val="accent1">
                  <a:lumMod val="60000"/>
                  <a:lumOff val="40000"/>
                </a:schemeClr>
              </a:buClr>
              <a:buNone/>
            </a:pPr>
            <a:r>
              <a:rPr lang="en-US" sz="2000" dirty="0" smtClean="0"/>
              <a:t>	ATLAS and CMS rely strongly on </a:t>
            </a:r>
            <a:r>
              <a:rPr lang="en-US" sz="2000" dirty="0" err="1" smtClean="0"/>
              <a:t>RPCs</a:t>
            </a:r>
            <a:r>
              <a:rPr lang="en-US" sz="2000" dirty="0" smtClean="0"/>
              <a:t> for triggering at LHC so long term survival is crucial.</a:t>
            </a:r>
          </a:p>
          <a:p>
            <a:pPr lvl="1">
              <a:spcBef>
                <a:spcPts val="1200"/>
              </a:spcBef>
            </a:pPr>
            <a:r>
              <a:rPr lang="en-US" sz="1800" dirty="0" smtClean="0"/>
              <a:t>15 m</a:t>
            </a:r>
            <a:r>
              <a:rPr lang="en-US" sz="1800" baseline="30000" dirty="0" smtClean="0"/>
              <a:t>3</a:t>
            </a:r>
            <a:r>
              <a:rPr lang="en-US" sz="1800" dirty="0" smtClean="0"/>
              <a:t> of gas volume in ATLAS and CMS </a:t>
            </a:r>
            <a:r>
              <a:rPr lang="en-US" sz="1800" dirty="0" err="1" smtClean="0"/>
              <a:t>RPCs</a:t>
            </a:r>
            <a:r>
              <a:rPr lang="en-US" sz="1800" dirty="0" smtClean="0"/>
              <a:t> systems (closed-loop gas systems, nowadays running cost is</a:t>
            </a:r>
            <a:r>
              <a:rPr lang="en-GB" sz="1800" dirty="0" smtClean="0">
                <a:latin typeface="Times New Roman" charset="0"/>
                <a:ea typeface="ＭＳ Ｐゴシック" charset="-128"/>
                <a:cs typeface="ＭＳ Ｐゴシック" charset="-128"/>
              </a:rPr>
              <a:t> </a:t>
            </a:r>
            <a:r>
              <a:rPr lang="en-GB" sz="1800" dirty="0" smtClean="0">
                <a:latin typeface="Times New Roman" charset="0"/>
                <a:ea typeface="ＭＳ Ｐゴシック" charset="-128"/>
                <a:cs typeface="ＭＳ Ｐゴシック" charset="-128"/>
                <a:sym typeface="Symbol" charset="2"/>
              </a:rPr>
              <a:t></a:t>
            </a:r>
            <a:r>
              <a:rPr lang="en-GB" sz="1800" dirty="0" smtClean="0">
                <a:ea typeface="ＭＳ Ｐゴシック" charset="-128"/>
                <a:cs typeface="ＭＳ Ｐゴシック" charset="-128"/>
              </a:rPr>
              <a:t>700</a:t>
            </a:r>
            <a:r>
              <a:rPr lang="en-GB" sz="1800" dirty="0" smtClean="0">
                <a:latin typeface="Times New Roman" charset="0"/>
                <a:ea typeface="ＭＳ Ｐゴシック" charset="-128"/>
                <a:cs typeface="ＭＳ Ｐゴシック" charset="-128"/>
              </a:rPr>
              <a:t> €/</a:t>
            </a:r>
            <a:r>
              <a:rPr lang="en-US" sz="1800" dirty="0" smtClean="0"/>
              <a:t>day)</a:t>
            </a:r>
          </a:p>
          <a:p>
            <a:pPr lvl="1"/>
            <a:r>
              <a:rPr lang="en-US" sz="1800" dirty="0" smtClean="0"/>
              <a:t>Need efficient removal of impurities </a:t>
            </a:r>
          </a:p>
          <a:p>
            <a:endParaRPr lang="en-US" sz="2000" dirty="0" smtClean="0"/>
          </a:p>
          <a:p>
            <a:pPr>
              <a:buNone/>
            </a:pPr>
            <a:endParaRPr lang="en-US" sz="2000" dirty="0" smtClean="0"/>
          </a:p>
          <a:p>
            <a:pPr>
              <a:buClr>
                <a:schemeClr val="accent1">
                  <a:lumMod val="60000"/>
                  <a:lumOff val="40000"/>
                </a:schemeClr>
              </a:buClr>
            </a:pPr>
            <a:r>
              <a:rPr lang="en-US" sz="2400" b="1" dirty="0" smtClean="0"/>
              <a:t>Team: </a:t>
            </a:r>
            <a:r>
              <a:rPr lang="en-US" sz="2000" dirty="0" err="1" smtClean="0"/>
              <a:t>R.Guida</a:t>
            </a:r>
            <a:r>
              <a:rPr lang="en-US" sz="2000" dirty="0" smtClean="0"/>
              <a:t> (50% - </a:t>
            </a:r>
            <a:r>
              <a:rPr lang="en-US" sz="1600" i="1" dirty="0" smtClean="0"/>
              <a:t>Physicist responsible</a:t>
            </a:r>
            <a:r>
              <a:rPr lang="en-US" sz="2000" dirty="0" smtClean="0"/>
              <a:t>), </a:t>
            </a:r>
            <a:r>
              <a:rPr lang="en-US" sz="2000" dirty="0" err="1" smtClean="0"/>
              <a:t>I.Gluskov</a:t>
            </a:r>
            <a:r>
              <a:rPr lang="en-US" sz="2000" dirty="0" smtClean="0"/>
              <a:t> (WP7 fellow), </a:t>
            </a:r>
            <a:r>
              <a:rPr lang="en-US" sz="2000" dirty="0" err="1" smtClean="0"/>
              <a:t>S.Rouwette</a:t>
            </a:r>
            <a:r>
              <a:rPr lang="en-US" sz="2000" dirty="0" smtClean="0"/>
              <a:t> (WP7 Tech. Std. since Feb), Summer students (3 in 3 </a:t>
            </a:r>
            <a:r>
              <a:rPr lang="en-US" sz="2000" dirty="0" err="1" smtClean="0"/>
              <a:t>y</a:t>
            </a:r>
            <a:r>
              <a:rPr lang="en-US" sz="2000" dirty="0" smtClean="0"/>
              <a:t>) and Technical help from the Gas Group</a:t>
            </a:r>
          </a:p>
          <a:p>
            <a:pPr lvl="1">
              <a:buNone/>
            </a:pPr>
            <a:r>
              <a:rPr lang="en-US" sz="1800" dirty="0" smtClean="0"/>
              <a:t>		</a:t>
            </a:r>
            <a:r>
              <a:rPr lang="en-US" sz="1800" b="1" dirty="0" smtClean="0"/>
              <a:t>+ Collaboration Gas Group, ATLAS and CMS RPC teams</a:t>
            </a:r>
            <a:endParaRPr lang="en-US" sz="1800" b="1" dirty="0"/>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dirty="0" smtClean="0"/>
              <a:t>M.C.</a:t>
            </a:r>
            <a:endParaRPr lang="en-US" dirty="0"/>
          </a:p>
        </p:txBody>
      </p:sp>
      <p:sp>
        <p:nvSpPr>
          <p:cNvPr id="6" name="Slide Number Placeholder 5"/>
          <p:cNvSpPr>
            <a:spLocks noGrp="1"/>
          </p:cNvSpPr>
          <p:nvPr>
            <p:ph type="sldNum" sz="quarter" idx="12"/>
          </p:nvPr>
        </p:nvSpPr>
        <p:spPr/>
        <p:txBody>
          <a:bodyPr/>
          <a:lstStyle/>
          <a:p>
            <a:fld id="{B05EC952-976F-9E46-BB4A-234C905AE9B7}" type="slidenum">
              <a:rPr lang="en-US" smtClean="0"/>
              <a:pPr/>
              <a:t>3</a:t>
            </a:fld>
            <a:endParaRPr lang="en-US"/>
          </a:p>
        </p:txBody>
      </p:sp>
      <p:pic>
        <p:nvPicPr>
          <p:cNvPr id="7" name="Picture 143" descr="RPC reazione"/>
          <p:cNvPicPr>
            <a:picLocks noChangeAspect="1" noChangeArrowheads="1"/>
          </p:cNvPicPr>
          <p:nvPr/>
        </p:nvPicPr>
        <p:blipFill>
          <a:blip r:embed="rId2"/>
          <a:srcRect/>
          <a:stretch>
            <a:fillRect/>
          </a:stretch>
        </p:blipFill>
        <p:spPr bwMode="auto">
          <a:xfrm>
            <a:off x="4703780" y="3388533"/>
            <a:ext cx="4421796" cy="10796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RPC studies</a:t>
            </a:r>
            <a:endParaRPr lang="en-US" dirty="0"/>
          </a:p>
        </p:txBody>
      </p:sp>
      <p:sp>
        <p:nvSpPr>
          <p:cNvPr id="3" name="Content Placeholder 2"/>
          <p:cNvSpPr>
            <a:spLocks noGrp="1"/>
          </p:cNvSpPr>
          <p:nvPr>
            <p:ph idx="1"/>
          </p:nvPr>
        </p:nvSpPr>
        <p:spPr>
          <a:xfrm>
            <a:off x="142070" y="1226591"/>
            <a:ext cx="4899738" cy="5399027"/>
          </a:xfrm>
        </p:spPr>
        <p:txBody>
          <a:bodyPr>
            <a:normAutofit fontScale="92500" lnSpcReduction="10000"/>
          </a:bodyPr>
          <a:lstStyle/>
          <a:p>
            <a:pPr marL="263525" indent="-263525">
              <a:spcBef>
                <a:spcPts val="600"/>
              </a:spcBef>
              <a:buClr>
                <a:schemeClr val="accent1">
                  <a:lumMod val="60000"/>
                  <a:lumOff val="40000"/>
                </a:schemeClr>
              </a:buClr>
            </a:pPr>
            <a:r>
              <a:rPr lang="en-US" sz="1882" dirty="0" smtClean="0"/>
              <a:t>Recovered GIF set-up (RPC chambers, DCS, built a environmentally controlled test stand…)</a:t>
            </a:r>
          </a:p>
          <a:p>
            <a:pPr marL="263525" indent="-263525">
              <a:spcBef>
                <a:spcPts val="600"/>
              </a:spcBef>
              <a:buClr>
                <a:schemeClr val="accent1">
                  <a:lumMod val="60000"/>
                  <a:lumOff val="40000"/>
                </a:schemeClr>
              </a:buClr>
            </a:pPr>
            <a:r>
              <a:rPr lang="en-US" sz="1882" dirty="0" smtClean="0"/>
              <a:t>Built new gas racks and installed fancy analysis devices (GC/MS, Fluoride station…)</a:t>
            </a:r>
          </a:p>
          <a:p>
            <a:pPr marL="263525" indent="-263525">
              <a:spcBef>
                <a:spcPts val="600"/>
              </a:spcBef>
              <a:buClr>
                <a:schemeClr val="accent1">
                  <a:lumMod val="60000"/>
                  <a:lumOff val="40000"/>
                </a:schemeClr>
              </a:buClr>
            </a:pPr>
            <a:r>
              <a:rPr lang="en-US" sz="1882" dirty="0" smtClean="0"/>
              <a:t>The recovered GIF set-up is also being used by other groups </a:t>
            </a:r>
            <a:r>
              <a:rPr lang="en-US" sz="1882" dirty="0" smtClean="0">
                <a:solidFill>
                  <a:srgbClr val="C0504D"/>
                </a:solidFill>
              </a:rPr>
              <a:t>(CALICE, ATLAS  MDT and RPC upgrade, LHC Beam Line Monitor, NA62 soon…)</a:t>
            </a:r>
            <a:r>
              <a:rPr lang="en-US" sz="1882" dirty="0" smtClean="0"/>
              <a:t>.</a:t>
            </a:r>
          </a:p>
          <a:p>
            <a:pPr marL="263525" indent="-263525">
              <a:spcBef>
                <a:spcPts val="600"/>
              </a:spcBef>
              <a:buClr>
                <a:schemeClr val="accent1">
                  <a:lumMod val="60000"/>
                  <a:lumOff val="40000"/>
                </a:schemeClr>
              </a:buClr>
            </a:pPr>
            <a:r>
              <a:rPr lang="en-US" sz="1882" dirty="0" smtClean="0"/>
              <a:t>We chair a weekly GIF run meeting to discuss results and coordinate work in the area.</a:t>
            </a:r>
          </a:p>
          <a:p>
            <a:pPr>
              <a:buClr>
                <a:schemeClr val="accent1">
                  <a:lumMod val="60000"/>
                  <a:lumOff val="40000"/>
                </a:schemeClr>
              </a:buClr>
            </a:pPr>
            <a:endParaRPr lang="en-US" sz="2000" dirty="0" smtClean="0"/>
          </a:p>
          <a:p>
            <a:pPr marL="263525" indent="-263525" algn="ctr">
              <a:buClr>
                <a:schemeClr val="accent1">
                  <a:lumMod val="60000"/>
                  <a:lumOff val="40000"/>
                </a:schemeClr>
              </a:buClr>
              <a:buNone/>
            </a:pPr>
            <a:r>
              <a:rPr lang="en-US" sz="2824" b="1" dirty="0" smtClean="0"/>
              <a:t>Outcome</a:t>
            </a:r>
          </a:p>
          <a:p>
            <a:pPr marL="222250" indent="-179388">
              <a:buClr>
                <a:schemeClr val="accent1">
                  <a:lumMod val="60000"/>
                  <a:lumOff val="40000"/>
                </a:schemeClr>
              </a:buClr>
            </a:pPr>
            <a:r>
              <a:rPr lang="en-US" sz="1730" dirty="0" smtClean="0"/>
              <a:t>Characterized RPC gas mixture (fresh, irradiated, circulated)</a:t>
            </a:r>
          </a:p>
          <a:p>
            <a:pPr marL="222250" indent="-179388">
              <a:buClr>
                <a:schemeClr val="accent1">
                  <a:lumMod val="60000"/>
                  <a:lumOff val="40000"/>
                </a:schemeClr>
              </a:buClr>
            </a:pPr>
            <a:r>
              <a:rPr lang="en-US" sz="1730" dirty="0" smtClean="0"/>
              <a:t>Monitored long-term chamber performance (currents, resistivity)</a:t>
            </a:r>
          </a:p>
          <a:p>
            <a:pPr marL="222250" indent="-179388">
              <a:buClr>
                <a:schemeClr val="accent1">
                  <a:lumMod val="60000"/>
                  <a:lumOff val="40000"/>
                </a:schemeClr>
              </a:buClr>
            </a:pPr>
            <a:r>
              <a:rPr lang="en-US" sz="1730" dirty="0" smtClean="0"/>
              <a:t>Characterized 9 possible absorbers</a:t>
            </a:r>
          </a:p>
          <a:p>
            <a:pPr marL="222250" indent="-179388">
              <a:buClr>
                <a:schemeClr val="accent1">
                  <a:lumMod val="60000"/>
                  <a:lumOff val="40000"/>
                </a:schemeClr>
              </a:buClr>
            </a:pPr>
            <a:r>
              <a:rPr lang="en-US" sz="1730" dirty="0" smtClean="0"/>
              <a:t>Found optimal combination of absorbers, in terms of </a:t>
            </a:r>
            <a:r>
              <a:rPr lang="en-US" sz="1730" dirty="0" smtClean="0">
                <a:solidFill>
                  <a:schemeClr val="accent2"/>
                </a:solidFill>
              </a:rPr>
              <a:t>filtering capacity, removal of pollutants and simplification of operation</a:t>
            </a:r>
          </a:p>
        </p:txBody>
      </p:sp>
      <p:sp>
        <p:nvSpPr>
          <p:cNvPr id="4" name="Date Placeholder 3"/>
          <p:cNvSpPr>
            <a:spLocks noGrp="1"/>
          </p:cNvSpPr>
          <p:nvPr>
            <p:ph type="dt" sz="half" idx="10"/>
          </p:nvPr>
        </p:nvSpPr>
        <p:spPr/>
        <p:txBody>
          <a:bodyPr/>
          <a:lstStyle/>
          <a:p>
            <a:r>
              <a:rPr lang="en-US" dirty="0" smtClean="0"/>
              <a:t>30/4/2010</a:t>
            </a:r>
            <a:endParaRPr lang="en-US" dirty="0"/>
          </a:p>
        </p:txBody>
      </p:sp>
      <p:sp>
        <p:nvSpPr>
          <p:cNvPr id="5" name="Footer Placeholder 4"/>
          <p:cNvSpPr>
            <a:spLocks noGrp="1"/>
          </p:cNvSpPr>
          <p:nvPr>
            <p:ph type="ftr" sz="quarter" idx="11"/>
          </p:nvPr>
        </p:nvSpPr>
        <p:spPr/>
        <p:txBody>
          <a:bodyPr/>
          <a:lstStyle/>
          <a:p>
            <a:r>
              <a:rPr lang="en-US" dirty="0" smtClean="0"/>
              <a:t>M.C.</a:t>
            </a:r>
            <a:endParaRPr lang="en-US" dirty="0"/>
          </a:p>
        </p:txBody>
      </p:sp>
      <p:sp>
        <p:nvSpPr>
          <p:cNvPr id="6" name="Slide Number Placeholder 5"/>
          <p:cNvSpPr>
            <a:spLocks noGrp="1"/>
          </p:cNvSpPr>
          <p:nvPr>
            <p:ph type="sldNum" sz="quarter" idx="12"/>
          </p:nvPr>
        </p:nvSpPr>
        <p:spPr/>
        <p:txBody>
          <a:bodyPr/>
          <a:lstStyle/>
          <a:p>
            <a:fld id="{B05EC952-976F-9E46-BB4A-234C905AE9B7}" type="slidenum">
              <a:rPr lang="en-US" smtClean="0"/>
              <a:pPr/>
              <a:t>4</a:t>
            </a:fld>
            <a:endParaRPr lang="en-US"/>
          </a:p>
        </p:txBody>
      </p:sp>
      <p:pic>
        <p:nvPicPr>
          <p:cNvPr id="10" name="Picture 9" descr="QtotAve.gif"/>
          <p:cNvPicPr>
            <a:picLocks noChangeAspect="1"/>
          </p:cNvPicPr>
          <p:nvPr/>
        </p:nvPicPr>
        <p:blipFill>
          <a:blip r:embed="rId2"/>
          <a:stretch>
            <a:fillRect/>
          </a:stretch>
        </p:blipFill>
        <p:spPr>
          <a:xfrm>
            <a:off x="5041806" y="4123562"/>
            <a:ext cx="4221993" cy="2502058"/>
          </a:xfrm>
          <a:prstGeom prst="rect">
            <a:avLst/>
          </a:prstGeom>
          <a:ln>
            <a:noFill/>
          </a:ln>
        </p:spPr>
      </p:pic>
      <p:pic>
        <p:nvPicPr>
          <p:cNvPr id="11" name="Picture 10" descr="Picture 1.png"/>
          <p:cNvPicPr/>
          <p:nvPr/>
        </p:nvPicPr>
        <p:blipFill>
          <a:blip r:embed="rId3"/>
          <a:stretch>
            <a:fillRect/>
          </a:stretch>
        </p:blipFill>
        <p:spPr>
          <a:xfrm>
            <a:off x="4887983" y="1251285"/>
            <a:ext cx="4256018" cy="287227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Rectangle 16"/>
          <p:cNvSpPr/>
          <p:nvPr/>
        </p:nvSpPr>
        <p:spPr>
          <a:xfrm>
            <a:off x="1122811" y="4445193"/>
            <a:ext cx="499835" cy="252000"/>
          </a:xfrm>
          <a:prstGeom prst="rect">
            <a:avLst/>
          </a:prstGeom>
          <a:solidFill>
            <a:srgbClr val="BBE0E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95505" y="6047378"/>
            <a:ext cx="714032" cy="252000"/>
          </a:xfrm>
          <a:prstGeom prst="rect">
            <a:avLst/>
          </a:prstGeom>
          <a:solidFill>
            <a:srgbClr val="FF259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95505" y="5795763"/>
            <a:ext cx="339301" cy="239633"/>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95505" y="5559489"/>
            <a:ext cx="339301" cy="239633"/>
          </a:xfrm>
          <a:prstGeom prst="rect">
            <a:avLst/>
          </a:prstGeom>
          <a:solidFill>
            <a:srgbClr val="48F32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670911" y="4445193"/>
            <a:ext cx="499835" cy="252000"/>
          </a:xfrm>
          <a:prstGeom prst="rect">
            <a:avLst/>
          </a:prstGeom>
          <a:solidFill>
            <a:srgbClr val="96FDC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83592"/>
            <a:ext cx="8229600" cy="929902"/>
          </a:xfrm>
        </p:spPr>
        <p:txBody>
          <a:bodyPr/>
          <a:lstStyle/>
          <a:p>
            <a:r>
              <a:rPr lang="en-US" dirty="0" smtClean="0"/>
              <a:t>RPC studies</a:t>
            </a:r>
            <a:endParaRPr lang="en-US" dirty="0"/>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5</a:t>
            </a:fld>
            <a:endParaRPr lang="en-US"/>
          </a:p>
        </p:txBody>
      </p:sp>
      <p:pic>
        <p:nvPicPr>
          <p:cNvPr id="7" name="Picture 16"/>
          <p:cNvPicPr>
            <a:picLocks noChangeAspect="1" noChangeArrowheads="1"/>
          </p:cNvPicPr>
          <p:nvPr/>
        </p:nvPicPr>
        <p:blipFill>
          <a:blip r:embed="rId2"/>
          <a:srcRect/>
          <a:stretch>
            <a:fillRect/>
          </a:stretch>
        </p:blipFill>
        <p:spPr bwMode="auto">
          <a:xfrm>
            <a:off x="1266065" y="1514160"/>
            <a:ext cx="1711325" cy="2736850"/>
          </a:xfrm>
          <a:prstGeom prst="rect">
            <a:avLst/>
          </a:prstGeom>
          <a:noFill/>
          <a:ln w="9525">
            <a:noFill/>
            <a:miter lim="800000"/>
            <a:headEnd/>
            <a:tailEnd/>
          </a:ln>
        </p:spPr>
      </p:pic>
      <p:pic>
        <p:nvPicPr>
          <p:cNvPr id="8" name="Picture 7"/>
          <p:cNvPicPr>
            <a:picLocks noChangeAspect="1" noChangeArrowheads="1"/>
          </p:cNvPicPr>
          <p:nvPr/>
        </p:nvPicPr>
        <p:blipFill>
          <a:blip r:embed="rId3"/>
          <a:srcRect/>
          <a:stretch>
            <a:fillRect/>
          </a:stretch>
        </p:blipFill>
        <p:spPr bwMode="auto">
          <a:xfrm>
            <a:off x="6031780" y="1382358"/>
            <a:ext cx="2446338" cy="2736850"/>
          </a:xfrm>
          <a:prstGeom prst="rect">
            <a:avLst/>
          </a:prstGeom>
          <a:noFill/>
          <a:ln w="9525">
            <a:noFill/>
            <a:miter lim="800000"/>
            <a:headEnd/>
            <a:tailEnd/>
          </a:ln>
        </p:spPr>
      </p:pic>
      <p:sp>
        <p:nvSpPr>
          <p:cNvPr id="9" name="TextBox 8"/>
          <p:cNvSpPr txBox="1"/>
          <p:nvPr/>
        </p:nvSpPr>
        <p:spPr>
          <a:xfrm>
            <a:off x="841643" y="941602"/>
            <a:ext cx="3200941" cy="400110"/>
          </a:xfrm>
          <a:prstGeom prst="rect">
            <a:avLst/>
          </a:prstGeom>
          <a:noFill/>
        </p:spPr>
        <p:txBody>
          <a:bodyPr wrap="none" rtlCol="0">
            <a:spAutoFit/>
          </a:bodyPr>
          <a:lstStyle/>
          <a:p>
            <a:r>
              <a:rPr lang="en-US" sz="2000" b="1" dirty="0" smtClean="0"/>
              <a:t>Current configuration at LHC</a:t>
            </a:r>
          </a:p>
        </p:txBody>
      </p:sp>
      <p:sp>
        <p:nvSpPr>
          <p:cNvPr id="10" name="TextBox 9"/>
          <p:cNvSpPr txBox="1"/>
          <p:nvPr/>
        </p:nvSpPr>
        <p:spPr>
          <a:xfrm>
            <a:off x="266900" y="4377205"/>
            <a:ext cx="4828080" cy="2446824"/>
          </a:xfrm>
          <a:prstGeom prst="rect">
            <a:avLst/>
          </a:prstGeom>
          <a:noFill/>
        </p:spPr>
        <p:txBody>
          <a:bodyPr wrap="square" rtlCol="0">
            <a:spAutoFit/>
          </a:bodyPr>
          <a:lstStyle/>
          <a:p>
            <a:r>
              <a:rPr lang="en-US" dirty="0" smtClean="0"/>
              <a:t>P1: Mol Sieve &gt; Filters H</a:t>
            </a:r>
            <a:r>
              <a:rPr lang="en-US" baseline="-25000" dirty="0" smtClean="0"/>
              <a:t>2</a:t>
            </a:r>
            <a:r>
              <a:rPr lang="en-US" dirty="0" smtClean="0"/>
              <a:t>O</a:t>
            </a:r>
          </a:p>
          <a:p>
            <a:pPr lvl="1" indent="-193675">
              <a:buFont typeface="Arial"/>
              <a:buChar char="•"/>
            </a:pPr>
            <a:r>
              <a:rPr lang="en-US" sz="1600" dirty="0" smtClean="0"/>
              <a:t>Saturates too fast (1.4 days) &gt; limits the gas flow</a:t>
            </a:r>
          </a:p>
          <a:p>
            <a:pPr lvl="1" indent="-193675">
              <a:buFont typeface="Arial"/>
              <a:buChar char="•"/>
            </a:pPr>
            <a:r>
              <a:rPr lang="en-US" sz="1600" dirty="0" smtClean="0"/>
              <a:t>Regenerated too often &gt; it ages too fast</a:t>
            </a:r>
          </a:p>
          <a:p>
            <a:pPr>
              <a:spcBef>
                <a:spcPts val="600"/>
              </a:spcBef>
            </a:pPr>
            <a:r>
              <a:rPr lang="en-US" dirty="0" smtClean="0"/>
              <a:t>P2: Metallic &gt; Filters O</a:t>
            </a:r>
            <a:r>
              <a:rPr lang="en-US" baseline="-25000" dirty="0" smtClean="0"/>
              <a:t>2</a:t>
            </a:r>
          </a:p>
          <a:p>
            <a:pPr lvl="1" indent="-193675">
              <a:buFont typeface="Arial"/>
              <a:buChar char="•"/>
            </a:pPr>
            <a:r>
              <a:rPr lang="en-US" sz="1600" dirty="0" smtClean="0"/>
              <a:t>R11: OK</a:t>
            </a:r>
          </a:p>
          <a:p>
            <a:pPr lvl="1" indent="-193675">
              <a:buFont typeface="Arial"/>
              <a:buChar char="•"/>
            </a:pPr>
            <a:r>
              <a:rPr lang="en-US" sz="1600" dirty="0" smtClean="0"/>
              <a:t>R12: does not filter impurities, can pollute mixture</a:t>
            </a:r>
          </a:p>
          <a:p>
            <a:pPr lvl="1" indent="-193675">
              <a:buFont typeface="Arial"/>
              <a:buChar char="•"/>
            </a:pPr>
            <a:r>
              <a:rPr lang="en-US" sz="1600" dirty="0" smtClean="0"/>
              <a:t>NiAl</a:t>
            </a:r>
            <a:r>
              <a:rPr lang="en-US" sz="1600" baseline="-25000" dirty="0" smtClean="0"/>
              <a:t>2</a:t>
            </a:r>
            <a:r>
              <a:rPr lang="en-US" sz="1600" dirty="0" smtClean="0"/>
              <a:t>O</a:t>
            </a:r>
            <a:r>
              <a:rPr lang="en-US" sz="1600" baseline="-25000" dirty="0" smtClean="0"/>
              <a:t>3</a:t>
            </a:r>
            <a:r>
              <a:rPr lang="en-US" sz="1600" dirty="0" smtClean="0"/>
              <a:t>: reacts with the mixture</a:t>
            </a:r>
          </a:p>
          <a:p>
            <a:endParaRPr lang="en-US" sz="1600" dirty="0" smtClean="0"/>
          </a:p>
          <a:p>
            <a:endParaRPr lang="en-US" sz="1600" dirty="0" smtClean="0"/>
          </a:p>
        </p:txBody>
      </p:sp>
      <p:pic>
        <p:nvPicPr>
          <p:cNvPr id="12" name="Picture 20"/>
          <p:cNvPicPr>
            <a:picLocks noChangeAspect="1" noChangeArrowheads="1"/>
          </p:cNvPicPr>
          <p:nvPr/>
        </p:nvPicPr>
        <p:blipFill>
          <a:blip r:embed="rId4"/>
          <a:srcRect/>
          <a:stretch>
            <a:fillRect/>
          </a:stretch>
        </p:blipFill>
        <p:spPr bwMode="auto">
          <a:xfrm>
            <a:off x="6067159" y="4176236"/>
            <a:ext cx="2463901" cy="2677041"/>
          </a:xfrm>
          <a:prstGeom prst="rect">
            <a:avLst/>
          </a:prstGeom>
          <a:noFill/>
          <a:ln w="9525">
            <a:noFill/>
            <a:miter lim="800000"/>
            <a:headEnd/>
            <a:tailEnd/>
          </a:ln>
        </p:spPr>
      </p:pic>
      <p:sp>
        <p:nvSpPr>
          <p:cNvPr id="18" name="TextBox 17"/>
          <p:cNvSpPr txBox="1"/>
          <p:nvPr/>
        </p:nvSpPr>
        <p:spPr>
          <a:xfrm>
            <a:off x="6171967" y="929620"/>
            <a:ext cx="2441694" cy="400110"/>
          </a:xfrm>
          <a:prstGeom prst="rect">
            <a:avLst/>
          </a:prstGeom>
          <a:noFill/>
        </p:spPr>
        <p:txBody>
          <a:bodyPr wrap="none" rtlCol="0">
            <a:spAutoFit/>
          </a:bodyPr>
          <a:lstStyle/>
          <a:p>
            <a:r>
              <a:rPr lang="en-US" sz="2000" b="1" dirty="0" smtClean="0"/>
              <a:t>Proposals, under test</a:t>
            </a:r>
          </a:p>
        </p:txBody>
      </p:sp>
      <p:sp>
        <p:nvSpPr>
          <p:cNvPr id="19" name="TextBox 18"/>
          <p:cNvSpPr txBox="1"/>
          <p:nvPr/>
        </p:nvSpPr>
        <p:spPr>
          <a:xfrm rot="19889247">
            <a:off x="5068257" y="2403145"/>
            <a:ext cx="1903085" cy="307777"/>
          </a:xfrm>
          <a:prstGeom prst="rect">
            <a:avLst/>
          </a:prstGeom>
          <a:noFill/>
        </p:spPr>
        <p:txBody>
          <a:bodyPr wrap="none" rtlCol="0">
            <a:spAutoFit/>
          </a:bodyPr>
          <a:lstStyle/>
          <a:p>
            <a:r>
              <a:rPr lang="en-US" sz="1400" b="1" dirty="0" smtClean="0">
                <a:solidFill>
                  <a:srgbClr val="FF0000"/>
                </a:solidFill>
              </a:rPr>
              <a:t>Validated up to 2 LHC </a:t>
            </a:r>
            <a:r>
              <a:rPr lang="en-US" sz="1400" b="1" dirty="0" err="1" smtClean="0">
                <a:solidFill>
                  <a:srgbClr val="FF0000"/>
                </a:solidFill>
              </a:rPr>
              <a:t>y</a:t>
            </a:r>
            <a:endParaRPr lang="en-US" sz="1400" b="1" dirty="0">
              <a:solidFill>
                <a:srgbClr val="FF0000"/>
              </a:solidFill>
            </a:endParaRPr>
          </a:p>
        </p:txBody>
      </p:sp>
      <p:sp>
        <p:nvSpPr>
          <p:cNvPr id="20" name="TextBox 19"/>
          <p:cNvSpPr txBox="1"/>
          <p:nvPr/>
        </p:nvSpPr>
        <p:spPr>
          <a:xfrm rot="19889247">
            <a:off x="5271124" y="4637478"/>
            <a:ext cx="2348515" cy="523220"/>
          </a:xfrm>
          <a:prstGeom prst="rect">
            <a:avLst/>
          </a:prstGeom>
          <a:noFill/>
        </p:spPr>
        <p:txBody>
          <a:bodyPr wrap="square" rtlCol="0">
            <a:spAutoFit/>
          </a:bodyPr>
          <a:lstStyle/>
          <a:p>
            <a:pPr algn="ctr"/>
            <a:r>
              <a:rPr lang="en-US" sz="1400" b="1" dirty="0" smtClean="0">
                <a:solidFill>
                  <a:srgbClr val="FF0000"/>
                </a:solidFill>
              </a:rPr>
              <a:t>Needs to be tested at GIF (next 12 months)</a:t>
            </a:r>
            <a:endParaRPr lang="en-US" sz="1400" b="1"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New study -</a:t>
            </a:r>
            <a:br>
              <a:rPr lang="en-US" dirty="0" smtClean="0"/>
            </a:br>
            <a:r>
              <a:rPr lang="en-US" dirty="0" smtClean="0"/>
              <a:t>Gas Flow distribution inside RPC chambers</a:t>
            </a:r>
            <a:endParaRPr lang="en-US" dirty="0"/>
          </a:p>
        </p:txBody>
      </p:sp>
      <p:sp>
        <p:nvSpPr>
          <p:cNvPr id="3" name="Content Placeholder 2"/>
          <p:cNvSpPr>
            <a:spLocks noGrp="1"/>
          </p:cNvSpPr>
          <p:nvPr>
            <p:ph idx="1"/>
          </p:nvPr>
        </p:nvSpPr>
        <p:spPr>
          <a:xfrm>
            <a:off x="602927" y="1310466"/>
            <a:ext cx="7962106" cy="930106"/>
          </a:xfrm>
          <a:solidFill>
            <a:srgbClr val="C3E5EC"/>
          </a:solidFill>
        </p:spPr>
        <p:txBody>
          <a:bodyPr>
            <a:normAutofit fontScale="92500"/>
          </a:bodyPr>
          <a:lstStyle/>
          <a:p>
            <a:pPr marL="0" indent="0">
              <a:buNone/>
            </a:pPr>
            <a:r>
              <a:rPr lang="en-US" sz="2400" dirty="0" smtClean="0">
                <a:solidFill>
                  <a:schemeClr val="tx1">
                    <a:lumMod val="50000"/>
                    <a:lumOff val="50000"/>
                  </a:schemeClr>
                </a:solidFill>
              </a:rPr>
              <a:t>Why </a:t>
            </a:r>
            <a:r>
              <a:rPr lang="en-US" sz="2400" dirty="0" err="1" smtClean="0">
                <a:solidFill>
                  <a:schemeClr val="tx1">
                    <a:lumMod val="50000"/>
                    <a:lumOff val="50000"/>
                  </a:schemeClr>
                </a:solidFill>
              </a:rPr>
              <a:t>RPCs</a:t>
            </a:r>
            <a:r>
              <a:rPr lang="en-US" sz="2400" dirty="0" smtClean="0">
                <a:solidFill>
                  <a:schemeClr val="tx1">
                    <a:lumMod val="50000"/>
                    <a:lumOff val="50000"/>
                  </a:schemeClr>
                </a:solidFill>
              </a:rPr>
              <a:t> under high radiation need a up to </a:t>
            </a:r>
            <a:r>
              <a:rPr lang="en-US" sz="2400" b="1" dirty="0" smtClean="0">
                <a:solidFill>
                  <a:schemeClr val="tx1">
                    <a:lumMod val="50000"/>
                    <a:lumOff val="50000"/>
                  </a:schemeClr>
                </a:solidFill>
              </a:rPr>
              <a:t>0.5 - 1 gas </a:t>
            </a:r>
            <a:r>
              <a:rPr lang="en-US" sz="2400" b="1" dirty="0" err="1" smtClean="0">
                <a:solidFill>
                  <a:schemeClr val="tx1">
                    <a:lumMod val="50000"/>
                    <a:lumOff val="50000"/>
                  </a:schemeClr>
                </a:solidFill>
              </a:rPr>
              <a:t>vol</a:t>
            </a:r>
            <a:r>
              <a:rPr lang="en-US" sz="2400" b="1" dirty="0" smtClean="0">
                <a:solidFill>
                  <a:schemeClr val="tx1">
                    <a:lumMod val="50000"/>
                    <a:lumOff val="50000"/>
                  </a:schemeClr>
                </a:solidFill>
              </a:rPr>
              <a:t> </a:t>
            </a:r>
            <a:r>
              <a:rPr lang="en-US" sz="2200" b="1" dirty="0" smtClean="0">
                <a:solidFill>
                  <a:srgbClr val="7F7F7F"/>
                </a:solidFill>
              </a:rPr>
              <a:t>exchange per hour</a:t>
            </a:r>
            <a:r>
              <a:rPr lang="en-US" sz="2200" dirty="0" smtClean="0">
                <a:solidFill>
                  <a:srgbClr val="7F7F7F"/>
                </a:solidFill>
              </a:rPr>
              <a:t> while other gas detectors typically run at 1 </a:t>
            </a:r>
            <a:r>
              <a:rPr lang="en-US" sz="2200" dirty="0" err="1" smtClean="0">
                <a:solidFill>
                  <a:srgbClr val="7F7F7F"/>
                </a:solidFill>
              </a:rPr>
              <a:t>vol</a:t>
            </a:r>
            <a:r>
              <a:rPr lang="en-US" sz="2200" dirty="0" smtClean="0">
                <a:solidFill>
                  <a:srgbClr val="7F7F7F"/>
                </a:solidFill>
              </a:rPr>
              <a:t> </a:t>
            </a:r>
            <a:r>
              <a:rPr lang="en-US" sz="2200" dirty="0" err="1" smtClean="0">
                <a:solidFill>
                  <a:srgbClr val="7F7F7F"/>
                </a:solidFill>
              </a:rPr>
              <a:t>exch</a:t>
            </a:r>
            <a:r>
              <a:rPr lang="en-US" sz="2200" dirty="0" smtClean="0">
                <a:solidFill>
                  <a:srgbClr val="7F7F7F"/>
                </a:solidFill>
              </a:rPr>
              <a:t>/</a:t>
            </a:r>
            <a:r>
              <a:rPr lang="en-US" sz="2200" b="1" dirty="0" smtClean="0">
                <a:solidFill>
                  <a:srgbClr val="7F7F7F"/>
                </a:solidFill>
              </a:rPr>
              <a:t>day</a:t>
            </a:r>
            <a:r>
              <a:rPr lang="en-US" sz="2200" dirty="0" smtClean="0">
                <a:solidFill>
                  <a:srgbClr val="7F7F7F"/>
                </a:solidFill>
              </a:rPr>
              <a:t> and less?</a:t>
            </a:r>
            <a:endParaRPr lang="en-US" sz="2200" dirty="0">
              <a:solidFill>
                <a:srgbClr val="7F7F7F"/>
              </a:solidFill>
            </a:endParaRPr>
          </a:p>
        </p:txBody>
      </p:sp>
      <p:sp>
        <p:nvSpPr>
          <p:cNvPr id="4" name="Date Placeholder 3"/>
          <p:cNvSpPr>
            <a:spLocks noGrp="1"/>
          </p:cNvSpPr>
          <p:nvPr>
            <p:ph type="dt" sz="half" idx="10"/>
          </p:nvPr>
        </p:nvSpPr>
        <p:spPr/>
        <p:txBody>
          <a:bodyPr/>
          <a:lstStyle/>
          <a:p>
            <a:r>
              <a:rPr lang="en-US" smtClean="0"/>
              <a:t>30/4/2010</a:t>
            </a:r>
            <a:endParaRPr lang="en-US"/>
          </a:p>
        </p:txBody>
      </p:sp>
      <p:sp>
        <p:nvSpPr>
          <p:cNvPr id="5" name="Footer Placeholder 4"/>
          <p:cNvSpPr>
            <a:spLocks noGrp="1"/>
          </p:cNvSpPr>
          <p:nvPr>
            <p:ph type="ftr" sz="quarter" idx="11"/>
          </p:nvPr>
        </p:nvSpPr>
        <p:spPr/>
        <p:txBody>
          <a:bodyPr/>
          <a:lstStyle/>
          <a:p>
            <a:r>
              <a:rPr lang="en-US" dirty="0" smtClean="0"/>
              <a:t>M.C.</a:t>
            </a:r>
            <a:endParaRPr lang="en-US" dirty="0"/>
          </a:p>
        </p:txBody>
      </p:sp>
      <p:sp>
        <p:nvSpPr>
          <p:cNvPr id="6" name="Slide Number Placeholder 5"/>
          <p:cNvSpPr>
            <a:spLocks noGrp="1"/>
          </p:cNvSpPr>
          <p:nvPr>
            <p:ph type="sldNum" sz="quarter" idx="12"/>
          </p:nvPr>
        </p:nvSpPr>
        <p:spPr/>
        <p:txBody>
          <a:bodyPr/>
          <a:lstStyle/>
          <a:p>
            <a:fld id="{B05EC952-976F-9E46-BB4A-234C905AE9B7}" type="slidenum">
              <a:rPr lang="en-US" smtClean="0"/>
              <a:pPr/>
              <a:t>6</a:t>
            </a:fld>
            <a:endParaRPr lang="en-US"/>
          </a:p>
        </p:txBody>
      </p:sp>
      <p:grpSp>
        <p:nvGrpSpPr>
          <p:cNvPr id="7" name="Group 25"/>
          <p:cNvGrpSpPr>
            <a:grpSpLocks/>
          </p:cNvGrpSpPr>
          <p:nvPr/>
        </p:nvGrpSpPr>
        <p:grpSpPr bwMode="auto">
          <a:xfrm>
            <a:off x="457200" y="3270315"/>
            <a:ext cx="8686800" cy="1800225"/>
            <a:chOff x="38" y="2387"/>
            <a:chExt cx="5359" cy="1360"/>
          </a:xfrm>
        </p:grpSpPr>
        <p:pic>
          <p:nvPicPr>
            <p:cNvPr id="8" name="Picture 6" descr="geom1000013"/>
            <p:cNvPicPr>
              <a:picLocks noChangeAspect="1" noChangeArrowheads="1"/>
            </p:cNvPicPr>
            <p:nvPr/>
          </p:nvPicPr>
          <p:blipFill>
            <a:blip r:embed="rId2"/>
            <a:srcRect l="3741" t="32492" b="34224"/>
            <a:stretch>
              <a:fillRect/>
            </a:stretch>
          </p:blipFill>
          <p:spPr bwMode="auto">
            <a:xfrm>
              <a:off x="521" y="2613"/>
              <a:ext cx="4683" cy="1134"/>
            </a:xfrm>
            <a:prstGeom prst="rect">
              <a:avLst/>
            </a:prstGeom>
            <a:noFill/>
            <a:ln w="9525">
              <a:noFill/>
              <a:miter lim="800000"/>
              <a:headEnd/>
              <a:tailEnd/>
            </a:ln>
          </p:spPr>
        </p:pic>
        <p:sp>
          <p:nvSpPr>
            <p:cNvPr id="9" name="Line 12"/>
            <p:cNvSpPr>
              <a:spLocks noChangeShapeType="1"/>
            </p:cNvSpPr>
            <p:nvPr/>
          </p:nvSpPr>
          <p:spPr bwMode="auto">
            <a:xfrm flipH="1">
              <a:off x="839" y="2387"/>
              <a:ext cx="862" cy="771"/>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10" name="Line 13"/>
            <p:cNvSpPr>
              <a:spLocks noChangeShapeType="1"/>
            </p:cNvSpPr>
            <p:nvPr/>
          </p:nvSpPr>
          <p:spPr bwMode="auto">
            <a:xfrm flipH="1">
              <a:off x="2200" y="2432"/>
              <a:ext cx="45" cy="726"/>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11" name="Line 14"/>
            <p:cNvSpPr>
              <a:spLocks noChangeShapeType="1"/>
            </p:cNvSpPr>
            <p:nvPr/>
          </p:nvSpPr>
          <p:spPr bwMode="auto">
            <a:xfrm>
              <a:off x="2426" y="2432"/>
              <a:ext cx="46" cy="726"/>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12" name="Line 15"/>
            <p:cNvSpPr>
              <a:spLocks noChangeShapeType="1"/>
            </p:cNvSpPr>
            <p:nvPr/>
          </p:nvSpPr>
          <p:spPr bwMode="auto">
            <a:xfrm>
              <a:off x="2835" y="2387"/>
              <a:ext cx="1179" cy="771"/>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13" name="Text Box 16"/>
            <p:cNvSpPr txBox="1">
              <a:spLocks noChangeArrowheads="1"/>
            </p:cNvSpPr>
            <p:nvPr/>
          </p:nvSpPr>
          <p:spPr bwMode="auto">
            <a:xfrm>
              <a:off x="4217" y="2429"/>
              <a:ext cx="1180" cy="279"/>
            </a:xfrm>
            <a:prstGeom prst="rect">
              <a:avLst/>
            </a:prstGeom>
            <a:solidFill>
              <a:schemeClr val="bg1"/>
            </a:solidFill>
            <a:ln w="9525">
              <a:noFill/>
              <a:miter lim="800000"/>
              <a:headEnd/>
              <a:tailEnd/>
            </a:ln>
          </p:spPr>
          <p:txBody>
            <a:bodyPr wrap="square">
              <a:prstTxWarp prst="textNoShape">
                <a:avLst/>
              </a:prstTxWarp>
              <a:spAutoFit/>
            </a:bodyPr>
            <a:lstStyle/>
            <a:p>
              <a:r>
                <a:rPr lang="en-GB">
                  <a:latin typeface="Times New Roman" charset="0"/>
                </a:rPr>
                <a:t>Gas velocity (m/s)</a:t>
              </a:r>
            </a:p>
          </p:txBody>
        </p:sp>
        <p:sp>
          <p:nvSpPr>
            <p:cNvPr id="14" name="Text Box 17"/>
            <p:cNvSpPr txBox="1">
              <a:spLocks noChangeArrowheads="1"/>
            </p:cNvSpPr>
            <p:nvPr/>
          </p:nvSpPr>
          <p:spPr bwMode="auto">
            <a:xfrm>
              <a:off x="38" y="3048"/>
              <a:ext cx="428" cy="279"/>
            </a:xfrm>
            <a:prstGeom prst="rect">
              <a:avLst/>
            </a:prstGeom>
            <a:noFill/>
            <a:ln w="9525">
              <a:noFill/>
              <a:miter lim="800000"/>
              <a:headEnd/>
              <a:tailEnd/>
            </a:ln>
          </p:spPr>
          <p:txBody>
            <a:bodyPr wrap="square">
              <a:prstTxWarp prst="textNoShape">
                <a:avLst/>
              </a:prstTxWarp>
              <a:spAutoFit/>
            </a:bodyPr>
            <a:lstStyle/>
            <a:p>
              <a:r>
                <a:rPr lang="en-GB">
                  <a:latin typeface="Times New Roman" charset="0"/>
                </a:rPr>
                <a:t>inlets</a:t>
              </a:r>
            </a:p>
          </p:txBody>
        </p:sp>
        <p:sp>
          <p:nvSpPr>
            <p:cNvPr id="15" name="Line 18"/>
            <p:cNvSpPr>
              <a:spLocks noChangeShapeType="1"/>
            </p:cNvSpPr>
            <p:nvPr/>
          </p:nvSpPr>
          <p:spPr bwMode="auto">
            <a:xfrm flipV="1">
              <a:off x="249" y="2704"/>
              <a:ext cx="272" cy="363"/>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6" name="Line 19"/>
            <p:cNvSpPr>
              <a:spLocks noChangeShapeType="1"/>
            </p:cNvSpPr>
            <p:nvPr/>
          </p:nvSpPr>
          <p:spPr bwMode="auto">
            <a:xfrm>
              <a:off x="249" y="3249"/>
              <a:ext cx="227" cy="408"/>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pSp>
      <p:sp>
        <p:nvSpPr>
          <p:cNvPr id="17" name="TextBox 16"/>
          <p:cNvSpPr txBox="1"/>
          <p:nvPr/>
        </p:nvSpPr>
        <p:spPr>
          <a:xfrm>
            <a:off x="1179167" y="2430515"/>
            <a:ext cx="6725744" cy="923330"/>
          </a:xfrm>
          <a:prstGeom prst="rect">
            <a:avLst/>
          </a:prstGeom>
          <a:solidFill>
            <a:srgbClr val="FFFFFF"/>
          </a:solidFill>
          <a:ln w="19050" cap="flat" cmpd="sng" algn="ctr">
            <a:solidFill>
              <a:schemeClr val="tx1"/>
            </a:solidFill>
            <a:prstDash val="solid"/>
            <a:round/>
            <a:headEnd type="none" w="med" len="med"/>
            <a:tailEnd type="none" w="med" len="med"/>
          </a:ln>
        </p:spPr>
        <p:txBody>
          <a:bodyPr wrap="square" rtlCol="0">
            <a:spAutoFit/>
          </a:bodyPr>
          <a:lstStyle/>
          <a:p>
            <a:r>
              <a:rPr lang="en-GB" dirty="0" smtClean="0"/>
              <a:t>The velocity field map shows areas where the gas is basically stagnant</a:t>
            </a:r>
          </a:p>
          <a:p>
            <a:pPr marL="442913" indent="-263525">
              <a:buFont typeface="+mj-lt"/>
              <a:buAutoNum type="arabicPeriod"/>
            </a:pPr>
            <a:r>
              <a:rPr lang="en-GB" dirty="0" smtClean="0"/>
              <a:t>Those areas will age faster</a:t>
            </a:r>
          </a:p>
          <a:p>
            <a:pPr marL="442913" indent="-263525">
              <a:buFont typeface="+mj-lt"/>
              <a:buAutoNum type="arabicPeriod"/>
            </a:pPr>
            <a:r>
              <a:rPr lang="en-GB" dirty="0" smtClean="0"/>
              <a:t>The overall gas flow in the RPC systems is defined by those areas</a:t>
            </a:r>
          </a:p>
        </p:txBody>
      </p:sp>
      <p:sp>
        <p:nvSpPr>
          <p:cNvPr id="18" name="TextBox 17"/>
          <p:cNvSpPr txBox="1"/>
          <p:nvPr/>
        </p:nvSpPr>
        <p:spPr>
          <a:xfrm>
            <a:off x="650847" y="5339042"/>
            <a:ext cx="7962106" cy="923330"/>
          </a:xfrm>
          <a:prstGeom prst="rect">
            <a:avLst/>
          </a:prstGeom>
          <a:solidFill>
            <a:srgbClr val="C3E5EC"/>
          </a:solidFill>
        </p:spPr>
        <p:txBody>
          <a:bodyPr wrap="square" rtlCol="0">
            <a:spAutoFit/>
          </a:bodyPr>
          <a:lstStyle/>
          <a:p>
            <a:r>
              <a:rPr lang="en-GB" dirty="0" smtClean="0"/>
              <a:t>Room for improvement?</a:t>
            </a:r>
          </a:p>
          <a:p>
            <a:pPr marL="179388" indent="-179388">
              <a:buFont typeface="Arial"/>
              <a:buChar char="•"/>
            </a:pPr>
            <a:r>
              <a:rPr lang="en-GB" dirty="0" smtClean="0"/>
              <a:t>Built a flexible RPC prototype (gas inlet/outlets, HV sectors….) and test it at GIF</a:t>
            </a:r>
          </a:p>
          <a:p>
            <a:pPr marL="179388" indent="-179388">
              <a:buFont typeface="Arial"/>
              <a:buChar char="•"/>
            </a:pPr>
            <a:r>
              <a:rPr lang="en-GB" dirty="0" smtClean="0"/>
              <a:t>Input to new RPC stations for CMS, upgrades of existing systems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DB</a:t>
            </a:r>
            <a:endParaRPr lang="en-US" dirty="0"/>
          </a:p>
        </p:txBody>
      </p:sp>
      <p:sp>
        <p:nvSpPr>
          <p:cNvPr id="3" name="Content Placeholder 2"/>
          <p:cNvSpPr>
            <a:spLocks noGrp="1"/>
          </p:cNvSpPr>
          <p:nvPr>
            <p:ph idx="1"/>
          </p:nvPr>
        </p:nvSpPr>
        <p:spPr>
          <a:xfrm>
            <a:off x="145721" y="1404752"/>
            <a:ext cx="3208776" cy="4951598"/>
          </a:xfrm>
        </p:spPr>
        <p:txBody>
          <a:bodyPr>
            <a:noAutofit/>
          </a:bodyPr>
          <a:lstStyle/>
          <a:p>
            <a:pPr>
              <a:buClr>
                <a:schemeClr val="accent1">
                  <a:lumMod val="60000"/>
                  <a:lumOff val="40000"/>
                </a:schemeClr>
              </a:buClr>
            </a:pPr>
            <a:r>
              <a:rPr lang="en-US" sz="1800" b="1" dirty="0" smtClean="0"/>
              <a:t>Motivation:</a:t>
            </a:r>
            <a:r>
              <a:rPr lang="en-US" sz="1800" dirty="0" smtClean="0"/>
              <a:t> Extend the available knowledge on materials for detectors and gas systems and, in collaboration with LHC detector groups, collect and classify the available data in the best possible way. In particular important for LHC detector improvements and upgrades.</a:t>
            </a:r>
          </a:p>
          <a:p>
            <a:pPr>
              <a:spcBef>
                <a:spcPts val="1200"/>
              </a:spcBef>
              <a:buClr>
                <a:schemeClr val="accent1">
                  <a:lumMod val="60000"/>
                  <a:lumOff val="40000"/>
                </a:schemeClr>
              </a:buClr>
            </a:pPr>
            <a:r>
              <a:rPr lang="en-US" sz="1800" b="1" dirty="0" smtClean="0"/>
              <a:t>Team:</a:t>
            </a:r>
            <a:r>
              <a:rPr lang="en-US" sz="1800" dirty="0" smtClean="0"/>
              <a:t> </a:t>
            </a:r>
            <a:r>
              <a:rPr lang="en-US" sz="1800" dirty="0" err="1" smtClean="0"/>
              <a:t>I.Glushkov</a:t>
            </a:r>
            <a:endParaRPr lang="en-US" sz="1800" dirty="0" smtClean="0"/>
          </a:p>
          <a:p>
            <a:pPr>
              <a:spcBef>
                <a:spcPts val="1200"/>
              </a:spcBef>
              <a:buClr>
                <a:schemeClr val="accent1">
                  <a:lumMod val="60000"/>
                  <a:lumOff val="40000"/>
                </a:schemeClr>
              </a:buClr>
            </a:pPr>
            <a:r>
              <a:rPr lang="en-US" sz="1800" b="1" dirty="0" smtClean="0"/>
              <a:t>Status:</a:t>
            </a:r>
            <a:r>
              <a:rPr lang="en-US" sz="1800" dirty="0" smtClean="0"/>
              <a:t> Technically in reasonable shape. Need time (resources) to populate correctly the DB</a:t>
            </a:r>
          </a:p>
          <a:p>
            <a:pPr>
              <a:buNone/>
            </a:pPr>
            <a:endParaRPr lang="en-US" sz="1800" dirty="0" smtClean="0"/>
          </a:p>
        </p:txBody>
      </p:sp>
      <p:sp>
        <p:nvSpPr>
          <p:cNvPr id="4" name="Date Placeholder 3"/>
          <p:cNvSpPr>
            <a:spLocks noGrp="1"/>
          </p:cNvSpPr>
          <p:nvPr>
            <p:ph type="dt" sz="half" idx="10"/>
          </p:nvPr>
        </p:nvSpPr>
        <p:spPr/>
        <p:txBody>
          <a:bodyPr/>
          <a:lstStyle/>
          <a:p>
            <a:r>
              <a:rPr lang="en-US" dirty="0" smtClean="0"/>
              <a:t>30/4/2010</a:t>
            </a:r>
            <a:endParaRPr lang="en-US" dirty="0"/>
          </a:p>
        </p:txBody>
      </p:sp>
      <p:sp>
        <p:nvSpPr>
          <p:cNvPr id="5" name="Footer Placeholder 4"/>
          <p:cNvSpPr>
            <a:spLocks noGrp="1"/>
          </p:cNvSpPr>
          <p:nvPr>
            <p:ph type="ftr" sz="quarter" idx="11"/>
          </p:nvPr>
        </p:nvSpPr>
        <p:spPr/>
        <p:txBody>
          <a:bodyPr/>
          <a:lstStyle/>
          <a:p>
            <a:r>
              <a:rPr lang="en-US" smtClean="0"/>
              <a:t>M.C.</a:t>
            </a:r>
            <a:endParaRPr lang="en-US"/>
          </a:p>
        </p:txBody>
      </p:sp>
      <p:sp>
        <p:nvSpPr>
          <p:cNvPr id="6" name="Slide Number Placeholder 5"/>
          <p:cNvSpPr>
            <a:spLocks noGrp="1"/>
          </p:cNvSpPr>
          <p:nvPr>
            <p:ph type="sldNum" sz="quarter" idx="12"/>
          </p:nvPr>
        </p:nvSpPr>
        <p:spPr/>
        <p:txBody>
          <a:bodyPr/>
          <a:lstStyle/>
          <a:p>
            <a:fld id="{B05EC952-976F-9E46-BB4A-234C905AE9B7}" type="slidenum">
              <a:rPr lang="en-US" smtClean="0"/>
              <a:pPr/>
              <a:t>7</a:t>
            </a:fld>
            <a:endParaRPr lang="en-US"/>
          </a:p>
        </p:txBody>
      </p:sp>
      <p:pic>
        <p:nvPicPr>
          <p:cNvPr id="7" name="Picture 6" descr="Screen shot 2010-04-26 at 16.30.04.png"/>
          <p:cNvPicPr>
            <a:picLocks noChangeAspect="1"/>
          </p:cNvPicPr>
          <p:nvPr/>
        </p:nvPicPr>
        <p:blipFill>
          <a:blip r:embed="rId2"/>
          <a:stretch>
            <a:fillRect/>
          </a:stretch>
        </p:blipFill>
        <p:spPr>
          <a:xfrm>
            <a:off x="6481365" y="30663"/>
            <a:ext cx="2407171" cy="3305039"/>
          </a:xfrm>
          <a:prstGeom prst="rect">
            <a:avLst/>
          </a:prstGeom>
        </p:spPr>
      </p:pic>
      <p:sp>
        <p:nvSpPr>
          <p:cNvPr id="9" name="TextBox 8"/>
          <p:cNvSpPr txBox="1"/>
          <p:nvPr/>
        </p:nvSpPr>
        <p:spPr>
          <a:xfrm>
            <a:off x="3354497" y="2193099"/>
            <a:ext cx="2631850" cy="369332"/>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b="1" dirty="0" smtClean="0">
                <a:solidFill>
                  <a:schemeClr val="bg1">
                    <a:lumMod val="85000"/>
                  </a:schemeClr>
                </a:solidFill>
              </a:rPr>
              <a:t>http://</a:t>
            </a:r>
            <a:r>
              <a:rPr lang="en-US" b="1" dirty="0" err="1" smtClean="0">
                <a:solidFill>
                  <a:schemeClr val="bg1">
                    <a:lumMod val="85000"/>
                  </a:schemeClr>
                </a:solidFill>
              </a:rPr>
              <a:t>cern.ch</a:t>
            </a:r>
            <a:r>
              <a:rPr lang="en-US" b="1" dirty="0" smtClean="0">
                <a:solidFill>
                  <a:schemeClr val="bg1">
                    <a:lumMod val="85000"/>
                  </a:schemeClr>
                </a:solidFill>
              </a:rPr>
              <a:t>/materials/</a:t>
            </a:r>
            <a:endParaRPr lang="en-US" dirty="0">
              <a:solidFill>
                <a:schemeClr val="bg1">
                  <a:lumMod val="85000"/>
                </a:schemeClr>
              </a:solidFill>
            </a:endParaRPr>
          </a:p>
        </p:txBody>
      </p:sp>
      <p:sp>
        <p:nvSpPr>
          <p:cNvPr id="10" name="Right Arrow 9"/>
          <p:cNvSpPr/>
          <p:nvPr/>
        </p:nvSpPr>
        <p:spPr>
          <a:xfrm>
            <a:off x="6039709" y="2014566"/>
            <a:ext cx="513491" cy="723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creen shot 2010-04-26 at 16.31.12.png"/>
          <p:cNvPicPr>
            <a:picLocks noChangeAspect="1"/>
          </p:cNvPicPr>
          <p:nvPr/>
        </p:nvPicPr>
        <p:blipFill>
          <a:blip r:embed="rId3"/>
          <a:stretch>
            <a:fillRect/>
          </a:stretch>
        </p:blipFill>
        <p:spPr>
          <a:xfrm>
            <a:off x="3366477" y="3491798"/>
            <a:ext cx="5789503" cy="336620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GIF++: </a:t>
            </a:r>
            <a:r>
              <a:rPr lang="en-US" sz="3200" b="1" dirty="0" smtClean="0"/>
              <a:t>gamma irradiation facility combined with a high-energy particle beam</a:t>
            </a:r>
            <a:endParaRPr lang="en-GB" sz="3200" b="1" dirty="0"/>
          </a:p>
        </p:txBody>
      </p:sp>
      <p:sp>
        <p:nvSpPr>
          <p:cNvPr id="3" name="Content Placeholder 2"/>
          <p:cNvSpPr>
            <a:spLocks noGrp="1"/>
          </p:cNvSpPr>
          <p:nvPr>
            <p:ph idx="1"/>
          </p:nvPr>
        </p:nvSpPr>
        <p:spPr>
          <a:xfrm>
            <a:off x="240632" y="1417638"/>
            <a:ext cx="8702842" cy="5059024"/>
          </a:xfrm>
        </p:spPr>
        <p:txBody>
          <a:bodyPr>
            <a:normAutofit/>
          </a:bodyPr>
          <a:lstStyle/>
          <a:p>
            <a:pPr>
              <a:buClr>
                <a:schemeClr val="accent1">
                  <a:lumMod val="60000"/>
                  <a:lumOff val="40000"/>
                </a:schemeClr>
              </a:buClr>
            </a:pPr>
            <a:r>
              <a:rPr lang="en-US" sz="2400" b="1" dirty="0" smtClean="0"/>
              <a:t>Motivation:</a:t>
            </a:r>
          </a:p>
          <a:p>
            <a:pPr lvl="1">
              <a:spcBef>
                <a:spcPts val="1200"/>
              </a:spcBef>
            </a:pPr>
            <a:r>
              <a:rPr lang="en-US" sz="1800" dirty="0">
                <a:solidFill>
                  <a:srgbClr val="4F81BD"/>
                </a:solidFill>
              </a:rPr>
              <a:t>S</a:t>
            </a:r>
            <a:r>
              <a:rPr lang="en-US" sz="1800" dirty="0" smtClean="0">
                <a:solidFill>
                  <a:srgbClr val="4F81BD"/>
                </a:solidFill>
              </a:rPr>
              <a:t>trong needs from the LHC and sLHC </a:t>
            </a:r>
            <a:r>
              <a:rPr lang="en-US" sz="1800" dirty="0" smtClean="0"/>
              <a:t>detector and accelerator communities.</a:t>
            </a:r>
          </a:p>
          <a:p>
            <a:pPr lvl="1">
              <a:spcBef>
                <a:spcPts val="1200"/>
              </a:spcBef>
            </a:pPr>
            <a:r>
              <a:rPr lang="en-US" sz="1800" dirty="0" smtClean="0"/>
              <a:t>GIF++ follows up on the </a:t>
            </a:r>
            <a:r>
              <a:rPr lang="en-US" sz="1800" dirty="0" smtClean="0">
                <a:solidFill>
                  <a:srgbClr val="4F81BD"/>
                </a:solidFill>
              </a:rPr>
              <a:t>very successful GIF facility </a:t>
            </a:r>
            <a:r>
              <a:rPr lang="en-US" sz="1800" dirty="0" smtClean="0"/>
              <a:t>in the SPS west area, which lost its access to a particle beam in 2004 and which currently suffers from a lack of sufficient source intensity and aged infrastructure.</a:t>
            </a:r>
          </a:p>
          <a:p>
            <a:pPr marL="358775" indent="-358775">
              <a:spcBef>
                <a:spcPts val="1200"/>
              </a:spcBef>
              <a:spcAft>
                <a:spcPts val="300"/>
              </a:spcAft>
              <a:buClr>
                <a:schemeClr val="accent1">
                  <a:lumMod val="60000"/>
                  <a:lumOff val="40000"/>
                </a:schemeClr>
              </a:buClr>
            </a:pPr>
            <a:r>
              <a:rPr lang="en-GB" sz="2400" b="1" dirty="0" smtClean="0"/>
              <a:t>Timescale defined by</a:t>
            </a:r>
            <a:r>
              <a:rPr lang="en-GB" sz="1600" b="1" dirty="0" smtClean="0">
                <a:solidFill>
                  <a:schemeClr val="accent1">
                    <a:lumMod val="50000"/>
                  </a:schemeClr>
                </a:solidFill>
              </a:rPr>
              <a:t>:</a:t>
            </a:r>
          </a:p>
          <a:p>
            <a:pPr marL="719138" lvl="1" indent="-276225">
              <a:spcBef>
                <a:spcPts val="600"/>
              </a:spcBef>
              <a:spcAft>
                <a:spcPts val="300"/>
              </a:spcAft>
            </a:pPr>
            <a:r>
              <a:rPr lang="en-GB" sz="1800" dirty="0" smtClean="0"/>
              <a:t>Availability of White Paper funds (2008-2011)</a:t>
            </a:r>
          </a:p>
          <a:p>
            <a:pPr marL="719138" lvl="1" indent="-276225">
              <a:spcBef>
                <a:spcPts val="600"/>
              </a:spcBef>
              <a:spcAft>
                <a:spcPts val="300"/>
              </a:spcAft>
            </a:pPr>
            <a:r>
              <a:rPr lang="en-GB" sz="1800" dirty="0" smtClean="0"/>
              <a:t>GIF lifetime </a:t>
            </a:r>
            <a:r>
              <a:rPr lang="en-GB" sz="1600" i="1" dirty="0" smtClean="0"/>
              <a:t>(Cs source exceeds the original 10 </a:t>
            </a:r>
            <a:r>
              <a:rPr lang="en-GB" sz="1600" i="1" dirty="0" err="1" smtClean="0"/>
              <a:t>y</a:t>
            </a:r>
            <a:r>
              <a:rPr lang="en-GB" sz="1600" i="1" dirty="0" smtClean="0"/>
              <a:t> lifetime)</a:t>
            </a:r>
          </a:p>
          <a:p>
            <a:pPr marL="719138" lvl="1" indent="-276225">
              <a:spcBef>
                <a:spcPts val="600"/>
              </a:spcBef>
              <a:spcAft>
                <a:spcPts val="300"/>
              </a:spcAft>
            </a:pPr>
            <a:r>
              <a:rPr lang="en-GB" sz="1800" dirty="0" smtClean="0"/>
              <a:t>Agreed to liberate the GIF area in the West hall at the beginning of 2011</a:t>
            </a:r>
          </a:p>
          <a:p>
            <a:pPr>
              <a:spcBef>
                <a:spcPts val="1200"/>
              </a:spcBef>
              <a:buClr>
                <a:schemeClr val="accent1">
                  <a:lumMod val="60000"/>
                  <a:lumOff val="40000"/>
                </a:schemeClr>
              </a:buClr>
            </a:pPr>
            <a:r>
              <a:rPr lang="en-GB" sz="2400" b="1" dirty="0" smtClean="0"/>
              <a:t>Team: </a:t>
            </a:r>
            <a:r>
              <a:rPr lang="en-GB" sz="1800" dirty="0" err="1" smtClean="0"/>
              <a:t>M.Capeans</a:t>
            </a:r>
            <a:r>
              <a:rPr lang="en-GB" sz="1800" dirty="0" smtClean="0"/>
              <a:t>, </a:t>
            </a:r>
            <a:r>
              <a:rPr lang="en-GB" sz="1800" dirty="0" err="1" smtClean="0"/>
              <a:t>R.Fortin</a:t>
            </a:r>
            <a:r>
              <a:rPr lang="en-GB" sz="1800" dirty="0" smtClean="0"/>
              <a:t> and </a:t>
            </a:r>
            <a:r>
              <a:rPr lang="en-GB" sz="1800" dirty="0" err="1" smtClean="0"/>
              <a:t>C.Rembser</a:t>
            </a:r>
            <a:r>
              <a:rPr lang="en-GB" sz="1800" dirty="0" smtClean="0"/>
              <a:t> have been collecting user requirements and linking to EN to specify and develop plans for the new GIF++ facility</a:t>
            </a:r>
          </a:p>
          <a:p>
            <a:pPr>
              <a:spcBef>
                <a:spcPts val="1200"/>
              </a:spcBef>
            </a:pPr>
            <a:endParaRPr lang="en-GB" sz="2400" dirty="0" smtClean="0"/>
          </a:p>
          <a:p>
            <a:pPr lvl="1">
              <a:spcBef>
                <a:spcPts val="1200"/>
              </a:spcBef>
            </a:pPr>
            <a:endParaRPr lang="en-US" sz="2000" dirty="0" smtClean="0"/>
          </a:p>
          <a:p>
            <a:pPr>
              <a:spcBef>
                <a:spcPts val="1200"/>
              </a:spcBef>
            </a:pPr>
            <a:endParaRPr lang="en-US" sz="2400" dirty="0" smtClean="0"/>
          </a:p>
          <a:p>
            <a:pPr lvl="1">
              <a:spcBef>
                <a:spcPts val="1200"/>
              </a:spcBef>
            </a:pPr>
            <a:endParaRPr lang="en-US" sz="1800" dirty="0" smtClean="0"/>
          </a:p>
        </p:txBody>
      </p:sp>
      <p:sp>
        <p:nvSpPr>
          <p:cNvPr id="4" name="Date Placeholder 3"/>
          <p:cNvSpPr>
            <a:spLocks noGrp="1"/>
          </p:cNvSpPr>
          <p:nvPr>
            <p:ph type="dt" sz="half" idx="10"/>
          </p:nvPr>
        </p:nvSpPr>
        <p:spPr/>
        <p:txBody>
          <a:bodyPr/>
          <a:lstStyle/>
          <a:p>
            <a:r>
              <a:rPr lang="en-US" smtClean="0"/>
              <a:t>30/4/2010</a:t>
            </a:r>
            <a:endParaRPr lang="en-GB"/>
          </a:p>
        </p:txBody>
      </p:sp>
      <p:sp>
        <p:nvSpPr>
          <p:cNvPr id="5" name="Footer Placeholder 4"/>
          <p:cNvSpPr>
            <a:spLocks noGrp="1"/>
          </p:cNvSpPr>
          <p:nvPr>
            <p:ph type="ftr" sz="quarter" idx="11"/>
          </p:nvPr>
        </p:nvSpPr>
        <p:spPr/>
        <p:txBody>
          <a:bodyPr/>
          <a:lstStyle/>
          <a:p>
            <a:r>
              <a:rPr lang="en-US" smtClean="0"/>
              <a:t>M.C.</a:t>
            </a:r>
            <a:endParaRPr lang="en-GB" dirty="0"/>
          </a:p>
        </p:txBody>
      </p:sp>
      <p:sp>
        <p:nvSpPr>
          <p:cNvPr id="6" name="Slide Number Placeholder 5"/>
          <p:cNvSpPr>
            <a:spLocks noGrp="1"/>
          </p:cNvSpPr>
          <p:nvPr>
            <p:ph type="sldNum" sz="quarter" idx="12"/>
          </p:nvPr>
        </p:nvSpPr>
        <p:spPr/>
        <p:txBody>
          <a:bodyPr/>
          <a:lstStyle/>
          <a:p>
            <a:fld id="{845768A5-9351-BF4D-87D4-542DB9E8012E}" type="slidenum">
              <a:rPr lang="en-GB" smtClean="0"/>
              <a:pPr/>
              <a:t>8</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0632" y="100854"/>
            <a:ext cx="8702842" cy="1004046"/>
          </a:xfrm>
        </p:spPr>
        <p:txBody>
          <a:bodyPr>
            <a:normAutofit/>
          </a:bodyPr>
          <a:lstStyle/>
          <a:p>
            <a:r>
              <a:rPr lang="en-GB" dirty="0" smtClean="0"/>
              <a:t>GIF++ Project Timeline</a:t>
            </a:r>
            <a:endParaRPr lang="en-GB" dirty="0"/>
          </a:p>
        </p:txBody>
      </p:sp>
      <p:sp>
        <p:nvSpPr>
          <p:cNvPr id="3" name="Content Placeholder 2"/>
          <p:cNvSpPr>
            <a:spLocks noGrp="1"/>
          </p:cNvSpPr>
          <p:nvPr>
            <p:ph idx="1"/>
          </p:nvPr>
        </p:nvSpPr>
        <p:spPr>
          <a:xfrm>
            <a:off x="457200" y="1569596"/>
            <a:ext cx="8229600" cy="4846663"/>
          </a:xfrm>
        </p:spPr>
        <p:txBody>
          <a:bodyPr>
            <a:normAutofit/>
          </a:bodyPr>
          <a:lstStyle/>
          <a:p>
            <a:pPr marL="263525" indent="-263525">
              <a:spcBef>
                <a:spcPts val="1200"/>
              </a:spcBef>
              <a:spcAft>
                <a:spcPts val="300"/>
              </a:spcAft>
              <a:buClr>
                <a:schemeClr val="accent1">
                  <a:lumMod val="60000"/>
                  <a:lumOff val="40000"/>
                </a:schemeClr>
              </a:buClr>
            </a:pPr>
            <a:r>
              <a:rPr lang="en-GB" sz="2000" b="1" dirty="0" smtClean="0"/>
              <a:t>Nov 07: </a:t>
            </a:r>
            <a:r>
              <a:rPr lang="en-GB" sz="2000" dirty="0" smtClean="0"/>
              <a:t>White Paper R&amp;D WP7 established, with GIF Upgrade as one of its tasks</a:t>
            </a:r>
          </a:p>
          <a:p>
            <a:pPr marL="263525" indent="-263525">
              <a:spcBef>
                <a:spcPts val="1200"/>
              </a:spcBef>
              <a:spcAft>
                <a:spcPts val="300"/>
              </a:spcAft>
              <a:buClr>
                <a:schemeClr val="accent1">
                  <a:lumMod val="60000"/>
                  <a:lumOff val="40000"/>
                </a:schemeClr>
              </a:buClr>
            </a:pPr>
            <a:r>
              <a:rPr lang="en-GB" sz="2000" b="1" dirty="0" smtClean="0"/>
              <a:t>Feb 08:</a:t>
            </a:r>
            <a:r>
              <a:rPr lang="en-GB" sz="2000" dirty="0" smtClean="0"/>
              <a:t> budget allocation, start of activities. Launched </a:t>
            </a:r>
            <a:r>
              <a:rPr lang="en-GB" sz="2000" u="sng" dirty="0" smtClean="0"/>
              <a:t>Questionnaire          </a:t>
            </a:r>
            <a:r>
              <a:rPr lang="en-GB" sz="1600" i="1" dirty="0" smtClean="0"/>
              <a:t>(&gt;&gt; Irradiation Facilities Working Group, chaired by </a:t>
            </a:r>
            <a:r>
              <a:rPr lang="en-GB" sz="1600" i="1" dirty="0" err="1" smtClean="0"/>
              <a:t>L.Linssen</a:t>
            </a:r>
            <a:r>
              <a:rPr lang="en-GB" sz="1600" i="1" dirty="0" smtClean="0"/>
              <a:t>)</a:t>
            </a:r>
          </a:p>
          <a:p>
            <a:pPr marL="263525" indent="-263525">
              <a:spcBef>
                <a:spcPts val="1200"/>
              </a:spcBef>
              <a:spcAft>
                <a:spcPts val="300"/>
              </a:spcAft>
              <a:buClr>
                <a:schemeClr val="accent1">
                  <a:lumMod val="60000"/>
                  <a:lumOff val="40000"/>
                </a:schemeClr>
              </a:buClr>
            </a:pPr>
            <a:r>
              <a:rPr lang="en-GB" sz="2000" b="1" dirty="0" smtClean="0"/>
              <a:t>Aug 08</a:t>
            </a:r>
            <a:r>
              <a:rPr lang="en-GB" sz="2000" dirty="0" smtClean="0"/>
              <a:t>: Presented outcome of Questionnaire </a:t>
            </a:r>
            <a:r>
              <a:rPr lang="en-GB" sz="1600" i="1" dirty="0" smtClean="0"/>
              <a:t>(38 responses) </a:t>
            </a:r>
            <a:r>
              <a:rPr lang="en-GB" sz="2000" dirty="0" smtClean="0"/>
              <a:t>and 1</a:t>
            </a:r>
            <a:r>
              <a:rPr lang="en-GB" sz="2000" baseline="30000" dirty="0" smtClean="0"/>
              <a:t>st</a:t>
            </a:r>
            <a:r>
              <a:rPr lang="en-GB" sz="2000" dirty="0" smtClean="0"/>
              <a:t> implementation plan to users</a:t>
            </a:r>
          </a:p>
          <a:p>
            <a:pPr marL="263525" indent="-263525">
              <a:spcBef>
                <a:spcPts val="1200"/>
              </a:spcBef>
              <a:spcAft>
                <a:spcPts val="300"/>
              </a:spcAft>
              <a:buClr>
                <a:schemeClr val="accent1">
                  <a:lumMod val="60000"/>
                  <a:lumOff val="40000"/>
                </a:schemeClr>
              </a:buClr>
            </a:pPr>
            <a:r>
              <a:rPr lang="en-GB" sz="2000" dirty="0" smtClean="0">
                <a:solidFill>
                  <a:schemeClr val="tx2"/>
                </a:solidFill>
              </a:rPr>
              <a:t>Several proposals worked out by EN Dept. and discussed with users</a:t>
            </a:r>
          </a:p>
          <a:p>
            <a:pPr marL="263525" indent="-263525">
              <a:spcBef>
                <a:spcPts val="1200"/>
              </a:spcBef>
              <a:spcAft>
                <a:spcPts val="300"/>
              </a:spcAft>
              <a:buClr>
                <a:schemeClr val="accent1">
                  <a:lumMod val="60000"/>
                  <a:lumOff val="40000"/>
                </a:schemeClr>
              </a:buClr>
            </a:pPr>
            <a:r>
              <a:rPr lang="en-GB" sz="2000" b="1" dirty="0" smtClean="0"/>
              <a:t>April 09: </a:t>
            </a:r>
            <a:r>
              <a:rPr lang="en-GB" sz="2000" dirty="0"/>
              <a:t>I</a:t>
            </a:r>
            <a:r>
              <a:rPr lang="en-GB" sz="2000" dirty="0" smtClean="0"/>
              <a:t>mplementation plan at SPS/H4 beam line presented to users</a:t>
            </a:r>
          </a:p>
          <a:p>
            <a:pPr marL="263525" indent="-263525">
              <a:spcBef>
                <a:spcPts val="1200"/>
              </a:spcBef>
              <a:spcAft>
                <a:spcPts val="300"/>
              </a:spcAft>
              <a:buClr>
                <a:schemeClr val="accent1">
                  <a:lumMod val="60000"/>
                  <a:lumOff val="40000"/>
                </a:schemeClr>
              </a:buClr>
            </a:pPr>
            <a:r>
              <a:rPr lang="en-GB" sz="2000" b="1" dirty="0" smtClean="0"/>
              <a:t>June 09: </a:t>
            </a:r>
            <a:r>
              <a:rPr lang="en-GB" sz="2000" dirty="0" smtClean="0"/>
              <a:t>Improved </a:t>
            </a:r>
            <a:r>
              <a:rPr lang="en-GB" sz="2000" u="sng" dirty="0" smtClean="0"/>
              <a:t>implementation plan presented to users:</a:t>
            </a:r>
            <a:endParaRPr lang="en-GB" sz="2000" dirty="0" smtClean="0"/>
          </a:p>
          <a:p>
            <a:pPr marL="263525" indent="-263525" algn="ctr">
              <a:spcBef>
                <a:spcPts val="1200"/>
              </a:spcBef>
              <a:spcAft>
                <a:spcPts val="300"/>
              </a:spcAft>
              <a:buNone/>
            </a:pPr>
            <a:r>
              <a:rPr lang="en-GB" sz="2000" dirty="0" smtClean="0">
                <a:solidFill>
                  <a:srgbClr val="953735"/>
                </a:solidFill>
              </a:rPr>
              <a:t>&gt;&gt; </a:t>
            </a:r>
            <a:r>
              <a:rPr lang="en-GB" sz="2000" dirty="0">
                <a:solidFill>
                  <a:srgbClr val="953735"/>
                </a:solidFill>
              </a:rPr>
              <a:t>C</a:t>
            </a:r>
            <a:r>
              <a:rPr lang="en-GB" sz="2000" dirty="0" smtClean="0">
                <a:solidFill>
                  <a:srgbClr val="953735"/>
                </a:solidFill>
              </a:rPr>
              <a:t>urrent Proposal &lt;&lt;</a:t>
            </a:r>
          </a:p>
          <a:p>
            <a:pPr marL="263525" indent="-263525">
              <a:spcBef>
                <a:spcPts val="600"/>
              </a:spcBef>
              <a:spcAft>
                <a:spcPts val="300"/>
              </a:spcAft>
            </a:pPr>
            <a:endParaRPr lang="en-GB" sz="2000" dirty="0" smtClean="0"/>
          </a:p>
          <a:p>
            <a:pPr marL="263525" indent="-263525">
              <a:spcBef>
                <a:spcPts val="600"/>
              </a:spcBef>
              <a:spcAft>
                <a:spcPts val="300"/>
              </a:spcAft>
            </a:pPr>
            <a:endParaRPr lang="en-GB" sz="2000" dirty="0" smtClean="0"/>
          </a:p>
          <a:p>
            <a:pPr marL="342900" lvl="1" indent="-342900">
              <a:spcBef>
                <a:spcPts val="600"/>
              </a:spcBef>
              <a:spcAft>
                <a:spcPts val="300"/>
              </a:spcAft>
              <a:buFont typeface="Arial"/>
              <a:buChar char="•"/>
            </a:pPr>
            <a:endParaRPr lang="en-US" sz="1800" dirty="0" smtClean="0"/>
          </a:p>
          <a:p>
            <a:endParaRPr lang="en-GB" sz="2800" dirty="0" smtClean="0"/>
          </a:p>
          <a:p>
            <a:endParaRPr lang="en-GB" sz="2800" dirty="0" smtClean="0"/>
          </a:p>
          <a:p>
            <a:endParaRPr lang="en-GB" sz="2800" dirty="0" smtClean="0"/>
          </a:p>
          <a:p>
            <a:endParaRPr lang="en-GB" sz="2800" dirty="0" smtClean="0"/>
          </a:p>
          <a:p>
            <a:endParaRPr lang="en-GB" sz="2800" dirty="0"/>
          </a:p>
        </p:txBody>
      </p:sp>
      <p:sp>
        <p:nvSpPr>
          <p:cNvPr id="4" name="Date Placeholder 3"/>
          <p:cNvSpPr>
            <a:spLocks noGrp="1"/>
          </p:cNvSpPr>
          <p:nvPr>
            <p:ph type="dt" sz="half" idx="10"/>
          </p:nvPr>
        </p:nvSpPr>
        <p:spPr/>
        <p:txBody>
          <a:bodyPr/>
          <a:lstStyle/>
          <a:p>
            <a:r>
              <a:rPr lang="en-US" dirty="0" smtClean="0"/>
              <a:t>30/4/2010</a:t>
            </a:r>
            <a:endParaRPr lang="en-GB" dirty="0"/>
          </a:p>
        </p:txBody>
      </p:sp>
      <p:sp>
        <p:nvSpPr>
          <p:cNvPr id="5" name="Footer Placeholder 4"/>
          <p:cNvSpPr>
            <a:spLocks noGrp="1"/>
          </p:cNvSpPr>
          <p:nvPr>
            <p:ph type="ftr" sz="quarter" idx="11"/>
          </p:nvPr>
        </p:nvSpPr>
        <p:spPr/>
        <p:txBody>
          <a:bodyPr/>
          <a:lstStyle/>
          <a:p>
            <a:r>
              <a:rPr lang="en-US" smtClean="0"/>
              <a:t>M.C.</a:t>
            </a:r>
            <a:endParaRPr lang="en-GB" dirty="0"/>
          </a:p>
        </p:txBody>
      </p:sp>
      <p:sp>
        <p:nvSpPr>
          <p:cNvPr id="6" name="Slide Number Placeholder 5"/>
          <p:cNvSpPr>
            <a:spLocks noGrp="1"/>
          </p:cNvSpPr>
          <p:nvPr>
            <p:ph type="sldNum" sz="quarter" idx="12"/>
          </p:nvPr>
        </p:nvSpPr>
        <p:spPr/>
        <p:txBody>
          <a:bodyPr/>
          <a:lstStyle/>
          <a:p>
            <a:fld id="{845768A5-9351-BF4D-87D4-542DB9E8012E}" type="slidenum">
              <a:rPr lang="en-GB" smtClean="0"/>
              <a:pPr/>
              <a:t>9</a:t>
            </a:fld>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1054</TotalTime>
  <Words>1577</Words>
  <Application>Microsoft Macintosh PowerPoint</Application>
  <PresentationFormat>On-screen Show (4:3)</PresentationFormat>
  <Paragraphs>189</Paragraphs>
  <Slides>14</Slides>
  <Notes>0</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Slide 1</vt:lpstr>
      <vt:lpstr>WP7 Resource Overview Yearly averages 2008 - 2010</vt:lpstr>
      <vt:lpstr>RPC studies</vt:lpstr>
      <vt:lpstr>RPC studies</vt:lpstr>
      <vt:lpstr>RPC studies</vt:lpstr>
      <vt:lpstr>- New study - Gas Flow distribution inside RPC chambers</vt:lpstr>
      <vt:lpstr>Materials DB</vt:lpstr>
      <vt:lpstr>GIF++: gamma irradiation facility combined with a high-energy particle beam</vt:lpstr>
      <vt:lpstr>GIF++ Project Timeline</vt:lpstr>
      <vt:lpstr>GIF++ at H4 beam line in the EHN1 As submitted to SPSC in Sept 09</vt:lpstr>
      <vt:lpstr>GIF++ Project at the SPSC, RB</vt:lpstr>
      <vt:lpstr>RE-study of locations (RB Feb 2010, I.E.)</vt:lpstr>
      <vt:lpstr>Issues raised at the LEAF meeting (Nov 09)</vt:lpstr>
      <vt:lpstr>WP7 in 2011 and beyond</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mar capeans</dc:creator>
  <cp:keywords/>
  <dc:description/>
  <cp:lastModifiedBy>mar capeans</cp:lastModifiedBy>
  <cp:revision>70</cp:revision>
  <cp:lastPrinted>2010-04-26T21:26:30Z</cp:lastPrinted>
  <dcterms:created xsi:type="dcterms:W3CDTF">2010-04-29T07:17:36Z</dcterms:created>
  <dcterms:modified xsi:type="dcterms:W3CDTF">2010-04-29T07:24:41Z</dcterms:modified>
  <cp:category/>
</cp:coreProperties>
</file>