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36" r:id="rId2"/>
    <p:sldId id="699" r:id="rId3"/>
    <p:sldId id="700" r:id="rId4"/>
    <p:sldId id="746" r:id="rId5"/>
    <p:sldId id="756" r:id="rId6"/>
    <p:sldId id="758" r:id="rId7"/>
    <p:sldId id="711" r:id="rId8"/>
    <p:sldId id="774" r:id="rId9"/>
    <p:sldId id="775" r:id="rId10"/>
    <p:sldId id="779" r:id="rId11"/>
    <p:sldId id="780" r:id="rId12"/>
    <p:sldId id="726" r:id="rId13"/>
    <p:sldId id="735" r:id="rId14"/>
    <p:sldId id="761" r:id="rId15"/>
    <p:sldId id="762" r:id="rId16"/>
    <p:sldId id="763" r:id="rId17"/>
    <p:sldId id="747" r:id="rId18"/>
    <p:sldId id="748" r:id="rId19"/>
    <p:sldId id="764" r:id="rId20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3300"/>
    <a:srgbClr val="FFFF66"/>
    <a:srgbClr val="0000FF"/>
    <a:srgbClr val="008000"/>
    <a:srgbClr val="FFFF99"/>
    <a:srgbClr val="FFFFCC"/>
    <a:srgbClr val="66FF33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94504" autoAdjust="0"/>
  </p:normalViewPr>
  <p:slideViewPr>
    <p:cSldViewPr showGuides="1">
      <p:cViewPr>
        <p:scale>
          <a:sx n="80" d="100"/>
          <a:sy n="80" d="100"/>
        </p:scale>
        <p:origin x="-126" y="-516"/>
      </p:cViewPr>
      <p:guideLst>
        <p:guide orient="horz" pos="4319"/>
        <p:guide/>
      </p:guideLst>
    </p:cSldViewPr>
  </p:slideViewPr>
  <p:outlineViewPr>
    <p:cViewPr>
      <p:scale>
        <a:sx n="100" d="100"/>
        <a:sy n="10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804" y="2424"/>
      </p:cViewPr>
      <p:guideLst>
        <p:guide orient="horz" pos="3024"/>
        <p:guide pos="2305"/>
      </p:guideLst>
    </p:cSldViewPr>
  </p:notesViewPr>
  <p:gridSpacing cx="58989913" cy="589899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5438" y="0"/>
            <a:ext cx="31384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86850"/>
            <a:ext cx="31400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5438" y="9086850"/>
            <a:ext cx="31384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fld id="{36543F21-90EF-492B-8EA3-2AA239700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7550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7713"/>
            <a:ext cx="5365750" cy="43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l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1" tIns="45169" rIns="90341" bIns="45169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fld id="{C8914922-8E5B-4BD9-82F4-B73AEC72D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1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1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1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1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1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659D8-BA8D-41B7-9DD3-9286867C0709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Bonjour tout le monde. </a:t>
            </a:r>
          </a:p>
          <a:p>
            <a:pPr>
              <a:lnSpc>
                <a:spcPct val="90000"/>
              </a:lnSpc>
            </a:pPr>
            <a:endParaRPr lang="fr-FR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Premièrement j'aime </a:t>
            </a:r>
            <a:r>
              <a:rPr lang="fr-FR" b="1" u="sng" smtClean="0">
                <a:latin typeface="Times New Roman" pitchFamily="18" charset="0"/>
              </a:rPr>
              <a:t>vous remercier</a:t>
            </a:r>
            <a:r>
              <a:rPr lang="fr-FR" smtClean="0">
                <a:latin typeface="Times New Roman" pitchFamily="18" charset="0"/>
              </a:rPr>
              <a:t> de l'invitation.</a:t>
            </a: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Deuxièmement j'aime dire que je suis désolé pour mon Français</a:t>
            </a: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Si vous pensez à un moment qui mon Français est trop mauvais, je m'arrêterai et continuerai en anglais. </a:t>
            </a: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Cependant, je voudrais vraiment essayer de donner cette présentation en français</a:t>
            </a:r>
          </a:p>
          <a:p>
            <a:pPr>
              <a:lnSpc>
                <a:spcPct val="90000"/>
              </a:lnSpc>
            </a:pPr>
            <a:endParaRPr lang="fr-FR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Alors je commence: </a:t>
            </a: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Aujourd'hui je voudrais parler au sujet du développement des détecteurs de semi-conducteur pour le futurs  générations de collisionneurs avec de très haute luminosité </a:t>
            </a:r>
          </a:p>
          <a:p>
            <a:pPr>
              <a:lnSpc>
                <a:spcPct val="90000"/>
              </a:lnSpc>
            </a:pPr>
            <a:endParaRPr lang="fr-FR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….et  en particulier au sujet des développements pour le remise a niveau (upgrade)  du LHC (le Grand Collisionneur Hadronique), le Super LHC.</a:t>
            </a:r>
          </a:p>
          <a:p>
            <a:pPr>
              <a:lnSpc>
                <a:spcPct val="90000"/>
              </a:lnSpc>
            </a:pPr>
            <a:endParaRPr lang="fr-FR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..la plus grande partie des développements que je vais présenter</a:t>
            </a:r>
          </a:p>
          <a:p>
            <a:pPr>
              <a:lnSpc>
                <a:spcPct val="90000"/>
              </a:lnSpc>
            </a:pPr>
            <a:r>
              <a:rPr lang="fr-FR" smtClean="0">
                <a:latin typeface="Times New Roman" pitchFamily="18" charset="0"/>
              </a:rPr>
              <a:t>           ..  ont été effectuées par la collaboration CERN-RD50       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81E6C8-E04D-4867-BD3D-2D5D889CB755}" type="slidenum">
              <a:rPr lang="en-US" smtClean="0">
                <a:latin typeface="Times New Roman" pitchFamily="18" charset="0"/>
              </a:rPr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itchFamily="11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r>
              <a:rPr lang="en-US"/>
              <a:t>-</a:t>
            </a:r>
            <a:fld id="{6C4C4353-75C0-436A-BF9E-62D868226821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  <a:endParaRPr lang="en-US" sz="140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8425"/>
            <a:ext cx="1943100" cy="6226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8425"/>
            <a:ext cx="5676900" cy="6226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738" y="98425"/>
            <a:ext cx="6303962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8191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latin typeface="Times New Roman" pitchFamily="112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98425"/>
            <a:ext cx="63039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57788" y="6534150"/>
            <a:ext cx="37798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 i="1">
                <a:solidFill>
                  <a:schemeClr val="tx1"/>
                </a:solidFill>
                <a:latin typeface="Times New Roman" pitchFamily="112" charset="0"/>
              </a:defRPr>
            </a:lvl1pPr>
          </a:lstStyle>
          <a:p>
            <a:pPr>
              <a:defRPr/>
            </a:pPr>
            <a:r>
              <a:rPr lang="en-US"/>
              <a:t>M.Moll,  PH-DT Steering Board Meeting, 30.4.2010 </a:t>
            </a:r>
          </a:p>
        </p:txBody>
      </p:sp>
      <p:pic>
        <p:nvPicPr>
          <p:cNvPr id="2055" name="Picture 16" descr="Logo CERN width=144,      height=14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72475" y="53975"/>
            <a:ext cx="700088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WordArt 17"/>
          <p:cNvSpPr>
            <a:spLocks noChangeArrowheads="1" noChangeShapeType="1" noTextEdit="1"/>
          </p:cNvSpPr>
          <p:nvPr userDrawn="1"/>
        </p:nvSpPr>
        <p:spPr bwMode="auto">
          <a:xfrm rot="-1254185">
            <a:off x="149225" y="222250"/>
            <a:ext cx="687388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9"/>
              </a:avLst>
            </a:prstTxWarp>
          </a:bodyPr>
          <a:lstStyle/>
          <a:p>
            <a:r>
              <a:rPr lang="en-US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WP4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12" charset="0"/>
        </a:defRPr>
      </a:lvl9pPr>
    </p:titleStyle>
    <p:bodyStyle>
      <a:lvl1pPr marL="185738" indent="-185738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Symbol" pitchFamily="18" charset="2"/>
        <a:buChar char="·"/>
        <a:defRPr sz="2200" b="1">
          <a:solidFill>
            <a:srgbClr val="0000FF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b="1">
          <a:solidFill>
            <a:schemeClr val="tx1"/>
          </a:solidFill>
          <a:latin typeface="+mn-lt"/>
        </a:defRPr>
      </a:lvl2pPr>
      <a:lvl3pPr marL="1230313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3pPr>
      <a:lvl4pPr marL="16383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3"/>
          <p:cNvSpPr>
            <a:spLocks noChangeArrowheads="1"/>
          </p:cNvSpPr>
          <p:nvPr/>
        </p:nvSpPr>
        <p:spPr bwMode="auto">
          <a:xfrm>
            <a:off x="206375" y="773113"/>
            <a:ext cx="8686800" cy="1350962"/>
          </a:xfrm>
          <a:prstGeom prst="roundRect">
            <a:avLst>
              <a:gd name="adj" fmla="val 34898"/>
            </a:avLst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rgbClr val="0000FF"/>
                </a:solidFill>
              </a:rPr>
              <a:t>WP4: Radiation Hard Semiconductor Detectors</a:t>
            </a:r>
            <a:br>
              <a:rPr lang="en-US">
                <a:solidFill>
                  <a:srgbClr val="0000FF"/>
                </a:solidFill>
              </a:rPr>
            </a:br>
            <a:r>
              <a:rPr lang="en-US" b="0">
                <a:solidFill>
                  <a:srgbClr val="0000FF"/>
                </a:solidFill>
              </a:rPr>
              <a:t>- Status of activities -</a:t>
            </a:r>
            <a:endParaRPr lang="fr-FR" b="0">
              <a:solidFill>
                <a:srgbClr val="0000FF"/>
              </a:solidFill>
            </a:endParaRP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2259013"/>
            <a:ext cx="6391275" cy="36036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Michael Moll (PH-DT)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27940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</a:rPr>
              <a:t>PH-DT steering group meeting 30.4.2010</a:t>
            </a:r>
          </a:p>
        </p:txBody>
      </p:sp>
      <p:sp>
        <p:nvSpPr>
          <p:cNvPr id="4101" name="Rectangle 12"/>
          <p:cNvSpPr>
            <a:spLocks noChangeArrowheads="1"/>
          </p:cNvSpPr>
          <p:nvPr/>
        </p:nvSpPr>
        <p:spPr bwMode="auto">
          <a:xfrm>
            <a:off x="881063" y="3294063"/>
            <a:ext cx="78311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2000" dirty="0">
                <a:solidFill>
                  <a:schemeClr val="accent2"/>
                </a:solidFill>
              </a:rPr>
              <a:t>WP4 – Challenge and Aim</a:t>
            </a:r>
          </a:p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2000" dirty="0">
                <a:solidFill>
                  <a:schemeClr val="accent2"/>
                </a:solidFill>
              </a:rPr>
              <a:t>WP4 – Work program, organization and participants</a:t>
            </a:r>
          </a:p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2000" dirty="0">
                <a:solidFill>
                  <a:schemeClr val="accent2"/>
                </a:solidFill>
              </a:rPr>
              <a:t>Status: </a:t>
            </a:r>
          </a:p>
          <a:p>
            <a:pPr marL="825500" lvl="1" indent="-28575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1600" dirty="0">
                <a:solidFill>
                  <a:schemeClr val="accent2"/>
                </a:solidFill>
              </a:rPr>
              <a:t>Pixel sensor evaluation/development              </a:t>
            </a:r>
            <a:r>
              <a:rPr lang="en-US" sz="1600" b="0" i="1" dirty="0">
                <a:solidFill>
                  <a:schemeClr val="tx1"/>
                </a:solidFill>
              </a:rPr>
              <a:t>( in collaboration with ATLAS)</a:t>
            </a:r>
          </a:p>
          <a:p>
            <a:pPr marL="825500" lvl="1" indent="-28575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1600" dirty="0">
                <a:solidFill>
                  <a:schemeClr val="accent2"/>
                </a:solidFill>
              </a:rPr>
              <a:t>Strip sensor evaluation/development              </a:t>
            </a:r>
            <a:r>
              <a:rPr lang="en-US" sz="1600" b="0" i="1" dirty="0">
                <a:solidFill>
                  <a:schemeClr val="tx1"/>
                </a:solidFill>
              </a:rPr>
              <a:t>( in collaboration with  CMS)</a:t>
            </a:r>
          </a:p>
          <a:p>
            <a:pPr marL="825500" lvl="1" indent="-28575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GB" sz="1600" dirty="0">
                <a:solidFill>
                  <a:schemeClr val="accent2"/>
                </a:solidFill>
              </a:rPr>
              <a:t>Generic R&amp;D                                                     </a:t>
            </a:r>
            <a:r>
              <a:rPr lang="en-GB" sz="1600" b="0" i="1" dirty="0">
                <a:solidFill>
                  <a:schemeClr val="tx1"/>
                </a:solidFill>
              </a:rPr>
              <a:t>( in collaboration with RD50)</a:t>
            </a:r>
            <a:endParaRPr lang="en-US" sz="1600" b="0" i="1" dirty="0">
              <a:solidFill>
                <a:schemeClr val="tx1"/>
              </a:solidFill>
            </a:endParaRPr>
          </a:p>
          <a:p>
            <a:pPr marL="825500" lvl="1" indent="-28575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US" sz="1600" dirty="0">
                <a:solidFill>
                  <a:schemeClr val="accent2"/>
                </a:solidFill>
              </a:rPr>
              <a:t>Build up of infrastructure                                </a:t>
            </a:r>
            <a:r>
              <a:rPr lang="en-US" sz="1600" b="0" i="1" dirty="0">
                <a:solidFill>
                  <a:schemeClr val="tx1"/>
                </a:solidFill>
              </a:rPr>
              <a:t>( common CERN infrastructure)</a:t>
            </a:r>
            <a:endParaRPr lang="en-US" sz="1600" dirty="0">
              <a:solidFill>
                <a:schemeClr val="accent2"/>
              </a:solidFill>
            </a:endParaRPr>
          </a:p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r>
              <a:rPr lang="en-GB" sz="2000" dirty="0">
                <a:solidFill>
                  <a:schemeClr val="accent2"/>
                </a:solidFill>
              </a:rPr>
              <a:t>Work plan for 2010/2011</a:t>
            </a:r>
            <a:endParaRPr lang="en-US" sz="2000" dirty="0">
              <a:solidFill>
                <a:schemeClr val="tx1"/>
              </a:solidFill>
            </a:endParaRPr>
          </a:p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endParaRPr lang="en-US" sz="2000" dirty="0">
              <a:solidFill>
                <a:schemeClr val="accent2"/>
              </a:solidFill>
            </a:endParaRPr>
          </a:p>
          <a:p>
            <a:pPr marL="360363" indent="-3603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tabLst>
                <a:tab pos="3043238" algn="l"/>
              </a:tabLst>
            </a:pP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4102" name="Text Box 13"/>
          <p:cNvSpPr txBox="1">
            <a:spLocks noChangeArrowheads="1"/>
          </p:cNvSpPr>
          <p:nvPr/>
        </p:nvSpPr>
        <p:spPr bwMode="auto">
          <a:xfrm>
            <a:off x="160338" y="2670175"/>
            <a:ext cx="29257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None/>
            </a:pPr>
            <a:r>
              <a:rPr lang="en-US" u="sng">
                <a:solidFill>
                  <a:schemeClr val="tx1"/>
                </a:solidFill>
              </a:rPr>
              <a:t>OUTLINE</a:t>
            </a:r>
            <a:endParaRPr lang="en-US"/>
          </a:p>
        </p:txBody>
      </p:sp>
    </p:spTree>
  </p:cSld>
  <p:clrMapOvr>
    <a:masterClrMapping/>
  </p:clrMapOvr>
  <p:transition advTm="192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COMO-CCE-COLLECTION-LOG-SEPTEMBER-09-T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743200"/>
            <a:ext cx="73977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0" y="114300"/>
            <a:ext cx="6303963" cy="641350"/>
          </a:xfrm>
        </p:spPr>
        <p:txBody>
          <a:bodyPr/>
          <a:lstStyle/>
          <a:p>
            <a:r>
              <a:rPr lang="en-US" sz="2400" dirty="0" smtClean="0"/>
              <a:t>RD50 – Radiation hard semiconductor </a:t>
            </a:r>
            <a:br>
              <a:rPr lang="en-US" sz="2400" dirty="0" smtClean="0"/>
            </a:br>
            <a:r>
              <a:rPr lang="en-US" sz="2400" dirty="0" smtClean="0"/>
              <a:t>devices for very high luminosity colliders</a:t>
            </a:r>
            <a:endParaRPr lang="en-US" sz="2000" dirty="0" smtClean="0"/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41313" y="857250"/>
            <a:ext cx="8802687" cy="1927225"/>
          </a:xfrm>
        </p:spPr>
        <p:txBody>
          <a:bodyPr/>
          <a:lstStyle/>
          <a:p>
            <a:r>
              <a:rPr lang="en-US" sz="1800" dirty="0" smtClean="0"/>
              <a:t>RD50 collaboration: 47 Institutions with 250 members</a:t>
            </a:r>
          </a:p>
          <a:p>
            <a:r>
              <a:rPr lang="en-US" sz="1800" dirty="0" smtClean="0"/>
              <a:t>WP4 involvement in management of collaboration </a:t>
            </a:r>
            <a:r>
              <a:rPr lang="en-US" sz="1800" b="0" i="1" dirty="0" smtClean="0">
                <a:solidFill>
                  <a:schemeClr val="tx1"/>
                </a:solidFill>
              </a:rPr>
              <a:t>(</a:t>
            </a:r>
            <a:r>
              <a:rPr lang="en-US" sz="1800" b="0" i="1" dirty="0" err="1" smtClean="0">
                <a:solidFill>
                  <a:schemeClr val="tx1"/>
                </a:solidFill>
              </a:rPr>
              <a:t>M.Moll</a:t>
            </a:r>
            <a:r>
              <a:rPr lang="en-US" sz="1800" b="0" i="1" dirty="0" smtClean="0">
                <a:solidFill>
                  <a:schemeClr val="tx1"/>
                </a:solidFill>
              </a:rPr>
              <a:t> co-spokesperson)</a:t>
            </a:r>
          </a:p>
          <a:p>
            <a:r>
              <a:rPr lang="en-US" sz="1800" dirty="0" smtClean="0"/>
              <a:t>CERN (WP4) R&amp;D focused on RD50 key questions: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p-type silicon and its annealing behavior (</a:t>
            </a:r>
            <a:r>
              <a:rPr lang="en-US" sz="1600" i="1" dirty="0" smtClean="0">
                <a:solidFill>
                  <a:schemeClr val="tx1"/>
                </a:solidFill>
              </a:rPr>
              <a:t>‘base line option’</a:t>
            </a:r>
            <a:r>
              <a:rPr lang="en-US" sz="1600" dirty="0" smtClean="0">
                <a:solidFill>
                  <a:schemeClr val="tx1"/>
                </a:solidFill>
              </a:rPr>
              <a:t> for ATLAS Tracker upgrade)</a:t>
            </a:r>
          </a:p>
          <a:p>
            <a:pPr lvl="1"/>
            <a:r>
              <a:rPr lang="en-US" sz="1600" dirty="0" smtClean="0"/>
              <a:t>charge multiplication in highly irradiated sensors </a:t>
            </a:r>
          </a:p>
          <a:p>
            <a:pPr lvl="1"/>
            <a:r>
              <a:rPr lang="en-US" sz="1600" dirty="0" smtClean="0"/>
              <a:t>radiation tolerance of p-in-n  </a:t>
            </a:r>
            <a:r>
              <a:rPr lang="en-US" sz="1600" dirty="0" smtClean="0">
                <a:solidFill>
                  <a:schemeClr val="tx1"/>
                </a:solidFill>
              </a:rPr>
              <a:t>Magnetic </a:t>
            </a:r>
            <a:r>
              <a:rPr lang="en-US" sz="1600" dirty="0" err="1" smtClean="0">
                <a:solidFill>
                  <a:schemeClr val="tx1"/>
                </a:solidFill>
              </a:rPr>
              <a:t>Czochralski</a:t>
            </a:r>
            <a:r>
              <a:rPr lang="en-US" sz="1600" dirty="0" smtClean="0">
                <a:solidFill>
                  <a:schemeClr val="tx1"/>
                </a:solidFill>
              </a:rPr>
              <a:t> silicon  sensors</a:t>
            </a:r>
          </a:p>
          <a:p>
            <a:endParaRPr lang="en-US" sz="1600" b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600" b="0" dirty="0" smtClean="0">
              <a:solidFill>
                <a:schemeClr val="tx1"/>
              </a:solidFill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3716339" y="3771900"/>
            <a:ext cx="912812" cy="12779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143250" y="5029200"/>
            <a:ext cx="10652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</a:rPr>
              <a:t>500V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314700" y="4057650"/>
            <a:ext cx="1063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</a:rPr>
              <a:t>800V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000500" y="3371850"/>
            <a:ext cx="10652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</a:rPr>
              <a:t>1700V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7943850" y="57150"/>
            <a:ext cx="1143000" cy="742950"/>
          </a:xfrm>
          <a:prstGeom prst="round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12" charset="0"/>
              </a:rPr>
              <a:t>RD50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M.Moll,  PH-DT Steering Board Meeting, 30.4.2010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0" y="114300"/>
            <a:ext cx="6303963" cy="641350"/>
          </a:xfrm>
        </p:spPr>
        <p:txBody>
          <a:bodyPr/>
          <a:lstStyle/>
          <a:p>
            <a:r>
              <a:rPr lang="en-US" sz="2400" dirty="0" smtClean="0"/>
              <a:t>Example: RD50 activities at CERN</a:t>
            </a:r>
            <a:endParaRPr lang="en-US" sz="2000" dirty="0" smtClean="0"/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14300" y="800100"/>
            <a:ext cx="8802687" cy="382905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Characterization of irradiated </a:t>
            </a:r>
            <a:r>
              <a:rPr lang="en-US" sz="2400" dirty="0" err="1" smtClean="0">
                <a:solidFill>
                  <a:schemeClr val="tx1"/>
                </a:solidFill>
              </a:rPr>
              <a:t>ministrip</a:t>
            </a:r>
            <a:r>
              <a:rPr lang="en-US" sz="2400" dirty="0" smtClean="0">
                <a:solidFill>
                  <a:schemeClr val="tx1"/>
                </a:solidFill>
              </a:rPr>
              <a:t> sensors</a:t>
            </a:r>
          </a:p>
          <a:p>
            <a:r>
              <a:rPr lang="en-US" sz="1800" dirty="0" smtClean="0"/>
              <a:t>Annealing study on irradiated MCZ silicon strip sensors</a:t>
            </a:r>
          </a:p>
          <a:p>
            <a:pPr lvl="1"/>
            <a:r>
              <a:rPr lang="en-US" sz="1600" dirty="0" smtClean="0"/>
              <a:t>CCE with beta source and </a:t>
            </a:r>
            <a:r>
              <a:rPr lang="en-US" sz="1600" dirty="0" err="1" smtClean="0"/>
              <a:t>LHCb</a:t>
            </a:r>
            <a:r>
              <a:rPr lang="en-US" sz="1600" dirty="0" smtClean="0"/>
              <a:t> Beetle chip based DAQ (ALIBAVA)</a:t>
            </a:r>
            <a:br>
              <a:rPr lang="en-US" sz="1600" dirty="0" smtClean="0"/>
            </a:br>
            <a:r>
              <a:rPr lang="en-US" sz="1400" dirty="0" smtClean="0"/>
              <a:t> </a:t>
            </a:r>
          </a:p>
          <a:p>
            <a:pPr lvl="1"/>
            <a:endParaRPr lang="en-US" sz="1400" b="0" i="1" dirty="0" smtClean="0">
              <a:solidFill>
                <a:schemeClr val="tx1"/>
              </a:solidFill>
            </a:endParaRPr>
          </a:p>
          <a:p>
            <a:pPr lvl="1"/>
            <a:endParaRPr lang="en-US" sz="1400" b="0" i="1" dirty="0" smtClean="0"/>
          </a:p>
          <a:p>
            <a:pPr lvl="1"/>
            <a:endParaRPr lang="en-US" sz="1400" b="0" i="1" dirty="0" smtClean="0">
              <a:solidFill>
                <a:schemeClr val="tx1"/>
              </a:solidFill>
            </a:endParaRPr>
          </a:p>
          <a:p>
            <a:pPr lvl="1"/>
            <a:endParaRPr lang="en-US" sz="1400" b="0" i="1" dirty="0" smtClean="0"/>
          </a:p>
          <a:p>
            <a:pPr lvl="1"/>
            <a:endParaRPr lang="en-US" sz="1400" b="0" i="1" dirty="0" smtClean="0">
              <a:solidFill>
                <a:schemeClr val="tx1"/>
              </a:solidFill>
            </a:endParaRPr>
          </a:p>
          <a:p>
            <a:pPr lvl="1"/>
            <a:endParaRPr lang="en-US" sz="1400" b="0" i="1" dirty="0" smtClean="0"/>
          </a:p>
          <a:p>
            <a:pPr lvl="1"/>
            <a:endParaRPr lang="en-US" sz="1400" b="0" i="1" dirty="0" smtClean="0">
              <a:solidFill>
                <a:schemeClr val="tx1"/>
              </a:solidFill>
            </a:endParaRPr>
          </a:p>
          <a:p>
            <a:r>
              <a:rPr lang="en-US" sz="1800" dirty="0" smtClean="0"/>
              <a:t>Characterization of charge transport inside irradiated sensors</a:t>
            </a:r>
          </a:p>
          <a:p>
            <a:pPr lvl="1"/>
            <a:r>
              <a:rPr lang="en-US" sz="1400" dirty="0" smtClean="0"/>
              <a:t>Edge TCT (Transient Charge Technique) with infrared </a:t>
            </a:r>
            <a:r>
              <a:rPr lang="en-US" sz="1400" dirty="0" err="1" smtClean="0"/>
              <a:t>picosecond</a:t>
            </a:r>
            <a:r>
              <a:rPr lang="en-US" sz="1400" dirty="0" smtClean="0"/>
              <a:t> laser</a:t>
            </a:r>
          </a:p>
          <a:p>
            <a:endParaRPr lang="en-US" sz="1600" b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600" b="0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943850" y="57150"/>
            <a:ext cx="1143000" cy="742950"/>
          </a:xfrm>
          <a:prstGeom prst="round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12" charset="0"/>
              </a:rPr>
              <a:t>RD50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M.Moll,  PH-DT Steering Board Meeting, 30.4.2010 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828800"/>
            <a:ext cx="3505200" cy="2097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" name="Picture 4" descr="C:\Users\pacifico\AppData\Local\Microsoft\Windows\Temporary Internet Files\Content.Outlook\WO8H9V6B\alibava-spectru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350" y="2057400"/>
            <a:ext cx="2771760" cy="185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EDGE-TC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629150"/>
            <a:ext cx="303470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629150"/>
            <a:ext cx="2571749" cy="18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Status: Build up of test equipment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257300"/>
            <a:ext cx="8915400" cy="554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 smtClean="0"/>
              <a:t>‘Refurbishment’ of </a:t>
            </a:r>
            <a:r>
              <a:rPr lang="en-US" sz="1800" dirty="0" err="1" smtClean="0"/>
              <a:t>ssd</a:t>
            </a:r>
            <a:r>
              <a:rPr lang="en-US" sz="1800" dirty="0" smtClean="0"/>
              <a:t> characterization tools                           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Probe station for CV/IV measurements </a:t>
            </a:r>
            <a:r>
              <a:rPr lang="en-US" sz="1600" b="0" dirty="0" smtClean="0"/>
              <a:t>(4” chuck in dark box, CV/IV up to 1000V)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CCE with Sr</a:t>
            </a:r>
            <a:r>
              <a:rPr lang="en-US" sz="1600" baseline="30000" dirty="0" smtClean="0"/>
              <a:t>90</a:t>
            </a:r>
            <a:r>
              <a:rPr lang="en-US" sz="1600" dirty="0" smtClean="0"/>
              <a:t> source</a:t>
            </a:r>
            <a:r>
              <a:rPr lang="en-US" sz="1600" b="0" dirty="0" smtClean="0"/>
              <a:t> (one channel,  </a:t>
            </a:r>
            <a:r>
              <a:rPr lang="en-US" sz="1600" b="0" dirty="0" smtClean="0">
                <a:latin typeface="Symbol" pitchFamily="18" charset="2"/>
              </a:rPr>
              <a:t>m</a:t>
            </a:r>
            <a:r>
              <a:rPr lang="en-US" sz="1600" b="0" dirty="0" smtClean="0"/>
              <a:t>s shaping, cooling)</a:t>
            </a:r>
            <a:r>
              <a:rPr lang="en-US" sz="16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600" i="1" u="sng" dirty="0" smtClean="0"/>
              <a:t>Status</a:t>
            </a:r>
            <a:r>
              <a:rPr lang="en-US" sz="1600" i="1" dirty="0" smtClean="0"/>
              <a:t>: Done</a:t>
            </a:r>
            <a:r>
              <a:rPr lang="en-US" sz="1600" b="0" i="1" dirty="0" smtClean="0"/>
              <a:t>, including centralized data storage and database</a:t>
            </a:r>
            <a:endParaRPr lang="en-GB" sz="1400" b="0" dirty="0" smtClean="0"/>
          </a:p>
          <a:p>
            <a:pPr>
              <a:lnSpc>
                <a:spcPct val="90000"/>
              </a:lnSpc>
            </a:pPr>
            <a:r>
              <a:rPr lang="en-GB" sz="1800" dirty="0" smtClean="0"/>
              <a:t>New TCT(Transient Charge Technique)/CCE setup in bldg.28 </a:t>
            </a:r>
          </a:p>
          <a:p>
            <a:pPr lvl="1">
              <a:lnSpc>
                <a:spcPct val="90000"/>
              </a:lnSpc>
            </a:pPr>
            <a:r>
              <a:rPr lang="en-GB" sz="1600" i="1" u="sng" dirty="0" smtClean="0"/>
              <a:t>Status</a:t>
            </a:r>
            <a:r>
              <a:rPr lang="en-GB" sz="1600" i="1" dirty="0" smtClean="0"/>
              <a:t>: Done, see next slide </a:t>
            </a:r>
            <a:r>
              <a:rPr lang="en-GB" sz="1600" b="0" i="1" dirty="0" smtClean="0"/>
              <a:t>(cooling needs to be improved to reach -40ºC)</a:t>
            </a:r>
            <a:endParaRPr lang="en-GB" sz="1400" b="0" dirty="0" smtClean="0"/>
          </a:p>
          <a:p>
            <a:pPr>
              <a:lnSpc>
                <a:spcPct val="90000"/>
              </a:lnSpc>
            </a:pPr>
            <a:r>
              <a:rPr lang="en-GB" sz="1800" dirty="0" smtClean="0"/>
              <a:t>New edge TCT system in bldg.28  </a:t>
            </a:r>
          </a:p>
          <a:p>
            <a:pPr lvl="1">
              <a:lnSpc>
                <a:spcPct val="90000"/>
              </a:lnSpc>
            </a:pPr>
            <a:r>
              <a:rPr lang="en-GB" sz="1600" i="1" u="sng" dirty="0" smtClean="0"/>
              <a:t>Status</a:t>
            </a:r>
            <a:r>
              <a:rPr lang="en-GB" sz="1600" i="1" dirty="0" smtClean="0"/>
              <a:t>: first measurements done, needs further work</a:t>
            </a:r>
            <a:br>
              <a:rPr lang="en-GB" sz="1600" i="1" dirty="0" smtClean="0"/>
            </a:br>
            <a:r>
              <a:rPr lang="en-GB" sz="1600" i="1" dirty="0" smtClean="0"/>
              <a:t/>
            </a:r>
            <a:br>
              <a:rPr lang="en-GB" sz="1600" i="1" dirty="0" smtClean="0"/>
            </a:br>
            <a:r>
              <a:rPr lang="en-GB" sz="1000" dirty="0" smtClean="0"/>
              <a:t/>
            </a:r>
            <a:br>
              <a:rPr lang="en-GB" sz="1000" dirty="0" smtClean="0"/>
            </a:br>
            <a:endParaRPr lang="en-US" sz="1000" dirty="0" smtClean="0"/>
          </a:p>
          <a:p>
            <a:pPr>
              <a:lnSpc>
                <a:spcPct val="90000"/>
              </a:lnSpc>
            </a:pPr>
            <a:r>
              <a:rPr lang="en-GB" sz="1800" dirty="0" smtClean="0"/>
              <a:t>Pixel test stations in Bat 161 for sensor + FE chip </a:t>
            </a:r>
            <a:r>
              <a:rPr lang="en-GB" sz="1800" dirty="0" err="1" smtClean="0"/>
              <a:t>measurments</a:t>
            </a:r>
            <a:endParaRPr lang="en-GB" sz="1800" dirty="0" smtClean="0"/>
          </a:p>
          <a:p>
            <a:pPr lvl="1">
              <a:lnSpc>
                <a:spcPct val="90000"/>
              </a:lnSpc>
            </a:pPr>
            <a:r>
              <a:rPr lang="en-GB" sz="1600" i="1" u="sng" dirty="0" smtClean="0"/>
              <a:t>Status</a:t>
            </a:r>
            <a:r>
              <a:rPr lang="en-GB" sz="1600" i="1" dirty="0" smtClean="0"/>
              <a:t>: Fully operational</a:t>
            </a:r>
            <a:r>
              <a:rPr lang="en-GB" sz="1600" b="0" i="1" dirty="0" smtClean="0"/>
              <a:t>; With source and electronic calibration in climate chamber</a:t>
            </a:r>
            <a:r>
              <a:rPr lang="en-GB" sz="1600" i="1" dirty="0" smtClean="0"/>
              <a:t/>
            </a:r>
            <a:br>
              <a:rPr lang="en-GB" sz="1600" i="1" dirty="0" smtClean="0"/>
            </a:br>
            <a:r>
              <a:rPr lang="en-GB" sz="1600" i="1" dirty="0" smtClean="0"/>
              <a:t/>
            </a:r>
            <a:br>
              <a:rPr lang="en-GB" sz="1600" i="1" dirty="0" smtClean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400" dirty="0" smtClean="0"/>
              <a:t> </a:t>
            </a: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New 4 inch probe station with cold chuck for CV/IV measurements</a:t>
            </a:r>
          </a:p>
          <a:p>
            <a:pPr lvl="1">
              <a:lnSpc>
                <a:spcPct val="90000"/>
              </a:lnSpc>
            </a:pPr>
            <a:r>
              <a:rPr lang="en-US" sz="1600" i="1" u="sng" dirty="0" smtClean="0"/>
              <a:t>Status</a:t>
            </a:r>
            <a:r>
              <a:rPr lang="en-US" sz="1600" i="1" dirty="0" smtClean="0"/>
              <a:t>: Almost ready, </a:t>
            </a:r>
            <a:r>
              <a:rPr lang="en-US" sz="1600" b="0" i="1" dirty="0" smtClean="0"/>
              <a:t>delay due to work load of technicians in other projects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endParaRPr lang="en-US" sz="1400" i="1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Cold box installation for measuring CMS </a:t>
            </a:r>
            <a:r>
              <a:rPr lang="en-US" sz="1800" dirty="0" err="1" smtClean="0"/>
              <a:t>multistrip</a:t>
            </a:r>
            <a:r>
              <a:rPr lang="en-US" sz="1800" dirty="0" smtClean="0"/>
              <a:t> geometry sensors</a:t>
            </a:r>
          </a:p>
          <a:p>
            <a:pPr lvl="1">
              <a:lnSpc>
                <a:spcPct val="90000"/>
              </a:lnSpc>
            </a:pPr>
            <a:r>
              <a:rPr lang="en-US" sz="1600" i="1" u="sng" dirty="0" smtClean="0"/>
              <a:t>Status</a:t>
            </a:r>
            <a:r>
              <a:rPr lang="en-US" sz="1600" i="1" dirty="0" smtClean="0"/>
              <a:t>: Will be ready in June for arrival of first HPK sensors</a:t>
            </a:r>
          </a:p>
          <a:p>
            <a:pPr lvl="1">
              <a:lnSpc>
                <a:spcPct val="90000"/>
              </a:lnSpc>
            </a:pPr>
            <a:endParaRPr 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-114300" y="80010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# Solid State Detector Lab (SSD)  in bldg.28 (attached to Silicon Facility – 186)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-57150" y="3600390"/>
            <a:ext cx="4400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# ATLAS </a:t>
            </a:r>
            <a:r>
              <a:rPr lang="en-GB" sz="2000" dirty="0"/>
              <a:t>Pixel laboratory (bldg. 161)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-57150" y="4686240"/>
            <a:ext cx="3371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# Silicon Facility – bldg 186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Example: New TCT/CCE/CV/IV setup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" y="800100"/>
            <a:ext cx="4545013" cy="2800350"/>
          </a:xfrm>
        </p:spPr>
        <p:txBody>
          <a:bodyPr/>
          <a:lstStyle/>
          <a:p>
            <a:pPr marL="419100" indent="-419100">
              <a:lnSpc>
                <a:spcPct val="90000"/>
              </a:lnSpc>
              <a:buFont typeface="Symbol" pitchFamily="18" charset="2"/>
              <a:buNone/>
            </a:pPr>
            <a:r>
              <a:rPr lang="en-US" sz="1800" i="1" smtClean="0">
                <a:solidFill>
                  <a:schemeClr val="tx1"/>
                </a:solidFill>
              </a:rPr>
              <a:t>Characterization methods</a:t>
            </a:r>
          </a:p>
          <a:p>
            <a:pPr marL="419100" indent="-419100">
              <a:lnSpc>
                <a:spcPct val="90000"/>
              </a:lnSpc>
            </a:pPr>
            <a:r>
              <a:rPr lang="en-US" sz="1800" smtClean="0"/>
              <a:t>TCT (Transient Charge Technique)</a:t>
            </a:r>
          </a:p>
          <a:p>
            <a:pPr marL="879475" lvl="1" indent="-342900">
              <a:lnSpc>
                <a:spcPct val="90000"/>
              </a:lnSpc>
            </a:pPr>
            <a:r>
              <a:rPr lang="en-US" sz="1400" smtClean="0"/>
              <a:t>strip and pad sensors, multichannel</a:t>
            </a:r>
          </a:p>
          <a:p>
            <a:pPr marL="879475" lvl="1" indent="-342900">
              <a:lnSpc>
                <a:spcPct val="90000"/>
              </a:lnSpc>
            </a:pPr>
            <a:r>
              <a:rPr lang="en-GB" sz="1400" smtClean="0"/>
              <a:t>lasers illumination on both sides of sample</a:t>
            </a:r>
            <a:endParaRPr lang="en-US" sz="1400" smtClean="0"/>
          </a:p>
          <a:p>
            <a:pPr marL="879475" lvl="1" indent="-342900">
              <a:lnSpc>
                <a:spcPct val="90000"/>
              </a:lnSpc>
            </a:pPr>
            <a:r>
              <a:rPr lang="en-GB" sz="1400" smtClean="0"/>
              <a:t>red +  infrared laser (ps pulses)</a:t>
            </a:r>
            <a:endParaRPr lang="en-US" sz="1400" smtClean="0"/>
          </a:p>
          <a:p>
            <a:pPr marL="419100" indent="-419100">
              <a:lnSpc>
                <a:spcPct val="90000"/>
              </a:lnSpc>
            </a:pPr>
            <a:r>
              <a:rPr lang="en-US" sz="1800" smtClean="0"/>
              <a:t>CCE (Charge collection efficiency)</a:t>
            </a:r>
          </a:p>
          <a:p>
            <a:pPr marL="879475" lvl="1" indent="-342900">
              <a:lnSpc>
                <a:spcPct val="90000"/>
              </a:lnSpc>
            </a:pPr>
            <a:r>
              <a:rPr lang="en-US" sz="1400" smtClean="0">
                <a:sym typeface="Wingdings" pitchFamily="2" charset="2"/>
              </a:rPr>
              <a:t>Sr</a:t>
            </a:r>
            <a:r>
              <a:rPr lang="en-US" sz="1400" baseline="30000" smtClean="0">
                <a:sym typeface="Wingdings" pitchFamily="2" charset="2"/>
              </a:rPr>
              <a:t>90 </a:t>
            </a:r>
            <a:r>
              <a:rPr lang="en-US" sz="1400" smtClean="0">
                <a:sym typeface="Wingdings" pitchFamily="2" charset="2"/>
              </a:rPr>
              <a:t>source</a:t>
            </a:r>
          </a:p>
          <a:p>
            <a:pPr marL="879475" lvl="1" indent="-342900">
              <a:lnSpc>
                <a:spcPct val="90000"/>
              </a:lnSpc>
            </a:pPr>
            <a:r>
              <a:rPr lang="en-US" sz="1400" smtClean="0"/>
              <a:t>Scintillator based trigger</a:t>
            </a:r>
          </a:p>
          <a:p>
            <a:pPr marL="419100" indent="-419100">
              <a:lnSpc>
                <a:spcPct val="90000"/>
              </a:lnSpc>
            </a:pPr>
            <a:r>
              <a:rPr lang="en-US" sz="1800" smtClean="0"/>
              <a:t>CV / IV</a:t>
            </a:r>
          </a:p>
          <a:p>
            <a:pPr marL="879475" lvl="1" indent="-342900">
              <a:lnSpc>
                <a:spcPct val="90000"/>
              </a:lnSpc>
            </a:pPr>
            <a:r>
              <a:rPr lang="en-US" sz="1400" smtClean="0"/>
              <a:t>CV with frequency up to 1 MHz</a:t>
            </a:r>
            <a:endParaRPr lang="en-US" sz="1200" smtClean="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629150" y="863600"/>
            <a:ext cx="41846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None/>
            </a:pPr>
            <a:r>
              <a:rPr lang="en-US" sz="1800" i="1" dirty="0">
                <a:solidFill>
                  <a:schemeClr val="tx1"/>
                </a:solidFill>
              </a:rPr>
              <a:t>Mechanics &amp; Cooling</a:t>
            </a: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Cooled with silicon oil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500" dirty="0">
                <a:solidFill>
                  <a:schemeClr val="tx1"/>
                </a:solidFill>
              </a:rPr>
              <a:t>vacuum or dry air atmosphere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GB" sz="1500" dirty="0">
                <a:solidFill>
                  <a:schemeClr val="tx1"/>
                </a:solidFill>
              </a:rPr>
              <a:t>Temperatures down to below -25</a:t>
            </a:r>
            <a:r>
              <a:rPr lang="en-GB" sz="1500" dirty="0">
                <a:solidFill>
                  <a:schemeClr val="tx1"/>
                </a:solidFill>
                <a:sym typeface="Symbol" pitchFamily="18" charset="2"/>
              </a:rPr>
              <a:t></a:t>
            </a:r>
            <a:r>
              <a:rPr lang="en-GB" sz="1500" dirty="0">
                <a:solidFill>
                  <a:schemeClr val="tx1"/>
                </a:solidFill>
              </a:rPr>
              <a:t>C</a:t>
            </a:r>
            <a:br>
              <a:rPr lang="en-GB" sz="1500" dirty="0">
                <a:solidFill>
                  <a:schemeClr val="tx1"/>
                </a:solidFill>
              </a:rPr>
            </a:br>
            <a:r>
              <a:rPr lang="en-GB" sz="1500" dirty="0">
                <a:solidFill>
                  <a:schemeClr val="tx1"/>
                </a:solidFill>
              </a:rPr>
              <a:t>      </a:t>
            </a:r>
            <a:r>
              <a:rPr lang="en-GB" sz="1500" b="0" dirty="0">
                <a:solidFill>
                  <a:schemeClr val="tx1"/>
                </a:solidFill>
              </a:rPr>
              <a:t>(down to -40</a:t>
            </a:r>
            <a:r>
              <a:rPr lang="en-GB" sz="1500" b="0" dirty="0">
                <a:solidFill>
                  <a:schemeClr val="tx1"/>
                </a:solidFill>
                <a:sym typeface="Symbol" pitchFamily="18" charset="2"/>
              </a:rPr>
              <a:t> </a:t>
            </a:r>
            <a:r>
              <a:rPr lang="en-GB" sz="1500" b="0" dirty="0">
                <a:solidFill>
                  <a:schemeClr val="tx1"/>
                </a:solidFill>
              </a:rPr>
              <a:t>C with </a:t>
            </a:r>
            <a:r>
              <a:rPr lang="en-GB" sz="1500" b="0" dirty="0" err="1">
                <a:solidFill>
                  <a:schemeClr val="tx1"/>
                </a:solidFill>
              </a:rPr>
              <a:t>peltier</a:t>
            </a:r>
            <a:r>
              <a:rPr lang="en-GB" sz="1500" b="0" dirty="0">
                <a:solidFill>
                  <a:schemeClr val="tx1"/>
                </a:solidFill>
              </a:rPr>
              <a:t> booster)</a:t>
            </a:r>
            <a:endParaRPr lang="en-US" sz="1500" b="0" dirty="0">
              <a:solidFill>
                <a:schemeClr val="tx1"/>
              </a:solidFill>
            </a:endParaRP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Movable with linear motor stage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500" dirty="0">
                <a:solidFill>
                  <a:schemeClr val="tx1"/>
                </a:solidFill>
              </a:rPr>
              <a:t>laser and source </a:t>
            </a:r>
            <a:br>
              <a:rPr lang="en-US" sz="1500" dirty="0">
                <a:solidFill>
                  <a:schemeClr val="tx1"/>
                </a:solidFill>
              </a:rPr>
            </a:br>
            <a:r>
              <a:rPr lang="en-US" sz="1500" dirty="0">
                <a:solidFill>
                  <a:schemeClr val="tx1"/>
                </a:solidFill>
              </a:rPr>
              <a:t>can be scanned over DUT</a:t>
            </a: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Modular system with </a:t>
            </a:r>
            <a:r>
              <a:rPr lang="en-US" sz="1800" dirty="0" err="1">
                <a:solidFill>
                  <a:srgbClr val="0000FF"/>
                </a:solidFill>
              </a:rPr>
              <a:t>flanshes</a:t>
            </a:r>
            <a:endParaRPr lang="en-US" sz="1800" dirty="0">
              <a:solidFill>
                <a:srgbClr val="0000FF"/>
              </a:solidFill>
            </a:endParaRP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GB" sz="1500" dirty="0">
                <a:solidFill>
                  <a:schemeClr val="tx1"/>
                </a:solidFill>
              </a:rPr>
              <a:t>allows for easy mounting of additional </a:t>
            </a:r>
            <a:r>
              <a:rPr lang="en-GB" sz="1500" dirty="0" err="1">
                <a:solidFill>
                  <a:schemeClr val="tx1"/>
                </a:solidFill>
              </a:rPr>
              <a:t>feedthroughts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4686300" y="3543300"/>
            <a:ext cx="44005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None/>
            </a:pPr>
            <a:r>
              <a:rPr lang="en-US" sz="1800" i="1" dirty="0">
                <a:solidFill>
                  <a:schemeClr val="tx1"/>
                </a:solidFill>
              </a:rPr>
              <a:t>Sample mounting &amp; Electronics</a:t>
            </a: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SMA connectors (HF)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GB" sz="1500" dirty="0" smtClean="0">
                <a:solidFill>
                  <a:schemeClr val="tx1"/>
                </a:solidFill>
              </a:rPr>
              <a:t>2.5 </a:t>
            </a:r>
            <a:r>
              <a:rPr lang="en-GB" sz="1500" dirty="0">
                <a:solidFill>
                  <a:schemeClr val="tx1"/>
                </a:solidFill>
              </a:rPr>
              <a:t>GHz </a:t>
            </a:r>
            <a:r>
              <a:rPr lang="en-GB" sz="1500" dirty="0" smtClean="0">
                <a:solidFill>
                  <a:schemeClr val="tx1"/>
                </a:solidFill>
              </a:rPr>
              <a:t>oscilloscope (</a:t>
            </a:r>
            <a:r>
              <a:rPr lang="en-GB" sz="1500" dirty="0" err="1" smtClean="0">
                <a:solidFill>
                  <a:schemeClr val="tx1"/>
                </a:solidFill>
              </a:rPr>
              <a:t>epool</a:t>
            </a:r>
            <a:r>
              <a:rPr lang="en-GB" sz="1500" dirty="0" smtClean="0">
                <a:solidFill>
                  <a:schemeClr val="tx1"/>
                </a:solidFill>
              </a:rPr>
              <a:t>)</a:t>
            </a:r>
            <a:endParaRPr lang="en-US" sz="1500" dirty="0">
              <a:solidFill>
                <a:schemeClr val="tx1"/>
              </a:solidFill>
            </a:endParaRP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Sample boards (support PCB)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500" dirty="0">
                <a:solidFill>
                  <a:schemeClr val="tx1"/>
                </a:solidFill>
              </a:rPr>
              <a:t>detectors to be bonded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500" dirty="0">
                <a:solidFill>
                  <a:schemeClr val="tx1"/>
                </a:solidFill>
              </a:rPr>
              <a:t>good thermal &amp; HF properties</a:t>
            </a:r>
          </a:p>
          <a:p>
            <a:pPr marL="419100" indent="-419100"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800" dirty="0">
                <a:solidFill>
                  <a:srgbClr val="0000FF"/>
                </a:solidFill>
              </a:rPr>
              <a:t>Amplification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US" sz="1500" dirty="0">
                <a:solidFill>
                  <a:schemeClr val="tx1"/>
                </a:solidFill>
              </a:rPr>
              <a:t>Fast commercial amplifiers</a:t>
            </a:r>
          </a:p>
          <a:p>
            <a:pPr marL="879475" lvl="1" indent="-342900" algn="l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</a:pPr>
            <a:r>
              <a:rPr lang="en-GB" sz="1500" dirty="0">
                <a:solidFill>
                  <a:schemeClr val="tx1"/>
                </a:solidFill>
              </a:rPr>
              <a:t>ALIBAVA system for strip sensor CCE</a:t>
            </a:r>
          </a:p>
          <a:p>
            <a:pPr marL="1306513" lvl="2" indent="-3048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sz="1600" b="0" dirty="0">
                <a:solidFill>
                  <a:schemeClr val="tx1"/>
                </a:solidFill>
              </a:rPr>
              <a:t>based on </a:t>
            </a:r>
            <a:r>
              <a:rPr lang="en-GB" sz="1600" b="0" dirty="0" err="1">
                <a:solidFill>
                  <a:schemeClr val="tx1"/>
                </a:solidFill>
              </a:rPr>
              <a:t>LHCb</a:t>
            </a:r>
            <a:r>
              <a:rPr lang="en-GB" sz="1600" b="0" dirty="0">
                <a:solidFill>
                  <a:schemeClr val="tx1"/>
                </a:solidFill>
              </a:rPr>
              <a:t> Beetle Chip</a:t>
            </a:r>
          </a:p>
          <a:p>
            <a:pPr marL="1306513" lvl="2" indent="-3048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sz="1600" b="0" dirty="0">
                <a:solidFill>
                  <a:schemeClr val="tx1"/>
                </a:solidFill>
              </a:rPr>
              <a:t>25ns shaping time, 128 channels</a:t>
            </a:r>
            <a:endParaRPr lang="en-US" sz="1600" b="0" dirty="0">
              <a:solidFill>
                <a:schemeClr val="tx1"/>
              </a:solidFill>
            </a:endParaRPr>
          </a:p>
        </p:txBody>
      </p:sp>
      <p:pic>
        <p:nvPicPr>
          <p:cNvPr id="17415" name="Picture 6" descr="DSC00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75" y="3594100"/>
            <a:ext cx="4251325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Line 7"/>
          <p:cNvSpPr>
            <a:spLocks noChangeAspect="1" noChangeShapeType="1"/>
          </p:cNvSpPr>
          <p:nvPr/>
        </p:nvSpPr>
        <p:spPr bwMode="auto">
          <a:xfrm flipH="1" flipV="1">
            <a:off x="1509713" y="5900738"/>
            <a:ext cx="884237" cy="346075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25538" y="101600"/>
            <a:ext cx="6303962" cy="641350"/>
          </a:xfrm>
        </p:spPr>
        <p:txBody>
          <a:bodyPr/>
          <a:lstStyle/>
          <a:p>
            <a:pPr>
              <a:defRPr/>
            </a:pPr>
            <a:r>
              <a:rPr lang="en-US" sz="2400" i="1" dirty="0" smtClean="0">
                <a:solidFill>
                  <a:schemeClr val="accent4"/>
                </a:solidFill>
              </a:rPr>
              <a:t>Link between WP4 and Experiments</a:t>
            </a:r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IBL project and WP projects</a:t>
            </a:r>
          </a:p>
        </p:txBody>
      </p:sp>
      <p:pic>
        <p:nvPicPr>
          <p:cNvPr id="22531" name="Picture 5" descr="atlas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6938" y="76200"/>
            <a:ext cx="18208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Content Placeholder 32"/>
          <p:cNvSpPr>
            <a:spLocks noGrp="1"/>
          </p:cNvSpPr>
          <p:nvPr>
            <p:ph idx="1"/>
          </p:nvPr>
        </p:nvSpPr>
        <p:spPr>
          <a:xfrm>
            <a:off x="203200" y="1366837"/>
            <a:ext cx="8940800" cy="526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 smtClean="0"/>
              <a:t>Two major areas of contributions for ATLAS IBL and </a:t>
            </a:r>
            <a:r>
              <a:rPr lang="en-US" sz="1800" dirty="0" err="1" smtClean="0"/>
              <a:t>sLHC</a:t>
            </a:r>
            <a:r>
              <a:rPr lang="en-US" sz="1800" dirty="0" smtClean="0"/>
              <a:t> upgrade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IBL Pixel Sensor Development interrelates with WP project on sensors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IBL Integration and stave studies interrelates with WP project on cooling (CO</a:t>
            </a:r>
            <a:r>
              <a:rPr lang="en-US" baseline="-25000" dirty="0" smtClean="0"/>
              <a:t>2</a:t>
            </a:r>
            <a:r>
              <a:rPr lang="en-US" dirty="0" smtClean="0"/>
              <a:t>) 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People currently involved: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D. </a:t>
            </a:r>
            <a:r>
              <a:rPr lang="en-US" sz="1600" dirty="0" err="1" smtClean="0"/>
              <a:t>Dobos</a:t>
            </a:r>
            <a:r>
              <a:rPr lang="en-US" sz="1600" dirty="0" smtClean="0"/>
              <a:t>, F. Dittus, C. Gallrapp, A. La Rosa, H. Pernegger 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M. Capeans, A. </a:t>
            </a:r>
            <a:r>
              <a:rPr lang="en-US" sz="1600" dirty="0" err="1" smtClean="0"/>
              <a:t>Catinaccio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Work carried out in close cooperation between PH-ADE, PH-ADO and PH-DT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Pixel Sensor Development for IBL and </a:t>
            </a:r>
            <a:r>
              <a:rPr lang="en-US" sz="1800" dirty="0" err="1" smtClean="0"/>
              <a:t>sLHC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Planar, 3D silicon and CVD diamond pixel sensors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Studies of irradiated pixel detectors in Lab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Major responsibility for Irradiation and </a:t>
            </a:r>
            <a:r>
              <a:rPr lang="en-US" sz="1600" dirty="0" err="1" smtClean="0"/>
              <a:t>Testbeams</a:t>
            </a:r>
            <a:endParaRPr lang="en-US" sz="1600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Coordinator for IBL and 3D irradiation (A. La Rosa)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We have setup and operate facility for pixel tests in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 dirty="0" smtClean="0"/>
              <a:t>     Bat 161 which is used by whole collaboration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Significant contribution to the ongoing IBL module development program: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Module prototype program (tests of sensor-chip assemblies)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Tests of new FEI4 pixel chip for IBL (module test analysis, DAQ)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Major partners: Bonn, Ohio, </a:t>
            </a:r>
            <a:r>
              <a:rPr lang="en-US" sz="1600" dirty="0" err="1" smtClean="0"/>
              <a:t>Genova</a:t>
            </a:r>
            <a:r>
              <a:rPr lang="en-US" sz="1600" dirty="0" smtClean="0"/>
              <a:t>/Trento, Dortmund </a:t>
            </a: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450" y="914400"/>
            <a:ext cx="3829050" cy="4000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Comment from Heinz </a:t>
            </a:r>
            <a:r>
              <a:rPr lang="en-US" sz="2000" dirty="0" err="1"/>
              <a:t>Pernegger</a:t>
            </a:r>
            <a:r>
              <a:rPr lang="en-US" sz="2000" dirty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5" descr="atlas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6938" y="76200"/>
            <a:ext cx="18208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Content Placeholder 32"/>
          <p:cNvSpPr>
            <a:spLocks noGrp="1"/>
          </p:cNvSpPr>
          <p:nvPr>
            <p:ph idx="1"/>
          </p:nvPr>
        </p:nvSpPr>
        <p:spPr>
          <a:xfrm>
            <a:off x="171450" y="1257300"/>
            <a:ext cx="8712200" cy="5372100"/>
          </a:xfrm>
        </p:spPr>
        <p:txBody>
          <a:bodyPr>
            <a:normAutofit fontScale="77500" lnSpcReduction="20000"/>
          </a:bodyPr>
          <a:lstStyle/>
          <a:p>
            <a:pPr>
              <a:buFont typeface="Symbol" pitchFamily="112" charset="2"/>
              <a:buNone/>
              <a:defRPr/>
            </a:pPr>
            <a:r>
              <a:rPr lang="en-US" i="1" dirty="0" smtClean="0"/>
              <a:t>The cooperation between WP4 and ATLAS pixel sensor development </a:t>
            </a:r>
            <a:br>
              <a:rPr lang="en-US" i="1" dirty="0" smtClean="0"/>
            </a:br>
            <a:r>
              <a:rPr lang="en-US" i="1" dirty="0" smtClean="0"/>
              <a:t>       has been very successful and beneficial for both</a:t>
            </a:r>
          </a:p>
          <a:p>
            <a:pPr>
              <a:buFont typeface="Symbol" pitchFamily="112" charset="2"/>
              <a:buNone/>
              <a:defRPr/>
            </a:pPr>
            <a:endParaRPr lang="en-US" i="1" dirty="0" smtClean="0"/>
          </a:p>
          <a:p>
            <a:pPr>
              <a:buFont typeface="Symbol" pitchFamily="112" charset="2"/>
              <a:buChar char="·"/>
              <a:defRPr/>
            </a:pPr>
            <a:r>
              <a:rPr lang="en-US" sz="2323" dirty="0" smtClean="0"/>
              <a:t>The generic sensor development benefit strongly from experiment developments </a:t>
            </a:r>
            <a:br>
              <a:rPr lang="en-US" sz="2323" dirty="0" smtClean="0"/>
            </a:br>
            <a:r>
              <a:rPr lang="en-US" sz="2323" dirty="0" smtClean="0"/>
              <a:t>  (e.g. availability of pixel electronics)</a:t>
            </a:r>
          </a:p>
          <a:p>
            <a:pPr>
              <a:buFont typeface="Symbol" pitchFamily="112" charset="2"/>
              <a:buChar char="·"/>
              <a:defRPr/>
            </a:pPr>
            <a:r>
              <a:rPr lang="en-US" sz="2323" dirty="0" smtClean="0"/>
              <a:t>For ATLAS, in particular the IBL, it allowed to support the development and evaluation of pixel sensors of different technologies</a:t>
            </a:r>
          </a:p>
          <a:p>
            <a:pPr>
              <a:buFont typeface="Symbol" pitchFamily="112" charset="2"/>
              <a:buChar char="·"/>
              <a:defRPr/>
            </a:pPr>
            <a:endParaRPr lang="en-US" i="1" dirty="0" smtClean="0"/>
          </a:p>
          <a:p>
            <a:pPr>
              <a:buFont typeface="Symbol" pitchFamily="112" charset="2"/>
              <a:buNone/>
              <a:defRPr/>
            </a:pPr>
            <a:r>
              <a:rPr lang="en-US" i="1" dirty="0" smtClean="0"/>
              <a:t>Specific support made possible through WP &amp; Atlas cooperation on sensors</a:t>
            </a:r>
          </a:p>
          <a:p>
            <a:pPr>
              <a:buFont typeface="Symbol" pitchFamily="112" charset="2"/>
              <a:buNone/>
              <a:defRPr/>
            </a:pPr>
            <a:endParaRPr lang="en-US" i="1" dirty="0" smtClean="0"/>
          </a:p>
          <a:p>
            <a:pPr>
              <a:buFont typeface="Symbol" pitchFamily="112" charset="2"/>
              <a:buChar char="·"/>
              <a:defRPr/>
            </a:pPr>
            <a:r>
              <a:rPr lang="en-US" dirty="0" smtClean="0"/>
              <a:t>Participation in sensor prototyping runs and manufacturing of evaluation prototypes 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3D sensor development at FBK-</a:t>
            </a:r>
            <a:r>
              <a:rPr lang="en-US" dirty="0" err="1" smtClean="0"/>
              <a:t>irst</a:t>
            </a:r>
            <a:r>
              <a:rPr lang="en-US" dirty="0" smtClean="0"/>
              <a:t> for double sided and active-edge 3D sensors, optimization of design charge collection and noise performance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Planar sensor development for new </a:t>
            </a:r>
            <a:r>
              <a:rPr lang="en-US" dirty="0" err="1" smtClean="0"/>
              <a:t>n-n</a:t>
            </a:r>
            <a:r>
              <a:rPr lang="en-US" dirty="0" smtClean="0"/>
              <a:t> planar sensors at CIS with slim edges and improved radiation hardness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err="1" smtClean="0"/>
              <a:t>pCVD</a:t>
            </a:r>
            <a:r>
              <a:rPr lang="en-US" dirty="0" smtClean="0"/>
              <a:t> and </a:t>
            </a:r>
            <a:r>
              <a:rPr lang="en-US" dirty="0" err="1" smtClean="0"/>
              <a:t>scCVD</a:t>
            </a:r>
            <a:r>
              <a:rPr lang="en-US" dirty="0" smtClean="0"/>
              <a:t> diamond sensors for charge collection studies and diamond pixel module tests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Pixel bump-bonding to sensors at IZM  </a:t>
            </a:r>
          </a:p>
          <a:p>
            <a:pPr>
              <a:buFont typeface="Symbol" pitchFamily="112" charset="2"/>
              <a:buChar char="·"/>
              <a:defRPr/>
            </a:pPr>
            <a:r>
              <a:rPr lang="en-US" dirty="0" smtClean="0"/>
              <a:t>Infrastructure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Update and improvement of  sensor characterization lab in Bat 161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acquisition  and further development of new readout electronics</a:t>
            </a:r>
          </a:p>
          <a:p>
            <a:pPr>
              <a:buFont typeface="Symbol" pitchFamily="112" charset="2"/>
              <a:buChar char="·"/>
              <a:defRPr/>
            </a:pPr>
            <a:r>
              <a:rPr lang="en-US" dirty="0" smtClean="0"/>
              <a:t>Support of personnel 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dirty="0" smtClean="0"/>
              <a:t>Currently support one fellow (A. La Rosa) and one doctoral student (C. </a:t>
            </a:r>
            <a:r>
              <a:rPr lang="en-US" dirty="0" err="1" smtClean="0"/>
              <a:t>Gallrapp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through WP funds.</a:t>
            </a:r>
          </a:p>
        </p:txBody>
      </p:sp>
      <p:sp>
        <p:nvSpPr>
          <p:cNvPr id="23557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" y="800100"/>
            <a:ext cx="3829050" cy="4000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Comment from Heinz </a:t>
            </a:r>
            <a:r>
              <a:rPr lang="en-US" sz="2000" dirty="0" err="1"/>
              <a:t>Pernegger</a:t>
            </a:r>
            <a:r>
              <a:rPr lang="en-US" sz="2000" dirty="0"/>
              <a:t>: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1550" y="57150"/>
            <a:ext cx="63039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 between WP4 and Experiments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WP4 and ATLAS pixel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sensor R&amp;D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428750"/>
            <a:ext cx="8058150" cy="492125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Font typeface="Symbol" pitchFamily="112" charset="2"/>
              <a:buNone/>
              <a:defRPr/>
            </a:pPr>
            <a:r>
              <a:rPr lang="en-US" dirty="0" smtClean="0">
                <a:latin typeface="Times"/>
                <a:cs typeface="Times"/>
              </a:rPr>
              <a:t>CMS silicon sensors R&amp;D relies on WP4 and collaboration with the group of M. Moll</a:t>
            </a:r>
          </a:p>
          <a:p>
            <a:pPr marL="0" indent="0" algn="just">
              <a:buFont typeface="Symbol" pitchFamily="112" charset="2"/>
              <a:buNone/>
              <a:defRPr/>
            </a:pPr>
            <a:endParaRPr lang="en-US" dirty="0" smtClean="0">
              <a:latin typeface="Times"/>
              <a:cs typeface="Times"/>
            </a:endParaRPr>
          </a:p>
          <a:p>
            <a:pPr marL="342000" algn="just">
              <a:buFont typeface="Symbol" pitchFamily="112" charset="2"/>
              <a:buChar char="·"/>
              <a:defRPr/>
            </a:pPr>
            <a:r>
              <a:rPr lang="en-US" dirty="0" smtClean="0">
                <a:latin typeface="Times"/>
                <a:cs typeface="Times"/>
              </a:rPr>
              <a:t>Results from RD50 are the basis of the R&amp;D program</a:t>
            </a:r>
          </a:p>
          <a:p>
            <a:pPr marL="342000" algn="just">
              <a:buFont typeface="Symbol" pitchFamily="112" charset="2"/>
              <a:buChar char="·"/>
              <a:defRPr/>
            </a:pPr>
            <a:r>
              <a:rPr lang="en-US" dirty="0" smtClean="0">
                <a:latin typeface="Times"/>
                <a:cs typeface="Times"/>
              </a:rPr>
              <a:t>Access to DSF facilities and expertise</a:t>
            </a:r>
          </a:p>
          <a:p>
            <a:pPr marL="342000" algn="just">
              <a:buFont typeface="Symbol" pitchFamily="112" charset="2"/>
              <a:buChar char="·"/>
              <a:defRPr/>
            </a:pPr>
            <a:r>
              <a:rPr lang="en-US" dirty="0" smtClean="0">
                <a:latin typeface="Times"/>
                <a:cs typeface="Times"/>
              </a:rPr>
              <a:t>CERN financial contribution to the project comes from WP4 funds</a:t>
            </a:r>
          </a:p>
          <a:p>
            <a:pPr marL="342000" algn="just">
              <a:buFont typeface="Symbol" pitchFamily="112" charset="2"/>
              <a:buNone/>
              <a:defRPr/>
            </a:pPr>
            <a:endParaRPr lang="en-US" dirty="0" smtClean="0">
              <a:latin typeface="Times"/>
              <a:cs typeface="Times"/>
            </a:endParaRPr>
          </a:p>
          <a:p>
            <a:pPr marL="0" indent="0" algn="just">
              <a:buFont typeface="Symbol" pitchFamily="112" charset="2"/>
              <a:buNone/>
              <a:defRPr/>
            </a:pPr>
            <a:r>
              <a:rPr lang="en-US" dirty="0" smtClean="0">
                <a:latin typeface="Times"/>
                <a:cs typeface="Times"/>
              </a:rPr>
              <a:t>As soon as CMS has developed a well-structured R&amp;D project, WP4 resources have been made available to the project  (with a fair share with the other experiments). Without that, CERN participation in the project would not have been possible. </a:t>
            </a:r>
          </a:p>
          <a:p>
            <a:pPr marL="0" indent="0" algn="just">
              <a:buFont typeface="Symbol" pitchFamily="112" charset="2"/>
              <a:buNone/>
              <a:defRPr/>
            </a:pPr>
            <a:endParaRPr lang="en-US" dirty="0" smtClean="0">
              <a:latin typeface="Times"/>
              <a:cs typeface="Times"/>
            </a:endParaRPr>
          </a:p>
          <a:p>
            <a:pPr marL="0" indent="0" algn="just">
              <a:buFont typeface="Symbol" pitchFamily="112" charset="2"/>
              <a:buNone/>
              <a:defRPr/>
            </a:pPr>
            <a:r>
              <a:rPr lang="en-US" dirty="0" smtClean="0">
                <a:latin typeface="Times"/>
                <a:cs typeface="Times"/>
              </a:rPr>
              <a:t>Thanks to this policy, WP4 resources are being used in the most effective way, without any barrier between “generic R&amp;D” and “detector-specific R&amp;D”. </a:t>
            </a:r>
          </a:p>
          <a:p>
            <a:pPr marL="0" indent="0" algn="just">
              <a:buFont typeface="Symbol" pitchFamily="112" charset="2"/>
              <a:buNone/>
              <a:defRPr/>
            </a:pPr>
            <a:endParaRPr lang="en-US" dirty="0" smtClean="0">
              <a:latin typeface="Times"/>
              <a:cs typeface="Times"/>
            </a:endParaRPr>
          </a:p>
          <a:p>
            <a:pPr marL="0" indent="0" algn="just">
              <a:buFont typeface="Symbol" pitchFamily="112" charset="2"/>
              <a:buNone/>
              <a:defRPr/>
            </a:pPr>
            <a:r>
              <a:rPr lang="en-US" dirty="0" smtClean="0">
                <a:latin typeface="Times"/>
                <a:cs typeface="Times"/>
              </a:rPr>
              <a:t>In few words: fully useful WP, managed in an exemplary way.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914400"/>
            <a:ext cx="3829050" cy="4000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Comment from </a:t>
            </a:r>
            <a:r>
              <a:rPr lang="en-US" sz="2000" dirty="0" err="1"/>
              <a:t>Duccio</a:t>
            </a:r>
            <a:r>
              <a:rPr lang="en-US" sz="2000" dirty="0"/>
              <a:t> </a:t>
            </a:r>
            <a:r>
              <a:rPr lang="en-US" sz="2000" dirty="0" err="1"/>
              <a:t>Abbaneo</a:t>
            </a:r>
            <a:r>
              <a:rPr lang="en-US" sz="2000" dirty="0"/>
              <a:t>: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25588" y="101600"/>
            <a:ext cx="63039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 between WP4 and Experiments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WP4 and CMS Tracker upgrade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Budget 2010</a:t>
            </a:r>
          </a:p>
        </p:txBody>
      </p:sp>
      <p:sp>
        <p:nvSpPr>
          <p:cNvPr id="25603" name="TextBox 23"/>
          <p:cNvSpPr txBox="1">
            <a:spLocks noChangeArrowheads="1"/>
          </p:cNvSpPr>
          <p:nvPr/>
        </p:nvSpPr>
        <p:spPr bwMode="auto">
          <a:xfrm>
            <a:off x="400050" y="1543050"/>
            <a:ext cx="502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Budget allocation 2010:  340 KCHF 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742950" y="2514600"/>
            <a:ext cx="7200900" cy="26289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US" smtClean="0"/>
              <a:t>Splitting on activities in 2010:</a:t>
            </a:r>
          </a:p>
          <a:p>
            <a:r>
              <a:rPr lang="en-US" b="0" smtClean="0"/>
              <a:t>ATLAS activities                                                  65 KCHF</a:t>
            </a:r>
          </a:p>
          <a:p>
            <a:r>
              <a:rPr lang="en-US" b="0" smtClean="0"/>
              <a:t>CMS  activities                                                      65 KCHF</a:t>
            </a:r>
          </a:p>
          <a:p>
            <a:r>
              <a:rPr lang="en-US" b="0" smtClean="0"/>
              <a:t>RD50 activities                                                     65 KCHF</a:t>
            </a:r>
          </a:p>
          <a:p>
            <a:r>
              <a:rPr lang="en-US" b="0" smtClean="0"/>
              <a:t>Infrastructure (common setups)                            65 KCHF</a:t>
            </a:r>
          </a:p>
          <a:p>
            <a:r>
              <a:rPr lang="en-US" b="0" smtClean="0"/>
              <a:t>PhD student, FSU, Fellow, epool, travel, others   80 KCHF</a:t>
            </a:r>
          </a:p>
        </p:txBody>
      </p:sp>
      <p:sp>
        <p:nvSpPr>
          <p:cNvPr id="25605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35846" name="TextBox 5"/>
          <p:cNvSpPr txBox="1">
            <a:spLocks noChangeArrowheads="1"/>
          </p:cNvSpPr>
          <p:nvPr/>
        </p:nvSpPr>
        <p:spPr bwMode="auto">
          <a:xfrm>
            <a:off x="6229350" y="1200150"/>
            <a:ext cx="234315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CET: 155KCHF </a:t>
            </a:r>
            <a:r>
              <a:rPr lang="en-US" sz="1600" dirty="0" smtClean="0"/>
              <a:t>from 2009 </a:t>
            </a:r>
            <a:r>
              <a:rPr lang="en-US" sz="1600" dirty="0"/>
              <a:t>commitment on 34004 not balanced yet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Manpower – Students/Fellows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343150" y="1028700"/>
            <a:ext cx="3771900" cy="16002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US" dirty="0" smtClean="0"/>
              <a:t>On WP budgets (2008-2012):</a:t>
            </a:r>
          </a:p>
          <a:p>
            <a:r>
              <a:rPr lang="en-US" b="0" dirty="0" smtClean="0"/>
              <a:t>1 PhD             (WP4-budget)</a:t>
            </a:r>
          </a:p>
          <a:p>
            <a:r>
              <a:rPr lang="en-US" b="0" dirty="0" smtClean="0"/>
              <a:t>1 Trainee        (WP4-budget)</a:t>
            </a:r>
          </a:p>
          <a:p>
            <a:r>
              <a:rPr lang="en-US" b="0" dirty="0" smtClean="0"/>
              <a:t>3 Fellows        (WP-global)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5250" y="2743200"/>
            <a:ext cx="13716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3300"/>
                </a:solidFill>
                <a:latin typeface="Times New Roman" pitchFamily="112" charset="0"/>
              </a:rPr>
              <a:t>Some commitment for 2012</a:t>
            </a:r>
          </a:p>
        </p:txBody>
      </p:sp>
      <p:cxnSp>
        <p:nvCxnSpPr>
          <p:cNvPr id="26629" name="Straight Connector 17"/>
          <p:cNvCxnSpPr>
            <a:cxnSpLocks noChangeShapeType="1"/>
          </p:cNvCxnSpPr>
          <p:nvPr/>
        </p:nvCxnSpPr>
        <p:spPr bwMode="auto">
          <a:xfrm>
            <a:off x="7715250" y="3200400"/>
            <a:ext cx="1371600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 type="stealth" w="med" len="med"/>
            <a:tailEnd type="stealth" w="med" len="med"/>
          </a:ln>
        </p:spPr>
      </p:cxnSp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3257550"/>
            <a:ext cx="8961437" cy="876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4343400"/>
            <a:ext cx="6105525" cy="196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632" name="TextBox 23"/>
          <p:cNvSpPr txBox="1">
            <a:spLocks noChangeArrowheads="1"/>
          </p:cNvSpPr>
          <p:nvPr/>
        </p:nvSpPr>
        <p:spPr bwMode="auto">
          <a:xfrm>
            <a:off x="285750" y="27432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Details:</a:t>
            </a:r>
          </a:p>
        </p:txBody>
      </p:sp>
      <p:sp>
        <p:nvSpPr>
          <p:cNvPr id="26633" name="TextBox 24"/>
          <p:cNvSpPr txBox="1">
            <a:spLocks noChangeArrowheads="1"/>
          </p:cNvSpPr>
          <p:nvPr/>
        </p:nvSpPr>
        <p:spPr bwMode="auto">
          <a:xfrm>
            <a:off x="457200" y="48006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All students/Fellows in WP4:</a:t>
            </a:r>
            <a:endParaRPr lang="en-US" sz="2400" dirty="0"/>
          </a:p>
        </p:txBody>
      </p:sp>
      <p:sp>
        <p:nvSpPr>
          <p:cNvPr id="26634" name="Footer Placeholder 2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Workplan for next 12 months</a:t>
            </a:r>
            <a:endParaRPr lang="en-US" sz="360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675" y="914400"/>
            <a:ext cx="8893175" cy="5627687"/>
          </a:xfrm>
          <a:noFill/>
        </p:spPr>
        <p:txBody>
          <a:bodyPr/>
          <a:lstStyle/>
          <a:p>
            <a:r>
              <a:rPr lang="en-US" sz="2400" dirty="0" err="1" smtClean="0"/>
              <a:t>Workplan</a:t>
            </a:r>
            <a:r>
              <a:rPr lang="en-US" sz="2400" dirty="0" smtClean="0"/>
              <a:t> “ATLAS pixels”:</a:t>
            </a:r>
          </a:p>
          <a:p>
            <a:pPr lvl="1"/>
            <a:r>
              <a:rPr lang="en-US" sz="1600" b="0" dirty="0" smtClean="0"/>
              <a:t>Test of sensor assemblies with new FEI4 chip (for IBL and </a:t>
            </a:r>
            <a:r>
              <a:rPr lang="en-US" sz="1600" b="0" dirty="0" err="1" smtClean="0"/>
              <a:t>sLHC</a:t>
            </a:r>
            <a:r>
              <a:rPr lang="en-US" sz="1600" b="0" dirty="0" smtClean="0"/>
              <a:t>)</a:t>
            </a:r>
          </a:p>
          <a:p>
            <a:pPr lvl="1"/>
            <a:r>
              <a:rPr lang="en-US" sz="1600" b="0" dirty="0" smtClean="0"/>
              <a:t>Characterization of irradiated sensors (planar, 3D and diamond)</a:t>
            </a:r>
          </a:p>
          <a:p>
            <a:pPr lvl="1"/>
            <a:r>
              <a:rPr lang="en-US" sz="1600" b="0" dirty="0" smtClean="0"/>
              <a:t>Organize and support common irradiations and test beams for ATLAS Pixel community </a:t>
            </a:r>
          </a:p>
          <a:p>
            <a:pPr lvl="1"/>
            <a:r>
              <a:rPr lang="en-US" sz="1600" b="0" dirty="0" smtClean="0"/>
              <a:t>Performance studies of pixel sensors for phase I upgrade (IBL)</a:t>
            </a:r>
          </a:p>
          <a:p>
            <a:r>
              <a:rPr lang="en-US" sz="2400" dirty="0" err="1" smtClean="0"/>
              <a:t>Workplan</a:t>
            </a:r>
            <a:r>
              <a:rPr lang="en-US" sz="2400" dirty="0" smtClean="0"/>
              <a:t> “sensors for CMS”</a:t>
            </a:r>
          </a:p>
          <a:p>
            <a:pPr lvl="1"/>
            <a:r>
              <a:rPr lang="en-US" b="0" dirty="0" smtClean="0"/>
              <a:t>Participate in CMS work on HPK sensor characterization before &amp; after irradiation</a:t>
            </a:r>
            <a:br>
              <a:rPr lang="en-US" b="0" dirty="0" smtClean="0"/>
            </a:br>
            <a:r>
              <a:rPr lang="en-US" b="0" dirty="0" smtClean="0"/>
              <a:t>with main focus on </a:t>
            </a:r>
            <a:r>
              <a:rPr lang="en-US" b="0" dirty="0" err="1" smtClean="0"/>
              <a:t>multistrip</a:t>
            </a:r>
            <a:r>
              <a:rPr lang="en-US" b="0" dirty="0" smtClean="0"/>
              <a:t> </a:t>
            </a:r>
            <a:r>
              <a:rPr lang="en-US" b="0" dirty="0" err="1" smtClean="0"/>
              <a:t>stuctures</a:t>
            </a:r>
            <a:r>
              <a:rPr lang="en-US" b="0" dirty="0" smtClean="0"/>
              <a:t> and  diodes/</a:t>
            </a:r>
            <a:r>
              <a:rPr lang="en-US" b="0" dirty="0" err="1" smtClean="0"/>
              <a:t>ministrip</a:t>
            </a:r>
            <a:r>
              <a:rPr lang="en-US" b="0" dirty="0" smtClean="0"/>
              <a:t> sensors</a:t>
            </a:r>
          </a:p>
          <a:p>
            <a:r>
              <a:rPr lang="en-GB" sz="2400" dirty="0" err="1" smtClean="0"/>
              <a:t>Workplan</a:t>
            </a:r>
            <a:r>
              <a:rPr lang="en-GB" sz="2400" dirty="0" smtClean="0"/>
              <a:t> on activities in framework of RD50</a:t>
            </a:r>
          </a:p>
          <a:p>
            <a:pPr lvl="1"/>
            <a:r>
              <a:rPr lang="en-GB" b="0" dirty="0" smtClean="0"/>
              <a:t>Submission of detector production runs at Micron (2010)</a:t>
            </a:r>
          </a:p>
          <a:p>
            <a:pPr lvl="1"/>
            <a:r>
              <a:rPr lang="en-GB" b="0" dirty="0" smtClean="0"/>
              <a:t>Detailed studies on reverse annealing in p-type silicon strip sensors</a:t>
            </a:r>
          </a:p>
          <a:p>
            <a:pPr lvl="1"/>
            <a:r>
              <a:rPr lang="en-GB" b="0" dirty="0" smtClean="0"/>
              <a:t>Sensor characterizations with new infrastructure (fast/multi  and edge TCT, </a:t>
            </a:r>
            <a:r>
              <a:rPr lang="en-GB" b="0" dirty="0" err="1" smtClean="0"/>
              <a:t>Alibava</a:t>
            </a:r>
            <a:r>
              <a:rPr lang="en-GB" b="0" dirty="0" smtClean="0"/>
              <a:t>) </a:t>
            </a:r>
          </a:p>
          <a:p>
            <a:pPr lvl="1"/>
            <a:r>
              <a:rPr lang="en-US" b="0" dirty="0" smtClean="0"/>
              <a:t>Start project on simulation of irradiated silicon sensors using commercial software</a:t>
            </a:r>
          </a:p>
          <a:p>
            <a:r>
              <a:rPr lang="en-US" sz="2400" dirty="0" err="1" smtClean="0"/>
              <a:t>Workplan</a:t>
            </a:r>
            <a:r>
              <a:rPr lang="en-US" sz="2400" dirty="0" smtClean="0"/>
              <a:t> on common infrastructure at CERN</a:t>
            </a:r>
          </a:p>
          <a:p>
            <a:pPr lvl="1"/>
            <a:r>
              <a:rPr lang="en-US" b="0" dirty="0" smtClean="0"/>
              <a:t>Produce second setup for CCE measurements with </a:t>
            </a:r>
            <a:r>
              <a:rPr lang="en-US" b="0" dirty="0" err="1" smtClean="0"/>
              <a:t>LHCb</a:t>
            </a:r>
            <a:r>
              <a:rPr lang="en-US" b="0" dirty="0" smtClean="0"/>
              <a:t> Beetle chip (ALIBAVA)</a:t>
            </a:r>
          </a:p>
          <a:p>
            <a:pPr lvl="1"/>
            <a:r>
              <a:rPr lang="en-US" b="0" dirty="0" smtClean="0"/>
              <a:t>Finalization of cold chuck system for CV/IV measurements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pic>
        <p:nvPicPr>
          <p:cNvPr id="5123" name="Picture 2" descr="CCE-PLOT-STRIP-PIXEL-LH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1471613"/>
            <a:ext cx="8548688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82688" y="98425"/>
            <a:ext cx="6940550" cy="641350"/>
          </a:xfrm>
        </p:spPr>
        <p:txBody>
          <a:bodyPr/>
          <a:lstStyle/>
          <a:p>
            <a:r>
              <a:rPr lang="en-US" sz="2800" dirty="0" smtClean="0"/>
              <a:t>Challenge: Sensors for the </a:t>
            </a:r>
            <a:r>
              <a:rPr lang="en-US" sz="2800" dirty="0" err="1" smtClean="0"/>
              <a:t>sLHC</a:t>
            </a:r>
            <a:r>
              <a:rPr lang="en-US" sz="2800" dirty="0" smtClean="0"/>
              <a:t> Trackers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7632700" y="889000"/>
            <a:ext cx="1439863" cy="647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u="sng"/>
              <a:t>Note</a:t>
            </a:r>
            <a:r>
              <a:rPr lang="en-US" sz="900"/>
              <a:t>:</a:t>
            </a:r>
            <a:r>
              <a:rPr lang="en-US" sz="900" b="0"/>
              <a:t> Measured partly under different conditions! Lines to guide the eye </a:t>
            </a:r>
            <a:br>
              <a:rPr lang="en-US" sz="900" b="0"/>
            </a:br>
            <a:r>
              <a:rPr lang="en-US" sz="900" b="0"/>
              <a:t>(no modeling)!</a:t>
            </a: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3402013" y="2573338"/>
            <a:ext cx="0" cy="3330575"/>
          </a:xfrm>
          <a:prstGeom prst="line">
            <a:avLst/>
          </a:prstGeom>
          <a:noFill/>
          <a:ln w="1905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>
            <a:off x="4797425" y="1538288"/>
            <a:ext cx="0" cy="1800225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250825" y="5589588"/>
            <a:ext cx="53562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/>
              <a:t>Strip sensors: 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>
                <a:solidFill>
                  <a:schemeClr val="tx1"/>
                </a:solidFill>
              </a:rPr>
              <a:t>max. cumulated </a:t>
            </a:r>
            <a:r>
              <a:rPr lang="en-US" sz="1800" dirty="0" err="1">
                <a:solidFill>
                  <a:schemeClr val="tx1"/>
                </a:solidFill>
              </a:rPr>
              <a:t>fluence</a:t>
            </a:r>
            <a:r>
              <a:rPr lang="en-US" sz="1800" dirty="0">
                <a:solidFill>
                  <a:schemeClr val="tx1"/>
                </a:solidFill>
              </a:rPr>
              <a:t> for</a:t>
            </a:r>
            <a:r>
              <a:rPr lang="en-US" sz="1800" dirty="0">
                <a:solidFill>
                  <a:srgbClr val="008000"/>
                </a:solidFill>
              </a:rPr>
              <a:t> LHC  </a:t>
            </a:r>
            <a:r>
              <a:rPr lang="en-US" sz="1800" dirty="0">
                <a:solidFill>
                  <a:schemeClr val="tx1"/>
                </a:solidFill>
              </a:rPr>
              <a:t>and</a:t>
            </a:r>
            <a:r>
              <a:rPr lang="en-US" sz="1800" dirty="0">
                <a:solidFill>
                  <a:srgbClr val="008000"/>
                </a:solidFill>
              </a:rPr>
              <a:t>  </a:t>
            </a:r>
            <a:r>
              <a:rPr lang="en-US" sz="1800" dirty="0" err="1" smtClean="0">
                <a:solidFill>
                  <a:srgbClr val="FF3300"/>
                </a:solidFill>
              </a:rPr>
              <a:t>sLHC</a:t>
            </a:r>
            <a:r>
              <a:rPr lang="en-US" sz="1800" dirty="0" smtClean="0"/>
              <a:t>  </a:t>
            </a:r>
            <a:endParaRPr lang="en-US" sz="1800" dirty="0">
              <a:solidFill>
                <a:srgbClr val="008000"/>
              </a:solidFill>
            </a:endParaRPr>
          </a:p>
        </p:txBody>
      </p:sp>
      <p:sp>
        <p:nvSpPr>
          <p:cNvPr id="5129" name="AutoShape 8"/>
          <p:cNvSpPr>
            <a:spLocks noChangeArrowheads="1"/>
          </p:cNvSpPr>
          <p:nvPr/>
        </p:nvSpPr>
        <p:spPr bwMode="auto">
          <a:xfrm rot="-5400000">
            <a:off x="3963988" y="5026025"/>
            <a:ext cx="269875" cy="1216025"/>
          </a:xfrm>
          <a:prstGeom prst="downArrow">
            <a:avLst>
              <a:gd name="adj1" fmla="val 50759"/>
              <a:gd name="adj2" fmla="val 101591"/>
            </a:avLst>
          </a:prstGeom>
          <a:gradFill rotWithShape="1">
            <a:gsLst>
              <a:gs pos="0">
                <a:srgbClr val="008000"/>
              </a:gs>
              <a:gs pos="100000">
                <a:srgbClr val="FF3300"/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>
            <a:off x="4797425" y="4059238"/>
            <a:ext cx="0" cy="1709737"/>
          </a:xfrm>
          <a:prstGeom prst="line">
            <a:avLst/>
          </a:prstGeom>
          <a:noFill/>
          <a:ln w="1905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1241425" y="896938"/>
            <a:ext cx="53562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/>
              <a:t>Pixel sensors: 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>
                <a:solidFill>
                  <a:schemeClr val="tx1"/>
                </a:solidFill>
              </a:rPr>
              <a:t>max. cumulated </a:t>
            </a:r>
            <a:r>
              <a:rPr lang="en-US" sz="1800" dirty="0" err="1">
                <a:solidFill>
                  <a:schemeClr val="tx1"/>
                </a:solidFill>
              </a:rPr>
              <a:t>fluence</a:t>
            </a:r>
            <a:r>
              <a:rPr lang="en-US" sz="1800" dirty="0">
                <a:solidFill>
                  <a:schemeClr val="tx1"/>
                </a:solidFill>
              </a:rPr>
              <a:t> for</a:t>
            </a:r>
            <a:r>
              <a:rPr lang="en-US" sz="1800" dirty="0">
                <a:solidFill>
                  <a:srgbClr val="008000"/>
                </a:solidFill>
              </a:rPr>
              <a:t>     LHC   </a:t>
            </a:r>
            <a:r>
              <a:rPr lang="en-US" sz="1800" dirty="0">
                <a:solidFill>
                  <a:schemeClr val="tx1"/>
                </a:solidFill>
              </a:rPr>
              <a:t>and</a:t>
            </a:r>
            <a:r>
              <a:rPr lang="en-US" sz="1800" dirty="0">
                <a:solidFill>
                  <a:srgbClr val="008000"/>
                </a:solidFill>
              </a:rPr>
              <a:t>      </a:t>
            </a:r>
            <a:r>
              <a:rPr lang="en-US" sz="1800" dirty="0" err="1" smtClean="0">
                <a:solidFill>
                  <a:srgbClr val="FF3300"/>
                </a:solidFill>
              </a:rPr>
              <a:t>sLHC</a:t>
            </a:r>
            <a:r>
              <a:rPr lang="en-US" sz="1800" dirty="0" smtClean="0"/>
              <a:t>  </a:t>
            </a:r>
            <a:endParaRPr lang="en-US" sz="1800" dirty="0">
              <a:solidFill>
                <a:srgbClr val="008000"/>
              </a:solidFill>
            </a:endParaRPr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>
            <a:off x="6237288" y="1584325"/>
            <a:ext cx="0" cy="3059113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AutoShape 12"/>
          <p:cNvSpPr>
            <a:spLocks noChangeArrowheads="1"/>
          </p:cNvSpPr>
          <p:nvPr/>
        </p:nvSpPr>
        <p:spPr bwMode="auto">
          <a:xfrm rot="-5400000">
            <a:off x="5403850" y="1020763"/>
            <a:ext cx="269875" cy="1216025"/>
          </a:xfrm>
          <a:prstGeom prst="downArrow">
            <a:avLst>
              <a:gd name="adj1" fmla="val 50759"/>
              <a:gd name="adj2" fmla="val 101591"/>
            </a:avLst>
          </a:prstGeom>
          <a:gradFill rotWithShape="1">
            <a:gsLst>
              <a:gs pos="0">
                <a:srgbClr val="008000"/>
              </a:gs>
              <a:gs pos="100000">
                <a:srgbClr val="FF3300"/>
              </a:gs>
            </a:gsLst>
            <a:lin ang="5400000" scaled="1"/>
          </a:gra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Rectangle 18"/>
          <p:cNvSpPr>
            <a:spLocks noChangeArrowheads="1"/>
          </p:cNvSpPr>
          <p:nvPr/>
        </p:nvSpPr>
        <p:spPr bwMode="auto">
          <a:xfrm>
            <a:off x="5786438" y="5003800"/>
            <a:ext cx="3176587" cy="148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85738" indent="-185738"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600">
                <a:solidFill>
                  <a:srgbClr val="0000FF"/>
                </a:solidFill>
              </a:rPr>
              <a:t>LHC detectors would fail in </a:t>
            </a:r>
            <a:br>
              <a:rPr lang="en-US" sz="1600">
                <a:solidFill>
                  <a:srgbClr val="0000FF"/>
                </a:solidFill>
              </a:rPr>
            </a:br>
            <a:r>
              <a:rPr lang="en-US" sz="1600">
                <a:solidFill>
                  <a:srgbClr val="0000FF"/>
                </a:solidFill>
              </a:rPr>
              <a:t>SLHC due to radiation damage</a:t>
            </a:r>
            <a:br>
              <a:rPr lang="en-US" sz="1600">
                <a:solidFill>
                  <a:srgbClr val="0000FF"/>
                </a:solidFill>
              </a:rPr>
            </a:br>
            <a:endParaRPr lang="en-US" sz="800">
              <a:solidFill>
                <a:srgbClr val="0000FF"/>
              </a:solidFill>
            </a:endParaRPr>
          </a:p>
          <a:p>
            <a:pPr marL="185738" indent="-185738"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</a:pPr>
            <a:r>
              <a:rPr lang="en-US" sz="1600">
                <a:solidFill>
                  <a:srgbClr val="0000FF"/>
                </a:solidFill>
              </a:rPr>
              <a:t>SLHC will need </a:t>
            </a:r>
            <a:br>
              <a:rPr lang="en-US" sz="1600">
                <a:solidFill>
                  <a:srgbClr val="0000FF"/>
                </a:solidFill>
              </a:rPr>
            </a:br>
            <a:r>
              <a:rPr lang="en-US" sz="1600">
                <a:solidFill>
                  <a:srgbClr val="0000FF"/>
                </a:solidFill>
              </a:rPr>
              <a:t>    more radiation tolerant </a:t>
            </a:r>
            <a:br>
              <a:rPr lang="en-US" sz="1600">
                <a:solidFill>
                  <a:srgbClr val="0000FF"/>
                </a:solidFill>
              </a:rPr>
            </a:br>
            <a:r>
              <a:rPr lang="en-US" sz="1600">
                <a:solidFill>
                  <a:srgbClr val="0000FF"/>
                </a:solidFill>
              </a:rPr>
              <a:t>        tracking detector concepts!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00850" y="3886200"/>
            <a:ext cx="2171700" cy="369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800" dirty="0" smtClean="0"/>
              <a:t>“</a:t>
            </a:r>
            <a:r>
              <a:rPr lang="en-US" sz="1800" dirty="0" err="1" smtClean="0"/>
              <a:t>sLHC</a:t>
            </a:r>
            <a:r>
              <a:rPr lang="en-US" sz="1800" dirty="0"/>
              <a:t>” = 3000fb</a:t>
            </a:r>
            <a:r>
              <a:rPr lang="en-US" sz="1800" baseline="30000" dirty="0"/>
              <a:t>-1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1650" y="3943350"/>
            <a:ext cx="1314450" cy="369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/>
              <a:t>status 2007</a:t>
            </a:r>
            <a:endParaRPr lang="en-US" sz="1800" baseline="30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program and structure of WP 4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1265238"/>
            <a:ext cx="8893175" cy="5535612"/>
          </a:xfrm>
        </p:spPr>
        <p:txBody>
          <a:bodyPr/>
          <a:lstStyle/>
          <a:p>
            <a:pPr>
              <a:buFont typeface="Symbol" pitchFamily="112" charset="2"/>
              <a:buChar char="·"/>
              <a:defRPr/>
            </a:pPr>
            <a:r>
              <a:rPr lang="en-US" sz="1800" dirty="0" smtClean="0">
                <a:solidFill>
                  <a:srgbClr val="FF3300"/>
                </a:solidFill>
              </a:rPr>
              <a:t>1. </a:t>
            </a:r>
            <a:r>
              <a:rPr lang="en-US" sz="1800" dirty="0" smtClean="0"/>
              <a:t>Development and evaluation of pixel sensor concepts </a:t>
            </a:r>
            <a:br>
              <a:rPr lang="en-US" sz="1800" dirty="0" smtClean="0"/>
            </a:br>
            <a:r>
              <a:rPr lang="en-US" sz="1800" dirty="0" smtClean="0"/>
              <a:t>          </a:t>
            </a:r>
            <a:r>
              <a:rPr lang="en-US" sz="1800" b="0" dirty="0" smtClean="0"/>
              <a:t>in framework of ATLAS Pixel Upgrade projects (</a:t>
            </a:r>
            <a:r>
              <a:rPr lang="en-US" sz="1800" b="0" dirty="0" err="1" smtClean="0"/>
              <a:t>H.Pernegger</a:t>
            </a:r>
            <a:r>
              <a:rPr lang="en-US" sz="1800" b="0" dirty="0" smtClean="0"/>
              <a:t>)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sz="1400" b="0" dirty="0" smtClean="0"/>
              <a:t>Evaluation of rad. tolerant sensors for innermost pixel layers in view of IBL and </a:t>
            </a:r>
            <a:r>
              <a:rPr lang="en-US" sz="1400" b="0" dirty="0" err="1" smtClean="0"/>
              <a:t>sLHC</a:t>
            </a:r>
            <a:r>
              <a:rPr lang="en-US" sz="1400" b="0" dirty="0" smtClean="0"/>
              <a:t> pixel:</a:t>
            </a:r>
            <a:br>
              <a:rPr lang="en-US" sz="1400" b="0" dirty="0" smtClean="0"/>
            </a:br>
            <a:r>
              <a:rPr lang="en-US" sz="1400" dirty="0" smtClean="0"/>
              <a:t>Pixel technologies:  Silicon planar sensors, Silicon 3D sensors, Diamond sensors</a:t>
            </a:r>
            <a:r>
              <a:rPr lang="en-US" sz="1400" b="0" dirty="0" smtClean="0"/>
              <a:t>  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sz="1400" b="0" dirty="0" smtClean="0"/>
              <a:t>Support in organizing and running of </a:t>
            </a:r>
            <a:r>
              <a:rPr lang="en-US" sz="1400" b="0" dirty="0" err="1" smtClean="0"/>
              <a:t>testbeam</a:t>
            </a:r>
            <a:r>
              <a:rPr lang="en-US" sz="1400" b="0" dirty="0" smtClean="0"/>
              <a:t> and irradiation campaigns for the ATLAS pixel community.</a:t>
            </a:r>
            <a:br>
              <a:rPr lang="en-US" sz="1400" b="0" dirty="0" smtClean="0"/>
            </a:br>
            <a:endParaRPr lang="en-US" sz="1400" b="0" dirty="0" smtClean="0"/>
          </a:p>
          <a:p>
            <a:pPr>
              <a:buFont typeface="Symbol" pitchFamily="112" charset="2"/>
              <a:buChar char="·"/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>2. </a:t>
            </a:r>
            <a:r>
              <a:rPr lang="en-US" sz="1800" dirty="0" smtClean="0"/>
              <a:t>Development and evaluation of sensor concepts for CMS upgrade </a:t>
            </a:r>
            <a:br>
              <a:rPr lang="en-US" sz="1800" dirty="0" smtClean="0"/>
            </a:br>
            <a:r>
              <a:rPr lang="en-US" sz="1800" dirty="0" smtClean="0"/>
              <a:t>      </a:t>
            </a:r>
            <a:r>
              <a:rPr lang="en-US" sz="1800" b="0" dirty="0" smtClean="0"/>
              <a:t>in framework of CMS Tracker upgrade projects (</a:t>
            </a:r>
            <a:r>
              <a:rPr lang="en-US" sz="1800" b="0" dirty="0" err="1" smtClean="0"/>
              <a:t>A.Peisert</a:t>
            </a:r>
            <a:r>
              <a:rPr lang="en-US" sz="1800" b="0" dirty="0" smtClean="0"/>
              <a:t> </a:t>
            </a:r>
            <a:r>
              <a:rPr lang="en-US" sz="1800" b="0" dirty="0" smtClean="0">
                <a:solidFill>
                  <a:schemeClr val="accent4"/>
                </a:solidFill>
              </a:rPr>
              <a:t>(</a:t>
            </a:r>
            <a:r>
              <a:rPr lang="en-US" sz="1400" b="0" dirty="0" smtClean="0">
                <a:solidFill>
                  <a:schemeClr val="accent4"/>
                </a:solidFill>
              </a:rPr>
              <a:t>since 2010)</a:t>
            </a:r>
            <a:r>
              <a:rPr lang="en-US" sz="1800" b="0" dirty="0" smtClean="0"/>
              <a:t>, </a:t>
            </a:r>
            <a:r>
              <a:rPr lang="en-US" sz="1800" b="0" dirty="0" err="1" smtClean="0"/>
              <a:t>M.Mannelli</a:t>
            </a:r>
            <a:r>
              <a:rPr lang="en-US" sz="1800" b="0" dirty="0" smtClean="0"/>
              <a:t> </a:t>
            </a:r>
            <a:r>
              <a:rPr lang="en-US" sz="1200" b="0" dirty="0" smtClean="0">
                <a:solidFill>
                  <a:schemeClr val="accent4"/>
                </a:solidFill>
              </a:rPr>
              <a:t>(before)</a:t>
            </a:r>
            <a:r>
              <a:rPr lang="en-US" sz="1600" b="0" dirty="0" smtClean="0"/>
              <a:t>)</a:t>
            </a:r>
            <a:endParaRPr lang="en-US" sz="1800" b="0" dirty="0" smtClean="0"/>
          </a:p>
          <a:p>
            <a:pPr lvl="1">
              <a:buFont typeface="Symbol" pitchFamily="112" charset="2"/>
              <a:buChar char="·"/>
              <a:defRPr/>
            </a:pPr>
            <a:r>
              <a:rPr lang="en-GB" sz="1400" b="0" dirty="0" smtClean="0"/>
              <a:t>Sensor R&amp;D program with HPK (Hamamatsu) to evaluate sensors based on various silicon</a:t>
            </a:r>
            <a:r>
              <a:rPr lang="en-GB" sz="1400" dirty="0" smtClean="0"/>
              <a:t> sensor materials: FZ, MCZ and EPI silicon of n- and p-type </a:t>
            </a:r>
            <a:r>
              <a:rPr lang="en-GB" sz="1400" b="0" dirty="0" smtClean="0"/>
              <a:t>and</a:t>
            </a:r>
            <a:r>
              <a:rPr lang="en-GB" sz="1400" dirty="0" smtClean="0"/>
              <a:t> different thickness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GB" sz="1400" b="0" dirty="0" smtClean="0"/>
              <a:t>Part of </a:t>
            </a:r>
            <a:r>
              <a:rPr lang="en-GB" sz="1400" b="0" dirty="0" err="1" smtClean="0"/>
              <a:t>prg</a:t>
            </a:r>
            <a:r>
              <a:rPr lang="en-GB" sz="1400" b="0" dirty="0" smtClean="0"/>
              <a:t>. for preproduction, qualification and large scale production of CMS phase II upgrade</a:t>
            </a:r>
            <a:br>
              <a:rPr lang="en-GB" sz="1400" b="0" dirty="0" smtClean="0"/>
            </a:br>
            <a:endParaRPr lang="en-GB" sz="1400" dirty="0" smtClean="0"/>
          </a:p>
          <a:p>
            <a:pPr>
              <a:buFont typeface="Symbol" pitchFamily="112" charset="2"/>
              <a:buChar char="·"/>
              <a:defRPr/>
            </a:pPr>
            <a:r>
              <a:rPr lang="en-GB" sz="1800" dirty="0" smtClean="0">
                <a:solidFill>
                  <a:srgbClr val="FF0000"/>
                </a:solidFill>
              </a:rPr>
              <a:t>3. </a:t>
            </a:r>
            <a:r>
              <a:rPr lang="en-GB" sz="1800" dirty="0" smtClean="0"/>
              <a:t>Generic R&amp;D on radiation tolerance of silicon sensors </a:t>
            </a:r>
            <a:br>
              <a:rPr lang="en-GB" sz="1800" dirty="0" smtClean="0"/>
            </a:br>
            <a:r>
              <a:rPr lang="en-GB" sz="1800" dirty="0" smtClean="0"/>
              <a:t>          </a:t>
            </a:r>
            <a:r>
              <a:rPr lang="en-GB" sz="1800" b="0" dirty="0" smtClean="0"/>
              <a:t>in framework of RD50 project (</a:t>
            </a:r>
            <a:r>
              <a:rPr lang="en-GB" sz="1800" b="0" dirty="0" err="1" smtClean="0"/>
              <a:t>M.Moll</a:t>
            </a:r>
            <a:r>
              <a:rPr lang="en-GB" sz="1800" b="0" dirty="0" smtClean="0"/>
              <a:t>)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GB" sz="1400" b="0" dirty="0" smtClean="0"/>
              <a:t>Generic R&amp;D on understanding of radiation damage in silicon</a:t>
            </a:r>
            <a:br>
              <a:rPr lang="en-GB" sz="1400" b="0" dirty="0" smtClean="0"/>
            </a:br>
            <a:endParaRPr lang="en-GB" sz="1400" b="0" dirty="0" smtClean="0"/>
          </a:p>
          <a:p>
            <a:pPr>
              <a:buFont typeface="Symbol" pitchFamily="112" charset="2"/>
              <a:buChar char="·"/>
              <a:defRPr/>
            </a:pPr>
            <a:r>
              <a:rPr lang="en-GB" sz="1800" dirty="0" smtClean="0">
                <a:solidFill>
                  <a:srgbClr val="FF0000"/>
                </a:solidFill>
              </a:rPr>
              <a:t>4. </a:t>
            </a:r>
            <a:r>
              <a:rPr lang="en-GB" sz="1800" dirty="0" smtClean="0"/>
              <a:t>Build up of test equipment &amp; infrastructure for PH common use </a:t>
            </a:r>
            <a:r>
              <a:rPr lang="en-GB" sz="1800" b="0" dirty="0" smtClean="0"/>
              <a:t>(</a:t>
            </a:r>
            <a:r>
              <a:rPr lang="en-GB" sz="1800" b="0" dirty="0" err="1" smtClean="0"/>
              <a:t>M.Moll</a:t>
            </a:r>
            <a:r>
              <a:rPr lang="en-GB" sz="1800" b="0" dirty="0" smtClean="0"/>
              <a:t>)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GB" sz="1400" b="0" dirty="0" smtClean="0"/>
              <a:t>Equipment: </a:t>
            </a:r>
            <a:r>
              <a:rPr lang="en-GB" sz="1400" b="0" dirty="0" err="1" smtClean="0"/>
              <a:t>Probestations</a:t>
            </a:r>
            <a:r>
              <a:rPr lang="en-GB" sz="1400" b="0" dirty="0" smtClean="0"/>
              <a:t> for CV/IV measurements of sensors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GB" sz="1400" b="0" dirty="0" smtClean="0"/>
              <a:t>TCT/</a:t>
            </a:r>
            <a:r>
              <a:rPr lang="en-GB" sz="1400" b="0" dirty="0" smtClean="0">
                <a:latin typeface="Symbol" pitchFamily="18" charset="2"/>
              </a:rPr>
              <a:t> </a:t>
            </a:r>
            <a:r>
              <a:rPr lang="en-US" sz="1400" b="0" dirty="0" smtClean="0">
                <a:latin typeface="Symbol" pitchFamily="18" charset="2"/>
              </a:rPr>
              <a:t>b</a:t>
            </a:r>
            <a:r>
              <a:rPr lang="en-US" sz="1400" b="0" dirty="0" smtClean="0"/>
              <a:t>-source test system in climate controlled container</a:t>
            </a:r>
          </a:p>
          <a:p>
            <a:pPr lvl="1">
              <a:buFont typeface="Symbol" pitchFamily="112" charset="2"/>
              <a:buChar char="·"/>
              <a:defRPr/>
            </a:pPr>
            <a:r>
              <a:rPr lang="en-US" sz="1400" b="0" dirty="0" smtClean="0"/>
              <a:t>Offer services as part of PH Departmental Silicon Facility</a:t>
            </a:r>
            <a:endParaRPr lang="en-US" sz="1600" dirty="0" smtClean="0"/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14300" y="831850"/>
            <a:ext cx="7794625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Symbol" pitchFamily="18" charset="2"/>
              <a:buNone/>
            </a:pPr>
            <a:r>
              <a:rPr lang="en-US" sz="2400">
                <a:solidFill>
                  <a:schemeClr val="tx1"/>
                </a:solidFill>
              </a:rPr>
              <a:t>WP4 is organized around 4 partly overlapping projects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WP4 – Participants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76425" y="920750"/>
            <a:ext cx="7496175" cy="5765800"/>
          </a:xfrm>
        </p:spPr>
        <p:txBody>
          <a:bodyPr/>
          <a:lstStyle/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Coordinator: </a:t>
            </a:r>
            <a:r>
              <a:rPr lang="en-US" sz="1800" dirty="0" smtClean="0"/>
              <a:t>Michael Moll (PH-DT)</a:t>
            </a:r>
            <a:br>
              <a:rPr lang="en-US" sz="1800" dirty="0" smtClean="0"/>
            </a:br>
            <a:endParaRPr lang="en-US" sz="1800" dirty="0" smtClean="0"/>
          </a:p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Project 1 (ATLAS - Pixel):</a:t>
            </a:r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WP4-Fellow: </a:t>
            </a:r>
            <a:r>
              <a:rPr lang="en-US" sz="1600" dirty="0" smtClean="0"/>
              <a:t>Alessandro La Rosa</a:t>
            </a:r>
            <a:r>
              <a:rPr lang="en-US" sz="1600" dirty="0" smtClean="0">
                <a:solidFill>
                  <a:schemeClr val="tx1"/>
                </a:solidFill>
              </a:rPr>
              <a:t>; WP4-PhD: </a:t>
            </a:r>
            <a:r>
              <a:rPr lang="en-US" sz="1600" dirty="0" smtClean="0"/>
              <a:t>Christian </a:t>
            </a:r>
            <a:r>
              <a:rPr lang="en-US" sz="1600" dirty="0" err="1" smtClean="0"/>
              <a:t>Gallrapp</a:t>
            </a:r>
            <a:endParaRPr lang="en-US" sz="1600" dirty="0" smtClean="0"/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smtClean="0"/>
              <a:t>Daniel </a:t>
            </a:r>
            <a:r>
              <a:rPr lang="en-US" sz="1600" dirty="0" err="1" smtClean="0"/>
              <a:t>Dobos</a:t>
            </a:r>
            <a:r>
              <a:rPr lang="en-US" sz="1600" dirty="0" smtClean="0"/>
              <a:t>, Heinz Pernegger, </a:t>
            </a:r>
            <a:r>
              <a:rPr lang="en-US" sz="1600" b="0" i="1" dirty="0" smtClean="0">
                <a:solidFill>
                  <a:schemeClr val="tx1"/>
                </a:solidFill>
              </a:rPr>
              <a:t>(</a:t>
            </a:r>
            <a:r>
              <a:rPr lang="en-US" sz="1600" b="0" i="1" dirty="0" err="1" smtClean="0">
                <a:solidFill>
                  <a:schemeClr val="tx1"/>
                </a:solidFill>
              </a:rPr>
              <a:t>B.di</a:t>
            </a:r>
            <a:r>
              <a:rPr lang="en-US" sz="1600" b="0" i="1" dirty="0" smtClean="0">
                <a:solidFill>
                  <a:schemeClr val="tx1"/>
                </a:solidFill>
              </a:rPr>
              <a:t> Girolamo, </a:t>
            </a:r>
            <a:r>
              <a:rPr lang="en-US" sz="1600" b="0" i="1" dirty="0" err="1" smtClean="0">
                <a:solidFill>
                  <a:schemeClr val="tx1"/>
                </a:solidFill>
              </a:rPr>
              <a:t>F.Dittus</a:t>
            </a:r>
            <a:r>
              <a:rPr lang="en-US" sz="1600" b="0" i="1" dirty="0" smtClean="0">
                <a:solidFill>
                  <a:schemeClr val="tx1"/>
                </a:solidFill>
              </a:rPr>
              <a:t>)</a:t>
            </a:r>
            <a:r>
              <a:rPr lang="en-US" sz="1800" b="0" i="1" dirty="0" smtClean="0">
                <a:solidFill>
                  <a:schemeClr val="tx1"/>
                </a:solidFill>
              </a:rPr>
              <a:t/>
            </a:r>
            <a:br>
              <a:rPr lang="en-US" sz="1800" b="0" i="1" dirty="0" smtClean="0">
                <a:solidFill>
                  <a:schemeClr val="tx1"/>
                </a:solidFill>
              </a:rPr>
            </a:br>
            <a:endParaRPr lang="en-US" sz="1800" b="0" i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Project 2 (CMS - Tracker):</a:t>
            </a:r>
          </a:p>
          <a:p>
            <a:pPr marL="342000">
              <a:buFont typeface="Symbol" pitchFamily="112" charset="2"/>
              <a:buChar char="·"/>
              <a:defRPr/>
            </a:pPr>
            <a:r>
              <a:rPr lang="en-US" sz="1600" dirty="0" err="1" smtClean="0"/>
              <a:t>A.Peisert</a:t>
            </a:r>
            <a:r>
              <a:rPr lang="en-US" sz="1600" dirty="0" smtClean="0"/>
              <a:t>, </a:t>
            </a:r>
            <a:r>
              <a:rPr lang="en-US" sz="1600" dirty="0" err="1" smtClean="0"/>
              <a:t>M.Mannelli</a:t>
            </a:r>
            <a:r>
              <a:rPr lang="en-US" sz="1600" dirty="0" smtClean="0"/>
              <a:t>, </a:t>
            </a:r>
            <a:r>
              <a:rPr lang="en-US" sz="1600" dirty="0" err="1" smtClean="0"/>
              <a:t>S.Mersi</a:t>
            </a:r>
            <a:r>
              <a:rPr lang="en-US" sz="1600" dirty="0" smtClean="0"/>
              <a:t>, student </a:t>
            </a:r>
            <a:r>
              <a:rPr lang="en-US" sz="1600" dirty="0" err="1" smtClean="0">
                <a:latin typeface="Times"/>
                <a:cs typeface="Times"/>
              </a:rPr>
              <a:t>Joyeeta</a:t>
            </a:r>
            <a:r>
              <a:rPr lang="en-US" sz="1600" dirty="0" smtClean="0">
                <a:latin typeface="Times"/>
                <a:cs typeface="Times"/>
              </a:rPr>
              <a:t> </a:t>
            </a:r>
            <a:r>
              <a:rPr lang="en-US" sz="1600" dirty="0" err="1" smtClean="0">
                <a:latin typeface="Times"/>
                <a:cs typeface="Times"/>
              </a:rPr>
              <a:t>Sinha</a:t>
            </a:r>
            <a:r>
              <a:rPr lang="en-US" sz="1600" dirty="0" smtClean="0">
                <a:latin typeface="Times"/>
                <a:cs typeface="Times"/>
              </a:rPr>
              <a:t> (4 months),</a:t>
            </a:r>
            <a:br>
              <a:rPr lang="en-US" sz="1600" dirty="0" smtClean="0">
                <a:latin typeface="Times"/>
                <a:cs typeface="Times"/>
              </a:rPr>
            </a:br>
            <a:r>
              <a:rPr lang="en-US" sz="1600" dirty="0" smtClean="0">
                <a:latin typeface="Times"/>
                <a:cs typeface="Times"/>
              </a:rPr>
              <a:t>Georg </a:t>
            </a:r>
            <a:r>
              <a:rPr lang="en-US" sz="1600" dirty="0" err="1" smtClean="0">
                <a:latin typeface="Times"/>
                <a:cs typeface="Times"/>
              </a:rPr>
              <a:t>Auzinger</a:t>
            </a:r>
            <a:r>
              <a:rPr lang="en-US" sz="1600" dirty="0" smtClean="0">
                <a:latin typeface="Times"/>
                <a:cs typeface="Times"/>
              </a:rPr>
              <a:t> (PhD), </a:t>
            </a:r>
            <a:r>
              <a:rPr lang="en-US" sz="1600" b="0" i="1" dirty="0" smtClean="0">
                <a:solidFill>
                  <a:schemeClr val="tx1"/>
                </a:solidFill>
              </a:rPr>
              <a:t>(Duccio Abbaneo)</a:t>
            </a:r>
          </a:p>
          <a:p>
            <a:pPr>
              <a:buFont typeface="Symbol" pitchFamily="112" charset="2"/>
              <a:buChar char="·"/>
              <a:defRPr/>
            </a:pPr>
            <a:r>
              <a:rPr lang="en-US" sz="1600" dirty="0" smtClean="0">
                <a:latin typeface="Times"/>
                <a:cs typeface="Times"/>
              </a:rPr>
              <a:t>Technical support </a:t>
            </a:r>
            <a:r>
              <a:rPr lang="en-US" sz="1600" b="0" i="1" dirty="0" smtClean="0">
                <a:solidFill>
                  <a:schemeClr val="tx1"/>
                </a:solidFill>
              </a:rPr>
              <a:t>(1.3 FTE: J.F. </a:t>
            </a:r>
            <a:r>
              <a:rPr lang="en-US" sz="1600" b="0" i="1" dirty="0" err="1" smtClean="0">
                <a:solidFill>
                  <a:schemeClr val="tx1"/>
                </a:solidFill>
              </a:rPr>
              <a:t>Pernot</a:t>
            </a:r>
            <a:r>
              <a:rPr lang="en-US" sz="1600" b="0" i="1" dirty="0" smtClean="0">
                <a:solidFill>
                  <a:schemeClr val="tx1"/>
                </a:solidFill>
              </a:rPr>
              <a:t>, J.P. </a:t>
            </a:r>
            <a:r>
              <a:rPr lang="en-US" sz="1600" b="0" i="1" dirty="0" err="1" smtClean="0">
                <a:solidFill>
                  <a:schemeClr val="tx1"/>
                </a:solidFill>
              </a:rPr>
              <a:t>Chatelain</a:t>
            </a:r>
            <a:r>
              <a:rPr lang="en-US" sz="1600" b="0" i="1" dirty="0" smtClean="0">
                <a:solidFill>
                  <a:schemeClr val="tx1"/>
                </a:solidFill>
              </a:rPr>
              <a:t>, </a:t>
            </a:r>
            <a:br>
              <a:rPr lang="en-US" sz="1600" b="0" i="1" dirty="0" smtClean="0">
                <a:solidFill>
                  <a:schemeClr val="tx1"/>
                </a:solidFill>
              </a:rPr>
            </a:br>
            <a:r>
              <a:rPr lang="en-US" sz="1600" b="0" i="1" dirty="0" smtClean="0">
                <a:solidFill>
                  <a:schemeClr val="tx1"/>
                </a:solidFill>
              </a:rPr>
              <a:t>                                 E. Albert, H. </a:t>
            </a:r>
            <a:r>
              <a:rPr lang="en-US" sz="1600" b="0" i="1" dirty="0" err="1" smtClean="0">
                <a:solidFill>
                  <a:schemeClr val="tx1"/>
                </a:solidFill>
              </a:rPr>
              <a:t>Postema</a:t>
            </a:r>
            <a:r>
              <a:rPr lang="en-US" sz="1600" b="0" i="1" dirty="0" smtClean="0">
                <a:solidFill>
                  <a:schemeClr val="tx1"/>
                </a:solidFill>
              </a:rPr>
              <a:t>, A. </a:t>
            </a:r>
            <a:r>
              <a:rPr lang="en-US" sz="1600" b="0" i="1" dirty="0" err="1" smtClean="0">
                <a:solidFill>
                  <a:schemeClr val="tx1"/>
                </a:solidFill>
              </a:rPr>
              <a:t>Tsirou</a:t>
            </a:r>
            <a:r>
              <a:rPr lang="en-US" sz="1600" b="0" i="1" dirty="0" smtClean="0">
                <a:solidFill>
                  <a:schemeClr val="tx1"/>
                </a:solidFill>
              </a:rPr>
              <a:t>, I. Ahmed)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600" dirty="0" smtClean="0"/>
          </a:p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Project 3 &amp; 4 (RD50 &amp; </a:t>
            </a:r>
            <a:r>
              <a:rPr lang="en-US" sz="1800" dirty="0" err="1" smtClean="0">
                <a:solidFill>
                  <a:schemeClr val="tx1"/>
                </a:solidFill>
              </a:rPr>
              <a:t>ssd</a:t>
            </a:r>
            <a:r>
              <a:rPr lang="en-US" sz="1800" dirty="0" smtClean="0">
                <a:solidFill>
                  <a:schemeClr val="tx1"/>
                </a:solidFill>
              </a:rPr>
              <a:t> test equipment):</a:t>
            </a:r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WP4-Fellows: </a:t>
            </a:r>
            <a:r>
              <a:rPr lang="en-US" sz="1600" dirty="0" smtClean="0"/>
              <a:t>Manuel </a:t>
            </a:r>
            <a:r>
              <a:rPr lang="en-US" sz="1600" dirty="0" err="1" smtClean="0"/>
              <a:t>Fahrer</a:t>
            </a:r>
            <a:r>
              <a:rPr lang="en-US" sz="1600" dirty="0" smtClean="0"/>
              <a:t> , Irena </a:t>
            </a:r>
            <a:r>
              <a:rPr lang="en-US" sz="1600" dirty="0" err="1" smtClean="0"/>
              <a:t>Dolenc</a:t>
            </a:r>
            <a:endParaRPr lang="en-US" sz="1600" dirty="0" smtClean="0"/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err="1" smtClean="0"/>
              <a:t>M.Moll</a:t>
            </a:r>
            <a:r>
              <a:rPr lang="en-US" sz="1600" dirty="0" smtClean="0"/>
              <a:t>, </a:t>
            </a:r>
            <a:r>
              <a:rPr lang="en-US" sz="1600" dirty="0" err="1" smtClean="0"/>
              <a:t>N.Pacifico</a:t>
            </a:r>
            <a:r>
              <a:rPr lang="en-US" sz="1600" dirty="0" smtClean="0"/>
              <a:t> </a:t>
            </a:r>
            <a:r>
              <a:rPr lang="en-US" sz="1600" b="0" dirty="0" smtClean="0"/>
              <a:t>(MCPAD ESR), </a:t>
            </a:r>
            <a:r>
              <a:rPr lang="en-US" sz="1600" dirty="0" err="1" smtClean="0"/>
              <a:t>E.Castillo</a:t>
            </a:r>
            <a:r>
              <a:rPr lang="en-US" sz="1600" dirty="0" smtClean="0"/>
              <a:t> Sanchez </a:t>
            </a:r>
            <a:r>
              <a:rPr lang="en-US" sz="1600" b="0" dirty="0" smtClean="0"/>
              <a:t>(Trainee)</a:t>
            </a:r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err="1" smtClean="0"/>
              <a:t>R.Fortin</a:t>
            </a:r>
            <a:r>
              <a:rPr lang="en-US" sz="1600" dirty="0" smtClean="0"/>
              <a:t>, DT-FSU </a:t>
            </a:r>
            <a:r>
              <a:rPr lang="en-US" sz="1600" b="0" dirty="0" smtClean="0"/>
              <a:t>(Technical support)</a:t>
            </a:r>
          </a:p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b="0" dirty="0" smtClean="0"/>
              <a:t/>
            </a:r>
            <a:br>
              <a:rPr lang="en-US" sz="1800" b="0" dirty="0" smtClean="0"/>
            </a:br>
            <a:endParaRPr lang="en-US" sz="1800" b="0" dirty="0" smtClean="0"/>
          </a:p>
          <a:p>
            <a:pPr>
              <a:lnSpc>
                <a:spcPct val="80000"/>
              </a:lnSpc>
              <a:buFont typeface="Symbol" pitchFamily="112" charset="2"/>
              <a:buNone/>
              <a:tabLst>
                <a:tab pos="22383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Observers (presently no active role)</a:t>
            </a:r>
            <a:endParaRPr lang="en-US" sz="1600" dirty="0" smtClean="0"/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LHCb</a:t>
            </a:r>
            <a:r>
              <a:rPr lang="en-US" sz="1600" dirty="0" smtClean="0">
                <a:solidFill>
                  <a:schemeClr val="tx2"/>
                </a:solidFill>
              </a:rPr>
              <a:t>   :</a:t>
            </a:r>
            <a:r>
              <a:rPr lang="en-US" sz="1600" dirty="0" smtClean="0"/>
              <a:t>  Paula Collins</a:t>
            </a:r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ALICE  :</a:t>
            </a:r>
            <a:r>
              <a:rPr lang="en-US" sz="1600" dirty="0" smtClean="0"/>
              <a:t>  Petra </a:t>
            </a:r>
            <a:r>
              <a:rPr lang="en-US" sz="1600" dirty="0" err="1" smtClean="0"/>
              <a:t>Riedler</a:t>
            </a:r>
            <a:endParaRPr lang="en-US" sz="1600" dirty="0" smtClean="0"/>
          </a:p>
          <a:p>
            <a:pPr>
              <a:lnSpc>
                <a:spcPct val="80000"/>
              </a:lnSpc>
              <a:buFont typeface="Symbol" pitchFamily="112" charset="2"/>
              <a:buChar char="·"/>
              <a:tabLst>
                <a:tab pos="2238375" algn="l"/>
              </a:tabLst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TOTEM:</a:t>
            </a:r>
            <a:r>
              <a:rPr lang="en-US" sz="1600" dirty="0" smtClean="0"/>
              <a:t> </a:t>
            </a:r>
            <a:r>
              <a:rPr lang="en-US" sz="1600" dirty="0" err="1" smtClean="0"/>
              <a:t>Gennaro</a:t>
            </a:r>
            <a:r>
              <a:rPr lang="en-US" sz="1600" dirty="0" smtClean="0"/>
              <a:t> Ruggiero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7173" name="AutoShape 8" descr="cern"/>
          <p:cNvSpPr>
            <a:spLocks noChangeAspect="1" noChangeArrowheads="1"/>
          </p:cNvSpPr>
          <p:nvPr/>
        </p:nvSpPr>
        <p:spPr bwMode="auto">
          <a:xfrm>
            <a:off x="4143375" y="2971800"/>
            <a:ext cx="857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43750" y="3024187"/>
            <a:ext cx="1885950" cy="4619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200" dirty="0"/>
              <a:t>Note: Tech support also given to Project 3&amp;4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86600" y="4910137"/>
            <a:ext cx="1943100" cy="4619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200" dirty="0"/>
              <a:t>Note: Participation also </a:t>
            </a:r>
            <a:br>
              <a:rPr lang="en-US" sz="1200" dirty="0"/>
            </a:br>
            <a:r>
              <a:rPr lang="en-US" sz="1200" dirty="0"/>
              <a:t>in Project 2</a:t>
            </a:r>
          </a:p>
        </p:txBody>
      </p:sp>
      <p:cxnSp>
        <p:nvCxnSpPr>
          <p:cNvPr id="7176" name="Straight Arrow Connector 17"/>
          <p:cNvCxnSpPr>
            <a:cxnSpLocks noChangeShapeType="1"/>
          </p:cNvCxnSpPr>
          <p:nvPr/>
        </p:nvCxnSpPr>
        <p:spPr bwMode="auto">
          <a:xfrm rot="5400000">
            <a:off x="7488238" y="4170362"/>
            <a:ext cx="1143001" cy="3175"/>
          </a:xfrm>
          <a:prstGeom prst="straightConnector1">
            <a:avLst/>
          </a:prstGeom>
          <a:noFill/>
          <a:ln w="19050" algn="ctr">
            <a:solidFill>
              <a:schemeClr val="tx2"/>
            </a:solidFill>
            <a:round/>
            <a:headEnd type="stealth" w="med" len="med"/>
            <a:tailEnd type="stealth" w="med" len="med"/>
          </a:ln>
        </p:spPr>
      </p:cxnSp>
      <p:grpSp>
        <p:nvGrpSpPr>
          <p:cNvPr id="20" name="Group 19"/>
          <p:cNvGrpSpPr/>
          <p:nvPr/>
        </p:nvGrpSpPr>
        <p:grpSpPr>
          <a:xfrm>
            <a:off x="114300" y="742950"/>
            <a:ext cx="1657350" cy="5543550"/>
            <a:chOff x="114300" y="742950"/>
            <a:chExt cx="1657350" cy="5543550"/>
          </a:xfrm>
        </p:grpSpPr>
        <p:grpSp>
          <p:nvGrpSpPr>
            <p:cNvPr id="19" name="Group 18"/>
            <p:cNvGrpSpPr/>
            <p:nvPr/>
          </p:nvGrpSpPr>
          <p:grpSpPr>
            <a:xfrm>
              <a:off x="114300" y="1885950"/>
              <a:ext cx="1657350" cy="4400550"/>
              <a:chOff x="114300" y="1885950"/>
              <a:chExt cx="1657350" cy="4400550"/>
            </a:xfrm>
          </p:grpSpPr>
          <p:sp>
            <p:nvSpPr>
              <p:cNvPr id="10" name="Rounded Rectangle 5"/>
              <p:cNvSpPr>
                <a:spLocks noChangeArrowheads="1"/>
              </p:cNvSpPr>
              <p:nvPr/>
            </p:nvSpPr>
            <p:spPr bwMode="auto">
              <a:xfrm>
                <a:off x="374279" y="2078770"/>
                <a:ext cx="1080208" cy="264380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800" dirty="0">
                    <a:solidFill>
                      <a:srgbClr val="FF0000"/>
                    </a:solidFill>
                  </a:rPr>
                  <a:t>ATLAS</a:t>
                </a:r>
              </a:p>
            </p:txBody>
          </p:sp>
          <p:sp>
            <p:nvSpPr>
              <p:cNvPr id="11" name="Rounded Rectangle 6"/>
              <p:cNvSpPr>
                <a:spLocks noChangeArrowheads="1"/>
              </p:cNvSpPr>
              <p:nvPr/>
            </p:nvSpPr>
            <p:spPr bwMode="auto">
              <a:xfrm>
                <a:off x="480428" y="2918650"/>
                <a:ext cx="867911" cy="224600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800" dirty="0">
                    <a:solidFill>
                      <a:srgbClr val="FF0000"/>
                    </a:solidFill>
                  </a:rPr>
                  <a:t>CMS</a:t>
                </a:r>
              </a:p>
            </p:txBody>
          </p:sp>
          <p:sp>
            <p:nvSpPr>
              <p:cNvPr id="12" name="Rounded Rectangle 7"/>
              <p:cNvSpPr>
                <a:spLocks noChangeArrowheads="1"/>
              </p:cNvSpPr>
              <p:nvPr/>
            </p:nvSpPr>
            <p:spPr bwMode="auto">
              <a:xfrm>
                <a:off x="505377" y="4157494"/>
                <a:ext cx="818012" cy="300206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800" dirty="0">
                    <a:solidFill>
                      <a:srgbClr val="FF0000"/>
                    </a:solidFill>
                  </a:rPr>
                  <a:t>RD50</a:t>
                </a:r>
              </a:p>
            </p:txBody>
          </p:sp>
          <p:sp>
            <p:nvSpPr>
              <p:cNvPr id="13" name="Rounded Rectangle 8"/>
              <p:cNvSpPr>
                <a:spLocks noChangeArrowheads="1"/>
              </p:cNvSpPr>
              <p:nvPr/>
            </p:nvSpPr>
            <p:spPr bwMode="auto">
              <a:xfrm>
                <a:off x="171450" y="4800600"/>
                <a:ext cx="1485866" cy="1371600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PH-DT </a:t>
                </a:r>
                <a:r>
                  <a:rPr lang="en-US" sz="1800" dirty="0" err="1" smtClean="0">
                    <a:solidFill>
                      <a:srgbClr val="FF0000"/>
                    </a:solidFill>
                  </a:rPr>
                  <a:t>ssd</a:t>
                </a:r>
                <a:r>
                  <a:rPr lang="en-US" sz="1800" dirty="0">
                    <a:solidFill>
                      <a:srgbClr val="FF0000"/>
                    </a:solidFill>
                  </a:rPr>
                  <a:t/>
                </a:r>
                <a:br>
                  <a:rPr lang="en-US" sz="1800" dirty="0">
                    <a:solidFill>
                      <a:srgbClr val="FF0000"/>
                    </a:solidFill>
                  </a:rPr>
                </a:br>
                <a:r>
                  <a:rPr lang="en-US" sz="1800" dirty="0" smtClean="0">
                    <a:solidFill>
                      <a:srgbClr val="FF0000"/>
                    </a:solidFill>
                  </a:rPr>
                  <a:t>support to </a:t>
                </a:r>
                <a:br>
                  <a:rPr lang="en-US" sz="1800" dirty="0" smtClean="0">
                    <a:solidFill>
                      <a:srgbClr val="FF0000"/>
                    </a:solidFill>
                  </a:rPr>
                </a:br>
                <a:r>
                  <a:rPr lang="en-US" sz="1800" dirty="0" smtClean="0">
                    <a:solidFill>
                      <a:srgbClr val="FF0000"/>
                    </a:solidFill>
                  </a:rPr>
                  <a:t>all CERN</a:t>
                </a:r>
                <a:br>
                  <a:rPr lang="en-US" sz="1800" dirty="0" smtClean="0">
                    <a:solidFill>
                      <a:srgbClr val="FF0000"/>
                    </a:solidFill>
                  </a:rPr>
                </a:br>
                <a:r>
                  <a:rPr lang="en-US" sz="1800" dirty="0" smtClean="0">
                    <a:solidFill>
                      <a:srgbClr val="FF0000"/>
                    </a:solidFill>
                  </a:rPr>
                  <a:t>Experiments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 bwMode="auto">
              <a:xfrm>
                <a:off x="114300" y="1885950"/>
                <a:ext cx="1657350" cy="4400550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12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71450" y="742950"/>
              <a:ext cx="14859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Challenge</a:t>
              </a:r>
              <a:r>
                <a:rPr lang="en-US" sz="1400" dirty="0" smtClean="0"/>
                <a:t>: make WP4 a common activity with long term profit for CERN-PH</a:t>
              </a:r>
              <a:endParaRPr lang="en-US" sz="1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Pixel R&amp;D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800100"/>
            <a:ext cx="8801100" cy="5748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198" name="Picture 4" descr="atlas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0"/>
            <a:ext cx="2124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results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pic>
        <p:nvPicPr>
          <p:cNvPr id="9221" name="Picture 4" descr="atlas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0"/>
            <a:ext cx="2124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896938"/>
            <a:ext cx="8115300" cy="556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11267" name="Title 1"/>
          <p:cNvSpPr>
            <a:spLocks noGrp="1"/>
          </p:cNvSpPr>
          <p:nvPr>
            <p:ph type="title" idx="4294967295"/>
          </p:nvPr>
        </p:nvSpPr>
        <p:spPr>
          <a:xfrm>
            <a:off x="1690688" y="98425"/>
            <a:ext cx="6256337" cy="641350"/>
          </a:xfrm>
        </p:spPr>
        <p:txBody>
          <a:bodyPr wrap="square"/>
          <a:lstStyle/>
          <a:p>
            <a:r>
              <a:rPr lang="en-US" sz="2400" smtClean="0"/>
              <a:t>CMS SLHC Tracker </a:t>
            </a:r>
            <a:br>
              <a:rPr lang="en-US" sz="2400" smtClean="0"/>
            </a:br>
            <a:r>
              <a:rPr lang="en-US" sz="2400" smtClean="0"/>
              <a:t>- Thin Sensor R&amp;D with HPK -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idx="4294967295"/>
          </p:nvPr>
        </p:nvSpPr>
        <p:spPr>
          <a:xfrm>
            <a:off x="341313" y="3694113"/>
            <a:ext cx="8640762" cy="2930525"/>
          </a:xfrm>
        </p:spPr>
        <p:txBody>
          <a:bodyPr/>
          <a:lstStyle/>
          <a:p>
            <a:pPr marL="342900" indent="-342900"/>
            <a:r>
              <a:rPr lang="en-US" dirty="0" smtClean="0"/>
              <a:t>Phase I: Targeted R&amp;D				</a:t>
            </a:r>
          </a:p>
          <a:p>
            <a:pPr marL="742950" lvl="1"/>
            <a:r>
              <a:rPr lang="en-US" dirty="0" smtClean="0"/>
              <a:t>Establish required sensors characteristics &amp; basic specifications</a:t>
            </a:r>
          </a:p>
          <a:p>
            <a:pPr marL="742950" lvl="1"/>
            <a:r>
              <a:rPr lang="en-US" dirty="0" smtClean="0"/>
              <a:t>Single Source R&amp;D with HPK agreed with CERN, together with framework for Market Survey &amp; Procurements for Phase II &amp; Phase III</a:t>
            </a:r>
          </a:p>
          <a:p>
            <a:pPr marL="342900" indent="-342900"/>
            <a:r>
              <a:rPr lang="en-US" dirty="0" smtClean="0"/>
              <a:t>Phase II: Preproduction and Qualification		</a:t>
            </a:r>
          </a:p>
          <a:p>
            <a:pPr marL="742950" lvl="1"/>
            <a:r>
              <a:rPr lang="en-US" dirty="0" smtClean="0"/>
              <a:t>Finalize detailed specifications and QA protocols</a:t>
            </a:r>
          </a:p>
          <a:p>
            <a:pPr marL="742950" lvl="1"/>
            <a:r>
              <a:rPr lang="en-US" dirty="0" smtClean="0"/>
              <a:t>Qualify for large scale production</a:t>
            </a:r>
          </a:p>
          <a:p>
            <a:pPr marL="342900" indent="-342900"/>
            <a:r>
              <a:rPr lang="en-US" dirty="0" smtClean="0"/>
              <a:t>Phase III: Large Scale Production			</a:t>
            </a:r>
          </a:p>
        </p:txBody>
      </p:sp>
      <p:sp>
        <p:nvSpPr>
          <p:cNvPr id="11269" name="Footer Placeholder 4"/>
          <p:cNvSpPr txBox="1">
            <a:spLocks noGrp="1"/>
          </p:cNvSpPr>
          <p:nvPr/>
        </p:nvSpPr>
        <p:spPr bwMode="auto">
          <a:xfrm>
            <a:off x="0" y="6489700"/>
            <a:ext cx="3762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1400">
                <a:solidFill>
                  <a:schemeClr val="bg2"/>
                </a:solidFill>
                <a:latin typeface="Arial" charset="0"/>
                <a:ea typeface="ＭＳ Ｐゴシック" pitchFamily="112" charset="-128"/>
              </a:rPr>
              <a:t>Input: Marcello Mannelli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2611438" y="1476375"/>
            <a:ext cx="2951162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Project is integral part of CMS Tracker upgrade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206375" y="3394075"/>
            <a:ext cx="14859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Outline plan:</a:t>
            </a: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5829300" y="1268413"/>
            <a:ext cx="3108325" cy="2170112"/>
          </a:xfrm>
          <a:prstGeom prst="rect">
            <a:avLst/>
          </a:prstGeom>
          <a:noFill/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>
                <a:solidFill>
                  <a:srgbClr val="0000FF"/>
                </a:solidFill>
              </a:rPr>
              <a:t>WP4 participation in Phase I: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1400" dirty="0"/>
              <a:t> coordination of project: </a:t>
            </a:r>
            <a:r>
              <a:rPr lang="en-US" sz="1400" dirty="0" err="1"/>
              <a:t>F.Hartmann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     M .Mannelli (HPK contact)</a:t>
            </a:r>
            <a:br>
              <a:rPr lang="en-US" sz="1400" dirty="0"/>
            </a:br>
            <a:r>
              <a:rPr lang="en-US" sz="1400" dirty="0"/>
              <a:t>       A. </a:t>
            </a:r>
            <a:r>
              <a:rPr lang="en-US" sz="1400" dirty="0" err="1"/>
              <a:t>Peisert</a:t>
            </a:r>
            <a:r>
              <a:rPr lang="en-US" sz="1400" dirty="0"/>
              <a:t> </a:t>
            </a:r>
            <a:r>
              <a:rPr lang="en-US" sz="1400" dirty="0" smtClean="0"/>
              <a:t>(</a:t>
            </a:r>
            <a:r>
              <a:rPr lang="en-US" sz="1400" dirty="0" err="1" smtClean="0"/>
              <a:t>coord</a:t>
            </a:r>
            <a:r>
              <a:rPr lang="en-US" sz="1400" dirty="0" smtClean="0"/>
              <a:t> meas</a:t>
            </a:r>
            <a:r>
              <a:rPr lang="en-US" sz="1400" dirty="0"/>
              <a:t>. at CERN)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1400" dirty="0"/>
              <a:t> irradiation of sensors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1400" dirty="0"/>
              <a:t> characterization of sensors </a:t>
            </a:r>
            <a:br>
              <a:rPr lang="en-US" sz="1400" dirty="0"/>
            </a:br>
            <a:r>
              <a:rPr lang="en-US" sz="1400" dirty="0"/>
              <a:t>   </a:t>
            </a:r>
            <a:r>
              <a:rPr lang="en-US" sz="1400" b="0" dirty="0"/>
              <a:t>(… requires still  set up of some</a:t>
            </a:r>
            <a:br>
              <a:rPr lang="en-US" sz="1400" b="0" dirty="0"/>
            </a:br>
            <a:r>
              <a:rPr lang="en-US" sz="1400" b="0" dirty="0"/>
              <a:t>      specific equipment at CERN)</a:t>
            </a:r>
          </a:p>
        </p:txBody>
      </p:sp>
      <p:sp>
        <p:nvSpPr>
          <p:cNvPr id="11273" name="Line 11"/>
          <p:cNvSpPr>
            <a:spLocks noChangeShapeType="1"/>
          </p:cNvSpPr>
          <p:nvPr/>
        </p:nvSpPr>
        <p:spPr bwMode="auto">
          <a:xfrm flipH="1">
            <a:off x="4751388" y="3143250"/>
            <a:ext cx="1077912" cy="91598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127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98538"/>
            <a:ext cx="2430463" cy="2262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27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3900" y="0"/>
            <a:ext cx="8001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1868488" y="98425"/>
            <a:ext cx="6303962" cy="641350"/>
          </a:xfrm>
        </p:spPr>
        <p:txBody>
          <a:bodyPr wrap="square"/>
          <a:lstStyle/>
          <a:p>
            <a:r>
              <a:rPr lang="en-US" sz="2400" smtClean="0"/>
              <a:t>Status of HPK Thin Sensor R&amp;D Order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4294967295"/>
          </p:nvPr>
        </p:nvSpPr>
        <p:spPr>
          <a:xfrm>
            <a:off x="400050" y="914400"/>
            <a:ext cx="7772400" cy="1143000"/>
          </a:xfrm>
        </p:spPr>
        <p:txBody>
          <a:bodyPr/>
          <a:lstStyle/>
          <a:p>
            <a:pPr marL="342900" indent="-342900"/>
            <a:r>
              <a:rPr lang="en-US" smtClean="0"/>
              <a:t>Aim: Identify technology for tracker upgrade </a:t>
            </a:r>
          </a:p>
          <a:p>
            <a:pPr marL="342900" indent="-342900"/>
            <a:r>
              <a:rPr lang="en-US" smtClean="0"/>
              <a:t>Delivery of sensors expected in June 2010</a:t>
            </a:r>
          </a:p>
          <a:p>
            <a:pPr marL="742950" lvl="1"/>
            <a:r>
              <a:rPr lang="en-US" smtClean="0"/>
              <a:t>Different silicon material, different technologies </a:t>
            </a:r>
          </a:p>
        </p:txBody>
      </p:sp>
      <p:pic>
        <p:nvPicPr>
          <p:cNvPr id="12293" name="Picture 2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3900" y="0"/>
            <a:ext cx="8001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8" name="Group 212"/>
          <p:cNvGraphicFramePr>
            <a:graphicFrameLocks noGrp="1"/>
          </p:cNvGraphicFramePr>
          <p:nvPr/>
        </p:nvGraphicFramePr>
        <p:xfrm>
          <a:off x="514350" y="2120900"/>
          <a:ext cx="8401051" cy="3339546"/>
        </p:xfrm>
        <a:graphic>
          <a:graphicData uri="http://schemas.openxmlformats.org/drawingml/2006/table">
            <a:tbl>
              <a:tblPr/>
              <a:tblGrid>
                <a:gridCol w="166271"/>
                <a:gridCol w="2744342"/>
                <a:gridCol w="780598"/>
                <a:gridCol w="780598"/>
                <a:gridCol w="780598"/>
                <a:gridCol w="780598"/>
                <a:gridCol w="780598"/>
                <a:gridCol w="780598"/>
                <a:gridCol w="658082"/>
                <a:gridCol w="148768"/>
              </a:tblGrid>
              <a:tr h="14107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849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substrate type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FZ 200um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MCZ 200um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FZ 100um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epi 100um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epi 75um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FZ 300um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Total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&amp; Active Thickness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carrier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thinning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carrier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P-on-N Production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36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N-on-P Production p-spray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36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N-on-P Production p-stop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36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2'nd metal production P-on-N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806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2'nd metal production N-on-P p-stop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806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2'nd metal production N-on-P p-spray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1FB714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112" charset="0"/>
                      </a:endParaRP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2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Total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36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18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18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18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18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B714"/>
                          </a:solidFill>
                          <a:effectLst/>
                          <a:latin typeface="Verdana" pitchFamily="112" charset="0"/>
                        </a:rPr>
                        <a:t>18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126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13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12" charset="2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112" charset="0"/>
                        </a:rPr>
                        <a:t> </a:t>
                      </a:r>
                    </a:p>
                  </a:txBody>
                  <a:tcPr marL="6363" marR="6363" marT="6363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00050" y="55435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Symbol" pitchFamily="112" charset="2"/>
              <a:buChar char="·"/>
              <a:defRPr/>
            </a:pPr>
            <a:r>
              <a:rPr lang="en-US" sz="2200" kern="0" dirty="0">
                <a:solidFill>
                  <a:srgbClr val="0000FF"/>
                </a:solidFill>
                <a:latin typeface="+mn-lt"/>
              </a:rPr>
              <a:t>Evaluate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itchFamily="112" charset="2"/>
              <a:buChar char="·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Geometry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itchFamily="112" charset="2"/>
              <a:buChar char="·"/>
              <a:defRPr/>
            </a:pPr>
            <a:r>
              <a:rPr lang="en-US" sz="1800" kern="0" dirty="0">
                <a:solidFill>
                  <a:schemeClr val="tx1"/>
                </a:solidFill>
                <a:latin typeface="+mn-lt"/>
              </a:rPr>
              <a:t>R</a:t>
            </a:r>
            <a:r>
              <a:rPr lang="en-US" sz="1800" kern="0" dirty="0" err="1">
                <a:solidFill>
                  <a:schemeClr val="tx1"/>
                </a:solidFill>
                <a:latin typeface="+mn-lt"/>
              </a:rPr>
              <a:t>adiation</a:t>
            </a:r>
            <a:r>
              <a:rPr lang="en-US" sz="1800" kern="0" dirty="0">
                <a:solidFill>
                  <a:schemeClr val="tx1"/>
                </a:solidFill>
                <a:latin typeface="+mn-lt"/>
              </a:rPr>
              <a:t> hardness and annealing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M.Moll,  PH-DT Steering Board Meeting, 30.4.2010 </a:t>
            </a:r>
          </a:p>
        </p:txBody>
      </p:sp>
      <p:sp>
        <p:nvSpPr>
          <p:cNvPr id="13315" name="Title 1"/>
          <p:cNvSpPr>
            <a:spLocks noGrp="1"/>
          </p:cNvSpPr>
          <p:nvPr>
            <p:ph type="title" idx="4294967295"/>
          </p:nvPr>
        </p:nvSpPr>
        <p:spPr>
          <a:xfrm>
            <a:off x="1868488" y="98425"/>
            <a:ext cx="6303962" cy="641350"/>
          </a:xfrm>
        </p:spPr>
        <p:txBody>
          <a:bodyPr wrap="square"/>
          <a:lstStyle/>
          <a:p>
            <a:r>
              <a:rPr lang="en-US" sz="2400" smtClean="0"/>
              <a:t>Status of HPK Thin Sensor R&amp;D Order</a:t>
            </a:r>
          </a:p>
        </p:txBody>
      </p:sp>
      <p:sp>
        <p:nvSpPr>
          <p:cNvPr id="13316" name="Content Placeholder 2"/>
          <p:cNvSpPr>
            <a:spLocks noGrp="1"/>
          </p:cNvSpPr>
          <p:nvPr>
            <p:ph idx="4294967295"/>
          </p:nvPr>
        </p:nvSpPr>
        <p:spPr>
          <a:xfrm>
            <a:off x="400050" y="971550"/>
            <a:ext cx="8515350" cy="5543550"/>
          </a:xfrm>
        </p:spPr>
        <p:txBody>
          <a:bodyPr/>
          <a:lstStyle/>
          <a:p>
            <a:pPr marL="342900" indent="-342900"/>
            <a:r>
              <a:rPr lang="en-US" dirty="0" smtClean="0"/>
              <a:t>Each wafer contains ~ 30 different sensors and test structures</a:t>
            </a:r>
          </a:p>
          <a:p>
            <a:pPr marL="342900" indent="-342900"/>
            <a:r>
              <a:rPr lang="en-US" dirty="0" smtClean="0"/>
              <a:t>Massive irradiation and test campaign organized</a:t>
            </a:r>
          </a:p>
          <a:p>
            <a:pPr marL="342900" indent="-342900"/>
            <a:r>
              <a:rPr lang="en-US" dirty="0" smtClean="0"/>
              <a:t>CERN will participate in evaluation of   </a:t>
            </a:r>
          </a:p>
          <a:p>
            <a:pPr marL="742950" lvl="1"/>
            <a:r>
              <a:rPr lang="en-US" dirty="0" smtClean="0"/>
              <a:t>A) multi-geometry strip and pixel detectors </a:t>
            </a:r>
            <a:r>
              <a:rPr lang="en-US" i="1" dirty="0" smtClean="0"/>
              <a:t>(</a:t>
            </a:r>
            <a:r>
              <a:rPr lang="en-US" i="1" dirty="0" err="1" smtClean="0"/>
              <a:t>A.Peisert</a:t>
            </a:r>
            <a:r>
              <a:rPr lang="en-US" i="1" dirty="0" smtClean="0"/>
              <a:t> et al.)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742950" lvl="1">
              <a:buFont typeface="Symbol" pitchFamily="18" charset="2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742950" lvl="1"/>
            <a:r>
              <a:rPr lang="en-US" dirty="0" smtClean="0"/>
              <a:t>B) pad diode test structures </a:t>
            </a:r>
            <a:r>
              <a:rPr lang="en-US" i="1" dirty="0" smtClean="0"/>
              <a:t>(</a:t>
            </a:r>
            <a:r>
              <a:rPr lang="en-US" i="1" dirty="0" err="1" smtClean="0"/>
              <a:t>M.Moll</a:t>
            </a:r>
            <a:r>
              <a:rPr lang="en-US" i="1" dirty="0" smtClean="0"/>
              <a:t> et al.)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CV, IV, CCE measurements, annealing studies</a:t>
            </a:r>
          </a:p>
          <a:p>
            <a:pPr marL="342900" indent="-342900"/>
            <a:r>
              <a:rPr lang="en-US" dirty="0" smtClean="0"/>
              <a:t>Setups for measurements have to be ready in June</a:t>
            </a:r>
          </a:p>
          <a:p>
            <a:pPr marL="742950" lvl="1"/>
            <a:endParaRPr lang="en-US" dirty="0" smtClean="0"/>
          </a:p>
        </p:txBody>
      </p:sp>
      <p:pic>
        <p:nvPicPr>
          <p:cNvPr id="13317" name="Picture 2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3900" y="0"/>
            <a:ext cx="8001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13318" name="Group 34"/>
          <p:cNvGrpSpPr>
            <a:grpSpLocks/>
          </p:cNvGrpSpPr>
          <p:nvPr/>
        </p:nvGrpSpPr>
        <p:grpSpPr bwMode="auto">
          <a:xfrm>
            <a:off x="1428750" y="2514600"/>
            <a:ext cx="2203450" cy="1276350"/>
            <a:chOff x="480" y="1680"/>
            <a:chExt cx="1880" cy="1440"/>
          </a:xfrm>
        </p:grpSpPr>
        <p:grpSp>
          <p:nvGrpSpPr>
            <p:cNvPr id="13321" name="Group 15"/>
            <p:cNvGrpSpPr>
              <a:grpSpLocks/>
            </p:cNvGrpSpPr>
            <p:nvPr/>
          </p:nvGrpSpPr>
          <p:grpSpPr bwMode="auto">
            <a:xfrm>
              <a:off x="480" y="1680"/>
              <a:ext cx="619" cy="1440"/>
              <a:chOff x="480" y="1680"/>
              <a:chExt cx="619" cy="1440"/>
            </a:xfrm>
          </p:grpSpPr>
          <p:sp>
            <p:nvSpPr>
              <p:cNvPr id="13332" name="Rectangle 10"/>
              <p:cNvSpPr>
                <a:spLocks noChangeArrowheads="1"/>
              </p:cNvSpPr>
              <p:nvPr/>
            </p:nvSpPr>
            <p:spPr bwMode="auto">
              <a:xfrm>
                <a:off x="480" y="1680"/>
                <a:ext cx="81" cy="1440"/>
              </a:xfrm>
              <a:prstGeom prst="rect">
                <a:avLst/>
              </a:prstGeom>
              <a:solidFill>
                <a:srgbClr val="D0EAE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3" name="Rectangle 11"/>
              <p:cNvSpPr>
                <a:spLocks noChangeArrowheads="1"/>
              </p:cNvSpPr>
              <p:nvPr/>
            </p:nvSpPr>
            <p:spPr bwMode="auto">
              <a:xfrm>
                <a:off x="573" y="1680"/>
                <a:ext cx="92" cy="1440"/>
              </a:xfrm>
              <a:prstGeom prst="rect">
                <a:avLst/>
              </a:prstGeom>
              <a:solidFill>
                <a:srgbClr val="D0EAE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4" name="Rectangle 12"/>
              <p:cNvSpPr>
                <a:spLocks noChangeArrowheads="1"/>
              </p:cNvSpPr>
              <p:nvPr/>
            </p:nvSpPr>
            <p:spPr bwMode="auto">
              <a:xfrm>
                <a:off x="823" y="1680"/>
                <a:ext cx="276" cy="1440"/>
              </a:xfrm>
              <a:prstGeom prst="rect">
                <a:avLst/>
              </a:prstGeom>
              <a:solidFill>
                <a:srgbClr val="D0EAE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5" name="Rectangle 13"/>
              <p:cNvSpPr>
                <a:spLocks noChangeArrowheads="1"/>
              </p:cNvSpPr>
              <p:nvPr/>
            </p:nvSpPr>
            <p:spPr bwMode="auto">
              <a:xfrm>
                <a:off x="677" y="1680"/>
                <a:ext cx="138" cy="1440"/>
              </a:xfrm>
              <a:prstGeom prst="rect">
                <a:avLst/>
              </a:prstGeom>
              <a:solidFill>
                <a:srgbClr val="D0EAE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3322" name="Group 16"/>
            <p:cNvGrpSpPr>
              <a:grpSpLocks/>
            </p:cNvGrpSpPr>
            <p:nvPr/>
          </p:nvGrpSpPr>
          <p:grpSpPr bwMode="auto">
            <a:xfrm>
              <a:off x="1104" y="1680"/>
              <a:ext cx="619" cy="1440"/>
              <a:chOff x="480" y="1680"/>
              <a:chExt cx="619" cy="1440"/>
            </a:xfrm>
          </p:grpSpPr>
          <p:sp>
            <p:nvSpPr>
              <p:cNvPr id="13328" name="Rectangle 17"/>
              <p:cNvSpPr>
                <a:spLocks noChangeArrowheads="1"/>
              </p:cNvSpPr>
              <p:nvPr/>
            </p:nvSpPr>
            <p:spPr bwMode="auto">
              <a:xfrm>
                <a:off x="480" y="1680"/>
                <a:ext cx="81" cy="1440"/>
              </a:xfrm>
              <a:prstGeom prst="rect">
                <a:avLst/>
              </a:prstGeom>
              <a:solidFill>
                <a:srgbClr val="B7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29" name="Rectangle 18"/>
              <p:cNvSpPr>
                <a:spLocks noChangeArrowheads="1"/>
              </p:cNvSpPr>
              <p:nvPr/>
            </p:nvSpPr>
            <p:spPr bwMode="auto">
              <a:xfrm>
                <a:off x="573" y="1680"/>
                <a:ext cx="92" cy="1440"/>
              </a:xfrm>
              <a:prstGeom prst="rect">
                <a:avLst/>
              </a:prstGeom>
              <a:solidFill>
                <a:srgbClr val="B7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0" name="Rectangle 19"/>
              <p:cNvSpPr>
                <a:spLocks noChangeArrowheads="1"/>
              </p:cNvSpPr>
              <p:nvPr/>
            </p:nvSpPr>
            <p:spPr bwMode="auto">
              <a:xfrm>
                <a:off x="823" y="1680"/>
                <a:ext cx="276" cy="1440"/>
              </a:xfrm>
              <a:prstGeom prst="rect">
                <a:avLst/>
              </a:prstGeom>
              <a:solidFill>
                <a:srgbClr val="B7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31" name="Rectangle 20"/>
              <p:cNvSpPr>
                <a:spLocks noChangeArrowheads="1"/>
              </p:cNvSpPr>
              <p:nvPr/>
            </p:nvSpPr>
            <p:spPr bwMode="auto">
              <a:xfrm>
                <a:off x="677" y="1680"/>
                <a:ext cx="138" cy="1440"/>
              </a:xfrm>
              <a:prstGeom prst="rect">
                <a:avLst/>
              </a:prstGeom>
              <a:solidFill>
                <a:srgbClr val="B7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3323" name="Group 21"/>
            <p:cNvGrpSpPr>
              <a:grpSpLocks/>
            </p:cNvGrpSpPr>
            <p:nvPr/>
          </p:nvGrpSpPr>
          <p:grpSpPr bwMode="auto">
            <a:xfrm>
              <a:off x="1741" y="1680"/>
              <a:ext cx="619" cy="1440"/>
              <a:chOff x="480" y="1680"/>
              <a:chExt cx="619" cy="1440"/>
            </a:xfrm>
          </p:grpSpPr>
          <p:sp>
            <p:nvSpPr>
              <p:cNvPr id="13324" name="Rectangle 22"/>
              <p:cNvSpPr>
                <a:spLocks noChangeArrowheads="1"/>
              </p:cNvSpPr>
              <p:nvPr/>
            </p:nvSpPr>
            <p:spPr bwMode="auto">
              <a:xfrm>
                <a:off x="480" y="1680"/>
                <a:ext cx="81" cy="1440"/>
              </a:xfrm>
              <a:prstGeom prst="rect">
                <a:avLst/>
              </a:prstGeom>
              <a:solidFill>
                <a:srgbClr val="DDF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25" name="Rectangle 23"/>
              <p:cNvSpPr>
                <a:spLocks noChangeArrowheads="1"/>
              </p:cNvSpPr>
              <p:nvPr/>
            </p:nvSpPr>
            <p:spPr bwMode="auto">
              <a:xfrm>
                <a:off x="573" y="1680"/>
                <a:ext cx="92" cy="1440"/>
              </a:xfrm>
              <a:prstGeom prst="rect">
                <a:avLst/>
              </a:prstGeom>
              <a:solidFill>
                <a:srgbClr val="DDF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26" name="Rectangle 24"/>
              <p:cNvSpPr>
                <a:spLocks noChangeArrowheads="1"/>
              </p:cNvSpPr>
              <p:nvPr/>
            </p:nvSpPr>
            <p:spPr bwMode="auto">
              <a:xfrm>
                <a:off x="823" y="1680"/>
                <a:ext cx="276" cy="1440"/>
              </a:xfrm>
              <a:prstGeom prst="rect">
                <a:avLst/>
              </a:prstGeom>
              <a:solidFill>
                <a:srgbClr val="DDF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27" name="Rectangle 25"/>
              <p:cNvSpPr>
                <a:spLocks noChangeArrowheads="1"/>
              </p:cNvSpPr>
              <p:nvPr/>
            </p:nvSpPr>
            <p:spPr bwMode="auto">
              <a:xfrm>
                <a:off x="677" y="1680"/>
                <a:ext cx="138" cy="1440"/>
              </a:xfrm>
              <a:prstGeom prst="rect">
                <a:avLst/>
              </a:prstGeom>
              <a:solidFill>
                <a:srgbClr val="DDF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3600450" y="2743200"/>
            <a:ext cx="5143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>
                <a:latin typeface="Arial" charset="0"/>
              </a:rPr>
              <a:t>3 regions, 4 groups of 32 strips in each region</a:t>
            </a:r>
          </a:p>
          <a:p>
            <a:pPr eaLnBrk="1" hangingPunct="1"/>
            <a:r>
              <a:rPr lang="en-US" sz="1600">
                <a:latin typeface="Arial" charset="0"/>
              </a:rPr>
              <a:t>pitch 70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Arial" charset="0"/>
              </a:rPr>
              <a:t>m, 80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Arial" charset="0"/>
              </a:rPr>
              <a:t>m, 240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Arial" charset="0"/>
              </a:rPr>
              <a:t>m, 120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Arial" charset="0"/>
              </a:rPr>
              <a:t>m</a:t>
            </a:r>
          </a:p>
          <a:p>
            <a:pPr eaLnBrk="1" hangingPunct="1"/>
            <a:r>
              <a:rPr lang="en-US" sz="1600">
                <a:latin typeface="Arial" charset="0"/>
              </a:rPr>
              <a:t>different width/pitch in each region</a:t>
            </a:r>
          </a:p>
          <a:p>
            <a:pPr eaLnBrk="1" hangingPunct="1"/>
            <a:r>
              <a:rPr lang="en-US" sz="1600">
                <a:latin typeface="Arial" charset="0"/>
              </a:rPr>
              <a:t>~3 cm long strips</a:t>
            </a:r>
          </a:p>
        </p:txBody>
      </p:sp>
      <p:sp>
        <p:nvSpPr>
          <p:cNvPr id="13320" name="Text Box 36"/>
          <p:cNvSpPr txBox="1">
            <a:spLocks noChangeArrowheads="1"/>
          </p:cNvSpPr>
          <p:nvPr/>
        </p:nvSpPr>
        <p:spPr bwMode="auto">
          <a:xfrm>
            <a:off x="1828800" y="3886200"/>
            <a:ext cx="6711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sz="1800">
                <a:latin typeface="Arial" charset="0"/>
              </a:rPr>
              <a:t>Electrical tests: 	IV, CV, C</a:t>
            </a:r>
            <a:r>
              <a:rPr lang="en-US" sz="1800" baseline="-25000">
                <a:latin typeface="Arial" charset="0"/>
              </a:rPr>
              <a:t>interstrip</a:t>
            </a:r>
            <a:r>
              <a:rPr lang="en-US" sz="1800">
                <a:latin typeface="Arial" charset="0"/>
              </a:rPr>
              <a:t>, R</a:t>
            </a:r>
            <a:r>
              <a:rPr lang="en-US" sz="1800" baseline="-25000">
                <a:latin typeface="Arial" charset="0"/>
              </a:rPr>
              <a:t>interstrip</a:t>
            </a:r>
            <a:r>
              <a:rPr lang="en-US" sz="1800">
                <a:latin typeface="Arial" charset="0"/>
              </a:rPr>
              <a:t>, C</a:t>
            </a:r>
            <a:r>
              <a:rPr lang="en-US" sz="1800" baseline="-25000">
                <a:latin typeface="Arial" charset="0"/>
              </a:rPr>
              <a:t>coupling</a:t>
            </a:r>
            <a:r>
              <a:rPr lang="en-US" sz="1800">
                <a:latin typeface="Arial" charset="0"/>
              </a:rPr>
              <a:t> </a:t>
            </a:r>
          </a:p>
          <a:p>
            <a:pPr algn="l" eaLnBrk="1" hangingPunct="1"/>
            <a:endParaRPr lang="en-US" sz="1800">
              <a:latin typeface="Arial" charset="0"/>
            </a:endParaRPr>
          </a:p>
          <a:p>
            <a:pPr algn="l" eaLnBrk="1" hangingPunct="1"/>
            <a:r>
              <a:rPr lang="en-US" sz="1800">
                <a:latin typeface="Arial" charset="0"/>
              </a:rPr>
              <a:t>Cosmic rack and x-y table for measurements with a source:</a:t>
            </a:r>
          </a:p>
          <a:p>
            <a:pPr algn="l" eaLnBrk="1" hangingPunct="1"/>
            <a:r>
              <a:rPr lang="en-US" sz="1800">
                <a:latin typeface="Arial" charset="0"/>
              </a:rPr>
              <a:t>	CCE, noise, position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44355</TotalTime>
  <Words>1556</Words>
  <Application>Microsoft Office PowerPoint</Application>
  <PresentationFormat>On-screen Show (4:3)</PresentationFormat>
  <Paragraphs>400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Slide 1</vt:lpstr>
      <vt:lpstr>Challenge: Sensors for the sLHC Trackers</vt:lpstr>
      <vt:lpstr>Work program and structure of WP 4</vt:lpstr>
      <vt:lpstr>WP4 – Participants</vt:lpstr>
      <vt:lpstr>ATLAS Pixel R&amp;D</vt:lpstr>
      <vt:lpstr>Some results</vt:lpstr>
      <vt:lpstr>CMS SLHC Tracker  - Thin Sensor R&amp;D with HPK -</vt:lpstr>
      <vt:lpstr>Status of HPK Thin Sensor R&amp;D Order</vt:lpstr>
      <vt:lpstr>Status of HPK Thin Sensor R&amp;D Order</vt:lpstr>
      <vt:lpstr>RD50 – Radiation hard semiconductor  devices for very high luminosity colliders</vt:lpstr>
      <vt:lpstr>Example: RD50 activities at CERN</vt:lpstr>
      <vt:lpstr>Status: Build up of test equipment</vt:lpstr>
      <vt:lpstr>Example: New TCT/CCE/CV/IV setup</vt:lpstr>
      <vt:lpstr>Link between WP4 and Experiments IBL project and WP projects</vt:lpstr>
      <vt:lpstr>Slide 15</vt:lpstr>
      <vt:lpstr>Slide 16</vt:lpstr>
      <vt:lpstr>Budget 2010</vt:lpstr>
      <vt:lpstr>Manpower – Students/Fellows</vt:lpstr>
      <vt:lpstr>Workplan for next 12 months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Tolerant Silicon Sensors</dc:title>
  <dc:creator>Michael Moll</dc:creator>
  <cp:lastModifiedBy>Michael Moll</cp:lastModifiedBy>
  <cp:revision>1609</cp:revision>
  <cp:lastPrinted>2008-07-03T10:06:27Z</cp:lastPrinted>
  <dcterms:created xsi:type="dcterms:W3CDTF">2001-02-07T19:03:14Z</dcterms:created>
  <dcterms:modified xsi:type="dcterms:W3CDTF">2010-04-30T10:14:23Z</dcterms:modified>
</cp:coreProperties>
</file>