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6"/>
  </p:notesMasterIdLst>
  <p:sldIdLst>
    <p:sldId id="257" r:id="rId2"/>
    <p:sldId id="258" r:id="rId3"/>
    <p:sldId id="261" r:id="rId4"/>
    <p:sldId id="298" r:id="rId5"/>
    <p:sldId id="285" r:id="rId6"/>
    <p:sldId id="260" r:id="rId7"/>
    <p:sldId id="259" r:id="rId8"/>
    <p:sldId id="262" r:id="rId9"/>
    <p:sldId id="276" r:id="rId10"/>
    <p:sldId id="277" r:id="rId11"/>
    <p:sldId id="284" r:id="rId12"/>
    <p:sldId id="263" r:id="rId13"/>
    <p:sldId id="286" r:id="rId14"/>
    <p:sldId id="287" r:id="rId15"/>
    <p:sldId id="288" r:id="rId16"/>
    <p:sldId id="289" r:id="rId17"/>
    <p:sldId id="290" r:id="rId18"/>
    <p:sldId id="292" r:id="rId19"/>
    <p:sldId id="291" r:id="rId20"/>
    <p:sldId id="264" r:id="rId21"/>
    <p:sldId id="278" r:id="rId22"/>
    <p:sldId id="269" r:id="rId23"/>
    <p:sldId id="270" r:id="rId24"/>
    <p:sldId id="297" r:id="rId25"/>
    <p:sldId id="272" r:id="rId26"/>
    <p:sldId id="296" r:id="rId27"/>
    <p:sldId id="283" r:id="rId28"/>
    <p:sldId id="303" r:id="rId29"/>
    <p:sldId id="279" r:id="rId30"/>
    <p:sldId id="271" r:id="rId31"/>
    <p:sldId id="282" r:id="rId32"/>
    <p:sldId id="299" r:id="rId33"/>
    <p:sldId id="274" r:id="rId34"/>
    <p:sldId id="302" r:id="rId3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277"/>
    <p:restoredTop sz="94684"/>
  </p:normalViewPr>
  <p:slideViewPr>
    <p:cSldViewPr snapToGrid="0" snapToObjects="1">
      <p:cViewPr varScale="1">
        <p:scale>
          <a:sx n="106" d="100"/>
          <a:sy n="106" d="100"/>
        </p:scale>
        <p:origin x="53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F0D93-AA31-A640-BF4A-9CC94C25ED87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44E76-144F-1D49-BA28-BA392D46CD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3081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23534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8743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1573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19372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792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79352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26704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09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185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59547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4622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05683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96026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03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29469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493025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508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65054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78242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1490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4500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46249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505028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94350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229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995903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372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3767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972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140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6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57293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30168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5C3F29C-D30E-6240-BE9B-8CCB57BFB10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288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491E63-E081-2D41-AFD2-193C0CCB6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39B14B-74DC-9543-9372-D1D6171F3F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5BF27-55D1-0E49-9D57-9B310A5D45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9DF8F-3083-BE48-8DD4-108959FAF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511550-ECE2-3240-81E8-B3B96C2F3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430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DFC917-2AEA-7141-9227-89CB096299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4876CD-4A25-304A-9AF4-AC643F0DA7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2F19C8-800B-4849-8331-0FE8E4A683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D4AB94-3319-D941-9DA9-8353BA49D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CCD906-4565-5947-A217-91B7BB6FF1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8692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1FCB2B-9D88-A34D-86A8-B2AFD8322A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3D84BE-97BE-0740-840B-81F9F641EC4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DC3778-A9CC-1A41-B2CB-4F4AEDB78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1643D9-ECD3-664A-9FE9-60C52D17AE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1C6115-28AC-B74F-8A79-82491C52E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470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5F701B-16D3-2941-BDAD-9BFD6AE659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02F978-6CB0-BF4C-8349-BD0E3E2160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9B2C32-1844-044E-BC74-A21CDD4BF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7757D8-37FF-1D4B-AD10-D8E051A48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0491C9-58C2-734C-950C-1C7BE8B30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04493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F3EC7-F1FF-0B44-846B-6CC837A86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ED250A-4F9B-5949-ACCC-505C81354E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9EEC038-2488-5A4A-9BA0-A064EAE6D3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B74953-7F78-E544-906C-D4790DB6B7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AFBDBA-EF31-2B46-B7A4-3307402502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2411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A979D6-7D59-9847-8310-EAD0C931CF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8D10CD-D474-B646-B595-E9BFA5C69A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1EC7AA-DAFB-5A49-BC56-FE220FAA2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11CB0EE-9FC2-584C-9ACA-F39116D9D5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FE0772D-A6F4-BC4F-9037-563EB6D83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7C90564-A83C-D74C-8F48-2ECF0F5FC6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9714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18A57-FC3A-9749-9BE0-63B36735C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36487C-4283-1949-81E2-58419E1818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D542484-912D-054D-9AF8-C0FFF8415F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BBD92C4-6B58-4C43-AFE6-E40B7BB5FD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E73C3E5-47FD-5948-AA23-6F9668A29F9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249A80-0241-2C4D-804F-A159A2659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2F4A607-6FE8-E444-9B52-359AA093E3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EE45EB2-9458-1949-85DD-8B925677D2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81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7C98B1-0551-714E-8553-8F0AC637E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82E41C-A693-BA47-9970-2991211A5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FF28B64-A777-764D-888C-5720BB4BB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60EEB5A-8C70-A341-97C9-CD58537450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276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C8B8E3-57E5-5C40-A388-3C09572645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494998-C1A1-DF46-B3CD-F33C1EF629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9954CD-9D09-7D4B-B6D7-78576E0EC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635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80E29-32F9-9447-A050-B7E1A3EAA2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9F0BCC-390F-C643-BE84-520FF2FFF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FA4AC0C-F4A8-D943-8670-2E10F03A94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5053AC-BFF9-564E-AAA6-F0273DE168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B71D40-A673-1B40-AEFE-525E806142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A7F386-633F-C549-84C4-D0AB2F584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1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80EDE1-F505-8048-B0E7-9F791271DF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410D4EF-D56D-E648-A064-8A9FAEA205F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76D887-5268-9E4D-8107-560E154E5B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066FAC-3DDB-5C48-B90C-949EFD372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BD0E01-1B2C-BB4D-BF0D-C523716FF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A0AEAD-DB79-7243-81CD-EA288590CE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2482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BCB859-AABF-2D48-AB2B-6C54A7BFE4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CAEE56-87A6-5649-9FC9-ABC2BF01FD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0662D0-2E06-654C-9F5B-DD6B76FEDD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4A18E-541E-C541-8E11-0A143943DE53}" type="datetimeFigureOut">
              <a:rPr lang="en-US" smtClean="0"/>
              <a:t>5/12/20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33E304-658D-7746-889D-EBEE7806D14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D0FA0E-5C9A-E741-83AF-4130DD078B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10E376-25ED-8347-962C-1DEBFA3440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2254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reece.scipp.ucsc.edu/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doi.org/10.1186/1471-2105-14-106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8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F55BB-9C88-7641-875C-92F47BE9536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Background Rejection and Jet Tagging using ML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402D37E-8BC1-7643-8D4E-AF00526DC6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Thiago Bergamaschi – 8.13 – May 2020</a:t>
            </a:r>
          </a:p>
        </p:txBody>
      </p:sp>
    </p:spTree>
    <p:extLst>
      <p:ext uri="{BB962C8B-B14F-4D97-AF65-F5344CB8AC3E}">
        <p14:creationId xmlns:p14="http://schemas.microsoft.com/office/powerpoint/2010/main" val="1989569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796517" y="423597"/>
            <a:ext cx="84686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Encoding is key in Physics Based Approaches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E0DB567-515A-CB40-A9D3-69353D26B3E9}"/>
              </a:ext>
            </a:extLst>
          </p:cNvPr>
          <p:cNvSpPr txBox="1"/>
          <p:nvPr/>
        </p:nvSpPr>
        <p:spPr>
          <a:xfrm>
            <a:off x="1121652" y="2663481"/>
            <a:ext cx="1070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Images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73EE9F-2F31-8C4D-8277-F143A308CFE6}"/>
              </a:ext>
            </a:extLst>
          </p:cNvPr>
          <p:cNvSpPr txBox="1"/>
          <p:nvPr/>
        </p:nvSpPr>
        <p:spPr>
          <a:xfrm>
            <a:off x="934667" y="3669970"/>
            <a:ext cx="1906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Trees, Sequences, 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Graphical Models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DF7251-F421-0C4B-B549-946A1C973A08}"/>
              </a:ext>
            </a:extLst>
          </p:cNvPr>
          <p:cNvSpPr txBox="1"/>
          <p:nvPr/>
        </p:nvSpPr>
        <p:spPr>
          <a:xfrm>
            <a:off x="662669" y="4861124"/>
            <a:ext cx="2450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Physics Based Models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7C862B-FC59-0548-A425-1E3C49B77A3D}"/>
              </a:ext>
            </a:extLst>
          </p:cNvPr>
          <p:cNvSpPr txBox="1"/>
          <p:nvPr/>
        </p:nvSpPr>
        <p:spPr>
          <a:xfrm>
            <a:off x="838200" y="1595437"/>
            <a:ext cx="2099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/>
              <a:t>Featurization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077D48-6A89-524D-ABB0-A5B5027D7E33}"/>
              </a:ext>
            </a:extLst>
          </p:cNvPr>
          <p:cNvSpPr txBox="1"/>
          <p:nvPr/>
        </p:nvSpPr>
        <p:spPr>
          <a:xfrm>
            <a:off x="4046995" y="1620053"/>
            <a:ext cx="2352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/>
              <a:t>Previous Work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5EAD96-6770-3944-8A4E-C62CD5438F58}"/>
              </a:ext>
            </a:extLst>
          </p:cNvPr>
          <p:cNvSpPr txBox="1"/>
          <p:nvPr/>
        </p:nvSpPr>
        <p:spPr>
          <a:xfrm>
            <a:off x="3780063" y="2243251"/>
            <a:ext cx="2577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L. de Oliveira et al. (2016)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BDB12D-A5C2-E049-96CA-4EB8DC2C9F21}"/>
              </a:ext>
            </a:extLst>
          </p:cNvPr>
          <p:cNvSpPr txBox="1"/>
          <p:nvPr/>
        </p:nvSpPr>
        <p:spPr>
          <a:xfrm>
            <a:off x="4109241" y="2712561"/>
            <a:ext cx="202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Baldi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et al. (2016)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A886C62-F796-074A-9FD4-D969F5108335}"/>
              </a:ext>
            </a:extLst>
          </p:cNvPr>
          <p:cNvCxnSpPr>
            <a:cxnSpLocks/>
          </p:cNvCxnSpPr>
          <p:nvPr/>
        </p:nvCxnSpPr>
        <p:spPr>
          <a:xfrm>
            <a:off x="3440623" y="1595437"/>
            <a:ext cx="0" cy="5084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0CFEFF-B193-874A-B57A-ACD0F0CF2A58}"/>
              </a:ext>
            </a:extLst>
          </p:cNvPr>
          <p:cNvCxnSpPr>
            <a:cxnSpLocks/>
          </p:cNvCxnSpPr>
          <p:nvPr/>
        </p:nvCxnSpPr>
        <p:spPr>
          <a:xfrm>
            <a:off x="6708182" y="1595437"/>
            <a:ext cx="0" cy="5084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B9857584-3E39-BB46-8839-82719E2642C2}"/>
              </a:ext>
            </a:extLst>
          </p:cNvPr>
          <p:cNvSpPr/>
          <p:nvPr/>
        </p:nvSpPr>
        <p:spPr>
          <a:xfrm>
            <a:off x="3801897" y="3181871"/>
            <a:ext cx="2642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effectLst/>
              </a:rPr>
              <a:t>G.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effectLst/>
              </a:rPr>
              <a:t>Louppe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effectLst/>
              </a:rPr>
              <a:t> et al. (2019)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067761-3F89-7C45-983C-1D0FABBF46F8}"/>
              </a:ext>
            </a:extLst>
          </p:cNvPr>
          <p:cNvSpPr/>
          <p:nvPr/>
        </p:nvSpPr>
        <p:spPr>
          <a:xfrm>
            <a:off x="3660182" y="3651181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effectLst/>
              </a:rPr>
              <a:t>A.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effectLst/>
              </a:rPr>
              <a:t>Andreassen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effectLst/>
              </a:rPr>
              <a:t> et al. (2019)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9A8AC5A-890F-194D-90BA-FDED308FDCB9}"/>
              </a:ext>
            </a:extLst>
          </p:cNvPr>
          <p:cNvSpPr/>
          <p:nvPr/>
        </p:nvSpPr>
        <p:spPr>
          <a:xfrm>
            <a:off x="3767971" y="412049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P. T. </a:t>
            </a:r>
            <a:r>
              <a:rPr lang="en-US" dirty="0" err="1"/>
              <a:t>Komiske</a:t>
            </a:r>
            <a:r>
              <a:rPr lang="en-US" dirty="0"/>
              <a:t> et al. (2018) 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3CC10C2-4BA6-E048-A2BE-6A9C4DAB4FC0}"/>
              </a:ext>
            </a:extLst>
          </p:cNvPr>
          <p:cNvSpPr/>
          <p:nvPr/>
        </p:nvSpPr>
        <p:spPr>
          <a:xfrm>
            <a:off x="3943498" y="458980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MR10"/>
              </a:rPr>
              <a:t>K. </a:t>
            </a:r>
            <a:r>
              <a:rPr lang="en-US" dirty="0" err="1">
                <a:latin typeface="CMR10"/>
              </a:rPr>
              <a:t>Datta</a:t>
            </a:r>
            <a:r>
              <a:rPr lang="en-US" dirty="0">
                <a:latin typeface="CMR10"/>
              </a:rPr>
              <a:t> et al. (2018)  </a:t>
            </a:r>
            <a:endParaRPr lang="en-US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C22496-3410-8847-B663-67B48F8ED295}"/>
              </a:ext>
            </a:extLst>
          </p:cNvPr>
          <p:cNvSpPr/>
          <p:nvPr/>
        </p:nvSpPr>
        <p:spPr>
          <a:xfrm>
            <a:off x="3967760" y="505911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CMR10"/>
              </a:rPr>
              <a:t>K. </a:t>
            </a:r>
            <a:r>
              <a:rPr lang="en-US" dirty="0" err="1">
                <a:latin typeface="CMR10"/>
              </a:rPr>
              <a:t>Datta</a:t>
            </a:r>
            <a:r>
              <a:rPr lang="en-US" dirty="0">
                <a:latin typeface="CMR10"/>
              </a:rPr>
              <a:t> et al. (2019)</a:t>
            </a:r>
            <a:endParaRPr lang="en-US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E66800-DA9E-D044-BD9F-876E2E39ED64}"/>
              </a:ext>
            </a:extLst>
          </p:cNvPr>
          <p:cNvSpPr txBox="1"/>
          <p:nvPr/>
        </p:nvSpPr>
        <p:spPr>
          <a:xfrm>
            <a:off x="7963604" y="1589276"/>
            <a:ext cx="1587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/>
              <a:t>Approach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E205DE3-1A23-1C4F-BD3A-20AF6C681B31}"/>
              </a:ext>
            </a:extLst>
          </p:cNvPr>
          <p:cNvSpPr txBox="1"/>
          <p:nvPr/>
        </p:nvSpPr>
        <p:spPr>
          <a:xfrm>
            <a:off x="6878307" y="2243251"/>
            <a:ext cx="505283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Learn basis of energy flow polynomials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Optimal Combinations of </a:t>
            </a:r>
            <a:r>
              <a:rPr lang="en-US" sz="2400" dirty="0" err="1"/>
              <a:t>Subjetiness</a:t>
            </a:r>
            <a:r>
              <a:rPr lang="en-US" sz="2400" dirty="0"/>
              <a:t> Variables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Learn Lorentz invariant quantities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F23014-275B-0F4A-A4A3-2608FA29A553}"/>
              </a:ext>
            </a:extLst>
          </p:cNvPr>
          <p:cNvSpPr/>
          <p:nvPr/>
        </p:nvSpPr>
        <p:spPr>
          <a:xfrm>
            <a:off x="7322082" y="4514046"/>
            <a:ext cx="38862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Rotations and Translations of 4-Vectors don’t conserve jet mass! </a:t>
            </a:r>
          </a:p>
        </p:txBody>
      </p:sp>
    </p:spTree>
    <p:extLst>
      <p:ext uri="{BB962C8B-B14F-4D97-AF65-F5344CB8AC3E}">
        <p14:creationId xmlns:p14="http://schemas.microsoft.com/office/powerpoint/2010/main" val="94332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956826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 Blind (Physics Based) Algorithmic Approach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EED7044-3C71-9A49-9BC3-5AFDD7DD5FE3}"/>
              </a:ext>
            </a:extLst>
          </p:cNvPr>
          <p:cNvSpPr txBox="1"/>
          <p:nvPr/>
        </p:nvSpPr>
        <p:spPr>
          <a:xfrm>
            <a:off x="3073400" y="1574104"/>
            <a:ext cx="911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Two very Simple Deep Neural Nets with 32, 64, or 100 nodes/layer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Binary Search on number of necessary layers until .9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Sigmoid Activation on Last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Binary Cross Entropy Loss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2F3322-7975-BB44-B67F-FBEC34C82A59}"/>
              </a:ext>
            </a:extLst>
          </p:cNvPr>
          <p:cNvSpPr/>
          <p:nvPr/>
        </p:nvSpPr>
        <p:spPr>
          <a:xfrm>
            <a:off x="622300" y="1839242"/>
            <a:ext cx="2082800" cy="6700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The Architecture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092EBE-F4F3-6444-8C95-FA2880FC707C}"/>
              </a:ext>
            </a:extLst>
          </p:cNvPr>
          <p:cNvSpPr/>
          <p:nvPr/>
        </p:nvSpPr>
        <p:spPr>
          <a:xfrm>
            <a:off x="622300" y="3604542"/>
            <a:ext cx="2082800" cy="6700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The Featurization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3E2B9EB-6A19-0C41-9CC7-DB5E9DA5F9D4}"/>
                  </a:ext>
                </a:extLst>
              </p:cNvPr>
              <p:cNvSpPr txBox="1"/>
              <p:nvPr/>
            </p:nvSpPr>
            <p:spPr>
              <a:xfrm>
                <a:off x="3073400" y="3524070"/>
                <a:ext cx="9118600" cy="921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4 Vector-based Classification including coordinates of sub-jets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err="1"/>
                  <a:t>Subjetiness</a:t>
                </a:r>
                <a:r>
                  <a:rPr lang="en-US" sz="2400" dirty="0"/>
                  <a:t>-based Classification including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p>
                    </m:sSubSup>
                  </m:oMath>
                </a14:m>
                <a:r>
                  <a:rPr lang="en-US" sz="2400" dirty="0"/>
                  <a:t>’s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3E2B9EB-6A19-0C41-9CC7-DB5E9DA5F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3400" y="3524070"/>
                <a:ext cx="9118600" cy="921342"/>
              </a:xfrm>
              <a:prstGeom prst="rect">
                <a:avLst/>
              </a:prstGeom>
              <a:blipFill>
                <a:blip r:embed="rId3"/>
                <a:stretch>
                  <a:fillRect l="-834" t="-4054" b="-1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B27261E-D065-3C49-8302-FBC1879257A8}"/>
              </a:ext>
            </a:extLst>
          </p:cNvPr>
          <p:cNvSpPr txBox="1"/>
          <p:nvPr/>
        </p:nvSpPr>
        <p:spPr>
          <a:xfrm>
            <a:off x="838200" y="4846622"/>
            <a:ext cx="106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/>
              <a:t>Train and Cross-Validate on Labelled Simulation Data, then run on signal</a:t>
            </a:r>
          </a:p>
        </p:txBody>
      </p:sp>
    </p:spTree>
    <p:extLst>
      <p:ext uri="{BB962C8B-B14F-4D97-AF65-F5344CB8AC3E}">
        <p14:creationId xmlns:p14="http://schemas.microsoft.com/office/powerpoint/2010/main" val="341245381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588930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 Simple Neural Net Design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EED7044-3C71-9A49-9BC3-5AFDD7DD5FE3}"/>
              </a:ext>
            </a:extLst>
          </p:cNvPr>
          <p:cNvSpPr txBox="1"/>
          <p:nvPr/>
        </p:nvSpPr>
        <p:spPr>
          <a:xfrm>
            <a:off x="3073400" y="1574104"/>
            <a:ext cx="911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Very Simple Deep Neural Nets with 16, 32, 64, or 100 nodes/layer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Binary Search on number of necessary layers until .9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Sigmoid Activation on Last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Binary Cross Entropy Loss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2F3322-7975-BB44-B67F-FBEC34C82A59}"/>
              </a:ext>
            </a:extLst>
          </p:cNvPr>
          <p:cNvSpPr/>
          <p:nvPr/>
        </p:nvSpPr>
        <p:spPr>
          <a:xfrm>
            <a:off x="622300" y="1839242"/>
            <a:ext cx="2082800" cy="6700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The Architecture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007C9C0-F1D8-FA44-849A-B320BF0C8F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5547" y="3210499"/>
            <a:ext cx="5212073" cy="330697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74CAFC9-E5F3-1544-B4FE-3542C00B47AA}"/>
              </a:ext>
            </a:extLst>
          </p:cNvPr>
          <p:cNvSpPr txBox="1"/>
          <p:nvPr/>
        </p:nvSpPr>
        <p:spPr>
          <a:xfrm>
            <a:off x="8087620" y="6148137"/>
            <a:ext cx="35337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From the 6.036 lecture notes, p. 42</a:t>
            </a:r>
          </a:p>
        </p:txBody>
      </p:sp>
    </p:spTree>
    <p:extLst>
      <p:ext uri="{BB962C8B-B14F-4D97-AF65-F5344CB8AC3E}">
        <p14:creationId xmlns:p14="http://schemas.microsoft.com/office/powerpoint/2010/main" val="193520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95111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NN Discriminator as Classification Probability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EED7044-3C71-9A49-9BC3-5AFDD7DD5FE3}"/>
              </a:ext>
            </a:extLst>
          </p:cNvPr>
          <p:cNvSpPr txBox="1"/>
          <p:nvPr/>
        </p:nvSpPr>
        <p:spPr>
          <a:xfrm>
            <a:off x="3073400" y="1574104"/>
            <a:ext cx="911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Two very Simple Deep Neural Nets with 32, 64, or 100 nodes/layer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Binary Search on number of necessary layers until .9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Sigmoid Activation on Last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Binary Cross Entropy Loss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2F3322-7975-BB44-B67F-FBEC34C82A59}"/>
              </a:ext>
            </a:extLst>
          </p:cNvPr>
          <p:cNvSpPr/>
          <p:nvPr/>
        </p:nvSpPr>
        <p:spPr>
          <a:xfrm>
            <a:off x="622300" y="1839242"/>
            <a:ext cx="2082800" cy="6700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The Architecture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243501A-0CDD-B243-B469-4CC6D335AF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2300" y="3205538"/>
            <a:ext cx="5181600" cy="32639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8C4283A-E3DF-5F46-B0D0-375CBA6CD4AB}"/>
              </a:ext>
            </a:extLst>
          </p:cNvPr>
          <p:cNvSpPr txBox="1"/>
          <p:nvPr/>
        </p:nvSpPr>
        <p:spPr>
          <a:xfrm>
            <a:off x="6096000" y="4652822"/>
            <a:ext cx="53292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Strictly in (0, 1), so can we interpret it as a probability? </a:t>
            </a:r>
          </a:p>
        </p:txBody>
      </p:sp>
    </p:spTree>
    <p:extLst>
      <p:ext uri="{BB962C8B-B14F-4D97-AF65-F5344CB8AC3E}">
        <p14:creationId xmlns:p14="http://schemas.microsoft.com/office/powerpoint/2010/main" val="4867797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71504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How to Penalize Misclassification 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EED7044-3C71-9A49-9BC3-5AFDD7DD5FE3}"/>
              </a:ext>
            </a:extLst>
          </p:cNvPr>
          <p:cNvSpPr txBox="1"/>
          <p:nvPr/>
        </p:nvSpPr>
        <p:spPr>
          <a:xfrm>
            <a:off x="3073400" y="1574104"/>
            <a:ext cx="911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Two very Simple Deep Neural Nets with 32, 64, or 100 nodes/layer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Binary Search on number of necessary layers until .9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Sigmoid Activation on Last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Binary Cross Entropy Loss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2F3322-7975-BB44-B67F-FBEC34C82A59}"/>
              </a:ext>
            </a:extLst>
          </p:cNvPr>
          <p:cNvSpPr/>
          <p:nvPr/>
        </p:nvSpPr>
        <p:spPr>
          <a:xfrm>
            <a:off x="622300" y="1839242"/>
            <a:ext cx="2082800" cy="6700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The Architecture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4C85E74-4839-A245-AA52-3D5E51593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05100" y="3574867"/>
            <a:ext cx="6181554" cy="11122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265603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637764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Picking the Relevant Variables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0EED7044-3C71-9A49-9BC3-5AFDD7DD5FE3}"/>
              </a:ext>
            </a:extLst>
          </p:cNvPr>
          <p:cNvSpPr txBox="1"/>
          <p:nvPr/>
        </p:nvSpPr>
        <p:spPr>
          <a:xfrm>
            <a:off x="3073400" y="1574104"/>
            <a:ext cx="911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Two very Simple Deep Neural Nets with 32, 64, or 100 nodes/layer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Binary Search on number of necessary layers until .9 accuracy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Sigmoid Activation on Last Layer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Binary Cross Entropy Loss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22F3322-7975-BB44-B67F-FBEC34C82A59}"/>
              </a:ext>
            </a:extLst>
          </p:cNvPr>
          <p:cNvSpPr/>
          <p:nvPr/>
        </p:nvSpPr>
        <p:spPr>
          <a:xfrm>
            <a:off x="622300" y="1839242"/>
            <a:ext cx="2082800" cy="6700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The Architecture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C092EBE-F4F3-6444-8C95-FA2880FC707C}"/>
              </a:ext>
            </a:extLst>
          </p:cNvPr>
          <p:cNvSpPr/>
          <p:nvPr/>
        </p:nvSpPr>
        <p:spPr>
          <a:xfrm>
            <a:off x="622300" y="3604542"/>
            <a:ext cx="2082800" cy="67005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The Featurization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3E2B9EB-6A19-0C41-9CC7-DB5E9DA5F9D4}"/>
                  </a:ext>
                </a:extLst>
              </p:cNvPr>
              <p:cNvSpPr txBox="1"/>
              <p:nvPr/>
            </p:nvSpPr>
            <p:spPr>
              <a:xfrm>
                <a:off x="3073400" y="3524070"/>
                <a:ext cx="9118600" cy="921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4 Vector-based Classification including coordinates of sub-jets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err="1"/>
                  <a:t>Subjettiness</a:t>
                </a:r>
                <a:r>
                  <a:rPr lang="en-US" sz="2400" dirty="0"/>
                  <a:t>-based Classification including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p>
                    </m:sSubSup>
                  </m:oMath>
                </a14:m>
                <a:r>
                  <a:rPr lang="en-US" sz="2400" dirty="0"/>
                  <a:t>’s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3E2B9EB-6A19-0C41-9CC7-DB5E9DA5F9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73400" y="3524070"/>
                <a:ext cx="9118600" cy="921342"/>
              </a:xfrm>
              <a:prstGeom prst="rect">
                <a:avLst/>
              </a:prstGeom>
              <a:blipFill>
                <a:blip r:embed="rId3"/>
                <a:stretch>
                  <a:fillRect l="-834" t="-4054" b="-121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>
            <a:extLst>
              <a:ext uri="{FF2B5EF4-FFF2-40B4-BE49-F238E27FC236}">
                <a16:creationId xmlns:a16="http://schemas.microsoft.com/office/drawing/2014/main" id="{8B27261E-D065-3C49-8302-FBC1879257A8}"/>
              </a:ext>
            </a:extLst>
          </p:cNvPr>
          <p:cNvSpPr txBox="1"/>
          <p:nvPr/>
        </p:nvSpPr>
        <p:spPr>
          <a:xfrm>
            <a:off x="838200" y="4846622"/>
            <a:ext cx="10636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dirty="0">
                <a:solidFill>
                  <a:schemeClr val="bg2">
                    <a:lumMod val="75000"/>
                  </a:schemeClr>
                </a:solidFill>
              </a:rPr>
              <a:t>Train and Cross-Validate on Labelled Simulation Data, then run on signal</a:t>
            </a:r>
          </a:p>
        </p:txBody>
      </p:sp>
    </p:spTree>
    <p:extLst>
      <p:ext uri="{BB962C8B-B14F-4D97-AF65-F5344CB8AC3E}">
        <p14:creationId xmlns:p14="http://schemas.microsoft.com/office/powerpoint/2010/main" val="38128843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102383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The Eli5 Permutation Importance Sensitivity Test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5C092EBE-F4F3-6444-8C95-FA2880FC707C}"/>
              </a:ext>
            </a:extLst>
          </p:cNvPr>
          <p:cNvSpPr/>
          <p:nvPr/>
        </p:nvSpPr>
        <p:spPr>
          <a:xfrm>
            <a:off x="622300" y="2373045"/>
            <a:ext cx="2082800" cy="670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The Algorithm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E2B9EB-6A19-0C41-9CC7-DB5E9DA5F9D4}"/>
              </a:ext>
            </a:extLst>
          </p:cNvPr>
          <p:cNvSpPr txBox="1"/>
          <p:nvPr/>
        </p:nvSpPr>
        <p:spPr>
          <a:xfrm>
            <a:off x="3073400" y="2265501"/>
            <a:ext cx="911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Train model on every variable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One by one, pick a variable and replace it with noise in the test 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Measure mean decrease in accuracy (MDA) over test set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FAA4A3D-CF0B-3F4F-9346-C444A733EF98}"/>
              </a:ext>
            </a:extLst>
          </p:cNvPr>
          <p:cNvSpPr/>
          <p:nvPr/>
        </p:nvSpPr>
        <p:spPr>
          <a:xfrm>
            <a:off x="622300" y="3909076"/>
            <a:ext cx="2082800" cy="67005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The Noise Model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F271054-6093-1244-99D5-013B79EA34BC}"/>
              </a:ext>
            </a:extLst>
          </p:cNvPr>
          <p:cNvSpPr txBox="1"/>
          <p:nvPr/>
        </p:nvSpPr>
        <p:spPr>
          <a:xfrm>
            <a:off x="3073400" y="3738651"/>
            <a:ext cx="9118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Needs to be over the same domain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Should be drawn over the same distribution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Permute the column!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E2DBCDB-A843-EB4A-9B81-BE75241C6109}"/>
              </a:ext>
            </a:extLst>
          </p:cNvPr>
          <p:cNvSpPr txBox="1"/>
          <p:nvPr/>
        </p:nvSpPr>
        <p:spPr>
          <a:xfrm>
            <a:off x="2685821" y="1579018"/>
            <a:ext cx="65493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Removing each feature and re-training is computationally expensive!</a:t>
            </a:r>
          </a:p>
        </p:txBody>
      </p:sp>
    </p:spTree>
    <p:extLst>
      <p:ext uri="{BB962C8B-B14F-4D97-AF65-F5344CB8AC3E}">
        <p14:creationId xmlns:p14="http://schemas.microsoft.com/office/powerpoint/2010/main" val="3814144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546381"/>
            <a:ext cx="103341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/>
              <a:t>Subjet</a:t>
            </a:r>
            <a:r>
              <a:rPr lang="en-US" sz="2800" dirty="0"/>
              <a:t> Coordinates and </a:t>
            </a:r>
            <a:r>
              <a:rPr lang="en-US" sz="2800" dirty="0" err="1"/>
              <a:t>Subjetiness</a:t>
            </a:r>
            <a:r>
              <a:rPr lang="en-US" sz="2800" dirty="0"/>
              <a:t> Probabilities are the most relevant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18">
            <a:extLst>
              <a:ext uri="{FF2B5EF4-FFF2-40B4-BE49-F238E27FC236}">
                <a16:creationId xmlns:a16="http://schemas.microsoft.com/office/drawing/2014/main" id="{DF865CD2-C081-7243-99D7-720CC4DC08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432968"/>
            <a:ext cx="3316721" cy="4847516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C3A5098-AD8D-7B4D-A7D0-1E8B29DE473A}"/>
              </a:ext>
            </a:extLst>
          </p:cNvPr>
          <p:cNvSpPr/>
          <p:nvPr/>
        </p:nvSpPr>
        <p:spPr>
          <a:xfrm>
            <a:off x="5891462" y="1690523"/>
            <a:ext cx="3433011" cy="67005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i="1" dirty="0">
                <a:solidFill>
                  <a:schemeClr val="tx1"/>
                </a:solidFill>
              </a:rPr>
              <a:t>Our Physics based models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8DFE693-1600-0C48-8015-67714018B3A3}"/>
                  </a:ext>
                </a:extLst>
              </p:cNvPr>
              <p:cNvSpPr txBox="1"/>
              <p:nvPr/>
            </p:nvSpPr>
            <p:spPr>
              <a:xfrm>
                <a:off x="4034606" y="2618133"/>
                <a:ext cx="9118600" cy="92134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/>
                  <a:t>4 Vector-based Classification including coordinates of sub-jets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2400" dirty="0" err="1"/>
                  <a:t>Subjetiness</a:t>
                </a:r>
                <a:r>
                  <a:rPr lang="en-US" sz="2400" dirty="0"/>
                  <a:t>-based Classification including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sub>
                      <m:sup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𝛽</m:t>
                        </m:r>
                      </m:sup>
                    </m:sSubSup>
                  </m:oMath>
                </a14:m>
                <a:r>
                  <a:rPr lang="en-US" sz="2400" dirty="0"/>
                  <a:t>’s and masses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E8DFE693-1600-0C48-8015-67714018B3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34606" y="2618133"/>
                <a:ext cx="9118600" cy="921342"/>
              </a:xfrm>
              <a:prstGeom prst="rect">
                <a:avLst/>
              </a:prstGeom>
              <a:blipFill>
                <a:blip r:embed="rId4"/>
                <a:stretch>
                  <a:fillRect l="-834" t="-4054"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E6F70EFA-F2FB-9F40-955D-14523C17EFAA}"/>
              </a:ext>
            </a:extLst>
          </p:cNvPr>
          <p:cNvSpPr txBox="1"/>
          <p:nvPr/>
        </p:nvSpPr>
        <p:spPr>
          <a:xfrm>
            <a:off x="4501132" y="3898540"/>
            <a:ext cx="9118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+ a concatenation of the 10 most relevant variables</a:t>
            </a:r>
          </a:p>
        </p:txBody>
      </p:sp>
    </p:spTree>
    <p:extLst>
      <p:ext uri="{BB962C8B-B14F-4D97-AF65-F5344CB8AC3E}">
        <p14:creationId xmlns:p14="http://schemas.microsoft.com/office/powerpoint/2010/main" val="38465220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546381"/>
            <a:ext cx="5735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How do we make hard decisions?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58710DD-0731-EC48-B67F-CD50457C3C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08"/>
          <a:stretch/>
        </p:blipFill>
        <p:spPr>
          <a:xfrm>
            <a:off x="712871" y="1890404"/>
            <a:ext cx="5383128" cy="36660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36CC96-9E27-9242-A070-DF116BA4A110}"/>
              </a:ext>
            </a:extLst>
          </p:cNvPr>
          <p:cNvSpPr txBox="1"/>
          <p:nvPr/>
        </p:nvSpPr>
        <p:spPr>
          <a:xfrm>
            <a:off x="3852377" y="1490295"/>
            <a:ext cx="4737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A first attempt: A hard probability threshold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F5246E-A780-5B43-A7D9-D5E14470D2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575" b="5260"/>
          <a:stretch/>
        </p:blipFill>
        <p:spPr>
          <a:xfrm>
            <a:off x="6095999" y="1902250"/>
            <a:ext cx="5257801" cy="36542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7D8C48-BD9E-654E-B18C-DD534398E8D4}"/>
              </a:ext>
            </a:extLst>
          </p:cNvPr>
          <p:cNvSpPr txBox="1"/>
          <p:nvPr/>
        </p:nvSpPr>
        <p:spPr>
          <a:xfrm>
            <a:off x="2549579" y="5722199"/>
            <a:ext cx="7092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Varying the threshold allows us to construct rejection vs. efficiency curves</a:t>
            </a:r>
          </a:p>
        </p:txBody>
      </p:sp>
    </p:spTree>
    <p:extLst>
      <p:ext uri="{BB962C8B-B14F-4D97-AF65-F5344CB8AC3E}">
        <p14:creationId xmlns:p14="http://schemas.microsoft.com/office/powerpoint/2010/main" val="6547996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546381"/>
            <a:ext cx="57358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How do we make hard decisions?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558710DD-0731-EC48-B67F-CD50457C3C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7508"/>
          <a:stretch/>
        </p:blipFill>
        <p:spPr>
          <a:xfrm>
            <a:off x="712871" y="1890404"/>
            <a:ext cx="5383128" cy="366608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E636CC96-9E27-9242-A070-DF116BA4A110}"/>
              </a:ext>
            </a:extLst>
          </p:cNvPr>
          <p:cNvSpPr txBox="1"/>
          <p:nvPr/>
        </p:nvSpPr>
        <p:spPr>
          <a:xfrm>
            <a:off x="3852377" y="1490295"/>
            <a:ext cx="47379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/>
              <a:t>A first attempt: A hard probability threshold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5F5246E-A780-5B43-A7D9-D5E14470D22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575" b="5260"/>
          <a:stretch/>
        </p:blipFill>
        <p:spPr>
          <a:xfrm>
            <a:off x="6095999" y="1902250"/>
            <a:ext cx="5257801" cy="365423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D7D8C48-BD9E-654E-B18C-DD534398E8D4}"/>
              </a:ext>
            </a:extLst>
          </p:cNvPr>
          <p:cNvSpPr txBox="1"/>
          <p:nvPr/>
        </p:nvSpPr>
        <p:spPr>
          <a:xfrm>
            <a:off x="2549579" y="5722199"/>
            <a:ext cx="7092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Varying the threshold allows us to construct rejection vs. efficiency curves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5562B2-851E-864A-829A-EAAB5C3533BA}"/>
              </a:ext>
            </a:extLst>
          </p:cNvPr>
          <p:cNvSpPr txBox="1"/>
          <p:nvPr/>
        </p:nvSpPr>
        <p:spPr>
          <a:xfrm>
            <a:off x="8286290" y="6132442"/>
            <a:ext cx="35721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+ we can compare different models!</a:t>
            </a:r>
          </a:p>
        </p:txBody>
      </p:sp>
    </p:spTree>
    <p:extLst>
      <p:ext uri="{BB962C8B-B14F-4D97-AF65-F5344CB8AC3E}">
        <p14:creationId xmlns:p14="http://schemas.microsoft.com/office/powerpoint/2010/main" val="234255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946566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How can we identify W boson processes? [1]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2EF455D-812A-1E48-B6C5-E6EF042F0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712" y="1315725"/>
            <a:ext cx="3190288" cy="24316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39D675A-852E-1E41-B455-CBF005170C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045"/>
          <a:stretch/>
        </p:blipFill>
        <p:spPr>
          <a:xfrm>
            <a:off x="8255000" y="1771647"/>
            <a:ext cx="3568700" cy="1828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9A00106-285E-0C40-822D-4CF9DC5412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871"/>
          <a:stretch/>
        </p:blipFill>
        <p:spPr>
          <a:xfrm>
            <a:off x="5359400" y="1810624"/>
            <a:ext cx="3212839" cy="164059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9D91840-12A9-5D48-8668-10077245A179}"/>
              </a:ext>
            </a:extLst>
          </p:cNvPr>
          <p:cNvSpPr/>
          <p:nvPr/>
        </p:nvSpPr>
        <p:spPr>
          <a:xfrm>
            <a:off x="1964089" y="3747410"/>
            <a:ext cx="1768946" cy="5978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 Boson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A98AB60-1598-7444-838C-A978738946BD}"/>
                  </a:ext>
                </a:extLst>
              </p:cNvPr>
              <p:cNvSpPr/>
              <p:nvPr/>
            </p:nvSpPr>
            <p:spPr>
              <a:xfrm>
                <a:off x="5715287" y="3764506"/>
                <a:ext cx="2282791" cy="597846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Gluon Scattering</a:t>
                </a:r>
                <a:endParaRPr lang="en-US" i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i="1" dirty="0">
                    <a:solidFill>
                      <a:schemeClr val="tx1"/>
                    </a:solidFill>
                  </a:rPr>
                  <a:t>gg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gg </a:t>
                </a: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A98AB60-1598-7444-838C-A978738946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287" y="3764506"/>
                <a:ext cx="2282791" cy="597846"/>
              </a:xfrm>
              <a:prstGeom prst="rect">
                <a:avLst/>
              </a:prstGeom>
              <a:blipFill>
                <a:blip r:embed="rId5"/>
                <a:stretch>
                  <a:fillRect t="-6122" b="-183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F17DBD9C-93C3-9143-9958-9B2BA787A91C}"/>
              </a:ext>
            </a:extLst>
          </p:cNvPr>
          <p:cNvSpPr/>
          <p:nvPr/>
        </p:nvSpPr>
        <p:spPr>
          <a:xfrm>
            <a:off x="9397952" y="3747410"/>
            <a:ext cx="1768946" cy="5978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Quark antiquark</a:t>
            </a:r>
          </a:p>
          <a:p>
            <a:pPr algn="ctr"/>
            <a:r>
              <a:rPr lang="en-US" dirty="0" err="1">
                <a:solidFill>
                  <a:schemeClr val="tx1"/>
                </a:solidFill>
              </a:rPr>
              <a:t>annihlation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0" name="Right Brace 19">
            <a:extLst>
              <a:ext uri="{FF2B5EF4-FFF2-40B4-BE49-F238E27FC236}">
                <a16:creationId xmlns:a16="http://schemas.microsoft.com/office/drawing/2014/main" id="{BD4CAA96-44E5-E940-809B-8871122CB3D6}"/>
              </a:ext>
            </a:extLst>
          </p:cNvPr>
          <p:cNvSpPr/>
          <p:nvPr/>
        </p:nvSpPr>
        <p:spPr>
          <a:xfrm rot="5400000">
            <a:off x="8443938" y="2805142"/>
            <a:ext cx="301524" cy="3476038"/>
          </a:xfrm>
          <a:prstGeom prst="righ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C1AA343-4D66-9A46-BB68-98AFEE7C87F0}"/>
              </a:ext>
            </a:extLst>
          </p:cNvPr>
          <p:cNvSpPr/>
          <p:nvPr/>
        </p:nvSpPr>
        <p:spPr>
          <a:xfrm>
            <a:off x="7072191" y="4742696"/>
            <a:ext cx="3045018" cy="59784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Main Background Processes</a:t>
            </a:r>
          </a:p>
        </p:txBody>
      </p:sp>
    </p:spTree>
    <p:extLst>
      <p:ext uri="{BB962C8B-B14F-4D97-AF65-F5344CB8AC3E}">
        <p14:creationId xmlns:p14="http://schemas.microsoft.com/office/powerpoint/2010/main" val="19996029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358914"/>
            <a:ext cx="96496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How to </a:t>
            </a:r>
            <a:r>
              <a:rPr lang="en-US" sz="4000" dirty="0"/>
              <a:t>address</a:t>
            </a:r>
            <a:r>
              <a:rPr lang="en-US" sz="3600" dirty="0"/>
              <a:t> a Drastically Imbalanced Dataset?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4E0C4685-8C82-7549-A6E3-ADD327F5E69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486" r="7672" b="4093"/>
          <a:stretch/>
        </p:blipFill>
        <p:spPr>
          <a:xfrm>
            <a:off x="647700" y="1371599"/>
            <a:ext cx="5270500" cy="487630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FA08BA4-436C-9744-9607-8BF9C9B6F8FE}"/>
              </a:ext>
            </a:extLst>
          </p:cNvPr>
          <p:cNvSpPr txBox="1"/>
          <p:nvPr/>
        </p:nvSpPr>
        <p:spPr>
          <a:xfrm>
            <a:off x="6044642" y="1752600"/>
            <a:ext cx="64643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i="1" dirty="0"/>
              <a:t>Roughly 30 times more QCD data than everything else!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645FE32-FC7E-7C4F-B078-4EFB39BDDFC5}"/>
              </a:ext>
            </a:extLst>
          </p:cNvPr>
          <p:cNvSpPr/>
          <p:nvPr/>
        </p:nvSpPr>
        <p:spPr>
          <a:xfrm>
            <a:off x="6413500" y="2489200"/>
            <a:ext cx="48514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Sampled Down QCD population in Dataset had low effect on rejection/efficiency ROC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49C24A-553A-3542-B34A-BF2643A7009C}"/>
              </a:ext>
            </a:extLst>
          </p:cNvPr>
          <p:cNvSpPr txBox="1"/>
          <p:nvPr/>
        </p:nvSpPr>
        <p:spPr>
          <a:xfrm>
            <a:off x="6096000" y="4295815"/>
            <a:ext cx="4944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Future attempts could include SMOTE [10]</a:t>
            </a:r>
          </a:p>
          <a:p>
            <a:r>
              <a:rPr lang="en-US" dirty="0"/>
              <a:t>(Synthetic Minority Oversampling Technique, 2013)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C5BAA1-1976-854D-8FAF-2D318C9CA9BE}"/>
              </a:ext>
            </a:extLst>
          </p:cNvPr>
          <p:cNvSpPr txBox="1"/>
          <p:nvPr/>
        </p:nvSpPr>
        <p:spPr>
          <a:xfrm>
            <a:off x="6096000" y="3907294"/>
            <a:ext cx="9202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Remark</a:t>
            </a:r>
          </a:p>
        </p:txBody>
      </p:sp>
    </p:spTree>
    <p:extLst>
      <p:ext uri="{BB962C8B-B14F-4D97-AF65-F5344CB8AC3E}">
        <p14:creationId xmlns:p14="http://schemas.microsoft.com/office/powerpoint/2010/main" val="376201082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526554"/>
            <a:ext cx="103713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Can we augment our featurization like the manual approach?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B5816486-7C40-4247-8563-5FF85FC043F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814" r="8148" b="3149"/>
          <a:stretch/>
        </p:blipFill>
        <p:spPr>
          <a:xfrm>
            <a:off x="685800" y="1382558"/>
            <a:ext cx="5486400" cy="519880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9352539-F972-8B4F-B086-8DBFFB56AA7E}"/>
              </a:ext>
            </a:extLst>
          </p:cNvPr>
          <p:cNvSpPr/>
          <p:nvPr/>
        </p:nvSpPr>
        <p:spPr>
          <a:xfrm>
            <a:off x="6502400" y="2915161"/>
            <a:ext cx="48514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Simple Augmentations had 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minimal effect on rejection/efficiency ROC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D18B6F-D2AD-2746-91BA-6AFBB482FF9D}"/>
              </a:ext>
            </a:extLst>
          </p:cNvPr>
          <p:cNvSpPr txBox="1"/>
          <p:nvPr/>
        </p:nvSpPr>
        <p:spPr>
          <a:xfrm>
            <a:off x="6502400" y="1884477"/>
            <a:ext cx="4599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Manually introduced </a:t>
            </a:r>
            <a:r>
              <a:rPr lang="en-US" dirty="0" err="1"/>
              <a:t>subjetiness</a:t>
            </a:r>
            <a:r>
              <a:rPr lang="en-US" dirty="0"/>
              <a:t> ratios and rho</a:t>
            </a:r>
          </a:p>
          <a:p>
            <a:pPr algn="ctr"/>
            <a:r>
              <a:rPr lang="en-US" dirty="0"/>
              <a:t> as feature augmentation</a:t>
            </a:r>
          </a:p>
        </p:txBody>
      </p:sp>
    </p:spTree>
    <p:extLst>
      <p:ext uri="{BB962C8B-B14F-4D97-AF65-F5344CB8AC3E}">
        <p14:creationId xmlns:p14="http://schemas.microsoft.com/office/powerpoint/2010/main" val="251757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882228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Jet Sculpting still is the fundamental Issue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F43DC74E-DDA2-9F43-8FF6-6BF4C5C242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400" y="1250949"/>
            <a:ext cx="5956300" cy="5553847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CE983DE-6F8C-4D44-83D7-3FAF6E878861}"/>
              </a:ext>
            </a:extLst>
          </p:cNvPr>
          <p:cNvSpPr/>
          <p:nvPr/>
        </p:nvSpPr>
        <p:spPr>
          <a:xfrm>
            <a:off x="7467600" y="3113472"/>
            <a:ext cx="3530600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We can reject efficiently, but mass extraction isn’t reliable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ED96088-5E7D-2245-9B40-99C7385BAAD5}"/>
              </a:ext>
            </a:extLst>
          </p:cNvPr>
          <p:cNvSpPr txBox="1"/>
          <p:nvPr/>
        </p:nvSpPr>
        <p:spPr>
          <a:xfrm>
            <a:off x="6761967" y="5813677"/>
            <a:ext cx="24709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 peak on top of a peak!</a:t>
            </a:r>
          </a:p>
        </p:txBody>
      </p:sp>
    </p:spTree>
    <p:extLst>
      <p:ext uri="{BB962C8B-B14F-4D97-AF65-F5344CB8AC3E}">
        <p14:creationId xmlns:p14="http://schemas.microsoft.com/office/powerpoint/2010/main" val="16102067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1EB9100-45A2-494D-815B-F26CE340E587}"/>
              </a:ext>
            </a:extLst>
          </p:cNvPr>
          <p:cNvSpPr txBox="1"/>
          <p:nvPr/>
        </p:nvSpPr>
        <p:spPr>
          <a:xfrm>
            <a:off x="838200" y="540388"/>
            <a:ext cx="103689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Can we force the net to distinguish just over the relevant mass region?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8EDE243-C63F-2E4C-91C2-59B1C6FE5CE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07" t="10185" r="7963" b="3889"/>
          <a:stretch/>
        </p:blipFill>
        <p:spPr>
          <a:xfrm>
            <a:off x="838200" y="1435100"/>
            <a:ext cx="5351956" cy="51308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A61C40E-3A06-EB43-B7D4-0B98A2552179}"/>
              </a:ext>
            </a:extLst>
          </p:cNvPr>
          <p:cNvSpPr/>
          <p:nvPr/>
        </p:nvSpPr>
        <p:spPr>
          <a:xfrm>
            <a:off x="6591300" y="5232400"/>
            <a:ext cx="4851400" cy="11117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Mass Windowing doesn’t improve rejection, 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</a:rPr>
              <a:t>and doesn’t help the sculpting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979740A-D7A3-7640-AF7E-99552B44340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56400" y="1530953"/>
            <a:ext cx="4191559" cy="36220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68115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1EB9100-45A2-494D-815B-F26CE340E587}"/>
              </a:ext>
            </a:extLst>
          </p:cNvPr>
          <p:cNvSpPr txBox="1"/>
          <p:nvPr/>
        </p:nvSpPr>
        <p:spPr>
          <a:xfrm>
            <a:off x="838200" y="540388"/>
            <a:ext cx="9257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Characterizing the classification via Discriminator Plots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03411B9-BF4F-3C46-8BE0-0E1C94810E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086" y="1431560"/>
            <a:ext cx="5634789" cy="513717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B1A36F4D-9172-4B40-9BC3-7E9623F4E8D5}"/>
              </a:ext>
            </a:extLst>
          </p:cNvPr>
          <p:cNvSpPr/>
          <p:nvPr/>
        </p:nvSpPr>
        <p:spPr>
          <a:xfrm>
            <a:off x="7337258" y="3391569"/>
            <a:ext cx="3611480" cy="95183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22D83E-B214-BD48-9990-6D769E1614C4}"/>
              </a:ext>
            </a:extLst>
          </p:cNvPr>
          <p:cNvSpPr/>
          <p:nvPr/>
        </p:nvSpPr>
        <p:spPr>
          <a:xfrm>
            <a:off x="6428727" y="2281302"/>
            <a:ext cx="5428542" cy="71906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Very </a:t>
            </a:r>
            <a:r>
              <a:rPr lang="en-US" sz="2000" i="1" dirty="0">
                <a:solidFill>
                  <a:schemeClr val="tx1"/>
                </a:solidFill>
              </a:rPr>
              <a:t>sharp</a:t>
            </a:r>
            <a:r>
              <a:rPr lang="en-US" sz="2000" dirty="0">
                <a:solidFill>
                  <a:schemeClr val="tx1"/>
                </a:solidFill>
              </a:rPr>
              <a:t> changes in classification probability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410C93A-0F04-414F-9C7F-62BF873E098F}"/>
              </a:ext>
            </a:extLst>
          </p:cNvPr>
          <p:cNvSpPr txBox="1"/>
          <p:nvPr/>
        </p:nvSpPr>
        <p:spPr>
          <a:xfrm>
            <a:off x="6351949" y="3867484"/>
            <a:ext cx="5582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How should we understand (and control) the correlation</a:t>
            </a:r>
          </a:p>
          <a:p>
            <a:pPr algn="ctr"/>
            <a:r>
              <a:rPr lang="en-US" dirty="0"/>
              <a:t> of rejection and these variables? </a:t>
            </a:r>
          </a:p>
        </p:txBody>
      </p:sp>
    </p:spTree>
    <p:extLst>
      <p:ext uri="{BB962C8B-B14F-4D97-AF65-F5344CB8AC3E}">
        <p14:creationId xmlns:p14="http://schemas.microsoft.com/office/powerpoint/2010/main" val="25030739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373559"/>
            <a:ext cx="79328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Constant thresholds always sculpt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6B59234-BBCA-A746-B85D-006059D02F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27"/>
          <a:stretch/>
        </p:blipFill>
        <p:spPr>
          <a:xfrm>
            <a:off x="717884" y="1996249"/>
            <a:ext cx="5820079" cy="40248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D37F35-8D99-E145-9058-B7C265EEA442}"/>
              </a:ext>
            </a:extLst>
          </p:cNvPr>
          <p:cNvSpPr txBox="1"/>
          <p:nvPr/>
        </p:nvSpPr>
        <p:spPr>
          <a:xfrm>
            <a:off x="1209325" y="1512008"/>
            <a:ext cx="532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 plot of the average discriminator for each population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15F459-C0B1-3440-BDDB-97D07BD221FF}"/>
              </a:ext>
            </a:extLst>
          </p:cNvPr>
          <p:cNvSpPr/>
          <p:nvPr/>
        </p:nvSpPr>
        <p:spPr>
          <a:xfrm>
            <a:off x="6917784" y="3082917"/>
            <a:ext cx="4851400" cy="11117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A constant threshold is bound to correlate with the mass, and thus </a:t>
            </a:r>
            <a:r>
              <a:rPr lang="en-US" sz="2000" b="1" dirty="0">
                <a:solidFill>
                  <a:schemeClr val="tx1"/>
                </a:solidFill>
              </a:rPr>
              <a:t>sculpt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75FF66-CB5A-DE45-B553-AA8FFD3F9F99}"/>
              </a:ext>
            </a:extLst>
          </p:cNvPr>
          <p:cNvSpPr txBox="1"/>
          <p:nvPr/>
        </p:nvSpPr>
        <p:spPr>
          <a:xfrm>
            <a:off x="573894" y="6021147"/>
            <a:ext cx="67865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(Indeed we are more likely to find a W boson near the W boson mass)</a:t>
            </a:r>
          </a:p>
        </p:txBody>
      </p:sp>
    </p:spTree>
    <p:extLst>
      <p:ext uri="{BB962C8B-B14F-4D97-AF65-F5344CB8AC3E}">
        <p14:creationId xmlns:p14="http://schemas.microsoft.com/office/powerpoint/2010/main" val="129965323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373559"/>
            <a:ext cx="793281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Constant thresholds always sculpt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>
            <a:extLst>
              <a:ext uri="{FF2B5EF4-FFF2-40B4-BE49-F238E27FC236}">
                <a16:creationId xmlns:a16="http://schemas.microsoft.com/office/drawing/2014/main" id="{C6B59234-BBCA-A746-B85D-006059D02F7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927"/>
          <a:stretch/>
        </p:blipFill>
        <p:spPr>
          <a:xfrm>
            <a:off x="717884" y="1996249"/>
            <a:ext cx="5820079" cy="402489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CD37F35-8D99-E145-9058-B7C265EEA442}"/>
              </a:ext>
            </a:extLst>
          </p:cNvPr>
          <p:cNvSpPr txBox="1"/>
          <p:nvPr/>
        </p:nvSpPr>
        <p:spPr>
          <a:xfrm>
            <a:off x="1209325" y="1512008"/>
            <a:ext cx="5328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 plot of the average discriminator for each population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915F459-C0B1-3440-BDDB-97D07BD221FF}"/>
              </a:ext>
            </a:extLst>
          </p:cNvPr>
          <p:cNvSpPr/>
          <p:nvPr/>
        </p:nvSpPr>
        <p:spPr>
          <a:xfrm>
            <a:off x="6917784" y="3082917"/>
            <a:ext cx="4851400" cy="1111761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>
                <a:solidFill>
                  <a:schemeClr val="tx1"/>
                </a:solidFill>
              </a:rPr>
              <a:t>A constant threshold is bound to correlate with the mass, and thus </a:t>
            </a:r>
            <a:r>
              <a:rPr lang="en-US" sz="2000" b="1" dirty="0">
                <a:solidFill>
                  <a:schemeClr val="tx1"/>
                </a:solidFill>
              </a:rPr>
              <a:t>sculpt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3FE963-9DE0-3D4C-9E46-B90655F55F36}"/>
              </a:ext>
            </a:extLst>
          </p:cNvPr>
          <p:cNvSpPr txBox="1"/>
          <p:nvPr/>
        </p:nvSpPr>
        <p:spPr>
          <a:xfrm>
            <a:off x="7299174" y="4707584"/>
            <a:ext cx="40886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So how do we decorrelate the mass?</a:t>
            </a:r>
          </a:p>
        </p:txBody>
      </p:sp>
    </p:spTree>
    <p:extLst>
      <p:ext uri="{BB962C8B-B14F-4D97-AF65-F5344CB8AC3E}">
        <p14:creationId xmlns:p14="http://schemas.microsoft.com/office/powerpoint/2010/main" val="123664887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526554"/>
            <a:ext cx="102680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Discriminator Plots allow us to sculpt at our discretion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5EA8F09D-B12A-5849-83C4-321B49126B07}"/>
              </a:ext>
            </a:extLst>
          </p:cNvPr>
          <p:cNvSpPr txBox="1"/>
          <p:nvPr/>
        </p:nvSpPr>
        <p:spPr>
          <a:xfrm>
            <a:off x="355893" y="1504197"/>
            <a:ext cx="6023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Let us pick just the 5</a:t>
            </a:r>
            <a:r>
              <a:rPr lang="en-US" i="1" baseline="30000" dirty="0"/>
              <a:t>th</a:t>
            </a:r>
            <a:r>
              <a:rPr lang="en-US" i="1" dirty="0"/>
              <a:t> percentile QCD discriminator at each bin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150E2CF-C0D1-1645-99A6-372AC4A100D0}"/>
              </a:ext>
            </a:extLst>
          </p:cNvPr>
          <p:cNvSpPr txBox="1"/>
          <p:nvPr/>
        </p:nvSpPr>
        <p:spPr>
          <a:xfrm>
            <a:off x="6718124" y="5815445"/>
            <a:ext cx="4536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Spline, and use as a mass dependent threshold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26E6781-BAE2-224B-96E9-DBE85429EAA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763"/>
          <a:stretch/>
        </p:blipFill>
        <p:spPr>
          <a:xfrm>
            <a:off x="353046" y="2022099"/>
            <a:ext cx="5616309" cy="3793346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D4CED0AC-C11B-4946-A47F-C9FD0425F59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69355" y="1992215"/>
            <a:ext cx="5561673" cy="3793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363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94560" y="558225"/>
            <a:ext cx="979114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Splining the QCD percentiles shows considerable progress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7F0EE036-DDC0-0349-A5E1-8D52F42FD6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88"/>
          <a:stretch/>
        </p:blipFill>
        <p:spPr>
          <a:xfrm>
            <a:off x="93940" y="1336732"/>
            <a:ext cx="6090290" cy="413145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C1DA957-0600-F64F-AE58-E9B00CE50BF3}"/>
              </a:ext>
            </a:extLst>
          </p:cNvPr>
          <p:cNvSpPr txBox="1"/>
          <p:nvPr/>
        </p:nvSpPr>
        <p:spPr>
          <a:xfrm>
            <a:off x="1415472" y="5615226"/>
            <a:ext cx="34472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Still a bit bumpy and not a great fit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AB88944-E10B-9F4B-B1B9-E119E1A894A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604"/>
          <a:stretch/>
        </p:blipFill>
        <p:spPr>
          <a:xfrm>
            <a:off x="6096000" y="1529939"/>
            <a:ext cx="5689438" cy="3938247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2C8C7E-D09F-2741-9C1A-CAF208DE44F4}"/>
                  </a:ext>
                </a:extLst>
              </p:cNvPr>
              <p:cNvSpPr txBox="1"/>
              <p:nvPr/>
            </p:nvSpPr>
            <p:spPr>
              <a:xfrm>
                <a:off x="7243750" y="5661393"/>
                <a:ext cx="4187749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/>
                  <a:t>Gaussian with mean at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86.7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1.2 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𝐺𝑒𝑉</m:t>
                    </m:r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en-US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/DOF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=480/20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𝑝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−4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F12C8C7E-D09F-2741-9C1A-CAF208DE44F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43750" y="5661393"/>
                <a:ext cx="4187749" cy="646331"/>
              </a:xfrm>
              <a:prstGeom prst="rect">
                <a:avLst/>
              </a:prstGeom>
              <a:blipFill>
                <a:blip r:embed="rId5"/>
                <a:stretch>
                  <a:fillRect l="-906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3133130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373559"/>
            <a:ext cx="977947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Failed attempts and Motivating Questions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58DBF065-50C2-8240-B69F-E0EF39D5DF1D}"/>
              </a:ext>
            </a:extLst>
          </p:cNvPr>
          <p:cNvSpPr txBox="1"/>
          <p:nvPr/>
        </p:nvSpPr>
        <p:spPr>
          <a:xfrm>
            <a:off x="1187115" y="1475723"/>
            <a:ext cx="1016668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Can we decorrelate the rejection from the mass by performing PCA and removing the vector with largest mass component?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Can we penalize mass sculpting during training, by introducing a regularization that is a function of the distance between the rejected and original distributions?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Once we have a net that can reject without sculpting, can we revisit other </a:t>
            </a:r>
            <a:r>
              <a:rPr lang="en-US" sz="2400" dirty="0" err="1"/>
              <a:t>blackboxes</a:t>
            </a:r>
            <a:r>
              <a:rPr lang="en-US" sz="2400" dirty="0"/>
              <a:t> like random forest regression, k nearest neighbors, gradient boosted trees?</a:t>
            </a:r>
          </a:p>
        </p:txBody>
      </p:sp>
    </p:spTree>
    <p:extLst>
      <p:ext uri="{BB962C8B-B14F-4D97-AF65-F5344CB8AC3E}">
        <p14:creationId xmlns:p14="http://schemas.microsoft.com/office/powerpoint/2010/main" val="1690738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877637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How can we identify W boson processes?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A2EF455D-812A-1E48-B6C5-E6EF042F0C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1712" y="1315725"/>
            <a:ext cx="3190288" cy="243168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239D675A-852E-1E41-B455-CBF005170C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045"/>
          <a:stretch/>
        </p:blipFill>
        <p:spPr>
          <a:xfrm>
            <a:off x="8255000" y="1771647"/>
            <a:ext cx="3568700" cy="18288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9A00106-285E-0C40-822D-4CF9DC54126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50871"/>
          <a:stretch/>
        </p:blipFill>
        <p:spPr>
          <a:xfrm>
            <a:off x="5359400" y="1810624"/>
            <a:ext cx="3212839" cy="164059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19D91840-12A9-5D48-8668-10077245A179}"/>
              </a:ext>
            </a:extLst>
          </p:cNvPr>
          <p:cNvSpPr/>
          <p:nvPr/>
        </p:nvSpPr>
        <p:spPr>
          <a:xfrm>
            <a:off x="1964089" y="3747410"/>
            <a:ext cx="1768946" cy="5978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W Boson Decay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A98AB60-1598-7444-838C-A978738946BD}"/>
                  </a:ext>
                </a:extLst>
              </p:cNvPr>
              <p:cNvSpPr/>
              <p:nvPr/>
            </p:nvSpPr>
            <p:spPr>
              <a:xfrm>
                <a:off x="5715287" y="3764506"/>
                <a:ext cx="2282791" cy="597846"/>
              </a:xfrm>
              <a:prstGeom prst="rect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Gluon Scattering</a:t>
                </a:r>
                <a:endParaRPr lang="en-US" i="1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i="1" dirty="0">
                    <a:solidFill>
                      <a:schemeClr val="tx1"/>
                    </a:solidFill>
                  </a:rPr>
                  <a:t>gg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i="1" dirty="0">
                    <a:solidFill>
                      <a:schemeClr val="tx1"/>
                    </a:solidFill>
                  </a:rPr>
                  <a:t>gg </a:t>
                </a:r>
              </a:p>
            </p:txBody>
          </p:sp>
        </mc:Choice>
        <mc:Fallback xmlns=""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1A98AB60-1598-7444-838C-A978738946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5287" y="3764506"/>
                <a:ext cx="2282791" cy="597846"/>
              </a:xfrm>
              <a:prstGeom prst="rect">
                <a:avLst/>
              </a:prstGeom>
              <a:blipFill>
                <a:blip r:embed="rId5"/>
                <a:stretch>
                  <a:fillRect t="-6122" b="-18367"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Rectangle 18">
            <a:extLst>
              <a:ext uri="{FF2B5EF4-FFF2-40B4-BE49-F238E27FC236}">
                <a16:creationId xmlns:a16="http://schemas.microsoft.com/office/drawing/2014/main" id="{F17DBD9C-93C3-9143-9958-9B2BA787A91C}"/>
              </a:ext>
            </a:extLst>
          </p:cNvPr>
          <p:cNvSpPr/>
          <p:nvPr/>
        </p:nvSpPr>
        <p:spPr>
          <a:xfrm>
            <a:off x="9397952" y="3747410"/>
            <a:ext cx="1768946" cy="5978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Quark antiquark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annihilation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0371001-85B3-E743-855A-40C66F4093CF}"/>
              </a:ext>
            </a:extLst>
          </p:cNvPr>
          <p:cNvSpPr/>
          <p:nvPr/>
        </p:nvSpPr>
        <p:spPr>
          <a:xfrm>
            <a:off x="0" y="5088530"/>
            <a:ext cx="12192000" cy="597846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b="1" dirty="0">
                <a:solidFill>
                  <a:schemeClr val="tx1"/>
                </a:solidFill>
              </a:rPr>
              <a:t>Goal </a:t>
            </a:r>
            <a:r>
              <a:rPr lang="en-US" sz="2000" dirty="0">
                <a:solidFill>
                  <a:schemeClr val="tx1"/>
                </a:solidFill>
              </a:rPr>
              <a:t>is to identify Jets that came from 2 quarks</a:t>
            </a:r>
          </a:p>
        </p:txBody>
      </p:sp>
    </p:spTree>
    <p:extLst>
      <p:ext uri="{BB962C8B-B14F-4D97-AF65-F5344CB8AC3E}">
        <p14:creationId xmlns:p14="http://schemas.microsoft.com/office/powerpoint/2010/main" val="276944502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24727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References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F36C787-419F-EC4E-B87B-DA52342E0190}"/>
              </a:ext>
            </a:extLst>
          </p:cNvPr>
          <p:cNvSpPr txBox="1"/>
          <p:nvPr/>
        </p:nvSpPr>
        <p:spPr>
          <a:xfrm>
            <a:off x="838200" y="1143000"/>
            <a:ext cx="11101116" cy="7848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1. </a:t>
            </a:r>
            <a:r>
              <a:rPr lang="en-US" dirty="0" err="1"/>
              <a:t>Vqq</a:t>
            </a:r>
            <a:r>
              <a:rPr lang="en-US" dirty="0"/>
              <a:t> 8.13 Notebook</a:t>
            </a:r>
          </a:p>
          <a:p>
            <a:r>
              <a:rPr lang="en-US" dirty="0"/>
              <a:t>2. Ryan Reece, Ph.D., </a:t>
            </a:r>
            <a:r>
              <a:rPr lang="en-US" i="1" dirty="0"/>
              <a:t>Santa Cruz Institute for Particle Physics, </a:t>
            </a:r>
            <a:r>
              <a:rPr lang="en-US" i="1" dirty="0">
                <a:hlinkClick r:id="rId3"/>
              </a:rPr>
              <a:t>https://reece.scipp.ucsc.edu</a:t>
            </a:r>
            <a:endParaRPr lang="en-US" i="1" dirty="0"/>
          </a:p>
          <a:p>
            <a:r>
              <a:rPr lang="en-US" dirty="0"/>
              <a:t>3. L. de Oliveira, M. Kagan, L. Mackey, B. </a:t>
            </a:r>
            <a:r>
              <a:rPr lang="en-US" dirty="0" err="1"/>
              <a:t>Nachman</a:t>
            </a:r>
            <a:r>
              <a:rPr lang="en-US" dirty="0"/>
              <a:t>, A. Schwartzman, Jet- images —</a:t>
            </a:r>
          </a:p>
          <a:p>
            <a:r>
              <a:rPr lang="en-US" dirty="0"/>
              <a:t> deep learning edition, JHEP 07 (2016) 069. arXiv:1511.05190, doi:10.1007/JHEP07(2016)069. </a:t>
            </a:r>
          </a:p>
          <a:p>
            <a:r>
              <a:rPr lang="en-US" dirty="0"/>
              <a:t>4. P. </a:t>
            </a:r>
            <a:r>
              <a:rPr lang="en-US" dirty="0" err="1"/>
              <a:t>Baldi</a:t>
            </a:r>
            <a:r>
              <a:rPr lang="en-US" dirty="0"/>
              <a:t>, K. Bauer, C. </a:t>
            </a:r>
            <a:r>
              <a:rPr lang="en-US" dirty="0" err="1"/>
              <a:t>Eng</a:t>
            </a:r>
            <a:r>
              <a:rPr lang="en-US" dirty="0"/>
              <a:t>, P. Sadowski, D. </a:t>
            </a:r>
            <a:r>
              <a:rPr lang="en-US" dirty="0" err="1"/>
              <a:t>Whiteson</a:t>
            </a:r>
            <a:r>
              <a:rPr lang="en-US" dirty="0"/>
              <a:t>, Jet </a:t>
            </a:r>
            <a:r>
              <a:rPr lang="en-US" dirty="0" err="1"/>
              <a:t>Substruc</a:t>
            </a:r>
            <a:r>
              <a:rPr lang="en-US" dirty="0"/>
              <a:t>- </a:t>
            </a:r>
            <a:r>
              <a:rPr lang="en-US" dirty="0" err="1"/>
              <a:t>ture</a:t>
            </a:r>
            <a:r>
              <a:rPr lang="en-US" dirty="0"/>
              <a:t> Classification in High-Energy Physics </a:t>
            </a:r>
          </a:p>
          <a:p>
            <a:r>
              <a:rPr lang="en-US" dirty="0"/>
              <a:t>with Deep Neural Networks, Phys. Rev. D93 (9) (2016) 094034. arXiv:1603.09349, doi:10.1103/ PhysRevD.93.094034.</a:t>
            </a:r>
          </a:p>
          <a:p>
            <a:r>
              <a:rPr lang="en-US" dirty="0"/>
              <a:t>5. G. </a:t>
            </a:r>
            <a:r>
              <a:rPr lang="en-US" dirty="0" err="1"/>
              <a:t>Louppe</a:t>
            </a:r>
            <a:r>
              <a:rPr lang="en-US" dirty="0"/>
              <a:t>, K. Cho, C. </a:t>
            </a:r>
            <a:r>
              <a:rPr lang="en-US" dirty="0" err="1"/>
              <a:t>Becot</a:t>
            </a:r>
            <a:r>
              <a:rPr lang="en-US" dirty="0"/>
              <a:t>, K. Cranmer, QCD-Aware Recursive Neural Networks for Jet Physics, </a:t>
            </a:r>
          </a:p>
          <a:p>
            <a:r>
              <a:rPr lang="en-US" dirty="0"/>
              <a:t>JHEP 01 (2019) 057. arXiv:1702.00748, </a:t>
            </a:r>
            <a:r>
              <a:rPr lang="en-US" dirty="0" err="1"/>
              <a:t>doi</a:t>
            </a:r>
            <a:r>
              <a:rPr lang="en-US" dirty="0"/>
              <a:t>: 10.1007/JHEP01(2019)057. </a:t>
            </a:r>
          </a:p>
          <a:p>
            <a:r>
              <a:rPr lang="en-US" dirty="0"/>
              <a:t>6. A. </a:t>
            </a:r>
            <a:r>
              <a:rPr lang="en-US" dirty="0" err="1"/>
              <a:t>Andreassen</a:t>
            </a:r>
            <a:r>
              <a:rPr lang="en-US" dirty="0"/>
              <a:t>, I. </a:t>
            </a:r>
            <a:r>
              <a:rPr lang="en-US" dirty="0" err="1"/>
              <a:t>Feige</a:t>
            </a:r>
            <a:r>
              <a:rPr lang="en-US" dirty="0"/>
              <a:t>, C. Frye, M. D. Schwartz, JUNIPR: a Frame- work for Unsupervised Machine Learning in </a:t>
            </a:r>
          </a:p>
          <a:p>
            <a:r>
              <a:rPr lang="en-US" dirty="0"/>
              <a:t>Particle Physics, Eur. Phys. J. C79 (2) (2019) 102. arXiv:1804.09720, doi:10.1140/</a:t>
            </a:r>
            <a:r>
              <a:rPr lang="en-US" dirty="0" err="1"/>
              <a:t>epjc</a:t>
            </a:r>
            <a:r>
              <a:rPr lang="en-US" dirty="0"/>
              <a:t>/ s10052-019-6607-9. </a:t>
            </a:r>
          </a:p>
          <a:p>
            <a:r>
              <a:rPr lang="en-US" dirty="0"/>
              <a:t>7. K. </a:t>
            </a:r>
            <a:r>
              <a:rPr lang="en-US" dirty="0" err="1"/>
              <a:t>Datta</a:t>
            </a:r>
            <a:r>
              <a:rPr lang="en-US" dirty="0"/>
              <a:t>, A. </a:t>
            </a:r>
            <a:r>
              <a:rPr lang="en-US" dirty="0" err="1"/>
              <a:t>Larkoski</a:t>
            </a:r>
            <a:r>
              <a:rPr lang="en-US" dirty="0"/>
              <a:t>, How Much Information is in a Jet?, JHEP 06 </a:t>
            </a:r>
          </a:p>
          <a:p>
            <a:r>
              <a:rPr lang="en-US" dirty="0"/>
              <a:t>(2017) 073. arXiv:1704.08249, doi:10.1007/JHEP06(2017)073. </a:t>
            </a:r>
          </a:p>
          <a:p>
            <a:r>
              <a:rPr lang="en-US" dirty="0"/>
              <a:t>8. K. </a:t>
            </a:r>
            <a:r>
              <a:rPr lang="en-US" dirty="0" err="1"/>
              <a:t>Datta</a:t>
            </a:r>
            <a:r>
              <a:rPr lang="en-US" dirty="0"/>
              <a:t>, A. </a:t>
            </a:r>
            <a:r>
              <a:rPr lang="en-US" dirty="0" err="1"/>
              <a:t>Larkoski</a:t>
            </a:r>
            <a:r>
              <a:rPr lang="en-US" dirty="0"/>
              <a:t>, B. </a:t>
            </a:r>
            <a:r>
              <a:rPr lang="en-US" dirty="0" err="1"/>
              <a:t>Nachman</a:t>
            </a:r>
            <a:r>
              <a:rPr lang="en-US" dirty="0"/>
              <a:t>, Automating the Construction of Jet Observables with </a:t>
            </a:r>
          </a:p>
          <a:p>
            <a:r>
              <a:rPr lang="en-US" dirty="0"/>
              <a:t>Machine Learning (2019) arXiv:1902.07180. </a:t>
            </a:r>
          </a:p>
          <a:p>
            <a:r>
              <a:rPr lang="en-US" dirty="0"/>
              <a:t>9. A. </a:t>
            </a:r>
            <a:r>
              <a:rPr lang="en-US" dirty="0" err="1"/>
              <a:t>Larkowski</a:t>
            </a:r>
            <a:r>
              <a:rPr lang="en-US" dirty="0"/>
              <a:t>, I. </a:t>
            </a:r>
            <a:r>
              <a:rPr lang="en-US" dirty="0" err="1"/>
              <a:t>Moult</a:t>
            </a:r>
            <a:r>
              <a:rPr lang="en-US" dirty="0"/>
              <a:t>, B. </a:t>
            </a:r>
            <a:r>
              <a:rPr lang="en-US" dirty="0" err="1"/>
              <a:t>Nachman</a:t>
            </a:r>
            <a:r>
              <a:rPr lang="en-US" dirty="0"/>
              <a:t>, Jet Substructure at the Large Hadron Collider: A Review of Recent Advances </a:t>
            </a:r>
          </a:p>
          <a:p>
            <a:r>
              <a:rPr lang="en-US" dirty="0"/>
              <a:t>in Theory and Machine Learning (2019) arXiv:1709.04464v2 </a:t>
            </a:r>
          </a:p>
          <a:p>
            <a:r>
              <a:rPr lang="en-US" dirty="0"/>
              <a:t>10. </a:t>
            </a:r>
            <a:r>
              <a:rPr lang="en-US" dirty="0" err="1"/>
              <a:t>Blagus</a:t>
            </a:r>
            <a:r>
              <a:rPr lang="en-US" dirty="0"/>
              <a:t>, R., </a:t>
            </a:r>
            <a:r>
              <a:rPr lang="en-US" dirty="0" err="1"/>
              <a:t>Lusa</a:t>
            </a:r>
            <a:r>
              <a:rPr lang="en-US" dirty="0"/>
              <a:t>, L. SMOTE for high-dimensional class-imbalanced data. </a:t>
            </a:r>
            <a:r>
              <a:rPr lang="en-US" i="1" dirty="0"/>
              <a:t>BMC Bioinformatics</a:t>
            </a:r>
            <a:r>
              <a:rPr lang="en-US" dirty="0"/>
              <a:t> </a:t>
            </a:r>
            <a:r>
              <a:rPr lang="en-US" b="1" dirty="0"/>
              <a:t>14, </a:t>
            </a:r>
            <a:r>
              <a:rPr lang="en-US" dirty="0"/>
              <a:t>106 (2013). </a:t>
            </a:r>
          </a:p>
          <a:p>
            <a:r>
              <a:rPr lang="en-US" dirty="0">
                <a:hlinkClick r:id="rId4"/>
              </a:rPr>
              <a:t>https://doi.org/10.1186/1471-2105-14-106</a:t>
            </a:r>
            <a:endParaRPr lang="en-US" dirty="0"/>
          </a:p>
          <a:p>
            <a:r>
              <a:rPr lang="en-US" dirty="0"/>
              <a:t>11. D. </a:t>
            </a:r>
            <a:r>
              <a:rPr lang="en-US" dirty="0" err="1"/>
              <a:t>Bertolini</a:t>
            </a:r>
            <a:r>
              <a:rPr lang="en-US" dirty="0"/>
              <a:t>, P. Harris, M. Low, N. Tran, Pileup Per Particle Identification, JHEP 10 (2014) 059. </a:t>
            </a:r>
          </a:p>
          <a:p>
            <a:r>
              <a:rPr lang="en-US" dirty="0"/>
              <a:t>arXiv:1407.6013, doi:10.1007/JHEP10(2014) 059.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 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5067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5E815F-41D9-1A4C-8BA8-3B9B78257F28}"/>
              </a:ext>
            </a:extLst>
          </p:cNvPr>
          <p:cNvSpPr txBox="1"/>
          <p:nvPr/>
        </p:nvSpPr>
        <p:spPr>
          <a:xfrm>
            <a:off x="3686141" y="2767281"/>
            <a:ext cx="481971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60595794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E5E815F-41D9-1A4C-8BA8-3B9B78257F28}"/>
              </a:ext>
            </a:extLst>
          </p:cNvPr>
          <p:cNvSpPr txBox="1"/>
          <p:nvPr/>
        </p:nvSpPr>
        <p:spPr>
          <a:xfrm>
            <a:off x="3686141" y="2767281"/>
            <a:ext cx="492917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dirty="0"/>
              <a:t>Extra Slides</a:t>
            </a:r>
          </a:p>
        </p:txBody>
      </p:sp>
    </p:spTree>
    <p:extLst>
      <p:ext uri="{BB962C8B-B14F-4D97-AF65-F5344CB8AC3E}">
        <p14:creationId xmlns:p14="http://schemas.microsoft.com/office/powerpoint/2010/main" val="38884773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81054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ATLAS data flow and analysis setup [2]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9EFAC2A1-3641-5F4D-92E3-887B16D764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6465"/>
          <a:stretch/>
        </p:blipFill>
        <p:spPr>
          <a:xfrm>
            <a:off x="92327" y="1289912"/>
            <a:ext cx="7634354" cy="5065168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B280A33-1481-EF4A-B467-ED8AD80D1041}"/>
              </a:ext>
            </a:extLst>
          </p:cNvPr>
          <p:cNvSpPr txBox="1"/>
          <p:nvPr/>
        </p:nvSpPr>
        <p:spPr>
          <a:xfrm>
            <a:off x="7726680" y="1830765"/>
            <a:ext cx="4465319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LHC data from 8 </a:t>
            </a:r>
            <a:r>
              <a:rPr lang="en-US" sz="2400" dirty="0" err="1"/>
              <a:t>TeV</a:t>
            </a:r>
            <a:r>
              <a:rPr lang="en-US" sz="2400" dirty="0"/>
              <a:t> collisions.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Monte Carlo Simulations of QCD and W/Z collisions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Fed through Jet reconstruction algorithm (PUPPI) [11]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Constructs </a:t>
            </a:r>
            <a:r>
              <a:rPr lang="en-US" sz="2400" i="1" dirty="0"/>
              <a:t>n-tuples</a:t>
            </a:r>
            <a:r>
              <a:rPr lang="en-US" sz="2400" dirty="0"/>
              <a:t> of jet variables</a:t>
            </a:r>
          </a:p>
        </p:txBody>
      </p:sp>
    </p:spTree>
    <p:extLst>
      <p:ext uri="{BB962C8B-B14F-4D97-AF65-F5344CB8AC3E}">
        <p14:creationId xmlns:p14="http://schemas.microsoft.com/office/powerpoint/2010/main" val="291158077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108534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PCA shows progress in smoothing the discriminator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BBC43644-DB6C-B24F-ACF0-946B48694C4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530" r="4507"/>
          <a:stretch/>
        </p:blipFill>
        <p:spPr>
          <a:xfrm>
            <a:off x="3011354" y="1678071"/>
            <a:ext cx="6169292" cy="4301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0427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77992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CMS data flow and analysis setup [2]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CB280A33-1481-EF4A-B467-ED8AD80D1041}"/>
              </a:ext>
            </a:extLst>
          </p:cNvPr>
          <p:cNvSpPr txBox="1"/>
          <p:nvPr/>
        </p:nvSpPr>
        <p:spPr>
          <a:xfrm>
            <a:off x="6963278" y="1830765"/>
            <a:ext cx="522872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LHC data from 8 </a:t>
            </a:r>
            <a:r>
              <a:rPr lang="en-US" sz="2400" dirty="0" err="1"/>
              <a:t>TeV</a:t>
            </a:r>
            <a:r>
              <a:rPr lang="en-US" sz="2400" dirty="0"/>
              <a:t> collisions.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Monte Carlo Simulations of QCD and W/Z collisions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Fed through Jet reconstruction algorithm (PUPPI) [11]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Constructs </a:t>
            </a:r>
            <a:r>
              <a:rPr lang="en-US" sz="2400" i="1" dirty="0"/>
              <a:t>n-tuples</a:t>
            </a:r>
            <a:r>
              <a:rPr lang="en-US" sz="2400" dirty="0"/>
              <a:t> of jet variables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D0986D8-9EC5-FF4D-93A6-E98008E6489E}"/>
              </a:ext>
            </a:extLst>
          </p:cNvPr>
          <p:cNvSpPr/>
          <p:nvPr/>
        </p:nvSpPr>
        <p:spPr>
          <a:xfrm>
            <a:off x="425116" y="1850886"/>
            <a:ext cx="1327484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CMS Detector 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6B3031F-0332-DF44-ADEA-F9D0A73A04D6}"/>
              </a:ext>
            </a:extLst>
          </p:cNvPr>
          <p:cNvCxnSpPr>
            <a:cxnSpLocks/>
            <a:stCxn id="2" idx="3"/>
            <a:endCxn id="10" idx="1"/>
          </p:cNvCxnSpPr>
          <p:nvPr/>
        </p:nvCxnSpPr>
        <p:spPr>
          <a:xfrm>
            <a:off x="1752600" y="2308086"/>
            <a:ext cx="11863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77BBCC7A-4F1A-8543-9C5D-4700FE240CD0}"/>
              </a:ext>
            </a:extLst>
          </p:cNvPr>
          <p:cNvSpPr/>
          <p:nvPr/>
        </p:nvSpPr>
        <p:spPr>
          <a:xfrm>
            <a:off x="2938914" y="1850886"/>
            <a:ext cx="1419726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Trigger Algorithm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EB79CE-70F6-924C-AD4F-740F0BBD655D}"/>
              </a:ext>
            </a:extLst>
          </p:cNvPr>
          <p:cNvSpPr/>
          <p:nvPr/>
        </p:nvSpPr>
        <p:spPr>
          <a:xfrm>
            <a:off x="425116" y="3567391"/>
            <a:ext cx="1327484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Kinematics MC 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FC2D1039-7AEB-D14B-96D7-B753E186A4A8}"/>
              </a:ext>
            </a:extLst>
          </p:cNvPr>
          <p:cNvCxnSpPr>
            <a:cxnSpLocks/>
            <a:endCxn id="13" idx="1"/>
          </p:cNvCxnSpPr>
          <p:nvPr/>
        </p:nvCxnSpPr>
        <p:spPr>
          <a:xfrm>
            <a:off x="1752600" y="4024591"/>
            <a:ext cx="1186314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4B96902E-3D08-3C46-9F03-C3BB1638F52B}"/>
              </a:ext>
            </a:extLst>
          </p:cNvPr>
          <p:cNvSpPr/>
          <p:nvPr/>
        </p:nvSpPr>
        <p:spPr>
          <a:xfrm>
            <a:off x="2938914" y="3567391"/>
            <a:ext cx="1419726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Detector MC 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FBAC9D6-06E4-4C44-AEED-48EB678DAC11}"/>
              </a:ext>
            </a:extLst>
          </p:cNvPr>
          <p:cNvCxnSpPr>
            <a:cxnSpLocks/>
          </p:cNvCxnSpPr>
          <p:nvPr/>
        </p:nvCxnSpPr>
        <p:spPr>
          <a:xfrm>
            <a:off x="3648777" y="3174360"/>
            <a:ext cx="12392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2342DEA-5A44-C842-9DA2-11A90C7AF879}"/>
              </a:ext>
            </a:extLst>
          </p:cNvPr>
          <p:cNvCxnSpPr>
            <a:cxnSpLocks/>
            <a:stCxn id="10" idx="2"/>
            <a:endCxn id="13" idx="0"/>
          </p:cNvCxnSpPr>
          <p:nvPr/>
        </p:nvCxnSpPr>
        <p:spPr>
          <a:xfrm>
            <a:off x="3648777" y="2765286"/>
            <a:ext cx="0" cy="80210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FC8C4D3B-C909-B94C-BA58-A4A3423F2335}"/>
              </a:ext>
            </a:extLst>
          </p:cNvPr>
          <p:cNvSpPr/>
          <p:nvPr/>
        </p:nvSpPr>
        <p:spPr>
          <a:xfrm>
            <a:off x="4888030" y="2717160"/>
            <a:ext cx="1913021" cy="9144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Jet Reconstruction Algorithm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1CEE5B-EA01-C54E-99D5-08E9CABE4319}"/>
              </a:ext>
            </a:extLst>
          </p:cNvPr>
          <p:cNvSpPr txBox="1"/>
          <p:nvPr/>
        </p:nvSpPr>
        <p:spPr>
          <a:xfrm>
            <a:off x="1752600" y="2004791"/>
            <a:ext cx="11645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Signal stream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04990EC-1D82-E042-9703-5F1BF3B29D36}"/>
              </a:ext>
            </a:extLst>
          </p:cNvPr>
          <p:cNvSpPr txBox="1"/>
          <p:nvPr/>
        </p:nvSpPr>
        <p:spPr>
          <a:xfrm>
            <a:off x="1841709" y="3762981"/>
            <a:ext cx="10080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Particle </a:t>
            </a:r>
          </a:p>
          <a:p>
            <a:r>
              <a:rPr lang="en-US" sz="1400" dirty="0"/>
              <a:t>Generation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368BEB3-0598-8844-8FC8-62E8C5687717}"/>
              </a:ext>
            </a:extLst>
          </p:cNvPr>
          <p:cNvSpPr txBox="1"/>
          <p:nvPr/>
        </p:nvSpPr>
        <p:spPr>
          <a:xfrm>
            <a:off x="4888030" y="3643409"/>
            <a:ext cx="2075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Jets, Clusters, Tracks</a:t>
            </a:r>
          </a:p>
        </p:txBody>
      </p:sp>
    </p:spTree>
    <p:extLst>
      <p:ext uri="{BB962C8B-B14F-4D97-AF65-F5344CB8AC3E}">
        <p14:creationId xmlns:p14="http://schemas.microsoft.com/office/powerpoint/2010/main" val="19999316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46724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The Dataset Variables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127B640B-8E1D-334E-801C-937C88F6344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71" r="51294"/>
          <a:stretch/>
        </p:blipFill>
        <p:spPr>
          <a:xfrm>
            <a:off x="6096000" y="2022893"/>
            <a:ext cx="4764505" cy="1905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0802DB-A706-5A4F-A910-71C7AA7376C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0" r="53698"/>
          <a:stretch/>
        </p:blipFill>
        <p:spPr>
          <a:xfrm>
            <a:off x="978128" y="2022893"/>
            <a:ext cx="4532505" cy="36703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2E1C105-874C-684B-B96B-6F4BC2E0F32D}"/>
              </a:ext>
            </a:extLst>
          </p:cNvPr>
          <p:cNvSpPr txBox="1"/>
          <p:nvPr/>
        </p:nvSpPr>
        <p:spPr>
          <a:xfrm>
            <a:off x="7252344" y="1473921"/>
            <a:ext cx="314041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Clustering Algorithm results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1D2FBF-4F9A-3F40-9D85-30F07C89A3F5}"/>
              </a:ext>
            </a:extLst>
          </p:cNvPr>
          <p:cNvSpPr txBox="1"/>
          <p:nvPr/>
        </p:nvSpPr>
        <p:spPr>
          <a:xfrm>
            <a:off x="4283454" y="6078453"/>
            <a:ext cx="2968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and around 40 extra variables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C3584B0-35D7-C340-AF97-E48E890C1654}"/>
              </a:ext>
            </a:extLst>
          </p:cNvPr>
          <p:cNvSpPr txBox="1"/>
          <p:nvPr/>
        </p:nvSpPr>
        <p:spPr>
          <a:xfrm>
            <a:off x="1515979" y="1473921"/>
            <a:ext cx="2932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/>
              <a:t>Subjet</a:t>
            </a:r>
            <a:r>
              <a:rPr lang="en-US" b="1" dirty="0"/>
              <a:t> 4 Vector Coordinates</a:t>
            </a:r>
          </a:p>
        </p:txBody>
      </p:sp>
    </p:spTree>
    <p:extLst>
      <p:ext uri="{BB962C8B-B14F-4D97-AF65-F5344CB8AC3E}">
        <p14:creationId xmlns:p14="http://schemas.microsoft.com/office/powerpoint/2010/main" val="1259504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E6C64F9-9825-9345-828C-D3D70E8234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4840" y="1365250"/>
            <a:ext cx="7915910" cy="488105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106A253-D18B-D341-A944-865B084F04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7858"/>
          <a:stretch/>
        </p:blipFill>
        <p:spPr>
          <a:xfrm>
            <a:off x="8382000" y="2153096"/>
            <a:ext cx="2590800" cy="16637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78316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How do we boost the W population?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8270E80A-8A6E-1245-9A8E-F6E654FA1608}"/>
              </a:ext>
            </a:extLst>
          </p:cNvPr>
          <p:cNvSpPr/>
          <p:nvPr/>
        </p:nvSpPr>
        <p:spPr>
          <a:xfrm>
            <a:off x="3246120" y="2902396"/>
            <a:ext cx="914400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BC925AC1-5666-A54D-A5AD-3AA851E4DD0C}"/>
              </a:ext>
            </a:extLst>
          </p:cNvPr>
          <p:cNvCxnSpPr>
            <a:cxnSpLocks/>
          </p:cNvCxnSpPr>
          <p:nvPr/>
        </p:nvCxnSpPr>
        <p:spPr>
          <a:xfrm flipV="1">
            <a:off x="3703320" y="1850886"/>
            <a:ext cx="4678680" cy="10515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377CEBE-426D-6A47-A5E8-20EB96AF4ACC}"/>
              </a:ext>
            </a:extLst>
          </p:cNvPr>
          <p:cNvCxnSpPr>
            <a:cxnSpLocks/>
            <a:stCxn id="7" idx="4"/>
            <a:endCxn id="6" idx="3"/>
          </p:cNvCxnSpPr>
          <p:nvPr/>
        </p:nvCxnSpPr>
        <p:spPr>
          <a:xfrm flipV="1">
            <a:off x="3703320" y="3805778"/>
            <a:ext cx="4837430" cy="1101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>
            <a:extLst>
              <a:ext uri="{FF2B5EF4-FFF2-40B4-BE49-F238E27FC236}">
                <a16:creationId xmlns:a16="http://schemas.microsoft.com/office/drawing/2014/main" id="{D55489A9-CACA-9145-9109-82D5A28EB7D4}"/>
              </a:ext>
            </a:extLst>
          </p:cNvPr>
          <p:cNvSpPr/>
          <p:nvPr/>
        </p:nvSpPr>
        <p:spPr>
          <a:xfrm>
            <a:off x="8382000" y="1837278"/>
            <a:ext cx="2590800" cy="19685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148AF7E-1EC2-6846-9A6C-3E7A2B37E5A7}"/>
              </a:ext>
            </a:extLst>
          </p:cNvPr>
          <p:cNvSpPr/>
          <p:nvPr/>
        </p:nvSpPr>
        <p:spPr>
          <a:xfrm>
            <a:off x="8022590" y="4421255"/>
            <a:ext cx="3468370" cy="597846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</a:rPr>
              <a:t>Goal</a:t>
            </a:r>
            <a:r>
              <a:rPr lang="en-US" dirty="0">
                <a:solidFill>
                  <a:schemeClr val="tx1"/>
                </a:solidFill>
              </a:rPr>
              <a:t> Select out QCD, Boost W/Z</a:t>
            </a:r>
            <a:endParaRPr lang="en-US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58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94060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Manual Decorrelation and Rejecting QCD [1]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9B48AC0E-AEBE-5C40-976C-4C15AC19838C}"/>
              </a:ext>
            </a:extLst>
          </p:cNvPr>
          <p:cNvSpPr/>
          <p:nvPr/>
        </p:nvSpPr>
        <p:spPr>
          <a:xfrm>
            <a:off x="7525379" y="4263474"/>
            <a:ext cx="3468370" cy="97624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chemeClr val="tx1"/>
                </a:solidFill>
              </a:rPr>
              <a:t>Can we learn optimal filters for background rejection?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BBE2044-BFA6-1B4B-AADD-801DD00CBFBB}"/>
                  </a:ext>
                </a:extLst>
              </p:cNvPr>
              <p:cNvSpPr/>
              <p:nvPr/>
            </p:nvSpPr>
            <p:spPr>
              <a:xfrm>
                <a:off x="6875929" y="3259074"/>
                <a:ext cx="4767267" cy="494046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tx1"/>
                    </a:solidFill>
                  </a:rPr>
                  <a:t>e.g., lower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 has higher probability of being W/Z</a:t>
                </a:r>
              </a:p>
            </p:txBody>
          </p:sp>
        </mc:Choice>
        <mc:Fallback xmlns=""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2BBE2044-BFA6-1B4B-AADD-801DD00CBFB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5929" y="3259074"/>
                <a:ext cx="4767267" cy="494046"/>
              </a:xfrm>
              <a:prstGeom prst="rect">
                <a:avLst/>
              </a:prstGeom>
              <a:blipFill>
                <a:blip r:embed="rId4"/>
                <a:stretch>
                  <a:fillRect l="-265" r="-5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68FE99C4-DEE9-7C41-AE42-F9A41977D2BC}"/>
              </a:ext>
            </a:extLst>
          </p:cNvPr>
          <p:cNvSpPr/>
          <p:nvPr/>
        </p:nvSpPr>
        <p:spPr>
          <a:xfrm>
            <a:off x="7312728" y="1867349"/>
            <a:ext cx="3681021" cy="9144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Manually Introducing Filters could select out populations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AFBD9DE-B4D0-3547-9A2E-A8A20954B5AD}"/>
              </a:ext>
            </a:extLst>
          </p:cNvPr>
          <p:cNvGrpSpPr/>
          <p:nvPr/>
        </p:nvGrpSpPr>
        <p:grpSpPr>
          <a:xfrm>
            <a:off x="12700" y="1501053"/>
            <a:ext cx="6737016" cy="4635052"/>
            <a:chOff x="523708" y="1520273"/>
            <a:chExt cx="6083300" cy="4010087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E5B46C47-6C50-E249-B545-F3681A063BD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38200" y="1520273"/>
              <a:ext cx="5454316" cy="4007253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56FB8DFB-2CCB-B846-8907-0E7D2359A8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l="4262" t="90173" r="5509" b="2699"/>
            <a:stretch/>
          </p:blipFill>
          <p:spPr>
            <a:xfrm>
              <a:off x="523708" y="5215655"/>
              <a:ext cx="6083300" cy="3147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0602609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838200" y="435114"/>
            <a:ext cx="100156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CNNs work well on Jet Energy Profiles (Images)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E0DB567-515A-CB40-A9D3-69353D26B3E9}"/>
              </a:ext>
            </a:extLst>
          </p:cNvPr>
          <p:cNvSpPr txBox="1"/>
          <p:nvPr/>
        </p:nvSpPr>
        <p:spPr>
          <a:xfrm>
            <a:off x="1121652" y="2663481"/>
            <a:ext cx="1070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Images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73EE9F-2F31-8C4D-8277-F143A308CFE6}"/>
              </a:ext>
            </a:extLst>
          </p:cNvPr>
          <p:cNvSpPr txBox="1"/>
          <p:nvPr/>
        </p:nvSpPr>
        <p:spPr>
          <a:xfrm>
            <a:off x="934667" y="3669970"/>
            <a:ext cx="1906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Trees, Sequences, </a:t>
            </a:r>
          </a:p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Graphical Models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DF7251-F421-0C4B-B549-946A1C973A08}"/>
              </a:ext>
            </a:extLst>
          </p:cNvPr>
          <p:cNvSpPr txBox="1"/>
          <p:nvPr/>
        </p:nvSpPr>
        <p:spPr>
          <a:xfrm>
            <a:off x="662669" y="4861124"/>
            <a:ext cx="2450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Physics Based Models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7C862B-FC59-0548-A425-1E3C49B77A3D}"/>
              </a:ext>
            </a:extLst>
          </p:cNvPr>
          <p:cNvSpPr txBox="1"/>
          <p:nvPr/>
        </p:nvSpPr>
        <p:spPr>
          <a:xfrm>
            <a:off x="838200" y="1595437"/>
            <a:ext cx="2099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/>
              <a:t>Featurization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077D48-6A89-524D-ABB0-A5B5027D7E33}"/>
              </a:ext>
            </a:extLst>
          </p:cNvPr>
          <p:cNvSpPr txBox="1"/>
          <p:nvPr/>
        </p:nvSpPr>
        <p:spPr>
          <a:xfrm>
            <a:off x="4046995" y="1620053"/>
            <a:ext cx="2352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/>
              <a:t>Previous Work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5EAD96-6770-3944-8A4E-C62CD5438F58}"/>
              </a:ext>
            </a:extLst>
          </p:cNvPr>
          <p:cNvSpPr txBox="1"/>
          <p:nvPr/>
        </p:nvSpPr>
        <p:spPr>
          <a:xfrm>
            <a:off x="3780063" y="2243251"/>
            <a:ext cx="2577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L. de Oliveira et al. (2016)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BDB12D-A5C2-E049-96CA-4EB8DC2C9F21}"/>
              </a:ext>
            </a:extLst>
          </p:cNvPr>
          <p:cNvSpPr txBox="1"/>
          <p:nvPr/>
        </p:nvSpPr>
        <p:spPr>
          <a:xfrm>
            <a:off x="4109241" y="2712561"/>
            <a:ext cx="202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P. </a:t>
            </a:r>
            <a:r>
              <a:rPr lang="en-US" dirty="0" err="1"/>
              <a:t>Baldi</a:t>
            </a:r>
            <a:r>
              <a:rPr lang="en-US" dirty="0"/>
              <a:t> et al. (2016)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A886C62-F796-074A-9FD4-D969F5108335}"/>
              </a:ext>
            </a:extLst>
          </p:cNvPr>
          <p:cNvCxnSpPr>
            <a:cxnSpLocks/>
          </p:cNvCxnSpPr>
          <p:nvPr/>
        </p:nvCxnSpPr>
        <p:spPr>
          <a:xfrm>
            <a:off x="3440623" y="1595437"/>
            <a:ext cx="0" cy="5084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0CFEFF-B193-874A-B57A-ACD0F0CF2A58}"/>
              </a:ext>
            </a:extLst>
          </p:cNvPr>
          <p:cNvCxnSpPr>
            <a:cxnSpLocks/>
          </p:cNvCxnSpPr>
          <p:nvPr/>
        </p:nvCxnSpPr>
        <p:spPr>
          <a:xfrm>
            <a:off x="6708182" y="1595437"/>
            <a:ext cx="0" cy="5084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B9857584-3E39-BB46-8839-82719E2642C2}"/>
              </a:ext>
            </a:extLst>
          </p:cNvPr>
          <p:cNvSpPr/>
          <p:nvPr/>
        </p:nvSpPr>
        <p:spPr>
          <a:xfrm>
            <a:off x="3801897" y="3181871"/>
            <a:ext cx="2642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effectLst/>
              </a:rPr>
              <a:t>G.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effectLst/>
              </a:rPr>
              <a:t>Louppe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effectLst/>
              </a:rPr>
              <a:t> et al. (2019)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067761-3F89-7C45-983C-1D0FABBF46F8}"/>
              </a:ext>
            </a:extLst>
          </p:cNvPr>
          <p:cNvSpPr/>
          <p:nvPr/>
        </p:nvSpPr>
        <p:spPr>
          <a:xfrm>
            <a:off x="3660182" y="3651181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effectLst/>
              </a:rPr>
              <a:t>A.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effectLst/>
              </a:rPr>
              <a:t>Andreassen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effectLst/>
              </a:rPr>
              <a:t> et al. (2019)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9A8AC5A-890F-194D-90BA-FDED308FDCB9}"/>
              </a:ext>
            </a:extLst>
          </p:cNvPr>
          <p:cNvSpPr/>
          <p:nvPr/>
        </p:nvSpPr>
        <p:spPr>
          <a:xfrm>
            <a:off x="3767971" y="412049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P. T.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Komiske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et al. (2018) 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3CC10C2-4BA6-E048-A2BE-6A9C4DAB4FC0}"/>
              </a:ext>
            </a:extLst>
          </p:cNvPr>
          <p:cNvSpPr/>
          <p:nvPr/>
        </p:nvSpPr>
        <p:spPr>
          <a:xfrm>
            <a:off x="3943498" y="458980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MR10"/>
              </a:rPr>
              <a:t>K.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latin typeface="CMR10"/>
              </a:rPr>
              <a:t>Datta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MR10"/>
              </a:rPr>
              <a:t> et al. (2018)  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C22496-3410-8847-B663-67B48F8ED295}"/>
              </a:ext>
            </a:extLst>
          </p:cNvPr>
          <p:cNvSpPr/>
          <p:nvPr/>
        </p:nvSpPr>
        <p:spPr>
          <a:xfrm>
            <a:off x="3967760" y="505911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MR10"/>
              </a:rPr>
              <a:t>K.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latin typeface="CMR10"/>
              </a:rPr>
              <a:t>Datta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MR10"/>
              </a:rPr>
              <a:t> et al. (2019)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E66800-DA9E-D044-BD9F-876E2E39ED64}"/>
              </a:ext>
            </a:extLst>
          </p:cNvPr>
          <p:cNvSpPr txBox="1"/>
          <p:nvPr/>
        </p:nvSpPr>
        <p:spPr>
          <a:xfrm>
            <a:off x="7963604" y="1589276"/>
            <a:ext cx="1587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/>
              <a:t>Approach</a:t>
            </a:r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0DECB0C2-231E-F14C-B4BE-2D4B0FB15E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9732" y="2143273"/>
            <a:ext cx="4335487" cy="4010558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C7E72DE5-C437-3D4C-A263-142EF070760C}"/>
              </a:ext>
            </a:extLst>
          </p:cNvPr>
          <p:cNvSpPr txBox="1"/>
          <p:nvPr/>
        </p:nvSpPr>
        <p:spPr>
          <a:xfrm>
            <a:off x="8017944" y="6144343"/>
            <a:ext cx="20458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L. de Oliveira et al. (2016)</a:t>
            </a:r>
          </a:p>
        </p:txBody>
      </p:sp>
    </p:spTree>
    <p:extLst>
      <p:ext uri="{BB962C8B-B14F-4D97-AF65-F5344CB8AC3E}">
        <p14:creationId xmlns:p14="http://schemas.microsoft.com/office/powerpoint/2010/main" val="27608851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BF07736A-8005-1040-B5A0-97ECF422F008}"/>
              </a:ext>
            </a:extLst>
          </p:cNvPr>
          <p:cNvSpPr txBox="1"/>
          <p:nvPr/>
        </p:nvSpPr>
        <p:spPr>
          <a:xfrm>
            <a:off x="796517" y="423597"/>
            <a:ext cx="105997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Jet reconstruction algorithms embed Collision Structure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80507B6-3AC5-7B4F-ADE7-F4BA3353EECD}"/>
              </a:ext>
            </a:extLst>
          </p:cNvPr>
          <p:cNvCxnSpPr>
            <a:cxnSpLocks/>
          </p:cNvCxnSpPr>
          <p:nvPr/>
        </p:nvCxnSpPr>
        <p:spPr>
          <a:xfrm>
            <a:off x="838200" y="1143000"/>
            <a:ext cx="10515600" cy="0"/>
          </a:xfrm>
          <a:prstGeom prst="line">
            <a:avLst/>
          </a:prstGeom>
          <a:ln w="38100"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3E0DB567-515A-CB40-A9D3-69353D26B3E9}"/>
              </a:ext>
            </a:extLst>
          </p:cNvPr>
          <p:cNvSpPr txBox="1"/>
          <p:nvPr/>
        </p:nvSpPr>
        <p:spPr>
          <a:xfrm>
            <a:off x="1121652" y="2663481"/>
            <a:ext cx="10701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>
                    <a:lumMod val="75000"/>
                  </a:schemeClr>
                </a:solidFill>
              </a:rPr>
              <a:t>Images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673EE9F-2F31-8C4D-8277-F143A308CFE6}"/>
              </a:ext>
            </a:extLst>
          </p:cNvPr>
          <p:cNvSpPr txBox="1"/>
          <p:nvPr/>
        </p:nvSpPr>
        <p:spPr>
          <a:xfrm>
            <a:off x="934667" y="3669970"/>
            <a:ext cx="19066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Trees, Sequences, </a:t>
            </a:r>
          </a:p>
          <a:p>
            <a:r>
              <a:rPr lang="en-US" dirty="0"/>
              <a:t>Graphical Models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ADF7251-F421-0C4B-B549-946A1C973A08}"/>
              </a:ext>
            </a:extLst>
          </p:cNvPr>
          <p:cNvSpPr txBox="1"/>
          <p:nvPr/>
        </p:nvSpPr>
        <p:spPr>
          <a:xfrm>
            <a:off x="662669" y="4861124"/>
            <a:ext cx="24506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</a:rPr>
              <a:t>Physics Based Models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A7C862B-FC59-0548-A425-1E3C49B77A3D}"/>
              </a:ext>
            </a:extLst>
          </p:cNvPr>
          <p:cNvSpPr txBox="1"/>
          <p:nvPr/>
        </p:nvSpPr>
        <p:spPr>
          <a:xfrm>
            <a:off x="838200" y="1595437"/>
            <a:ext cx="20995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/>
              <a:t>Featurization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85077D48-6A89-524D-ABB0-A5B5027D7E33}"/>
              </a:ext>
            </a:extLst>
          </p:cNvPr>
          <p:cNvSpPr txBox="1"/>
          <p:nvPr/>
        </p:nvSpPr>
        <p:spPr>
          <a:xfrm>
            <a:off x="4046995" y="1620053"/>
            <a:ext cx="23523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/>
              <a:t>Previous Work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35EAD96-6770-3944-8A4E-C62CD5438F58}"/>
              </a:ext>
            </a:extLst>
          </p:cNvPr>
          <p:cNvSpPr txBox="1"/>
          <p:nvPr/>
        </p:nvSpPr>
        <p:spPr>
          <a:xfrm>
            <a:off x="3780063" y="2243251"/>
            <a:ext cx="2577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L. de Oliveira et al. (2016)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0BDB12D-A5C2-E049-96CA-4EB8DC2C9F21}"/>
              </a:ext>
            </a:extLst>
          </p:cNvPr>
          <p:cNvSpPr txBox="1"/>
          <p:nvPr/>
        </p:nvSpPr>
        <p:spPr>
          <a:xfrm>
            <a:off x="4109241" y="2712561"/>
            <a:ext cx="20279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Baldi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et al. (2016)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9A886C62-F796-074A-9FD4-D969F5108335}"/>
              </a:ext>
            </a:extLst>
          </p:cNvPr>
          <p:cNvCxnSpPr>
            <a:cxnSpLocks/>
          </p:cNvCxnSpPr>
          <p:nvPr/>
        </p:nvCxnSpPr>
        <p:spPr>
          <a:xfrm>
            <a:off x="3440623" y="1595437"/>
            <a:ext cx="0" cy="5084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330CFEFF-B193-874A-B57A-ACD0F0CF2A58}"/>
              </a:ext>
            </a:extLst>
          </p:cNvPr>
          <p:cNvCxnSpPr>
            <a:cxnSpLocks/>
          </p:cNvCxnSpPr>
          <p:nvPr/>
        </p:nvCxnSpPr>
        <p:spPr>
          <a:xfrm>
            <a:off x="6708182" y="1595437"/>
            <a:ext cx="0" cy="50843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B9857584-3E39-BB46-8839-82719E2642C2}"/>
              </a:ext>
            </a:extLst>
          </p:cNvPr>
          <p:cNvSpPr/>
          <p:nvPr/>
        </p:nvSpPr>
        <p:spPr>
          <a:xfrm>
            <a:off x="3801897" y="3181871"/>
            <a:ext cx="2642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ffectLst/>
              </a:rPr>
              <a:t>G. </a:t>
            </a:r>
            <a:r>
              <a:rPr lang="en-US" dirty="0" err="1">
                <a:effectLst/>
              </a:rPr>
              <a:t>Louppe</a:t>
            </a:r>
            <a:r>
              <a:rPr lang="en-US" dirty="0">
                <a:effectLst/>
              </a:rPr>
              <a:t> et al. (2019)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9067761-3F89-7C45-983C-1D0FABBF46F8}"/>
              </a:ext>
            </a:extLst>
          </p:cNvPr>
          <p:cNvSpPr/>
          <p:nvPr/>
        </p:nvSpPr>
        <p:spPr>
          <a:xfrm>
            <a:off x="3660182" y="3651181"/>
            <a:ext cx="3048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ffectLst/>
              </a:rPr>
              <a:t>A. </a:t>
            </a:r>
            <a:r>
              <a:rPr lang="en-US" dirty="0" err="1">
                <a:effectLst/>
              </a:rPr>
              <a:t>Andreassen</a:t>
            </a:r>
            <a:r>
              <a:rPr lang="en-US" dirty="0">
                <a:effectLst/>
              </a:rPr>
              <a:t> et al. (2019)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9A8AC5A-890F-194D-90BA-FDED308FDCB9}"/>
              </a:ext>
            </a:extLst>
          </p:cNvPr>
          <p:cNvSpPr/>
          <p:nvPr/>
        </p:nvSpPr>
        <p:spPr>
          <a:xfrm>
            <a:off x="3767971" y="412049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P. T.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</a:rPr>
              <a:t>Komiske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</a:rPr>
              <a:t> et al. (2018) 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63CC10C2-4BA6-E048-A2BE-6A9C4DAB4FC0}"/>
              </a:ext>
            </a:extLst>
          </p:cNvPr>
          <p:cNvSpPr/>
          <p:nvPr/>
        </p:nvSpPr>
        <p:spPr>
          <a:xfrm>
            <a:off x="3943498" y="4589801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MR10"/>
              </a:rPr>
              <a:t>K.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latin typeface="CMR10"/>
              </a:rPr>
              <a:t>Datta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MR10"/>
              </a:rPr>
              <a:t> et al. (2018)  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2BC22496-3410-8847-B663-67B48F8ED295}"/>
              </a:ext>
            </a:extLst>
          </p:cNvPr>
          <p:cNvSpPr/>
          <p:nvPr/>
        </p:nvSpPr>
        <p:spPr>
          <a:xfrm>
            <a:off x="3967760" y="505911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MR10"/>
              </a:rPr>
              <a:t>K. </a:t>
            </a:r>
            <a:r>
              <a:rPr lang="en-US" dirty="0" err="1">
                <a:solidFill>
                  <a:schemeClr val="bg2">
                    <a:lumMod val="75000"/>
                  </a:schemeClr>
                </a:solidFill>
                <a:latin typeface="CMR10"/>
              </a:rPr>
              <a:t>Datta</a:t>
            </a:r>
            <a:r>
              <a:rPr lang="en-US" dirty="0">
                <a:solidFill>
                  <a:schemeClr val="bg2">
                    <a:lumMod val="75000"/>
                  </a:schemeClr>
                </a:solidFill>
                <a:latin typeface="CMR10"/>
              </a:rPr>
              <a:t> et al. (2019)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AE66800-DA9E-D044-BD9F-876E2E39ED64}"/>
              </a:ext>
            </a:extLst>
          </p:cNvPr>
          <p:cNvSpPr txBox="1"/>
          <p:nvPr/>
        </p:nvSpPr>
        <p:spPr>
          <a:xfrm>
            <a:off x="7963604" y="1589276"/>
            <a:ext cx="15872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i="1" u="sng" dirty="0"/>
              <a:t>Approach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36BBDBE-4F40-3141-A3A3-A85A0B85F5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60694" y="2243251"/>
            <a:ext cx="5040095" cy="281586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831ABA9E-1183-D142-886D-EE1AE32625C4}"/>
              </a:ext>
            </a:extLst>
          </p:cNvPr>
          <p:cNvSpPr/>
          <p:nvPr/>
        </p:nvSpPr>
        <p:spPr>
          <a:xfrm>
            <a:off x="8059434" y="5019928"/>
            <a:ext cx="264261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effectLst/>
              </a:rPr>
              <a:t>G. </a:t>
            </a:r>
            <a:r>
              <a:rPr lang="en-US" dirty="0" err="1">
                <a:effectLst/>
              </a:rPr>
              <a:t>Louppe</a:t>
            </a:r>
            <a:r>
              <a:rPr lang="en-US" dirty="0">
                <a:effectLst/>
              </a:rPr>
              <a:t> et al. (2019)</a:t>
            </a:r>
          </a:p>
        </p:txBody>
      </p:sp>
    </p:spTree>
    <p:extLst>
      <p:ext uri="{BB962C8B-B14F-4D97-AF65-F5344CB8AC3E}">
        <p14:creationId xmlns:p14="http://schemas.microsoft.com/office/powerpoint/2010/main" val="275199173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</TotalTime>
  <Words>1515</Words>
  <Application>Microsoft Macintosh PowerPoint</Application>
  <PresentationFormat>Widescreen</PresentationFormat>
  <Paragraphs>270</Paragraphs>
  <Slides>34</Slides>
  <Notes>34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CMR10</vt:lpstr>
      <vt:lpstr>Arial</vt:lpstr>
      <vt:lpstr>Calibri</vt:lpstr>
      <vt:lpstr>Calibri Light</vt:lpstr>
      <vt:lpstr>Cambria Math</vt:lpstr>
      <vt:lpstr>Office Theme</vt:lpstr>
      <vt:lpstr>Background Rejection and Jet Tagging using ML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Background Rejection and Jet Tagging using ML</dc:title>
  <dc:creator>Thiago R Bergamaschi</dc:creator>
  <cp:lastModifiedBy>Thiago R Bergamaschi</cp:lastModifiedBy>
  <cp:revision>52</cp:revision>
  <dcterms:created xsi:type="dcterms:W3CDTF">2020-05-04T17:37:37Z</dcterms:created>
  <dcterms:modified xsi:type="dcterms:W3CDTF">2020-05-12T17:47:21Z</dcterms:modified>
</cp:coreProperties>
</file>