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57"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335" autoAdjust="0"/>
    <p:restoredTop sz="94660"/>
  </p:normalViewPr>
  <p:slideViewPr>
    <p:cSldViewPr snapToGrid="0">
      <p:cViewPr varScale="1">
        <p:scale>
          <a:sx n="136" d="100"/>
          <a:sy n="136" d="100"/>
        </p:scale>
        <p:origin x="216" y="16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925152-6D22-4D52-8058-2DBD7C464B8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DB7353B-5DB3-4F73-8916-02DB6C241AD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86B00BE-3A66-406D-95B0-6FD97ABEBB07}"/>
              </a:ext>
            </a:extLst>
          </p:cNvPr>
          <p:cNvSpPr>
            <a:spLocks noGrp="1"/>
          </p:cNvSpPr>
          <p:nvPr>
            <p:ph type="dt" sz="half" idx="10"/>
          </p:nvPr>
        </p:nvSpPr>
        <p:spPr/>
        <p:txBody>
          <a:bodyPr/>
          <a:lstStyle/>
          <a:p>
            <a:fld id="{312AB94D-F0AC-493D-9F10-C9D5F5733B12}" type="datetimeFigureOut">
              <a:rPr lang="en-GB" smtClean="0"/>
              <a:t>28/05/2020</a:t>
            </a:fld>
            <a:endParaRPr lang="en-GB"/>
          </a:p>
        </p:txBody>
      </p:sp>
      <p:sp>
        <p:nvSpPr>
          <p:cNvPr id="5" name="Footer Placeholder 4">
            <a:extLst>
              <a:ext uri="{FF2B5EF4-FFF2-40B4-BE49-F238E27FC236}">
                <a16:creationId xmlns:a16="http://schemas.microsoft.com/office/drawing/2014/main" id="{3725DACA-F14D-4E8F-9DD4-15EE213C1FB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D42E970-C756-4FC6-A0ED-48CC4689F0F1}"/>
              </a:ext>
            </a:extLst>
          </p:cNvPr>
          <p:cNvSpPr>
            <a:spLocks noGrp="1"/>
          </p:cNvSpPr>
          <p:nvPr>
            <p:ph type="sldNum" sz="quarter" idx="12"/>
          </p:nvPr>
        </p:nvSpPr>
        <p:spPr/>
        <p:txBody>
          <a:bodyPr/>
          <a:lstStyle/>
          <a:p>
            <a:fld id="{BE3D1588-995D-4905-92A6-DF5754169282}" type="slidenum">
              <a:rPr lang="en-GB" smtClean="0"/>
              <a:t>‹#›</a:t>
            </a:fld>
            <a:endParaRPr lang="en-GB"/>
          </a:p>
        </p:txBody>
      </p:sp>
    </p:spTree>
    <p:extLst>
      <p:ext uri="{BB962C8B-B14F-4D97-AF65-F5344CB8AC3E}">
        <p14:creationId xmlns:p14="http://schemas.microsoft.com/office/powerpoint/2010/main" val="38571772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D8923F-6838-48DA-A6C6-DF5E42B2234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D0F856E-7D81-41AE-83C6-6B3693735CF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BB48260-58FC-4B26-B664-BEF0794E6E06}"/>
              </a:ext>
            </a:extLst>
          </p:cNvPr>
          <p:cNvSpPr>
            <a:spLocks noGrp="1"/>
          </p:cNvSpPr>
          <p:nvPr>
            <p:ph type="dt" sz="half" idx="10"/>
          </p:nvPr>
        </p:nvSpPr>
        <p:spPr/>
        <p:txBody>
          <a:bodyPr/>
          <a:lstStyle/>
          <a:p>
            <a:fld id="{312AB94D-F0AC-493D-9F10-C9D5F5733B12}" type="datetimeFigureOut">
              <a:rPr lang="en-GB" smtClean="0"/>
              <a:t>28/05/2020</a:t>
            </a:fld>
            <a:endParaRPr lang="en-GB"/>
          </a:p>
        </p:txBody>
      </p:sp>
      <p:sp>
        <p:nvSpPr>
          <p:cNvPr id="5" name="Footer Placeholder 4">
            <a:extLst>
              <a:ext uri="{FF2B5EF4-FFF2-40B4-BE49-F238E27FC236}">
                <a16:creationId xmlns:a16="http://schemas.microsoft.com/office/drawing/2014/main" id="{5F2AD6D2-6D43-4398-955D-4C2D49C0340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C3D5DB3-899C-4C6B-9FA8-73A998975D94}"/>
              </a:ext>
            </a:extLst>
          </p:cNvPr>
          <p:cNvSpPr>
            <a:spLocks noGrp="1"/>
          </p:cNvSpPr>
          <p:nvPr>
            <p:ph type="sldNum" sz="quarter" idx="12"/>
          </p:nvPr>
        </p:nvSpPr>
        <p:spPr/>
        <p:txBody>
          <a:bodyPr/>
          <a:lstStyle/>
          <a:p>
            <a:fld id="{BE3D1588-995D-4905-92A6-DF5754169282}" type="slidenum">
              <a:rPr lang="en-GB" smtClean="0"/>
              <a:t>‹#›</a:t>
            </a:fld>
            <a:endParaRPr lang="en-GB"/>
          </a:p>
        </p:txBody>
      </p:sp>
    </p:spTree>
    <p:extLst>
      <p:ext uri="{BB962C8B-B14F-4D97-AF65-F5344CB8AC3E}">
        <p14:creationId xmlns:p14="http://schemas.microsoft.com/office/powerpoint/2010/main" val="5376077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3D75B4A-787B-437D-BE5D-A8B21784EC4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BC1E514-E3CB-4A84-A5E3-668F2D4DA46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8B2B355-02A6-4791-8776-B20731DA788D}"/>
              </a:ext>
            </a:extLst>
          </p:cNvPr>
          <p:cNvSpPr>
            <a:spLocks noGrp="1"/>
          </p:cNvSpPr>
          <p:nvPr>
            <p:ph type="dt" sz="half" idx="10"/>
          </p:nvPr>
        </p:nvSpPr>
        <p:spPr/>
        <p:txBody>
          <a:bodyPr/>
          <a:lstStyle/>
          <a:p>
            <a:fld id="{312AB94D-F0AC-493D-9F10-C9D5F5733B12}" type="datetimeFigureOut">
              <a:rPr lang="en-GB" smtClean="0"/>
              <a:t>28/05/2020</a:t>
            </a:fld>
            <a:endParaRPr lang="en-GB"/>
          </a:p>
        </p:txBody>
      </p:sp>
      <p:sp>
        <p:nvSpPr>
          <p:cNvPr id="5" name="Footer Placeholder 4">
            <a:extLst>
              <a:ext uri="{FF2B5EF4-FFF2-40B4-BE49-F238E27FC236}">
                <a16:creationId xmlns:a16="http://schemas.microsoft.com/office/drawing/2014/main" id="{5B2A5488-D529-4C33-8507-821B09B0CE3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F40BBFF-C0D1-4179-920B-A10F7DAE499B}"/>
              </a:ext>
            </a:extLst>
          </p:cNvPr>
          <p:cNvSpPr>
            <a:spLocks noGrp="1"/>
          </p:cNvSpPr>
          <p:nvPr>
            <p:ph type="sldNum" sz="quarter" idx="12"/>
          </p:nvPr>
        </p:nvSpPr>
        <p:spPr/>
        <p:txBody>
          <a:bodyPr/>
          <a:lstStyle/>
          <a:p>
            <a:fld id="{BE3D1588-995D-4905-92A6-DF5754169282}" type="slidenum">
              <a:rPr lang="en-GB" smtClean="0"/>
              <a:t>‹#›</a:t>
            </a:fld>
            <a:endParaRPr lang="en-GB"/>
          </a:p>
        </p:txBody>
      </p:sp>
    </p:spTree>
    <p:extLst>
      <p:ext uri="{BB962C8B-B14F-4D97-AF65-F5344CB8AC3E}">
        <p14:creationId xmlns:p14="http://schemas.microsoft.com/office/powerpoint/2010/main" val="32929054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702B1A-722D-492E-8F4B-21FE554AFB9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057276E-BE59-4521-8F73-004D97938FA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085ABA1-1D1C-4D1F-B005-D8C9CC513BD6}"/>
              </a:ext>
            </a:extLst>
          </p:cNvPr>
          <p:cNvSpPr>
            <a:spLocks noGrp="1"/>
          </p:cNvSpPr>
          <p:nvPr>
            <p:ph type="dt" sz="half" idx="10"/>
          </p:nvPr>
        </p:nvSpPr>
        <p:spPr/>
        <p:txBody>
          <a:bodyPr/>
          <a:lstStyle/>
          <a:p>
            <a:fld id="{312AB94D-F0AC-493D-9F10-C9D5F5733B12}" type="datetimeFigureOut">
              <a:rPr lang="en-GB" smtClean="0"/>
              <a:t>28/05/2020</a:t>
            </a:fld>
            <a:endParaRPr lang="en-GB"/>
          </a:p>
        </p:txBody>
      </p:sp>
      <p:sp>
        <p:nvSpPr>
          <p:cNvPr id="5" name="Footer Placeholder 4">
            <a:extLst>
              <a:ext uri="{FF2B5EF4-FFF2-40B4-BE49-F238E27FC236}">
                <a16:creationId xmlns:a16="http://schemas.microsoft.com/office/drawing/2014/main" id="{722847EB-78B3-48D9-BEAA-EE7829CE064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0E4EDAD-628B-44EA-97E2-B179CE3E9880}"/>
              </a:ext>
            </a:extLst>
          </p:cNvPr>
          <p:cNvSpPr>
            <a:spLocks noGrp="1"/>
          </p:cNvSpPr>
          <p:nvPr>
            <p:ph type="sldNum" sz="quarter" idx="12"/>
          </p:nvPr>
        </p:nvSpPr>
        <p:spPr/>
        <p:txBody>
          <a:bodyPr/>
          <a:lstStyle/>
          <a:p>
            <a:fld id="{BE3D1588-995D-4905-92A6-DF5754169282}" type="slidenum">
              <a:rPr lang="en-GB" smtClean="0"/>
              <a:t>‹#›</a:t>
            </a:fld>
            <a:endParaRPr lang="en-GB"/>
          </a:p>
        </p:txBody>
      </p:sp>
    </p:spTree>
    <p:extLst>
      <p:ext uri="{BB962C8B-B14F-4D97-AF65-F5344CB8AC3E}">
        <p14:creationId xmlns:p14="http://schemas.microsoft.com/office/powerpoint/2010/main" val="32531351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4FB00E-82A6-4443-B795-126F14B1B3C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A1DD4AE-A1A9-4872-9952-A620DC13D22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4E325C8-3909-476E-AEE6-2E92F82DBAEB}"/>
              </a:ext>
            </a:extLst>
          </p:cNvPr>
          <p:cNvSpPr>
            <a:spLocks noGrp="1"/>
          </p:cNvSpPr>
          <p:nvPr>
            <p:ph type="dt" sz="half" idx="10"/>
          </p:nvPr>
        </p:nvSpPr>
        <p:spPr/>
        <p:txBody>
          <a:bodyPr/>
          <a:lstStyle/>
          <a:p>
            <a:fld id="{312AB94D-F0AC-493D-9F10-C9D5F5733B12}" type="datetimeFigureOut">
              <a:rPr lang="en-GB" smtClean="0"/>
              <a:t>28/05/2020</a:t>
            </a:fld>
            <a:endParaRPr lang="en-GB"/>
          </a:p>
        </p:txBody>
      </p:sp>
      <p:sp>
        <p:nvSpPr>
          <p:cNvPr id="5" name="Footer Placeholder 4">
            <a:extLst>
              <a:ext uri="{FF2B5EF4-FFF2-40B4-BE49-F238E27FC236}">
                <a16:creationId xmlns:a16="http://schemas.microsoft.com/office/drawing/2014/main" id="{4D3A914D-E9D8-4FA4-9B59-CF994835C85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E4064B2-1F7F-493E-8B1A-814B15432F64}"/>
              </a:ext>
            </a:extLst>
          </p:cNvPr>
          <p:cNvSpPr>
            <a:spLocks noGrp="1"/>
          </p:cNvSpPr>
          <p:nvPr>
            <p:ph type="sldNum" sz="quarter" idx="12"/>
          </p:nvPr>
        </p:nvSpPr>
        <p:spPr/>
        <p:txBody>
          <a:bodyPr/>
          <a:lstStyle/>
          <a:p>
            <a:fld id="{BE3D1588-995D-4905-92A6-DF5754169282}" type="slidenum">
              <a:rPr lang="en-GB" smtClean="0"/>
              <a:t>‹#›</a:t>
            </a:fld>
            <a:endParaRPr lang="en-GB"/>
          </a:p>
        </p:txBody>
      </p:sp>
    </p:spTree>
    <p:extLst>
      <p:ext uri="{BB962C8B-B14F-4D97-AF65-F5344CB8AC3E}">
        <p14:creationId xmlns:p14="http://schemas.microsoft.com/office/powerpoint/2010/main" val="11347028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B7AEC9-E772-4838-9554-0509D6CC796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03B9D69-0860-4CA1-ABDF-086EF0000C5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B4C8402-87A7-4112-A854-27644AC8799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E9BAA67-18E0-4123-AC7D-2544B9BAE13F}"/>
              </a:ext>
            </a:extLst>
          </p:cNvPr>
          <p:cNvSpPr>
            <a:spLocks noGrp="1"/>
          </p:cNvSpPr>
          <p:nvPr>
            <p:ph type="dt" sz="half" idx="10"/>
          </p:nvPr>
        </p:nvSpPr>
        <p:spPr/>
        <p:txBody>
          <a:bodyPr/>
          <a:lstStyle/>
          <a:p>
            <a:fld id="{312AB94D-F0AC-493D-9F10-C9D5F5733B12}" type="datetimeFigureOut">
              <a:rPr lang="en-GB" smtClean="0"/>
              <a:t>28/05/2020</a:t>
            </a:fld>
            <a:endParaRPr lang="en-GB"/>
          </a:p>
        </p:txBody>
      </p:sp>
      <p:sp>
        <p:nvSpPr>
          <p:cNvPr id="6" name="Footer Placeholder 5">
            <a:extLst>
              <a:ext uri="{FF2B5EF4-FFF2-40B4-BE49-F238E27FC236}">
                <a16:creationId xmlns:a16="http://schemas.microsoft.com/office/drawing/2014/main" id="{7F095CCA-9AB2-4B96-90C4-706B06EEDDE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016274A-A02E-46EE-B186-CC34F2667BA5}"/>
              </a:ext>
            </a:extLst>
          </p:cNvPr>
          <p:cNvSpPr>
            <a:spLocks noGrp="1"/>
          </p:cNvSpPr>
          <p:nvPr>
            <p:ph type="sldNum" sz="quarter" idx="12"/>
          </p:nvPr>
        </p:nvSpPr>
        <p:spPr/>
        <p:txBody>
          <a:bodyPr/>
          <a:lstStyle/>
          <a:p>
            <a:fld id="{BE3D1588-995D-4905-92A6-DF5754169282}" type="slidenum">
              <a:rPr lang="en-GB" smtClean="0"/>
              <a:t>‹#›</a:t>
            </a:fld>
            <a:endParaRPr lang="en-GB"/>
          </a:p>
        </p:txBody>
      </p:sp>
    </p:spTree>
    <p:extLst>
      <p:ext uri="{BB962C8B-B14F-4D97-AF65-F5344CB8AC3E}">
        <p14:creationId xmlns:p14="http://schemas.microsoft.com/office/powerpoint/2010/main" val="2667335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817BD3-36B6-4183-BFBC-390AA719482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EDCE198-33F4-4BDA-B6AF-297AD1DD99E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2770BB2-8A2A-40AB-917E-10DAF8CD0B7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5E95998F-99B6-42D1-894F-9EA57FEE57B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79BFE17-91A8-43B5-B57A-6EE8E09537D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AAE83746-19EE-4EA8-B2C4-E580D3C8DACB}"/>
              </a:ext>
            </a:extLst>
          </p:cNvPr>
          <p:cNvSpPr>
            <a:spLocks noGrp="1"/>
          </p:cNvSpPr>
          <p:nvPr>
            <p:ph type="dt" sz="half" idx="10"/>
          </p:nvPr>
        </p:nvSpPr>
        <p:spPr/>
        <p:txBody>
          <a:bodyPr/>
          <a:lstStyle/>
          <a:p>
            <a:fld id="{312AB94D-F0AC-493D-9F10-C9D5F5733B12}" type="datetimeFigureOut">
              <a:rPr lang="en-GB" smtClean="0"/>
              <a:t>28/05/2020</a:t>
            </a:fld>
            <a:endParaRPr lang="en-GB"/>
          </a:p>
        </p:txBody>
      </p:sp>
      <p:sp>
        <p:nvSpPr>
          <p:cNvPr id="8" name="Footer Placeholder 7">
            <a:extLst>
              <a:ext uri="{FF2B5EF4-FFF2-40B4-BE49-F238E27FC236}">
                <a16:creationId xmlns:a16="http://schemas.microsoft.com/office/drawing/2014/main" id="{F2F1C452-51EF-4E41-BDFE-B5C05EE058B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5B00C355-6B12-4D04-9373-700C5E90B388}"/>
              </a:ext>
            </a:extLst>
          </p:cNvPr>
          <p:cNvSpPr>
            <a:spLocks noGrp="1"/>
          </p:cNvSpPr>
          <p:nvPr>
            <p:ph type="sldNum" sz="quarter" idx="12"/>
          </p:nvPr>
        </p:nvSpPr>
        <p:spPr/>
        <p:txBody>
          <a:bodyPr/>
          <a:lstStyle/>
          <a:p>
            <a:fld id="{BE3D1588-995D-4905-92A6-DF5754169282}" type="slidenum">
              <a:rPr lang="en-GB" smtClean="0"/>
              <a:t>‹#›</a:t>
            </a:fld>
            <a:endParaRPr lang="en-GB"/>
          </a:p>
        </p:txBody>
      </p:sp>
    </p:spTree>
    <p:extLst>
      <p:ext uri="{BB962C8B-B14F-4D97-AF65-F5344CB8AC3E}">
        <p14:creationId xmlns:p14="http://schemas.microsoft.com/office/powerpoint/2010/main" val="38610921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7CD99-BD27-49D3-87E9-33C88A9CB79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E26BBA1-4BE5-4AD5-A99B-D2E5AB74661F}"/>
              </a:ext>
            </a:extLst>
          </p:cNvPr>
          <p:cNvSpPr>
            <a:spLocks noGrp="1"/>
          </p:cNvSpPr>
          <p:nvPr>
            <p:ph type="dt" sz="half" idx="10"/>
          </p:nvPr>
        </p:nvSpPr>
        <p:spPr/>
        <p:txBody>
          <a:bodyPr/>
          <a:lstStyle/>
          <a:p>
            <a:fld id="{312AB94D-F0AC-493D-9F10-C9D5F5733B12}" type="datetimeFigureOut">
              <a:rPr lang="en-GB" smtClean="0"/>
              <a:t>28/05/2020</a:t>
            </a:fld>
            <a:endParaRPr lang="en-GB"/>
          </a:p>
        </p:txBody>
      </p:sp>
      <p:sp>
        <p:nvSpPr>
          <p:cNvPr id="4" name="Footer Placeholder 3">
            <a:extLst>
              <a:ext uri="{FF2B5EF4-FFF2-40B4-BE49-F238E27FC236}">
                <a16:creationId xmlns:a16="http://schemas.microsoft.com/office/drawing/2014/main" id="{AF0B19CC-9F15-44F0-BDC0-C07B5B294AF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C1D8B21C-7CEA-4737-AA98-3081D15025AC}"/>
              </a:ext>
            </a:extLst>
          </p:cNvPr>
          <p:cNvSpPr>
            <a:spLocks noGrp="1"/>
          </p:cNvSpPr>
          <p:nvPr>
            <p:ph type="sldNum" sz="quarter" idx="12"/>
          </p:nvPr>
        </p:nvSpPr>
        <p:spPr/>
        <p:txBody>
          <a:bodyPr/>
          <a:lstStyle/>
          <a:p>
            <a:fld id="{BE3D1588-995D-4905-92A6-DF5754169282}" type="slidenum">
              <a:rPr lang="en-GB" smtClean="0"/>
              <a:t>‹#›</a:t>
            </a:fld>
            <a:endParaRPr lang="en-GB"/>
          </a:p>
        </p:txBody>
      </p:sp>
    </p:spTree>
    <p:extLst>
      <p:ext uri="{BB962C8B-B14F-4D97-AF65-F5344CB8AC3E}">
        <p14:creationId xmlns:p14="http://schemas.microsoft.com/office/powerpoint/2010/main" val="26586968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D911FA8-25DE-4FC0-B240-98D4D10A683D}"/>
              </a:ext>
            </a:extLst>
          </p:cNvPr>
          <p:cNvSpPr>
            <a:spLocks noGrp="1"/>
          </p:cNvSpPr>
          <p:nvPr>
            <p:ph type="dt" sz="half" idx="10"/>
          </p:nvPr>
        </p:nvSpPr>
        <p:spPr/>
        <p:txBody>
          <a:bodyPr/>
          <a:lstStyle/>
          <a:p>
            <a:fld id="{312AB94D-F0AC-493D-9F10-C9D5F5733B12}" type="datetimeFigureOut">
              <a:rPr lang="en-GB" smtClean="0"/>
              <a:t>28/05/2020</a:t>
            </a:fld>
            <a:endParaRPr lang="en-GB"/>
          </a:p>
        </p:txBody>
      </p:sp>
      <p:sp>
        <p:nvSpPr>
          <p:cNvPr id="3" name="Footer Placeholder 2">
            <a:extLst>
              <a:ext uri="{FF2B5EF4-FFF2-40B4-BE49-F238E27FC236}">
                <a16:creationId xmlns:a16="http://schemas.microsoft.com/office/drawing/2014/main" id="{ACCA0A81-DCCB-4B2B-869C-5AFC708E4CE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7F04E962-7280-44DB-B7DF-1782E24FE8C3}"/>
              </a:ext>
            </a:extLst>
          </p:cNvPr>
          <p:cNvSpPr>
            <a:spLocks noGrp="1"/>
          </p:cNvSpPr>
          <p:nvPr>
            <p:ph type="sldNum" sz="quarter" idx="12"/>
          </p:nvPr>
        </p:nvSpPr>
        <p:spPr/>
        <p:txBody>
          <a:bodyPr/>
          <a:lstStyle/>
          <a:p>
            <a:fld id="{BE3D1588-995D-4905-92A6-DF5754169282}" type="slidenum">
              <a:rPr lang="en-GB" smtClean="0"/>
              <a:t>‹#›</a:t>
            </a:fld>
            <a:endParaRPr lang="en-GB"/>
          </a:p>
        </p:txBody>
      </p:sp>
    </p:spTree>
    <p:extLst>
      <p:ext uri="{BB962C8B-B14F-4D97-AF65-F5344CB8AC3E}">
        <p14:creationId xmlns:p14="http://schemas.microsoft.com/office/powerpoint/2010/main" val="8588446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3E53E3-95BC-4A2E-95FA-1213154289C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566CA74-9006-46E6-9E70-AB8D66FF5BF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3C72F5C2-6C41-4B3A-BA5E-4DAB088C7F6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FBBB777-6CBE-4FA7-B22B-75E3B816FB19}"/>
              </a:ext>
            </a:extLst>
          </p:cNvPr>
          <p:cNvSpPr>
            <a:spLocks noGrp="1"/>
          </p:cNvSpPr>
          <p:nvPr>
            <p:ph type="dt" sz="half" idx="10"/>
          </p:nvPr>
        </p:nvSpPr>
        <p:spPr/>
        <p:txBody>
          <a:bodyPr/>
          <a:lstStyle/>
          <a:p>
            <a:fld id="{312AB94D-F0AC-493D-9F10-C9D5F5733B12}" type="datetimeFigureOut">
              <a:rPr lang="en-GB" smtClean="0"/>
              <a:t>28/05/2020</a:t>
            </a:fld>
            <a:endParaRPr lang="en-GB"/>
          </a:p>
        </p:txBody>
      </p:sp>
      <p:sp>
        <p:nvSpPr>
          <p:cNvPr id="6" name="Footer Placeholder 5">
            <a:extLst>
              <a:ext uri="{FF2B5EF4-FFF2-40B4-BE49-F238E27FC236}">
                <a16:creationId xmlns:a16="http://schemas.microsoft.com/office/drawing/2014/main" id="{0B59D5CE-1AD6-4C7F-826D-E0A175AFDEA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A4177E4-F848-45CB-ACCB-5857940973E3}"/>
              </a:ext>
            </a:extLst>
          </p:cNvPr>
          <p:cNvSpPr>
            <a:spLocks noGrp="1"/>
          </p:cNvSpPr>
          <p:nvPr>
            <p:ph type="sldNum" sz="quarter" idx="12"/>
          </p:nvPr>
        </p:nvSpPr>
        <p:spPr/>
        <p:txBody>
          <a:bodyPr/>
          <a:lstStyle/>
          <a:p>
            <a:fld id="{BE3D1588-995D-4905-92A6-DF5754169282}" type="slidenum">
              <a:rPr lang="en-GB" smtClean="0"/>
              <a:t>‹#›</a:t>
            </a:fld>
            <a:endParaRPr lang="en-GB"/>
          </a:p>
        </p:txBody>
      </p:sp>
    </p:spTree>
    <p:extLst>
      <p:ext uri="{BB962C8B-B14F-4D97-AF65-F5344CB8AC3E}">
        <p14:creationId xmlns:p14="http://schemas.microsoft.com/office/powerpoint/2010/main" val="36825745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BE4AE-57C1-4CC4-BFCC-3F2D7C85FD7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BA53F76F-6562-45F3-8267-8768464BB8D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52B50627-197B-481A-8595-29EE1DBAF5E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AEF777C-6E33-452D-A16F-740C30AB9033}"/>
              </a:ext>
            </a:extLst>
          </p:cNvPr>
          <p:cNvSpPr>
            <a:spLocks noGrp="1"/>
          </p:cNvSpPr>
          <p:nvPr>
            <p:ph type="dt" sz="half" idx="10"/>
          </p:nvPr>
        </p:nvSpPr>
        <p:spPr/>
        <p:txBody>
          <a:bodyPr/>
          <a:lstStyle/>
          <a:p>
            <a:fld id="{312AB94D-F0AC-493D-9F10-C9D5F5733B12}" type="datetimeFigureOut">
              <a:rPr lang="en-GB" smtClean="0"/>
              <a:t>28/05/2020</a:t>
            </a:fld>
            <a:endParaRPr lang="en-GB"/>
          </a:p>
        </p:txBody>
      </p:sp>
      <p:sp>
        <p:nvSpPr>
          <p:cNvPr id="6" name="Footer Placeholder 5">
            <a:extLst>
              <a:ext uri="{FF2B5EF4-FFF2-40B4-BE49-F238E27FC236}">
                <a16:creationId xmlns:a16="http://schemas.microsoft.com/office/drawing/2014/main" id="{1C00A40D-7336-45D4-89C1-1332B3609B1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99B7FF1-7377-4C72-8F0E-4D87F50AF26F}"/>
              </a:ext>
            </a:extLst>
          </p:cNvPr>
          <p:cNvSpPr>
            <a:spLocks noGrp="1"/>
          </p:cNvSpPr>
          <p:nvPr>
            <p:ph type="sldNum" sz="quarter" idx="12"/>
          </p:nvPr>
        </p:nvSpPr>
        <p:spPr/>
        <p:txBody>
          <a:bodyPr/>
          <a:lstStyle/>
          <a:p>
            <a:fld id="{BE3D1588-995D-4905-92A6-DF5754169282}" type="slidenum">
              <a:rPr lang="en-GB" smtClean="0"/>
              <a:t>‹#›</a:t>
            </a:fld>
            <a:endParaRPr lang="en-GB"/>
          </a:p>
        </p:txBody>
      </p:sp>
    </p:spTree>
    <p:extLst>
      <p:ext uri="{BB962C8B-B14F-4D97-AF65-F5344CB8AC3E}">
        <p14:creationId xmlns:p14="http://schemas.microsoft.com/office/powerpoint/2010/main" val="21354728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394693A-779B-4BCE-8C99-434221F0748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4D46C1C-ABF3-41DD-B316-F6E100B00B1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37607B7-12C8-4C86-A3B0-374BA7ED7DC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2AB94D-F0AC-493D-9F10-C9D5F5733B12}" type="datetimeFigureOut">
              <a:rPr lang="en-GB" smtClean="0"/>
              <a:t>28/05/2020</a:t>
            </a:fld>
            <a:endParaRPr lang="en-GB"/>
          </a:p>
        </p:txBody>
      </p:sp>
      <p:sp>
        <p:nvSpPr>
          <p:cNvPr id="5" name="Footer Placeholder 4">
            <a:extLst>
              <a:ext uri="{FF2B5EF4-FFF2-40B4-BE49-F238E27FC236}">
                <a16:creationId xmlns:a16="http://schemas.microsoft.com/office/drawing/2014/main" id="{54420F96-3260-4FC8-AF2B-3C78834D38A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24BCF3DB-982B-471D-BB1C-CB370C12C9B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3D1588-995D-4905-92A6-DF5754169282}" type="slidenum">
              <a:rPr lang="en-GB" smtClean="0"/>
              <a:t>‹#›</a:t>
            </a:fld>
            <a:endParaRPr lang="en-GB"/>
          </a:p>
        </p:txBody>
      </p:sp>
    </p:spTree>
    <p:extLst>
      <p:ext uri="{BB962C8B-B14F-4D97-AF65-F5344CB8AC3E}">
        <p14:creationId xmlns:p14="http://schemas.microsoft.com/office/powerpoint/2010/main" val="33316617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9BC8108-6D94-4E4B-B79F-45AE1AA27005}"/>
              </a:ext>
            </a:extLst>
          </p:cNvPr>
          <p:cNvSpPr txBox="1"/>
          <p:nvPr/>
        </p:nvSpPr>
        <p:spPr>
          <a:xfrm>
            <a:off x="1670128" y="79649"/>
            <a:ext cx="9828716" cy="461665"/>
          </a:xfrm>
          <a:prstGeom prst="rect">
            <a:avLst/>
          </a:prstGeom>
          <a:noFill/>
        </p:spPr>
        <p:txBody>
          <a:bodyPr wrap="none" rtlCol="0">
            <a:spAutoFit/>
          </a:bodyPr>
          <a:lstStyle/>
          <a:p>
            <a:r>
              <a:rPr lang="en-US" sz="2400" b="1" dirty="0">
                <a:solidFill>
                  <a:schemeClr val="bg1">
                    <a:lumMod val="50000"/>
                  </a:schemeClr>
                </a:solidFill>
                <a:latin typeface="Garamond" panose="02020404030301010803" pitchFamily="18" charset="0"/>
              </a:rPr>
              <a:t>FCC-</a:t>
            </a:r>
            <a:r>
              <a:rPr lang="en-US" sz="2400" b="1" dirty="0" err="1">
                <a:solidFill>
                  <a:schemeClr val="bg1">
                    <a:lumMod val="50000"/>
                  </a:schemeClr>
                </a:solidFill>
                <a:latin typeface="Garamond" panose="02020404030301010803" pitchFamily="18" charset="0"/>
              </a:rPr>
              <a:t>ee</a:t>
            </a:r>
            <a:r>
              <a:rPr lang="en-US" sz="2400" b="1" dirty="0">
                <a:solidFill>
                  <a:schemeClr val="bg1">
                    <a:lumMod val="50000"/>
                  </a:schemeClr>
                </a:solidFill>
                <a:latin typeface="Garamond" panose="02020404030301010803" pitchFamily="18" charset="0"/>
              </a:rPr>
              <a:t> Injector Conceptual Design and Positron Source test stand at PSI </a:t>
            </a:r>
            <a:endParaRPr lang="en-GB" sz="2400" b="1" dirty="0">
              <a:solidFill>
                <a:schemeClr val="bg1">
                  <a:lumMod val="50000"/>
                </a:schemeClr>
              </a:solidFill>
              <a:latin typeface="Garamond" panose="02020404030301010803" pitchFamily="18" charset="0"/>
            </a:endParaRPr>
          </a:p>
        </p:txBody>
      </p:sp>
      <p:sp>
        <p:nvSpPr>
          <p:cNvPr id="5" name="TextBox 4">
            <a:extLst>
              <a:ext uri="{FF2B5EF4-FFF2-40B4-BE49-F238E27FC236}">
                <a16:creationId xmlns:a16="http://schemas.microsoft.com/office/drawing/2014/main" id="{1C3489C1-E46D-4CDF-8A82-269801B90772}"/>
              </a:ext>
            </a:extLst>
          </p:cNvPr>
          <p:cNvSpPr txBox="1"/>
          <p:nvPr/>
        </p:nvSpPr>
        <p:spPr>
          <a:xfrm>
            <a:off x="248788" y="492915"/>
            <a:ext cx="11742105" cy="1692771"/>
          </a:xfrm>
          <a:prstGeom prst="rect">
            <a:avLst/>
          </a:prstGeom>
          <a:solidFill>
            <a:schemeClr val="accent2">
              <a:lumMod val="60000"/>
              <a:lumOff val="40000"/>
            </a:schemeClr>
          </a:solidFill>
          <a:ln>
            <a:solidFill>
              <a:schemeClr val="tx1"/>
            </a:solidFill>
          </a:ln>
        </p:spPr>
        <p:txBody>
          <a:bodyPr wrap="square" rtlCol="0">
            <a:spAutoFit/>
          </a:bodyPr>
          <a:lstStyle/>
          <a:p>
            <a:r>
              <a:rPr lang="en-US" sz="1600" b="1" dirty="0">
                <a:solidFill>
                  <a:srgbClr val="0000CC"/>
                </a:solidFill>
              </a:rPr>
              <a:t>WP0. Coordination - P. Craievich, deputy A. Grudiev</a:t>
            </a:r>
            <a:endParaRPr lang="en-US" sz="1400" b="1" dirty="0"/>
          </a:p>
          <a:p>
            <a:r>
              <a:rPr lang="en-US" sz="1400" b="1" dirty="0"/>
              <a:t>Task 0.1 Coordination – P. Craievich, A. Grudiev</a:t>
            </a:r>
          </a:p>
          <a:p>
            <a:r>
              <a:rPr lang="en-US" sz="1400" b="1" dirty="0"/>
              <a:t>Task 0.2 Overall parameter optimization - A. Grudiev</a:t>
            </a:r>
            <a:endParaRPr lang="en-US" sz="1400" dirty="0"/>
          </a:p>
          <a:p>
            <a:r>
              <a:rPr lang="en-US" sz="1200" dirty="0"/>
              <a:t>CERN: Michael </a:t>
            </a:r>
            <a:r>
              <a:rPr lang="en-US" sz="1200" dirty="0" err="1"/>
              <a:t>Benedikt</a:t>
            </a:r>
            <a:r>
              <a:rPr lang="en-US" sz="1200" dirty="0"/>
              <a:t>, Frank Zimmermann, </a:t>
            </a:r>
            <a:r>
              <a:rPr lang="en-US" sz="1200" dirty="0" err="1"/>
              <a:t>Alexej</a:t>
            </a:r>
            <a:r>
              <a:rPr lang="en-US" sz="1200" dirty="0"/>
              <a:t> Grudiev, Andrea Latina, Steffen Doebert, Salim </a:t>
            </a:r>
            <a:r>
              <a:rPr lang="en-US" sz="1200" dirty="0" err="1"/>
              <a:t>Ogur</a:t>
            </a:r>
            <a:endParaRPr lang="en-US" sz="1200" dirty="0"/>
          </a:p>
          <a:p>
            <a:r>
              <a:rPr lang="en-US" sz="1200" dirty="0"/>
              <a:t>PSI: Paolo Craievich, Hans Braun, Simona Bettoni, Riccardo Zennaro, Marco Pedrozzi, Stephane Sanfilippo</a:t>
            </a:r>
          </a:p>
          <a:p>
            <a:r>
              <a:rPr lang="en-US" sz="1200" dirty="0"/>
              <a:t>LNF Frascati : Catia </a:t>
            </a:r>
            <a:r>
              <a:rPr lang="en-US" sz="1200" dirty="0" err="1"/>
              <a:t>Milardi</a:t>
            </a:r>
            <a:endParaRPr lang="en-US" sz="1200" dirty="0"/>
          </a:p>
          <a:p>
            <a:r>
              <a:rPr lang="en-US" sz="1200" dirty="0"/>
              <a:t>KEK: </a:t>
            </a:r>
            <a:r>
              <a:rPr lang="en-US" sz="1200" dirty="0" err="1"/>
              <a:t>Katsunobu</a:t>
            </a:r>
            <a:r>
              <a:rPr lang="en-US" sz="1200" dirty="0"/>
              <a:t> </a:t>
            </a:r>
            <a:r>
              <a:rPr lang="en-US" sz="1200" dirty="0" err="1"/>
              <a:t>Oide</a:t>
            </a:r>
            <a:endParaRPr lang="en-US" sz="1200" dirty="0"/>
          </a:p>
          <a:p>
            <a:r>
              <a:rPr lang="en-US" sz="1200" dirty="0" err="1"/>
              <a:t>IJCLab</a:t>
            </a:r>
            <a:r>
              <a:rPr lang="en-US" sz="1200" dirty="0"/>
              <a:t>: Angeles </a:t>
            </a:r>
            <a:r>
              <a:rPr lang="en-US" sz="1200" dirty="0" err="1"/>
              <a:t>Faus</a:t>
            </a:r>
            <a:r>
              <a:rPr lang="en-US" sz="1200" dirty="0"/>
              <a:t> </a:t>
            </a:r>
            <a:r>
              <a:rPr lang="en-US" sz="1200" dirty="0" err="1"/>
              <a:t>Golfe</a:t>
            </a:r>
            <a:r>
              <a:rPr lang="en-US" sz="1200" dirty="0"/>
              <a:t>, Iryna Chaikovska</a:t>
            </a:r>
            <a:endParaRPr lang="en-GB" sz="1200" dirty="0"/>
          </a:p>
        </p:txBody>
      </p:sp>
      <p:sp>
        <p:nvSpPr>
          <p:cNvPr id="11" name="Rectangle 10">
            <a:extLst>
              <a:ext uri="{FF2B5EF4-FFF2-40B4-BE49-F238E27FC236}">
                <a16:creationId xmlns:a16="http://schemas.microsoft.com/office/drawing/2014/main" id="{0E5E6373-6D21-AE44-84DB-5C52DDC9C4B3}"/>
              </a:ext>
            </a:extLst>
          </p:cNvPr>
          <p:cNvSpPr/>
          <p:nvPr/>
        </p:nvSpPr>
        <p:spPr>
          <a:xfrm>
            <a:off x="248787" y="2220701"/>
            <a:ext cx="11742105" cy="2585323"/>
          </a:xfrm>
          <a:prstGeom prst="rect">
            <a:avLst/>
          </a:prstGeom>
          <a:solidFill>
            <a:schemeClr val="accent6">
              <a:lumMod val="20000"/>
              <a:lumOff val="80000"/>
            </a:schemeClr>
          </a:solidFill>
          <a:ln>
            <a:solidFill>
              <a:schemeClr val="tx1"/>
            </a:solidFill>
          </a:ln>
        </p:spPr>
        <p:txBody>
          <a:bodyPr wrap="square">
            <a:spAutoFit/>
          </a:bodyPr>
          <a:lstStyle/>
          <a:p>
            <a:r>
              <a:rPr lang="pt-BR" sz="1600" b="1" dirty="0">
                <a:solidFill>
                  <a:srgbClr val="0000CC"/>
                </a:solidFill>
              </a:rPr>
              <a:t>WP1. e+/e- 6 GeV </a:t>
            </a:r>
            <a:r>
              <a:rPr lang="pt-BR" sz="1600" b="1" dirty="0" err="1">
                <a:solidFill>
                  <a:srgbClr val="0000CC"/>
                </a:solidFill>
              </a:rPr>
              <a:t>Injector</a:t>
            </a:r>
            <a:r>
              <a:rPr lang="pt-BR" sz="1600" b="1" dirty="0">
                <a:solidFill>
                  <a:srgbClr val="0000CC"/>
                </a:solidFill>
              </a:rPr>
              <a:t> Linacs - A. Grudiev,</a:t>
            </a:r>
            <a:r>
              <a:rPr lang="en-US" sz="1600" b="1" dirty="0">
                <a:solidFill>
                  <a:srgbClr val="0000CC"/>
                </a:solidFill>
              </a:rPr>
              <a:t> S. Bettoni</a:t>
            </a:r>
            <a:endParaRPr lang="pt-BR" sz="1600" b="1" dirty="0">
              <a:solidFill>
                <a:srgbClr val="0000CC"/>
              </a:solidFill>
            </a:endParaRPr>
          </a:p>
          <a:p>
            <a:endParaRPr lang="pt-BR" sz="600" b="1" dirty="0">
              <a:solidFill>
                <a:srgbClr val="0000CC"/>
              </a:solidFill>
            </a:endParaRPr>
          </a:p>
          <a:p>
            <a:r>
              <a:rPr lang="en-GB" sz="1400" b="1" dirty="0"/>
              <a:t>Task 1.1 Single or two guns schemes: DC-Gun/RF Gun design and comparative studies – S. </a:t>
            </a:r>
            <a:r>
              <a:rPr lang="en-GB" sz="1400" b="1" dirty="0" err="1"/>
              <a:t>Doebert</a:t>
            </a:r>
            <a:endParaRPr lang="en-GB" sz="1400" b="1" dirty="0"/>
          </a:p>
          <a:p>
            <a:r>
              <a:rPr lang="en-US" sz="1200" dirty="0"/>
              <a:t>CERN: Steffen Doebert, CERN student</a:t>
            </a:r>
          </a:p>
          <a:p>
            <a:r>
              <a:rPr lang="en-US" sz="1200" dirty="0"/>
              <a:t>PSI: Paolo Craievich + PSI Postdoc</a:t>
            </a:r>
            <a:endParaRPr lang="en-GB" sz="600" b="1" dirty="0"/>
          </a:p>
          <a:p>
            <a:r>
              <a:rPr lang="en-GB" sz="1400" b="1" dirty="0"/>
              <a:t>Task 1.2 RF-structure optimization for the linac 1, 2 and 3 based on beam dynamics analysis (Task 1.3) – A. Grudiev  </a:t>
            </a:r>
          </a:p>
          <a:p>
            <a:r>
              <a:rPr lang="en-GB" sz="1200" dirty="0"/>
              <a:t>CERN: A. Grudiev, CERN fellow</a:t>
            </a:r>
            <a:endParaRPr lang="en-GB" sz="600" b="1" dirty="0"/>
          </a:p>
          <a:p>
            <a:r>
              <a:rPr lang="en-GB" sz="1400" b="1" dirty="0"/>
              <a:t>Task 1.3 Electron optics and transport optimization including collective effects in Linac 1, 2 &amp; 3 – S. Bettoni</a:t>
            </a:r>
          </a:p>
          <a:p>
            <a:r>
              <a:rPr lang="en-GB" sz="1200" dirty="0"/>
              <a:t>CERN: A. Latina</a:t>
            </a:r>
          </a:p>
          <a:p>
            <a:r>
              <a:rPr lang="en-GB" sz="1200" dirty="0"/>
              <a:t>PSI: S. Bettoni, PSI Postdoc</a:t>
            </a:r>
            <a:endParaRPr lang="en-GB" sz="600" b="1" dirty="0"/>
          </a:p>
          <a:p>
            <a:r>
              <a:rPr lang="en-GB" sz="1400" b="1" dirty="0"/>
              <a:t>Task 1.4 RF modules design and costs (gun, Linac 1, 2 and 3); cost estimates based on SwissFEL prices – R. Zennaro</a:t>
            </a:r>
          </a:p>
          <a:p>
            <a:r>
              <a:rPr lang="en-GB" sz="1200" dirty="0"/>
              <a:t>CERN: A. Grudiev, CERN fellow</a:t>
            </a:r>
          </a:p>
          <a:p>
            <a:r>
              <a:rPr lang="en-GB" sz="1200" dirty="0"/>
              <a:t>PSI: R. Zennaro, PSI Postdoc</a:t>
            </a:r>
          </a:p>
        </p:txBody>
      </p:sp>
      <p:sp>
        <p:nvSpPr>
          <p:cNvPr id="15" name="Rectangle 14">
            <a:extLst>
              <a:ext uri="{FF2B5EF4-FFF2-40B4-BE49-F238E27FC236}">
                <a16:creationId xmlns:a16="http://schemas.microsoft.com/office/drawing/2014/main" id="{47D1EC70-CEB4-4D45-864E-84C4D27A6C7D}"/>
              </a:ext>
            </a:extLst>
          </p:cNvPr>
          <p:cNvSpPr/>
          <p:nvPr/>
        </p:nvSpPr>
        <p:spPr>
          <a:xfrm>
            <a:off x="248787" y="4842969"/>
            <a:ext cx="11756917" cy="2000548"/>
          </a:xfrm>
          <a:prstGeom prst="rect">
            <a:avLst/>
          </a:prstGeom>
          <a:solidFill>
            <a:schemeClr val="accent3">
              <a:lumMod val="20000"/>
              <a:lumOff val="80000"/>
            </a:schemeClr>
          </a:solidFill>
          <a:ln>
            <a:solidFill>
              <a:schemeClr val="tx1"/>
            </a:solidFill>
          </a:ln>
        </p:spPr>
        <p:txBody>
          <a:bodyPr wrap="square">
            <a:spAutoFit/>
          </a:bodyPr>
          <a:lstStyle/>
          <a:p>
            <a:r>
              <a:rPr lang="pt-BR" sz="1600" b="1" dirty="0">
                <a:solidFill>
                  <a:srgbClr val="0000CC"/>
                </a:solidFill>
              </a:rPr>
              <a:t>WP2. </a:t>
            </a:r>
            <a:r>
              <a:rPr lang="en-GB" sz="1600" b="1" dirty="0">
                <a:solidFill>
                  <a:srgbClr val="0000CC"/>
                </a:solidFill>
              </a:rPr>
              <a:t>Electron and positron Linac extension study (Linac 4) - </a:t>
            </a:r>
            <a:r>
              <a:rPr lang="en-US" sz="1600" b="1" dirty="0">
                <a:solidFill>
                  <a:srgbClr val="0000CC"/>
                </a:solidFill>
              </a:rPr>
              <a:t>S. Bettoni, A. Grudiev</a:t>
            </a:r>
          </a:p>
          <a:p>
            <a:endParaRPr lang="en-GB" sz="600" b="1" dirty="0">
              <a:solidFill>
                <a:srgbClr val="0000CC"/>
              </a:solidFill>
            </a:endParaRPr>
          </a:p>
          <a:p>
            <a:r>
              <a:rPr lang="en-GB" sz="1400" b="1" dirty="0"/>
              <a:t>Task 2.1 RF-structure optimization based on longitudinal beam dynamics analysis – A. Grudiev </a:t>
            </a:r>
          </a:p>
          <a:p>
            <a:r>
              <a:rPr lang="en-GB" sz="1200" dirty="0"/>
              <a:t>CERN: A. Grudiev, CERN fellow</a:t>
            </a:r>
            <a:endParaRPr lang="en-GB" sz="600" b="1" dirty="0"/>
          </a:p>
          <a:p>
            <a:r>
              <a:rPr lang="en-GB" sz="1400" b="1" dirty="0"/>
              <a:t>Task 2.2 Optics and transport optimization including collective effects in linac 4 – S. Bettoni </a:t>
            </a:r>
            <a:endParaRPr lang="en-GB" sz="1400" dirty="0"/>
          </a:p>
          <a:p>
            <a:r>
              <a:rPr lang="en-GB" sz="1200" dirty="0"/>
              <a:t>CERN: A. Latina</a:t>
            </a:r>
          </a:p>
          <a:p>
            <a:r>
              <a:rPr lang="en-GB" sz="1200" dirty="0"/>
              <a:t>PSI: S. Bettoni, PSI Postdoc</a:t>
            </a:r>
            <a:endParaRPr lang="en-GB" sz="600" b="1" dirty="0"/>
          </a:p>
          <a:p>
            <a:r>
              <a:rPr lang="en-GB" sz="1400" b="1" dirty="0"/>
              <a:t>Task 2.3 RF module design and costs (Linac 4) – R. Zennaro</a:t>
            </a:r>
          </a:p>
          <a:p>
            <a:r>
              <a:rPr lang="en-GB" sz="1200" dirty="0"/>
              <a:t>CERN: A. Grudiev, CERN fellow</a:t>
            </a:r>
          </a:p>
          <a:p>
            <a:r>
              <a:rPr lang="en-GB" sz="1200" dirty="0"/>
              <a:t>PSI: R. Zennaro, PSI Postdoc</a:t>
            </a:r>
          </a:p>
        </p:txBody>
      </p:sp>
    </p:spTree>
    <p:extLst>
      <p:ext uri="{BB962C8B-B14F-4D97-AF65-F5344CB8AC3E}">
        <p14:creationId xmlns:p14="http://schemas.microsoft.com/office/powerpoint/2010/main" val="21163321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80057C5-BE20-AC40-89BA-092314001553}"/>
              </a:ext>
            </a:extLst>
          </p:cNvPr>
          <p:cNvSpPr/>
          <p:nvPr/>
        </p:nvSpPr>
        <p:spPr>
          <a:xfrm>
            <a:off x="217541" y="130877"/>
            <a:ext cx="11756917" cy="4313107"/>
          </a:xfrm>
          <a:prstGeom prst="rect">
            <a:avLst/>
          </a:prstGeom>
          <a:solidFill>
            <a:schemeClr val="accent4">
              <a:lumMod val="20000"/>
              <a:lumOff val="80000"/>
            </a:schemeClr>
          </a:solidFill>
          <a:ln>
            <a:solidFill>
              <a:schemeClr val="tx1"/>
            </a:solidFill>
          </a:ln>
        </p:spPr>
        <p:txBody>
          <a:bodyPr wrap="square">
            <a:noAutofit/>
          </a:bodyPr>
          <a:lstStyle/>
          <a:p>
            <a:r>
              <a:rPr lang="pt-BR" sz="1600" b="1" dirty="0">
                <a:solidFill>
                  <a:srgbClr val="0000CC"/>
                </a:solidFill>
              </a:rPr>
              <a:t>WP3. </a:t>
            </a:r>
            <a:r>
              <a:rPr lang="en-GB" sz="1600" b="1" dirty="0">
                <a:solidFill>
                  <a:srgbClr val="0000CC"/>
                </a:solidFill>
              </a:rPr>
              <a:t>Positron source: target and capture system – </a:t>
            </a:r>
            <a:r>
              <a:rPr lang="en-US" sz="1600" b="1" dirty="0">
                <a:solidFill>
                  <a:srgbClr val="0000CC"/>
                </a:solidFill>
              </a:rPr>
              <a:t>I. </a:t>
            </a:r>
            <a:r>
              <a:rPr lang="en-GB" sz="1600" b="1" dirty="0">
                <a:solidFill>
                  <a:srgbClr val="0000CC"/>
                </a:solidFill>
              </a:rPr>
              <a:t>Chaikovska</a:t>
            </a:r>
          </a:p>
          <a:p>
            <a:endParaRPr lang="en-GB" sz="600" b="1" dirty="0"/>
          </a:p>
          <a:p>
            <a:r>
              <a:rPr lang="en-GB" sz="1400" b="1" dirty="0"/>
              <a:t>Task 3.1 Physics design of the positron target and capture system (optimization of the positron source: fixed/movable,  conventional/hybrid,  bypass line, beam energy)  – I. Chaikovska</a:t>
            </a:r>
          </a:p>
          <a:p>
            <a:r>
              <a:rPr lang="en-GB" sz="1200" dirty="0" err="1"/>
              <a:t>IJCLab</a:t>
            </a:r>
            <a:r>
              <a:rPr lang="en-GB" sz="1200" dirty="0"/>
              <a:t>: I. Chaikovska</a:t>
            </a:r>
            <a:r>
              <a:rPr lang="en-GB" sz="1200" u="sng" dirty="0"/>
              <a:t>, </a:t>
            </a:r>
            <a:r>
              <a:rPr lang="en-GB" sz="1200" dirty="0"/>
              <a:t>A. </a:t>
            </a:r>
            <a:r>
              <a:rPr lang="en-GB" sz="1200" dirty="0" err="1"/>
              <a:t>Faus-Golfe</a:t>
            </a:r>
            <a:r>
              <a:rPr lang="en-GB" sz="1200" dirty="0"/>
              <a:t>, PhD, Postdoc</a:t>
            </a:r>
          </a:p>
          <a:p>
            <a:r>
              <a:rPr lang="en-GB" sz="1200" dirty="0"/>
              <a:t>CERN: S. </a:t>
            </a:r>
            <a:r>
              <a:rPr lang="en-GB" sz="1200" dirty="0" err="1"/>
              <a:t>Doebert</a:t>
            </a:r>
            <a:endParaRPr lang="en-GB" sz="1200" dirty="0"/>
          </a:p>
          <a:p>
            <a:r>
              <a:rPr lang="en-GB" sz="1200" dirty="0"/>
              <a:t>PSI: R. Zennaro, H. Braun, PhD</a:t>
            </a:r>
          </a:p>
          <a:p>
            <a:r>
              <a:rPr lang="en-GB" sz="1200" dirty="0">
                <a:solidFill>
                  <a:srgbClr val="C00000"/>
                </a:solidFill>
              </a:rPr>
              <a:t>BINP: P. </a:t>
            </a:r>
            <a:r>
              <a:rPr lang="en-GB" sz="1200" dirty="0" err="1">
                <a:solidFill>
                  <a:srgbClr val="C00000"/>
                </a:solidFill>
              </a:rPr>
              <a:t>Martyshkin</a:t>
            </a:r>
            <a:r>
              <a:rPr lang="en-GB" sz="1200" dirty="0">
                <a:solidFill>
                  <a:srgbClr val="C00000"/>
                </a:solidFill>
              </a:rPr>
              <a:t> </a:t>
            </a:r>
            <a:endParaRPr lang="en-GB" sz="600" dirty="0"/>
          </a:p>
          <a:p>
            <a:r>
              <a:rPr lang="en-GB" sz="1400" b="1" dirty="0"/>
              <a:t>Task 3.2 Capture system: Concepts of a SC solenoid and/or of flux concentrator and comparative – S. Sanfilippo </a:t>
            </a:r>
            <a:endParaRPr lang="en-GB" sz="400" b="1" dirty="0"/>
          </a:p>
          <a:p>
            <a:r>
              <a:rPr lang="en-GB" sz="1200" dirty="0" err="1"/>
              <a:t>IJCLab</a:t>
            </a:r>
            <a:r>
              <a:rPr lang="en-GB" sz="1200" dirty="0"/>
              <a:t>: I. Chaikovska, PhD/Postdoc</a:t>
            </a:r>
          </a:p>
          <a:p>
            <a:r>
              <a:rPr lang="en-GB" sz="1200" dirty="0"/>
              <a:t>CERN: S. </a:t>
            </a:r>
            <a:r>
              <a:rPr lang="en-GB" sz="1200" dirty="0" err="1"/>
              <a:t>Doebert</a:t>
            </a:r>
            <a:endParaRPr lang="en-GB" sz="1200" dirty="0"/>
          </a:p>
          <a:p>
            <a:r>
              <a:rPr lang="en-GB" sz="1200" dirty="0"/>
              <a:t>PSI: S. Sanfilippo, Postdoc (magnet group)</a:t>
            </a:r>
          </a:p>
          <a:p>
            <a:r>
              <a:rPr lang="en-GB" sz="1200" dirty="0">
                <a:solidFill>
                  <a:srgbClr val="C00000"/>
                </a:solidFill>
              </a:rPr>
              <a:t>BINP: P. </a:t>
            </a:r>
            <a:r>
              <a:rPr lang="en-GB" sz="1200" dirty="0" err="1">
                <a:solidFill>
                  <a:srgbClr val="C00000"/>
                </a:solidFill>
              </a:rPr>
              <a:t>Martyshkin</a:t>
            </a:r>
            <a:r>
              <a:rPr lang="en-GB" sz="1200" dirty="0">
                <a:solidFill>
                  <a:srgbClr val="C00000"/>
                </a:solidFill>
              </a:rPr>
              <a:t> </a:t>
            </a:r>
            <a:endParaRPr lang="en-GB" sz="600" dirty="0"/>
          </a:p>
          <a:p>
            <a:r>
              <a:rPr lang="en-GB" sz="1400" b="1" dirty="0"/>
              <a:t>Task 3.3 Capture system: Design of the RF structures and NC solenoids – R. Zennaro</a:t>
            </a:r>
          </a:p>
          <a:p>
            <a:r>
              <a:rPr lang="en-GB" sz="1200" dirty="0"/>
              <a:t>PSI: R. Zennaro, P. Craievich, R. Fortunati, PhD</a:t>
            </a:r>
            <a:endParaRPr lang="en-GB" sz="600" b="1" dirty="0"/>
          </a:p>
          <a:p>
            <a:r>
              <a:rPr lang="en-GB" sz="1400" b="1" dirty="0"/>
              <a:t>Task 3.4 Capture system beam dynamics – R. Zennaro</a:t>
            </a:r>
          </a:p>
          <a:p>
            <a:r>
              <a:rPr lang="en-GB" sz="1200" dirty="0"/>
              <a:t>PSI: R. Zennaro, P. Craievich, PhD</a:t>
            </a:r>
          </a:p>
          <a:p>
            <a:r>
              <a:rPr lang="en-GB" sz="1200" dirty="0" err="1"/>
              <a:t>IJCLab</a:t>
            </a:r>
            <a:r>
              <a:rPr lang="en-GB" sz="1200" dirty="0"/>
              <a:t>: I. Chaikovska, PhD/postdoc </a:t>
            </a:r>
          </a:p>
          <a:p>
            <a:r>
              <a:rPr lang="en-GB" sz="1200" dirty="0"/>
              <a:t>CERN: A. Latina</a:t>
            </a:r>
            <a:endParaRPr lang="en-GB" sz="600" dirty="0"/>
          </a:p>
          <a:p>
            <a:r>
              <a:rPr lang="en-GB" sz="1400" b="1" dirty="0"/>
              <a:t>Task 3.5 Target area shielding – CERN expert</a:t>
            </a:r>
            <a:endParaRPr lang="en-GB" sz="600" u="sng" dirty="0"/>
          </a:p>
          <a:p>
            <a:r>
              <a:rPr lang="en-GB" sz="1400" b="1" dirty="0"/>
              <a:t>Task 3.6 Target thermo-mechanical studies – CERN expert</a:t>
            </a:r>
          </a:p>
          <a:p>
            <a:r>
              <a:rPr lang="en-GB" sz="1200" dirty="0"/>
              <a:t>CERN: expert,  CERN fellow, I. Chaikovska (IJCLab) + PhD/postdoc (IJCLab )</a:t>
            </a:r>
          </a:p>
        </p:txBody>
      </p:sp>
      <p:sp>
        <p:nvSpPr>
          <p:cNvPr id="9" name="Rectangle 8">
            <a:extLst>
              <a:ext uri="{FF2B5EF4-FFF2-40B4-BE49-F238E27FC236}">
                <a16:creationId xmlns:a16="http://schemas.microsoft.com/office/drawing/2014/main" id="{D884CC42-FC09-3C4A-9E47-8BBF79111337}"/>
              </a:ext>
            </a:extLst>
          </p:cNvPr>
          <p:cNvSpPr/>
          <p:nvPr/>
        </p:nvSpPr>
        <p:spPr>
          <a:xfrm>
            <a:off x="217540" y="4621455"/>
            <a:ext cx="11756917" cy="1077218"/>
          </a:xfrm>
          <a:prstGeom prst="rect">
            <a:avLst/>
          </a:prstGeom>
          <a:solidFill>
            <a:schemeClr val="accent2">
              <a:lumMod val="20000"/>
              <a:lumOff val="80000"/>
            </a:schemeClr>
          </a:solidFill>
          <a:ln>
            <a:solidFill>
              <a:schemeClr val="tx1"/>
            </a:solidFill>
          </a:ln>
        </p:spPr>
        <p:txBody>
          <a:bodyPr wrap="square">
            <a:spAutoFit/>
          </a:bodyPr>
          <a:lstStyle/>
          <a:p>
            <a:r>
              <a:rPr lang="pt-BR" sz="1600" b="1" dirty="0">
                <a:solidFill>
                  <a:srgbClr val="0000CC"/>
                </a:solidFill>
              </a:rPr>
              <a:t>WP4. </a:t>
            </a:r>
            <a:r>
              <a:rPr lang="en-GB" sz="1600" b="1" dirty="0">
                <a:solidFill>
                  <a:srgbClr val="0000CC"/>
                </a:solidFill>
              </a:rPr>
              <a:t>Damping ring and transfer lines – </a:t>
            </a:r>
            <a:r>
              <a:rPr lang="en-US" sz="1600" b="1" dirty="0">
                <a:solidFill>
                  <a:srgbClr val="C00000"/>
                </a:solidFill>
              </a:rPr>
              <a:t>C. Milardi (LNF)</a:t>
            </a:r>
          </a:p>
          <a:p>
            <a:endParaRPr lang="en-GB" sz="600" b="1" dirty="0">
              <a:solidFill>
                <a:srgbClr val="0000CC"/>
              </a:solidFill>
            </a:endParaRPr>
          </a:p>
          <a:p>
            <a:r>
              <a:rPr lang="en-GB" sz="1400" b="1" dirty="0"/>
              <a:t>Task 4.1 Design damping ring</a:t>
            </a:r>
            <a:r>
              <a:rPr lang="en-GB" sz="1400" b="1" u="sng" dirty="0"/>
              <a:t>. </a:t>
            </a:r>
            <a:r>
              <a:rPr lang="en-GB" sz="1400" u="sng" dirty="0"/>
              <a:t>C. Milardi (LNF) </a:t>
            </a:r>
            <a:r>
              <a:rPr lang="en-GB" sz="1400" dirty="0"/>
              <a:t>+ LNF postdoc + CERN experts </a:t>
            </a:r>
          </a:p>
          <a:p>
            <a:r>
              <a:rPr lang="en-GB" sz="1400" b="1" dirty="0"/>
              <a:t>Task 4.2 Transfer lines to/from DR. </a:t>
            </a:r>
            <a:r>
              <a:rPr lang="en-GB" sz="1400" u="sng" dirty="0"/>
              <a:t>CERN experts </a:t>
            </a:r>
            <a:endParaRPr lang="en-GB" sz="1400" b="1" dirty="0"/>
          </a:p>
          <a:p>
            <a:r>
              <a:rPr lang="en-GB" sz="1400" b="1" dirty="0"/>
              <a:t>Task 4.3 Compression scheme before reinjection. </a:t>
            </a:r>
            <a:r>
              <a:rPr lang="en-GB" sz="1400" dirty="0"/>
              <a:t>LNF and CERN experts </a:t>
            </a:r>
          </a:p>
        </p:txBody>
      </p:sp>
      <p:sp>
        <p:nvSpPr>
          <p:cNvPr id="10" name="Rectangle 9">
            <a:extLst>
              <a:ext uri="{FF2B5EF4-FFF2-40B4-BE49-F238E27FC236}">
                <a16:creationId xmlns:a16="http://schemas.microsoft.com/office/drawing/2014/main" id="{838EB62D-1BE1-7345-8CD2-76548BAC164D}"/>
              </a:ext>
            </a:extLst>
          </p:cNvPr>
          <p:cNvSpPr/>
          <p:nvPr/>
        </p:nvSpPr>
        <p:spPr>
          <a:xfrm>
            <a:off x="217540" y="5922566"/>
            <a:ext cx="11756917" cy="338554"/>
          </a:xfrm>
          <a:prstGeom prst="rect">
            <a:avLst/>
          </a:prstGeom>
          <a:solidFill>
            <a:schemeClr val="accent6">
              <a:lumMod val="20000"/>
              <a:lumOff val="80000"/>
            </a:schemeClr>
          </a:solidFill>
          <a:ln>
            <a:solidFill>
              <a:schemeClr val="tx1"/>
            </a:solidFill>
          </a:ln>
        </p:spPr>
        <p:txBody>
          <a:bodyPr wrap="square">
            <a:spAutoFit/>
          </a:bodyPr>
          <a:lstStyle/>
          <a:p>
            <a:r>
              <a:rPr lang="pt-BR" sz="1600" b="1" dirty="0">
                <a:solidFill>
                  <a:srgbClr val="0000CC"/>
                </a:solidFill>
              </a:rPr>
              <a:t>WP5 5 </a:t>
            </a:r>
            <a:r>
              <a:rPr lang="en-GB" sz="1600" b="1" dirty="0">
                <a:solidFill>
                  <a:srgbClr val="0000CC"/>
                </a:solidFill>
              </a:rPr>
              <a:t>CDR+, all partners   </a:t>
            </a:r>
            <a:r>
              <a:rPr lang="en-GB" sz="1400" b="1" dirty="0"/>
              <a:t>5.1 Editing CDR. </a:t>
            </a:r>
            <a:r>
              <a:rPr lang="en-GB" sz="1400" dirty="0"/>
              <a:t>PSI postdoc will coordinate between all partners, CERN will provide editing platform and guidelines. </a:t>
            </a:r>
          </a:p>
        </p:txBody>
      </p:sp>
    </p:spTree>
    <p:extLst>
      <p:ext uri="{BB962C8B-B14F-4D97-AF65-F5344CB8AC3E}">
        <p14:creationId xmlns:p14="http://schemas.microsoft.com/office/powerpoint/2010/main" val="39094766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B58FBF0-9296-DE4A-A641-4BFDFE93F1E3}"/>
              </a:ext>
            </a:extLst>
          </p:cNvPr>
          <p:cNvSpPr/>
          <p:nvPr/>
        </p:nvSpPr>
        <p:spPr>
          <a:xfrm>
            <a:off x="238017" y="379655"/>
            <a:ext cx="11715966" cy="2693045"/>
          </a:xfrm>
          <a:prstGeom prst="rect">
            <a:avLst/>
          </a:prstGeom>
          <a:solidFill>
            <a:schemeClr val="accent2">
              <a:lumMod val="20000"/>
              <a:lumOff val="80000"/>
            </a:schemeClr>
          </a:solidFill>
          <a:ln>
            <a:solidFill>
              <a:schemeClr val="tx1"/>
            </a:solidFill>
          </a:ln>
        </p:spPr>
        <p:txBody>
          <a:bodyPr wrap="square">
            <a:spAutoFit/>
          </a:bodyPr>
          <a:lstStyle/>
          <a:p>
            <a:r>
              <a:rPr lang="pt-BR" sz="1600" b="1" dirty="0">
                <a:solidFill>
                  <a:srgbClr val="0000CC"/>
                </a:solidFill>
              </a:rPr>
              <a:t>WP6. </a:t>
            </a:r>
            <a:r>
              <a:rPr lang="en-US" sz="1600" b="1" dirty="0">
                <a:solidFill>
                  <a:srgbClr val="0000CC"/>
                </a:solidFill>
              </a:rPr>
              <a:t>Proof of Principle positron source in SwissFEL – P. Craievich (work in progress)</a:t>
            </a:r>
            <a:endParaRPr lang="en-GB" sz="1600" dirty="0">
              <a:solidFill>
                <a:srgbClr val="0000CC"/>
              </a:solidFill>
            </a:endParaRPr>
          </a:p>
          <a:p>
            <a:endParaRPr lang="en-GB" sz="600" b="1" dirty="0"/>
          </a:p>
          <a:p>
            <a:pPr>
              <a:spcAft>
                <a:spcPts val="600"/>
              </a:spcAft>
            </a:pPr>
            <a:r>
              <a:rPr lang="en-GB" sz="1400" b="1" dirty="0"/>
              <a:t>Task 6.1 Design test beamline. </a:t>
            </a:r>
            <a:r>
              <a:rPr lang="en-GB" sz="1400" u="sng" dirty="0"/>
              <a:t>PSI Staff </a:t>
            </a:r>
            <a:r>
              <a:rPr lang="en-GB" sz="1400" dirty="0"/>
              <a:t>+ PhD (PSI)</a:t>
            </a:r>
          </a:p>
          <a:p>
            <a:pPr>
              <a:spcAft>
                <a:spcPts val="600"/>
              </a:spcAft>
            </a:pPr>
            <a:r>
              <a:rPr lang="en-GB" sz="1400" b="1" dirty="0"/>
              <a:t>Task 6.2 Engineering of the RF structures and NC solenoids of the capture system. </a:t>
            </a:r>
            <a:r>
              <a:rPr lang="en-GB" sz="1400" u="sng" dirty="0"/>
              <a:t>R. </a:t>
            </a:r>
            <a:r>
              <a:rPr lang="en-GB" sz="1400" u="sng" dirty="0" err="1"/>
              <a:t>Fortunati</a:t>
            </a:r>
            <a:r>
              <a:rPr lang="en-GB" sz="1400" u="sng" dirty="0"/>
              <a:t> (PSI)</a:t>
            </a:r>
            <a:r>
              <a:rPr lang="en-GB" sz="1400" dirty="0"/>
              <a:t> + Magnet Postdoc (PSI) + PhD (PSI)</a:t>
            </a:r>
          </a:p>
          <a:p>
            <a:pPr>
              <a:spcAft>
                <a:spcPts val="600"/>
              </a:spcAft>
            </a:pPr>
            <a:r>
              <a:rPr lang="en-GB" sz="1400" b="1" dirty="0"/>
              <a:t>Task 6.3 Manufacturing of the RF structures and NC solenoids of the capture system</a:t>
            </a:r>
            <a:r>
              <a:rPr lang="en-GB" sz="1400" u="sng" dirty="0"/>
              <a:t> PSI experts</a:t>
            </a:r>
          </a:p>
          <a:p>
            <a:pPr>
              <a:spcAft>
                <a:spcPts val="600"/>
              </a:spcAft>
            </a:pPr>
            <a:r>
              <a:rPr lang="en-GB" sz="1400" b="1" dirty="0"/>
              <a:t>Task 6.4 Engineering &amp; procurement target. </a:t>
            </a:r>
            <a:r>
              <a:rPr lang="en-GB" sz="1400" u="sng" dirty="0"/>
              <a:t>CERN</a:t>
            </a:r>
          </a:p>
          <a:p>
            <a:pPr>
              <a:spcAft>
                <a:spcPts val="600"/>
              </a:spcAft>
            </a:pPr>
            <a:r>
              <a:rPr lang="en-GB" sz="1400" b="1" dirty="0"/>
              <a:t>Task 6.5 Engineering and procurement SC solenoids</a:t>
            </a:r>
            <a:r>
              <a:rPr lang="en-GB" sz="1400" dirty="0"/>
              <a:t>. </a:t>
            </a:r>
            <a:r>
              <a:rPr lang="en-GB" sz="1400" u="sng" dirty="0"/>
              <a:t>PSI magnet experts </a:t>
            </a:r>
          </a:p>
          <a:p>
            <a:pPr>
              <a:spcAft>
                <a:spcPts val="600"/>
              </a:spcAft>
            </a:pPr>
            <a:r>
              <a:rPr lang="en-GB" sz="1400" b="1" dirty="0"/>
              <a:t>Task 6.6 Shielding of target area</a:t>
            </a:r>
            <a:r>
              <a:rPr lang="en-GB" sz="1400" dirty="0"/>
              <a:t>. PSI, CERN</a:t>
            </a:r>
          </a:p>
          <a:p>
            <a:pPr>
              <a:spcAft>
                <a:spcPts val="600"/>
              </a:spcAft>
            </a:pPr>
            <a:r>
              <a:rPr lang="en-GB" sz="1400" b="1" dirty="0"/>
              <a:t>Task 6.7 Component procurement and implementation.</a:t>
            </a:r>
            <a:r>
              <a:rPr lang="en-GB" sz="1400" dirty="0"/>
              <a:t> </a:t>
            </a:r>
            <a:r>
              <a:rPr lang="en-GB" sz="1400" u="sng" dirty="0"/>
              <a:t>PSI experts</a:t>
            </a:r>
            <a:endParaRPr lang="en-GB" sz="1400" dirty="0"/>
          </a:p>
          <a:p>
            <a:pPr>
              <a:spcAft>
                <a:spcPts val="600"/>
              </a:spcAft>
            </a:pPr>
            <a:r>
              <a:rPr lang="en-GB" sz="1400" b="1" dirty="0"/>
              <a:t>Task 6.8 Positron production experiment.</a:t>
            </a:r>
            <a:r>
              <a:rPr lang="en-GB" sz="1400" dirty="0"/>
              <a:t> </a:t>
            </a:r>
            <a:r>
              <a:rPr lang="en-GB" sz="1400" u="sng" dirty="0"/>
              <a:t>All partners </a:t>
            </a:r>
          </a:p>
        </p:txBody>
      </p:sp>
    </p:spTree>
    <p:extLst>
      <p:ext uri="{BB962C8B-B14F-4D97-AF65-F5344CB8AC3E}">
        <p14:creationId xmlns:p14="http://schemas.microsoft.com/office/powerpoint/2010/main" val="7628317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7DB6133-587C-4E45-9CFD-FB3B7DC9A2FE}"/>
              </a:ext>
            </a:extLst>
          </p:cNvPr>
          <p:cNvPicPr>
            <a:picLocks noChangeAspect="1"/>
          </p:cNvPicPr>
          <p:nvPr/>
        </p:nvPicPr>
        <p:blipFill>
          <a:blip r:embed="rId2"/>
          <a:stretch>
            <a:fillRect/>
          </a:stretch>
        </p:blipFill>
        <p:spPr>
          <a:xfrm>
            <a:off x="516632" y="428905"/>
            <a:ext cx="10710692" cy="3750363"/>
          </a:xfrm>
          <a:prstGeom prst="rect">
            <a:avLst/>
          </a:prstGeom>
        </p:spPr>
      </p:pic>
      <p:sp>
        <p:nvSpPr>
          <p:cNvPr id="3" name="TextBox 2">
            <a:extLst>
              <a:ext uri="{FF2B5EF4-FFF2-40B4-BE49-F238E27FC236}">
                <a16:creationId xmlns:a16="http://schemas.microsoft.com/office/drawing/2014/main" id="{B0770E0B-F32E-7246-A169-0F96609BF9C0}"/>
              </a:ext>
            </a:extLst>
          </p:cNvPr>
          <p:cNvSpPr txBox="1"/>
          <p:nvPr/>
        </p:nvSpPr>
        <p:spPr>
          <a:xfrm>
            <a:off x="4254651" y="98210"/>
            <a:ext cx="4152885" cy="369332"/>
          </a:xfrm>
          <a:prstGeom prst="rect">
            <a:avLst/>
          </a:prstGeom>
          <a:noFill/>
        </p:spPr>
        <p:txBody>
          <a:bodyPr wrap="square" rtlCol="0">
            <a:spAutoFit/>
          </a:bodyPr>
          <a:lstStyle/>
          <a:p>
            <a:r>
              <a:rPr lang="en-GB" dirty="0"/>
              <a:t>O</a:t>
            </a:r>
            <a:r>
              <a:rPr lang="en-CH" dirty="0"/>
              <a:t>ther external partners </a:t>
            </a:r>
          </a:p>
        </p:txBody>
      </p:sp>
      <p:sp>
        <p:nvSpPr>
          <p:cNvPr id="4" name="Rectangle 3">
            <a:extLst>
              <a:ext uri="{FF2B5EF4-FFF2-40B4-BE49-F238E27FC236}">
                <a16:creationId xmlns:a16="http://schemas.microsoft.com/office/drawing/2014/main" id="{52CECE98-0598-3C48-9B12-09E85D9A57CE}"/>
              </a:ext>
            </a:extLst>
          </p:cNvPr>
          <p:cNvSpPr/>
          <p:nvPr/>
        </p:nvSpPr>
        <p:spPr>
          <a:xfrm>
            <a:off x="620326" y="3154450"/>
            <a:ext cx="8702737" cy="257467"/>
          </a:xfrm>
          <a:prstGeom prst="rect">
            <a:avLst/>
          </a:prstGeom>
          <a:solidFill>
            <a:srgbClr val="C00000">
              <a:alpha val="26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rgbClr val="C00000"/>
              </a:solidFill>
            </a:endParaRPr>
          </a:p>
        </p:txBody>
      </p:sp>
      <p:sp>
        <p:nvSpPr>
          <p:cNvPr id="5" name="TextBox 4">
            <a:extLst>
              <a:ext uri="{FF2B5EF4-FFF2-40B4-BE49-F238E27FC236}">
                <a16:creationId xmlns:a16="http://schemas.microsoft.com/office/drawing/2014/main" id="{B5DB412D-D6CB-B942-B363-4D824FA08D02}"/>
              </a:ext>
            </a:extLst>
          </p:cNvPr>
          <p:cNvSpPr txBox="1"/>
          <p:nvPr/>
        </p:nvSpPr>
        <p:spPr>
          <a:xfrm>
            <a:off x="6888186" y="2785118"/>
            <a:ext cx="1588864" cy="369332"/>
          </a:xfrm>
          <a:prstGeom prst="rect">
            <a:avLst/>
          </a:prstGeom>
          <a:noFill/>
        </p:spPr>
        <p:txBody>
          <a:bodyPr wrap="square" rtlCol="0">
            <a:spAutoFit/>
          </a:bodyPr>
          <a:lstStyle/>
          <a:p>
            <a:r>
              <a:rPr lang="en-US" dirty="0">
                <a:solidFill>
                  <a:srgbClr val="C00000"/>
                </a:solidFill>
              </a:rPr>
              <a:t>Question:</a:t>
            </a:r>
            <a:endParaRPr lang="en-CH" dirty="0">
              <a:solidFill>
                <a:srgbClr val="C00000"/>
              </a:solidFill>
            </a:endParaRPr>
          </a:p>
        </p:txBody>
      </p:sp>
      <p:sp>
        <p:nvSpPr>
          <p:cNvPr id="7" name="Rectangle 6">
            <a:extLst>
              <a:ext uri="{FF2B5EF4-FFF2-40B4-BE49-F238E27FC236}">
                <a16:creationId xmlns:a16="http://schemas.microsoft.com/office/drawing/2014/main" id="{DF1E665C-C8D8-C742-815C-9BB228645D1D}"/>
              </a:ext>
            </a:extLst>
          </p:cNvPr>
          <p:cNvSpPr/>
          <p:nvPr/>
        </p:nvSpPr>
        <p:spPr>
          <a:xfrm>
            <a:off x="4639588" y="1830314"/>
            <a:ext cx="938077" cy="369332"/>
          </a:xfrm>
          <a:prstGeom prst="rect">
            <a:avLst/>
          </a:prstGeom>
        </p:spPr>
        <p:txBody>
          <a:bodyPr wrap="none">
            <a:spAutoFit/>
          </a:bodyPr>
          <a:lstStyle/>
          <a:p>
            <a:r>
              <a:rPr lang="en-CH" dirty="0"/>
              <a:t>by Iryna</a:t>
            </a:r>
          </a:p>
        </p:txBody>
      </p:sp>
      <p:sp>
        <p:nvSpPr>
          <p:cNvPr id="8" name="Rectangle 7">
            <a:extLst>
              <a:ext uri="{FF2B5EF4-FFF2-40B4-BE49-F238E27FC236}">
                <a16:creationId xmlns:a16="http://schemas.microsoft.com/office/drawing/2014/main" id="{6E24CD48-3C6C-5446-AE93-280692C3A6B5}"/>
              </a:ext>
            </a:extLst>
          </p:cNvPr>
          <p:cNvSpPr/>
          <p:nvPr/>
        </p:nvSpPr>
        <p:spPr>
          <a:xfrm>
            <a:off x="389671" y="4345450"/>
            <a:ext cx="980268" cy="369332"/>
          </a:xfrm>
          <a:prstGeom prst="rect">
            <a:avLst/>
          </a:prstGeom>
        </p:spPr>
        <p:txBody>
          <a:bodyPr wrap="none">
            <a:spAutoFit/>
          </a:bodyPr>
          <a:lstStyle/>
          <a:p>
            <a:r>
              <a:rPr lang="en-CH" dirty="0"/>
              <a:t>by Frank</a:t>
            </a:r>
          </a:p>
        </p:txBody>
      </p:sp>
      <p:sp>
        <p:nvSpPr>
          <p:cNvPr id="11" name="TextBox 10">
            <a:extLst>
              <a:ext uri="{FF2B5EF4-FFF2-40B4-BE49-F238E27FC236}">
                <a16:creationId xmlns:a16="http://schemas.microsoft.com/office/drawing/2014/main" id="{0DF4FD78-2177-E545-9CF1-6C5719642972}"/>
              </a:ext>
            </a:extLst>
          </p:cNvPr>
          <p:cNvSpPr txBox="1"/>
          <p:nvPr/>
        </p:nvSpPr>
        <p:spPr>
          <a:xfrm>
            <a:off x="516632" y="4674769"/>
            <a:ext cx="11210312" cy="1754326"/>
          </a:xfrm>
          <a:prstGeom prst="rect">
            <a:avLst/>
          </a:prstGeom>
          <a:noFill/>
        </p:spPr>
        <p:txBody>
          <a:bodyPr wrap="square" rtlCol="0">
            <a:spAutoFit/>
          </a:bodyPr>
          <a:lstStyle/>
          <a:p>
            <a:r>
              <a:rPr lang="en-GB" sz="1200" dirty="0"/>
              <a:t> </a:t>
            </a:r>
          </a:p>
          <a:p>
            <a:r>
              <a:rPr lang="en-GB" sz="1200" dirty="0"/>
              <a:t>To create a link to, and possibly profit from the relevant expertise available at, KEK and BINP, we think it might be helpful to identify one representative each from these two partners, which we could also include in the mailing list for the injector coordination meetings.</a:t>
            </a:r>
          </a:p>
          <a:p>
            <a:r>
              <a:rPr lang="en-GB" sz="1200" dirty="0"/>
              <a:t> </a:t>
            </a:r>
          </a:p>
          <a:p>
            <a:r>
              <a:rPr lang="en-GB" sz="1200" dirty="0"/>
              <a:t>For KEK, </a:t>
            </a:r>
            <a:r>
              <a:rPr lang="en-GB" sz="1200" b="1" dirty="0" err="1">
                <a:solidFill>
                  <a:srgbClr val="C00000"/>
                </a:solidFill>
              </a:rPr>
              <a:t>Kazuro</a:t>
            </a:r>
            <a:r>
              <a:rPr lang="en-GB" sz="1200" b="1" dirty="0">
                <a:solidFill>
                  <a:srgbClr val="C00000"/>
                </a:solidFill>
              </a:rPr>
              <a:t> Furukawa </a:t>
            </a:r>
            <a:r>
              <a:rPr lang="en-GB" sz="1200" dirty="0"/>
              <a:t>has been proposed to be such representative or link person. </a:t>
            </a:r>
            <a:r>
              <a:rPr lang="en-GB" sz="1200" dirty="0" err="1"/>
              <a:t>Kazuro</a:t>
            </a:r>
            <a:r>
              <a:rPr lang="en-GB" sz="1200" dirty="0"/>
              <a:t> has ample experience with the KEK positron sources and linacs; presently he is one of the three leaders of SuperKEKB (and in charge of its injectors).</a:t>
            </a:r>
          </a:p>
          <a:p>
            <a:r>
              <a:rPr lang="en-GB" sz="1200" dirty="0"/>
              <a:t> </a:t>
            </a:r>
          </a:p>
          <a:p>
            <a:r>
              <a:rPr lang="en-GB" sz="1200" dirty="0"/>
              <a:t>For BINP, we are waiting for feedback from </a:t>
            </a:r>
            <a:r>
              <a:rPr lang="en-GB" sz="1200" dirty="0">
                <a:solidFill>
                  <a:srgbClr val="C00000"/>
                </a:solidFill>
              </a:rPr>
              <a:t>Eugene </a:t>
            </a:r>
            <a:r>
              <a:rPr lang="en-GB" sz="1200" dirty="0" err="1">
                <a:solidFill>
                  <a:srgbClr val="C00000"/>
                </a:solidFill>
              </a:rPr>
              <a:t>Levichev</a:t>
            </a:r>
            <a:r>
              <a:rPr lang="en-GB" sz="1200" dirty="0"/>
              <a:t>.</a:t>
            </a:r>
          </a:p>
          <a:p>
            <a:r>
              <a:rPr lang="en-GB" sz="1200" dirty="0"/>
              <a:t> </a:t>
            </a:r>
          </a:p>
        </p:txBody>
      </p:sp>
    </p:spTree>
    <p:extLst>
      <p:ext uri="{BB962C8B-B14F-4D97-AF65-F5344CB8AC3E}">
        <p14:creationId xmlns:p14="http://schemas.microsoft.com/office/powerpoint/2010/main" val="7762003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9520</TotalTime>
  <Words>927</Words>
  <Application>Microsoft Macintosh PowerPoint</Application>
  <PresentationFormat>Widescreen</PresentationFormat>
  <Paragraphs>80</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Calibri Light</vt:lpstr>
      <vt:lpstr>Garamond</vt:lpstr>
      <vt:lpstr>Office Theme</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Frank Zimmermann</dc:creator>
  <cp:lastModifiedBy>Paolo Craievich</cp:lastModifiedBy>
  <cp:revision>58</cp:revision>
  <dcterms:created xsi:type="dcterms:W3CDTF">2020-04-15T11:45:00Z</dcterms:created>
  <dcterms:modified xsi:type="dcterms:W3CDTF">2020-05-28T06:56:14Z</dcterms:modified>
</cp:coreProperties>
</file>