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310" r:id="rId2"/>
    <p:sldId id="312" r:id="rId3"/>
    <p:sldId id="314" r:id="rId4"/>
    <p:sldId id="305" r:id="rId5"/>
    <p:sldId id="256" r:id="rId6"/>
    <p:sldId id="257" r:id="rId7"/>
    <p:sldId id="258" r:id="rId8"/>
    <p:sldId id="259" r:id="rId9"/>
    <p:sldId id="260" r:id="rId10"/>
    <p:sldId id="263" r:id="rId11"/>
    <p:sldId id="264" r:id="rId12"/>
    <p:sldId id="311" r:id="rId13"/>
    <p:sldId id="261" r:id="rId14"/>
    <p:sldId id="265" r:id="rId15"/>
    <p:sldId id="266" r:id="rId16"/>
    <p:sldId id="267" r:id="rId17"/>
    <p:sldId id="268" r:id="rId18"/>
    <p:sldId id="270" r:id="rId19"/>
    <p:sldId id="271" r:id="rId20"/>
    <p:sldId id="317" r:id="rId21"/>
    <p:sldId id="272" r:id="rId22"/>
    <p:sldId id="273" r:id="rId23"/>
    <p:sldId id="274" r:id="rId24"/>
    <p:sldId id="275" r:id="rId25"/>
    <p:sldId id="269" r:id="rId26"/>
    <p:sldId id="277" r:id="rId27"/>
    <p:sldId id="315" r:id="rId28"/>
    <p:sldId id="278" r:id="rId29"/>
    <p:sldId id="279" r:id="rId30"/>
    <p:sldId id="289" r:id="rId31"/>
    <p:sldId id="291" r:id="rId32"/>
    <p:sldId id="292" r:id="rId33"/>
    <p:sldId id="306" r:id="rId34"/>
    <p:sldId id="304" r:id="rId35"/>
    <p:sldId id="295" r:id="rId36"/>
    <p:sldId id="296" r:id="rId37"/>
    <p:sldId id="316" r:id="rId38"/>
    <p:sldId id="298" r:id="rId39"/>
    <p:sldId id="302" r:id="rId40"/>
    <p:sldId id="300" r:id="rId41"/>
    <p:sldId id="301" r:id="rId42"/>
    <p:sldId id="303" r:id="rId43"/>
    <p:sldId id="308" r:id="rId44"/>
    <p:sldId id="299" r:id="rId45"/>
  </p:sldIdLst>
  <p:sldSz cx="6858000" cy="9144000" type="screen4x3"/>
  <p:notesSz cx="67818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00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2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5748A24-C95E-4F24-A0D2-08746C5FFBFF}" type="datetimeFigureOut">
              <a:rPr lang="en-US"/>
              <a:pPr>
                <a:defRPr/>
              </a:pPr>
              <a:t>7/14/2010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39775"/>
            <a:ext cx="2771775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681538"/>
            <a:ext cx="5426075" cy="44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361488"/>
            <a:ext cx="29384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C4AC7F7-2C25-42C1-A2EA-638C57C83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63DD9-121B-47AD-9249-29E34698E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FBA50-96BC-4B9B-A15A-E129D1148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B5958-C05E-4612-9BF7-50FEFBF1E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686300" y="8859838"/>
            <a:ext cx="2171700" cy="2841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98FC4-D5AC-442B-9B71-02F8D8707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F6E70-3856-41D6-A54C-8A50EBF23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436D7-9804-49F2-8EAB-64FA86AA2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107DF-093F-42EE-BED9-9B19E0EFF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41F05-D2BB-412B-A1CA-7BE87233A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m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067300" y="8763000"/>
            <a:ext cx="19431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257800" y="8509000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40E61-ABA8-4230-9872-4200878DE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BC57C-9030-48F0-962D-5CFBCB4BA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EE183-BC24-4D10-8E44-4513F6021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6300" y="8509000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6FE583D4-0B0A-48F7-A21B-AACECB085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70" r:id="rId2"/>
    <p:sldLayoutId id="2147483862" r:id="rId3"/>
    <p:sldLayoutId id="2147483863" r:id="rId4"/>
    <p:sldLayoutId id="2147483864" r:id="rId5"/>
    <p:sldLayoutId id="2147483865" r:id="rId6"/>
    <p:sldLayoutId id="2147483871" r:id="rId7"/>
    <p:sldLayoutId id="2147483866" r:id="rId8"/>
    <p:sldLayoutId id="2147483867" r:id="rId9"/>
    <p:sldLayoutId id="2147483868" r:id="rId10"/>
    <p:sldLayoutId id="214748386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3" name="Rectangle 14"/>
          <p:cNvSpPr txBox="1">
            <a:spLocks noChangeArrowheads="1"/>
          </p:cNvSpPr>
          <p:nvPr/>
        </p:nvSpPr>
        <p:spPr bwMode="auto">
          <a:xfrm>
            <a:off x="228600" y="3352800"/>
            <a:ext cx="6858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buSzPts val="1300"/>
              <a:buFontTx/>
              <a:buChar char="•"/>
              <a:defRPr/>
            </a:pPr>
            <a:r>
              <a:rPr lang="en-US" b="1" kern="0" dirty="0">
                <a:solidFill>
                  <a:srgbClr val="3333CC"/>
                </a:solidFill>
                <a:latin typeface="+mn-lt"/>
              </a:rPr>
              <a:t>History of Instrumentation ↔ History of Particle Physics</a:t>
            </a:r>
          </a:p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buSzPts val="1300"/>
              <a:buFontTx/>
              <a:buChar char="•"/>
              <a:defRPr/>
            </a:pPr>
            <a:endParaRPr lang="en-US" b="1" kern="0" dirty="0">
              <a:solidFill>
                <a:srgbClr val="008000"/>
              </a:solidFill>
              <a:latin typeface="+mn-lt"/>
            </a:endParaRPr>
          </a:p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buSzPts val="1300"/>
              <a:buFontTx/>
              <a:buChar char="•"/>
              <a:defRPr/>
            </a:pPr>
            <a:r>
              <a:rPr lang="en-US" b="1" kern="0" dirty="0">
                <a:solidFill>
                  <a:srgbClr val="FF0000"/>
                </a:solidFill>
                <a:latin typeface="+mn-lt"/>
              </a:rPr>
              <a:t>The ‘Real’ World of Particles </a:t>
            </a:r>
          </a:p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buSzPts val="1300"/>
              <a:buFontTx/>
              <a:buChar char="•"/>
              <a:defRPr/>
            </a:pPr>
            <a:endParaRPr lang="en-US" b="1" kern="0" dirty="0">
              <a:solidFill>
                <a:srgbClr val="0033CC"/>
              </a:solidFill>
              <a:latin typeface="+mn-lt"/>
            </a:endParaRPr>
          </a:p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buSzPts val="1300"/>
              <a:buFontTx/>
              <a:buChar char="•"/>
              <a:defRPr/>
            </a:pPr>
            <a:r>
              <a:rPr lang="en-US" b="1" kern="0" dirty="0">
                <a:solidFill>
                  <a:srgbClr val="0033CC"/>
                </a:solidFill>
                <a:latin typeface="+mn-lt"/>
              </a:rPr>
              <a:t>Interaction of Particles with Matter</a:t>
            </a:r>
          </a:p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buSzPts val="1300"/>
              <a:buFontTx/>
              <a:buChar char="•"/>
              <a:defRPr/>
            </a:pPr>
            <a:endParaRPr lang="en-US" b="1" kern="0" dirty="0">
              <a:solidFill>
                <a:srgbClr val="008000"/>
              </a:solidFill>
              <a:latin typeface="+mn-lt"/>
            </a:endParaRPr>
          </a:p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buSzPts val="1300"/>
              <a:buFontTx/>
              <a:buChar char="•"/>
              <a:defRPr/>
            </a:pPr>
            <a:r>
              <a:rPr lang="en-US" b="1" kern="0" dirty="0">
                <a:solidFill>
                  <a:srgbClr val="008000"/>
                </a:solidFill>
                <a:latin typeface="+mn-lt"/>
              </a:rPr>
              <a:t>Tracking Detectors, Calorimeters, Particle Identification</a:t>
            </a:r>
          </a:p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buSzPts val="1300"/>
              <a:buFont typeface="Wingdings" pitchFamily="2" charset="2"/>
              <a:buNone/>
              <a:defRPr/>
            </a:pPr>
            <a:endParaRPr lang="en-US" b="1" kern="0" dirty="0">
              <a:solidFill>
                <a:srgbClr val="008000"/>
              </a:solidFill>
              <a:latin typeface="+mn-lt"/>
            </a:endParaRPr>
          </a:p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buSzPts val="1300"/>
              <a:buFontTx/>
              <a:buChar char="•"/>
              <a:defRPr/>
            </a:pPr>
            <a:r>
              <a:rPr lang="en-US" b="1" kern="0" dirty="0">
                <a:solidFill>
                  <a:srgbClr val="0033CC"/>
                </a:solidFill>
                <a:latin typeface="+mn-lt"/>
              </a:rPr>
              <a:t>Detector Systems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228600" y="533400"/>
            <a:ext cx="6324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400" b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Particle Detectors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066800" y="1447800"/>
            <a:ext cx="44005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defRPr/>
            </a:pPr>
            <a:r>
              <a:rPr lang="en-US" dirty="0"/>
              <a:t> </a:t>
            </a:r>
            <a:r>
              <a:rPr lang="en-US" b="1" dirty="0"/>
              <a:t>Summer Student </a:t>
            </a:r>
            <a:r>
              <a:rPr lang="en-US" b="1"/>
              <a:t>Lectures 2010</a:t>
            </a:r>
            <a:endParaRPr lang="en-US" b="1" dirty="0"/>
          </a:p>
          <a:p>
            <a:pPr algn="ctr">
              <a:defRPr/>
            </a:pPr>
            <a:r>
              <a:rPr lang="en-US" sz="1600" b="1" dirty="0"/>
              <a:t>Werner Riegler, CERN,  </a:t>
            </a:r>
            <a:r>
              <a:rPr lang="en-US" sz="1400" dirty="0">
                <a:solidFill>
                  <a:schemeClr val="accent6"/>
                </a:solidFill>
              </a:rPr>
              <a:t>werner.riegler@cern.ch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can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6858000" cy="784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can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883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grpSp>
        <p:nvGrpSpPr>
          <p:cNvPr id="15363" name="Group 21"/>
          <p:cNvGrpSpPr>
            <a:grpSpLocks/>
          </p:cNvGrpSpPr>
          <p:nvPr/>
        </p:nvGrpSpPr>
        <p:grpSpPr bwMode="auto">
          <a:xfrm>
            <a:off x="685800" y="2209800"/>
            <a:ext cx="4038600" cy="3886200"/>
            <a:chOff x="533400" y="1524000"/>
            <a:chExt cx="4038600" cy="3886200"/>
          </a:xfrm>
        </p:grpSpPr>
        <p:sp>
          <p:nvSpPr>
            <p:cNvPr id="3" name="Rectangle 2"/>
            <p:cNvSpPr/>
            <p:nvPr/>
          </p:nvSpPr>
          <p:spPr>
            <a:xfrm>
              <a:off x="533400" y="3352800"/>
              <a:ext cx="838200" cy="14478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/>
                <a:t>1.5V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762000" y="3200400"/>
              <a:ext cx="381000" cy="1524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68" name="TextBox 4"/>
            <p:cNvSpPr txBox="1">
              <a:spLocks noChangeArrowheads="1"/>
            </p:cNvSpPr>
            <p:nvPr/>
          </p:nvSpPr>
          <p:spPr bwMode="auto">
            <a:xfrm>
              <a:off x="762000" y="3276600"/>
              <a:ext cx="36420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+</a:t>
              </a:r>
            </a:p>
          </p:txBody>
        </p:sp>
        <p:sp>
          <p:nvSpPr>
            <p:cNvPr id="15369" name="TextBox 5"/>
            <p:cNvSpPr txBox="1">
              <a:spLocks noChangeArrowheads="1"/>
            </p:cNvSpPr>
            <p:nvPr/>
          </p:nvSpPr>
          <p:spPr bwMode="auto">
            <a:xfrm>
              <a:off x="762000" y="4267200"/>
              <a:ext cx="3561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_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2514600" y="3048000"/>
              <a:ext cx="2057400" cy="685800"/>
            </a:xfrm>
            <a:prstGeom prst="ellipse">
              <a:avLst/>
            </a:prstGeom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514600" y="4724400"/>
              <a:ext cx="2057400" cy="685800"/>
            </a:xfrm>
            <a:prstGeom prst="ellipse">
              <a:avLst/>
            </a:prstGeom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143000" y="3200400"/>
              <a:ext cx="1371600" cy="228600"/>
            </a:xfrm>
            <a:custGeom>
              <a:avLst/>
              <a:gdLst>
                <a:gd name="connsiteX0" fmla="*/ 0 w 1528997"/>
                <a:gd name="connsiteY0" fmla="*/ 0 h 198521"/>
                <a:gd name="connsiteX1" fmla="*/ 524656 w 1528997"/>
                <a:gd name="connsiteY1" fmla="*/ 14990 h 198521"/>
                <a:gd name="connsiteX2" fmla="*/ 569626 w 1528997"/>
                <a:gd name="connsiteY2" fmla="*/ 44970 h 198521"/>
                <a:gd name="connsiteX3" fmla="*/ 629587 w 1528997"/>
                <a:gd name="connsiteY3" fmla="*/ 59961 h 198521"/>
                <a:gd name="connsiteX4" fmla="*/ 719528 w 1528997"/>
                <a:gd name="connsiteY4" fmla="*/ 89941 h 198521"/>
                <a:gd name="connsiteX5" fmla="*/ 824459 w 1528997"/>
                <a:gd name="connsiteY5" fmla="*/ 119921 h 198521"/>
                <a:gd name="connsiteX6" fmla="*/ 944380 w 1528997"/>
                <a:gd name="connsiteY6" fmla="*/ 134911 h 198521"/>
                <a:gd name="connsiteX7" fmla="*/ 1079292 w 1528997"/>
                <a:gd name="connsiteY7" fmla="*/ 164892 h 198521"/>
                <a:gd name="connsiteX8" fmla="*/ 1244184 w 1528997"/>
                <a:gd name="connsiteY8" fmla="*/ 194872 h 198521"/>
                <a:gd name="connsiteX9" fmla="*/ 1528997 w 1528997"/>
                <a:gd name="connsiteY9" fmla="*/ 194872 h 19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8997" h="198521">
                  <a:moveTo>
                    <a:pt x="0" y="0"/>
                  </a:moveTo>
                  <a:cubicBezTo>
                    <a:pt x="174885" y="4997"/>
                    <a:pt x="350242" y="1221"/>
                    <a:pt x="524656" y="14990"/>
                  </a:cubicBezTo>
                  <a:cubicBezTo>
                    <a:pt x="542616" y="16408"/>
                    <a:pt x="553067" y="37873"/>
                    <a:pt x="569626" y="44970"/>
                  </a:cubicBezTo>
                  <a:cubicBezTo>
                    <a:pt x="588562" y="53086"/>
                    <a:pt x="609854" y="54041"/>
                    <a:pt x="629587" y="59961"/>
                  </a:cubicBezTo>
                  <a:cubicBezTo>
                    <a:pt x="659856" y="69042"/>
                    <a:pt x="689548" y="79948"/>
                    <a:pt x="719528" y="89941"/>
                  </a:cubicBezTo>
                  <a:cubicBezTo>
                    <a:pt x="755173" y="101822"/>
                    <a:pt x="786812" y="113647"/>
                    <a:pt x="824459" y="119921"/>
                  </a:cubicBezTo>
                  <a:cubicBezTo>
                    <a:pt x="864196" y="126544"/>
                    <a:pt x="904406" y="129914"/>
                    <a:pt x="944380" y="134911"/>
                  </a:cubicBezTo>
                  <a:cubicBezTo>
                    <a:pt x="1090576" y="171462"/>
                    <a:pt x="908062" y="126841"/>
                    <a:pt x="1079292" y="164892"/>
                  </a:cubicBezTo>
                  <a:cubicBezTo>
                    <a:pt x="1146259" y="179773"/>
                    <a:pt x="1165627" y="191851"/>
                    <a:pt x="1244184" y="194872"/>
                  </a:cubicBezTo>
                  <a:cubicBezTo>
                    <a:pt x="1339052" y="198521"/>
                    <a:pt x="1434059" y="194872"/>
                    <a:pt x="1528997" y="194872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919163" y="4797425"/>
              <a:ext cx="1589087" cy="354013"/>
            </a:xfrm>
            <a:custGeom>
              <a:avLst/>
              <a:gdLst>
                <a:gd name="connsiteX0" fmla="*/ 0 w 1588957"/>
                <a:gd name="connsiteY0" fmla="*/ 0 h 352916"/>
                <a:gd name="connsiteX1" fmla="*/ 209862 w 1588957"/>
                <a:gd name="connsiteY1" fmla="*/ 14990 h 352916"/>
                <a:gd name="connsiteX2" fmla="*/ 299803 w 1588957"/>
                <a:gd name="connsiteY2" fmla="*/ 44970 h 352916"/>
                <a:gd name="connsiteX3" fmla="*/ 344773 w 1588957"/>
                <a:gd name="connsiteY3" fmla="*/ 89941 h 352916"/>
                <a:gd name="connsiteX4" fmla="*/ 464695 w 1588957"/>
                <a:gd name="connsiteY4" fmla="*/ 119921 h 352916"/>
                <a:gd name="connsiteX5" fmla="*/ 659567 w 1588957"/>
                <a:gd name="connsiteY5" fmla="*/ 269823 h 352916"/>
                <a:gd name="connsiteX6" fmla="*/ 1109272 w 1588957"/>
                <a:gd name="connsiteY6" fmla="*/ 314793 h 352916"/>
                <a:gd name="connsiteX7" fmla="*/ 1154242 w 1588957"/>
                <a:gd name="connsiteY7" fmla="*/ 329783 h 352916"/>
                <a:gd name="connsiteX8" fmla="*/ 1588957 w 1588957"/>
                <a:gd name="connsiteY8" fmla="*/ 344773 h 352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8957" h="352916">
                  <a:moveTo>
                    <a:pt x="0" y="0"/>
                  </a:moveTo>
                  <a:cubicBezTo>
                    <a:pt x="69954" y="4997"/>
                    <a:pt x="140506" y="4587"/>
                    <a:pt x="209862" y="14990"/>
                  </a:cubicBezTo>
                  <a:cubicBezTo>
                    <a:pt x="241114" y="19678"/>
                    <a:pt x="299803" y="44970"/>
                    <a:pt x="299803" y="44970"/>
                  </a:cubicBezTo>
                  <a:cubicBezTo>
                    <a:pt x="314793" y="59960"/>
                    <a:pt x="327134" y="78182"/>
                    <a:pt x="344773" y="89941"/>
                  </a:cubicBezTo>
                  <a:cubicBezTo>
                    <a:pt x="364527" y="103110"/>
                    <a:pt x="453885" y="117759"/>
                    <a:pt x="464695" y="119921"/>
                  </a:cubicBezTo>
                  <a:cubicBezTo>
                    <a:pt x="513296" y="168522"/>
                    <a:pt x="589310" y="255772"/>
                    <a:pt x="659567" y="269823"/>
                  </a:cubicBezTo>
                  <a:cubicBezTo>
                    <a:pt x="907585" y="319426"/>
                    <a:pt x="758576" y="297258"/>
                    <a:pt x="1109272" y="314793"/>
                  </a:cubicBezTo>
                  <a:cubicBezTo>
                    <a:pt x="1124262" y="319790"/>
                    <a:pt x="1138600" y="327548"/>
                    <a:pt x="1154242" y="329783"/>
                  </a:cubicBezTo>
                  <a:cubicBezTo>
                    <a:pt x="1316173" y="352916"/>
                    <a:pt x="1414738" y="344773"/>
                    <a:pt x="1588957" y="344773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429000" y="50292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 flipH="1" flipV="1">
              <a:off x="3048001" y="4419600"/>
              <a:ext cx="914400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376" name="TextBox 16"/>
            <p:cNvSpPr txBox="1">
              <a:spLocks noChangeArrowheads="1"/>
            </p:cNvSpPr>
            <p:nvPr/>
          </p:nvSpPr>
          <p:spPr bwMode="auto">
            <a:xfrm>
              <a:off x="3657600" y="4876800"/>
              <a:ext cx="4251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e</a:t>
              </a:r>
              <a:r>
                <a:rPr lang="en-US" sz="2400" baseline="30000"/>
                <a:t>-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5400000" flipH="1" flipV="1">
              <a:off x="2667794" y="2361406"/>
              <a:ext cx="1676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3429000" y="3276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5364" name="TextBox 20"/>
          <p:cNvSpPr txBox="1">
            <a:spLocks noChangeArrowheads="1"/>
          </p:cNvSpPr>
          <p:nvPr/>
        </p:nvSpPr>
        <p:spPr bwMode="auto">
          <a:xfrm>
            <a:off x="4038600" y="1981200"/>
            <a:ext cx="25146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E</a:t>
            </a:r>
            <a:r>
              <a:rPr lang="en-US" sz="2400" baseline="-25000"/>
              <a:t>kin</a:t>
            </a:r>
            <a:r>
              <a:rPr lang="en-US" sz="2400"/>
              <a:t>= 1.5eV = </a:t>
            </a:r>
          </a:p>
          <a:p>
            <a:endParaRPr lang="en-US" sz="2400"/>
          </a:p>
          <a:p>
            <a:r>
              <a:rPr lang="en-US" sz="2400"/>
              <a:t>2 615 596 km/h</a:t>
            </a:r>
          </a:p>
          <a:p>
            <a:endParaRPr lang="en-US"/>
          </a:p>
        </p:txBody>
      </p:sp>
      <p:sp>
        <p:nvSpPr>
          <p:cNvPr id="15365" name="TextBox 22"/>
          <p:cNvSpPr txBox="1">
            <a:spLocks noChangeArrowheads="1"/>
          </p:cNvSpPr>
          <p:nvPr/>
        </p:nvSpPr>
        <p:spPr bwMode="auto">
          <a:xfrm>
            <a:off x="990600" y="609600"/>
            <a:ext cx="4843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9900"/>
                </a:solidFill>
              </a:rPr>
              <a:t>Build your own Accelerator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can0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883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066800" y="5638800"/>
            <a:ext cx="4260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</a:rPr>
              <a:t>E</a:t>
            </a:r>
            <a:r>
              <a:rPr lang="en-US" sz="1600" baseline="-25000">
                <a:solidFill>
                  <a:schemeClr val="accent2"/>
                </a:solidFill>
              </a:rPr>
              <a:t>kin</a:t>
            </a:r>
            <a:r>
              <a:rPr lang="en-US" sz="1600">
                <a:solidFill>
                  <a:schemeClr val="accent2"/>
                </a:solidFill>
              </a:rPr>
              <a:t>=mc</a:t>
            </a:r>
            <a:r>
              <a:rPr lang="en-US" sz="1600" baseline="30000">
                <a:solidFill>
                  <a:schemeClr val="accent2"/>
                </a:solidFill>
              </a:rPr>
              <a:t>2</a:t>
            </a:r>
            <a:r>
              <a:rPr lang="en-US" sz="1600">
                <a:solidFill>
                  <a:schemeClr val="accent2"/>
                </a:solidFill>
              </a:rPr>
              <a:t>  </a:t>
            </a:r>
            <a:r>
              <a:rPr lang="en-US" sz="1600">
                <a:solidFill>
                  <a:schemeClr val="accent2"/>
                </a:solidFill>
                <a:sym typeface="Wingdings" pitchFamily="2" charset="2"/>
              </a:rPr>
              <a:t>  mc</a:t>
            </a:r>
            <a:r>
              <a:rPr lang="en-US" sz="1600" baseline="30000">
                <a:solidFill>
                  <a:schemeClr val="accent2"/>
                </a:solidFill>
                <a:sym typeface="Wingdings" pitchFamily="2" charset="2"/>
              </a:rPr>
              <a:t>2</a:t>
            </a:r>
            <a:r>
              <a:rPr lang="en-US" sz="1600">
                <a:solidFill>
                  <a:schemeClr val="accent2"/>
                </a:solidFill>
                <a:sym typeface="Wingdings" pitchFamily="2" charset="2"/>
              </a:rPr>
              <a:t>(</a:t>
            </a:r>
            <a:r>
              <a:rPr lang="en-US" sz="1600">
                <a:solidFill>
                  <a:schemeClr val="accent2"/>
                </a:solidFill>
                <a:sym typeface="Symbol" pitchFamily="18" charset="2"/>
              </a:rPr>
              <a:t></a:t>
            </a:r>
            <a:r>
              <a:rPr lang="en-US" sz="1600">
                <a:solidFill>
                  <a:schemeClr val="accent2"/>
                </a:solidFill>
                <a:sym typeface="Wingdings" pitchFamily="2" charset="2"/>
              </a:rPr>
              <a:t>-1)=mc</a:t>
            </a:r>
            <a:r>
              <a:rPr lang="en-US" sz="1600" baseline="30000">
                <a:solidFill>
                  <a:schemeClr val="accent2"/>
                </a:solidFill>
                <a:sym typeface="Wingdings" pitchFamily="2" charset="2"/>
              </a:rPr>
              <a:t>2</a:t>
            </a:r>
            <a:r>
              <a:rPr lang="en-US" sz="1600">
                <a:solidFill>
                  <a:schemeClr val="accent2"/>
                </a:solidFill>
                <a:sym typeface="Wingdings" pitchFamily="2" charset="2"/>
              </a:rPr>
              <a:t>  </a:t>
            </a:r>
            <a:r>
              <a:rPr lang="en-US" sz="1600">
                <a:solidFill>
                  <a:schemeClr val="accent2"/>
                </a:solidFill>
                <a:sym typeface="Symbol" pitchFamily="18" charset="2"/>
              </a:rPr>
              <a:t></a:t>
            </a:r>
            <a:r>
              <a:rPr lang="en-US" sz="1600">
                <a:solidFill>
                  <a:schemeClr val="accent2"/>
                </a:solidFill>
                <a:sym typeface="Wingdings" pitchFamily="2" charset="2"/>
              </a:rPr>
              <a:t> =2  </a:t>
            </a:r>
            <a:r>
              <a:rPr lang="en-US" sz="1600">
                <a:solidFill>
                  <a:schemeClr val="accent2"/>
                </a:solidFill>
                <a:sym typeface="Symbol" pitchFamily="18" charset="2"/>
              </a:rPr>
              <a:t></a:t>
            </a:r>
            <a:r>
              <a:rPr lang="en-US" sz="1600">
                <a:solidFill>
                  <a:schemeClr val="accent2"/>
                </a:solidFill>
                <a:sym typeface="Wingdings" pitchFamily="2" charset="2"/>
              </a:rPr>
              <a:t>=0.87</a:t>
            </a:r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can0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can0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scan0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scan0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scan0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6572250" cy="876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scan0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609600" y="381000"/>
            <a:ext cx="5688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The ‘Real’ World of Particles</a:t>
            </a:r>
          </a:p>
        </p:txBody>
      </p:sp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 sz="1200" b="1"/>
          </a:p>
          <a:p>
            <a:pPr eaLnBrk="0" hangingPunct="0"/>
            <a:endParaRPr lang="en-US"/>
          </a:p>
        </p:txBody>
      </p:sp>
      <p:sp>
        <p:nvSpPr>
          <p:cNvPr id="5124" name="TextBox 14"/>
          <p:cNvSpPr txBox="1">
            <a:spLocks noChangeArrowheads="1"/>
          </p:cNvSpPr>
          <p:nvPr/>
        </p:nvSpPr>
        <p:spPr bwMode="auto">
          <a:xfrm>
            <a:off x="228600" y="1295400"/>
            <a:ext cx="6400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2060"/>
                </a:solidFill>
              </a:rPr>
              <a:t>E. Wigner:</a:t>
            </a:r>
          </a:p>
          <a:p>
            <a:endParaRPr lang="en-US" sz="2000" b="1">
              <a:solidFill>
                <a:srgbClr val="002060"/>
              </a:solidFill>
            </a:endParaRPr>
          </a:p>
          <a:p>
            <a:r>
              <a:rPr lang="en-US" sz="2000" b="1">
                <a:solidFill>
                  <a:srgbClr val="006600"/>
                </a:solidFill>
              </a:rPr>
              <a:t>“A particle is an irreducible representation of the inhomogeneous Lorentz group”</a:t>
            </a:r>
          </a:p>
          <a:p>
            <a:endParaRPr lang="en-US" sz="2000" b="1">
              <a:solidFill>
                <a:srgbClr val="002060"/>
              </a:solidFill>
            </a:endParaRPr>
          </a:p>
          <a:p>
            <a:r>
              <a:rPr lang="en-US" sz="2000" b="1">
                <a:solidFill>
                  <a:srgbClr val="002060"/>
                </a:solidFill>
              </a:rPr>
              <a:t>Spin=0,1/2,1,3/2 … Mass&gt;0</a:t>
            </a:r>
          </a:p>
        </p:txBody>
      </p:sp>
      <p:pic>
        <p:nvPicPr>
          <p:cNvPr id="5125" name="Picture 2" descr="X:\lectures\summer_students_2009\wigner.bmp"/>
          <p:cNvPicPr>
            <a:picLocks noChangeAspect="1" noChangeArrowheads="1"/>
          </p:cNvPicPr>
          <p:nvPr/>
        </p:nvPicPr>
        <p:blipFill>
          <a:blip r:embed="rId2" cstate="print"/>
          <a:srcRect t="2553" b="50633"/>
          <a:stretch>
            <a:fillRect/>
          </a:stretch>
        </p:blipFill>
        <p:spPr bwMode="auto">
          <a:xfrm>
            <a:off x="304800" y="3581400"/>
            <a:ext cx="609600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15"/>
          <p:cNvSpPr>
            <a:spLocks noChangeArrowheads="1"/>
          </p:cNvSpPr>
          <p:nvPr/>
        </p:nvSpPr>
        <p:spPr bwMode="auto">
          <a:xfrm>
            <a:off x="0" y="8382000"/>
            <a:ext cx="6870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E.g. in Steven Weinberg, The Quantum Theory of Fields, Vol1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pic>
        <p:nvPicPr>
          <p:cNvPr id="23555" name="Picture 3" descr="E:\junk\scan0011.jpg"/>
          <p:cNvPicPr>
            <a:picLocks noChangeAspect="1" noChangeArrowheads="1"/>
          </p:cNvPicPr>
          <p:nvPr/>
        </p:nvPicPr>
        <p:blipFill>
          <a:blip r:embed="rId2" cstate="print"/>
          <a:srcRect b="81667"/>
          <a:stretch>
            <a:fillRect/>
          </a:stretch>
        </p:blipFill>
        <p:spPr bwMode="auto">
          <a:xfrm>
            <a:off x="209550" y="0"/>
            <a:ext cx="66484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304800" y="2057400"/>
            <a:ext cx="533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Probability that it decays in the time interval </a:t>
            </a:r>
            <a:r>
              <a:rPr lang="el-GR"/>
              <a:t>Δ</a:t>
            </a:r>
            <a:r>
              <a:rPr lang="en-US"/>
              <a:t>t = p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E:\junk\scan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0"/>
            <a:ext cx="66484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E:\junk\scan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0"/>
            <a:ext cx="66484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E:\junk\scan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0"/>
            <a:ext cx="66484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E:\junk\scan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629400" cy="911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scan0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00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 descr="scan00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9400"/>
            <a:ext cx="41148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scan0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6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pic>
        <p:nvPicPr>
          <p:cNvPr id="30723" name="Picture 5" descr="omega-dia-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63468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scan0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scan0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638"/>
            <a:ext cx="6858000" cy="916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609600" y="381000"/>
            <a:ext cx="5688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The ‘Real’ World of Particles</a:t>
            </a: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 sz="1200" b="1"/>
          </a:p>
          <a:p>
            <a:pPr eaLnBrk="0" hangingPunct="0"/>
            <a:endParaRPr lang="en-US"/>
          </a:p>
        </p:txBody>
      </p:sp>
      <p:sp>
        <p:nvSpPr>
          <p:cNvPr id="6148" name="TextBox 14"/>
          <p:cNvSpPr txBox="1">
            <a:spLocks noChangeArrowheads="1"/>
          </p:cNvSpPr>
          <p:nvPr/>
        </p:nvSpPr>
        <p:spPr bwMode="auto">
          <a:xfrm>
            <a:off x="228600" y="1219200"/>
            <a:ext cx="64008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2060"/>
                </a:solidFill>
              </a:rPr>
              <a:t>W. Riegler:</a:t>
            </a:r>
          </a:p>
          <a:p>
            <a:endParaRPr lang="en-US" sz="2000" b="1">
              <a:solidFill>
                <a:srgbClr val="002060"/>
              </a:solidFill>
            </a:endParaRPr>
          </a:p>
          <a:p>
            <a:r>
              <a:rPr lang="en-US" sz="2000" b="1">
                <a:solidFill>
                  <a:srgbClr val="006600"/>
                </a:solidFill>
              </a:rPr>
              <a:t>“…a particle is an object that interacts with your detector such that you can follow it’s track, </a:t>
            </a:r>
          </a:p>
          <a:p>
            <a:endParaRPr lang="en-US" sz="2000" b="1">
              <a:solidFill>
                <a:srgbClr val="006600"/>
              </a:solidFill>
            </a:endParaRPr>
          </a:p>
          <a:p>
            <a:r>
              <a:rPr lang="en-US" sz="2000" b="1">
                <a:solidFill>
                  <a:srgbClr val="006600"/>
                </a:solidFill>
              </a:rPr>
              <a:t>it interacts also in your readout electronics and will break it after some time,</a:t>
            </a:r>
          </a:p>
          <a:p>
            <a:endParaRPr lang="en-US" sz="2000" b="1">
              <a:solidFill>
                <a:srgbClr val="006600"/>
              </a:solidFill>
            </a:endParaRPr>
          </a:p>
          <a:p>
            <a:r>
              <a:rPr lang="en-US" sz="2000" b="1">
                <a:solidFill>
                  <a:srgbClr val="006600"/>
                </a:solidFill>
              </a:rPr>
              <a:t>and if you a silly enough to stand in an intense particle beam for some time you will be dead …”</a:t>
            </a:r>
          </a:p>
          <a:p>
            <a:endParaRPr lang="en-US" sz="2000" b="1">
              <a:solidFill>
                <a:srgbClr val="006600"/>
              </a:solidFill>
            </a:endParaRPr>
          </a:p>
          <a:p>
            <a:r>
              <a:rPr lang="en-US" sz="2000" b="1">
                <a:solidFill>
                  <a:srgbClr val="002060"/>
                </a:solidFill>
              </a:rPr>
              <a:t>Are particles “real” ? </a:t>
            </a:r>
          </a:p>
          <a:p>
            <a:r>
              <a:rPr lang="en-US" sz="2000" b="1">
                <a:solidFill>
                  <a:srgbClr val="002060"/>
                </a:solidFill>
              </a:rPr>
              <a:t>are they in principle “invisible” ?</a:t>
            </a:r>
          </a:p>
          <a:p>
            <a:r>
              <a:rPr lang="en-US" sz="2000" b="1">
                <a:solidFill>
                  <a:srgbClr val="006600"/>
                </a:solidFill>
              </a:rPr>
              <a:t>…</a:t>
            </a:r>
          </a:p>
          <a:p>
            <a:endParaRPr lang="en-US" sz="2000" b="1">
              <a:solidFill>
                <a:srgbClr val="006600"/>
              </a:solidFill>
            </a:endParaRPr>
          </a:p>
          <a:p>
            <a:endParaRPr lang="en-US" sz="2000" b="1">
              <a:solidFill>
                <a:srgbClr val="006600"/>
              </a:solidFill>
            </a:endParaRPr>
          </a:p>
        </p:txBody>
      </p:sp>
      <p:pic>
        <p:nvPicPr>
          <p:cNvPr id="6149" name="Picture 6" descr="DSCN07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791200"/>
            <a:ext cx="2819400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Line 7"/>
          <p:cNvSpPr>
            <a:spLocks noChangeShapeType="1"/>
          </p:cNvSpPr>
          <p:nvPr/>
        </p:nvSpPr>
        <p:spPr bwMode="auto">
          <a:xfrm flipH="1">
            <a:off x="1447800" y="6348413"/>
            <a:ext cx="1023938" cy="11779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1" name="Line 11"/>
          <p:cNvSpPr>
            <a:spLocks noChangeShapeType="1"/>
          </p:cNvSpPr>
          <p:nvPr/>
        </p:nvSpPr>
        <p:spPr bwMode="auto">
          <a:xfrm flipH="1" flipV="1">
            <a:off x="762000" y="6729413"/>
            <a:ext cx="633413" cy="7572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6152" name="Picture 5" descr="The models of the Thomson's atom and Rutheford's atom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5867400"/>
            <a:ext cx="33797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152400" y="8077200"/>
            <a:ext cx="64008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2060"/>
                </a:solidFill>
              </a:rPr>
              <a:t>Looking at your hand by scattering light off it is the same thing as looking at the nucleons by scattering alpha particles (or electrons) off it.</a:t>
            </a:r>
          </a:p>
          <a:p>
            <a:endParaRPr lang="en-US" sz="1400" b="1">
              <a:solidFill>
                <a:srgbClr val="002060"/>
              </a:solidFill>
            </a:endParaRPr>
          </a:p>
          <a:p>
            <a:r>
              <a:rPr lang="en-US" sz="800" b="1">
                <a:solidFill>
                  <a:srgbClr val="002060"/>
                </a:solidFill>
              </a:rPr>
              <a:t>)* the content of this slide represents only the personal view of the lecturer, and must not be quoted as an official point of view of the particle physics community’</a:t>
            </a:r>
            <a:endParaRPr lang="en-US" sz="800" b="1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atlas_lafever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86200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4" descr="C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752600"/>
            <a:ext cx="3657600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5" descr="lhcb-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67200"/>
            <a:ext cx="3657600" cy="27574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379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6448425"/>
            <a:ext cx="3200400" cy="2695575"/>
          </a:xfrm>
          <a:prstGeom prst="rect">
            <a:avLst/>
          </a:prstGeom>
          <a:solidFill>
            <a:schemeClr val="bg1"/>
          </a:solidFill>
          <a:ln w="38100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4251325" y="798513"/>
            <a:ext cx="94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ATLAS</a:t>
            </a:r>
          </a:p>
        </p:txBody>
      </p:sp>
      <p:sp>
        <p:nvSpPr>
          <p:cNvPr id="33799" name="Text Box 8"/>
          <p:cNvSpPr txBox="1">
            <a:spLocks noChangeArrowheads="1"/>
          </p:cNvSpPr>
          <p:nvPr/>
        </p:nvSpPr>
        <p:spPr bwMode="auto">
          <a:xfrm>
            <a:off x="1524000" y="30480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CMS</a:t>
            </a:r>
          </a:p>
        </p:txBody>
      </p:sp>
      <p:sp>
        <p:nvSpPr>
          <p:cNvPr id="33800" name="Text Box 9"/>
          <p:cNvSpPr txBox="1">
            <a:spLocks noChangeArrowheads="1"/>
          </p:cNvSpPr>
          <p:nvPr/>
        </p:nvSpPr>
        <p:spPr bwMode="auto">
          <a:xfrm>
            <a:off x="4495800" y="5562600"/>
            <a:ext cx="79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LHCb</a:t>
            </a:r>
          </a:p>
        </p:txBody>
      </p:sp>
      <p:sp>
        <p:nvSpPr>
          <p:cNvPr id="33801" name="Text Box 10"/>
          <p:cNvSpPr txBox="1">
            <a:spLocks noChangeArrowheads="1"/>
          </p:cNvSpPr>
          <p:nvPr/>
        </p:nvSpPr>
        <p:spPr bwMode="auto">
          <a:xfrm>
            <a:off x="1295400" y="77724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ALICE</a:t>
            </a:r>
          </a:p>
        </p:txBody>
      </p:sp>
      <p:sp>
        <p:nvSpPr>
          <p:cNvPr id="33802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scan00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6858000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aleph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685800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E:\junk\scan0009.jpg"/>
          <p:cNvPicPr>
            <a:picLocks noChangeAspect="1" noChangeArrowheads="1"/>
          </p:cNvPicPr>
          <p:nvPr/>
        </p:nvPicPr>
        <p:blipFill>
          <a:blip r:embed="rId3" cstate="print"/>
          <a:srcRect t="-1312"/>
          <a:stretch>
            <a:fillRect/>
          </a:stretch>
        </p:blipFill>
        <p:spPr bwMode="auto">
          <a:xfrm>
            <a:off x="0" y="1905000"/>
            <a:ext cx="6858000" cy="604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2" descr="E:\junk\scan0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1000"/>
            <a:ext cx="2413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E:\vorlesung\Summer_student_lecture\CMS_Slic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38600"/>
            <a:ext cx="6858000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4" descr="C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8600"/>
            <a:ext cx="4876800" cy="378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Z-e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4600"/>
            <a:ext cx="6858000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0" y="533400"/>
            <a:ext cx="6858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Z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n-US" sz="2800" b="1" dirty="0">
                <a:solidFill>
                  <a:schemeClr val="accent6"/>
                </a:solidFill>
              </a:rPr>
              <a:t> e</a:t>
            </a:r>
            <a:r>
              <a:rPr lang="en-US" sz="2800" b="1" baseline="30000" dirty="0">
                <a:solidFill>
                  <a:schemeClr val="accent6"/>
                </a:solidFill>
              </a:rPr>
              <a:t>+</a:t>
            </a:r>
            <a:r>
              <a:rPr lang="en-US" sz="2800" b="1" dirty="0">
                <a:solidFill>
                  <a:schemeClr val="accent6"/>
                </a:solidFill>
              </a:rPr>
              <a:t> e</a:t>
            </a:r>
            <a:r>
              <a:rPr lang="en-US" sz="2800" b="1" baseline="30000" dirty="0">
                <a:solidFill>
                  <a:schemeClr val="accent6"/>
                </a:solidFill>
              </a:rPr>
              <a:t>-</a:t>
            </a:r>
          </a:p>
          <a:p>
            <a:pPr algn="ctr">
              <a:defRPr/>
            </a:pPr>
            <a:endParaRPr lang="en-US" sz="2800" b="1" baseline="30000" dirty="0">
              <a:solidFill>
                <a:schemeClr val="accent6"/>
              </a:solidFill>
            </a:endParaRPr>
          </a:p>
          <a:p>
            <a:pPr algn="ctr">
              <a:defRPr/>
            </a:pPr>
            <a:r>
              <a:rPr lang="en-US" sz="2800" b="1" baseline="30000" dirty="0">
                <a:solidFill>
                  <a:schemeClr val="accent6"/>
                </a:solidFill>
              </a:rPr>
              <a:t>Two high momentum charged particles depositing energy in the Electro Magnetic Calorimeter</a:t>
            </a:r>
          </a:p>
        </p:txBody>
      </p:sp>
      <p:sp>
        <p:nvSpPr>
          <p:cNvPr id="3891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Z-mm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5600"/>
            <a:ext cx="6858000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0" y="685800"/>
            <a:ext cx="685800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Z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l-GR" sz="2800" b="1" dirty="0">
                <a:solidFill>
                  <a:schemeClr val="accent6"/>
                </a:solidFill>
                <a:sym typeface="Wingdings" pitchFamily="2" charset="2"/>
              </a:rPr>
              <a:t>μ</a:t>
            </a:r>
            <a:r>
              <a:rPr lang="en-US" sz="2800" b="1" baseline="30000" dirty="0">
                <a:solidFill>
                  <a:schemeClr val="accent6"/>
                </a:solidFill>
                <a:sym typeface="Wingdings" pitchFamily="2" charset="2"/>
              </a:rPr>
              <a:t>+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 </a:t>
            </a:r>
            <a:r>
              <a:rPr lang="el-GR" sz="2800" b="1" dirty="0">
                <a:solidFill>
                  <a:schemeClr val="accent6"/>
                </a:solidFill>
                <a:sym typeface="Wingdings" pitchFamily="2" charset="2"/>
              </a:rPr>
              <a:t>μ</a:t>
            </a:r>
            <a:r>
              <a:rPr lang="en-US" sz="2800" b="1" baseline="30000" dirty="0">
                <a:solidFill>
                  <a:schemeClr val="accent6"/>
                </a:solidFill>
                <a:sym typeface="Wingdings" pitchFamily="2" charset="2"/>
              </a:rPr>
              <a:t>-</a:t>
            </a:r>
          </a:p>
          <a:p>
            <a:pPr algn="ctr">
              <a:defRPr/>
            </a:pPr>
            <a:endParaRPr lang="en-US" sz="28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algn="ctr">
              <a:defRPr/>
            </a:pPr>
            <a:r>
              <a:rPr lang="en-US" sz="2800" b="1" baseline="30000" dirty="0">
                <a:solidFill>
                  <a:schemeClr val="accent6"/>
                </a:solidFill>
              </a:rPr>
              <a:t>Two high momentum charged particles traversing all calorimeters and leaving a signal in the </a:t>
            </a:r>
            <a:r>
              <a:rPr lang="en-US" sz="2800" b="1" baseline="30000" dirty="0" err="1">
                <a:solidFill>
                  <a:schemeClr val="accent6"/>
                </a:solidFill>
              </a:rPr>
              <a:t>muon</a:t>
            </a:r>
            <a:r>
              <a:rPr lang="en-US" sz="2800" b="1" baseline="30000" dirty="0">
                <a:solidFill>
                  <a:schemeClr val="accent6"/>
                </a:solidFill>
              </a:rPr>
              <a:t> chambers.</a:t>
            </a:r>
          </a:p>
          <a:p>
            <a:pPr>
              <a:defRPr/>
            </a:pPr>
            <a:endParaRPr lang="en-US" sz="2800" b="1" baseline="30000" dirty="0">
              <a:solidFill>
                <a:schemeClr val="accent6"/>
              </a:solidFill>
            </a:endParaRPr>
          </a:p>
        </p:txBody>
      </p:sp>
      <p:sp>
        <p:nvSpPr>
          <p:cNvPr id="3994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pic>
        <p:nvPicPr>
          <p:cNvPr id="40963" name="Picture 2" descr="http://aleph.web.cern.ch/aleph/dali/161GeV/dc041514_009649_960717_1525.gif_ww_lvl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2743200"/>
            <a:ext cx="68405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533400"/>
            <a:ext cx="685800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W</a:t>
            </a:r>
            <a:r>
              <a:rPr lang="en-US" sz="2800" b="1" baseline="30000" dirty="0">
                <a:solidFill>
                  <a:schemeClr val="accent6"/>
                </a:solidFill>
              </a:rPr>
              <a:t>+</a:t>
            </a:r>
            <a:r>
              <a:rPr lang="en-US" sz="2800" b="1" dirty="0">
                <a:solidFill>
                  <a:schemeClr val="accent6"/>
                </a:solidFill>
              </a:rPr>
              <a:t>W</a:t>
            </a:r>
            <a:r>
              <a:rPr lang="en-US" sz="2800" b="1" baseline="30000" dirty="0">
                <a:solidFill>
                  <a:schemeClr val="accent6"/>
                </a:solidFill>
              </a:rPr>
              <a:t>-</a:t>
            </a:r>
            <a:r>
              <a:rPr lang="en-US" sz="2800" b="1" dirty="0">
                <a:solidFill>
                  <a:schemeClr val="accent6"/>
                </a:solidFill>
              </a:rPr>
              <a:t>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n-US" sz="2800" b="1" dirty="0">
                <a:solidFill>
                  <a:schemeClr val="accent6"/>
                </a:solidFill>
              </a:rPr>
              <a:t>e+ </a:t>
            </a:r>
            <a:r>
              <a:rPr lang="en-US" sz="2800" b="1" dirty="0">
                <a:solidFill>
                  <a:schemeClr val="accent6"/>
                </a:solidFill>
                <a:latin typeface="Mathematica1" pitchFamily="2" charset="2"/>
              </a:rPr>
              <a:t>m</a:t>
            </a:r>
            <a:r>
              <a:rPr lang="en-US" sz="2800" b="1" dirty="0">
                <a:solidFill>
                  <a:schemeClr val="accent6"/>
                </a:solidFill>
              </a:rPr>
              <a:t> +</a:t>
            </a:r>
            <a:r>
              <a:rPr lang="en-US" sz="2800" b="1" dirty="0">
                <a:solidFill>
                  <a:schemeClr val="accent6"/>
                </a:solidFill>
                <a:latin typeface="Mathematica1" pitchFamily="2" charset="2"/>
              </a:rPr>
              <a:t> </a:t>
            </a:r>
            <a:r>
              <a:rPr lang="en-US" sz="2800" b="1" dirty="0" err="1">
                <a:solidFill>
                  <a:schemeClr val="accent6"/>
                </a:solidFill>
                <a:latin typeface="Mathematica1" pitchFamily="2" charset="2"/>
              </a:rPr>
              <a:t>n</a:t>
            </a:r>
            <a:r>
              <a:rPr lang="en-US" sz="2800" b="1" baseline="-25000" dirty="0" err="1">
                <a:solidFill>
                  <a:schemeClr val="accent6"/>
                </a:solidFill>
              </a:rPr>
              <a:t>e</a:t>
            </a:r>
            <a:r>
              <a:rPr lang="en-US" sz="2800" b="1" dirty="0" err="1">
                <a:solidFill>
                  <a:schemeClr val="accent6"/>
                </a:solidFill>
              </a:rPr>
              <a:t>+</a:t>
            </a:r>
            <a:r>
              <a:rPr lang="en-US" sz="2800" b="1" dirty="0" err="1">
                <a:solidFill>
                  <a:schemeClr val="accent6"/>
                </a:solidFill>
                <a:latin typeface="Mathematica1" pitchFamily="2" charset="2"/>
              </a:rPr>
              <a:t>n</a:t>
            </a:r>
            <a:r>
              <a:rPr lang="en-US" sz="2800" b="1" baseline="-25000" dirty="0" err="1">
                <a:solidFill>
                  <a:schemeClr val="accent6"/>
                </a:solidFill>
                <a:latin typeface="Mathematica1" pitchFamily="2" charset="2"/>
              </a:rPr>
              <a:t>m</a:t>
            </a:r>
            <a:endParaRPr lang="en-US" sz="2800" b="1" baseline="-25000" dirty="0">
              <a:solidFill>
                <a:schemeClr val="accent6"/>
              </a:solidFill>
            </a:endParaRPr>
          </a:p>
          <a:p>
            <a:pPr algn="ctr">
              <a:defRPr/>
            </a:pPr>
            <a:endParaRPr lang="en-US" sz="2800" b="1" baseline="30000" dirty="0">
              <a:solidFill>
                <a:schemeClr val="accent6"/>
              </a:solidFill>
            </a:endParaRPr>
          </a:p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Single electron, single </a:t>
            </a:r>
            <a:r>
              <a:rPr lang="en-US" sz="2800" b="1" dirty="0" err="1">
                <a:solidFill>
                  <a:schemeClr val="accent6"/>
                </a:solidFill>
              </a:rPr>
              <a:t>Muon</a:t>
            </a:r>
            <a:r>
              <a:rPr lang="en-US" sz="2800" b="1" dirty="0">
                <a:solidFill>
                  <a:schemeClr val="accent6"/>
                </a:solidFill>
              </a:rPr>
              <a:t>, Missing Momentum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Z-qq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4200"/>
            <a:ext cx="6858000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228600" y="609600"/>
            <a:ext cx="61722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Z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n-US" sz="2800" b="1" dirty="0">
                <a:solidFill>
                  <a:schemeClr val="accent6"/>
                </a:solidFill>
              </a:rPr>
              <a:t> q </a:t>
            </a:r>
            <a:r>
              <a:rPr lang="en-US" sz="2800" b="1" dirty="0" err="1">
                <a:solidFill>
                  <a:schemeClr val="accent6"/>
                </a:solidFill>
              </a:rPr>
              <a:t>q</a:t>
            </a:r>
            <a:endParaRPr lang="en-US" sz="2800" b="1" dirty="0">
              <a:solidFill>
                <a:schemeClr val="accent6"/>
              </a:solidFill>
            </a:endParaRPr>
          </a:p>
          <a:p>
            <a:pPr algn="ctr">
              <a:defRPr/>
            </a:pPr>
            <a:endParaRPr lang="en-US" sz="2800" b="1" dirty="0">
              <a:solidFill>
                <a:schemeClr val="accent6"/>
              </a:solidFill>
            </a:endParaRPr>
          </a:p>
          <a:p>
            <a:pPr algn="ctr">
              <a:defRPr/>
            </a:pPr>
            <a:r>
              <a:rPr lang="en-US" sz="2000" b="1" dirty="0">
                <a:solidFill>
                  <a:schemeClr val="accent6"/>
                </a:solidFill>
              </a:rPr>
              <a:t>Two jets of particles </a:t>
            </a:r>
            <a:endParaRPr lang="en-US" sz="2000" b="1" baseline="30000" dirty="0">
              <a:solidFill>
                <a:schemeClr val="accent6"/>
              </a:solidFill>
            </a:endParaRPr>
          </a:p>
          <a:p>
            <a:pPr>
              <a:defRPr/>
            </a:pPr>
            <a:endParaRPr lang="en-US" sz="2800" b="1" dirty="0">
              <a:solidFill>
                <a:schemeClr val="accent6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733800" y="685800"/>
            <a:ext cx="3048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98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Z-qqg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6858000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52600" y="533400"/>
            <a:ext cx="3203575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Z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n-US" sz="2800" b="1" dirty="0">
                <a:solidFill>
                  <a:schemeClr val="accent6"/>
                </a:solidFill>
              </a:rPr>
              <a:t> q </a:t>
            </a:r>
            <a:r>
              <a:rPr lang="en-US" sz="2800" b="1" dirty="0" err="1">
                <a:solidFill>
                  <a:schemeClr val="accent6"/>
                </a:solidFill>
              </a:rPr>
              <a:t>q</a:t>
            </a:r>
            <a:r>
              <a:rPr lang="en-US" sz="2800" b="1" dirty="0">
                <a:solidFill>
                  <a:schemeClr val="accent6"/>
                </a:solidFill>
              </a:rPr>
              <a:t> g</a:t>
            </a:r>
          </a:p>
          <a:p>
            <a:pPr algn="ctr">
              <a:defRPr/>
            </a:pPr>
            <a:endParaRPr lang="en-US" sz="2800" b="1" dirty="0">
              <a:solidFill>
                <a:schemeClr val="accent6"/>
              </a:solidFill>
            </a:endParaRPr>
          </a:p>
          <a:p>
            <a:pPr algn="ctr">
              <a:defRPr/>
            </a:pPr>
            <a:r>
              <a:rPr lang="en-US" sz="2000" b="1" dirty="0">
                <a:solidFill>
                  <a:schemeClr val="accent6"/>
                </a:solidFill>
              </a:rPr>
              <a:t>Three jets of particles </a:t>
            </a:r>
            <a:endParaRPr lang="en-US" sz="2000" b="1" baseline="30000" dirty="0">
              <a:solidFill>
                <a:schemeClr val="accent6"/>
              </a:solidFill>
            </a:endParaRPr>
          </a:p>
          <a:p>
            <a:pPr>
              <a:defRPr/>
            </a:pPr>
            <a:endParaRPr lang="en-US" sz="2800" b="1" dirty="0">
              <a:solidFill>
                <a:schemeClr val="accent6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657600" y="609600"/>
            <a:ext cx="3048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013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609600" y="381000"/>
            <a:ext cx="5688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The ‘Real’ World of Particles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76400"/>
            <a:ext cx="533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429000"/>
            <a:ext cx="38925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609600" y="1143000"/>
            <a:ext cx="2936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</a:rPr>
              <a:t>Elektro-Weak Lagrangian</a:t>
            </a:r>
          </a:p>
        </p:txBody>
      </p: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228600" y="5638800"/>
            <a:ext cx="1724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Higgs Particle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228600" y="4495800"/>
            <a:ext cx="14478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176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 sz="1200" b="1"/>
          </a:p>
          <a:p>
            <a:pPr eaLnBrk="0" hangingPunct="0"/>
            <a:endParaRPr lang="en-US"/>
          </a:p>
        </p:txBody>
      </p:sp>
      <p:pic>
        <p:nvPicPr>
          <p:cNvPr id="7177" name="Picture 3" descr="http://cmsinfo.cern.ch/outreach/CMSdetectorInfo/Calorimetry/Images/higgs_to_2gamm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038975"/>
            <a:ext cx="35814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5" descr="http://cmsinfo.cern.ch/outreach/CMSdetectorInfo/Calorimetry/Images/higgs_to_ZZ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1988" y="5181600"/>
            <a:ext cx="36560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Footer Placeholder 1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371600" y="3886200"/>
            <a:ext cx="3429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 descr="Z-LbLc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6858000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" y="533400"/>
            <a:ext cx="6172200" cy="1662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/>
                </a:solidFill>
              </a:rPr>
              <a:t>Two secondary vertices with characteristic decay particles giving invariant masses of known particles.</a:t>
            </a:r>
          </a:p>
          <a:p>
            <a:pPr algn="ctr">
              <a:defRPr/>
            </a:pPr>
            <a:endParaRPr lang="en-US" b="1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rgbClr val="009900"/>
                </a:solidFill>
              </a:rPr>
              <a:t>Bubble chamber like – a single event tells what is happening. Negligible background.</a:t>
            </a:r>
          </a:p>
          <a:p>
            <a:pPr algn="ctr">
              <a:defRPr/>
            </a:pPr>
            <a:endParaRPr lang="en-US" b="1" baseline="30000" dirty="0">
              <a:solidFill>
                <a:schemeClr val="accent6"/>
              </a:solidFill>
            </a:endParaRPr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iggs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2" descr="scan0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09600"/>
            <a:ext cx="3581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Box 3"/>
          <p:cNvSpPr txBox="1">
            <a:spLocks noChangeArrowheads="1"/>
          </p:cNvSpPr>
          <p:nvPr/>
        </p:nvSpPr>
        <p:spPr bwMode="auto">
          <a:xfrm>
            <a:off x="1676400" y="228600"/>
            <a:ext cx="285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</a:rPr>
              <a:t>ALEPH Higgs Candidate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7924800"/>
            <a:ext cx="59436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accent6"/>
                </a:solidFill>
              </a:rPr>
              <a:t>Undistinguishable background exists. Only statistical excess gives signature. </a:t>
            </a:r>
          </a:p>
        </p:txBody>
      </p:sp>
      <p:sp>
        <p:nvSpPr>
          <p:cNvPr id="45062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 descr="cosmic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6858000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Box 2"/>
          <p:cNvSpPr txBox="1">
            <a:spLocks noChangeArrowheads="1"/>
          </p:cNvSpPr>
          <p:nvPr/>
        </p:nvSpPr>
        <p:spPr bwMode="auto">
          <a:xfrm>
            <a:off x="1143000" y="1371600"/>
            <a:ext cx="4576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6"/>
                </a:solidFill>
              </a:rPr>
              <a:t>Cosmic Shower of </a:t>
            </a:r>
            <a:r>
              <a:rPr lang="en-US" sz="2800" b="1" dirty="0" err="1">
                <a:solidFill>
                  <a:schemeClr val="accent6"/>
                </a:solidFill>
              </a:rPr>
              <a:t>Muons</a:t>
            </a:r>
            <a:endParaRPr lang="en-US" sz="2800" b="1" dirty="0">
              <a:solidFill>
                <a:schemeClr val="accent6"/>
              </a:solidFill>
            </a:endParaRPr>
          </a:p>
        </p:txBody>
      </p:sp>
      <p:sp>
        <p:nvSpPr>
          <p:cNvPr id="460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cmsinfo.cern.ch/outreach/CMSdetectorInfo/HiggsPhysics/Images/Decays.gif"/>
          <p:cNvPicPr>
            <a:picLocks noChangeAspect="1" noChangeArrowheads="1"/>
          </p:cNvPicPr>
          <p:nvPr/>
        </p:nvPicPr>
        <p:blipFill>
          <a:blip r:embed="rId2" cstate="print"/>
          <a:srcRect t="10480" r="50363"/>
          <a:stretch>
            <a:fillRect/>
          </a:stretch>
        </p:blipFill>
        <p:spPr bwMode="auto">
          <a:xfrm>
            <a:off x="914400" y="838200"/>
            <a:ext cx="4953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2" descr="http://cmsinfo.cern.ch/outreach/CMSdetectorInfo/HiggsPhysics/Images/Decays.gif"/>
          <p:cNvPicPr>
            <a:picLocks noChangeAspect="1" noChangeArrowheads="1"/>
          </p:cNvPicPr>
          <p:nvPr/>
        </p:nvPicPr>
        <p:blipFill>
          <a:blip r:embed="rId2" cstate="print"/>
          <a:srcRect l="50031" t="10480"/>
          <a:stretch>
            <a:fillRect/>
          </a:stretch>
        </p:blipFill>
        <p:spPr bwMode="auto">
          <a:xfrm>
            <a:off x="914400" y="3467100"/>
            <a:ext cx="4953000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 descr="http://cmsinfo.cern.ch/outreach/CMSdetectorInfo/HiggsPhysics/Images/H130_g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172200"/>
            <a:ext cx="31892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Box 2"/>
          <p:cNvSpPr txBox="1">
            <a:spLocks noChangeArrowheads="1"/>
          </p:cNvSpPr>
          <p:nvPr/>
        </p:nvSpPr>
        <p:spPr bwMode="auto">
          <a:xfrm>
            <a:off x="1371600" y="152400"/>
            <a:ext cx="3719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Higgs Boson at CMS</a:t>
            </a:r>
          </a:p>
        </p:txBody>
      </p:sp>
      <p:sp>
        <p:nvSpPr>
          <p:cNvPr id="47110" name="TextBox 5"/>
          <p:cNvSpPr txBox="1">
            <a:spLocks noChangeArrowheads="1"/>
          </p:cNvSpPr>
          <p:nvPr/>
        </p:nvSpPr>
        <p:spPr bwMode="auto">
          <a:xfrm>
            <a:off x="3886200" y="6553200"/>
            <a:ext cx="25908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9900"/>
                </a:solidFill>
              </a:rPr>
              <a:t>Particle seen as an excess of two photon events above the irreducible background.</a:t>
            </a:r>
          </a:p>
        </p:txBody>
      </p:sp>
      <p:sp>
        <p:nvSpPr>
          <p:cNvPr id="47111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381000" y="762000"/>
            <a:ext cx="6111875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Conclusion:</a:t>
            </a:r>
          </a:p>
          <a:p>
            <a:endParaRPr lang="en-US" b="1">
              <a:solidFill>
                <a:srgbClr val="FF0000"/>
              </a:solidFill>
            </a:endParaRPr>
          </a:p>
          <a:p>
            <a:r>
              <a:rPr lang="en-US" b="1">
                <a:solidFill>
                  <a:schemeClr val="accent2"/>
                </a:solidFill>
              </a:rPr>
              <a:t>Only a few of the numerous known particles have lifetimes that are long enough to leave tracks in a detector.</a:t>
            </a:r>
          </a:p>
          <a:p>
            <a:endParaRPr lang="en-US" b="1">
              <a:solidFill>
                <a:schemeClr val="accent2"/>
              </a:solidFill>
            </a:endParaRPr>
          </a:p>
          <a:p>
            <a:r>
              <a:rPr lang="en-US" b="1">
                <a:solidFill>
                  <a:srgbClr val="009900"/>
                </a:solidFill>
              </a:rPr>
              <a:t>Most of the particles are measured though the decay products and their kinematic relations (invariant mass). Most particles are only seen as an excess over an irreducible background.</a:t>
            </a:r>
          </a:p>
          <a:p>
            <a:endParaRPr lang="en-US" b="1">
              <a:solidFill>
                <a:srgbClr val="009900"/>
              </a:solidFill>
            </a:endParaRPr>
          </a:p>
          <a:p>
            <a:r>
              <a:rPr lang="en-US" b="1">
                <a:solidFill>
                  <a:schemeClr val="accent2"/>
                </a:solidFill>
              </a:rPr>
              <a:t>Some short lived particles (b,c –particles) reach lifetimes in the laboratory system that are sufficient to leave short tracks before decaying </a:t>
            </a:r>
            <a:r>
              <a:rPr lang="en-US" b="1">
                <a:solidFill>
                  <a:schemeClr val="accent2"/>
                </a:solidFill>
                <a:sym typeface="Wingdings" pitchFamily="2" charset="2"/>
              </a:rPr>
              <a:t> identification by measurement of short tracks.</a:t>
            </a:r>
            <a:endParaRPr lang="en-US" b="1">
              <a:solidFill>
                <a:schemeClr val="accent2"/>
              </a:solidFill>
            </a:endParaRPr>
          </a:p>
          <a:p>
            <a:endParaRPr lang="en-US" b="1">
              <a:solidFill>
                <a:srgbClr val="009900"/>
              </a:solidFill>
            </a:endParaRPr>
          </a:p>
          <a:p>
            <a:r>
              <a:rPr lang="en-US" b="1">
                <a:solidFill>
                  <a:srgbClr val="00B050"/>
                </a:solidFill>
              </a:rPr>
              <a:t>In addition to this, detectors are built to measure the </a:t>
            </a:r>
          </a:p>
          <a:p>
            <a:r>
              <a:rPr lang="en-US" b="1">
                <a:solidFill>
                  <a:srgbClr val="00B050"/>
                </a:solidFill>
              </a:rPr>
              <a:t>8 particles</a:t>
            </a:r>
          </a:p>
          <a:p>
            <a:endParaRPr lang="en-US" b="1">
              <a:solidFill>
                <a:srgbClr val="009900"/>
              </a:solidFill>
            </a:endParaRPr>
          </a:p>
          <a:p>
            <a:endParaRPr lang="en-US" b="1">
              <a:solidFill>
                <a:schemeClr val="accent2"/>
              </a:solidFill>
            </a:endParaRPr>
          </a:p>
          <a:p>
            <a:endParaRPr lang="en-US" b="1">
              <a:solidFill>
                <a:schemeClr val="accent2"/>
              </a:solidFill>
            </a:endParaRPr>
          </a:p>
          <a:p>
            <a:r>
              <a:rPr lang="en-US" b="1">
                <a:solidFill>
                  <a:schemeClr val="accent2"/>
                </a:solidFill>
              </a:rPr>
              <a:t>Their difference in mass, charge and interaction is the key to their identification.</a:t>
            </a:r>
          </a:p>
          <a:p>
            <a:endParaRPr lang="en-US" b="1">
              <a:solidFill>
                <a:srgbClr val="009900"/>
              </a:solidFill>
            </a:endParaRPr>
          </a:p>
          <a:p>
            <a:endParaRPr lang="en-US" b="1">
              <a:solidFill>
                <a:schemeClr val="accent2"/>
              </a:solidFill>
            </a:endParaRPr>
          </a:p>
        </p:txBody>
      </p:sp>
      <p:pic>
        <p:nvPicPr>
          <p:cNvPr id="48131" name="Picture 5" descr="scan0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943600"/>
            <a:ext cx="4114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 descr="sc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6553200" cy="532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609600" y="381000"/>
            <a:ext cx="5688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The ‘Real’ World of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E:\junk\scan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65532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 descr="scan0002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6172200" cy="838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scan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6324600" cy="861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can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6858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618FFD"/>
    </a:accent1>
    <a:accent2>
      <a:srgbClr val="00AE00"/>
    </a:accent2>
    <a:accent3>
      <a:srgbClr val="FFFFFF"/>
    </a:accent3>
    <a:accent4>
      <a:srgbClr val="000000"/>
    </a:accent4>
    <a:accent5>
      <a:srgbClr val="B7C6FE"/>
    </a:accent5>
    <a:accent6>
      <a:srgbClr val="009D00"/>
    </a:accent6>
    <a:hlink>
      <a:srgbClr val="FC0128"/>
    </a:hlink>
    <a:folHlink>
      <a:srgbClr val="CECEC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2390</TotalTime>
  <Words>667</Words>
  <Application>Microsoft Office PowerPoint</Application>
  <PresentationFormat>On-screen Show (4:3)</PresentationFormat>
  <Paragraphs>131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Calibri</vt:lpstr>
      <vt:lpstr>Wingdings</vt:lpstr>
      <vt:lpstr>Symbol</vt:lpstr>
      <vt:lpstr>Mathematica1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Real World of Particles</dc:title>
  <dc:creator>Werner Riegler</dc:creator>
  <cp:lastModifiedBy>lshien</cp:lastModifiedBy>
  <cp:revision>66</cp:revision>
  <dcterms:created xsi:type="dcterms:W3CDTF">2006-01-30T20:34:42Z</dcterms:created>
  <dcterms:modified xsi:type="dcterms:W3CDTF">2010-07-14T06:44:11Z</dcterms:modified>
</cp:coreProperties>
</file>