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  <p:sldMasterId id="2147483661" r:id="rId2"/>
  </p:sldMasterIdLst>
  <p:notesMasterIdLst>
    <p:notesMasterId r:id="rId19"/>
  </p:notesMasterIdLst>
  <p:sldIdLst>
    <p:sldId id="321" r:id="rId3"/>
    <p:sldId id="257" r:id="rId4"/>
    <p:sldId id="325" r:id="rId5"/>
    <p:sldId id="326" r:id="rId6"/>
    <p:sldId id="324" r:id="rId7"/>
    <p:sldId id="329" r:id="rId8"/>
    <p:sldId id="327" r:id="rId9"/>
    <p:sldId id="328" r:id="rId10"/>
    <p:sldId id="274" r:id="rId11"/>
    <p:sldId id="273" r:id="rId12"/>
    <p:sldId id="323" r:id="rId13"/>
    <p:sldId id="317" r:id="rId14"/>
    <p:sldId id="332" r:id="rId15"/>
    <p:sldId id="331" r:id="rId16"/>
    <p:sldId id="322" r:id="rId17"/>
    <p:sldId id="333" r:id="rId18"/>
  </p:sldIdLst>
  <p:sldSz cx="10075863" cy="7562850"/>
  <p:notesSz cx="7772400" cy="100584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-354" y="-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p\palesti2\Desktop\SiDTrackerGeo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p\palesti2\Desktop\SiDTrackerGe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CLIC01_SiD</a:t>
            </a:r>
            <a:endParaRPr lang="en-US" dirty="0"/>
          </a:p>
        </c:rich>
      </c:tx>
      <c:layout/>
    </c:title>
    <c:plotArea>
      <c:layout/>
      <c:scatterChart>
        <c:scatterStyle val="lineMarker"/>
        <c:ser>
          <c:idx val="6"/>
          <c:order val="0"/>
          <c:tx>
            <c:strRef>
              <c:f>'CLIC-5'!$Q$3</c:f>
              <c:strCache>
                <c:ptCount val="1"/>
                <c:pt idx="0">
                  <c:v>vert-barr</c:v>
                </c:pt>
              </c:strCache>
            </c:strRef>
          </c:tx>
          <c:xVal>
            <c:numRef>
              <c:f>'CLIC-5'!$O$4:$O$88</c:f>
              <c:numCache>
                <c:formatCode>General</c:formatCode>
                <c:ptCount val="85"/>
                <c:pt idx="0">
                  <c:v>90</c:v>
                </c:pt>
                <c:pt idx="1">
                  <c:v>90</c:v>
                </c:pt>
                <c:pt idx="2">
                  <c:v>90</c:v>
                </c:pt>
                <c:pt idx="3">
                  <c:v>90</c:v>
                </c:pt>
                <c:pt idx="4">
                  <c:v>90</c:v>
                </c:pt>
                <c:pt idx="5">
                  <c:v>90</c:v>
                </c:pt>
                <c:pt idx="6">
                  <c:v>90</c:v>
                </c:pt>
                <c:pt idx="7">
                  <c:v>90</c:v>
                </c:pt>
                <c:pt idx="8">
                  <c:v>90</c:v>
                </c:pt>
                <c:pt idx="9">
                  <c:v>90</c:v>
                </c:pt>
                <c:pt idx="10">
                  <c:v>90</c:v>
                </c:pt>
                <c:pt idx="11">
                  <c:v>90</c:v>
                </c:pt>
                <c:pt idx="12">
                  <c:v>90</c:v>
                </c:pt>
                <c:pt idx="13">
                  <c:v>90</c:v>
                </c:pt>
                <c:pt idx="14">
                  <c:v>90</c:v>
                </c:pt>
                <c:pt idx="15">
                  <c:v>90</c:v>
                </c:pt>
                <c:pt idx="16">
                  <c:v>90</c:v>
                </c:pt>
                <c:pt idx="17">
                  <c:v>90</c:v>
                </c:pt>
                <c:pt idx="18">
                  <c:v>90</c:v>
                </c:pt>
                <c:pt idx="19">
                  <c:v>90</c:v>
                </c:pt>
                <c:pt idx="20">
                  <c:v>43.781124764868707</c:v>
                </c:pt>
                <c:pt idx="21">
                  <c:v>43.781124764868707</c:v>
                </c:pt>
                <c:pt idx="22">
                  <c:v>37.596271147211993</c:v>
                </c:pt>
                <c:pt idx="23">
                  <c:v>37.596271147211993</c:v>
                </c:pt>
                <c:pt idx="24">
                  <c:v>37.348185607689992</c:v>
                </c:pt>
                <c:pt idx="25">
                  <c:v>37.348185607689992</c:v>
                </c:pt>
                <c:pt idx="26">
                  <c:v>37.176897297016794</c:v>
                </c:pt>
                <c:pt idx="27">
                  <c:v>37.176897297016794</c:v>
                </c:pt>
                <c:pt idx="28">
                  <c:v>36.56564147086312</c:v>
                </c:pt>
                <c:pt idx="29">
                  <c:v>36.56564147086312</c:v>
                </c:pt>
                <c:pt idx="30">
                  <c:v>35.901269464989113</c:v>
                </c:pt>
                <c:pt idx="31">
                  <c:v>35.901269464989113</c:v>
                </c:pt>
                <c:pt idx="32">
                  <c:v>35.706691400602708</c:v>
                </c:pt>
                <c:pt idx="33">
                  <c:v>35.706691400602708</c:v>
                </c:pt>
                <c:pt idx="34">
                  <c:v>35.702308844964314</c:v>
                </c:pt>
                <c:pt idx="35">
                  <c:v>35.702308844964314</c:v>
                </c:pt>
                <c:pt idx="36">
                  <c:v>33.796565134771072</c:v>
                </c:pt>
                <c:pt idx="37">
                  <c:v>33.796565134771072</c:v>
                </c:pt>
                <c:pt idx="38">
                  <c:v>32.619243071192557</c:v>
                </c:pt>
                <c:pt idx="39">
                  <c:v>32.619243071192557</c:v>
                </c:pt>
                <c:pt idx="40">
                  <c:v>29.96041299319883</c:v>
                </c:pt>
                <c:pt idx="41">
                  <c:v>29.96041299319883</c:v>
                </c:pt>
                <c:pt idx="42">
                  <c:v>29.898901838614591</c:v>
                </c:pt>
                <c:pt idx="43">
                  <c:v>29.898901838614591</c:v>
                </c:pt>
                <c:pt idx="44">
                  <c:v>29.565059903795689</c:v>
                </c:pt>
                <c:pt idx="45">
                  <c:v>29.565059903795689</c:v>
                </c:pt>
                <c:pt idx="46">
                  <c:v>27.021581591176989</c:v>
                </c:pt>
                <c:pt idx="47">
                  <c:v>27.021581591176989</c:v>
                </c:pt>
                <c:pt idx="48">
                  <c:v>25.60218755144178</c:v>
                </c:pt>
                <c:pt idx="49">
                  <c:v>25.60218755144178</c:v>
                </c:pt>
                <c:pt idx="50">
                  <c:v>22.328656378019126</c:v>
                </c:pt>
                <c:pt idx="51">
                  <c:v>22.328656378019126</c:v>
                </c:pt>
                <c:pt idx="52">
                  <c:v>21.339643208013189</c:v>
                </c:pt>
                <c:pt idx="53">
                  <c:v>21.339643208013189</c:v>
                </c:pt>
                <c:pt idx="54">
                  <c:v>20.806791012711226</c:v>
                </c:pt>
                <c:pt idx="55">
                  <c:v>20.806791012711226</c:v>
                </c:pt>
                <c:pt idx="56">
                  <c:v>18.438386500934943</c:v>
                </c:pt>
                <c:pt idx="57">
                  <c:v>18.438386500934943</c:v>
                </c:pt>
                <c:pt idx="58">
                  <c:v>16.699244233993586</c:v>
                </c:pt>
                <c:pt idx="59">
                  <c:v>16.699244233993586</c:v>
                </c:pt>
                <c:pt idx="60">
                  <c:v>14.036243467926468</c:v>
                </c:pt>
                <c:pt idx="61">
                  <c:v>14.036243467926468</c:v>
                </c:pt>
                <c:pt idx="62">
                  <c:v>13.579147909467114</c:v>
                </c:pt>
                <c:pt idx="63">
                  <c:v>13.579147909467114</c:v>
                </c:pt>
                <c:pt idx="64">
                  <c:v>11.3630554290015</c:v>
                </c:pt>
                <c:pt idx="65">
                  <c:v>11.3630554290015</c:v>
                </c:pt>
                <c:pt idx="66">
                  <c:v>10.619655276155132</c:v>
                </c:pt>
                <c:pt idx="67">
                  <c:v>10.619655276155132</c:v>
                </c:pt>
                <c:pt idx="68">
                  <c:v>10.508022140232347</c:v>
                </c:pt>
                <c:pt idx="69">
                  <c:v>10.508022140232347</c:v>
                </c:pt>
                <c:pt idx="70">
                  <c:v>8.5419722794409463</c:v>
                </c:pt>
                <c:pt idx="71">
                  <c:v>8.5419722794409463</c:v>
                </c:pt>
                <c:pt idx="72">
                  <c:v>8.5307656099481335</c:v>
                </c:pt>
                <c:pt idx="73">
                  <c:v>8.5307656099481335</c:v>
                </c:pt>
                <c:pt idx="74">
                  <c:v>8.5307656099481335</c:v>
                </c:pt>
                <c:pt idx="75">
                  <c:v>8.5307656099481335</c:v>
                </c:pt>
                <c:pt idx="76">
                  <c:v>7.9946744596168466</c:v>
                </c:pt>
                <c:pt idx="77">
                  <c:v>7.9946744596168466</c:v>
                </c:pt>
                <c:pt idx="78">
                  <c:v>7.2024953814765604</c:v>
                </c:pt>
                <c:pt idx="79">
                  <c:v>7.2024953814765604</c:v>
                </c:pt>
                <c:pt idx="80">
                  <c:v>7.1250163489017568</c:v>
                </c:pt>
                <c:pt idx="81">
                  <c:v>7.1250163489017568</c:v>
                </c:pt>
                <c:pt idx="82">
                  <c:v>7.1250163489017568</c:v>
                </c:pt>
                <c:pt idx="83">
                  <c:v>7.1250163489017568</c:v>
                </c:pt>
                <c:pt idx="84">
                  <c:v>5</c:v>
                </c:pt>
              </c:numCache>
            </c:numRef>
          </c:xVal>
          <c:yVal>
            <c:numRef>
              <c:f>'CLIC-5'!$Q$4:$Q$88</c:f>
              <c:numCache>
                <c:formatCode>General</c:formatCode>
                <c:ptCount val="8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2</c:v>
                </c:pt>
                <c:pt idx="12">
                  <c:v>3</c:v>
                </c:pt>
                <c:pt idx="13">
                  <c:v>4</c:v>
                </c:pt>
                <c:pt idx="14">
                  <c:v>5</c:v>
                </c:pt>
                <c:pt idx="15">
                  <c:v>5</c:v>
                </c:pt>
                <c:pt idx="16">
                  <c:v>5</c:v>
                </c:pt>
                <c:pt idx="17">
                  <c:v>5</c:v>
                </c:pt>
                <c:pt idx="18">
                  <c:v>5</c:v>
                </c:pt>
                <c:pt idx="19">
                  <c:v>5</c:v>
                </c:pt>
                <c:pt idx="20">
                  <c:v>5</c:v>
                </c:pt>
                <c:pt idx="21">
                  <c:v>5</c:v>
                </c:pt>
                <c:pt idx="22">
                  <c:v>5</c:v>
                </c:pt>
                <c:pt idx="23">
                  <c:v>4</c:v>
                </c:pt>
                <c:pt idx="24">
                  <c:v>4</c:v>
                </c:pt>
                <c:pt idx="25">
                  <c:v>4</c:v>
                </c:pt>
                <c:pt idx="26">
                  <c:v>4</c:v>
                </c:pt>
                <c:pt idx="27">
                  <c:v>4</c:v>
                </c:pt>
                <c:pt idx="28">
                  <c:v>4</c:v>
                </c:pt>
                <c:pt idx="29">
                  <c:v>4</c:v>
                </c:pt>
                <c:pt idx="30">
                  <c:v>4</c:v>
                </c:pt>
                <c:pt idx="31">
                  <c:v>4</c:v>
                </c:pt>
                <c:pt idx="32">
                  <c:v>4</c:v>
                </c:pt>
                <c:pt idx="33">
                  <c:v>4</c:v>
                </c:pt>
                <c:pt idx="34">
                  <c:v>4</c:v>
                </c:pt>
                <c:pt idx="35">
                  <c:v>4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2</c:v>
                </c:pt>
                <c:pt idx="48">
                  <c:v>2</c:v>
                </c:pt>
                <c:pt idx="49">
                  <c:v>2</c:v>
                </c:pt>
                <c:pt idx="50">
                  <c:v>2</c:v>
                </c:pt>
                <c:pt idx="51">
                  <c:v>2</c:v>
                </c:pt>
                <c:pt idx="52">
                  <c:v>2</c:v>
                </c:pt>
                <c:pt idx="53">
                  <c:v>2</c:v>
                </c:pt>
                <c:pt idx="54">
                  <c:v>2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</c:numCache>
            </c:numRef>
          </c:yVal>
        </c:ser>
        <c:ser>
          <c:idx val="0"/>
          <c:order val="1"/>
          <c:tx>
            <c:strRef>
              <c:f>'CLIC-5'!$R$3</c:f>
              <c:strCache>
                <c:ptCount val="1"/>
                <c:pt idx="0">
                  <c:v>vert-disk</c:v>
                </c:pt>
              </c:strCache>
            </c:strRef>
          </c:tx>
          <c:marker>
            <c:symbol val="diamond"/>
            <c:size val="2"/>
          </c:marker>
          <c:xVal>
            <c:numRef>
              <c:f>'CLIC-5'!$O$4:$O$88</c:f>
              <c:numCache>
                <c:formatCode>General</c:formatCode>
                <c:ptCount val="85"/>
                <c:pt idx="0">
                  <c:v>90</c:v>
                </c:pt>
                <c:pt idx="1">
                  <c:v>90</c:v>
                </c:pt>
                <c:pt idx="2">
                  <c:v>90</c:v>
                </c:pt>
                <c:pt idx="3">
                  <c:v>90</c:v>
                </c:pt>
                <c:pt idx="4">
                  <c:v>90</c:v>
                </c:pt>
                <c:pt idx="5">
                  <c:v>90</c:v>
                </c:pt>
                <c:pt idx="6">
                  <c:v>90</c:v>
                </c:pt>
                <c:pt idx="7">
                  <c:v>90</c:v>
                </c:pt>
                <c:pt idx="8">
                  <c:v>90</c:v>
                </c:pt>
                <c:pt idx="9">
                  <c:v>90</c:v>
                </c:pt>
                <c:pt idx="10">
                  <c:v>90</c:v>
                </c:pt>
                <c:pt idx="11">
                  <c:v>90</c:v>
                </c:pt>
                <c:pt idx="12">
                  <c:v>90</c:v>
                </c:pt>
                <c:pt idx="13">
                  <c:v>90</c:v>
                </c:pt>
                <c:pt idx="14">
                  <c:v>90</c:v>
                </c:pt>
                <c:pt idx="15">
                  <c:v>90</c:v>
                </c:pt>
                <c:pt idx="16">
                  <c:v>90</c:v>
                </c:pt>
                <c:pt idx="17">
                  <c:v>90</c:v>
                </c:pt>
                <c:pt idx="18">
                  <c:v>90</c:v>
                </c:pt>
                <c:pt idx="19">
                  <c:v>90</c:v>
                </c:pt>
                <c:pt idx="20">
                  <c:v>43.781124764868707</c:v>
                </c:pt>
                <c:pt idx="21">
                  <c:v>43.781124764868707</c:v>
                </c:pt>
                <c:pt idx="22">
                  <c:v>37.596271147211993</c:v>
                </c:pt>
                <c:pt idx="23">
                  <c:v>37.596271147211993</c:v>
                </c:pt>
                <c:pt idx="24">
                  <c:v>37.348185607689992</c:v>
                </c:pt>
                <c:pt idx="25">
                  <c:v>37.348185607689992</c:v>
                </c:pt>
                <c:pt idx="26">
                  <c:v>37.176897297016794</c:v>
                </c:pt>
                <c:pt idx="27">
                  <c:v>37.176897297016794</c:v>
                </c:pt>
                <c:pt idx="28">
                  <c:v>36.56564147086312</c:v>
                </c:pt>
                <c:pt idx="29">
                  <c:v>36.56564147086312</c:v>
                </c:pt>
                <c:pt idx="30">
                  <c:v>35.901269464989113</c:v>
                </c:pt>
                <c:pt idx="31">
                  <c:v>35.901269464989113</c:v>
                </c:pt>
                <c:pt idx="32">
                  <c:v>35.706691400602708</c:v>
                </c:pt>
                <c:pt idx="33">
                  <c:v>35.706691400602708</c:v>
                </c:pt>
                <c:pt idx="34">
                  <c:v>35.702308844964314</c:v>
                </c:pt>
                <c:pt idx="35">
                  <c:v>35.702308844964314</c:v>
                </c:pt>
                <c:pt idx="36">
                  <c:v>33.796565134771072</c:v>
                </c:pt>
                <c:pt idx="37">
                  <c:v>33.796565134771072</c:v>
                </c:pt>
                <c:pt idx="38">
                  <c:v>32.619243071192557</c:v>
                </c:pt>
                <c:pt idx="39">
                  <c:v>32.619243071192557</c:v>
                </c:pt>
                <c:pt idx="40">
                  <c:v>29.96041299319883</c:v>
                </c:pt>
                <c:pt idx="41">
                  <c:v>29.96041299319883</c:v>
                </c:pt>
                <c:pt idx="42">
                  <c:v>29.898901838614591</c:v>
                </c:pt>
                <c:pt idx="43">
                  <c:v>29.898901838614591</c:v>
                </c:pt>
                <c:pt idx="44">
                  <c:v>29.565059903795689</c:v>
                </c:pt>
                <c:pt idx="45">
                  <c:v>29.565059903795689</c:v>
                </c:pt>
                <c:pt idx="46">
                  <c:v>27.021581591176989</c:v>
                </c:pt>
                <c:pt idx="47">
                  <c:v>27.021581591176989</c:v>
                </c:pt>
                <c:pt idx="48">
                  <c:v>25.60218755144178</c:v>
                </c:pt>
                <c:pt idx="49">
                  <c:v>25.60218755144178</c:v>
                </c:pt>
                <c:pt idx="50">
                  <c:v>22.328656378019126</c:v>
                </c:pt>
                <c:pt idx="51">
                  <c:v>22.328656378019126</c:v>
                </c:pt>
                <c:pt idx="52">
                  <c:v>21.339643208013189</c:v>
                </c:pt>
                <c:pt idx="53">
                  <c:v>21.339643208013189</c:v>
                </c:pt>
                <c:pt idx="54">
                  <c:v>20.806791012711226</c:v>
                </c:pt>
                <c:pt idx="55">
                  <c:v>20.806791012711226</c:v>
                </c:pt>
                <c:pt idx="56">
                  <c:v>18.438386500934943</c:v>
                </c:pt>
                <c:pt idx="57">
                  <c:v>18.438386500934943</c:v>
                </c:pt>
                <c:pt idx="58">
                  <c:v>16.699244233993586</c:v>
                </c:pt>
                <c:pt idx="59">
                  <c:v>16.699244233993586</c:v>
                </c:pt>
                <c:pt idx="60">
                  <c:v>14.036243467926468</c:v>
                </c:pt>
                <c:pt idx="61">
                  <c:v>14.036243467926468</c:v>
                </c:pt>
                <c:pt idx="62">
                  <c:v>13.579147909467114</c:v>
                </c:pt>
                <c:pt idx="63">
                  <c:v>13.579147909467114</c:v>
                </c:pt>
                <c:pt idx="64">
                  <c:v>11.3630554290015</c:v>
                </c:pt>
                <c:pt idx="65">
                  <c:v>11.3630554290015</c:v>
                </c:pt>
                <c:pt idx="66">
                  <c:v>10.619655276155132</c:v>
                </c:pt>
                <c:pt idx="67">
                  <c:v>10.619655276155132</c:v>
                </c:pt>
                <c:pt idx="68">
                  <c:v>10.508022140232347</c:v>
                </c:pt>
                <c:pt idx="69">
                  <c:v>10.508022140232347</c:v>
                </c:pt>
                <c:pt idx="70">
                  <c:v>8.5419722794409463</c:v>
                </c:pt>
                <c:pt idx="71">
                  <c:v>8.5419722794409463</c:v>
                </c:pt>
                <c:pt idx="72">
                  <c:v>8.5307656099481335</c:v>
                </c:pt>
                <c:pt idx="73">
                  <c:v>8.5307656099481335</c:v>
                </c:pt>
                <c:pt idx="74">
                  <c:v>8.5307656099481335</c:v>
                </c:pt>
                <c:pt idx="75">
                  <c:v>8.5307656099481335</c:v>
                </c:pt>
                <c:pt idx="76">
                  <c:v>7.9946744596168466</c:v>
                </c:pt>
                <c:pt idx="77">
                  <c:v>7.9946744596168466</c:v>
                </c:pt>
                <c:pt idx="78">
                  <c:v>7.2024953814765604</c:v>
                </c:pt>
                <c:pt idx="79">
                  <c:v>7.2024953814765604</c:v>
                </c:pt>
                <c:pt idx="80">
                  <c:v>7.1250163489017568</c:v>
                </c:pt>
                <c:pt idx="81">
                  <c:v>7.1250163489017568</c:v>
                </c:pt>
                <c:pt idx="82">
                  <c:v>7.1250163489017568</c:v>
                </c:pt>
                <c:pt idx="83">
                  <c:v>7.1250163489017568</c:v>
                </c:pt>
                <c:pt idx="84">
                  <c:v>5</c:v>
                </c:pt>
              </c:numCache>
            </c:numRef>
          </c:xVal>
          <c:yVal>
            <c:numRef>
              <c:f>'CLIC-5'!$R$4:$R$88</c:f>
              <c:numCache>
                <c:formatCode>General</c:formatCode>
                <c:ptCount val="8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2</c:v>
                </c:pt>
                <c:pt idx="34">
                  <c:v>2</c:v>
                </c:pt>
                <c:pt idx="35">
                  <c:v>2</c:v>
                </c:pt>
                <c:pt idx="36">
                  <c:v>2</c:v>
                </c:pt>
                <c:pt idx="37">
                  <c:v>2</c:v>
                </c:pt>
                <c:pt idx="38">
                  <c:v>2</c:v>
                </c:pt>
                <c:pt idx="39">
                  <c:v>2</c:v>
                </c:pt>
                <c:pt idx="40">
                  <c:v>2</c:v>
                </c:pt>
                <c:pt idx="41">
                  <c:v>2</c:v>
                </c:pt>
                <c:pt idx="42">
                  <c:v>2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4</c:v>
                </c:pt>
                <c:pt idx="50">
                  <c:v>4</c:v>
                </c:pt>
                <c:pt idx="51">
                  <c:v>5</c:v>
                </c:pt>
                <c:pt idx="52">
                  <c:v>5</c:v>
                </c:pt>
                <c:pt idx="53">
                  <c:v>5</c:v>
                </c:pt>
                <c:pt idx="54">
                  <c:v>5</c:v>
                </c:pt>
                <c:pt idx="55">
                  <c:v>5</c:v>
                </c:pt>
                <c:pt idx="56">
                  <c:v>5</c:v>
                </c:pt>
                <c:pt idx="57">
                  <c:v>5</c:v>
                </c:pt>
                <c:pt idx="58">
                  <c:v>5</c:v>
                </c:pt>
                <c:pt idx="59">
                  <c:v>5</c:v>
                </c:pt>
                <c:pt idx="60">
                  <c:v>5</c:v>
                </c:pt>
                <c:pt idx="61">
                  <c:v>4</c:v>
                </c:pt>
                <c:pt idx="62">
                  <c:v>4</c:v>
                </c:pt>
                <c:pt idx="63">
                  <c:v>4</c:v>
                </c:pt>
                <c:pt idx="64">
                  <c:v>4</c:v>
                </c:pt>
                <c:pt idx="65">
                  <c:v>4</c:v>
                </c:pt>
                <c:pt idx="66">
                  <c:v>4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2</c:v>
                </c:pt>
                <c:pt idx="74">
                  <c:v>2</c:v>
                </c:pt>
                <c:pt idx="75">
                  <c:v>2</c:v>
                </c:pt>
                <c:pt idx="76">
                  <c:v>2</c:v>
                </c:pt>
                <c:pt idx="77">
                  <c:v>2</c:v>
                </c:pt>
                <c:pt idx="78">
                  <c:v>2</c:v>
                </c:pt>
                <c:pt idx="79">
                  <c:v>2</c:v>
                </c:pt>
                <c:pt idx="80">
                  <c:v>2</c:v>
                </c:pt>
                <c:pt idx="81">
                  <c:v>1</c:v>
                </c:pt>
                <c:pt idx="82">
                  <c:v>1</c:v>
                </c:pt>
                <c:pt idx="83">
                  <c:v>0</c:v>
                </c:pt>
                <c:pt idx="84">
                  <c:v>0</c:v>
                </c:pt>
              </c:numCache>
            </c:numRef>
          </c:yVal>
        </c:ser>
        <c:ser>
          <c:idx val="1"/>
          <c:order val="2"/>
          <c:tx>
            <c:strRef>
              <c:f>'CLIC-5'!$S$3</c:f>
              <c:strCache>
                <c:ptCount val="1"/>
                <c:pt idx="0">
                  <c:v>tr-barr</c:v>
                </c:pt>
              </c:strCache>
            </c:strRef>
          </c:tx>
          <c:marker>
            <c:symbol val="square"/>
            <c:size val="3"/>
          </c:marker>
          <c:xVal>
            <c:numRef>
              <c:f>'CLIC-5'!$O$4:$O$88</c:f>
              <c:numCache>
                <c:formatCode>General</c:formatCode>
                <c:ptCount val="85"/>
                <c:pt idx="0">
                  <c:v>90</c:v>
                </c:pt>
                <c:pt idx="1">
                  <c:v>90</c:v>
                </c:pt>
                <c:pt idx="2">
                  <c:v>90</c:v>
                </c:pt>
                <c:pt idx="3">
                  <c:v>90</c:v>
                </c:pt>
                <c:pt idx="4">
                  <c:v>90</c:v>
                </c:pt>
                <c:pt idx="5">
                  <c:v>90</c:v>
                </c:pt>
                <c:pt idx="6">
                  <c:v>90</c:v>
                </c:pt>
                <c:pt idx="7">
                  <c:v>90</c:v>
                </c:pt>
                <c:pt idx="8">
                  <c:v>90</c:v>
                </c:pt>
                <c:pt idx="9">
                  <c:v>90</c:v>
                </c:pt>
                <c:pt idx="10">
                  <c:v>90</c:v>
                </c:pt>
                <c:pt idx="11">
                  <c:v>90</c:v>
                </c:pt>
                <c:pt idx="12">
                  <c:v>90</c:v>
                </c:pt>
                <c:pt idx="13">
                  <c:v>90</c:v>
                </c:pt>
                <c:pt idx="14">
                  <c:v>90</c:v>
                </c:pt>
                <c:pt idx="15">
                  <c:v>90</c:v>
                </c:pt>
                <c:pt idx="16">
                  <c:v>90</c:v>
                </c:pt>
                <c:pt idx="17">
                  <c:v>90</c:v>
                </c:pt>
                <c:pt idx="18">
                  <c:v>90</c:v>
                </c:pt>
                <c:pt idx="19">
                  <c:v>90</c:v>
                </c:pt>
                <c:pt idx="20">
                  <c:v>43.781124764868707</c:v>
                </c:pt>
                <c:pt idx="21">
                  <c:v>43.781124764868707</c:v>
                </c:pt>
                <c:pt idx="22">
                  <c:v>37.596271147211993</c:v>
                </c:pt>
                <c:pt idx="23">
                  <c:v>37.596271147211993</c:v>
                </c:pt>
                <c:pt idx="24">
                  <c:v>37.348185607689992</c:v>
                </c:pt>
                <c:pt idx="25">
                  <c:v>37.348185607689992</c:v>
                </c:pt>
                <c:pt idx="26">
                  <c:v>37.176897297016794</c:v>
                </c:pt>
                <c:pt idx="27">
                  <c:v>37.176897297016794</c:v>
                </c:pt>
                <c:pt idx="28">
                  <c:v>36.56564147086312</c:v>
                </c:pt>
                <c:pt idx="29">
                  <c:v>36.56564147086312</c:v>
                </c:pt>
                <c:pt idx="30">
                  <c:v>35.901269464989113</c:v>
                </c:pt>
                <c:pt idx="31">
                  <c:v>35.901269464989113</c:v>
                </c:pt>
                <c:pt idx="32">
                  <c:v>35.706691400602708</c:v>
                </c:pt>
                <c:pt idx="33">
                  <c:v>35.706691400602708</c:v>
                </c:pt>
                <c:pt idx="34">
                  <c:v>35.702308844964314</c:v>
                </c:pt>
                <c:pt idx="35">
                  <c:v>35.702308844964314</c:v>
                </c:pt>
                <c:pt idx="36">
                  <c:v>33.796565134771072</c:v>
                </c:pt>
                <c:pt idx="37">
                  <c:v>33.796565134771072</c:v>
                </c:pt>
                <c:pt idx="38">
                  <c:v>32.619243071192557</c:v>
                </c:pt>
                <c:pt idx="39">
                  <c:v>32.619243071192557</c:v>
                </c:pt>
                <c:pt idx="40">
                  <c:v>29.96041299319883</c:v>
                </c:pt>
                <c:pt idx="41">
                  <c:v>29.96041299319883</c:v>
                </c:pt>
                <c:pt idx="42">
                  <c:v>29.898901838614591</c:v>
                </c:pt>
                <c:pt idx="43">
                  <c:v>29.898901838614591</c:v>
                </c:pt>
                <c:pt idx="44">
                  <c:v>29.565059903795689</c:v>
                </c:pt>
                <c:pt idx="45">
                  <c:v>29.565059903795689</c:v>
                </c:pt>
                <c:pt idx="46">
                  <c:v>27.021581591176989</c:v>
                </c:pt>
                <c:pt idx="47">
                  <c:v>27.021581591176989</c:v>
                </c:pt>
                <c:pt idx="48">
                  <c:v>25.60218755144178</c:v>
                </c:pt>
                <c:pt idx="49">
                  <c:v>25.60218755144178</c:v>
                </c:pt>
                <c:pt idx="50">
                  <c:v>22.328656378019126</c:v>
                </c:pt>
                <c:pt idx="51">
                  <c:v>22.328656378019126</c:v>
                </c:pt>
                <c:pt idx="52">
                  <c:v>21.339643208013189</c:v>
                </c:pt>
                <c:pt idx="53">
                  <c:v>21.339643208013189</c:v>
                </c:pt>
                <c:pt idx="54">
                  <c:v>20.806791012711226</c:v>
                </c:pt>
                <c:pt idx="55">
                  <c:v>20.806791012711226</c:v>
                </c:pt>
                <c:pt idx="56">
                  <c:v>18.438386500934943</c:v>
                </c:pt>
                <c:pt idx="57">
                  <c:v>18.438386500934943</c:v>
                </c:pt>
                <c:pt idx="58">
                  <c:v>16.699244233993586</c:v>
                </c:pt>
                <c:pt idx="59">
                  <c:v>16.699244233993586</c:v>
                </c:pt>
                <c:pt idx="60">
                  <c:v>14.036243467926468</c:v>
                </c:pt>
                <c:pt idx="61">
                  <c:v>14.036243467926468</c:v>
                </c:pt>
                <c:pt idx="62">
                  <c:v>13.579147909467114</c:v>
                </c:pt>
                <c:pt idx="63">
                  <c:v>13.579147909467114</c:v>
                </c:pt>
                <c:pt idx="64">
                  <c:v>11.3630554290015</c:v>
                </c:pt>
                <c:pt idx="65">
                  <c:v>11.3630554290015</c:v>
                </c:pt>
                <c:pt idx="66">
                  <c:v>10.619655276155132</c:v>
                </c:pt>
                <c:pt idx="67">
                  <c:v>10.619655276155132</c:v>
                </c:pt>
                <c:pt idx="68">
                  <c:v>10.508022140232347</c:v>
                </c:pt>
                <c:pt idx="69">
                  <c:v>10.508022140232347</c:v>
                </c:pt>
                <c:pt idx="70">
                  <c:v>8.5419722794409463</c:v>
                </c:pt>
                <c:pt idx="71">
                  <c:v>8.5419722794409463</c:v>
                </c:pt>
                <c:pt idx="72">
                  <c:v>8.5307656099481335</c:v>
                </c:pt>
                <c:pt idx="73">
                  <c:v>8.5307656099481335</c:v>
                </c:pt>
                <c:pt idx="74">
                  <c:v>8.5307656099481335</c:v>
                </c:pt>
                <c:pt idx="75">
                  <c:v>8.5307656099481335</c:v>
                </c:pt>
                <c:pt idx="76">
                  <c:v>7.9946744596168466</c:v>
                </c:pt>
                <c:pt idx="77">
                  <c:v>7.9946744596168466</c:v>
                </c:pt>
                <c:pt idx="78">
                  <c:v>7.2024953814765604</c:v>
                </c:pt>
                <c:pt idx="79">
                  <c:v>7.2024953814765604</c:v>
                </c:pt>
                <c:pt idx="80">
                  <c:v>7.1250163489017568</c:v>
                </c:pt>
                <c:pt idx="81">
                  <c:v>7.1250163489017568</c:v>
                </c:pt>
                <c:pt idx="82">
                  <c:v>7.1250163489017568</c:v>
                </c:pt>
                <c:pt idx="83">
                  <c:v>7.1250163489017568</c:v>
                </c:pt>
                <c:pt idx="84">
                  <c:v>5</c:v>
                </c:pt>
              </c:numCache>
            </c:numRef>
          </c:xVal>
          <c:yVal>
            <c:numRef>
              <c:f>'CLIC-5'!$S$4:$S$88</c:f>
              <c:numCache>
                <c:formatCode>General</c:formatCode>
                <c:ptCount val="8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</c:v>
                </c:pt>
                <c:pt idx="16">
                  <c:v>2</c:v>
                </c:pt>
                <c:pt idx="17">
                  <c:v>3</c:v>
                </c:pt>
                <c:pt idx="18">
                  <c:v>4</c:v>
                </c:pt>
                <c:pt idx="19">
                  <c:v>5</c:v>
                </c:pt>
                <c:pt idx="20">
                  <c:v>5</c:v>
                </c:pt>
                <c:pt idx="21">
                  <c:v>5</c:v>
                </c:pt>
                <c:pt idx="22">
                  <c:v>5</c:v>
                </c:pt>
                <c:pt idx="23">
                  <c:v>5</c:v>
                </c:pt>
                <c:pt idx="24">
                  <c:v>5</c:v>
                </c:pt>
                <c:pt idx="25">
                  <c:v>5</c:v>
                </c:pt>
                <c:pt idx="26">
                  <c:v>5</c:v>
                </c:pt>
                <c:pt idx="27">
                  <c:v>4</c:v>
                </c:pt>
                <c:pt idx="28">
                  <c:v>4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2</c:v>
                </c:pt>
                <c:pt idx="36">
                  <c:v>2</c:v>
                </c:pt>
                <c:pt idx="37">
                  <c:v>2</c:v>
                </c:pt>
                <c:pt idx="38">
                  <c:v>2</c:v>
                </c:pt>
                <c:pt idx="39">
                  <c:v>2</c:v>
                </c:pt>
                <c:pt idx="40">
                  <c:v>2</c:v>
                </c:pt>
                <c:pt idx="41">
                  <c:v>2</c:v>
                </c:pt>
                <c:pt idx="42">
                  <c:v>2</c:v>
                </c:pt>
                <c:pt idx="43">
                  <c:v>2</c:v>
                </c:pt>
                <c:pt idx="44">
                  <c:v>2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</c:numCache>
            </c:numRef>
          </c:yVal>
        </c:ser>
        <c:ser>
          <c:idx val="2"/>
          <c:order val="3"/>
          <c:tx>
            <c:strRef>
              <c:f>'CLIC-5'!$T$3</c:f>
              <c:strCache>
                <c:ptCount val="1"/>
                <c:pt idx="0">
                  <c:v>tr-disks</c:v>
                </c:pt>
              </c:strCache>
            </c:strRef>
          </c:tx>
          <c:marker>
            <c:symbol val="triangle"/>
            <c:size val="2"/>
          </c:marker>
          <c:xVal>
            <c:numRef>
              <c:f>'CLIC-5'!$O$4:$O$88</c:f>
              <c:numCache>
                <c:formatCode>General</c:formatCode>
                <c:ptCount val="85"/>
                <c:pt idx="0">
                  <c:v>90</c:v>
                </c:pt>
                <c:pt idx="1">
                  <c:v>90</c:v>
                </c:pt>
                <c:pt idx="2">
                  <c:v>90</c:v>
                </c:pt>
                <c:pt idx="3">
                  <c:v>90</c:v>
                </c:pt>
                <c:pt idx="4">
                  <c:v>90</c:v>
                </c:pt>
                <c:pt idx="5">
                  <c:v>90</c:v>
                </c:pt>
                <c:pt idx="6">
                  <c:v>90</c:v>
                </c:pt>
                <c:pt idx="7">
                  <c:v>90</c:v>
                </c:pt>
                <c:pt idx="8">
                  <c:v>90</c:v>
                </c:pt>
                <c:pt idx="9">
                  <c:v>90</c:v>
                </c:pt>
                <c:pt idx="10">
                  <c:v>90</c:v>
                </c:pt>
                <c:pt idx="11">
                  <c:v>90</c:v>
                </c:pt>
                <c:pt idx="12">
                  <c:v>90</c:v>
                </c:pt>
                <c:pt idx="13">
                  <c:v>90</c:v>
                </c:pt>
                <c:pt idx="14">
                  <c:v>90</c:v>
                </c:pt>
                <c:pt idx="15">
                  <c:v>90</c:v>
                </c:pt>
                <c:pt idx="16">
                  <c:v>90</c:v>
                </c:pt>
                <c:pt idx="17">
                  <c:v>90</c:v>
                </c:pt>
                <c:pt idx="18">
                  <c:v>90</c:v>
                </c:pt>
                <c:pt idx="19">
                  <c:v>90</c:v>
                </c:pt>
                <c:pt idx="20">
                  <c:v>43.781124764868707</c:v>
                </c:pt>
                <c:pt idx="21">
                  <c:v>43.781124764868707</c:v>
                </c:pt>
                <c:pt idx="22">
                  <c:v>37.596271147211993</c:v>
                </c:pt>
                <c:pt idx="23">
                  <c:v>37.596271147211993</c:v>
                </c:pt>
                <c:pt idx="24">
                  <c:v>37.348185607689992</c:v>
                </c:pt>
                <c:pt idx="25">
                  <c:v>37.348185607689992</c:v>
                </c:pt>
                <c:pt idx="26">
                  <c:v>37.176897297016794</c:v>
                </c:pt>
                <c:pt idx="27">
                  <c:v>37.176897297016794</c:v>
                </c:pt>
                <c:pt idx="28">
                  <c:v>36.56564147086312</c:v>
                </c:pt>
                <c:pt idx="29">
                  <c:v>36.56564147086312</c:v>
                </c:pt>
                <c:pt idx="30">
                  <c:v>35.901269464989113</c:v>
                </c:pt>
                <c:pt idx="31">
                  <c:v>35.901269464989113</c:v>
                </c:pt>
                <c:pt idx="32">
                  <c:v>35.706691400602708</c:v>
                </c:pt>
                <c:pt idx="33">
                  <c:v>35.706691400602708</c:v>
                </c:pt>
                <c:pt idx="34">
                  <c:v>35.702308844964314</c:v>
                </c:pt>
                <c:pt idx="35">
                  <c:v>35.702308844964314</c:v>
                </c:pt>
                <c:pt idx="36">
                  <c:v>33.796565134771072</c:v>
                </c:pt>
                <c:pt idx="37">
                  <c:v>33.796565134771072</c:v>
                </c:pt>
                <c:pt idx="38">
                  <c:v>32.619243071192557</c:v>
                </c:pt>
                <c:pt idx="39">
                  <c:v>32.619243071192557</c:v>
                </c:pt>
                <c:pt idx="40">
                  <c:v>29.96041299319883</c:v>
                </c:pt>
                <c:pt idx="41">
                  <c:v>29.96041299319883</c:v>
                </c:pt>
                <c:pt idx="42">
                  <c:v>29.898901838614591</c:v>
                </c:pt>
                <c:pt idx="43">
                  <c:v>29.898901838614591</c:v>
                </c:pt>
                <c:pt idx="44">
                  <c:v>29.565059903795689</c:v>
                </c:pt>
                <c:pt idx="45">
                  <c:v>29.565059903795689</c:v>
                </c:pt>
                <c:pt idx="46">
                  <c:v>27.021581591176989</c:v>
                </c:pt>
                <c:pt idx="47">
                  <c:v>27.021581591176989</c:v>
                </c:pt>
                <c:pt idx="48">
                  <c:v>25.60218755144178</c:v>
                </c:pt>
                <c:pt idx="49">
                  <c:v>25.60218755144178</c:v>
                </c:pt>
                <c:pt idx="50">
                  <c:v>22.328656378019126</c:v>
                </c:pt>
                <c:pt idx="51">
                  <c:v>22.328656378019126</c:v>
                </c:pt>
                <c:pt idx="52">
                  <c:v>21.339643208013189</c:v>
                </c:pt>
                <c:pt idx="53">
                  <c:v>21.339643208013189</c:v>
                </c:pt>
                <c:pt idx="54">
                  <c:v>20.806791012711226</c:v>
                </c:pt>
                <c:pt idx="55">
                  <c:v>20.806791012711226</c:v>
                </c:pt>
                <c:pt idx="56">
                  <c:v>18.438386500934943</c:v>
                </c:pt>
                <c:pt idx="57">
                  <c:v>18.438386500934943</c:v>
                </c:pt>
                <c:pt idx="58">
                  <c:v>16.699244233993586</c:v>
                </c:pt>
                <c:pt idx="59">
                  <c:v>16.699244233993586</c:v>
                </c:pt>
                <c:pt idx="60">
                  <c:v>14.036243467926468</c:v>
                </c:pt>
                <c:pt idx="61">
                  <c:v>14.036243467926468</c:v>
                </c:pt>
                <c:pt idx="62">
                  <c:v>13.579147909467114</c:v>
                </c:pt>
                <c:pt idx="63">
                  <c:v>13.579147909467114</c:v>
                </c:pt>
                <c:pt idx="64">
                  <c:v>11.3630554290015</c:v>
                </c:pt>
                <c:pt idx="65">
                  <c:v>11.3630554290015</c:v>
                </c:pt>
                <c:pt idx="66">
                  <c:v>10.619655276155132</c:v>
                </c:pt>
                <c:pt idx="67">
                  <c:v>10.619655276155132</c:v>
                </c:pt>
                <c:pt idx="68">
                  <c:v>10.508022140232347</c:v>
                </c:pt>
                <c:pt idx="69">
                  <c:v>10.508022140232347</c:v>
                </c:pt>
                <c:pt idx="70">
                  <c:v>8.5419722794409463</c:v>
                </c:pt>
                <c:pt idx="71">
                  <c:v>8.5419722794409463</c:v>
                </c:pt>
                <c:pt idx="72">
                  <c:v>8.5307656099481335</c:v>
                </c:pt>
                <c:pt idx="73">
                  <c:v>8.5307656099481335</c:v>
                </c:pt>
                <c:pt idx="74">
                  <c:v>8.5307656099481335</c:v>
                </c:pt>
                <c:pt idx="75">
                  <c:v>8.5307656099481335</c:v>
                </c:pt>
                <c:pt idx="76">
                  <c:v>7.9946744596168466</c:v>
                </c:pt>
                <c:pt idx="77">
                  <c:v>7.9946744596168466</c:v>
                </c:pt>
                <c:pt idx="78">
                  <c:v>7.2024953814765604</c:v>
                </c:pt>
                <c:pt idx="79">
                  <c:v>7.2024953814765604</c:v>
                </c:pt>
                <c:pt idx="80">
                  <c:v>7.1250163489017568</c:v>
                </c:pt>
                <c:pt idx="81">
                  <c:v>7.1250163489017568</c:v>
                </c:pt>
                <c:pt idx="82">
                  <c:v>7.1250163489017568</c:v>
                </c:pt>
                <c:pt idx="83">
                  <c:v>7.1250163489017568</c:v>
                </c:pt>
                <c:pt idx="84">
                  <c:v>5</c:v>
                </c:pt>
              </c:numCache>
            </c:numRef>
          </c:xVal>
          <c:yVal>
            <c:numRef>
              <c:f>'CLIC-5'!$T$4:$T$88</c:f>
              <c:numCache>
                <c:formatCode>General</c:formatCode>
                <c:ptCount val="8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2</c:v>
                </c:pt>
                <c:pt idx="32">
                  <c:v>2</c:v>
                </c:pt>
                <c:pt idx="33">
                  <c:v>2</c:v>
                </c:pt>
                <c:pt idx="34">
                  <c:v>2</c:v>
                </c:pt>
                <c:pt idx="35">
                  <c:v>2</c:v>
                </c:pt>
                <c:pt idx="36">
                  <c:v>2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4</c:v>
                </c:pt>
                <c:pt idx="46">
                  <c:v>4</c:v>
                </c:pt>
                <c:pt idx="47">
                  <c:v>4</c:v>
                </c:pt>
                <c:pt idx="48">
                  <c:v>4</c:v>
                </c:pt>
                <c:pt idx="49">
                  <c:v>4</c:v>
                </c:pt>
                <c:pt idx="50">
                  <c:v>4</c:v>
                </c:pt>
                <c:pt idx="51">
                  <c:v>4</c:v>
                </c:pt>
                <c:pt idx="52">
                  <c:v>4</c:v>
                </c:pt>
                <c:pt idx="53">
                  <c:v>4</c:v>
                </c:pt>
                <c:pt idx="54">
                  <c:v>4</c:v>
                </c:pt>
                <c:pt idx="55">
                  <c:v>4</c:v>
                </c:pt>
                <c:pt idx="56">
                  <c:v>4</c:v>
                </c:pt>
                <c:pt idx="57">
                  <c:v>4</c:v>
                </c:pt>
                <c:pt idx="58">
                  <c:v>4</c:v>
                </c:pt>
                <c:pt idx="59">
                  <c:v>4</c:v>
                </c:pt>
                <c:pt idx="60">
                  <c:v>4</c:v>
                </c:pt>
                <c:pt idx="61">
                  <c:v>4</c:v>
                </c:pt>
                <c:pt idx="62">
                  <c:v>4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2</c:v>
                </c:pt>
                <c:pt idx="70">
                  <c:v>2</c:v>
                </c:pt>
                <c:pt idx="71">
                  <c:v>2</c:v>
                </c:pt>
                <c:pt idx="72">
                  <c:v>2</c:v>
                </c:pt>
                <c:pt idx="73">
                  <c:v>2</c:v>
                </c:pt>
                <c:pt idx="74">
                  <c:v>2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</c:numCache>
            </c:numRef>
          </c:yVal>
        </c:ser>
        <c:ser>
          <c:idx val="3"/>
          <c:order val="4"/>
          <c:tx>
            <c:strRef>
              <c:f>'CLIC-5'!$U$3</c:f>
              <c:strCache>
                <c:ptCount val="1"/>
                <c:pt idx="0">
                  <c:v>forw-disks</c:v>
                </c:pt>
              </c:strCache>
            </c:strRef>
          </c:tx>
          <c:marker>
            <c:symbol val="x"/>
            <c:size val="2"/>
          </c:marker>
          <c:xVal>
            <c:numRef>
              <c:f>'CLIC-5'!$O$4:$O$88</c:f>
              <c:numCache>
                <c:formatCode>General</c:formatCode>
                <c:ptCount val="85"/>
                <c:pt idx="0">
                  <c:v>90</c:v>
                </c:pt>
                <c:pt idx="1">
                  <c:v>90</c:v>
                </c:pt>
                <c:pt idx="2">
                  <c:v>90</c:v>
                </c:pt>
                <c:pt idx="3">
                  <c:v>90</c:v>
                </c:pt>
                <c:pt idx="4">
                  <c:v>90</c:v>
                </c:pt>
                <c:pt idx="5">
                  <c:v>90</c:v>
                </c:pt>
                <c:pt idx="6">
                  <c:v>90</c:v>
                </c:pt>
                <c:pt idx="7">
                  <c:v>90</c:v>
                </c:pt>
                <c:pt idx="8">
                  <c:v>90</c:v>
                </c:pt>
                <c:pt idx="9">
                  <c:v>90</c:v>
                </c:pt>
                <c:pt idx="10">
                  <c:v>90</c:v>
                </c:pt>
                <c:pt idx="11">
                  <c:v>90</c:v>
                </c:pt>
                <c:pt idx="12">
                  <c:v>90</c:v>
                </c:pt>
                <c:pt idx="13">
                  <c:v>90</c:v>
                </c:pt>
                <c:pt idx="14">
                  <c:v>90</c:v>
                </c:pt>
                <c:pt idx="15">
                  <c:v>90</c:v>
                </c:pt>
                <c:pt idx="16">
                  <c:v>90</c:v>
                </c:pt>
                <c:pt idx="17">
                  <c:v>90</c:v>
                </c:pt>
                <c:pt idx="18">
                  <c:v>90</c:v>
                </c:pt>
                <c:pt idx="19">
                  <c:v>90</c:v>
                </c:pt>
                <c:pt idx="20">
                  <c:v>43.781124764868707</c:v>
                </c:pt>
                <c:pt idx="21">
                  <c:v>43.781124764868707</c:v>
                </c:pt>
                <c:pt idx="22">
                  <c:v>37.596271147211993</c:v>
                </c:pt>
                <c:pt idx="23">
                  <c:v>37.596271147211993</c:v>
                </c:pt>
                <c:pt idx="24">
                  <c:v>37.348185607689992</c:v>
                </c:pt>
                <c:pt idx="25">
                  <c:v>37.348185607689992</c:v>
                </c:pt>
                <c:pt idx="26">
                  <c:v>37.176897297016794</c:v>
                </c:pt>
                <c:pt idx="27">
                  <c:v>37.176897297016794</c:v>
                </c:pt>
                <c:pt idx="28">
                  <c:v>36.56564147086312</c:v>
                </c:pt>
                <c:pt idx="29">
                  <c:v>36.56564147086312</c:v>
                </c:pt>
                <c:pt idx="30">
                  <c:v>35.901269464989113</c:v>
                </c:pt>
                <c:pt idx="31">
                  <c:v>35.901269464989113</c:v>
                </c:pt>
                <c:pt idx="32">
                  <c:v>35.706691400602708</c:v>
                </c:pt>
                <c:pt idx="33">
                  <c:v>35.706691400602708</c:v>
                </c:pt>
                <c:pt idx="34">
                  <c:v>35.702308844964314</c:v>
                </c:pt>
                <c:pt idx="35">
                  <c:v>35.702308844964314</c:v>
                </c:pt>
                <c:pt idx="36">
                  <c:v>33.796565134771072</c:v>
                </c:pt>
                <c:pt idx="37">
                  <c:v>33.796565134771072</c:v>
                </c:pt>
                <c:pt idx="38">
                  <c:v>32.619243071192557</c:v>
                </c:pt>
                <c:pt idx="39">
                  <c:v>32.619243071192557</c:v>
                </c:pt>
                <c:pt idx="40">
                  <c:v>29.96041299319883</c:v>
                </c:pt>
                <c:pt idx="41">
                  <c:v>29.96041299319883</c:v>
                </c:pt>
                <c:pt idx="42">
                  <c:v>29.898901838614591</c:v>
                </c:pt>
                <c:pt idx="43">
                  <c:v>29.898901838614591</c:v>
                </c:pt>
                <c:pt idx="44">
                  <c:v>29.565059903795689</c:v>
                </c:pt>
                <c:pt idx="45">
                  <c:v>29.565059903795689</c:v>
                </c:pt>
                <c:pt idx="46">
                  <c:v>27.021581591176989</c:v>
                </c:pt>
                <c:pt idx="47">
                  <c:v>27.021581591176989</c:v>
                </c:pt>
                <c:pt idx="48">
                  <c:v>25.60218755144178</c:v>
                </c:pt>
                <c:pt idx="49">
                  <c:v>25.60218755144178</c:v>
                </c:pt>
                <c:pt idx="50">
                  <c:v>22.328656378019126</c:v>
                </c:pt>
                <c:pt idx="51">
                  <c:v>22.328656378019126</c:v>
                </c:pt>
                <c:pt idx="52">
                  <c:v>21.339643208013189</c:v>
                </c:pt>
                <c:pt idx="53">
                  <c:v>21.339643208013189</c:v>
                </c:pt>
                <c:pt idx="54">
                  <c:v>20.806791012711226</c:v>
                </c:pt>
                <c:pt idx="55">
                  <c:v>20.806791012711226</c:v>
                </c:pt>
                <c:pt idx="56">
                  <c:v>18.438386500934943</c:v>
                </c:pt>
                <c:pt idx="57">
                  <c:v>18.438386500934943</c:v>
                </c:pt>
                <c:pt idx="58">
                  <c:v>16.699244233993586</c:v>
                </c:pt>
                <c:pt idx="59">
                  <c:v>16.699244233993586</c:v>
                </c:pt>
                <c:pt idx="60">
                  <c:v>14.036243467926468</c:v>
                </c:pt>
                <c:pt idx="61">
                  <c:v>14.036243467926468</c:v>
                </c:pt>
                <c:pt idx="62">
                  <c:v>13.579147909467114</c:v>
                </c:pt>
                <c:pt idx="63">
                  <c:v>13.579147909467114</c:v>
                </c:pt>
                <c:pt idx="64">
                  <c:v>11.3630554290015</c:v>
                </c:pt>
                <c:pt idx="65">
                  <c:v>11.3630554290015</c:v>
                </c:pt>
                <c:pt idx="66">
                  <c:v>10.619655276155132</c:v>
                </c:pt>
                <c:pt idx="67">
                  <c:v>10.619655276155132</c:v>
                </c:pt>
                <c:pt idx="68">
                  <c:v>10.508022140232347</c:v>
                </c:pt>
                <c:pt idx="69">
                  <c:v>10.508022140232347</c:v>
                </c:pt>
                <c:pt idx="70">
                  <c:v>8.5419722794409463</c:v>
                </c:pt>
                <c:pt idx="71">
                  <c:v>8.5419722794409463</c:v>
                </c:pt>
                <c:pt idx="72">
                  <c:v>8.5307656099481335</c:v>
                </c:pt>
                <c:pt idx="73">
                  <c:v>8.5307656099481335</c:v>
                </c:pt>
                <c:pt idx="74">
                  <c:v>8.5307656099481335</c:v>
                </c:pt>
                <c:pt idx="75">
                  <c:v>8.5307656099481335</c:v>
                </c:pt>
                <c:pt idx="76">
                  <c:v>7.9946744596168466</c:v>
                </c:pt>
                <c:pt idx="77">
                  <c:v>7.9946744596168466</c:v>
                </c:pt>
                <c:pt idx="78">
                  <c:v>7.2024953814765604</c:v>
                </c:pt>
                <c:pt idx="79">
                  <c:v>7.2024953814765604</c:v>
                </c:pt>
                <c:pt idx="80">
                  <c:v>7.1250163489017568</c:v>
                </c:pt>
                <c:pt idx="81">
                  <c:v>7.1250163489017568</c:v>
                </c:pt>
                <c:pt idx="82">
                  <c:v>7.1250163489017568</c:v>
                </c:pt>
                <c:pt idx="83">
                  <c:v>7.1250163489017568</c:v>
                </c:pt>
                <c:pt idx="84">
                  <c:v>5</c:v>
                </c:pt>
              </c:numCache>
            </c:numRef>
          </c:xVal>
          <c:yVal>
            <c:numRef>
              <c:f>'CLIC-5'!$U$4:$U$88</c:f>
              <c:numCache>
                <c:formatCode>General</c:formatCode>
                <c:ptCount val="8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2</c:v>
                </c:pt>
                <c:pt idx="66">
                  <c:v>2</c:v>
                </c:pt>
                <c:pt idx="67">
                  <c:v>2</c:v>
                </c:pt>
                <c:pt idx="68">
                  <c:v>2</c:v>
                </c:pt>
                <c:pt idx="69">
                  <c:v>2</c:v>
                </c:pt>
                <c:pt idx="70">
                  <c:v>2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</c:numCache>
            </c:numRef>
          </c:yVal>
        </c:ser>
        <c:ser>
          <c:idx val="4"/>
          <c:order val="5"/>
          <c:tx>
            <c:strRef>
              <c:f>'CLIC-5'!$V$3</c:f>
              <c:strCache>
                <c:ptCount val="1"/>
                <c:pt idx="0">
                  <c:v>total </c:v>
                </c:pt>
              </c:strCache>
            </c:strRef>
          </c:tx>
          <c:marker>
            <c:symbol val="star"/>
            <c:size val="2"/>
          </c:marker>
          <c:xVal>
            <c:numRef>
              <c:f>'CLIC-5'!$O$4:$O$88</c:f>
              <c:numCache>
                <c:formatCode>General</c:formatCode>
                <c:ptCount val="85"/>
                <c:pt idx="0">
                  <c:v>90</c:v>
                </c:pt>
                <c:pt idx="1">
                  <c:v>90</c:v>
                </c:pt>
                <c:pt idx="2">
                  <c:v>90</c:v>
                </c:pt>
                <c:pt idx="3">
                  <c:v>90</c:v>
                </c:pt>
                <c:pt idx="4">
                  <c:v>90</c:v>
                </c:pt>
                <c:pt idx="5">
                  <c:v>90</c:v>
                </c:pt>
                <c:pt idx="6">
                  <c:v>90</c:v>
                </c:pt>
                <c:pt idx="7">
                  <c:v>90</c:v>
                </c:pt>
                <c:pt idx="8">
                  <c:v>90</c:v>
                </c:pt>
                <c:pt idx="9">
                  <c:v>90</c:v>
                </c:pt>
                <c:pt idx="10">
                  <c:v>90</c:v>
                </c:pt>
                <c:pt idx="11">
                  <c:v>90</c:v>
                </c:pt>
                <c:pt idx="12">
                  <c:v>90</c:v>
                </c:pt>
                <c:pt idx="13">
                  <c:v>90</c:v>
                </c:pt>
                <c:pt idx="14">
                  <c:v>90</c:v>
                </c:pt>
                <c:pt idx="15">
                  <c:v>90</c:v>
                </c:pt>
                <c:pt idx="16">
                  <c:v>90</c:v>
                </c:pt>
                <c:pt idx="17">
                  <c:v>90</c:v>
                </c:pt>
                <c:pt idx="18">
                  <c:v>90</c:v>
                </c:pt>
                <c:pt idx="19">
                  <c:v>90</c:v>
                </c:pt>
                <c:pt idx="20">
                  <c:v>43.781124764868707</c:v>
                </c:pt>
                <c:pt idx="21">
                  <c:v>43.781124764868707</c:v>
                </c:pt>
                <c:pt idx="22">
                  <c:v>37.596271147211993</c:v>
                </c:pt>
                <c:pt idx="23">
                  <c:v>37.596271147211993</c:v>
                </c:pt>
                <c:pt idx="24">
                  <c:v>37.348185607689992</c:v>
                </c:pt>
                <c:pt idx="25">
                  <c:v>37.348185607689992</c:v>
                </c:pt>
                <c:pt idx="26">
                  <c:v>37.176897297016794</c:v>
                </c:pt>
                <c:pt idx="27">
                  <c:v>37.176897297016794</c:v>
                </c:pt>
                <c:pt idx="28">
                  <c:v>36.56564147086312</c:v>
                </c:pt>
                <c:pt idx="29">
                  <c:v>36.56564147086312</c:v>
                </c:pt>
                <c:pt idx="30">
                  <c:v>35.901269464989113</c:v>
                </c:pt>
                <c:pt idx="31">
                  <c:v>35.901269464989113</c:v>
                </c:pt>
                <c:pt idx="32">
                  <c:v>35.706691400602708</c:v>
                </c:pt>
                <c:pt idx="33">
                  <c:v>35.706691400602708</c:v>
                </c:pt>
                <c:pt idx="34">
                  <c:v>35.702308844964314</c:v>
                </c:pt>
                <c:pt idx="35">
                  <c:v>35.702308844964314</c:v>
                </c:pt>
                <c:pt idx="36">
                  <c:v>33.796565134771072</c:v>
                </c:pt>
                <c:pt idx="37">
                  <c:v>33.796565134771072</c:v>
                </c:pt>
                <c:pt idx="38">
                  <c:v>32.619243071192557</c:v>
                </c:pt>
                <c:pt idx="39">
                  <c:v>32.619243071192557</c:v>
                </c:pt>
                <c:pt idx="40">
                  <c:v>29.96041299319883</c:v>
                </c:pt>
                <c:pt idx="41">
                  <c:v>29.96041299319883</c:v>
                </c:pt>
                <c:pt idx="42">
                  <c:v>29.898901838614591</c:v>
                </c:pt>
                <c:pt idx="43">
                  <c:v>29.898901838614591</c:v>
                </c:pt>
                <c:pt idx="44">
                  <c:v>29.565059903795689</c:v>
                </c:pt>
                <c:pt idx="45">
                  <c:v>29.565059903795689</c:v>
                </c:pt>
                <c:pt idx="46">
                  <c:v>27.021581591176989</c:v>
                </c:pt>
                <c:pt idx="47">
                  <c:v>27.021581591176989</c:v>
                </c:pt>
                <c:pt idx="48">
                  <c:v>25.60218755144178</c:v>
                </c:pt>
                <c:pt idx="49">
                  <c:v>25.60218755144178</c:v>
                </c:pt>
                <c:pt idx="50">
                  <c:v>22.328656378019126</c:v>
                </c:pt>
                <c:pt idx="51">
                  <c:v>22.328656378019126</c:v>
                </c:pt>
                <c:pt idx="52">
                  <c:v>21.339643208013189</c:v>
                </c:pt>
                <c:pt idx="53">
                  <c:v>21.339643208013189</c:v>
                </c:pt>
                <c:pt idx="54">
                  <c:v>20.806791012711226</c:v>
                </c:pt>
                <c:pt idx="55">
                  <c:v>20.806791012711226</c:v>
                </c:pt>
                <c:pt idx="56">
                  <c:v>18.438386500934943</c:v>
                </c:pt>
                <c:pt idx="57">
                  <c:v>18.438386500934943</c:v>
                </c:pt>
                <c:pt idx="58">
                  <c:v>16.699244233993586</c:v>
                </c:pt>
                <c:pt idx="59">
                  <c:v>16.699244233993586</c:v>
                </c:pt>
                <c:pt idx="60">
                  <c:v>14.036243467926468</c:v>
                </c:pt>
                <c:pt idx="61">
                  <c:v>14.036243467926468</c:v>
                </c:pt>
                <c:pt idx="62">
                  <c:v>13.579147909467114</c:v>
                </c:pt>
                <c:pt idx="63">
                  <c:v>13.579147909467114</c:v>
                </c:pt>
                <c:pt idx="64">
                  <c:v>11.3630554290015</c:v>
                </c:pt>
                <c:pt idx="65">
                  <c:v>11.3630554290015</c:v>
                </c:pt>
                <c:pt idx="66">
                  <c:v>10.619655276155132</c:v>
                </c:pt>
                <c:pt idx="67">
                  <c:v>10.619655276155132</c:v>
                </c:pt>
                <c:pt idx="68">
                  <c:v>10.508022140232347</c:v>
                </c:pt>
                <c:pt idx="69">
                  <c:v>10.508022140232347</c:v>
                </c:pt>
                <c:pt idx="70">
                  <c:v>8.5419722794409463</c:v>
                </c:pt>
                <c:pt idx="71">
                  <c:v>8.5419722794409463</c:v>
                </c:pt>
                <c:pt idx="72">
                  <c:v>8.5307656099481335</c:v>
                </c:pt>
                <c:pt idx="73">
                  <c:v>8.5307656099481335</c:v>
                </c:pt>
                <c:pt idx="74">
                  <c:v>8.5307656099481335</c:v>
                </c:pt>
                <c:pt idx="75">
                  <c:v>8.5307656099481335</c:v>
                </c:pt>
                <c:pt idx="76">
                  <c:v>7.9946744596168466</c:v>
                </c:pt>
                <c:pt idx="77">
                  <c:v>7.9946744596168466</c:v>
                </c:pt>
                <c:pt idx="78">
                  <c:v>7.2024953814765604</c:v>
                </c:pt>
                <c:pt idx="79">
                  <c:v>7.2024953814765604</c:v>
                </c:pt>
                <c:pt idx="80">
                  <c:v>7.1250163489017568</c:v>
                </c:pt>
                <c:pt idx="81">
                  <c:v>7.1250163489017568</c:v>
                </c:pt>
                <c:pt idx="82">
                  <c:v>7.1250163489017568</c:v>
                </c:pt>
                <c:pt idx="83">
                  <c:v>7.1250163489017568</c:v>
                </c:pt>
                <c:pt idx="84">
                  <c:v>5</c:v>
                </c:pt>
              </c:numCache>
            </c:numRef>
          </c:xVal>
          <c:yVal>
            <c:numRef>
              <c:f>'CLIC-5'!$V$4:$V$88</c:f>
              <c:numCache>
                <c:formatCode>General</c:formatCode>
                <c:ptCount val="8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2</c:v>
                </c:pt>
                <c:pt idx="12">
                  <c:v>3</c:v>
                </c:pt>
                <c:pt idx="13">
                  <c:v>4</c:v>
                </c:pt>
                <c:pt idx="14">
                  <c:v>5</c:v>
                </c:pt>
                <c:pt idx="15">
                  <c:v>6</c:v>
                </c:pt>
                <c:pt idx="16">
                  <c:v>7</c:v>
                </c:pt>
                <c:pt idx="17">
                  <c:v>8</c:v>
                </c:pt>
                <c:pt idx="18">
                  <c:v>9</c:v>
                </c:pt>
                <c:pt idx="19">
                  <c:v>10</c:v>
                </c:pt>
                <c:pt idx="20">
                  <c:v>10</c:v>
                </c:pt>
                <c:pt idx="21">
                  <c:v>11</c:v>
                </c:pt>
                <c:pt idx="22">
                  <c:v>11</c:v>
                </c:pt>
                <c:pt idx="23">
                  <c:v>10</c:v>
                </c:pt>
                <c:pt idx="24">
                  <c:v>10</c:v>
                </c:pt>
                <c:pt idx="25">
                  <c:v>11</c:v>
                </c:pt>
                <c:pt idx="26">
                  <c:v>11</c:v>
                </c:pt>
                <c:pt idx="27">
                  <c:v>10</c:v>
                </c:pt>
                <c:pt idx="28">
                  <c:v>10</c:v>
                </c:pt>
                <c:pt idx="29">
                  <c:v>9</c:v>
                </c:pt>
                <c:pt idx="30">
                  <c:v>9</c:v>
                </c:pt>
                <c:pt idx="31">
                  <c:v>10</c:v>
                </c:pt>
                <c:pt idx="32">
                  <c:v>10</c:v>
                </c:pt>
                <c:pt idx="33">
                  <c:v>11</c:v>
                </c:pt>
                <c:pt idx="34">
                  <c:v>11</c:v>
                </c:pt>
                <c:pt idx="35">
                  <c:v>10</c:v>
                </c:pt>
                <c:pt idx="36">
                  <c:v>10</c:v>
                </c:pt>
                <c:pt idx="37">
                  <c:v>11</c:v>
                </c:pt>
                <c:pt idx="38">
                  <c:v>11</c:v>
                </c:pt>
                <c:pt idx="39">
                  <c:v>10</c:v>
                </c:pt>
                <c:pt idx="40">
                  <c:v>10</c:v>
                </c:pt>
                <c:pt idx="41">
                  <c:v>11</c:v>
                </c:pt>
                <c:pt idx="42">
                  <c:v>11</c:v>
                </c:pt>
                <c:pt idx="43">
                  <c:v>12</c:v>
                </c:pt>
                <c:pt idx="44">
                  <c:v>12</c:v>
                </c:pt>
                <c:pt idx="45">
                  <c:v>11</c:v>
                </c:pt>
                <c:pt idx="46">
                  <c:v>11</c:v>
                </c:pt>
                <c:pt idx="47">
                  <c:v>10</c:v>
                </c:pt>
                <c:pt idx="48">
                  <c:v>10</c:v>
                </c:pt>
                <c:pt idx="49">
                  <c:v>11</c:v>
                </c:pt>
                <c:pt idx="50">
                  <c:v>11</c:v>
                </c:pt>
                <c:pt idx="51">
                  <c:v>12</c:v>
                </c:pt>
                <c:pt idx="52">
                  <c:v>12</c:v>
                </c:pt>
                <c:pt idx="53">
                  <c:v>11</c:v>
                </c:pt>
                <c:pt idx="54">
                  <c:v>11</c:v>
                </c:pt>
                <c:pt idx="55">
                  <c:v>10</c:v>
                </c:pt>
                <c:pt idx="56">
                  <c:v>10</c:v>
                </c:pt>
                <c:pt idx="57">
                  <c:v>11</c:v>
                </c:pt>
                <c:pt idx="58">
                  <c:v>11</c:v>
                </c:pt>
                <c:pt idx="59">
                  <c:v>10</c:v>
                </c:pt>
                <c:pt idx="60">
                  <c:v>10</c:v>
                </c:pt>
                <c:pt idx="61">
                  <c:v>9</c:v>
                </c:pt>
                <c:pt idx="62">
                  <c:v>9</c:v>
                </c:pt>
                <c:pt idx="63">
                  <c:v>8</c:v>
                </c:pt>
                <c:pt idx="64">
                  <c:v>8</c:v>
                </c:pt>
                <c:pt idx="65">
                  <c:v>9</c:v>
                </c:pt>
                <c:pt idx="66">
                  <c:v>9</c:v>
                </c:pt>
                <c:pt idx="67">
                  <c:v>8</c:v>
                </c:pt>
                <c:pt idx="68">
                  <c:v>8</c:v>
                </c:pt>
                <c:pt idx="69">
                  <c:v>7</c:v>
                </c:pt>
                <c:pt idx="70">
                  <c:v>7</c:v>
                </c:pt>
                <c:pt idx="71">
                  <c:v>6</c:v>
                </c:pt>
                <c:pt idx="72">
                  <c:v>6</c:v>
                </c:pt>
                <c:pt idx="73">
                  <c:v>5</c:v>
                </c:pt>
                <c:pt idx="74">
                  <c:v>5</c:v>
                </c:pt>
                <c:pt idx="75">
                  <c:v>4</c:v>
                </c:pt>
                <c:pt idx="76">
                  <c:v>4</c:v>
                </c:pt>
                <c:pt idx="77">
                  <c:v>3</c:v>
                </c:pt>
                <c:pt idx="78">
                  <c:v>3</c:v>
                </c:pt>
                <c:pt idx="79">
                  <c:v>2</c:v>
                </c:pt>
                <c:pt idx="80">
                  <c:v>2</c:v>
                </c:pt>
                <c:pt idx="81">
                  <c:v>1</c:v>
                </c:pt>
                <c:pt idx="82">
                  <c:v>1</c:v>
                </c:pt>
                <c:pt idx="83">
                  <c:v>0</c:v>
                </c:pt>
                <c:pt idx="84">
                  <c:v>0</c:v>
                </c:pt>
              </c:numCache>
            </c:numRef>
          </c:yVal>
        </c:ser>
        <c:axId val="59751424"/>
        <c:axId val="59774080"/>
      </c:scatterChart>
      <c:valAx>
        <c:axId val="5975142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theta</a:t>
                </a:r>
                <a:endParaRPr lang="en-US" dirty="0"/>
              </a:p>
            </c:rich>
          </c:tx>
          <c:layout/>
        </c:title>
        <c:numFmt formatCode="General" sourceLinked="1"/>
        <c:majorTickMark val="none"/>
        <c:tickLblPos val="nextTo"/>
        <c:crossAx val="59774080"/>
        <c:crosses val="autoZero"/>
        <c:crossBetween val="midCat"/>
      </c:valAx>
      <c:valAx>
        <c:axId val="5977408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Number</a:t>
                </a:r>
                <a:r>
                  <a:rPr lang="en-US" baseline="0"/>
                  <a:t> of planes</a:t>
                </a:r>
                <a:endParaRPr lang="en-US"/>
              </a:p>
            </c:rich>
          </c:tx>
          <c:layout/>
        </c:title>
        <c:numFmt formatCode="General" sourceLinked="1"/>
        <c:majorTickMark val="none"/>
        <c:tickLblPos val="nextTo"/>
        <c:crossAx val="59751424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SiD02</a:t>
            </a:r>
            <a:endParaRPr lang="en-US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131423691523854"/>
          <c:y val="0.22417885264342"/>
          <c:w val="0.63686660490968161"/>
          <c:h val="0.54398350206224011"/>
        </c:manualLayout>
      </c:layout>
      <c:scatterChart>
        <c:scatterStyle val="lineMarker"/>
        <c:ser>
          <c:idx val="2"/>
          <c:order val="0"/>
          <c:tx>
            <c:strRef>
              <c:f>Sid!$Q$335</c:f>
              <c:strCache>
                <c:ptCount val="1"/>
                <c:pt idx="0">
                  <c:v>vert-barr</c:v>
                </c:pt>
              </c:strCache>
            </c:strRef>
          </c:tx>
          <c:marker>
            <c:symbol val="triangle"/>
            <c:size val="2"/>
          </c:marker>
          <c:xVal>
            <c:numRef>
              <c:f>Sid!$O$336:$O$420</c:f>
              <c:numCache>
                <c:formatCode>General</c:formatCode>
                <c:ptCount val="85"/>
                <c:pt idx="0">
                  <c:v>90</c:v>
                </c:pt>
                <c:pt idx="1">
                  <c:v>90</c:v>
                </c:pt>
                <c:pt idx="2">
                  <c:v>90</c:v>
                </c:pt>
                <c:pt idx="3">
                  <c:v>90</c:v>
                </c:pt>
                <c:pt idx="4">
                  <c:v>90</c:v>
                </c:pt>
                <c:pt idx="5">
                  <c:v>90</c:v>
                </c:pt>
                <c:pt idx="6">
                  <c:v>90</c:v>
                </c:pt>
                <c:pt idx="7">
                  <c:v>90</c:v>
                </c:pt>
                <c:pt idx="8">
                  <c:v>90</c:v>
                </c:pt>
                <c:pt idx="9">
                  <c:v>90</c:v>
                </c:pt>
                <c:pt idx="10">
                  <c:v>90</c:v>
                </c:pt>
                <c:pt idx="11">
                  <c:v>90</c:v>
                </c:pt>
                <c:pt idx="12">
                  <c:v>90</c:v>
                </c:pt>
                <c:pt idx="13">
                  <c:v>90</c:v>
                </c:pt>
                <c:pt idx="14">
                  <c:v>90</c:v>
                </c:pt>
                <c:pt idx="15">
                  <c:v>90</c:v>
                </c:pt>
                <c:pt idx="16">
                  <c:v>90</c:v>
                </c:pt>
                <c:pt idx="17">
                  <c:v>90</c:v>
                </c:pt>
                <c:pt idx="18">
                  <c:v>90</c:v>
                </c:pt>
                <c:pt idx="19">
                  <c:v>90</c:v>
                </c:pt>
                <c:pt idx="20">
                  <c:v>44.679018598806422</c:v>
                </c:pt>
                <c:pt idx="21">
                  <c:v>44.679018598806422</c:v>
                </c:pt>
                <c:pt idx="22">
                  <c:v>44.021078689453851</c:v>
                </c:pt>
                <c:pt idx="23">
                  <c:v>44.021078689453851</c:v>
                </c:pt>
                <c:pt idx="24">
                  <c:v>39.254211959232194</c:v>
                </c:pt>
                <c:pt idx="25">
                  <c:v>39.254211959232194</c:v>
                </c:pt>
                <c:pt idx="26">
                  <c:v>38.207687677719186</c:v>
                </c:pt>
                <c:pt idx="27">
                  <c:v>38.207687677719186</c:v>
                </c:pt>
                <c:pt idx="28">
                  <c:v>37.524262614451963</c:v>
                </c:pt>
                <c:pt idx="29">
                  <c:v>37.524262614451963</c:v>
                </c:pt>
                <c:pt idx="30">
                  <c:v>37.348185607689992</c:v>
                </c:pt>
                <c:pt idx="31">
                  <c:v>37.348185607689992</c:v>
                </c:pt>
                <c:pt idx="32">
                  <c:v>37.176897297016794</c:v>
                </c:pt>
                <c:pt idx="33">
                  <c:v>37.176897297016794</c:v>
                </c:pt>
                <c:pt idx="34">
                  <c:v>36.565641470863085</c:v>
                </c:pt>
                <c:pt idx="35">
                  <c:v>36.565641470863085</c:v>
                </c:pt>
                <c:pt idx="36">
                  <c:v>35.901269464989078</c:v>
                </c:pt>
                <c:pt idx="37">
                  <c:v>35.901269464989078</c:v>
                </c:pt>
                <c:pt idx="38">
                  <c:v>35.702308844964385</c:v>
                </c:pt>
                <c:pt idx="39">
                  <c:v>35.702308844964385</c:v>
                </c:pt>
                <c:pt idx="40">
                  <c:v>33.796565134771114</c:v>
                </c:pt>
                <c:pt idx="41">
                  <c:v>33.796565134771114</c:v>
                </c:pt>
                <c:pt idx="42">
                  <c:v>30.279868623019844</c:v>
                </c:pt>
                <c:pt idx="43">
                  <c:v>30.279868623019844</c:v>
                </c:pt>
                <c:pt idx="44">
                  <c:v>29.960412993198808</c:v>
                </c:pt>
                <c:pt idx="45">
                  <c:v>29.960412993198808</c:v>
                </c:pt>
                <c:pt idx="46">
                  <c:v>29.565059903795689</c:v>
                </c:pt>
                <c:pt idx="47">
                  <c:v>29.565059903795689</c:v>
                </c:pt>
                <c:pt idx="48">
                  <c:v>29.527215766758076</c:v>
                </c:pt>
                <c:pt idx="49">
                  <c:v>29.527215766758076</c:v>
                </c:pt>
                <c:pt idx="50">
                  <c:v>22.667711099351269</c:v>
                </c:pt>
                <c:pt idx="51">
                  <c:v>22.667711099351269</c:v>
                </c:pt>
                <c:pt idx="52">
                  <c:v>21.339643208013186</c:v>
                </c:pt>
                <c:pt idx="53">
                  <c:v>21.339643208013186</c:v>
                </c:pt>
                <c:pt idx="54">
                  <c:v>19.879990434080931</c:v>
                </c:pt>
                <c:pt idx="55">
                  <c:v>19.879990434080931</c:v>
                </c:pt>
                <c:pt idx="56">
                  <c:v>17.200621836329262</c:v>
                </c:pt>
                <c:pt idx="57">
                  <c:v>17.200621836329262</c:v>
                </c:pt>
                <c:pt idx="58">
                  <c:v>13.579147909467126</c:v>
                </c:pt>
                <c:pt idx="59">
                  <c:v>13.579147909467126</c:v>
                </c:pt>
                <c:pt idx="60">
                  <c:v>13.148511426943418</c:v>
                </c:pt>
                <c:pt idx="61">
                  <c:v>13.148511426943418</c:v>
                </c:pt>
                <c:pt idx="62">
                  <c:v>11.3630554290015</c:v>
                </c:pt>
                <c:pt idx="63">
                  <c:v>11.3630554290015</c:v>
                </c:pt>
                <c:pt idx="64">
                  <c:v>11.033440241952666</c:v>
                </c:pt>
                <c:pt idx="65">
                  <c:v>11.033440241952666</c:v>
                </c:pt>
                <c:pt idx="66">
                  <c:v>10.508022140232347</c:v>
                </c:pt>
                <c:pt idx="67">
                  <c:v>10.508022140232347</c:v>
                </c:pt>
                <c:pt idx="68">
                  <c:v>10.05870325557227</c:v>
                </c:pt>
                <c:pt idx="69">
                  <c:v>10.05870325557227</c:v>
                </c:pt>
                <c:pt idx="70">
                  <c:v>8.5307656099481335</c:v>
                </c:pt>
                <c:pt idx="71">
                  <c:v>8.5307656099481335</c:v>
                </c:pt>
                <c:pt idx="72">
                  <c:v>8.4201383372601626</c:v>
                </c:pt>
                <c:pt idx="73">
                  <c:v>8.4201383372601626</c:v>
                </c:pt>
                <c:pt idx="74">
                  <c:v>7.9946744596168466</c:v>
                </c:pt>
                <c:pt idx="75">
                  <c:v>7.9946744596168466</c:v>
                </c:pt>
                <c:pt idx="76">
                  <c:v>7.939345638753343</c:v>
                </c:pt>
                <c:pt idx="77">
                  <c:v>7.939345638753343</c:v>
                </c:pt>
                <c:pt idx="78">
                  <c:v>7.7601526063968791</c:v>
                </c:pt>
                <c:pt idx="79">
                  <c:v>7.7601526063968791</c:v>
                </c:pt>
                <c:pt idx="80">
                  <c:v>7.2024953814765604</c:v>
                </c:pt>
                <c:pt idx="81">
                  <c:v>7.2024953814765604</c:v>
                </c:pt>
                <c:pt idx="82">
                  <c:v>6.7098368077569246</c:v>
                </c:pt>
                <c:pt idx="83">
                  <c:v>6.7098368077569246</c:v>
                </c:pt>
                <c:pt idx="84">
                  <c:v>5</c:v>
                </c:pt>
              </c:numCache>
            </c:numRef>
          </c:xVal>
          <c:yVal>
            <c:numRef>
              <c:f>Sid!$Q$336:$Q$420</c:f>
              <c:numCache>
                <c:formatCode>General</c:formatCode>
                <c:ptCount val="8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2</c:v>
                </c:pt>
                <c:pt idx="12">
                  <c:v>3</c:v>
                </c:pt>
                <c:pt idx="13">
                  <c:v>4</c:v>
                </c:pt>
                <c:pt idx="14">
                  <c:v>5</c:v>
                </c:pt>
                <c:pt idx="15">
                  <c:v>5</c:v>
                </c:pt>
                <c:pt idx="16">
                  <c:v>5</c:v>
                </c:pt>
                <c:pt idx="17">
                  <c:v>5</c:v>
                </c:pt>
                <c:pt idx="18">
                  <c:v>5</c:v>
                </c:pt>
                <c:pt idx="19">
                  <c:v>5</c:v>
                </c:pt>
                <c:pt idx="20">
                  <c:v>5</c:v>
                </c:pt>
                <c:pt idx="21">
                  <c:v>5</c:v>
                </c:pt>
                <c:pt idx="22">
                  <c:v>5</c:v>
                </c:pt>
                <c:pt idx="23">
                  <c:v>4</c:v>
                </c:pt>
                <c:pt idx="24">
                  <c:v>4</c:v>
                </c:pt>
                <c:pt idx="25">
                  <c:v>4</c:v>
                </c:pt>
                <c:pt idx="26">
                  <c:v>4</c:v>
                </c:pt>
                <c:pt idx="27">
                  <c:v>4</c:v>
                </c:pt>
                <c:pt idx="28">
                  <c:v>4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2</c:v>
                </c:pt>
                <c:pt idx="50">
                  <c:v>2</c:v>
                </c:pt>
                <c:pt idx="51">
                  <c:v>2</c:v>
                </c:pt>
                <c:pt idx="52">
                  <c:v>2</c:v>
                </c:pt>
                <c:pt idx="53">
                  <c:v>2</c:v>
                </c:pt>
                <c:pt idx="54">
                  <c:v>2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</c:numCache>
            </c:numRef>
          </c:yVal>
        </c:ser>
        <c:ser>
          <c:idx val="3"/>
          <c:order val="1"/>
          <c:tx>
            <c:strRef>
              <c:f>Sid!$R$335</c:f>
              <c:strCache>
                <c:ptCount val="1"/>
                <c:pt idx="0">
                  <c:v>vert-disks</c:v>
                </c:pt>
              </c:strCache>
            </c:strRef>
          </c:tx>
          <c:marker>
            <c:symbol val="x"/>
            <c:size val="2"/>
          </c:marker>
          <c:xVal>
            <c:numRef>
              <c:f>Sid!$O$336:$O$420</c:f>
              <c:numCache>
                <c:formatCode>General</c:formatCode>
                <c:ptCount val="85"/>
                <c:pt idx="0">
                  <c:v>90</c:v>
                </c:pt>
                <c:pt idx="1">
                  <c:v>90</c:v>
                </c:pt>
                <c:pt idx="2">
                  <c:v>90</c:v>
                </c:pt>
                <c:pt idx="3">
                  <c:v>90</c:v>
                </c:pt>
                <c:pt idx="4">
                  <c:v>90</c:v>
                </c:pt>
                <c:pt idx="5">
                  <c:v>90</c:v>
                </c:pt>
                <c:pt idx="6">
                  <c:v>90</c:v>
                </c:pt>
                <c:pt idx="7">
                  <c:v>90</c:v>
                </c:pt>
                <c:pt idx="8">
                  <c:v>90</c:v>
                </c:pt>
                <c:pt idx="9">
                  <c:v>90</c:v>
                </c:pt>
                <c:pt idx="10">
                  <c:v>90</c:v>
                </c:pt>
                <c:pt idx="11">
                  <c:v>90</c:v>
                </c:pt>
                <c:pt idx="12">
                  <c:v>90</c:v>
                </c:pt>
                <c:pt idx="13">
                  <c:v>90</c:v>
                </c:pt>
                <c:pt idx="14">
                  <c:v>90</c:v>
                </c:pt>
                <c:pt idx="15">
                  <c:v>90</c:v>
                </c:pt>
                <c:pt idx="16">
                  <c:v>90</c:v>
                </c:pt>
                <c:pt idx="17">
                  <c:v>90</c:v>
                </c:pt>
                <c:pt idx="18">
                  <c:v>90</c:v>
                </c:pt>
                <c:pt idx="19">
                  <c:v>90</c:v>
                </c:pt>
                <c:pt idx="20">
                  <c:v>44.679018598806422</c:v>
                </c:pt>
                <c:pt idx="21">
                  <c:v>44.679018598806422</c:v>
                </c:pt>
                <c:pt idx="22">
                  <c:v>44.021078689453851</c:v>
                </c:pt>
                <c:pt idx="23">
                  <c:v>44.021078689453851</c:v>
                </c:pt>
                <c:pt idx="24">
                  <c:v>39.254211959232194</c:v>
                </c:pt>
                <c:pt idx="25">
                  <c:v>39.254211959232194</c:v>
                </c:pt>
                <c:pt idx="26">
                  <c:v>38.207687677719186</c:v>
                </c:pt>
                <c:pt idx="27">
                  <c:v>38.207687677719186</c:v>
                </c:pt>
                <c:pt idx="28">
                  <c:v>37.524262614451963</c:v>
                </c:pt>
                <c:pt idx="29">
                  <c:v>37.524262614451963</c:v>
                </c:pt>
                <c:pt idx="30">
                  <c:v>37.348185607689992</c:v>
                </c:pt>
                <c:pt idx="31">
                  <c:v>37.348185607689992</c:v>
                </c:pt>
                <c:pt idx="32">
                  <c:v>37.176897297016794</c:v>
                </c:pt>
                <c:pt idx="33">
                  <c:v>37.176897297016794</c:v>
                </c:pt>
                <c:pt idx="34">
                  <c:v>36.565641470863085</c:v>
                </c:pt>
                <c:pt idx="35">
                  <c:v>36.565641470863085</c:v>
                </c:pt>
                <c:pt idx="36">
                  <c:v>35.901269464989078</c:v>
                </c:pt>
                <c:pt idx="37">
                  <c:v>35.901269464989078</c:v>
                </c:pt>
                <c:pt idx="38">
                  <c:v>35.702308844964385</c:v>
                </c:pt>
                <c:pt idx="39">
                  <c:v>35.702308844964385</c:v>
                </c:pt>
                <c:pt idx="40">
                  <c:v>33.796565134771114</c:v>
                </c:pt>
                <c:pt idx="41">
                  <c:v>33.796565134771114</c:v>
                </c:pt>
                <c:pt idx="42">
                  <c:v>30.279868623019844</c:v>
                </c:pt>
                <c:pt idx="43">
                  <c:v>30.279868623019844</c:v>
                </c:pt>
                <c:pt idx="44">
                  <c:v>29.960412993198808</c:v>
                </c:pt>
                <c:pt idx="45">
                  <c:v>29.960412993198808</c:v>
                </c:pt>
                <c:pt idx="46">
                  <c:v>29.565059903795689</c:v>
                </c:pt>
                <c:pt idx="47">
                  <c:v>29.565059903795689</c:v>
                </c:pt>
                <c:pt idx="48">
                  <c:v>29.527215766758076</c:v>
                </c:pt>
                <c:pt idx="49">
                  <c:v>29.527215766758076</c:v>
                </c:pt>
                <c:pt idx="50">
                  <c:v>22.667711099351269</c:v>
                </c:pt>
                <c:pt idx="51">
                  <c:v>22.667711099351269</c:v>
                </c:pt>
                <c:pt idx="52">
                  <c:v>21.339643208013186</c:v>
                </c:pt>
                <c:pt idx="53">
                  <c:v>21.339643208013186</c:v>
                </c:pt>
                <c:pt idx="54">
                  <c:v>19.879990434080931</c:v>
                </c:pt>
                <c:pt idx="55">
                  <c:v>19.879990434080931</c:v>
                </c:pt>
                <c:pt idx="56">
                  <c:v>17.200621836329262</c:v>
                </c:pt>
                <c:pt idx="57">
                  <c:v>17.200621836329262</c:v>
                </c:pt>
                <c:pt idx="58">
                  <c:v>13.579147909467126</c:v>
                </c:pt>
                <c:pt idx="59">
                  <c:v>13.579147909467126</c:v>
                </c:pt>
                <c:pt idx="60">
                  <c:v>13.148511426943418</c:v>
                </c:pt>
                <c:pt idx="61">
                  <c:v>13.148511426943418</c:v>
                </c:pt>
                <c:pt idx="62">
                  <c:v>11.3630554290015</c:v>
                </c:pt>
                <c:pt idx="63">
                  <c:v>11.3630554290015</c:v>
                </c:pt>
                <c:pt idx="64">
                  <c:v>11.033440241952666</c:v>
                </c:pt>
                <c:pt idx="65">
                  <c:v>11.033440241952666</c:v>
                </c:pt>
                <c:pt idx="66">
                  <c:v>10.508022140232347</c:v>
                </c:pt>
                <c:pt idx="67">
                  <c:v>10.508022140232347</c:v>
                </c:pt>
                <c:pt idx="68">
                  <c:v>10.05870325557227</c:v>
                </c:pt>
                <c:pt idx="69">
                  <c:v>10.05870325557227</c:v>
                </c:pt>
                <c:pt idx="70">
                  <c:v>8.5307656099481335</c:v>
                </c:pt>
                <c:pt idx="71">
                  <c:v>8.5307656099481335</c:v>
                </c:pt>
                <c:pt idx="72">
                  <c:v>8.4201383372601626</c:v>
                </c:pt>
                <c:pt idx="73">
                  <c:v>8.4201383372601626</c:v>
                </c:pt>
                <c:pt idx="74">
                  <c:v>7.9946744596168466</c:v>
                </c:pt>
                <c:pt idx="75">
                  <c:v>7.9946744596168466</c:v>
                </c:pt>
                <c:pt idx="76">
                  <c:v>7.939345638753343</c:v>
                </c:pt>
                <c:pt idx="77">
                  <c:v>7.939345638753343</c:v>
                </c:pt>
                <c:pt idx="78">
                  <c:v>7.7601526063968791</c:v>
                </c:pt>
                <c:pt idx="79">
                  <c:v>7.7601526063968791</c:v>
                </c:pt>
                <c:pt idx="80">
                  <c:v>7.2024953814765604</c:v>
                </c:pt>
                <c:pt idx="81">
                  <c:v>7.2024953814765604</c:v>
                </c:pt>
                <c:pt idx="82">
                  <c:v>6.7098368077569246</c:v>
                </c:pt>
                <c:pt idx="83">
                  <c:v>6.7098368077569246</c:v>
                </c:pt>
                <c:pt idx="84">
                  <c:v>5</c:v>
                </c:pt>
              </c:numCache>
            </c:numRef>
          </c:xVal>
          <c:yVal>
            <c:numRef>
              <c:f>Sid!$R$336:$R$420</c:f>
              <c:numCache>
                <c:formatCode>General</c:formatCode>
                <c:ptCount val="8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2</c:v>
                </c:pt>
                <c:pt idx="28">
                  <c:v>2</c:v>
                </c:pt>
                <c:pt idx="29">
                  <c:v>2</c:v>
                </c:pt>
                <c:pt idx="30">
                  <c:v>2</c:v>
                </c:pt>
                <c:pt idx="31">
                  <c:v>2</c:v>
                </c:pt>
                <c:pt idx="32">
                  <c:v>2</c:v>
                </c:pt>
                <c:pt idx="33">
                  <c:v>2</c:v>
                </c:pt>
                <c:pt idx="34">
                  <c:v>2</c:v>
                </c:pt>
                <c:pt idx="35">
                  <c:v>2</c:v>
                </c:pt>
                <c:pt idx="36">
                  <c:v>2</c:v>
                </c:pt>
                <c:pt idx="37">
                  <c:v>2</c:v>
                </c:pt>
                <c:pt idx="38">
                  <c:v>2</c:v>
                </c:pt>
                <c:pt idx="39">
                  <c:v>2</c:v>
                </c:pt>
                <c:pt idx="40">
                  <c:v>2</c:v>
                </c:pt>
                <c:pt idx="41">
                  <c:v>2</c:v>
                </c:pt>
                <c:pt idx="42">
                  <c:v>2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4</c:v>
                </c:pt>
                <c:pt idx="52">
                  <c:v>4</c:v>
                </c:pt>
                <c:pt idx="53">
                  <c:v>4</c:v>
                </c:pt>
                <c:pt idx="54">
                  <c:v>4</c:v>
                </c:pt>
                <c:pt idx="55">
                  <c:v>4</c:v>
                </c:pt>
                <c:pt idx="56">
                  <c:v>4</c:v>
                </c:pt>
                <c:pt idx="57">
                  <c:v>4</c:v>
                </c:pt>
                <c:pt idx="58">
                  <c:v>4</c:v>
                </c:pt>
                <c:pt idx="59">
                  <c:v>4</c:v>
                </c:pt>
                <c:pt idx="60">
                  <c:v>4</c:v>
                </c:pt>
                <c:pt idx="61">
                  <c:v>4</c:v>
                </c:pt>
                <c:pt idx="62">
                  <c:v>4</c:v>
                </c:pt>
                <c:pt idx="63">
                  <c:v>4</c:v>
                </c:pt>
                <c:pt idx="64">
                  <c:v>4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2</c:v>
                </c:pt>
                <c:pt idx="70">
                  <c:v>2</c:v>
                </c:pt>
                <c:pt idx="71">
                  <c:v>2</c:v>
                </c:pt>
                <c:pt idx="72">
                  <c:v>2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0</c:v>
                </c:pt>
                <c:pt idx="84">
                  <c:v>0</c:v>
                </c:pt>
              </c:numCache>
            </c:numRef>
          </c:yVal>
        </c:ser>
        <c:ser>
          <c:idx val="4"/>
          <c:order val="2"/>
          <c:tx>
            <c:strRef>
              <c:f>Sid!$S$335</c:f>
              <c:strCache>
                <c:ptCount val="1"/>
                <c:pt idx="0">
                  <c:v>tr-barr</c:v>
                </c:pt>
              </c:strCache>
            </c:strRef>
          </c:tx>
          <c:marker>
            <c:symbol val="star"/>
            <c:size val="2"/>
          </c:marker>
          <c:xVal>
            <c:numRef>
              <c:f>Sid!$O$336:$O$420</c:f>
              <c:numCache>
                <c:formatCode>General</c:formatCode>
                <c:ptCount val="85"/>
                <c:pt idx="0">
                  <c:v>90</c:v>
                </c:pt>
                <c:pt idx="1">
                  <c:v>90</c:v>
                </c:pt>
                <c:pt idx="2">
                  <c:v>90</c:v>
                </c:pt>
                <c:pt idx="3">
                  <c:v>90</c:v>
                </c:pt>
                <c:pt idx="4">
                  <c:v>90</c:v>
                </c:pt>
                <c:pt idx="5">
                  <c:v>90</c:v>
                </c:pt>
                <c:pt idx="6">
                  <c:v>90</c:v>
                </c:pt>
                <c:pt idx="7">
                  <c:v>90</c:v>
                </c:pt>
                <c:pt idx="8">
                  <c:v>90</c:v>
                </c:pt>
                <c:pt idx="9">
                  <c:v>90</c:v>
                </c:pt>
                <c:pt idx="10">
                  <c:v>90</c:v>
                </c:pt>
                <c:pt idx="11">
                  <c:v>90</c:v>
                </c:pt>
                <c:pt idx="12">
                  <c:v>90</c:v>
                </c:pt>
                <c:pt idx="13">
                  <c:v>90</c:v>
                </c:pt>
                <c:pt idx="14">
                  <c:v>90</c:v>
                </c:pt>
                <c:pt idx="15">
                  <c:v>90</c:v>
                </c:pt>
                <c:pt idx="16">
                  <c:v>90</c:v>
                </c:pt>
                <c:pt idx="17">
                  <c:v>90</c:v>
                </c:pt>
                <c:pt idx="18">
                  <c:v>90</c:v>
                </c:pt>
                <c:pt idx="19">
                  <c:v>90</c:v>
                </c:pt>
                <c:pt idx="20">
                  <c:v>44.679018598806422</c:v>
                </c:pt>
                <c:pt idx="21">
                  <c:v>44.679018598806422</c:v>
                </c:pt>
                <c:pt idx="22">
                  <c:v>44.021078689453851</c:v>
                </c:pt>
                <c:pt idx="23">
                  <c:v>44.021078689453851</c:v>
                </c:pt>
                <c:pt idx="24">
                  <c:v>39.254211959232194</c:v>
                </c:pt>
                <c:pt idx="25">
                  <c:v>39.254211959232194</c:v>
                </c:pt>
                <c:pt idx="26">
                  <c:v>38.207687677719186</c:v>
                </c:pt>
                <c:pt idx="27">
                  <c:v>38.207687677719186</c:v>
                </c:pt>
                <c:pt idx="28">
                  <c:v>37.524262614451963</c:v>
                </c:pt>
                <c:pt idx="29">
                  <c:v>37.524262614451963</c:v>
                </c:pt>
                <c:pt idx="30">
                  <c:v>37.348185607689992</c:v>
                </c:pt>
                <c:pt idx="31">
                  <c:v>37.348185607689992</c:v>
                </c:pt>
                <c:pt idx="32">
                  <c:v>37.176897297016794</c:v>
                </c:pt>
                <c:pt idx="33">
                  <c:v>37.176897297016794</c:v>
                </c:pt>
                <c:pt idx="34">
                  <c:v>36.565641470863085</c:v>
                </c:pt>
                <c:pt idx="35">
                  <c:v>36.565641470863085</c:v>
                </c:pt>
                <c:pt idx="36">
                  <c:v>35.901269464989078</c:v>
                </c:pt>
                <c:pt idx="37">
                  <c:v>35.901269464989078</c:v>
                </c:pt>
                <c:pt idx="38">
                  <c:v>35.702308844964385</c:v>
                </c:pt>
                <c:pt idx="39">
                  <c:v>35.702308844964385</c:v>
                </c:pt>
                <c:pt idx="40">
                  <c:v>33.796565134771114</c:v>
                </c:pt>
                <c:pt idx="41">
                  <c:v>33.796565134771114</c:v>
                </c:pt>
                <c:pt idx="42">
                  <c:v>30.279868623019844</c:v>
                </c:pt>
                <c:pt idx="43">
                  <c:v>30.279868623019844</c:v>
                </c:pt>
                <c:pt idx="44">
                  <c:v>29.960412993198808</c:v>
                </c:pt>
                <c:pt idx="45">
                  <c:v>29.960412993198808</c:v>
                </c:pt>
                <c:pt idx="46">
                  <c:v>29.565059903795689</c:v>
                </c:pt>
                <c:pt idx="47">
                  <c:v>29.565059903795689</c:v>
                </c:pt>
                <c:pt idx="48">
                  <c:v>29.527215766758076</c:v>
                </c:pt>
                <c:pt idx="49">
                  <c:v>29.527215766758076</c:v>
                </c:pt>
                <c:pt idx="50">
                  <c:v>22.667711099351269</c:v>
                </c:pt>
                <c:pt idx="51">
                  <c:v>22.667711099351269</c:v>
                </c:pt>
                <c:pt idx="52">
                  <c:v>21.339643208013186</c:v>
                </c:pt>
                <c:pt idx="53">
                  <c:v>21.339643208013186</c:v>
                </c:pt>
                <c:pt idx="54">
                  <c:v>19.879990434080931</c:v>
                </c:pt>
                <c:pt idx="55">
                  <c:v>19.879990434080931</c:v>
                </c:pt>
                <c:pt idx="56">
                  <c:v>17.200621836329262</c:v>
                </c:pt>
                <c:pt idx="57">
                  <c:v>17.200621836329262</c:v>
                </c:pt>
                <c:pt idx="58">
                  <c:v>13.579147909467126</c:v>
                </c:pt>
                <c:pt idx="59">
                  <c:v>13.579147909467126</c:v>
                </c:pt>
                <c:pt idx="60">
                  <c:v>13.148511426943418</c:v>
                </c:pt>
                <c:pt idx="61">
                  <c:v>13.148511426943418</c:v>
                </c:pt>
                <c:pt idx="62">
                  <c:v>11.3630554290015</c:v>
                </c:pt>
                <c:pt idx="63">
                  <c:v>11.3630554290015</c:v>
                </c:pt>
                <c:pt idx="64">
                  <c:v>11.033440241952666</c:v>
                </c:pt>
                <c:pt idx="65">
                  <c:v>11.033440241952666</c:v>
                </c:pt>
                <c:pt idx="66">
                  <c:v>10.508022140232347</c:v>
                </c:pt>
                <c:pt idx="67">
                  <c:v>10.508022140232347</c:v>
                </c:pt>
                <c:pt idx="68">
                  <c:v>10.05870325557227</c:v>
                </c:pt>
                <c:pt idx="69">
                  <c:v>10.05870325557227</c:v>
                </c:pt>
                <c:pt idx="70">
                  <c:v>8.5307656099481335</c:v>
                </c:pt>
                <c:pt idx="71">
                  <c:v>8.5307656099481335</c:v>
                </c:pt>
                <c:pt idx="72">
                  <c:v>8.4201383372601626</c:v>
                </c:pt>
                <c:pt idx="73">
                  <c:v>8.4201383372601626</c:v>
                </c:pt>
                <c:pt idx="74">
                  <c:v>7.9946744596168466</c:v>
                </c:pt>
                <c:pt idx="75">
                  <c:v>7.9946744596168466</c:v>
                </c:pt>
                <c:pt idx="76">
                  <c:v>7.939345638753343</c:v>
                </c:pt>
                <c:pt idx="77">
                  <c:v>7.939345638753343</c:v>
                </c:pt>
                <c:pt idx="78">
                  <c:v>7.7601526063968791</c:v>
                </c:pt>
                <c:pt idx="79">
                  <c:v>7.7601526063968791</c:v>
                </c:pt>
                <c:pt idx="80">
                  <c:v>7.2024953814765604</c:v>
                </c:pt>
                <c:pt idx="81">
                  <c:v>7.2024953814765604</c:v>
                </c:pt>
                <c:pt idx="82">
                  <c:v>6.7098368077569246</c:v>
                </c:pt>
                <c:pt idx="83">
                  <c:v>6.7098368077569246</c:v>
                </c:pt>
                <c:pt idx="84">
                  <c:v>5</c:v>
                </c:pt>
              </c:numCache>
            </c:numRef>
          </c:xVal>
          <c:yVal>
            <c:numRef>
              <c:f>Sid!$S$336:$S$420</c:f>
              <c:numCache>
                <c:formatCode>General</c:formatCode>
                <c:ptCount val="8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</c:v>
                </c:pt>
                <c:pt idx="16">
                  <c:v>2</c:v>
                </c:pt>
                <c:pt idx="17">
                  <c:v>3</c:v>
                </c:pt>
                <c:pt idx="18">
                  <c:v>4</c:v>
                </c:pt>
                <c:pt idx="19">
                  <c:v>5</c:v>
                </c:pt>
                <c:pt idx="20">
                  <c:v>5</c:v>
                </c:pt>
                <c:pt idx="21">
                  <c:v>5</c:v>
                </c:pt>
                <c:pt idx="22">
                  <c:v>5</c:v>
                </c:pt>
                <c:pt idx="23">
                  <c:v>5</c:v>
                </c:pt>
                <c:pt idx="24">
                  <c:v>5</c:v>
                </c:pt>
                <c:pt idx="25">
                  <c:v>5</c:v>
                </c:pt>
                <c:pt idx="26">
                  <c:v>5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4</c:v>
                </c:pt>
                <c:pt idx="34">
                  <c:v>4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2</c:v>
                </c:pt>
                <c:pt idx="40">
                  <c:v>2</c:v>
                </c:pt>
                <c:pt idx="41">
                  <c:v>2</c:v>
                </c:pt>
                <c:pt idx="42">
                  <c:v>2</c:v>
                </c:pt>
                <c:pt idx="43">
                  <c:v>2</c:v>
                </c:pt>
                <c:pt idx="44">
                  <c:v>2</c:v>
                </c:pt>
                <c:pt idx="45">
                  <c:v>2</c:v>
                </c:pt>
                <c:pt idx="46">
                  <c:v>2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</c:numCache>
            </c:numRef>
          </c:yVal>
        </c:ser>
        <c:ser>
          <c:idx val="5"/>
          <c:order val="3"/>
          <c:tx>
            <c:strRef>
              <c:f>Sid!$T$335</c:f>
              <c:strCache>
                <c:ptCount val="1"/>
                <c:pt idx="0">
                  <c:v>tr-disks</c:v>
                </c:pt>
              </c:strCache>
            </c:strRef>
          </c:tx>
          <c:marker>
            <c:symbol val="circle"/>
            <c:size val="2"/>
          </c:marker>
          <c:xVal>
            <c:numRef>
              <c:f>Sid!$O$336:$O$420</c:f>
              <c:numCache>
                <c:formatCode>General</c:formatCode>
                <c:ptCount val="85"/>
                <c:pt idx="0">
                  <c:v>90</c:v>
                </c:pt>
                <c:pt idx="1">
                  <c:v>90</c:v>
                </c:pt>
                <c:pt idx="2">
                  <c:v>90</c:v>
                </c:pt>
                <c:pt idx="3">
                  <c:v>90</c:v>
                </c:pt>
                <c:pt idx="4">
                  <c:v>90</c:v>
                </c:pt>
                <c:pt idx="5">
                  <c:v>90</c:v>
                </c:pt>
                <c:pt idx="6">
                  <c:v>90</c:v>
                </c:pt>
                <c:pt idx="7">
                  <c:v>90</c:v>
                </c:pt>
                <c:pt idx="8">
                  <c:v>90</c:v>
                </c:pt>
                <c:pt idx="9">
                  <c:v>90</c:v>
                </c:pt>
                <c:pt idx="10">
                  <c:v>90</c:v>
                </c:pt>
                <c:pt idx="11">
                  <c:v>90</c:v>
                </c:pt>
                <c:pt idx="12">
                  <c:v>90</c:v>
                </c:pt>
                <c:pt idx="13">
                  <c:v>90</c:v>
                </c:pt>
                <c:pt idx="14">
                  <c:v>90</c:v>
                </c:pt>
                <c:pt idx="15">
                  <c:v>90</c:v>
                </c:pt>
                <c:pt idx="16">
                  <c:v>90</c:v>
                </c:pt>
                <c:pt idx="17">
                  <c:v>90</c:v>
                </c:pt>
                <c:pt idx="18">
                  <c:v>90</c:v>
                </c:pt>
                <c:pt idx="19">
                  <c:v>90</c:v>
                </c:pt>
                <c:pt idx="20">
                  <c:v>44.679018598806422</c:v>
                </c:pt>
                <c:pt idx="21">
                  <c:v>44.679018598806422</c:v>
                </c:pt>
                <c:pt idx="22">
                  <c:v>44.021078689453851</c:v>
                </c:pt>
                <c:pt idx="23">
                  <c:v>44.021078689453851</c:v>
                </c:pt>
                <c:pt idx="24">
                  <c:v>39.254211959232194</c:v>
                </c:pt>
                <c:pt idx="25">
                  <c:v>39.254211959232194</c:v>
                </c:pt>
                <c:pt idx="26">
                  <c:v>38.207687677719186</c:v>
                </c:pt>
                <c:pt idx="27">
                  <c:v>38.207687677719186</c:v>
                </c:pt>
                <c:pt idx="28">
                  <c:v>37.524262614451963</c:v>
                </c:pt>
                <c:pt idx="29">
                  <c:v>37.524262614451963</c:v>
                </c:pt>
                <c:pt idx="30">
                  <c:v>37.348185607689992</c:v>
                </c:pt>
                <c:pt idx="31">
                  <c:v>37.348185607689992</c:v>
                </c:pt>
                <c:pt idx="32">
                  <c:v>37.176897297016794</c:v>
                </c:pt>
                <c:pt idx="33">
                  <c:v>37.176897297016794</c:v>
                </c:pt>
                <c:pt idx="34">
                  <c:v>36.565641470863085</c:v>
                </c:pt>
                <c:pt idx="35">
                  <c:v>36.565641470863085</c:v>
                </c:pt>
                <c:pt idx="36">
                  <c:v>35.901269464989078</c:v>
                </c:pt>
                <c:pt idx="37">
                  <c:v>35.901269464989078</c:v>
                </c:pt>
                <c:pt idx="38">
                  <c:v>35.702308844964385</c:v>
                </c:pt>
                <c:pt idx="39">
                  <c:v>35.702308844964385</c:v>
                </c:pt>
                <c:pt idx="40">
                  <c:v>33.796565134771114</c:v>
                </c:pt>
                <c:pt idx="41">
                  <c:v>33.796565134771114</c:v>
                </c:pt>
                <c:pt idx="42">
                  <c:v>30.279868623019844</c:v>
                </c:pt>
                <c:pt idx="43">
                  <c:v>30.279868623019844</c:v>
                </c:pt>
                <c:pt idx="44">
                  <c:v>29.960412993198808</c:v>
                </c:pt>
                <c:pt idx="45">
                  <c:v>29.960412993198808</c:v>
                </c:pt>
                <c:pt idx="46">
                  <c:v>29.565059903795689</c:v>
                </c:pt>
                <c:pt idx="47">
                  <c:v>29.565059903795689</c:v>
                </c:pt>
                <c:pt idx="48">
                  <c:v>29.527215766758076</c:v>
                </c:pt>
                <c:pt idx="49">
                  <c:v>29.527215766758076</c:v>
                </c:pt>
                <c:pt idx="50">
                  <c:v>22.667711099351269</c:v>
                </c:pt>
                <c:pt idx="51">
                  <c:v>22.667711099351269</c:v>
                </c:pt>
                <c:pt idx="52">
                  <c:v>21.339643208013186</c:v>
                </c:pt>
                <c:pt idx="53">
                  <c:v>21.339643208013186</c:v>
                </c:pt>
                <c:pt idx="54">
                  <c:v>19.879990434080931</c:v>
                </c:pt>
                <c:pt idx="55">
                  <c:v>19.879990434080931</c:v>
                </c:pt>
                <c:pt idx="56">
                  <c:v>17.200621836329262</c:v>
                </c:pt>
                <c:pt idx="57">
                  <c:v>17.200621836329262</c:v>
                </c:pt>
                <c:pt idx="58">
                  <c:v>13.579147909467126</c:v>
                </c:pt>
                <c:pt idx="59">
                  <c:v>13.579147909467126</c:v>
                </c:pt>
                <c:pt idx="60">
                  <c:v>13.148511426943418</c:v>
                </c:pt>
                <c:pt idx="61">
                  <c:v>13.148511426943418</c:v>
                </c:pt>
                <c:pt idx="62">
                  <c:v>11.3630554290015</c:v>
                </c:pt>
                <c:pt idx="63">
                  <c:v>11.3630554290015</c:v>
                </c:pt>
                <c:pt idx="64">
                  <c:v>11.033440241952666</c:v>
                </c:pt>
                <c:pt idx="65">
                  <c:v>11.033440241952666</c:v>
                </c:pt>
                <c:pt idx="66">
                  <c:v>10.508022140232347</c:v>
                </c:pt>
                <c:pt idx="67">
                  <c:v>10.508022140232347</c:v>
                </c:pt>
                <c:pt idx="68">
                  <c:v>10.05870325557227</c:v>
                </c:pt>
                <c:pt idx="69">
                  <c:v>10.05870325557227</c:v>
                </c:pt>
                <c:pt idx="70">
                  <c:v>8.5307656099481335</c:v>
                </c:pt>
                <c:pt idx="71">
                  <c:v>8.5307656099481335</c:v>
                </c:pt>
                <c:pt idx="72">
                  <c:v>8.4201383372601626</c:v>
                </c:pt>
                <c:pt idx="73">
                  <c:v>8.4201383372601626</c:v>
                </c:pt>
                <c:pt idx="74">
                  <c:v>7.9946744596168466</c:v>
                </c:pt>
                <c:pt idx="75">
                  <c:v>7.9946744596168466</c:v>
                </c:pt>
                <c:pt idx="76">
                  <c:v>7.939345638753343</c:v>
                </c:pt>
                <c:pt idx="77">
                  <c:v>7.939345638753343</c:v>
                </c:pt>
                <c:pt idx="78">
                  <c:v>7.7601526063968791</c:v>
                </c:pt>
                <c:pt idx="79">
                  <c:v>7.7601526063968791</c:v>
                </c:pt>
                <c:pt idx="80">
                  <c:v>7.2024953814765604</c:v>
                </c:pt>
                <c:pt idx="81">
                  <c:v>7.2024953814765604</c:v>
                </c:pt>
                <c:pt idx="82">
                  <c:v>6.7098368077569246</c:v>
                </c:pt>
                <c:pt idx="83">
                  <c:v>6.7098368077569246</c:v>
                </c:pt>
                <c:pt idx="84">
                  <c:v>5</c:v>
                </c:pt>
              </c:numCache>
            </c:numRef>
          </c:xVal>
          <c:yVal>
            <c:numRef>
              <c:f>Sid!$T$336:$T$420</c:f>
              <c:numCache>
                <c:formatCode>General</c:formatCode>
                <c:ptCount val="8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2</c:v>
                </c:pt>
                <c:pt idx="38">
                  <c:v>2</c:v>
                </c:pt>
                <c:pt idx="39">
                  <c:v>2</c:v>
                </c:pt>
                <c:pt idx="40">
                  <c:v>2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4</c:v>
                </c:pt>
                <c:pt idx="46">
                  <c:v>4</c:v>
                </c:pt>
                <c:pt idx="47">
                  <c:v>4</c:v>
                </c:pt>
                <c:pt idx="48">
                  <c:v>4</c:v>
                </c:pt>
                <c:pt idx="49">
                  <c:v>4</c:v>
                </c:pt>
                <c:pt idx="50">
                  <c:v>4</c:v>
                </c:pt>
                <c:pt idx="51">
                  <c:v>4</c:v>
                </c:pt>
                <c:pt idx="52">
                  <c:v>4</c:v>
                </c:pt>
                <c:pt idx="53">
                  <c:v>4</c:v>
                </c:pt>
                <c:pt idx="54">
                  <c:v>4</c:v>
                </c:pt>
                <c:pt idx="55">
                  <c:v>4</c:v>
                </c:pt>
                <c:pt idx="56">
                  <c:v>4</c:v>
                </c:pt>
                <c:pt idx="57">
                  <c:v>4</c:v>
                </c:pt>
                <c:pt idx="58">
                  <c:v>4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2</c:v>
                </c:pt>
                <c:pt idx="68">
                  <c:v>2</c:v>
                </c:pt>
                <c:pt idx="69">
                  <c:v>2</c:v>
                </c:pt>
                <c:pt idx="70">
                  <c:v>2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</c:numCache>
            </c:numRef>
          </c:yVal>
        </c:ser>
        <c:ser>
          <c:idx val="6"/>
          <c:order val="4"/>
          <c:tx>
            <c:strRef>
              <c:f>Sid!$U$335</c:f>
              <c:strCache>
                <c:ptCount val="1"/>
                <c:pt idx="0">
                  <c:v>forw-disks</c:v>
                </c:pt>
              </c:strCache>
            </c:strRef>
          </c:tx>
          <c:xVal>
            <c:numRef>
              <c:f>Sid!$O$336:$O$420</c:f>
              <c:numCache>
                <c:formatCode>General</c:formatCode>
                <c:ptCount val="85"/>
                <c:pt idx="0">
                  <c:v>90</c:v>
                </c:pt>
                <c:pt idx="1">
                  <c:v>90</c:v>
                </c:pt>
                <c:pt idx="2">
                  <c:v>90</c:v>
                </c:pt>
                <c:pt idx="3">
                  <c:v>90</c:v>
                </c:pt>
                <c:pt idx="4">
                  <c:v>90</c:v>
                </c:pt>
                <c:pt idx="5">
                  <c:v>90</c:v>
                </c:pt>
                <c:pt idx="6">
                  <c:v>90</c:v>
                </c:pt>
                <c:pt idx="7">
                  <c:v>90</c:v>
                </c:pt>
                <c:pt idx="8">
                  <c:v>90</c:v>
                </c:pt>
                <c:pt idx="9">
                  <c:v>90</c:v>
                </c:pt>
                <c:pt idx="10">
                  <c:v>90</c:v>
                </c:pt>
                <c:pt idx="11">
                  <c:v>90</c:v>
                </c:pt>
                <c:pt idx="12">
                  <c:v>90</c:v>
                </c:pt>
                <c:pt idx="13">
                  <c:v>90</c:v>
                </c:pt>
                <c:pt idx="14">
                  <c:v>90</c:v>
                </c:pt>
                <c:pt idx="15">
                  <c:v>90</c:v>
                </c:pt>
                <c:pt idx="16">
                  <c:v>90</c:v>
                </c:pt>
                <c:pt idx="17">
                  <c:v>90</c:v>
                </c:pt>
                <c:pt idx="18">
                  <c:v>90</c:v>
                </c:pt>
                <c:pt idx="19">
                  <c:v>90</c:v>
                </c:pt>
                <c:pt idx="20">
                  <c:v>44.679018598806422</c:v>
                </c:pt>
                <c:pt idx="21">
                  <c:v>44.679018598806422</c:v>
                </c:pt>
                <c:pt idx="22">
                  <c:v>44.021078689453851</c:v>
                </c:pt>
                <c:pt idx="23">
                  <c:v>44.021078689453851</c:v>
                </c:pt>
                <c:pt idx="24">
                  <c:v>39.254211959232194</c:v>
                </c:pt>
                <c:pt idx="25">
                  <c:v>39.254211959232194</c:v>
                </c:pt>
                <c:pt idx="26">
                  <c:v>38.207687677719186</c:v>
                </c:pt>
                <c:pt idx="27">
                  <c:v>38.207687677719186</c:v>
                </c:pt>
                <c:pt idx="28">
                  <c:v>37.524262614451963</c:v>
                </c:pt>
                <c:pt idx="29">
                  <c:v>37.524262614451963</c:v>
                </c:pt>
                <c:pt idx="30">
                  <c:v>37.348185607689992</c:v>
                </c:pt>
                <c:pt idx="31">
                  <c:v>37.348185607689992</c:v>
                </c:pt>
                <c:pt idx="32">
                  <c:v>37.176897297016794</c:v>
                </c:pt>
                <c:pt idx="33">
                  <c:v>37.176897297016794</c:v>
                </c:pt>
                <c:pt idx="34">
                  <c:v>36.565641470863085</c:v>
                </c:pt>
                <c:pt idx="35">
                  <c:v>36.565641470863085</c:v>
                </c:pt>
                <c:pt idx="36">
                  <c:v>35.901269464989078</c:v>
                </c:pt>
                <c:pt idx="37">
                  <c:v>35.901269464989078</c:v>
                </c:pt>
                <c:pt idx="38">
                  <c:v>35.702308844964385</c:v>
                </c:pt>
                <c:pt idx="39">
                  <c:v>35.702308844964385</c:v>
                </c:pt>
                <c:pt idx="40">
                  <c:v>33.796565134771114</c:v>
                </c:pt>
                <c:pt idx="41">
                  <c:v>33.796565134771114</c:v>
                </c:pt>
                <c:pt idx="42">
                  <c:v>30.279868623019844</c:v>
                </c:pt>
                <c:pt idx="43">
                  <c:v>30.279868623019844</c:v>
                </c:pt>
                <c:pt idx="44">
                  <c:v>29.960412993198808</c:v>
                </c:pt>
                <c:pt idx="45">
                  <c:v>29.960412993198808</c:v>
                </c:pt>
                <c:pt idx="46">
                  <c:v>29.565059903795689</c:v>
                </c:pt>
                <c:pt idx="47">
                  <c:v>29.565059903795689</c:v>
                </c:pt>
                <c:pt idx="48">
                  <c:v>29.527215766758076</c:v>
                </c:pt>
                <c:pt idx="49">
                  <c:v>29.527215766758076</c:v>
                </c:pt>
                <c:pt idx="50">
                  <c:v>22.667711099351269</c:v>
                </c:pt>
                <c:pt idx="51">
                  <c:v>22.667711099351269</c:v>
                </c:pt>
                <c:pt idx="52">
                  <c:v>21.339643208013186</c:v>
                </c:pt>
                <c:pt idx="53">
                  <c:v>21.339643208013186</c:v>
                </c:pt>
                <c:pt idx="54">
                  <c:v>19.879990434080931</c:v>
                </c:pt>
                <c:pt idx="55">
                  <c:v>19.879990434080931</c:v>
                </c:pt>
                <c:pt idx="56">
                  <c:v>17.200621836329262</c:v>
                </c:pt>
                <c:pt idx="57">
                  <c:v>17.200621836329262</c:v>
                </c:pt>
                <c:pt idx="58">
                  <c:v>13.579147909467126</c:v>
                </c:pt>
                <c:pt idx="59">
                  <c:v>13.579147909467126</c:v>
                </c:pt>
                <c:pt idx="60">
                  <c:v>13.148511426943418</c:v>
                </c:pt>
                <c:pt idx="61">
                  <c:v>13.148511426943418</c:v>
                </c:pt>
                <c:pt idx="62">
                  <c:v>11.3630554290015</c:v>
                </c:pt>
                <c:pt idx="63">
                  <c:v>11.3630554290015</c:v>
                </c:pt>
                <c:pt idx="64">
                  <c:v>11.033440241952666</c:v>
                </c:pt>
                <c:pt idx="65">
                  <c:v>11.033440241952666</c:v>
                </c:pt>
                <c:pt idx="66">
                  <c:v>10.508022140232347</c:v>
                </c:pt>
                <c:pt idx="67">
                  <c:v>10.508022140232347</c:v>
                </c:pt>
                <c:pt idx="68">
                  <c:v>10.05870325557227</c:v>
                </c:pt>
                <c:pt idx="69">
                  <c:v>10.05870325557227</c:v>
                </c:pt>
                <c:pt idx="70">
                  <c:v>8.5307656099481335</c:v>
                </c:pt>
                <c:pt idx="71">
                  <c:v>8.5307656099481335</c:v>
                </c:pt>
                <c:pt idx="72">
                  <c:v>8.4201383372601626</c:v>
                </c:pt>
                <c:pt idx="73">
                  <c:v>8.4201383372601626</c:v>
                </c:pt>
                <c:pt idx="74">
                  <c:v>7.9946744596168466</c:v>
                </c:pt>
                <c:pt idx="75">
                  <c:v>7.9946744596168466</c:v>
                </c:pt>
                <c:pt idx="76">
                  <c:v>7.939345638753343</c:v>
                </c:pt>
                <c:pt idx="77">
                  <c:v>7.939345638753343</c:v>
                </c:pt>
                <c:pt idx="78">
                  <c:v>7.7601526063968791</c:v>
                </c:pt>
                <c:pt idx="79">
                  <c:v>7.7601526063968791</c:v>
                </c:pt>
                <c:pt idx="80">
                  <c:v>7.2024953814765604</c:v>
                </c:pt>
                <c:pt idx="81">
                  <c:v>7.2024953814765604</c:v>
                </c:pt>
                <c:pt idx="82">
                  <c:v>6.7098368077569246</c:v>
                </c:pt>
                <c:pt idx="83">
                  <c:v>6.7098368077569246</c:v>
                </c:pt>
                <c:pt idx="84">
                  <c:v>5</c:v>
                </c:pt>
              </c:numCache>
            </c:numRef>
          </c:xVal>
          <c:yVal>
            <c:numRef>
              <c:f>Sid!$U$336:$U$420</c:f>
              <c:numCache>
                <c:formatCode>General</c:formatCode>
                <c:ptCount val="8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2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2</c:v>
                </c:pt>
                <c:pt idx="76">
                  <c:v>2</c:v>
                </c:pt>
                <c:pt idx="77">
                  <c:v>1</c:v>
                </c:pt>
                <c:pt idx="78">
                  <c:v>1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</c:numCache>
            </c:numRef>
          </c:yVal>
        </c:ser>
        <c:ser>
          <c:idx val="0"/>
          <c:order val="5"/>
          <c:tx>
            <c:strRef>
              <c:f>Sid!$V$335</c:f>
              <c:strCache>
                <c:ptCount val="1"/>
                <c:pt idx="0">
                  <c:v>total </c:v>
                </c:pt>
              </c:strCache>
            </c:strRef>
          </c:tx>
          <c:marker>
            <c:symbol val="diamond"/>
            <c:size val="2"/>
          </c:marker>
          <c:xVal>
            <c:numRef>
              <c:f>Sid!$O$336:$O$420</c:f>
              <c:numCache>
                <c:formatCode>General</c:formatCode>
                <c:ptCount val="85"/>
                <c:pt idx="0">
                  <c:v>90</c:v>
                </c:pt>
                <c:pt idx="1">
                  <c:v>90</c:v>
                </c:pt>
                <c:pt idx="2">
                  <c:v>90</c:v>
                </c:pt>
                <c:pt idx="3">
                  <c:v>90</c:v>
                </c:pt>
                <c:pt idx="4">
                  <c:v>90</c:v>
                </c:pt>
                <c:pt idx="5">
                  <c:v>90</c:v>
                </c:pt>
                <c:pt idx="6">
                  <c:v>90</c:v>
                </c:pt>
                <c:pt idx="7">
                  <c:v>90</c:v>
                </c:pt>
                <c:pt idx="8">
                  <c:v>90</c:v>
                </c:pt>
                <c:pt idx="9">
                  <c:v>90</c:v>
                </c:pt>
                <c:pt idx="10">
                  <c:v>90</c:v>
                </c:pt>
                <c:pt idx="11">
                  <c:v>90</c:v>
                </c:pt>
                <c:pt idx="12">
                  <c:v>90</c:v>
                </c:pt>
                <c:pt idx="13">
                  <c:v>90</c:v>
                </c:pt>
                <c:pt idx="14">
                  <c:v>90</c:v>
                </c:pt>
                <c:pt idx="15">
                  <c:v>90</c:v>
                </c:pt>
                <c:pt idx="16">
                  <c:v>90</c:v>
                </c:pt>
                <c:pt idx="17">
                  <c:v>90</c:v>
                </c:pt>
                <c:pt idx="18">
                  <c:v>90</c:v>
                </c:pt>
                <c:pt idx="19">
                  <c:v>90</c:v>
                </c:pt>
                <c:pt idx="20">
                  <c:v>44.679018598806422</c:v>
                </c:pt>
                <c:pt idx="21">
                  <c:v>44.679018598806422</c:v>
                </c:pt>
                <c:pt idx="22">
                  <c:v>44.021078689453851</c:v>
                </c:pt>
                <c:pt idx="23">
                  <c:v>44.021078689453851</c:v>
                </c:pt>
                <c:pt idx="24">
                  <c:v>39.254211959232194</c:v>
                </c:pt>
                <c:pt idx="25">
                  <c:v>39.254211959232194</c:v>
                </c:pt>
                <c:pt idx="26">
                  <c:v>38.207687677719186</c:v>
                </c:pt>
                <c:pt idx="27">
                  <c:v>38.207687677719186</c:v>
                </c:pt>
                <c:pt idx="28">
                  <c:v>37.524262614451963</c:v>
                </c:pt>
                <c:pt idx="29">
                  <c:v>37.524262614451963</c:v>
                </c:pt>
                <c:pt idx="30">
                  <c:v>37.348185607689992</c:v>
                </c:pt>
                <c:pt idx="31">
                  <c:v>37.348185607689992</c:v>
                </c:pt>
                <c:pt idx="32">
                  <c:v>37.176897297016794</c:v>
                </c:pt>
                <c:pt idx="33">
                  <c:v>37.176897297016794</c:v>
                </c:pt>
                <c:pt idx="34">
                  <c:v>36.565641470863085</c:v>
                </c:pt>
                <c:pt idx="35">
                  <c:v>36.565641470863085</c:v>
                </c:pt>
                <c:pt idx="36">
                  <c:v>35.901269464989078</c:v>
                </c:pt>
                <c:pt idx="37">
                  <c:v>35.901269464989078</c:v>
                </c:pt>
                <c:pt idx="38">
                  <c:v>35.702308844964385</c:v>
                </c:pt>
                <c:pt idx="39">
                  <c:v>35.702308844964385</c:v>
                </c:pt>
                <c:pt idx="40">
                  <c:v>33.796565134771114</c:v>
                </c:pt>
                <c:pt idx="41">
                  <c:v>33.796565134771114</c:v>
                </c:pt>
                <c:pt idx="42">
                  <c:v>30.279868623019844</c:v>
                </c:pt>
                <c:pt idx="43">
                  <c:v>30.279868623019844</c:v>
                </c:pt>
                <c:pt idx="44">
                  <c:v>29.960412993198808</c:v>
                </c:pt>
                <c:pt idx="45">
                  <c:v>29.960412993198808</c:v>
                </c:pt>
                <c:pt idx="46">
                  <c:v>29.565059903795689</c:v>
                </c:pt>
                <c:pt idx="47">
                  <c:v>29.565059903795689</c:v>
                </c:pt>
                <c:pt idx="48">
                  <c:v>29.527215766758076</c:v>
                </c:pt>
                <c:pt idx="49">
                  <c:v>29.527215766758076</c:v>
                </c:pt>
                <c:pt idx="50">
                  <c:v>22.667711099351269</c:v>
                </c:pt>
                <c:pt idx="51">
                  <c:v>22.667711099351269</c:v>
                </c:pt>
                <c:pt idx="52">
                  <c:v>21.339643208013186</c:v>
                </c:pt>
                <c:pt idx="53">
                  <c:v>21.339643208013186</c:v>
                </c:pt>
                <c:pt idx="54">
                  <c:v>19.879990434080931</c:v>
                </c:pt>
                <c:pt idx="55">
                  <c:v>19.879990434080931</c:v>
                </c:pt>
                <c:pt idx="56">
                  <c:v>17.200621836329262</c:v>
                </c:pt>
                <c:pt idx="57">
                  <c:v>17.200621836329262</c:v>
                </c:pt>
                <c:pt idx="58">
                  <c:v>13.579147909467126</c:v>
                </c:pt>
                <c:pt idx="59">
                  <c:v>13.579147909467126</c:v>
                </c:pt>
                <c:pt idx="60">
                  <c:v>13.148511426943418</c:v>
                </c:pt>
                <c:pt idx="61">
                  <c:v>13.148511426943418</c:v>
                </c:pt>
                <c:pt idx="62">
                  <c:v>11.3630554290015</c:v>
                </c:pt>
                <c:pt idx="63">
                  <c:v>11.3630554290015</c:v>
                </c:pt>
                <c:pt idx="64">
                  <c:v>11.033440241952666</c:v>
                </c:pt>
                <c:pt idx="65">
                  <c:v>11.033440241952666</c:v>
                </c:pt>
                <c:pt idx="66">
                  <c:v>10.508022140232347</c:v>
                </c:pt>
                <c:pt idx="67">
                  <c:v>10.508022140232347</c:v>
                </c:pt>
                <c:pt idx="68">
                  <c:v>10.05870325557227</c:v>
                </c:pt>
                <c:pt idx="69">
                  <c:v>10.05870325557227</c:v>
                </c:pt>
                <c:pt idx="70">
                  <c:v>8.5307656099481335</c:v>
                </c:pt>
                <c:pt idx="71">
                  <c:v>8.5307656099481335</c:v>
                </c:pt>
                <c:pt idx="72">
                  <c:v>8.4201383372601626</c:v>
                </c:pt>
                <c:pt idx="73">
                  <c:v>8.4201383372601626</c:v>
                </c:pt>
                <c:pt idx="74">
                  <c:v>7.9946744596168466</c:v>
                </c:pt>
                <c:pt idx="75">
                  <c:v>7.9946744596168466</c:v>
                </c:pt>
                <c:pt idx="76">
                  <c:v>7.939345638753343</c:v>
                </c:pt>
                <c:pt idx="77">
                  <c:v>7.939345638753343</c:v>
                </c:pt>
                <c:pt idx="78">
                  <c:v>7.7601526063968791</c:v>
                </c:pt>
                <c:pt idx="79">
                  <c:v>7.7601526063968791</c:v>
                </c:pt>
                <c:pt idx="80">
                  <c:v>7.2024953814765604</c:v>
                </c:pt>
                <c:pt idx="81">
                  <c:v>7.2024953814765604</c:v>
                </c:pt>
                <c:pt idx="82">
                  <c:v>6.7098368077569246</c:v>
                </c:pt>
                <c:pt idx="83">
                  <c:v>6.7098368077569246</c:v>
                </c:pt>
                <c:pt idx="84">
                  <c:v>5</c:v>
                </c:pt>
              </c:numCache>
            </c:numRef>
          </c:xVal>
          <c:yVal>
            <c:numRef>
              <c:f>Sid!$V$336:$V$420</c:f>
              <c:numCache>
                <c:formatCode>General</c:formatCode>
                <c:ptCount val="8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2</c:v>
                </c:pt>
                <c:pt idx="12">
                  <c:v>3</c:v>
                </c:pt>
                <c:pt idx="13">
                  <c:v>4</c:v>
                </c:pt>
                <c:pt idx="14">
                  <c:v>5</c:v>
                </c:pt>
                <c:pt idx="15">
                  <c:v>6</c:v>
                </c:pt>
                <c:pt idx="16">
                  <c:v>7</c:v>
                </c:pt>
                <c:pt idx="17">
                  <c:v>8</c:v>
                </c:pt>
                <c:pt idx="18">
                  <c:v>9</c:v>
                </c:pt>
                <c:pt idx="19">
                  <c:v>10</c:v>
                </c:pt>
                <c:pt idx="20">
                  <c:v>10</c:v>
                </c:pt>
                <c:pt idx="21">
                  <c:v>11</c:v>
                </c:pt>
                <c:pt idx="22">
                  <c:v>11</c:v>
                </c:pt>
                <c:pt idx="23">
                  <c:v>10</c:v>
                </c:pt>
                <c:pt idx="24">
                  <c:v>10</c:v>
                </c:pt>
                <c:pt idx="25">
                  <c:v>11</c:v>
                </c:pt>
                <c:pt idx="26">
                  <c:v>11</c:v>
                </c:pt>
                <c:pt idx="27">
                  <c:v>12</c:v>
                </c:pt>
                <c:pt idx="28">
                  <c:v>12</c:v>
                </c:pt>
                <c:pt idx="29">
                  <c:v>11</c:v>
                </c:pt>
                <c:pt idx="30">
                  <c:v>11</c:v>
                </c:pt>
                <c:pt idx="31">
                  <c:v>12</c:v>
                </c:pt>
                <c:pt idx="32">
                  <c:v>12</c:v>
                </c:pt>
                <c:pt idx="33">
                  <c:v>11</c:v>
                </c:pt>
                <c:pt idx="34">
                  <c:v>11</c:v>
                </c:pt>
                <c:pt idx="35">
                  <c:v>10</c:v>
                </c:pt>
                <c:pt idx="36">
                  <c:v>10</c:v>
                </c:pt>
                <c:pt idx="37">
                  <c:v>11</c:v>
                </c:pt>
                <c:pt idx="38">
                  <c:v>11</c:v>
                </c:pt>
                <c:pt idx="39">
                  <c:v>10</c:v>
                </c:pt>
                <c:pt idx="40">
                  <c:v>10</c:v>
                </c:pt>
                <c:pt idx="41">
                  <c:v>11</c:v>
                </c:pt>
                <c:pt idx="42">
                  <c:v>11</c:v>
                </c:pt>
                <c:pt idx="43">
                  <c:v>12</c:v>
                </c:pt>
                <c:pt idx="44">
                  <c:v>12</c:v>
                </c:pt>
                <c:pt idx="45">
                  <c:v>13</c:v>
                </c:pt>
                <c:pt idx="46">
                  <c:v>13</c:v>
                </c:pt>
                <c:pt idx="47">
                  <c:v>12</c:v>
                </c:pt>
                <c:pt idx="48">
                  <c:v>12</c:v>
                </c:pt>
                <c:pt idx="49">
                  <c:v>11</c:v>
                </c:pt>
                <c:pt idx="50">
                  <c:v>11</c:v>
                </c:pt>
                <c:pt idx="51">
                  <c:v>12</c:v>
                </c:pt>
                <c:pt idx="52">
                  <c:v>12</c:v>
                </c:pt>
                <c:pt idx="53">
                  <c:v>11</c:v>
                </c:pt>
                <c:pt idx="54">
                  <c:v>11</c:v>
                </c:pt>
                <c:pt idx="55">
                  <c:v>10</c:v>
                </c:pt>
                <c:pt idx="56">
                  <c:v>10</c:v>
                </c:pt>
                <c:pt idx="57">
                  <c:v>11</c:v>
                </c:pt>
                <c:pt idx="58">
                  <c:v>11</c:v>
                </c:pt>
                <c:pt idx="59">
                  <c:v>10</c:v>
                </c:pt>
                <c:pt idx="60">
                  <c:v>10</c:v>
                </c:pt>
                <c:pt idx="61">
                  <c:v>9</c:v>
                </c:pt>
                <c:pt idx="62">
                  <c:v>9</c:v>
                </c:pt>
                <c:pt idx="63">
                  <c:v>10</c:v>
                </c:pt>
                <c:pt idx="64">
                  <c:v>10</c:v>
                </c:pt>
                <c:pt idx="65">
                  <c:v>9</c:v>
                </c:pt>
                <c:pt idx="66">
                  <c:v>9</c:v>
                </c:pt>
                <c:pt idx="67">
                  <c:v>8</c:v>
                </c:pt>
                <c:pt idx="68">
                  <c:v>8</c:v>
                </c:pt>
                <c:pt idx="69">
                  <c:v>7</c:v>
                </c:pt>
                <c:pt idx="70">
                  <c:v>7</c:v>
                </c:pt>
                <c:pt idx="71">
                  <c:v>6</c:v>
                </c:pt>
                <c:pt idx="72">
                  <c:v>6</c:v>
                </c:pt>
                <c:pt idx="73">
                  <c:v>5</c:v>
                </c:pt>
                <c:pt idx="74">
                  <c:v>5</c:v>
                </c:pt>
                <c:pt idx="75">
                  <c:v>4</c:v>
                </c:pt>
                <c:pt idx="76">
                  <c:v>4</c:v>
                </c:pt>
                <c:pt idx="77">
                  <c:v>3</c:v>
                </c:pt>
                <c:pt idx="78">
                  <c:v>3</c:v>
                </c:pt>
                <c:pt idx="79">
                  <c:v>2</c:v>
                </c:pt>
                <c:pt idx="80">
                  <c:v>2</c:v>
                </c:pt>
                <c:pt idx="81">
                  <c:v>1</c:v>
                </c:pt>
                <c:pt idx="82">
                  <c:v>1</c:v>
                </c:pt>
                <c:pt idx="83">
                  <c:v>0</c:v>
                </c:pt>
                <c:pt idx="84">
                  <c:v>0</c:v>
                </c:pt>
              </c:numCache>
            </c:numRef>
          </c:yVal>
        </c:ser>
        <c:axId val="59840384"/>
        <c:axId val="59871232"/>
      </c:scatterChart>
      <c:valAx>
        <c:axId val="598403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theta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59871232"/>
        <c:crosses val="autoZero"/>
        <c:crossBetween val="midCat"/>
      </c:valAx>
      <c:valAx>
        <c:axId val="5987123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Number</a:t>
                </a:r>
                <a:r>
                  <a:rPr lang="en-US" baseline="0"/>
                  <a:t> of planes</a:t>
                </a:r>
                <a:endParaRPr lang="en-US"/>
              </a:p>
            </c:rich>
          </c:tx>
          <c:layout/>
        </c:title>
        <c:numFmt formatCode="General" sourceLinked="1"/>
        <c:majorTickMark val="none"/>
        <c:tickLblPos val="nextTo"/>
        <c:crossAx val="59840384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6025" cy="3768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5063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8438" name="Text Box 5"/>
          <p:cNvSpPr txBox="1">
            <a:spLocks noChangeArrowheads="1"/>
          </p:cNvSpPr>
          <p:nvPr/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8439" name="Text Box 6"/>
          <p:cNvSpPr txBox="1">
            <a:spLocks noChangeArrowheads="1"/>
          </p:cNvSpPr>
          <p:nvPr/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0262" cy="500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8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Luxi Sans" charset="0"/>
                <a:cs typeface="Luxi Sans" charset="0"/>
              </a:defRPr>
            </a:lvl1pPr>
          </a:lstStyle>
          <a:p>
            <a:pPr>
              <a:defRPr/>
            </a:pPr>
            <a:fld id="{465A41F0-3955-4BF2-BEDE-28380587FA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5E116E6C-4572-47D6-9F4C-0D4237264D67}" type="slidenum">
              <a:rPr lang="en-GB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1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1945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/>
          <a:lstStyle/>
          <a:p>
            <a:pPr algn="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9D3C576B-0511-4949-B8BF-157F10B12086}" type="slidenum">
              <a:rPr lang="en-GB" sz="1400">
                <a:solidFill>
                  <a:srgbClr val="000000"/>
                </a:solidFill>
                <a:latin typeface="Times New Roman" pitchFamily="18" charset="0"/>
              </a:rPr>
              <a:pPr algn="r" defTabSz="449263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</a:t>
            </a:fld>
            <a:endParaRPr lang="en-GB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460" name="Text Box 2"/>
          <p:cNvSpPr txBox="1">
            <a:spLocks noChangeArrowheads="1"/>
          </p:cNvSpPr>
          <p:nvPr/>
        </p:nvSpPr>
        <p:spPr bwMode="auto">
          <a:xfrm>
            <a:off x="1373188" y="763588"/>
            <a:ext cx="5026025" cy="3771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/>
          </p:nvPr>
        </p:nvSpPr>
        <p:spPr>
          <a:xfrm>
            <a:off x="777875" y="4776788"/>
            <a:ext cx="6216650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E3287C64-410B-46DC-B3F2-66348C982F7F}" type="slidenum">
              <a:rPr lang="en-GB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16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4437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01220542-DDFC-440F-A7A0-2818BF26CBBB}" type="slidenum">
              <a:rPr lang="en-GB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2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2048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4695" rIns="0" bIns="0" anchor="b"/>
          <a:lstStyle/>
          <a:p>
            <a:pPr algn="r">
              <a:lnSpc>
                <a:spcPct val="86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B99E8906-7423-4E26-AC54-5B3B182778A1}" type="slidenum">
              <a:rPr lang="en-GB" sz="1400">
                <a:solidFill>
                  <a:srgbClr val="000000"/>
                </a:solidFill>
                <a:latin typeface="Times New Roman" pitchFamily="18" charset="0"/>
                <a:ea typeface="DejaVu Sans"/>
                <a:cs typeface="DejaVu Sans"/>
              </a:rPr>
              <a:pPr algn="r">
                <a:lnSpc>
                  <a:spcPct val="86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t>2</a:t>
            </a:fld>
            <a:endParaRPr lang="en-GB" sz="1400">
              <a:solidFill>
                <a:srgbClr val="000000"/>
              </a:solidFill>
              <a:latin typeface="Times New Roman" pitchFamily="18" charset="0"/>
              <a:ea typeface="DejaVu Sans"/>
              <a:cs typeface="DejaVu Sans"/>
            </a:endParaRPr>
          </a:p>
        </p:txBody>
      </p:sp>
      <p:sp>
        <p:nvSpPr>
          <p:cNvPr id="20484" name="Text Box 2"/>
          <p:cNvSpPr txBox="1">
            <a:spLocks noChangeArrowheads="1"/>
          </p:cNvSpPr>
          <p:nvPr/>
        </p:nvSpPr>
        <p:spPr bwMode="auto">
          <a:xfrm>
            <a:off x="1373188" y="763588"/>
            <a:ext cx="5026025" cy="3771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/>
          </p:nvPr>
        </p:nvSpPr>
        <p:spPr>
          <a:xfrm>
            <a:off x="777875" y="4776788"/>
            <a:ext cx="6216650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CA47D8FB-62E7-40D2-9482-49D43CA7F3CB}" type="slidenum">
              <a:rPr lang="en-GB" smtClean="0">
                <a:latin typeface="Times New Roman" pitchFamily="18" charset="0"/>
                <a:ea typeface="Luxi Sans"/>
                <a:cs typeface="Luxi Sans"/>
              </a:rPr>
              <a:pPr>
                <a:buFont typeface="Times New Roman" pitchFamily="18" charset="0"/>
                <a:buNone/>
              </a:pPr>
              <a:t>3</a:t>
            </a:fld>
            <a:endParaRPr lang="en-GB" smtClean="0">
              <a:latin typeface="Times New Roman" pitchFamily="18" charset="0"/>
              <a:ea typeface="Luxi Sans"/>
              <a:cs typeface="Luxi Sans"/>
            </a:endParaRPr>
          </a:p>
        </p:txBody>
      </p:sp>
      <p:sp>
        <p:nvSpPr>
          <p:cNvPr id="6246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4437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246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8A6AAAD9-333E-433F-AACF-EABF2010B8B8}" type="slidenum">
              <a:rPr lang="en-GB" smtClean="0">
                <a:latin typeface="Times New Roman" pitchFamily="18" charset="0"/>
                <a:ea typeface="Luxi Sans"/>
                <a:cs typeface="Luxi Sans"/>
              </a:rPr>
              <a:pPr>
                <a:buFont typeface="Times New Roman" pitchFamily="18" charset="0"/>
                <a:buNone/>
              </a:pPr>
              <a:t>4</a:t>
            </a:fld>
            <a:endParaRPr lang="en-GB" smtClean="0">
              <a:latin typeface="Times New Roman" pitchFamily="18" charset="0"/>
              <a:ea typeface="Luxi Sans"/>
              <a:cs typeface="Luxi Sans"/>
            </a:endParaRPr>
          </a:p>
        </p:txBody>
      </p:sp>
      <p:sp>
        <p:nvSpPr>
          <p:cNvPr id="6758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4437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758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A1E06CD0-3A63-4533-9F45-6A6D9E5064EE}" type="slidenum">
              <a:rPr lang="en-GB" smtClean="0">
                <a:latin typeface="Times New Roman" pitchFamily="18" charset="0"/>
                <a:ea typeface="Luxi Sans"/>
                <a:cs typeface="Luxi Sans"/>
              </a:rPr>
              <a:pPr>
                <a:buFont typeface="Times New Roman" pitchFamily="18" charset="0"/>
                <a:buNone/>
              </a:pPr>
              <a:t>5</a:t>
            </a:fld>
            <a:endParaRPr lang="en-GB" smtClean="0">
              <a:latin typeface="Times New Roman" pitchFamily="18" charset="0"/>
              <a:ea typeface="Luxi Sans"/>
              <a:cs typeface="Luxi Sans"/>
            </a:endParaRPr>
          </a:p>
        </p:txBody>
      </p:sp>
      <p:sp>
        <p:nvSpPr>
          <p:cNvPr id="604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4437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04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CA47D8FB-62E7-40D2-9482-49D43CA7F3CB}" type="slidenum">
              <a:rPr lang="en-GB" smtClean="0">
                <a:latin typeface="Times New Roman" pitchFamily="18" charset="0"/>
                <a:ea typeface="Luxi Sans"/>
                <a:cs typeface="Luxi Sans"/>
              </a:rPr>
              <a:pPr>
                <a:buFont typeface="Times New Roman" pitchFamily="18" charset="0"/>
                <a:buNone/>
              </a:pPr>
              <a:t>6</a:t>
            </a:fld>
            <a:endParaRPr lang="en-GB" smtClean="0">
              <a:latin typeface="Times New Roman" pitchFamily="18" charset="0"/>
              <a:ea typeface="Luxi Sans"/>
              <a:cs typeface="Luxi Sans"/>
            </a:endParaRPr>
          </a:p>
        </p:txBody>
      </p:sp>
      <p:sp>
        <p:nvSpPr>
          <p:cNvPr id="6246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4437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246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B7183A13-9204-44BB-A3F1-3091221F1578}" type="slidenum">
              <a:rPr lang="en-GB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9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4437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1EE5CB6D-A933-49FE-831E-33A2657D8299}" type="slidenum">
              <a:rPr lang="en-GB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10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276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4437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E3287C64-410B-46DC-B3F2-66348C982F7F}" type="slidenum">
              <a:rPr lang="en-GB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15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4437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4563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32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05688" y="200025"/>
            <a:ext cx="2376487" cy="56753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200025"/>
            <a:ext cx="6978650" cy="56753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5525" y="200025"/>
            <a:ext cx="5484813" cy="379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4563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32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4562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4562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638" y="1463675"/>
            <a:ext cx="46767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813" y="1463675"/>
            <a:ext cx="4678362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69387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100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100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47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24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4700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52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52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52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05688" y="822325"/>
            <a:ext cx="2376487" cy="56308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822325"/>
            <a:ext cx="6978650" cy="56308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8" y="822325"/>
            <a:ext cx="9507537" cy="546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4638" y="1463675"/>
            <a:ext cx="4676775" cy="4989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5103813" y="1463675"/>
            <a:ext cx="4678362" cy="4989513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4562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4562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638" y="885825"/>
            <a:ext cx="46767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813" y="885825"/>
            <a:ext cx="4678362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69387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100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100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47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24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4700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52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52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52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2286000" y="182563"/>
            <a:ext cx="5486400" cy="366712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grpSp>
        <p:nvGrpSpPr>
          <p:cNvPr id="1027" name="Group 2"/>
          <p:cNvGrpSpPr>
            <a:grpSpLocks/>
          </p:cNvGrpSpPr>
          <p:nvPr/>
        </p:nvGrpSpPr>
        <p:grpSpPr bwMode="auto">
          <a:xfrm>
            <a:off x="90488" y="669925"/>
            <a:ext cx="9874250" cy="6491288"/>
            <a:chOff x="57" y="422"/>
            <a:chExt cx="6220" cy="4089"/>
          </a:xfrm>
        </p:grpSpPr>
        <p:sp>
          <p:nvSpPr>
            <p:cNvPr id="1035" name="AutoShape 3"/>
            <p:cNvSpPr>
              <a:spLocks noChangeArrowheads="1"/>
            </p:cNvSpPr>
            <p:nvPr/>
          </p:nvSpPr>
          <p:spPr bwMode="auto">
            <a:xfrm>
              <a:off x="57" y="422"/>
              <a:ext cx="6221" cy="4090"/>
            </a:xfrm>
            <a:prstGeom prst="roundRect">
              <a:avLst>
                <a:gd name="adj" fmla="val 2102"/>
              </a:avLst>
            </a:prstGeom>
            <a:gradFill rotWithShape="0">
              <a:gsLst>
                <a:gs pos="0">
                  <a:srgbClr val="FFFF66"/>
                </a:gs>
                <a:gs pos="50000">
                  <a:srgbClr val="FF9966"/>
                </a:gs>
                <a:gs pos="100000">
                  <a:srgbClr val="FFFF66"/>
                </a:gs>
              </a:gsLst>
              <a:lin ang="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/>
            </a:p>
          </p:txBody>
        </p:sp>
        <p:sp>
          <p:nvSpPr>
            <p:cNvPr id="1036" name="AutoShape 4"/>
            <p:cNvSpPr>
              <a:spLocks noChangeArrowheads="1"/>
            </p:cNvSpPr>
            <p:nvPr/>
          </p:nvSpPr>
          <p:spPr bwMode="auto">
            <a:xfrm>
              <a:off x="86" y="453"/>
              <a:ext cx="6163" cy="4027"/>
            </a:xfrm>
            <a:prstGeom prst="roundRect">
              <a:avLst>
                <a:gd name="adj" fmla="val 2134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/>
            </a:p>
          </p:txBody>
        </p:sp>
      </p:grpSp>
      <p:sp>
        <p:nvSpPr>
          <p:cNvPr id="1028" name="AutoShape 5"/>
          <p:cNvSpPr>
            <a:spLocks noChangeArrowheads="1"/>
          </p:cNvSpPr>
          <p:nvPr/>
        </p:nvSpPr>
        <p:spPr bwMode="auto">
          <a:xfrm>
            <a:off x="92075" y="7223125"/>
            <a:ext cx="9875838" cy="274638"/>
          </a:xfrm>
          <a:prstGeom prst="roundRect">
            <a:avLst>
              <a:gd name="adj" fmla="val 33718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295525" y="200025"/>
            <a:ext cx="5484813" cy="379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885825"/>
            <a:ext cx="9507537" cy="4989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36035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1031" name="Picture 8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82563" y="136525"/>
            <a:ext cx="1646237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32" name="Picture 9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9236075" y="46038"/>
            <a:ext cx="595313" cy="595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3" name="Text Box 10"/>
          <p:cNvSpPr txBox="1">
            <a:spLocks noChangeArrowheads="1"/>
          </p:cNvSpPr>
          <p:nvPr/>
        </p:nvSpPr>
        <p:spPr bwMode="auto">
          <a:xfrm>
            <a:off x="8504238" y="7223125"/>
            <a:ext cx="1463675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90000" tIns="67932" rIns="90000" bIns="45000"/>
          <a:lstStyle>
            <a:lvl1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algn="r"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GB" sz="1400" b="1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t>Page </a:t>
            </a:r>
            <a:fld id="{9FF2FB72-C425-44BD-9E7A-C3D11086AC8A}" type="slidenum">
              <a:rPr lang="en-GB" sz="1200" b="1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pPr algn="r" eaLnBrk="1" hangingPunct="1">
                <a:lnSpc>
                  <a:spcPct val="87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t>‹#›</a:t>
            </a:fld>
            <a:endParaRPr lang="en-GB" sz="1200" b="1" smtClean="0">
              <a:solidFill>
                <a:srgbClr val="000080"/>
              </a:solidFill>
              <a:latin typeface="Arial" pitchFamily="34" charset="0"/>
              <a:ea typeface="DejaVu Sans" pitchFamily="32" charset="0"/>
              <a:cs typeface="DejaVu Sans" pitchFamily="32" charset="0"/>
            </a:endParaRPr>
          </a:p>
        </p:txBody>
      </p:sp>
      <p:sp>
        <p:nvSpPr>
          <p:cNvPr id="1034" name="Text Box 11"/>
          <p:cNvSpPr txBox="1">
            <a:spLocks noChangeArrowheads="1"/>
          </p:cNvSpPr>
          <p:nvPr/>
        </p:nvSpPr>
        <p:spPr bwMode="auto">
          <a:xfrm>
            <a:off x="92075" y="7223125"/>
            <a:ext cx="73152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90000" tIns="55583" rIns="90000" bIns="45000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GB" sz="1400" b="1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Christian Grefe – </a:t>
            </a:r>
            <a:r>
              <a:rPr lang="en-GB" sz="1400" b="1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April 21, </a:t>
            </a:r>
            <a:r>
              <a:rPr lang="en-GB" sz="1400" b="1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2010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 b="1">
          <a:solidFill>
            <a:srgbClr val="00008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2pPr>
      <a:lvl3pPr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3pPr>
      <a:lvl4pPr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4pPr>
      <a:lvl5pPr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5pPr>
      <a:lvl6pPr marL="2514600" indent="-228600"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6pPr>
      <a:lvl7pPr marL="2971800" indent="-228600"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7pPr>
      <a:lvl8pPr marL="3429000" indent="-228600"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8pPr>
      <a:lvl9pPr marL="3886200" indent="-228600"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9pPr>
    </p:titleStyle>
    <p:bodyStyle>
      <a:lvl1pPr marL="342900" indent="-342900" algn="l" defTabSz="457200" rtl="0" eaLnBrk="0" fontAlgn="base" hangingPunct="0">
        <a:lnSpc>
          <a:spcPct val="87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87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000080"/>
            </a:gs>
          </a:gsLst>
          <a:lin ang="14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0" y="0"/>
            <a:ext cx="10077450" cy="7562850"/>
          </a:xfrm>
          <a:prstGeom prst="roundRect">
            <a:avLst>
              <a:gd name="adj" fmla="val 19"/>
            </a:avLst>
          </a:prstGeom>
          <a:gradFill rotWithShape="0">
            <a:gsLst>
              <a:gs pos="0">
                <a:srgbClr val="000080"/>
              </a:gs>
              <a:gs pos="100000">
                <a:srgbClr val="FFFFFF"/>
              </a:gs>
            </a:gsLst>
            <a:lin ang="144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2051" name="Group 2"/>
          <p:cNvGrpSpPr>
            <a:grpSpLocks/>
          </p:cNvGrpSpPr>
          <p:nvPr/>
        </p:nvGrpSpPr>
        <p:grpSpPr bwMode="auto">
          <a:xfrm>
            <a:off x="90488" y="669925"/>
            <a:ext cx="9872662" cy="6489700"/>
            <a:chOff x="57" y="422"/>
            <a:chExt cx="6219" cy="4088"/>
          </a:xfrm>
        </p:grpSpPr>
        <p:sp>
          <p:nvSpPr>
            <p:cNvPr id="2061" name="AutoShape 3"/>
            <p:cNvSpPr>
              <a:spLocks noChangeArrowheads="1"/>
            </p:cNvSpPr>
            <p:nvPr/>
          </p:nvSpPr>
          <p:spPr bwMode="auto">
            <a:xfrm>
              <a:off x="57" y="422"/>
              <a:ext cx="6220" cy="4089"/>
            </a:xfrm>
            <a:prstGeom prst="roundRect">
              <a:avLst>
                <a:gd name="adj" fmla="val 2102"/>
              </a:avLst>
            </a:prstGeom>
            <a:gradFill rotWithShape="0">
              <a:gsLst>
                <a:gs pos="0">
                  <a:srgbClr val="FFFF66"/>
                </a:gs>
                <a:gs pos="50000">
                  <a:srgbClr val="FF9966"/>
                </a:gs>
                <a:gs pos="100000">
                  <a:srgbClr val="FFFF66"/>
                </a:gs>
              </a:gsLst>
              <a:lin ang="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62" name="AutoShape 4"/>
            <p:cNvSpPr>
              <a:spLocks noChangeArrowheads="1"/>
            </p:cNvSpPr>
            <p:nvPr/>
          </p:nvSpPr>
          <p:spPr bwMode="auto">
            <a:xfrm>
              <a:off x="86" y="453"/>
              <a:ext cx="6162" cy="4026"/>
            </a:xfrm>
            <a:prstGeom prst="roundRect">
              <a:avLst>
                <a:gd name="adj" fmla="val 2134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2052" name="AutoShape 5"/>
          <p:cNvSpPr>
            <a:spLocks noChangeArrowheads="1"/>
          </p:cNvSpPr>
          <p:nvPr/>
        </p:nvSpPr>
        <p:spPr bwMode="auto">
          <a:xfrm>
            <a:off x="92075" y="7223125"/>
            <a:ext cx="9875838" cy="274638"/>
          </a:xfrm>
          <a:prstGeom prst="roundRect">
            <a:avLst>
              <a:gd name="adj" fmla="val 33718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53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74638" y="822325"/>
            <a:ext cx="9507537" cy="546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4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463675"/>
            <a:ext cx="9507537" cy="4989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36035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82563" y="136525"/>
            <a:ext cx="1646237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056" name="Picture 9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9236075" y="46038"/>
            <a:ext cx="595313" cy="595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8504238" y="7223125"/>
            <a:ext cx="1463675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algn="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GB" sz="1400" b="1" smtClean="0">
                <a:solidFill>
                  <a:srgbClr val="000080"/>
                </a:solidFill>
                <a:latin typeface="Arial" charset="0"/>
              </a:rPr>
              <a:t>Seite </a:t>
            </a:r>
            <a:fld id="{70BBC208-8E1F-47EB-A7DA-AE8831C2DA8A}" type="slidenum">
              <a:rPr lang="en-GB" sz="1200" b="1" smtClean="0">
                <a:solidFill>
                  <a:srgbClr val="000080"/>
                </a:solidFill>
                <a:latin typeface="Arial" charset="0"/>
              </a:rPr>
              <a:pPr algn="r" defTabSz="449263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t>‹#›</a:t>
            </a:fld>
            <a:endParaRPr lang="en-GB" sz="1200" b="1" smtClean="0">
              <a:solidFill>
                <a:srgbClr val="00008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92075" y="7223125"/>
            <a:ext cx="731520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defTabSz="449263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GB" sz="1400" b="1" dirty="0" smtClean="0">
                <a:solidFill>
                  <a:srgbClr val="000080"/>
                </a:solidFill>
              </a:rPr>
              <a:t>16.März 2010, Christian </a:t>
            </a:r>
            <a:r>
              <a:rPr lang="en-GB" sz="1400" b="1" dirty="0" err="1" smtClean="0">
                <a:solidFill>
                  <a:srgbClr val="000080"/>
                </a:solidFill>
              </a:rPr>
              <a:t>Grefe</a:t>
            </a:r>
            <a:endParaRPr lang="en-GB" sz="1400" b="1" dirty="0" smtClean="0">
              <a:solidFill>
                <a:srgbClr val="000080"/>
              </a:solidFill>
            </a:endParaRPr>
          </a:p>
        </p:txBody>
      </p:sp>
      <p:sp>
        <p:nvSpPr>
          <p:cNvPr id="2059" name="AutoShape 12"/>
          <p:cNvSpPr>
            <a:spLocks noChangeArrowheads="1"/>
          </p:cNvSpPr>
          <p:nvPr/>
        </p:nvSpPr>
        <p:spPr bwMode="auto">
          <a:xfrm>
            <a:off x="2286000" y="182563"/>
            <a:ext cx="5486400" cy="366712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2286000" y="201613"/>
            <a:ext cx="5486400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GB" sz="2000" b="1" smtClean="0">
                <a:solidFill>
                  <a:srgbClr val="000080"/>
                </a:solidFill>
                <a:latin typeface="Arial" charset="0"/>
              </a:rPr>
              <a:t>DPG Frühjahrstagung 2009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00008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2pPr>
      <a:lvl3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3pPr>
      <a:lvl4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4pPr>
      <a:lvl5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5pPr>
      <a:lvl6pPr marL="2514600" indent="-2286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6pPr>
      <a:lvl7pPr marL="2971800" indent="-2286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7pPr>
      <a:lvl8pPr marL="3429000" indent="-2286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8pPr>
      <a:lvl9pPr marL="3886200" indent="-2286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9pPr>
    </p:titleStyle>
    <p:bodyStyle>
      <a:lvl1pPr marL="342900" indent="-342900" algn="l" defTabSz="449263" rtl="0" eaLnBrk="0" fontAlgn="base" hangingPunct="0">
        <a:lnSpc>
          <a:spcPct val="87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87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90488" y="669925"/>
            <a:ext cx="9872662" cy="6489700"/>
            <a:chOff x="57" y="422"/>
            <a:chExt cx="6219" cy="4088"/>
          </a:xfrm>
        </p:grpSpPr>
        <p:sp>
          <p:nvSpPr>
            <p:cNvPr id="3082" name="AutoShape 3"/>
            <p:cNvSpPr>
              <a:spLocks noChangeArrowheads="1"/>
            </p:cNvSpPr>
            <p:nvPr/>
          </p:nvSpPr>
          <p:spPr bwMode="auto">
            <a:xfrm>
              <a:off x="57" y="422"/>
              <a:ext cx="6220" cy="4089"/>
            </a:xfrm>
            <a:prstGeom prst="roundRect">
              <a:avLst>
                <a:gd name="adj" fmla="val 2102"/>
              </a:avLst>
            </a:prstGeom>
            <a:gradFill rotWithShape="0">
              <a:gsLst>
                <a:gs pos="0">
                  <a:srgbClr val="FFFF66"/>
                </a:gs>
                <a:gs pos="50000">
                  <a:srgbClr val="FF9966"/>
                </a:gs>
                <a:gs pos="100000">
                  <a:srgbClr val="FFFF66"/>
                </a:gs>
              </a:gsLst>
              <a:lin ang="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083" name="AutoShape 4"/>
            <p:cNvSpPr>
              <a:spLocks noChangeArrowheads="1"/>
            </p:cNvSpPr>
            <p:nvPr/>
          </p:nvSpPr>
          <p:spPr bwMode="auto">
            <a:xfrm>
              <a:off x="86" y="453"/>
              <a:ext cx="6162" cy="4026"/>
            </a:xfrm>
            <a:prstGeom prst="roundRect">
              <a:avLst>
                <a:gd name="adj" fmla="val 2134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735013" y="1646238"/>
            <a:ext cx="8588375" cy="1281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600" b="1" dirty="0" err="1" smtClean="0">
                <a:solidFill>
                  <a:srgbClr val="000080"/>
                </a:solidFill>
                <a:latin typeface="Arial" pitchFamily="34" charset="0"/>
              </a:rPr>
              <a:t>SiD</a:t>
            </a:r>
            <a:r>
              <a:rPr lang="en-GB" sz="3600" b="1" dirty="0" smtClean="0">
                <a:solidFill>
                  <a:srgbClr val="000080"/>
                </a:solidFill>
                <a:latin typeface="Arial" pitchFamily="34" charset="0"/>
              </a:rPr>
              <a:t> Tracking Performance at 3 </a:t>
            </a:r>
            <a:r>
              <a:rPr lang="en-GB" sz="3600" b="1" dirty="0" err="1" smtClean="0">
                <a:solidFill>
                  <a:srgbClr val="000080"/>
                </a:solidFill>
                <a:latin typeface="Arial" pitchFamily="34" charset="0"/>
              </a:rPr>
              <a:t>TeV</a:t>
            </a:r>
            <a:r>
              <a:rPr lang="en-GB" sz="3600" b="1" dirty="0" smtClean="0">
                <a:solidFill>
                  <a:srgbClr val="000080"/>
                </a:solidFill>
                <a:latin typeface="Arial" pitchFamily="34" charset="0"/>
              </a:rPr>
              <a:t> in Presence of Beam Background</a:t>
            </a:r>
            <a:endParaRPr lang="en-GB" sz="3600" b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371600" y="2925763"/>
            <a:ext cx="73152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defTabSz="449263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1" dirty="0" smtClean="0">
                <a:solidFill>
                  <a:srgbClr val="000080"/>
                </a:solidFill>
              </a:rPr>
              <a:t>April 21</a:t>
            </a:r>
            <a:r>
              <a:rPr lang="en-GB" sz="2000" b="1" dirty="0" smtClean="0">
                <a:solidFill>
                  <a:srgbClr val="000080"/>
                </a:solidFill>
              </a:rPr>
              <a:t>, </a:t>
            </a:r>
            <a:r>
              <a:rPr lang="en-GB" sz="2000" b="1" dirty="0" smtClean="0">
                <a:solidFill>
                  <a:srgbClr val="000080"/>
                </a:solidFill>
              </a:rPr>
              <a:t>2010</a:t>
            </a:r>
            <a:endParaRPr lang="en-GB" sz="2000" b="1" dirty="0">
              <a:solidFill>
                <a:srgbClr val="000080"/>
              </a:solidFill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9275" y="6126163"/>
            <a:ext cx="2743200" cy="75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21835" y="5943600"/>
            <a:ext cx="9144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79" name="Text Box 9"/>
          <p:cNvSpPr txBox="1">
            <a:spLocks noChangeArrowheads="1"/>
          </p:cNvSpPr>
          <p:nvPr/>
        </p:nvSpPr>
        <p:spPr bwMode="auto">
          <a:xfrm>
            <a:off x="1371600" y="4114800"/>
            <a:ext cx="7315200" cy="1096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defTabSz="449263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 dirty="0">
                <a:solidFill>
                  <a:srgbClr val="000080"/>
                </a:solidFill>
              </a:rPr>
              <a:t>Christian Grefe</a:t>
            </a:r>
          </a:p>
          <a:p>
            <a:pPr algn="ctr" defTabSz="449263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dirty="0">
                <a:solidFill>
                  <a:srgbClr val="000080"/>
                </a:solidFill>
              </a:rPr>
              <a:t>CERN, </a:t>
            </a:r>
            <a:r>
              <a:rPr lang="en-GB" b="1" dirty="0" smtClean="0">
                <a:solidFill>
                  <a:srgbClr val="000080"/>
                </a:solidFill>
              </a:rPr>
              <a:t>Bonn University</a:t>
            </a:r>
            <a:endParaRPr lang="en-GB" b="1" dirty="0">
              <a:solidFill>
                <a:srgbClr val="000080"/>
              </a:solidFill>
            </a:endParaRPr>
          </a:p>
        </p:txBody>
      </p:sp>
      <p:pic>
        <p:nvPicPr>
          <p:cNvPr id="3081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7619" y="6126163"/>
            <a:ext cx="1828800" cy="646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>
          <a:xfrm>
            <a:off x="2295525" y="200025"/>
            <a:ext cx="5486400" cy="381000"/>
          </a:xfrm>
        </p:spPr>
        <p:txBody>
          <a:bodyPr lIns="0" tIns="32760" rIns="0" bIns="0"/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/>
              <a:t>Tracking Efficiency vs. </a:t>
            </a:r>
            <a:r>
              <a:rPr lang="en-US" dirty="0" err="1" smtClean="0"/>
              <a:t>cos</a:t>
            </a:r>
            <a:r>
              <a:rPr lang="en-US" dirty="0" smtClean="0"/>
              <a:t>(</a:t>
            </a:r>
            <a:r>
              <a:rPr lang="el-GR" dirty="0" smtClean="0">
                <a:latin typeface="Arial"/>
                <a:cs typeface="Arial"/>
              </a:rPr>
              <a:t>θ</a:t>
            </a:r>
            <a:r>
              <a:rPr lang="en-US" dirty="0" smtClean="0"/>
              <a:t>)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801084" y="2533650"/>
            <a:ext cx="5028231" cy="3409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29084" y="2533650"/>
            <a:ext cx="5028231" cy="3409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331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9509125" cy="5943600"/>
          </a:xfrm>
        </p:spPr>
        <p:txBody>
          <a:bodyPr/>
          <a:lstStyle/>
          <a:p>
            <a:pPr marL="430213" indent="-323850"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dirty="0" smtClean="0"/>
              <a:t>Dips in efficiency at barrel-</a:t>
            </a:r>
            <a:r>
              <a:rPr lang="en-US" dirty="0" err="1" smtClean="0"/>
              <a:t>endcap</a:t>
            </a:r>
            <a:r>
              <a:rPr lang="en-US" dirty="0" smtClean="0"/>
              <a:t>-transitions for VTX and main tracker</a:t>
            </a:r>
          </a:p>
          <a:p>
            <a:pPr marL="430213" indent="-323850"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dirty="0" smtClean="0"/>
              <a:t>Only low p</a:t>
            </a:r>
            <a:r>
              <a:rPr lang="en-US" baseline="-33000" dirty="0" smtClean="0"/>
              <a:t>t</a:t>
            </a:r>
            <a:r>
              <a:rPr lang="en-US" dirty="0" smtClean="0"/>
              <a:t> tracks affected</a:t>
            </a:r>
            <a:endParaRPr lang="en-US" baseline="-33000" dirty="0" smtClean="0"/>
          </a:p>
          <a:p>
            <a:pPr marL="430213" indent="-323850"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de-DE" baseline="-33000" dirty="0" smtClean="0"/>
          </a:p>
          <a:p>
            <a:pPr marL="430213" indent="-323850"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de-DE" baseline="-33000" dirty="0" smtClean="0"/>
          </a:p>
          <a:p>
            <a:pPr marL="430213" indent="-323850"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de-DE" baseline="-33000" dirty="0" smtClean="0"/>
          </a:p>
          <a:p>
            <a:pPr marL="430213" indent="-323850"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de-DE" baseline="-33000" dirty="0" smtClean="0"/>
          </a:p>
          <a:p>
            <a:pPr marL="430213" indent="-323850"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de-DE" baseline="-33000" dirty="0" smtClean="0"/>
          </a:p>
          <a:p>
            <a:pPr marL="430213" indent="-323850"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de-DE" baseline="-33000" dirty="0" smtClean="0"/>
          </a:p>
          <a:p>
            <a:pPr marL="430213" indent="-323850"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de-DE" baseline="-33000" dirty="0" smtClean="0"/>
          </a:p>
          <a:p>
            <a:pPr marL="430213" indent="-323850"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de-DE" baseline="-33000" dirty="0" smtClean="0"/>
          </a:p>
          <a:p>
            <a:pPr marL="430213" indent="-323850"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de-DE" baseline="-33000" dirty="0" smtClean="0"/>
          </a:p>
          <a:p>
            <a:pPr marL="430213" indent="-323850"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de-DE" baseline="-33000" dirty="0" smtClean="0"/>
          </a:p>
          <a:p>
            <a:pPr marL="430213" indent="-323850"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de-DE" baseline="-33000" dirty="0" smtClean="0"/>
          </a:p>
          <a:p>
            <a:pPr marL="430213" indent="-323850"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de-DE" dirty="0" smtClean="0"/>
              <a:t>Again no difference when adding background</a:t>
            </a:r>
            <a:endParaRPr lang="en-US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Fake Track Rate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de-DE" dirty="0" smtClean="0"/>
              <a:t>Define MC particle contributing majority of hits to reco track as true MCP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de-DE" dirty="0" smtClean="0"/>
              <a:t>More background leads to more confusion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de-DE" dirty="0" smtClean="0"/>
              <a:t>3% of reco tracks have 5 falsely assigned hits with 15 BX overlayed</a:t>
            </a:r>
            <a:endParaRPr lang="en-US" dirty="0" smtClean="0"/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787902" y="2505094"/>
            <a:ext cx="6627058" cy="4494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Momentum Resolution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Design goal for CLIC (and ILC): ∆p/p² </a:t>
            </a:r>
            <a:r>
              <a:rPr lang="en-US" dirty="0" smtClean="0">
                <a:cs typeface="Arial" pitchFamily="34" charset="0"/>
              </a:rPr>
              <a:t>≈ </a:t>
            </a:r>
            <a:r>
              <a:rPr lang="en-US" dirty="0" smtClean="0"/>
              <a:t>2*10</a:t>
            </a:r>
            <a:r>
              <a:rPr lang="en-US" baseline="30000" dirty="0" smtClean="0"/>
              <a:t>-5 </a:t>
            </a:r>
            <a:r>
              <a:rPr lang="en-US" dirty="0" smtClean="0">
                <a:latin typeface="Arial" pitchFamily="34" charset="0"/>
              </a:rPr>
              <a:t>GeV</a:t>
            </a:r>
            <a:r>
              <a:rPr lang="en-US" baseline="30000" dirty="0" smtClean="0">
                <a:latin typeface="Arial" pitchFamily="34" charset="0"/>
              </a:rPr>
              <a:t>-1</a:t>
            </a:r>
            <a:endParaRPr lang="en-US" baseline="30000" dirty="0" smtClean="0"/>
          </a:p>
          <a:p>
            <a:pPr lvl="1" eaLnBrk="1" hangingPunct="1">
              <a:buFont typeface="Arial" pitchFamily="34" charset="0"/>
              <a:buChar char="•"/>
            </a:pPr>
            <a:r>
              <a:rPr lang="de-DE" dirty="0" smtClean="0"/>
              <a:t>Driven by physics requirements, i.e. 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de-DE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de-DE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→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νν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de-DE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→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ννμ</a:t>
            </a:r>
            <a:r>
              <a:rPr lang="de-DE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de-DE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en-US" dirty="0" smtClean="0"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Fulfilled for angles </a:t>
            </a:r>
            <a:r>
              <a:rPr lang="en-US" dirty="0" smtClean="0">
                <a:latin typeface="Arial"/>
                <a:cs typeface="Arial"/>
              </a:rPr>
              <a:t>&gt; 20°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de-DE" dirty="0" smtClean="0">
                <a:latin typeface="Arial"/>
                <a:cs typeface="Arial"/>
              </a:rPr>
              <a:t>Loss of resolution for high p (should be flat)</a:t>
            </a:r>
            <a:endParaRPr lang="en-US" dirty="0" smtClean="0"/>
          </a:p>
        </p:txBody>
      </p:sp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802190" y="2586038"/>
            <a:ext cx="6627058" cy="4494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Momentum Resolution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de-DE" dirty="0" smtClean="0"/>
              <a:t>Only marginal changes in resolution when adding background</a:t>
            </a:r>
            <a:endParaRPr lang="en-US" dirty="0" smtClean="0"/>
          </a:p>
        </p:txBody>
      </p:sp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802190" y="2586038"/>
            <a:ext cx="6627058" cy="449421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Performance of Tracking Algorithm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de-DE" dirty="0" smtClean="0"/>
              <a:t>Computing performance does not scale when adding background</a:t>
            </a:r>
          </a:p>
        </p:txBody>
      </p:sp>
      <p:pic>
        <p:nvPicPr>
          <p:cNvPr id="4" name="Picture 3" descr="newComputin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3231" y="1533525"/>
            <a:ext cx="6629400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2295525" y="200025"/>
            <a:ext cx="54864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2760" rIns="0" bIns="0" anchor="ctr"/>
          <a:lstStyle/>
          <a:p>
            <a:pPr algn="ct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 dirty="0" smtClean="0">
                <a:solidFill>
                  <a:srgbClr val="000080"/>
                </a:solidFill>
                <a:latin typeface="Arial" pitchFamily="34" charset="0"/>
              </a:rPr>
              <a:t>Conclusion &amp; Outlook</a:t>
            </a:r>
            <a:endParaRPr lang="en-US" sz="2000" b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274638" y="885825"/>
            <a:ext cx="9509125" cy="6062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6035" rIns="0" bIns="0"/>
          <a:lstStyle/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sz="2000" dirty="0" err="1" smtClean="0">
                <a:solidFill>
                  <a:srgbClr val="000000"/>
                </a:solidFill>
                <a:latin typeface="Arial" pitchFamily="34" charset="0"/>
              </a:rPr>
              <a:t>Modifed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 geometry of SiD02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→ CLIC01_SiD</a:t>
            </a: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de-DE" sz="2000" dirty="0" smtClean="0">
                <a:solidFill>
                  <a:srgbClr val="000000"/>
                </a:solidFill>
                <a:latin typeface="Arial"/>
                <a:cs typeface="Arial"/>
              </a:rPr>
              <a:t>Implemented flexible driver for overlaying LCIO files </a:t>
            </a:r>
            <a:endParaRPr lang="en-US" sz="2000" dirty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pitchFamily="34" charset="0"/>
              </a:rPr>
              <a:t>Simulation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and reconstruction for z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→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cs typeface="Arial"/>
              </a:rPr>
              <a:t>qq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 (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cs typeface="Arial"/>
              </a:rPr>
              <a:t>uds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) @ 3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cs typeface="Arial"/>
              </a:rPr>
              <a:t>TeV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, including up to 15 BX of </a:t>
            </a:r>
            <a:r>
              <a:rPr lang="en-US" sz="2000" dirty="0" err="1" smtClean="0">
                <a:solidFill>
                  <a:srgbClr val="000000"/>
                </a:solidFill>
                <a:latin typeface="Times New Roman" pitchFamily="18" charset="0"/>
                <a:ea typeface="DejaVu Serif" pitchFamily="16" charset="0"/>
                <a:cs typeface="Times New Roman" pitchFamily="18" charset="0"/>
              </a:rPr>
              <a:t>γγ</a:t>
            </a:r>
            <a:r>
              <a:rPr lang="en-US" sz="2000" dirty="0" smtClean="0">
                <a:solidFill>
                  <a:srgbClr val="000000"/>
                </a:solidFill>
                <a:latin typeface="DejaVu Serif" pitchFamily="16" charset="0"/>
                <a:ea typeface="DejaVu Serif" pitchFamily="16" charset="0"/>
                <a:cs typeface="DejaVu Serif" pitchFamily="16" charset="0"/>
              </a:rPr>
              <a:t> →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ea typeface="DejaVu Serif" pitchFamily="16" charset="0"/>
                <a:cs typeface="DejaVu Serif" pitchFamily="16" charset="0"/>
              </a:rPr>
              <a:t>hadrons background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:</a:t>
            </a:r>
            <a:endParaRPr lang="en-US" sz="2000" dirty="0">
              <a:solidFill>
                <a:srgbClr val="000000"/>
              </a:solidFill>
              <a:latin typeface="Arial" pitchFamily="34" charset="0"/>
            </a:endParaRPr>
          </a:p>
          <a:p>
            <a:pPr marL="1173163" lvl="1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Tracking efficiency: </a:t>
            </a:r>
            <a:r>
              <a:rPr lang="en-US" sz="2000" dirty="0" smtClean="0">
                <a:solidFill>
                  <a:srgbClr val="00FF00"/>
                </a:solidFill>
                <a:latin typeface="Arial" pitchFamily="34" charset="0"/>
              </a:rPr>
              <a:t>OK</a:t>
            </a:r>
          </a:p>
          <a:p>
            <a:pPr marL="1173163" lvl="1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de-DE" sz="2000" dirty="0" smtClean="0">
                <a:solidFill>
                  <a:srgbClr val="000000"/>
                </a:solidFill>
                <a:latin typeface="Arial" pitchFamily="34" charset="0"/>
              </a:rPr>
              <a:t>Momentum resolution: </a:t>
            </a:r>
            <a:r>
              <a:rPr lang="de-DE" sz="2000" dirty="0" smtClean="0">
                <a:solidFill>
                  <a:srgbClr val="00FF00"/>
                </a:solidFill>
                <a:latin typeface="Arial" pitchFamily="34" charset="0"/>
              </a:rPr>
              <a:t>OK</a:t>
            </a:r>
          </a:p>
          <a:p>
            <a:pPr marL="1173163" lvl="1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de-DE" sz="2000" dirty="0" smtClean="0">
                <a:solidFill>
                  <a:srgbClr val="000000"/>
                </a:solidFill>
                <a:latin typeface="Arial" pitchFamily="34" charset="0"/>
              </a:rPr>
              <a:t>Computing performance: </a:t>
            </a:r>
            <a:r>
              <a:rPr lang="de-DE" sz="2000" dirty="0" smtClean="0">
                <a:solidFill>
                  <a:srgbClr val="FF0000"/>
                </a:solidFill>
                <a:latin typeface="Arial" pitchFamily="34" charset="0"/>
              </a:rPr>
              <a:t>does not scale</a:t>
            </a:r>
            <a:endParaRPr lang="en-US" sz="2000" dirty="0">
              <a:solidFill>
                <a:srgbClr val="FF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Future Plans:</a:t>
            </a:r>
            <a:endParaRPr lang="en-US" sz="2000" dirty="0">
              <a:solidFill>
                <a:srgbClr val="000000"/>
              </a:solidFill>
              <a:latin typeface="Arial" pitchFamily="34" charset="0"/>
            </a:endParaRPr>
          </a:p>
          <a:p>
            <a:pPr marL="1173163" lvl="1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Overlay pair background as well</a:t>
            </a:r>
            <a:endParaRPr lang="en-US" sz="2000" dirty="0">
              <a:solidFill>
                <a:srgbClr val="000000"/>
              </a:solidFill>
              <a:latin typeface="Arial" pitchFamily="34" charset="0"/>
            </a:endParaRPr>
          </a:p>
          <a:p>
            <a:pPr marL="1173163" lvl="1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Add more BX, see if efficiency breaks down</a:t>
            </a:r>
            <a:endParaRPr lang="en-US" sz="20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" name="Right Arrow 5"/>
          <p:cNvSpPr/>
          <p:nvPr/>
        </p:nvSpPr>
        <p:spPr bwMode="auto">
          <a:xfrm>
            <a:off x="4543426" y="2543175"/>
            <a:ext cx="800100" cy="500063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Luxi Serif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86400" y="2471738"/>
            <a:ext cx="24431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tx1"/>
                </a:solidFill>
              </a:rPr>
              <a:t>Need to understand high p behavior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2295525" y="200025"/>
            <a:ext cx="54864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2760" rIns="0" bIns="0" anchor="ctr"/>
          <a:lstStyle/>
          <a:p>
            <a:pPr algn="ct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 dirty="0" smtClean="0">
                <a:solidFill>
                  <a:srgbClr val="000080"/>
                </a:solidFill>
                <a:latin typeface="Arial" pitchFamily="34" charset="0"/>
              </a:rPr>
              <a:t>Further Things ongoing</a:t>
            </a:r>
            <a:endParaRPr lang="en-US" sz="2000" b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274638" y="885825"/>
            <a:ext cx="9509125" cy="6062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6035" rIns="0" bIns="0"/>
          <a:lstStyle/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Produce efficiency plots for more channels</a:t>
            </a:r>
          </a:p>
          <a:p>
            <a:pPr marL="1173163" lvl="1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sz="2000" dirty="0" err="1" smtClean="0">
                <a:solidFill>
                  <a:srgbClr val="000000"/>
                </a:solidFill>
                <a:latin typeface="Arial" pitchFamily="34" charset="0"/>
              </a:rPr>
              <a:t>Stau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 / tau : dense lepton “jets”</a:t>
            </a:r>
          </a:p>
          <a:p>
            <a:pPr marL="1173163" lvl="1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sz="2000" dirty="0" err="1" smtClean="0">
                <a:solidFill>
                  <a:srgbClr val="000000"/>
                </a:solidFill>
                <a:latin typeface="Arial" pitchFamily="34" charset="0"/>
              </a:rPr>
              <a:t>t</a:t>
            </a:r>
            <a:r>
              <a:rPr lang="en-US" sz="2000" dirty="0" err="1" smtClean="0">
                <a:solidFill>
                  <a:srgbClr val="000000"/>
                </a:solidFill>
                <a:latin typeface="Arial" pitchFamily="34" charset="0"/>
              </a:rPr>
              <a:t>t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 : dense </a:t>
            </a:r>
            <a:r>
              <a:rPr lang="en-US" sz="2000" dirty="0" err="1" smtClean="0">
                <a:solidFill>
                  <a:srgbClr val="000000"/>
                </a:solidFill>
                <a:latin typeface="Arial" pitchFamily="34" charset="0"/>
              </a:rPr>
              <a:t>hadronic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 jets</a:t>
            </a: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Impact parameter resolution</a:t>
            </a:r>
          </a:p>
          <a:p>
            <a:pPr marL="1173163" lvl="1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b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b / HA -&gt; </a:t>
            </a:r>
            <a:r>
              <a:rPr lang="en-US" sz="2000" dirty="0" err="1" smtClean="0">
                <a:solidFill>
                  <a:srgbClr val="000000"/>
                </a:solidFill>
                <a:latin typeface="Arial" pitchFamily="34" charset="0"/>
              </a:rPr>
              <a:t>bbbb</a:t>
            </a:r>
            <a:endParaRPr lang="en-US" sz="20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274638" y="200025"/>
            <a:ext cx="9510712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2760" rIns="0" bIns="0" anchor="ctr"/>
          <a:lstStyle/>
          <a:p>
            <a:pPr algn="ct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</a:pPr>
            <a:r>
              <a:rPr lang="de-DE" sz="2000" b="1" dirty="0" smtClean="0">
                <a:solidFill>
                  <a:srgbClr val="000080"/>
                </a:solidFill>
                <a:latin typeface="Arial" pitchFamily="34" charset="0"/>
              </a:rPr>
              <a:t>Overview</a:t>
            </a:r>
            <a:endParaRPr lang="en-US" sz="2000" b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274638" y="885825"/>
            <a:ext cx="9510712" cy="6096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6035" rIns="0" bIns="0"/>
          <a:lstStyle/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de-DE" sz="2200" dirty="0" smtClean="0">
                <a:solidFill>
                  <a:srgbClr val="000000"/>
                </a:solidFill>
                <a:latin typeface="Arial" pitchFamily="34" charset="0"/>
              </a:rPr>
              <a:t>Introduction</a:t>
            </a:r>
          </a:p>
          <a:p>
            <a:pPr marL="1173163" lvl="1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de-DE" sz="2200" dirty="0" smtClean="0">
                <a:solidFill>
                  <a:srgbClr val="000000"/>
                </a:solidFill>
                <a:latin typeface="Arial" pitchFamily="34" charset="0"/>
              </a:rPr>
              <a:t>Detector concept for CLIC</a:t>
            </a:r>
          </a:p>
          <a:p>
            <a:pPr marL="1173163" lvl="1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de-DE" sz="2200" dirty="0" smtClean="0">
                <a:solidFill>
                  <a:srgbClr val="000000"/>
                </a:solidFill>
                <a:latin typeface="Arial" pitchFamily="34" charset="0"/>
              </a:rPr>
              <a:t>Beam induced background</a:t>
            </a: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de-DE" sz="2200" dirty="0" smtClean="0">
                <a:solidFill>
                  <a:srgbClr val="000000"/>
                </a:solidFill>
                <a:latin typeface="Arial" pitchFamily="34" charset="0"/>
              </a:rPr>
              <a:t>Overlaying background</a:t>
            </a: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de-DE" sz="2200" dirty="0" smtClean="0">
                <a:solidFill>
                  <a:srgbClr val="000000"/>
                </a:solidFill>
                <a:latin typeface="Arial" pitchFamily="34" charset="0"/>
              </a:rPr>
              <a:t>Tracking efficiency</a:t>
            </a: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de-DE" sz="2200" dirty="0" smtClean="0">
                <a:solidFill>
                  <a:srgbClr val="000000"/>
                </a:solidFill>
                <a:latin typeface="Arial" pitchFamily="34" charset="0"/>
              </a:rPr>
              <a:t>Momentum resolution</a:t>
            </a: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de-DE" sz="2200" dirty="0" smtClean="0">
                <a:solidFill>
                  <a:srgbClr val="000000"/>
                </a:solidFill>
                <a:latin typeface="Arial" pitchFamily="34" charset="0"/>
              </a:rPr>
              <a:t>Performance of tracking algorithm</a:t>
            </a: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2295525" y="200025"/>
            <a:ext cx="54864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2760" rIns="0" bIns="0" anchor="ctr"/>
          <a:lstStyle/>
          <a:p>
            <a:pPr algn="ct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>
                <a:solidFill>
                  <a:srgbClr val="000080"/>
                </a:solidFill>
                <a:latin typeface="Arial" pitchFamily="34" charset="0"/>
              </a:rPr>
              <a:t>CLIC Detector Concept</a:t>
            </a: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74638" y="885825"/>
            <a:ext cx="9488487" cy="6062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6035" rIns="0" bIns="0"/>
          <a:lstStyle/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sz="2200" dirty="0">
                <a:solidFill>
                  <a:srgbClr val="000000"/>
                </a:solidFill>
                <a:latin typeface="Arial" pitchFamily="34" charset="0"/>
              </a:rPr>
              <a:t>Precision instrument for </a:t>
            </a:r>
            <a:r>
              <a:rPr lang="en-US" sz="2200" dirty="0" err="1">
                <a:solidFill>
                  <a:srgbClr val="000000"/>
                </a:solidFill>
                <a:latin typeface="Arial" pitchFamily="34" charset="0"/>
              </a:rPr>
              <a:t>e</a:t>
            </a:r>
            <a:r>
              <a:rPr lang="en-US" sz="2200" baseline="33000" dirty="0" err="1">
                <a:solidFill>
                  <a:srgbClr val="000000"/>
                </a:solidFill>
                <a:latin typeface="Arial" pitchFamily="34" charset="0"/>
              </a:rPr>
              <a:t>+</a:t>
            </a:r>
            <a:r>
              <a:rPr lang="en-US" sz="2200" dirty="0" err="1">
                <a:solidFill>
                  <a:srgbClr val="000000"/>
                </a:solidFill>
                <a:latin typeface="Arial" pitchFamily="34" charset="0"/>
              </a:rPr>
              <a:t>e</a:t>
            </a:r>
            <a:r>
              <a:rPr lang="en-US" sz="2200" baseline="33000" dirty="0">
                <a:solidFill>
                  <a:srgbClr val="000000"/>
                </a:solidFill>
                <a:latin typeface="Arial" pitchFamily="34" charset="0"/>
              </a:rPr>
              <a:t>-</a:t>
            </a:r>
            <a:r>
              <a:rPr lang="en-US" sz="2200" dirty="0">
                <a:solidFill>
                  <a:srgbClr val="000000"/>
                </a:solidFill>
                <a:latin typeface="Arial" pitchFamily="34" charset="0"/>
              </a:rPr>
              <a:t> collisions</a:t>
            </a: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sz="2200" dirty="0">
                <a:solidFill>
                  <a:srgbClr val="000000"/>
                </a:solidFill>
                <a:latin typeface="Arial" pitchFamily="34" charset="0"/>
              </a:rPr>
              <a:t>Optimized concept for 3 </a:t>
            </a:r>
            <a:r>
              <a:rPr lang="en-US" sz="2200" dirty="0" err="1">
                <a:solidFill>
                  <a:srgbClr val="000000"/>
                </a:solidFill>
                <a:latin typeface="Arial" pitchFamily="34" charset="0"/>
              </a:rPr>
              <a:t>TeV</a:t>
            </a: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sz="2200" dirty="0">
                <a:solidFill>
                  <a:srgbClr val="000000"/>
                </a:solidFill>
                <a:latin typeface="Arial" pitchFamily="34" charset="0"/>
              </a:rPr>
              <a:t>Detector will be operated at 500 </a:t>
            </a:r>
            <a:r>
              <a:rPr lang="en-US" sz="2200" dirty="0" err="1">
                <a:solidFill>
                  <a:srgbClr val="000000"/>
                </a:solidFill>
                <a:latin typeface="Arial" pitchFamily="34" charset="0"/>
              </a:rPr>
              <a:t>GeV</a:t>
            </a:r>
            <a:r>
              <a:rPr lang="en-US" sz="2200" dirty="0">
                <a:solidFill>
                  <a:srgbClr val="000000"/>
                </a:solidFill>
                <a:latin typeface="Arial" pitchFamily="34" charset="0"/>
              </a:rPr>
              <a:t> in a first stage</a:t>
            </a: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sz="2200" dirty="0">
                <a:solidFill>
                  <a:srgbClr val="000000"/>
                </a:solidFill>
                <a:latin typeface="Arial" pitchFamily="34" charset="0"/>
              </a:rPr>
              <a:t>→ Start from existing ILC detector </a:t>
            </a: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concepts and modify where necessary</a:t>
            </a: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sz="2200" dirty="0">
                <a:solidFill>
                  <a:srgbClr val="000000"/>
                </a:solidFill>
                <a:latin typeface="Arial" pitchFamily="34" charset="0"/>
              </a:rPr>
              <a:t>Main differences from the detectors point of view:</a:t>
            </a:r>
          </a:p>
          <a:p>
            <a:pPr marL="862013" lvl="1" eaLnBrk="0" hangingPunct="0">
              <a:lnSpc>
                <a:spcPct val="87000"/>
              </a:lnSpc>
              <a:spcAft>
                <a:spcPts val="1138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pitchFamily="34" charset="0"/>
              </a:rPr>
              <a:t>Higher Energy (more jet energy, higher density within jets, …)</a:t>
            </a:r>
          </a:p>
          <a:p>
            <a:pPr marL="862013" lvl="1" eaLnBrk="0" hangingPunct="0">
              <a:lnSpc>
                <a:spcPct val="87000"/>
              </a:lnSpc>
              <a:spcAft>
                <a:spcPts val="1138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pitchFamily="34" charset="0"/>
              </a:rPr>
              <a:t>Higher beam induced background (high occupancy esp. in vertex)</a:t>
            </a:r>
          </a:p>
          <a:p>
            <a:pPr marL="862013" lvl="1" eaLnBrk="0" hangingPunct="0">
              <a:lnSpc>
                <a:spcPct val="87000"/>
              </a:lnSpc>
              <a:spcAft>
                <a:spcPts val="1138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pitchFamily="34" charset="0"/>
              </a:rPr>
              <a:t>Less time between bunches (time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stamping / time slicing)</a:t>
            </a:r>
            <a:endParaRPr lang="en-US" sz="2000" dirty="0">
              <a:solidFill>
                <a:srgbClr val="000000"/>
              </a:solidFill>
              <a:latin typeface="Arial" pitchFamily="34" charset="0"/>
            </a:endParaRPr>
          </a:p>
          <a:p>
            <a:pPr marL="862013" lvl="1" eaLnBrk="0" hangingPunct="0">
              <a:lnSpc>
                <a:spcPct val="87000"/>
              </a:lnSpc>
              <a:spcAft>
                <a:spcPts val="1138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pitchFamily="34" charset="0"/>
              </a:rPr>
              <a:t>Less time between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trains </a:t>
            </a:r>
            <a:r>
              <a:rPr lang="en-US" sz="2000" dirty="0">
                <a:solidFill>
                  <a:srgbClr val="000000"/>
                </a:solidFill>
                <a:latin typeface="Arial" pitchFamily="34" charset="0"/>
              </a:rPr>
              <a:t>(power pulsing?)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2295525" y="200025"/>
            <a:ext cx="54864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2760" rIns="0" bIns="0" anchor="ctr"/>
          <a:lstStyle/>
          <a:p>
            <a:pPr algn="ct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 dirty="0" smtClean="0">
                <a:solidFill>
                  <a:srgbClr val="000080"/>
                </a:solidFill>
                <a:latin typeface="Arial" pitchFamily="34" charset="0"/>
              </a:rPr>
              <a:t>Modified </a:t>
            </a:r>
            <a:r>
              <a:rPr lang="en-US" sz="2000" b="1" dirty="0" err="1" smtClean="0">
                <a:solidFill>
                  <a:srgbClr val="000080"/>
                </a:solidFill>
                <a:latin typeface="Arial" pitchFamily="34" charset="0"/>
              </a:rPr>
              <a:t>SiD</a:t>
            </a:r>
            <a:r>
              <a:rPr lang="en-US" sz="2000" b="1" dirty="0" smtClean="0">
                <a:solidFill>
                  <a:srgbClr val="000080"/>
                </a:solidFill>
                <a:latin typeface="Arial" pitchFamily="34" charset="0"/>
              </a:rPr>
              <a:t> </a:t>
            </a:r>
            <a:r>
              <a:rPr lang="en-US" sz="2000" b="1" dirty="0">
                <a:solidFill>
                  <a:srgbClr val="000080"/>
                </a:solidFill>
                <a:latin typeface="Arial" pitchFamily="34" charset="0"/>
              </a:rPr>
              <a:t>Tracker</a:t>
            </a: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274638" y="885825"/>
            <a:ext cx="4686300" cy="6062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6035" rIns="0" bIns="0"/>
          <a:lstStyle/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200">
                <a:solidFill>
                  <a:srgbClr val="000000"/>
                </a:solidFill>
                <a:latin typeface="Arial" pitchFamily="34" charset="0"/>
                <a:ea typeface="DejaVu Serif"/>
                <a:cs typeface="DejaVu Serif"/>
              </a:rPr>
              <a:t>Vertex and forward tracker:</a:t>
            </a:r>
          </a:p>
          <a:p>
            <a:pPr marL="862013" lvl="1">
              <a:lnSpc>
                <a:spcPct val="87000"/>
              </a:lnSpc>
              <a:spcAft>
                <a:spcPts val="1138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34" charset="0"/>
                <a:ea typeface="DejaVu Serif"/>
                <a:cs typeface="DejaVu Serif"/>
              </a:rPr>
              <a:t>5 barrel layers and 7 disks of      20 x 20 </a:t>
            </a:r>
            <a:r>
              <a:rPr lang="en-US" sz="2000">
                <a:solidFill>
                  <a:srgbClr val="000000"/>
                </a:solidFill>
                <a:latin typeface="Bitstream Vera Sans Mono"/>
                <a:ea typeface="Bitstream Vera Sans Mono"/>
                <a:cs typeface="Bitstream Vera Sans Mono"/>
              </a:rPr>
              <a:t>µ</a:t>
            </a:r>
            <a:r>
              <a:rPr lang="en-US" sz="2000">
                <a:solidFill>
                  <a:srgbClr val="000000"/>
                </a:solidFill>
                <a:latin typeface="Arial" pitchFamily="34" charset="0"/>
                <a:ea typeface="DejaVu Serif"/>
                <a:cs typeface="DejaVu Serif"/>
              </a:rPr>
              <a:t>m² Si-pixels</a:t>
            </a:r>
          </a:p>
          <a:p>
            <a:pPr marL="862013" lvl="1">
              <a:lnSpc>
                <a:spcPct val="87000"/>
              </a:lnSpc>
              <a:spcAft>
                <a:spcPts val="1138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34" charset="0"/>
                <a:ea typeface="DejaVu Serif"/>
                <a:cs typeface="DejaVu Serif"/>
              </a:rPr>
              <a:t>Modified layout to avoid pair background</a:t>
            </a: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200">
                <a:solidFill>
                  <a:srgbClr val="000000"/>
                </a:solidFill>
                <a:latin typeface="Arial" pitchFamily="34" charset="0"/>
                <a:ea typeface="DejaVu Serif"/>
                <a:cs typeface="DejaVu Serif"/>
              </a:rPr>
              <a:t>Main Tracker:</a:t>
            </a:r>
          </a:p>
          <a:p>
            <a:pPr marL="862013" lvl="1">
              <a:lnSpc>
                <a:spcPct val="87000"/>
              </a:lnSpc>
              <a:spcAft>
                <a:spcPts val="1138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34" charset="0"/>
                <a:ea typeface="DejaVu Serif"/>
                <a:cs typeface="DejaVu Serif"/>
              </a:rPr>
              <a:t>5 barrel layers and 4 disks of       9 cm x 25 </a:t>
            </a:r>
            <a:r>
              <a:rPr lang="en-US" sz="2000">
                <a:solidFill>
                  <a:srgbClr val="000000"/>
                </a:solidFill>
                <a:latin typeface="Bitstream Vera Sans Mono"/>
                <a:ea typeface="Bitstream Vera Sans Mono"/>
                <a:cs typeface="Bitstream Vera Sans Mono"/>
              </a:rPr>
              <a:t>µ</a:t>
            </a:r>
            <a:r>
              <a:rPr lang="en-US" sz="2000">
                <a:solidFill>
                  <a:srgbClr val="000000"/>
                </a:solidFill>
                <a:latin typeface="Arial" pitchFamily="34" charset="0"/>
                <a:ea typeface="DejaVu Serif"/>
                <a:cs typeface="DejaVu Serif"/>
              </a:rPr>
              <a:t>m Si-strip</a:t>
            </a:r>
            <a:endParaRPr lang="en-US" sz="2200">
              <a:solidFill>
                <a:srgbClr val="000000"/>
              </a:solidFill>
              <a:latin typeface="Arial" pitchFamily="34" charset="0"/>
              <a:ea typeface="DejaVu Serif"/>
              <a:cs typeface="DejaVu Serif"/>
            </a:endParaRP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5037138" y="1003300"/>
            <a:ext cx="4762500" cy="2390775"/>
            <a:chOff x="619125" y="4432566"/>
            <a:chExt cx="4761515" cy="2389542"/>
          </a:xfrm>
        </p:grpSpPr>
        <p:grpSp>
          <p:nvGrpSpPr>
            <p:cNvPr id="3" name="Group 80"/>
            <p:cNvGrpSpPr>
              <a:grpSpLocks/>
            </p:cNvGrpSpPr>
            <p:nvPr/>
          </p:nvGrpSpPr>
          <p:grpSpPr bwMode="auto">
            <a:xfrm>
              <a:off x="619125" y="4432566"/>
              <a:ext cx="4761515" cy="2336888"/>
              <a:chOff x="-2438400" y="1966472"/>
              <a:chExt cx="10134600" cy="5424928"/>
            </a:xfrm>
          </p:grpSpPr>
          <p:pic>
            <p:nvPicPr>
              <p:cNvPr id="14347" name="Picture 6" descr="SiD_vertex detectors.jpg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-2438400" y="3710549"/>
                <a:ext cx="7027637" cy="36808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0" name="Straight Connector 9"/>
              <p:cNvCxnSpPr/>
              <p:nvPr/>
            </p:nvCxnSpPr>
            <p:spPr>
              <a:xfrm>
                <a:off x="-1823568" y="5690364"/>
                <a:ext cx="3118078" cy="3682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-1823568" y="5362542"/>
                <a:ext cx="3118078" cy="3685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-1823568" y="4946322"/>
                <a:ext cx="3118078" cy="3682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-1823568" y="4493266"/>
                <a:ext cx="3118078" cy="3685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-1823568" y="4040212"/>
                <a:ext cx="3118078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rot="5400000" flipH="1" flipV="1">
                <a:off x="338690" y="4089937"/>
                <a:ext cx="3134550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5400000" flipH="1" flipV="1">
                <a:off x="2933606" y="4075356"/>
                <a:ext cx="3123501" cy="3377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5400000" flipH="1" flipV="1">
                <a:off x="1627321" y="4080728"/>
                <a:ext cx="3138234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5400000" flipH="1" flipV="1">
                <a:off x="4156361" y="4071824"/>
                <a:ext cx="3127185" cy="6756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 flipH="1" flipV="1">
                <a:off x="5487002" y="3964703"/>
                <a:ext cx="2891449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Down Arrow 19"/>
              <p:cNvSpPr/>
              <p:nvPr/>
            </p:nvSpPr>
            <p:spPr>
              <a:xfrm flipH="1" flipV="1">
                <a:off x="-671602" y="4106513"/>
                <a:ext cx="297282" cy="486205"/>
              </a:xfrm>
              <a:prstGeom prst="down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defRPr/>
                </a:pPr>
                <a:endParaRPr lang="en-US"/>
              </a:p>
            </p:txBody>
          </p:sp>
          <p:sp>
            <p:nvSpPr>
              <p:cNvPr id="21" name="Right Arrow 20"/>
              <p:cNvSpPr/>
              <p:nvPr/>
            </p:nvSpPr>
            <p:spPr>
              <a:xfrm>
                <a:off x="534416" y="3170936"/>
                <a:ext cx="1334388" cy="324137"/>
              </a:xfrm>
              <a:prstGeom prst="right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defRPr/>
                </a:pPr>
                <a:endParaRPr lang="en-US"/>
              </a:p>
            </p:txBody>
          </p:sp>
          <p:sp>
            <p:nvSpPr>
              <p:cNvPr id="22" name="Down Arrow 21"/>
              <p:cNvSpPr/>
              <p:nvPr/>
            </p:nvSpPr>
            <p:spPr>
              <a:xfrm flipH="1" flipV="1">
                <a:off x="2314726" y="2518978"/>
                <a:ext cx="297282" cy="1948506"/>
              </a:xfrm>
              <a:prstGeom prst="down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defRPr/>
                </a:pPr>
                <a:endParaRPr lang="en-US"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6770573" y="5443576"/>
                <a:ext cx="297282" cy="368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62" name="Rectangle 20"/>
              <p:cNvSpPr>
                <a:spLocks noChangeArrowheads="1"/>
              </p:cNvSpPr>
              <p:nvPr/>
            </p:nvSpPr>
            <p:spPr bwMode="auto">
              <a:xfrm>
                <a:off x="-1189826" y="3480946"/>
                <a:ext cx="1474317" cy="6427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r>
                  <a:rPr lang="en-US" sz="1200">
                    <a:solidFill>
                      <a:schemeClr val="tx1"/>
                    </a:solidFill>
                  </a:rPr>
                  <a:t>+1.7cm</a:t>
                </a:r>
              </a:p>
            </p:txBody>
          </p:sp>
          <p:sp>
            <p:nvSpPr>
              <p:cNvPr id="14363" name="Rectangle 21"/>
              <p:cNvSpPr>
                <a:spLocks noChangeArrowheads="1"/>
              </p:cNvSpPr>
              <p:nvPr/>
            </p:nvSpPr>
            <p:spPr bwMode="auto">
              <a:xfrm>
                <a:off x="1781337" y="1966472"/>
                <a:ext cx="1474317" cy="64277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r>
                  <a:rPr lang="en-US" sz="1200">
                    <a:solidFill>
                      <a:schemeClr val="tx1"/>
                    </a:solidFill>
                  </a:rPr>
                  <a:t>+4.4cm</a:t>
                </a:r>
              </a:p>
            </p:txBody>
          </p:sp>
          <p:sp>
            <p:nvSpPr>
              <p:cNvPr id="14364" name="Rectangle 22"/>
              <p:cNvSpPr>
                <a:spLocks noChangeArrowheads="1"/>
              </p:cNvSpPr>
              <p:nvPr/>
            </p:nvSpPr>
            <p:spPr bwMode="auto">
              <a:xfrm>
                <a:off x="1922966" y="5030641"/>
                <a:ext cx="1474317" cy="6427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r>
                  <a:rPr lang="en-US" sz="1200">
                    <a:solidFill>
                      <a:schemeClr val="tx1"/>
                    </a:solidFill>
                  </a:rPr>
                  <a:t>+1.6cm</a:t>
                </a:r>
              </a:p>
            </p:txBody>
          </p:sp>
          <p:sp>
            <p:nvSpPr>
              <p:cNvPr id="14365" name="Rectangle 23"/>
              <p:cNvSpPr>
                <a:spLocks noChangeArrowheads="1"/>
              </p:cNvSpPr>
              <p:nvPr/>
            </p:nvSpPr>
            <p:spPr bwMode="auto">
              <a:xfrm>
                <a:off x="444987" y="2673778"/>
                <a:ext cx="1474317" cy="6427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r>
                  <a:rPr lang="en-US" sz="1200">
                    <a:solidFill>
                      <a:schemeClr val="tx1"/>
                    </a:solidFill>
                  </a:rPr>
                  <a:t>+4.8cm</a:t>
                </a: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1642466" y="2511611"/>
                <a:ext cx="1631670" cy="368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Down Arrow 28"/>
              <p:cNvSpPr/>
              <p:nvPr/>
            </p:nvSpPr>
            <p:spPr>
              <a:xfrm flipH="1" flipV="1">
                <a:off x="88494" y="5716146"/>
                <a:ext cx="297282" cy="486205"/>
              </a:xfrm>
              <a:prstGeom prst="down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defRPr/>
                </a:pPr>
                <a:endParaRPr lang="en-US"/>
              </a:p>
            </p:txBody>
          </p:sp>
          <p:sp>
            <p:nvSpPr>
              <p:cNvPr id="30" name="Down Arrow 29"/>
              <p:cNvSpPr/>
              <p:nvPr/>
            </p:nvSpPr>
            <p:spPr>
              <a:xfrm flipH="1" flipV="1">
                <a:off x="2463367" y="5605645"/>
                <a:ext cx="297282" cy="486205"/>
              </a:xfrm>
              <a:prstGeom prst="down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defRPr/>
                </a:pPr>
                <a:endParaRPr lang="en-US"/>
              </a:p>
            </p:txBody>
          </p:sp>
          <p:sp>
            <p:nvSpPr>
              <p:cNvPr id="14369" name="Rectangle 27"/>
              <p:cNvSpPr>
                <a:spLocks noChangeArrowheads="1"/>
              </p:cNvSpPr>
              <p:nvPr/>
            </p:nvSpPr>
            <p:spPr bwMode="auto">
              <a:xfrm>
                <a:off x="-5594" y="6153150"/>
                <a:ext cx="1474317" cy="6427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r>
                  <a:rPr lang="en-US" sz="1200">
                    <a:solidFill>
                      <a:schemeClr val="tx1"/>
                    </a:solidFill>
                  </a:rPr>
                  <a:t>+1.5cm</a:t>
                </a:r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 flipV="1">
                <a:off x="-303378" y="6095535"/>
                <a:ext cx="1597888" cy="228369"/>
              </a:xfrm>
              <a:prstGeom prst="line">
                <a:avLst/>
              </a:prstGeom>
              <a:ln w="28575">
                <a:solidFill>
                  <a:schemeClr val="accent3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V="1">
                <a:off x="1294510" y="5867166"/>
                <a:ext cx="3202534" cy="228369"/>
              </a:xfrm>
              <a:prstGeom prst="line">
                <a:avLst/>
              </a:prstGeom>
              <a:ln w="28575">
                <a:solidFill>
                  <a:schemeClr val="accent3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4497044" y="5716146"/>
                <a:ext cx="3199156" cy="151019"/>
              </a:xfrm>
              <a:prstGeom prst="line">
                <a:avLst/>
              </a:prstGeom>
              <a:ln w="28575">
                <a:solidFill>
                  <a:schemeClr val="accent3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46" name="TextBox 31"/>
            <p:cNvSpPr txBox="1">
              <a:spLocks noChangeArrowheads="1"/>
            </p:cNvSpPr>
            <p:nvPr/>
          </p:nvSpPr>
          <p:spPr bwMode="auto">
            <a:xfrm>
              <a:off x="1695624" y="6575887"/>
              <a:ext cx="118058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 b="1">
                  <a:solidFill>
                    <a:schemeClr val="accent1"/>
                  </a:solidFill>
                </a:rPr>
                <a:t>CLIC01_SiD (5T)</a:t>
              </a:r>
            </a:p>
          </p:txBody>
        </p:sp>
      </p:grpSp>
      <p:sp>
        <p:nvSpPr>
          <p:cNvPr id="14341" name="TextBox 34"/>
          <p:cNvSpPr txBox="1">
            <a:spLocks noChangeArrowheads="1"/>
          </p:cNvSpPr>
          <p:nvPr/>
        </p:nvSpPr>
        <p:spPr bwMode="auto">
          <a:xfrm>
            <a:off x="8326438" y="3429000"/>
            <a:ext cx="12287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200">
                <a:solidFill>
                  <a:schemeClr val="accent1"/>
                </a:solidFill>
              </a:rPr>
              <a:t>Forward Disk 1</a:t>
            </a:r>
          </a:p>
        </p:txBody>
      </p:sp>
      <p:cxnSp>
        <p:nvCxnSpPr>
          <p:cNvPr id="14342" name="Straight Arrow Connector 36"/>
          <p:cNvCxnSpPr>
            <a:cxnSpLocks noChangeShapeType="1"/>
            <a:stCxn id="14341" idx="0"/>
          </p:cNvCxnSpPr>
          <p:nvPr/>
        </p:nvCxnSpPr>
        <p:spPr bwMode="auto">
          <a:xfrm rot="5400000" flipH="1" flipV="1">
            <a:off x="8730457" y="2734469"/>
            <a:ext cx="906462" cy="482600"/>
          </a:xfrm>
          <a:prstGeom prst="straightConnector1">
            <a:avLst/>
          </a:prstGeom>
          <a:noFill/>
          <a:ln w="12700" algn="ctr">
            <a:solidFill>
              <a:schemeClr val="accent1"/>
            </a:solidFill>
            <a:round/>
            <a:headEnd/>
            <a:tailEnd type="triangle" w="med" len="med"/>
          </a:ln>
        </p:spPr>
      </p:cxnSp>
      <p:graphicFrame>
        <p:nvGraphicFramePr>
          <p:cNvPr id="37" name="Chart 36"/>
          <p:cNvGraphicFramePr/>
          <p:nvPr/>
        </p:nvGraphicFramePr>
        <p:xfrm>
          <a:off x="4919374" y="4134716"/>
          <a:ext cx="5156489" cy="2997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8" name="Chart 37"/>
          <p:cNvGraphicFramePr/>
          <p:nvPr/>
        </p:nvGraphicFramePr>
        <p:xfrm>
          <a:off x="0" y="3998422"/>
          <a:ext cx="5037513" cy="31338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2295525" y="200025"/>
            <a:ext cx="54864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2760" rIns="0" bIns="0" anchor="ctr"/>
          <a:lstStyle/>
          <a:p>
            <a:pPr algn="ct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>
                <a:solidFill>
                  <a:srgbClr val="000080"/>
                </a:solidFill>
                <a:latin typeface="Arial" pitchFamily="34" charset="0"/>
              </a:rPr>
              <a:t>Beam Induced Background</a:t>
            </a: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74638" y="885825"/>
            <a:ext cx="6126162" cy="6062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36035" rIns="0" bIns="0"/>
          <a:lstStyle/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200" dirty="0" err="1">
                <a:solidFill>
                  <a:srgbClr val="000000"/>
                </a:solidFill>
                <a:latin typeface="Arial" charset="0"/>
                <a:ea typeface="Luxi Sans" charset="0"/>
                <a:cs typeface="Luxi Sans" charset="0"/>
              </a:rPr>
              <a:t>Beamstrahlung</a:t>
            </a:r>
            <a:r>
              <a:rPr lang="en-US" sz="2200" dirty="0">
                <a:solidFill>
                  <a:srgbClr val="000000"/>
                </a:solidFill>
                <a:latin typeface="Arial" charset="0"/>
                <a:ea typeface="Luxi Sans" charset="0"/>
                <a:cs typeface="Luxi Sans" charset="0"/>
              </a:rPr>
              <a:t>:</a:t>
            </a:r>
          </a:p>
          <a:p>
            <a:pPr marL="862013" lvl="1">
              <a:lnSpc>
                <a:spcPct val="87000"/>
              </a:lnSpc>
              <a:spcAft>
                <a:spcPts val="1138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Luxi Sans" charset="0"/>
                <a:cs typeface="Luxi Sans" charset="0"/>
              </a:rPr>
              <a:t>Oppositely charges bunches attract each other and create </a:t>
            </a:r>
            <a:r>
              <a:rPr lang="en-US" sz="2000" dirty="0">
                <a:solidFill>
                  <a:srgbClr val="000000"/>
                </a:solidFill>
                <a:latin typeface="DejaVu Serif" pitchFamily="16" charset="0"/>
                <a:ea typeface="DejaVu Serif" pitchFamily="16" charset="0"/>
                <a:cs typeface="DejaVu Serif" pitchFamily="16" charset="0"/>
              </a:rPr>
              <a:t>γ (</a:t>
            </a:r>
            <a:r>
              <a:rPr lang="en-US" sz="18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ΔE/E = 29% @ 3 </a:t>
            </a:r>
            <a:r>
              <a:rPr lang="en-US" sz="1800" dirty="0" err="1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TeV</a:t>
            </a:r>
            <a:r>
              <a:rPr lang="en-US" sz="2000" dirty="0">
                <a:solidFill>
                  <a:srgbClr val="000000"/>
                </a:solidFill>
                <a:latin typeface="DejaVu Serif" pitchFamily="16" charset="0"/>
                <a:ea typeface="DejaVu Serif" pitchFamily="16" charset="0"/>
                <a:cs typeface="DejaVu Serif" pitchFamily="16" charset="0"/>
              </a:rPr>
              <a:t>)</a:t>
            </a: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200" dirty="0">
                <a:solidFill>
                  <a:srgbClr val="000000"/>
                </a:solidFill>
                <a:latin typeface="Arial" charset="0"/>
                <a:ea typeface="Luxi Sans" charset="0"/>
                <a:cs typeface="Luxi Sans" charset="0"/>
              </a:rPr>
              <a:t>Coherent pairs (</a:t>
            </a:r>
            <a:r>
              <a:rPr lang="en-US" sz="2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3.8×10</a:t>
            </a:r>
            <a:r>
              <a:rPr lang="en-US" sz="2200" baseline="300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8</a:t>
            </a:r>
            <a:r>
              <a:rPr lang="en-US" sz="2200" dirty="0">
                <a:solidFill>
                  <a:srgbClr val="000000"/>
                </a:solidFill>
                <a:latin typeface="Arial" charset="0"/>
                <a:ea typeface="Luxi Sans" charset="0"/>
                <a:cs typeface="Luxi Sans" charset="0"/>
              </a:rPr>
              <a:t> / BX)</a:t>
            </a:r>
          </a:p>
          <a:p>
            <a:pPr marL="862013" lvl="1">
              <a:lnSpc>
                <a:spcPct val="87000"/>
              </a:lnSpc>
              <a:spcAft>
                <a:spcPts val="1138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Luxi Sans" charset="0"/>
                <a:cs typeface="Luxi Sans" charset="0"/>
              </a:rPr>
              <a:t>Very low angles, mostly disappear in the </a:t>
            </a:r>
            <a:r>
              <a:rPr lang="en-US" sz="2000" dirty="0" err="1">
                <a:solidFill>
                  <a:srgbClr val="000000"/>
                </a:solidFill>
                <a:latin typeface="Arial" charset="0"/>
                <a:ea typeface="Luxi Sans" charset="0"/>
                <a:cs typeface="Luxi Sans" charset="0"/>
              </a:rPr>
              <a:t>beampipe</a:t>
            </a:r>
            <a:endParaRPr lang="en-US" sz="2000" dirty="0">
              <a:solidFill>
                <a:srgbClr val="000000"/>
              </a:solidFill>
              <a:latin typeface="Arial" charset="0"/>
              <a:ea typeface="Luxi Sans" charset="0"/>
              <a:cs typeface="Luxi Sans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200" dirty="0">
                <a:solidFill>
                  <a:srgbClr val="000000"/>
                </a:solidFill>
                <a:latin typeface="Arial" charset="0"/>
                <a:ea typeface="Luxi Sans" charset="0"/>
                <a:cs typeface="Luxi Sans" charset="0"/>
              </a:rPr>
              <a:t>Incoherent pairs (</a:t>
            </a:r>
            <a:r>
              <a:rPr lang="en-US" sz="2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3.0×10</a:t>
            </a:r>
            <a:r>
              <a:rPr lang="en-US" sz="2200" baseline="300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5</a:t>
            </a:r>
            <a:r>
              <a:rPr lang="en-US" sz="2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 / BX</a:t>
            </a:r>
            <a:r>
              <a:rPr lang="en-US" sz="2200" dirty="0">
                <a:solidFill>
                  <a:srgbClr val="000000"/>
                </a:solidFill>
                <a:latin typeface="Arial" charset="0"/>
                <a:ea typeface="Luxi Sans" charset="0"/>
                <a:cs typeface="Luxi Sans" charset="0"/>
              </a:rPr>
              <a:t>)</a:t>
            </a:r>
          </a:p>
          <a:p>
            <a:pPr marL="862013" lvl="1">
              <a:lnSpc>
                <a:spcPct val="87000"/>
              </a:lnSpc>
              <a:spcAft>
                <a:spcPts val="1138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Luxi Sans" charset="0"/>
                <a:cs typeface="Luxi Sans" charset="0"/>
              </a:rPr>
              <a:t>Higher angles, need to be suppressed by solenoid field, problematic for VTX</a:t>
            </a:r>
          </a:p>
          <a:p>
            <a:pPr marL="430213" indent="-323850">
              <a:lnSpc>
                <a:spcPct val="91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200" dirty="0" err="1">
                <a:solidFill>
                  <a:srgbClr val="000000"/>
                </a:solidFill>
                <a:latin typeface="Times New Roman" pitchFamily="18" charset="0"/>
                <a:ea typeface="DejaVu Serif" pitchFamily="16" charset="0"/>
                <a:cs typeface="Times New Roman" pitchFamily="18" charset="0"/>
              </a:rPr>
              <a:t>γγ</a:t>
            </a:r>
            <a:r>
              <a:rPr lang="en-US" sz="2200" dirty="0">
                <a:solidFill>
                  <a:srgbClr val="000000"/>
                </a:solidFill>
                <a:latin typeface="DejaVu Serif" pitchFamily="16" charset="0"/>
                <a:ea typeface="DejaVu Serif" pitchFamily="16" charset="0"/>
                <a:cs typeface="DejaVu Serif" pitchFamily="16" charset="0"/>
              </a:rPr>
              <a:t> → </a:t>
            </a:r>
            <a:r>
              <a:rPr lang="en-US" sz="2200" dirty="0">
                <a:solidFill>
                  <a:srgbClr val="000000"/>
                </a:solidFill>
                <a:latin typeface="Arial" charset="0"/>
                <a:ea typeface="DejaVu Serif" pitchFamily="16" charset="0"/>
                <a:cs typeface="DejaVu Serif" pitchFamily="16" charset="0"/>
              </a:rPr>
              <a:t>hadrons </a:t>
            </a:r>
            <a:r>
              <a:rPr lang="en-US" sz="2200" dirty="0" smtClean="0">
                <a:solidFill>
                  <a:srgbClr val="000000"/>
                </a:solidFill>
                <a:latin typeface="Arial" charset="0"/>
                <a:ea typeface="DejaVu Serif" pitchFamily="16" charset="0"/>
                <a:cs typeface="DejaVu Serif" pitchFamily="16" charset="0"/>
              </a:rPr>
              <a:t>(~3 </a:t>
            </a:r>
            <a:r>
              <a:rPr lang="en-US" sz="2200" dirty="0">
                <a:solidFill>
                  <a:srgbClr val="000000"/>
                </a:solidFill>
                <a:latin typeface="Arial" charset="0"/>
                <a:ea typeface="DejaVu Serif" pitchFamily="16" charset="0"/>
                <a:cs typeface="DejaVu Serif" pitchFamily="16" charset="0"/>
              </a:rPr>
              <a:t>/ BX)</a:t>
            </a:r>
          </a:p>
          <a:p>
            <a:pPr marL="862013" lvl="1">
              <a:lnSpc>
                <a:spcPct val="87000"/>
              </a:lnSpc>
              <a:spcAft>
                <a:spcPts val="1138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DejaVu Serif" pitchFamily="16" charset="0"/>
                <a:cs typeface="DejaVu Serif" pitchFamily="16" charset="0"/>
              </a:rPr>
              <a:t>“mini jets” spoiling the physics</a:t>
            </a: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200" dirty="0" err="1">
                <a:solidFill>
                  <a:srgbClr val="000000"/>
                </a:solidFill>
                <a:latin typeface="Arial" charset="0"/>
                <a:ea typeface="DejaVu Serif" pitchFamily="16" charset="0"/>
                <a:cs typeface="DejaVu Serif" pitchFamily="16" charset="0"/>
              </a:rPr>
              <a:t>Beamspectrum</a:t>
            </a:r>
            <a:r>
              <a:rPr lang="en-US" sz="2200" dirty="0">
                <a:solidFill>
                  <a:srgbClr val="000000"/>
                </a:solidFill>
                <a:latin typeface="Arial" charset="0"/>
                <a:ea typeface="DejaVu Serif" pitchFamily="16" charset="0"/>
                <a:cs typeface="DejaVu Serif" pitchFamily="16" charset="0"/>
              </a:rPr>
              <a:t>:</a:t>
            </a:r>
          </a:p>
          <a:p>
            <a:pPr marL="862013" lvl="1">
              <a:lnSpc>
                <a:spcPct val="87000"/>
              </a:lnSpc>
              <a:spcAft>
                <a:spcPts val="1138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DejaVu Serif" pitchFamily="16" charset="0"/>
                <a:cs typeface="DejaVu Serif" pitchFamily="16" charset="0"/>
              </a:rPr>
              <a:t>Only 1/3 of luminosity in                                top 1% of energy</a:t>
            </a:r>
          </a:p>
          <a:p>
            <a:pPr marL="862013" lvl="1">
              <a:lnSpc>
                <a:spcPct val="87000"/>
              </a:lnSpc>
              <a:spcAft>
                <a:spcPts val="1138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US" sz="2000" dirty="0">
              <a:solidFill>
                <a:srgbClr val="000000"/>
              </a:solidFill>
              <a:latin typeface="Arial" charset="0"/>
              <a:ea typeface="DejaVu Serif" pitchFamily="16" charset="0"/>
              <a:cs typeface="DejaVu Serif" pitchFamily="16" charset="0"/>
            </a:endParaRPr>
          </a:p>
          <a:p>
            <a:pPr marL="119063">
              <a:lnSpc>
                <a:spcPct val="87000"/>
              </a:lnSpc>
              <a:spcAft>
                <a:spcPts val="1138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DejaVu Serif" pitchFamily="16" charset="0"/>
                <a:cs typeface="DejaVu Serif" pitchFamily="16" charset="0"/>
              </a:rPr>
              <a:t>→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ea typeface="DejaVu Serif" pitchFamily="16" charset="0"/>
                <a:cs typeface="DejaVu Serif" pitchFamily="16" charset="0"/>
              </a:rPr>
              <a:t>For now: only </a:t>
            </a:r>
            <a:r>
              <a:rPr lang="en-US" sz="2000" dirty="0" err="1" smtClean="0">
                <a:solidFill>
                  <a:srgbClr val="000000"/>
                </a:solidFill>
                <a:latin typeface="Times New Roman" pitchFamily="18" charset="0"/>
                <a:ea typeface="DejaVu Serif" pitchFamily="16" charset="0"/>
                <a:cs typeface="Times New Roman" pitchFamily="18" charset="0"/>
              </a:rPr>
              <a:t>γγ</a:t>
            </a:r>
            <a:r>
              <a:rPr lang="en-US" sz="2000" dirty="0" smtClean="0">
                <a:solidFill>
                  <a:srgbClr val="000000"/>
                </a:solidFill>
                <a:latin typeface="DejaVu Serif" pitchFamily="16" charset="0"/>
                <a:ea typeface="DejaVu Serif" pitchFamily="16" charset="0"/>
                <a:cs typeface="DejaVu Serif" pitchFamily="16" charset="0"/>
              </a:rPr>
              <a:t> →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ea typeface="DejaVu Serif" pitchFamily="16" charset="0"/>
                <a:cs typeface="DejaVu Serif" pitchFamily="16" charset="0"/>
              </a:rPr>
              <a:t>hadrons in </a:t>
            </a:r>
            <a:r>
              <a:rPr lang="en-US" sz="2000" dirty="0" err="1" smtClean="0">
                <a:solidFill>
                  <a:srgbClr val="000000"/>
                </a:solidFill>
                <a:latin typeface="Arial" charset="0"/>
                <a:ea typeface="DejaVu Serif" pitchFamily="16" charset="0"/>
                <a:cs typeface="DejaVu Serif" pitchFamily="16" charset="0"/>
              </a:rPr>
              <a:t>sim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ea typeface="DejaVu Serif" pitchFamily="16" charset="0"/>
                <a:cs typeface="DejaVu Serif" pitchFamily="16" charset="0"/>
              </a:rPr>
              <a:t> &amp; </a:t>
            </a:r>
            <a:r>
              <a:rPr lang="en-US" sz="2000" dirty="0" err="1" smtClean="0">
                <a:solidFill>
                  <a:srgbClr val="000000"/>
                </a:solidFill>
                <a:latin typeface="Arial" charset="0"/>
                <a:ea typeface="DejaVu Serif" pitchFamily="16" charset="0"/>
                <a:cs typeface="DejaVu Serif" pitchFamily="16" charset="0"/>
              </a:rPr>
              <a:t>reco</a:t>
            </a:r>
            <a:endParaRPr lang="en-US" sz="2000" dirty="0">
              <a:solidFill>
                <a:schemeClr val="tx1"/>
              </a:solidFill>
              <a:latin typeface="Arial" charset="0"/>
              <a:ea typeface="DejaVu Serif" pitchFamily="16" charset="0"/>
              <a:cs typeface="DejaVu Serif" pitchFamily="16" charset="0"/>
            </a:endParaRPr>
          </a:p>
        </p:txBody>
      </p:sp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5029200"/>
            <a:ext cx="3657600" cy="1965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17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61225" y="904875"/>
            <a:ext cx="2339975" cy="1381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174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2200" y="2514600"/>
            <a:ext cx="3657600" cy="2514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75" name="Text Box 6"/>
          <p:cNvSpPr txBox="1">
            <a:spLocks noChangeArrowheads="1"/>
          </p:cNvSpPr>
          <p:nvPr/>
        </p:nvSpPr>
        <p:spPr bwMode="auto">
          <a:xfrm>
            <a:off x="8686800" y="6831013"/>
            <a:ext cx="1228725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3333CC"/>
                </a:solidFill>
              </a:rPr>
              <a:t>D. Schulte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2295525" y="200025"/>
            <a:ext cx="54864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2760" rIns="0" bIns="0" anchor="ctr"/>
          <a:lstStyle/>
          <a:p>
            <a:pPr algn="ct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 dirty="0" smtClean="0">
                <a:solidFill>
                  <a:srgbClr val="000080"/>
                </a:solidFill>
                <a:latin typeface="Arial" pitchFamily="34" charset="0"/>
              </a:rPr>
              <a:t>Overlaying LCIO Files</a:t>
            </a:r>
            <a:endParaRPr lang="en-US" sz="2000" b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74638" y="885825"/>
            <a:ext cx="9488487" cy="6062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6035" rIns="0" bIns="0"/>
          <a:lstStyle/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de-DE" sz="2000" dirty="0" smtClean="0">
                <a:solidFill>
                  <a:srgbClr val="000000"/>
                </a:solidFill>
                <a:latin typeface="Arial" pitchFamily="34" charset="0"/>
              </a:rPr>
              <a:t>Implemented lcsim driver</a:t>
            </a:r>
          </a:p>
          <a:p>
            <a:pPr marL="1173163" lvl="1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de-DE" sz="2000" dirty="0" smtClean="0">
                <a:solidFill>
                  <a:srgbClr val="000000"/>
                </a:solidFill>
                <a:latin typeface="Arial" pitchFamily="34" charset="0"/>
              </a:rPr>
              <a:t>Define input LCIO files (no limit)</a:t>
            </a:r>
          </a:p>
          <a:p>
            <a:pPr marL="1173163" lvl="1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de-DE" sz="2000" dirty="0" smtClean="0">
                <a:solidFill>
                  <a:srgbClr val="000000"/>
                </a:solidFill>
                <a:latin typeface="Arial" pitchFamily="34" charset="0"/>
              </a:rPr>
              <a:t>Each LCIO can contribute different number of its events to the overlayed event</a:t>
            </a:r>
          </a:p>
          <a:p>
            <a:pPr marL="1173163" lvl="1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de-DE" sz="2000" dirty="0" smtClean="0">
                <a:solidFill>
                  <a:srgbClr val="000000"/>
                </a:solidFill>
                <a:latin typeface="Arial" pitchFamily="34" charset="0"/>
              </a:rPr>
              <a:t>Set which collections to merge (i.e. no need to merge calo hits for tracking studies)</a:t>
            </a:r>
          </a:p>
          <a:p>
            <a:pPr marL="1173163" lvl="1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de-DE" sz="2000" dirty="0" smtClean="0">
                <a:solidFill>
                  <a:srgbClr val="000000"/>
                </a:solidFill>
                <a:latin typeface="Arial" pitchFamily="34" charset="0"/>
              </a:rPr>
              <a:t>Feedback appreciated: lcsim-contrib/Grefe/overlayEvents</a:t>
            </a:r>
          </a:p>
          <a:p>
            <a:pPr marL="1173163" lvl="1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de-DE" sz="20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de-DE" sz="2000" dirty="0" smtClean="0">
                <a:solidFill>
                  <a:srgbClr val="000000"/>
                </a:solidFill>
                <a:latin typeface="Arial" pitchFamily="34" charset="0"/>
              </a:rPr>
              <a:t>Procedure</a:t>
            </a:r>
          </a:p>
          <a:p>
            <a:pPr marL="1173163" lvl="1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de-DE" sz="2000" dirty="0" smtClean="0">
                <a:solidFill>
                  <a:srgbClr val="000000"/>
                </a:solidFill>
                <a:latin typeface="Arial" pitchFamily="34" charset="0"/>
              </a:rPr>
              <a:t>Simulate signal and background (1 BX per event) separately</a:t>
            </a:r>
          </a:p>
          <a:p>
            <a:pPr marL="1173163" lvl="1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de-DE" sz="2000" dirty="0" smtClean="0">
                <a:solidFill>
                  <a:srgbClr val="000000"/>
                </a:solidFill>
                <a:latin typeface="Arial" pitchFamily="34" charset="0"/>
              </a:rPr>
              <a:t>Merge desired amount of BX with signal LCIO</a:t>
            </a:r>
          </a:p>
          <a:p>
            <a:pPr marL="1173163" lvl="1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de-DE" sz="2000" dirty="0" smtClean="0">
                <a:solidFill>
                  <a:srgbClr val="000000"/>
                </a:solidFill>
                <a:latin typeface="Arial" pitchFamily="34" charset="0"/>
              </a:rPr>
              <a:t>Run reconstruction</a:t>
            </a: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de-DE" sz="20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1173163" lvl="1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en-US" sz="20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SeedTracker Algorithm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274638" y="885825"/>
            <a:ext cx="7753350" cy="6062663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mtClean="0"/>
              <a:t>Track finding begins by forming all possible 3 hit track seeds in the three “Seed Layers”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smtClean="0"/>
              <a:t>Brute force approach to finding all possible track seeds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mtClean="0"/>
              <a:t>Require the presence of a hit in a “Confirmation Layer”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smtClean="0"/>
              <a:t>Significantly reduces the number of candidate tracks to be investigated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mtClean="0"/>
              <a:t>Add hits to the track candidate using hits on the “Extension Layers”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smtClean="0"/>
              <a:t>Discard track candidates with fewer than 7 hits (6 hits for barrel only tracks)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smtClean="0"/>
              <a:t>If two track candidates share more than one hit, best candidate is selected 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mtClean="0"/>
              <a:t>Upon each attempt to add a hit to a track candidate, a helix fit is performed and a global </a:t>
            </a:r>
            <a:r>
              <a:rPr lang="en-US" smtClean="0">
                <a:latin typeface="Symbol" pitchFamily="18" charset="2"/>
              </a:rPr>
              <a:t>c</a:t>
            </a:r>
            <a:r>
              <a:rPr lang="en-US" baseline="30000" smtClean="0"/>
              <a:t>2</a:t>
            </a:r>
            <a:r>
              <a:rPr lang="en-US" smtClean="0"/>
              <a:t> is used to determine if the new track candidate is viable</a:t>
            </a:r>
          </a:p>
          <a:p>
            <a:pPr eaLnBrk="1" hangingPunct="1"/>
            <a:endParaRPr lang="en-US" smtClean="0"/>
          </a:p>
        </p:txBody>
      </p:sp>
      <p:sp>
        <p:nvSpPr>
          <p:cNvPr id="15364" name="Arc 18"/>
          <p:cNvSpPr>
            <a:spLocks/>
          </p:cNvSpPr>
          <p:nvPr/>
        </p:nvSpPr>
        <p:spPr bwMode="auto">
          <a:xfrm>
            <a:off x="8691563" y="2351088"/>
            <a:ext cx="800100" cy="1016000"/>
          </a:xfrm>
          <a:custGeom>
            <a:avLst/>
            <a:gdLst>
              <a:gd name="T0" fmla="*/ 0 w 21600"/>
              <a:gd name="T1" fmla="*/ 0 h 21600"/>
              <a:gd name="T2" fmla="*/ 29632369 w 21600"/>
              <a:gd name="T3" fmla="*/ 47789624 h 21600"/>
              <a:gd name="T4" fmla="*/ 0 w 21600"/>
              <a:gd name="T5" fmla="*/ 47789624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tx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8488363" y="1082675"/>
            <a:ext cx="947737" cy="914400"/>
            <a:chOff x="75" y="624"/>
            <a:chExt cx="597" cy="576"/>
          </a:xfrm>
        </p:grpSpPr>
        <p:sp>
          <p:nvSpPr>
            <p:cNvPr id="15382" name="Arc 4"/>
            <p:cNvSpPr>
              <a:spLocks/>
            </p:cNvSpPr>
            <p:nvPr/>
          </p:nvSpPr>
          <p:spPr bwMode="auto">
            <a:xfrm>
              <a:off x="96" y="624"/>
              <a:ext cx="576" cy="576"/>
            </a:xfrm>
            <a:custGeom>
              <a:avLst/>
              <a:gdLst>
                <a:gd name="T0" fmla="*/ 0 w 21600"/>
                <a:gd name="T1" fmla="*/ 0 h 21600"/>
                <a:gd name="T2" fmla="*/ 15 w 21600"/>
                <a:gd name="T3" fmla="*/ 15 h 21600"/>
                <a:gd name="T4" fmla="*/ 0 w 21600"/>
                <a:gd name="T5" fmla="*/ 15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383" name="Oval 5"/>
            <p:cNvSpPr>
              <a:spLocks noChangeArrowheads="1"/>
            </p:cNvSpPr>
            <p:nvPr/>
          </p:nvSpPr>
          <p:spPr bwMode="auto">
            <a:xfrm>
              <a:off x="640" y="1046"/>
              <a:ext cx="29" cy="29"/>
            </a:xfrm>
            <a:prstGeom prst="ellipse">
              <a:avLst/>
            </a:prstGeom>
            <a:solidFill>
              <a:srgbClr val="FF0000"/>
            </a:soli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/>
            </a:p>
          </p:txBody>
        </p:sp>
        <p:sp>
          <p:nvSpPr>
            <p:cNvPr id="15384" name="Oval 6"/>
            <p:cNvSpPr>
              <a:spLocks noChangeArrowheads="1"/>
            </p:cNvSpPr>
            <p:nvPr/>
          </p:nvSpPr>
          <p:spPr bwMode="auto">
            <a:xfrm>
              <a:off x="614" y="960"/>
              <a:ext cx="29" cy="29"/>
            </a:xfrm>
            <a:prstGeom prst="ellipse">
              <a:avLst/>
            </a:prstGeom>
            <a:solidFill>
              <a:srgbClr val="FF0000"/>
            </a:soli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/>
            </a:p>
          </p:txBody>
        </p:sp>
        <p:sp>
          <p:nvSpPr>
            <p:cNvPr id="15385" name="Oval 7"/>
            <p:cNvSpPr>
              <a:spLocks noChangeArrowheads="1"/>
            </p:cNvSpPr>
            <p:nvPr/>
          </p:nvSpPr>
          <p:spPr bwMode="auto">
            <a:xfrm>
              <a:off x="576" y="888"/>
              <a:ext cx="29" cy="29"/>
            </a:xfrm>
            <a:prstGeom prst="ellipse">
              <a:avLst/>
            </a:prstGeom>
            <a:solidFill>
              <a:srgbClr val="FF0000"/>
            </a:soli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/>
            </a:p>
          </p:txBody>
        </p:sp>
        <p:sp>
          <p:nvSpPr>
            <p:cNvPr id="15386" name="Text Box 8"/>
            <p:cNvSpPr txBox="1">
              <a:spLocks noChangeArrowheads="1"/>
            </p:cNvSpPr>
            <p:nvPr/>
          </p:nvSpPr>
          <p:spPr bwMode="auto">
            <a:xfrm>
              <a:off x="75" y="912"/>
              <a:ext cx="528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800">
                  <a:solidFill>
                    <a:srgbClr val="FF0000"/>
                  </a:solidFill>
                </a:rPr>
                <a:t>Seed</a:t>
              </a:r>
            </a:p>
          </p:txBody>
        </p:sp>
      </p:grpSp>
      <p:sp>
        <p:nvSpPr>
          <p:cNvPr id="15366" name="Text Box 15"/>
          <p:cNvSpPr txBox="1">
            <a:spLocks noChangeArrowheads="1"/>
          </p:cNvSpPr>
          <p:nvPr/>
        </p:nvSpPr>
        <p:spPr bwMode="auto">
          <a:xfrm>
            <a:off x="8361363" y="2738438"/>
            <a:ext cx="99060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>
                <a:solidFill>
                  <a:srgbClr val="66FF66"/>
                </a:solidFill>
              </a:rPr>
              <a:t>Confirm</a:t>
            </a:r>
          </a:p>
        </p:txBody>
      </p:sp>
      <p:sp>
        <p:nvSpPr>
          <p:cNvPr id="15367" name="Arc 11"/>
          <p:cNvSpPr>
            <a:spLocks/>
          </p:cNvSpPr>
          <p:nvPr/>
        </p:nvSpPr>
        <p:spPr bwMode="auto">
          <a:xfrm>
            <a:off x="8589963" y="2433638"/>
            <a:ext cx="914400" cy="914400"/>
          </a:xfrm>
          <a:custGeom>
            <a:avLst/>
            <a:gdLst>
              <a:gd name="T0" fmla="*/ 0 w 21600"/>
              <a:gd name="T1" fmla="*/ 0 h 21600"/>
              <a:gd name="T2" fmla="*/ 38703501 w 21600"/>
              <a:gd name="T3" fmla="*/ 38709597 h 21600"/>
              <a:gd name="T4" fmla="*/ 0 w 21600"/>
              <a:gd name="T5" fmla="*/ 3870959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tx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15368" name="Oval 12"/>
          <p:cNvSpPr>
            <a:spLocks noChangeArrowheads="1"/>
          </p:cNvSpPr>
          <p:nvPr/>
        </p:nvSpPr>
        <p:spPr bwMode="auto">
          <a:xfrm>
            <a:off x="9453563" y="3103563"/>
            <a:ext cx="46037" cy="46037"/>
          </a:xfrm>
          <a:prstGeom prst="ellipse">
            <a:avLst/>
          </a:prstGeom>
          <a:solidFill>
            <a:srgbClr val="FF00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5369" name="Oval 13"/>
          <p:cNvSpPr>
            <a:spLocks noChangeArrowheads="1"/>
          </p:cNvSpPr>
          <p:nvPr/>
        </p:nvSpPr>
        <p:spPr bwMode="auto">
          <a:xfrm>
            <a:off x="9412288" y="2967038"/>
            <a:ext cx="46037" cy="46037"/>
          </a:xfrm>
          <a:prstGeom prst="ellipse">
            <a:avLst/>
          </a:prstGeom>
          <a:solidFill>
            <a:srgbClr val="FF00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5370" name="Oval 14"/>
          <p:cNvSpPr>
            <a:spLocks noChangeArrowheads="1"/>
          </p:cNvSpPr>
          <p:nvPr/>
        </p:nvSpPr>
        <p:spPr bwMode="auto">
          <a:xfrm>
            <a:off x="9351963" y="2852738"/>
            <a:ext cx="46037" cy="46037"/>
          </a:xfrm>
          <a:prstGeom prst="ellipse">
            <a:avLst/>
          </a:prstGeom>
          <a:solidFill>
            <a:srgbClr val="FF00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5371" name="Oval 16"/>
          <p:cNvSpPr>
            <a:spLocks noChangeArrowheads="1"/>
          </p:cNvSpPr>
          <p:nvPr/>
        </p:nvSpPr>
        <p:spPr bwMode="auto">
          <a:xfrm>
            <a:off x="9199563" y="2662238"/>
            <a:ext cx="46037" cy="46037"/>
          </a:xfrm>
          <a:prstGeom prst="ellipse">
            <a:avLst/>
          </a:prstGeom>
          <a:solidFill>
            <a:srgbClr val="00FF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5372" name="Oval 17"/>
          <p:cNvSpPr>
            <a:spLocks noChangeArrowheads="1"/>
          </p:cNvSpPr>
          <p:nvPr/>
        </p:nvSpPr>
        <p:spPr bwMode="auto">
          <a:xfrm>
            <a:off x="9275763" y="2662238"/>
            <a:ext cx="46037" cy="46037"/>
          </a:xfrm>
          <a:prstGeom prst="ellipse">
            <a:avLst/>
          </a:prstGeom>
          <a:solidFill>
            <a:srgbClr val="00FF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5373" name="Arc 21"/>
          <p:cNvSpPr>
            <a:spLocks/>
          </p:cNvSpPr>
          <p:nvPr/>
        </p:nvSpPr>
        <p:spPr bwMode="auto">
          <a:xfrm>
            <a:off x="8605838" y="3760788"/>
            <a:ext cx="914400" cy="914400"/>
          </a:xfrm>
          <a:custGeom>
            <a:avLst/>
            <a:gdLst>
              <a:gd name="T0" fmla="*/ 0 w 21600"/>
              <a:gd name="T1" fmla="*/ 0 h 21600"/>
              <a:gd name="T2" fmla="*/ 38703501 w 21600"/>
              <a:gd name="T3" fmla="*/ 38709597 h 21600"/>
              <a:gd name="T4" fmla="*/ 0 w 21600"/>
              <a:gd name="T5" fmla="*/ 3870959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tx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15374" name="Oval 22"/>
          <p:cNvSpPr>
            <a:spLocks noChangeArrowheads="1"/>
          </p:cNvSpPr>
          <p:nvPr/>
        </p:nvSpPr>
        <p:spPr bwMode="auto">
          <a:xfrm>
            <a:off x="9477375" y="4540250"/>
            <a:ext cx="46038" cy="46038"/>
          </a:xfrm>
          <a:prstGeom prst="ellipse">
            <a:avLst/>
          </a:prstGeom>
          <a:solidFill>
            <a:srgbClr val="FF00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5375" name="Oval 23"/>
          <p:cNvSpPr>
            <a:spLocks noChangeArrowheads="1"/>
          </p:cNvSpPr>
          <p:nvPr/>
        </p:nvSpPr>
        <p:spPr bwMode="auto">
          <a:xfrm>
            <a:off x="9469438" y="4421188"/>
            <a:ext cx="46037" cy="46037"/>
          </a:xfrm>
          <a:prstGeom prst="ellipse">
            <a:avLst/>
          </a:prstGeom>
          <a:solidFill>
            <a:srgbClr val="FF00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5376" name="Oval 24"/>
          <p:cNvSpPr>
            <a:spLocks noChangeArrowheads="1"/>
          </p:cNvSpPr>
          <p:nvPr/>
        </p:nvSpPr>
        <p:spPr bwMode="auto">
          <a:xfrm>
            <a:off x="9401175" y="4289425"/>
            <a:ext cx="46038" cy="46038"/>
          </a:xfrm>
          <a:prstGeom prst="ellipse">
            <a:avLst/>
          </a:prstGeom>
          <a:solidFill>
            <a:srgbClr val="FF00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5377" name="Oval 25"/>
          <p:cNvSpPr>
            <a:spLocks noChangeArrowheads="1"/>
          </p:cNvSpPr>
          <p:nvPr/>
        </p:nvSpPr>
        <p:spPr bwMode="auto">
          <a:xfrm>
            <a:off x="9174163" y="4049713"/>
            <a:ext cx="46037" cy="46037"/>
          </a:xfrm>
          <a:prstGeom prst="ellipse">
            <a:avLst/>
          </a:prstGeom>
          <a:solidFill>
            <a:srgbClr val="00FF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5378" name="Oval 26"/>
          <p:cNvSpPr>
            <a:spLocks noChangeArrowheads="1"/>
          </p:cNvSpPr>
          <p:nvPr/>
        </p:nvSpPr>
        <p:spPr bwMode="auto">
          <a:xfrm>
            <a:off x="9275763" y="4049713"/>
            <a:ext cx="46037" cy="46037"/>
          </a:xfrm>
          <a:prstGeom prst="ellipse">
            <a:avLst/>
          </a:prstGeom>
          <a:solidFill>
            <a:srgbClr val="00FF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8211" name="Text Box 28"/>
          <p:cNvSpPr txBox="1">
            <a:spLocks noChangeArrowheads="1"/>
          </p:cNvSpPr>
          <p:nvPr/>
        </p:nvSpPr>
        <p:spPr bwMode="auto">
          <a:xfrm>
            <a:off x="8428038" y="4051300"/>
            <a:ext cx="915987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1800" dirty="0">
                <a:solidFill>
                  <a:schemeClr val="accent6"/>
                </a:solidFill>
                <a:latin typeface="Luxi Serif" charset="0"/>
                <a:ea typeface="+mn-ea"/>
                <a:cs typeface="+mn-cs"/>
              </a:rPr>
              <a:t>Extend</a:t>
            </a:r>
          </a:p>
        </p:txBody>
      </p:sp>
      <p:sp>
        <p:nvSpPr>
          <p:cNvPr id="8212" name="Oval 29"/>
          <p:cNvSpPr>
            <a:spLocks noChangeArrowheads="1"/>
          </p:cNvSpPr>
          <p:nvPr/>
        </p:nvSpPr>
        <p:spPr bwMode="auto">
          <a:xfrm>
            <a:off x="9078913" y="3873500"/>
            <a:ext cx="46037" cy="46038"/>
          </a:xfrm>
          <a:prstGeom prst="ellipse">
            <a:avLst/>
          </a:prstGeom>
          <a:solidFill>
            <a:schemeClr val="accent6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latin typeface="Luxi Serif" charset="0"/>
              <a:ea typeface="+mn-ea"/>
              <a:cs typeface="+mn-cs"/>
            </a:endParaRPr>
          </a:p>
        </p:txBody>
      </p:sp>
      <p:sp>
        <p:nvSpPr>
          <p:cNvPr id="15381" name="TextBox 25"/>
          <p:cNvSpPr txBox="1">
            <a:spLocks noChangeArrowheads="1"/>
          </p:cNvSpPr>
          <p:nvPr/>
        </p:nvSpPr>
        <p:spPr bwMode="auto">
          <a:xfrm>
            <a:off x="7912100" y="6750050"/>
            <a:ext cx="18954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400" b="1">
                <a:solidFill>
                  <a:srgbClr val="0070C0"/>
                </a:solidFill>
              </a:rPr>
              <a:t>Richard Partridge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Tracking Efficiency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274638" y="885825"/>
            <a:ext cx="9507537" cy="28543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Strategy requirements from </a:t>
            </a:r>
            <a:r>
              <a:rPr lang="en-US" dirty="0" err="1" smtClean="0"/>
              <a:t>SiD</a:t>
            </a:r>
            <a:endParaRPr lang="en-US" dirty="0" smtClean="0"/>
          </a:p>
          <a:p>
            <a:pPr lvl="1" eaLnBrk="1" hangingPunct="1">
              <a:buFont typeface="Arial" pitchFamily="34" charset="0"/>
              <a:buChar char="•"/>
            </a:pPr>
            <a:r>
              <a:rPr lang="en-US" dirty="0" smtClean="0"/>
              <a:t>At least 7 hits on the track</a:t>
            </a:r>
          </a:p>
          <a:p>
            <a:pPr lvl="2" eaLnBrk="1" hangingPunct="1">
              <a:buFont typeface="Arial" pitchFamily="34" charset="0"/>
              <a:buChar char="•"/>
            </a:pPr>
            <a:r>
              <a:rPr lang="en-US" dirty="0" smtClean="0"/>
              <a:t>Only 1 hit per layer</a:t>
            </a:r>
          </a:p>
          <a:p>
            <a:pPr lvl="2" eaLnBrk="1" hangingPunct="1">
              <a:buFont typeface="Arial" pitchFamily="34" charset="0"/>
              <a:buChar char="•"/>
            </a:pPr>
            <a:r>
              <a:rPr lang="en-US" dirty="0" smtClean="0"/>
              <a:t>Special barrel only strategy with 6 hits used to pick up low-p</a:t>
            </a:r>
            <a:r>
              <a:rPr lang="en-US" baseline="-25000" dirty="0" smtClean="0"/>
              <a:t>t</a:t>
            </a:r>
            <a:r>
              <a:rPr lang="en-US" dirty="0" smtClean="0"/>
              <a:t> particles in the central region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&gt; 0.2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 eaLnBrk="1" hangingPunct="1">
              <a:buFont typeface="Arial" pitchFamily="34" charset="0"/>
              <a:buChar char="•"/>
            </a:pPr>
            <a:r>
              <a:rPr lang="en-US" dirty="0" smtClean="0"/>
              <a:t>r - </a:t>
            </a:r>
            <a:r>
              <a:rPr lang="en-US" dirty="0" smtClean="0">
                <a:latin typeface="Symbol" pitchFamily="18" charset="2"/>
              </a:rPr>
              <a:t>f</a:t>
            </a:r>
            <a:r>
              <a:rPr lang="en-US" dirty="0" smtClean="0"/>
              <a:t> and s - z impact parameter cuts |d</a:t>
            </a:r>
            <a:r>
              <a:rPr lang="en-US" baseline="-25000" dirty="0" smtClean="0"/>
              <a:t>0</a:t>
            </a:r>
            <a:r>
              <a:rPr lang="en-US" dirty="0" smtClean="0"/>
              <a:t>| &lt; 1 cm and |z</a:t>
            </a:r>
            <a:r>
              <a:rPr lang="en-US" baseline="-25000" dirty="0" smtClean="0"/>
              <a:t>0</a:t>
            </a:r>
            <a:r>
              <a:rPr lang="en-US" dirty="0" smtClean="0"/>
              <a:t>| &lt; 1 cm 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dirty="0" smtClean="0">
                <a:latin typeface="Symbol" pitchFamily="18" charset="2"/>
              </a:rPr>
              <a:t>c</a:t>
            </a:r>
            <a:r>
              <a:rPr lang="en-US" baseline="30000" dirty="0" smtClean="0"/>
              <a:t>2</a:t>
            </a:r>
            <a:r>
              <a:rPr lang="en-US" dirty="0" smtClean="0"/>
              <a:t> &lt; 50 (</a:t>
            </a:r>
            <a:r>
              <a:rPr lang="en-US" dirty="0" smtClean="0">
                <a:latin typeface="Symbol" pitchFamily="18" charset="2"/>
              </a:rPr>
              <a:t>c</a:t>
            </a:r>
            <a:r>
              <a:rPr lang="en-US" baseline="30000" dirty="0" smtClean="0"/>
              <a:t>2</a:t>
            </a:r>
            <a:r>
              <a:rPr lang="en-US" dirty="0" smtClean="0"/>
              <a:t> &lt; 25 for 6-hit barrel only strategy)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68300" y="3881438"/>
            <a:ext cx="4792663" cy="2854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marL="431800" indent="-323850">
              <a:lnSpc>
                <a:spcPct val="93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defRPr/>
            </a:pPr>
            <a:r>
              <a:rPr lang="en-US" sz="2200" kern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A “findable track” fulfills these cuts</a:t>
            </a:r>
          </a:p>
          <a:p>
            <a:pPr marL="431800" indent="-323850">
              <a:lnSpc>
                <a:spcPct val="93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defRPr/>
            </a:pPr>
            <a:r>
              <a:rPr lang="en-US" sz="2200" kern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Define tracking </a:t>
            </a:r>
            <a:r>
              <a:rPr lang="en-US" sz="2200" kern="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efficiency </a:t>
            </a:r>
            <a:r>
              <a:rPr lang="en-US" sz="2200" kern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as </a:t>
            </a:r>
            <a:r>
              <a:rPr lang="en-US" sz="2200" kern="0" dirty="0" err="1">
                <a:solidFill>
                  <a:srgbClr val="000000"/>
                </a:solidFill>
                <a:latin typeface="+mn-lt"/>
                <a:ea typeface="+mn-ea"/>
                <a:cs typeface="+mn-cs"/>
              </a:rPr>
              <a:t>nReconstructed</a:t>
            </a:r>
            <a:r>
              <a:rPr lang="en-US" sz="2200" kern="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/ </a:t>
            </a:r>
            <a:r>
              <a:rPr lang="en-US" sz="2200" kern="0" dirty="0" err="1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nFindable</a:t>
            </a:r>
            <a:endParaRPr lang="en-US" sz="2200" kern="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431800" indent="-323850">
              <a:lnSpc>
                <a:spcPct val="93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defRPr/>
            </a:pPr>
            <a:r>
              <a:rPr lang="de-DE" sz="2200" kern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Only consider final state MCPs from the signal event for calculating efficiency </a:t>
            </a:r>
            <a:endParaRPr lang="en-US" sz="2200" kern="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229221" y="3913767"/>
            <a:ext cx="4640263" cy="314684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228600" y="914400"/>
            <a:ext cx="9509125" cy="5943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6035" rIns="0" bIns="0"/>
          <a:lstStyle/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Cut-off by algorithm for p</a:t>
            </a:r>
            <a:r>
              <a:rPr lang="en-US" sz="2200" baseline="-33000" dirty="0" smtClean="0">
                <a:solidFill>
                  <a:srgbClr val="000000"/>
                </a:solidFill>
                <a:latin typeface="Arial" pitchFamily="34" charset="0"/>
              </a:rPr>
              <a:t>t </a:t>
            </a: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&lt; 0.2 </a:t>
            </a:r>
            <a:r>
              <a:rPr lang="en-US" sz="2200" dirty="0" err="1" smtClean="0">
                <a:solidFill>
                  <a:srgbClr val="000000"/>
                </a:solidFill>
                <a:latin typeface="Arial" pitchFamily="34" charset="0"/>
              </a:rPr>
              <a:t>GeV</a:t>
            </a:r>
            <a:endParaRPr lang="en-US" sz="2200" baseline="-33000" dirty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Lose some tracks for p</a:t>
            </a:r>
            <a:r>
              <a:rPr lang="en-US" sz="2200" baseline="-33000" dirty="0" smtClean="0">
                <a:solidFill>
                  <a:srgbClr val="000000"/>
                </a:solidFill>
                <a:latin typeface="Arial" pitchFamily="34" charset="0"/>
              </a:rPr>
              <a:t>t </a:t>
            </a: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&lt; 1 </a:t>
            </a:r>
            <a:r>
              <a:rPr lang="en-US" sz="2200" dirty="0" err="1" smtClean="0">
                <a:solidFill>
                  <a:srgbClr val="000000"/>
                </a:solidFill>
                <a:latin typeface="Arial" pitchFamily="34" charset="0"/>
              </a:rPr>
              <a:t>GeV</a:t>
            </a: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 and p</a:t>
            </a:r>
            <a:r>
              <a:rPr lang="en-US" sz="2200" baseline="-33000" dirty="0" smtClean="0">
                <a:solidFill>
                  <a:srgbClr val="000000"/>
                </a:solidFill>
                <a:latin typeface="Arial" pitchFamily="34" charset="0"/>
              </a:rPr>
              <a:t>t  </a:t>
            </a:r>
            <a:r>
              <a:rPr lang="en-US" sz="2200" dirty="0">
                <a:solidFill>
                  <a:srgbClr val="000000"/>
                </a:solidFill>
                <a:latin typeface="Arial" pitchFamily="34" charset="0"/>
              </a:rPr>
              <a:t>&gt;</a:t>
            </a: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2200" dirty="0">
                <a:solidFill>
                  <a:srgbClr val="000000"/>
                </a:solidFill>
                <a:latin typeface="Arial" pitchFamily="34" charset="0"/>
              </a:rPr>
              <a:t>100 </a:t>
            </a:r>
            <a:r>
              <a:rPr lang="en-US" sz="2200" dirty="0" err="1" smtClean="0">
                <a:solidFill>
                  <a:srgbClr val="000000"/>
                </a:solidFill>
                <a:latin typeface="Arial" pitchFamily="34" charset="0"/>
              </a:rPr>
              <a:t>GeV</a:t>
            </a:r>
            <a:endParaRPr lang="en-US" sz="22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de-DE" sz="22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de-DE" sz="22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de-DE" sz="22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de-DE" sz="22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de-DE" sz="22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de-DE" sz="22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de-DE" sz="22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de-DE" sz="22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r>
              <a:rPr lang="de-DE" sz="2200" dirty="0" smtClean="0">
                <a:solidFill>
                  <a:srgbClr val="000000"/>
                </a:solidFill>
                <a:latin typeface="Arial" pitchFamily="34" charset="0"/>
              </a:rPr>
              <a:t>No difference when adding background (except for dips at 0.7 GeV and 1.0 GeV </a:t>
            </a:r>
            <a:r>
              <a:rPr lang="de-DE" sz="2200" dirty="0" smtClean="0">
                <a:solidFill>
                  <a:srgbClr val="000000"/>
                </a:solidFill>
                <a:latin typeface="Arial"/>
                <a:cs typeface="Arial"/>
              </a:rPr>
              <a:t>→ needs to be understood</a:t>
            </a:r>
            <a:r>
              <a:rPr lang="de-DE" sz="2200" dirty="0" smtClean="0">
                <a:solidFill>
                  <a:srgbClr val="000000"/>
                </a:solidFill>
                <a:latin typeface="Arial" pitchFamily="34" charset="0"/>
              </a:rPr>
              <a:t>)</a:t>
            </a: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  <a:tab pos="9410700" algn="l"/>
              </a:tabLst>
            </a:pP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4339" name="Text Box 1"/>
          <p:cNvSpPr txBox="1">
            <a:spLocks noChangeArrowheads="1"/>
          </p:cNvSpPr>
          <p:nvPr/>
        </p:nvSpPr>
        <p:spPr bwMode="auto">
          <a:xfrm>
            <a:off x="2295525" y="200025"/>
            <a:ext cx="54864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2760" rIns="0" bIns="0" anchor="ctr"/>
          <a:lstStyle/>
          <a:p>
            <a:pPr algn="ct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 dirty="0" smtClean="0">
                <a:solidFill>
                  <a:srgbClr val="000080"/>
                </a:solidFill>
                <a:latin typeface="Arial" pitchFamily="34" charset="0"/>
              </a:rPr>
              <a:t>Tracking Efficiency vs. p</a:t>
            </a:r>
            <a:r>
              <a:rPr lang="en-US" sz="2000" b="1" baseline="-25000" dirty="0" smtClean="0">
                <a:solidFill>
                  <a:srgbClr val="000080"/>
                </a:solidFill>
                <a:latin typeface="Arial" pitchFamily="34" charset="0"/>
              </a:rPr>
              <a:t>t</a:t>
            </a:r>
            <a:endParaRPr lang="en-US" sz="2000" b="1" baseline="-33000" dirty="0">
              <a:solidFill>
                <a:srgbClr val="000080"/>
              </a:solidFill>
              <a:latin typeface="Arial" pitchFamily="34" charset="0"/>
            </a:endParaRP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801084" y="2076450"/>
            <a:ext cx="5028231" cy="3409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29084" y="2057400"/>
            <a:ext cx="5028231" cy="3409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Arial"/>
        <a:ea typeface="Luxi Sans"/>
        <a:cs typeface="Luxi Sans"/>
      </a:majorFont>
      <a:minorFont>
        <a:latin typeface="Arial"/>
        <a:ea typeface="Luxi Sans"/>
        <a:cs typeface="Luxi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Luxi Sans"/>
        <a:cs typeface="Luxi Sans"/>
      </a:majorFont>
      <a:minorFont>
        <a:latin typeface="Arial"/>
        <a:ea typeface="Luxi Sans"/>
        <a:cs typeface="Luxi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2922</TotalTime>
  <Words>906</Words>
  <Application>Microsoft Office PowerPoint</Application>
  <PresentationFormat>Custom</PresentationFormat>
  <Paragraphs>166</Paragraphs>
  <Slides>16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Arial</vt:lpstr>
      <vt:lpstr>Luxi Serif</vt:lpstr>
      <vt:lpstr>Luxi Sans</vt:lpstr>
      <vt:lpstr>Times New Roman</vt:lpstr>
      <vt:lpstr>Wingdings</vt:lpstr>
      <vt:lpstr>DejaVu Serif</vt:lpstr>
      <vt:lpstr>Bitstream Vera Sans Mono</vt:lpstr>
      <vt:lpstr>Symbol</vt:lpstr>
      <vt:lpstr>DejaVu Sans</vt:lpstr>
      <vt:lpstr>Office Theme</vt:lpstr>
      <vt:lpstr>1_Office Theme</vt:lpstr>
      <vt:lpstr>Slide 1</vt:lpstr>
      <vt:lpstr>Slide 2</vt:lpstr>
      <vt:lpstr>Slide 3</vt:lpstr>
      <vt:lpstr>Slide 4</vt:lpstr>
      <vt:lpstr>Slide 5</vt:lpstr>
      <vt:lpstr>Slide 6</vt:lpstr>
      <vt:lpstr>SeedTracker Algorithm</vt:lpstr>
      <vt:lpstr>Tracking Efficiency</vt:lpstr>
      <vt:lpstr>Slide 9</vt:lpstr>
      <vt:lpstr>Tracking Efficiency vs. cos(θ)</vt:lpstr>
      <vt:lpstr>Fake Track Rate</vt:lpstr>
      <vt:lpstr>Momentum Resolution</vt:lpstr>
      <vt:lpstr>Momentum Resolution</vt:lpstr>
      <vt:lpstr>Performance of Tracking Algorithm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NICE</dc:creator>
  <cp:lastModifiedBy>NICE</cp:lastModifiedBy>
  <cp:revision>254</cp:revision>
  <cp:lastPrinted>1601-01-01T00:00:00Z</cp:lastPrinted>
  <dcterms:created xsi:type="dcterms:W3CDTF">2008-12-09T11:03:50Z</dcterms:created>
  <dcterms:modified xsi:type="dcterms:W3CDTF">2010-04-21T07:30:38Z</dcterms:modified>
</cp:coreProperties>
</file>