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0" r:id="rId4"/>
  </p:sldMasterIdLst>
  <p:notesMasterIdLst>
    <p:notesMasterId r:id="rId11"/>
  </p:notesMasterIdLst>
  <p:handoutMasterIdLst>
    <p:handoutMasterId r:id="rId32"/>
  </p:handoutMasterIdLst>
  <p:sldIdLst>
    <p:sldId id="429" r:id="rId5"/>
    <p:sldId id="438" r:id="rId6"/>
    <p:sldId id="426" r:id="rId7"/>
    <p:sldId id="433" r:id="rId8"/>
    <p:sldId id="455" r:id="rId9"/>
    <p:sldId id="428" r:id="rId10"/>
    <p:sldId id="451" r:id="rId12"/>
    <p:sldId id="442" r:id="rId13"/>
    <p:sldId id="444" r:id="rId14"/>
    <p:sldId id="443" r:id="rId15"/>
    <p:sldId id="445" r:id="rId16"/>
    <p:sldId id="453" r:id="rId17"/>
    <p:sldId id="454" r:id="rId18"/>
    <p:sldId id="446" r:id="rId19"/>
    <p:sldId id="447" r:id="rId20"/>
    <p:sldId id="449" r:id="rId21"/>
    <p:sldId id="450" r:id="rId22"/>
    <p:sldId id="452" r:id="rId23"/>
    <p:sldId id="437" r:id="rId24"/>
    <p:sldId id="430" r:id="rId25"/>
    <p:sldId id="439" r:id="rId26"/>
    <p:sldId id="440" r:id="rId27"/>
    <p:sldId id="441" r:id="rId28"/>
    <p:sldId id="436" r:id="rId29"/>
    <p:sldId id="434" r:id="rId30"/>
    <p:sldId id="456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C0003B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8" d="100"/>
          <a:sy n="88" d="100"/>
        </p:scale>
        <p:origin x="552" y="62"/>
      </p:cViewPr>
      <p:guideLst>
        <p:guide orient="horz" pos="212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700 ns SW filling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/>
              <a:t>1 m=111 ns</a:t>
            </a:r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700 ns SW filling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700 ns~800 ns SW filling time</a:t>
            </a:r>
            <a:endParaRPr lang="en-US" dirty="0" smtClean="0"/>
          </a:p>
          <a:p>
            <a:r>
              <a:rPr lang="en-US" altLang="en-GB" dirty="0"/>
              <a:t>50 ns 0.44 m TW filling time</a:t>
            </a:r>
            <a:endParaRPr lang="en-US" alt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A681E-573C-47B8-B756-A1C6E5088B0F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Adjust the frequency of the dipole mode by diameter of the cell</a:t>
            </a:r>
            <a:endParaRPr lang="en-US" dirty="0" smtClean="0"/>
          </a:p>
          <a:p>
            <a:r>
              <a:rPr lang="zh-CN" altLang="en-US" dirty="0" smtClean="0"/>
              <a:t>如何引出利用</a:t>
            </a:r>
            <a:r>
              <a:rPr lang="en-US" altLang="zh-CN" dirty="0" smtClean="0"/>
              <a:t>aperture</a:t>
            </a:r>
            <a:r>
              <a:rPr lang="zh-CN" altLang="en-US" dirty="0" smtClean="0"/>
              <a:t>来改变</a:t>
            </a:r>
            <a:r>
              <a:rPr lang="en-US" altLang="zh-CN" dirty="0" smtClean="0"/>
              <a:t>geometry</a:t>
            </a:r>
            <a:r>
              <a:rPr lang="zh-CN" altLang="en-US" dirty="0" smtClean="0"/>
              <a:t>？</a:t>
            </a:r>
            <a:endParaRPr lang="en-US" dirty="0" smtClean="0"/>
          </a:p>
          <a:p>
            <a:r>
              <a:rPr lang="en-US" altLang="zh-CN" dirty="0" smtClean="0"/>
              <a:t>Developed by the linear accelerator society and well</a:t>
            </a:r>
            <a:r>
              <a:rPr lang="en-US" altLang="zh-CN" baseline="0" dirty="0" smtClean="0"/>
              <a:t> applied in the linear collider people</a:t>
            </a:r>
            <a:endParaRPr lang="en-US" altLang="zh-CN" dirty="0" smtClean="0"/>
          </a:p>
          <a:p>
            <a:r>
              <a:rPr lang="en-US" altLang="zh-CN" dirty="0" smtClean="0"/>
              <a:t>Enhanced-bandwidth</a:t>
            </a:r>
            <a:endParaRPr lang="en-US" dirty="0" smtClean="0"/>
          </a:p>
          <a:p>
            <a:r>
              <a:rPr lang="en-US" dirty="0" smtClean="0"/>
              <a:t>Gaussian</a:t>
            </a:r>
            <a:r>
              <a:rPr lang="en-US" baseline="0" dirty="0" smtClean="0"/>
              <a:t>-like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</a:fld>
            <a:endParaRPr lang="it-IT" alt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-1.8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</a:fld>
            <a:endParaRPr lang="it-IT" alt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3.4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6" Type="http://schemas.openxmlformats.org/officeDocument/2006/relationships/image" Target="../media/image25.png"/><Relationship Id="rId25" Type="http://schemas.openxmlformats.org/officeDocument/2006/relationships/image" Target="../media/image24.png"/><Relationship Id="rId24" Type="http://schemas.openxmlformats.org/officeDocument/2006/relationships/image" Target="../media/image23.jpeg"/><Relationship Id="rId23" Type="http://schemas.openxmlformats.org/officeDocument/2006/relationships/image" Target="../media/image22.jpe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jpe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jpeg"/><Relationship Id="rId12" Type="http://schemas.openxmlformats.org/officeDocument/2006/relationships/image" Target="../media/image11.jpeg"/><Relationship Id="rId11" Type="http://schemas.openxmlformats.org/officeDocument/2006/relationships/image" Target="../media/image10.png"/><Relationship Id="rId10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6" Type="http://schemas.openxmlformats.org/officeDocument/2006/relationships/image" Target="../media/image25.png"/><Relationship Id="rId25" Type="http://schemas.openxmlformats.org/officeDocument/2006/relationships/image" Target="../media/image46.png"/><Relationship Id="rId24" Type="http://schemas.openxmlformats.org/officeDocument/2006/relationships/image" Target="../media/image45.jpeg"/><Relationship Id="rId23" Type="http://schemas.openxmlformats.org/officeDocument/2006/relationships/image" Target="../media/image44.jpeg"/><Relationship Id="rId22" Type="http://schemas.openxmlformats.org/officeDocument/2006/relationships/image" Target="../media/image43.png"/><Relationship Id="rId21" Type="http://schemas.openxmlformats.org/officeDocument/2006/relationships/image" Target="../media/image42.png"/><Relationship Id="rId20" Type="http://schemas.openxmlformats.org/officeDocument/2006/relationships/image" Target="../media/image41.jpe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40.png"/><Relationship Id="rId17" Type="http://schemas.openxmlformats.org/officeDocument/2006/relationships/image" Target="../media/image39.png"/><Relationship Id="rId16" Type="http://schemas.openxmlformats.org/officeDocument/2006/relationships/image" Target="../media/image38.png"/><Relationship Id="rId15" Type="http://schemas.openxmlformats.org/officeDocument/2006/relationships/image" Target="../media/image37.png"/><Relationship Id="rId14" Type="http://schemas.openxmlformats.org/officeDocument/2006/relationships/image" Target="../media/image36.png"/><Relationship Id="rId13" Type="http://schemas.openxmlformats.org/officeDocument/2006/relationships/image" Target="../media/image35.jpeg"/><Relationship Id="rId12" Type="http://schemas.openxmlformats.org/officeDocument/2006/relationships/image" Target="../media/image34.jpeg"/><Relationship Id="rId11" Type="http://schemas.openxmlformats.org/officeDocument/2006/relationships/image" Target="../media/image33.png"/><Relationship Id="rId10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4294EE50-87B3-414B-AD9E-518CEF385733}" type="slidenum">
              <a:rPr lang="it-IT" altLang="it-IT" smtClean="0"/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0" y="2514459"/>
            <a:ext cx="10275239" cy="5884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9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2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290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11766699" y="6601755"/>
            <a:ext cx="25728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522240" y="1846003"/>
            <a:ext cx="7837440" cy="442756"/>
          </a:xfrm>
          <a:prstGeom prst="rect">
            <a:avLst/>
          </a:prstGeom>
        </p:spPr>
        <p:txBody>
          <a:bodyPr/>
          <a:lstStyle>
            <a:lvl1pPr algn="l">
              <a:defRPr sz="2175"/>
            </a:lvl1pPr>
          </a:lstStyle>
          <a:p>
            <a:pPr lvl="0"/>
            <a:r>
              <a:rPr lang="en-US" smtClean="0"/>
              <a:t>Click to add subtitle</a:t>
            </a:r>
            <a:endParaRPr lang="en-US" smtClean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28690" y="1157161"/>
            <a:ext cx="7838099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3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22240" y="2354084"/>
            <a:ext cx="11147220" cy="3233387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4005840" y="5648295"/>
            <a:ext cx="7663380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0" y="6433920"/>
            <a:ext cx="12192000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19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			          </a:t>
            </a:r>
            <a:r>
              <a:rPr lang="it-IT" altLang="en-US" sz="2175" b="0" dirty="0" smtClean="0">
                <a:solidFill>
                  <a:srgbClr val="C00000"/>
                </a:solidFill>
              </a:rPr>
              <a:t>XLS										</a:t>
            </a:r>
            <a:r>
              <a:rPr lang="it-IT" altLang="en-US" sz="1270" b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4294EE50-87B3-414B-AD9E-518CEF385733}" type="slidenum">
              <a:rPr lang="it-IT" altLang="it-IT" smtClean="0"/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0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2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0" y="6433920"/>
            <a:ext cx="12192000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19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			          </a:t>
            </a:r>
            <a:r>
              <a:rPr lang="it-IT" altLang="en-US" sz="2175" b="0" dirty="0" smtClean="0">
                <a:solidFill>
                  <a:srgbClr val="C00000"/>
                </a:solidFill>
              </a:rPr>
              <a:t>XLS									</a:t>
            </a:r>
            <a:r>
              <a:rPr lang="it-IT" altLang="en-US" sz="1270" b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1" y="6591340"/>
            <a:ext cx="259199" cy="208822"/>
          </a:xfrm>
        </p:spPr>
        <p:txBody>
          <a:bodyPr/>
          <a:lstStyle>
            <a:lvl1pPr>
              <a:defRPr sz="1180"/>
            </a:lvl1pPr>
          </a:lstStyle>
          <a:p>
            <a:fld id="{9FF39CA2-04EB-4CA6-BF9F-780F92DB7FFC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98444" y="881350"/>
            <a:ext cx="10995111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540">
                <a:solidFill>
                  <a:srgbClr val="C00000"/>
                </a:solidFill>
              </a:defRPr>
            </a:lvl1pPr>
            <a:lvl2pPr marL="326390" indent="-26162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2175"/>
            </a:lvl2pPr>
            <a:lvl3pPr marL="587375" indent="-261620">
              <a:lnSpc>
                <a:spcPct val="100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 sz="1815"/>
            </a:lvl3pPr>
            <a:lvl4pPr marL="848995" indent="-26162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  <a:defRPr sz="1635"/>
            </a:lvl4pPr>
            <a:lvl5pPr marL="1110615" indent="-26162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 sz="1635"/>
            </a:lvl5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65103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dirty="0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10560" y="1599918"/>
            <a:ext cx="5393281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99918"/>
            <a:ext cx="53952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56462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09944" y="1587474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87474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609944" y="3988600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6176641" y="3988600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1815"/>
            </a:lvl1pPr>
            <a:lvl2pPr marL="326390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635"/>
            </a:lvl2pPr>
            <a:lvl3pPr marL="587375" indent="-26162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12192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52" tIns="41476" rIns="82952" bIns="41476" numCol="1" rtlCol="0" anchor="t" anchorCtr="0" compatLnSpc="1"/>
          <a:lstStyle/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de-DE" sz="21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12192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1638" tIns="69555" rIns="81638" bIns="40819"/>
          <a:lstStyle>
            <a:lvl1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6pPr>
            <a:lvl7pPr marL="29718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7pPr>
            <a:lvl8pPr marL="34290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8pPr>
            <a:lvl9pPr marL="3886200" indent="-228600" defTabSz="44894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9pPr>
          </a:lstStyle>
          <a:p>
            <a:pPr algn="ctr" defTabSz="448945" eaLnBrk="1">
              <a:lnSpc>
                <a:spcPct val="93000"/>
              </a:lnSpc>
              <a:buSzPct val="100000"/>
              <a:defRPr/>
            </a:pPr>
            <a:r>
              <a:rPr lang="it-IT" sz="5445" dirty="0" err="1">
                <a:solidFill>
                  <a:srgbClr val="C00000"/>
                </a:solidFill>
              </a:rPr>
              <a:t>Thank</a:t>
            </a:r>
            <a:r>
              <a:rPr lang="it-IT" sz="5445" dirty="0">
                <a:solidFill>
                  <a:srgbClr val="C00000"/>
                </a:solidFill>
              </a:rPr>
              <a:t> </a:t>
            </a:r>
            <a:r>
              <a:rPr lang="it-IT" sz="5445" dirty="0" err="1">
                <a:solidFill>
                  <a:srgbClr val="C00000"/>
                </a:solidFill>
              </a:rPr>
              <a:t>you</a:t>
            </a:r>
            <a:r>
              <a:rPr lang="it-IT" sz="5445" dirty="0">
                <a:solidFill>
                  <a:srgbClr val="C00000"/>
                </a:solidFill>
              </a:rPr>
              <a:t>!</a:t>
            </a:r>
            <a:endParaRPr lang="it-IT" sz="5445" dirty="0">
              <a:solidFill>
                <a:srgbClr val="C00000"/>
              </a:solidFill>
            </a:endParaRPr>
          </a:p>
          <a:p>
            <a:pPr algn="ctr" defTabSz="448945" eaLnBrk="1">
              <a:lnSpc>
                <a:spcPct val="93000"/>
              </a:lnSpc>
              <a:buSzPct val="100000"/>
              <a:defRPr/>
            </a:pPr>
            <a:endParaRPr lang="it-IT" sz="2995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1520" y="5797701"/>
            <a:ext cx="12192000" cy="25844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9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 is funded by the European Union’s Horizon2020 research and innovation </a:t>
            </a:r>
            <a:r>
              <a:rPr lang="en-US" sz="1090" b="1" kern="1200" dirty="0" err="1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programme</a:t>
            </a:r>
            <a:r>
              <a:rPr lang="en-US" sz="1090" b="1" kern="1200" dirty="0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 under Grant Agreement No. 777431.</a:t>
            </a:r>
            <a:endParaRPr lang="de-DE" sz="1090" b="1" dirty="0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208112" y="6174893"/>
            <a:ext cx="11495313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828590" y="1491389"/>
            <a:ext cx="8621909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19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/>
            </a:pPr>
            <a:r>
              <a:rPr kumimoji="0" lang="en-GB" altLang="it-IT" sz="163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                                                       </a:t>
            </a:r>
            <a:r>
              <a:rPr lang="it-IT" altLang="en-US" sz="1635" b="0" i="0" smtClean="0">
                <a:solidFill>
                  <a:schemeClr val="tx1"/>
                </a:solidFill>
              </a:rPr>
              <a:t>www.CompactLight.eu</a:t>
            </a:r>
            <a:endParaRPr lang="it-IT" altLang="it-IT" sz="1635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2230316" y="1762553"/>
            <a:ext cx="7450907" cy="3916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lIns="100784" tIns="50393" rIns="100784" bIns="50393" anchor="b"/>
          <a:lstStyle>
            <a:lvl1pPr algn="ctr">
              <a:defRPr sz="58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</p:spPr>
        <p:txBody>
          <a:bodyPr lIns="100784" tIns="50393" rIns="100784" bIns="50393"/>
          <a:lstStyle>
            <a:lvl1pPr marL="0" indent="0" algn="ctr">
              <a:buNone/>
              <a:defRPr sz="2360"/>
            </a:lvl1pPr>
            <a:lvl2pPr marL="457200" indent="0" algn="ctr">
              <a:buNone/>
              <a:defRPr sz="1995"/>
            </a:lvl2pPr>
            <a:lvl3pPr marL="914400" indent="0" algn="ctr">
              <a:buNone/>
              <a:defRPr sz="1815"/>
            </a:lvl3pPr>
            <a:lvl4pPr marL="1371600" indent="0" algn="ctr">
              <a:buNone/>
              <a:defRPr sz="1725"/>
            </a:lvl4pPr>
            <a:lvl5pPr marL="1828165" indent="0" algn="ctr">
              <a:buNone/>
              <a:defRPr sz="1725"/>
            </a:lvl5pPr>
            <a:lvl6pPr marL="2286000" indent="0" algn="ctr">
              <a:buNone/>
              <a:defRPr sz="1725"/>
            </a:lvl6pPr>
            <a:lvl7pPr marL="2742565" indent="0" algn="ctr">
              <a:buNone/>
              <a:defRPr sz="1725"/>
            </a:lvl7pPr>
            <a:lvl8pPr marL="3199765" indent="0" algn="ctr">
              <a:buNone/>
              <a:defRPr sz="1725"/>
            </a:lvl8pPr>
            <a:lvl9pPr marL="3657600" indent="0" algn="ctr">
              <a:buNone/>
              <a:defRPr sz="1725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lIns="100784" tIns="50393" rIns="100784" bIns="50393"/>
          <a:lstStyle/>
          <a:p>
            <a:fld id="{A182A540-6E45-4C0F-8DD2-BF06CCAC76E4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lIns="100784" tIns="50393" rIns="100784" bIns="50393"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66699" y="6610396"/>
            <a:ext cx="257280" cy="208822"/>
          </a:xfrm>
        </p:spPr>
        <p:txBody>
          <a:bodyPr/>
          <a:lstStyle/>
          <a:p>
            <a:fld id="{18DEE273-3BC2-42BD-B7C3-D03CA0BF3EDD}" type="slidenum">
              <a:rPr lang="en-GB" smtClean="0"/>
            </a:fld>
            <a:endParaRPr lang="en-GB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11766699" y="6601755"/>
            <a:ext cx="25728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522241" y="1846004"/>
            <a:ext cx="7837440" cy="442756"/>
          </a:xfrm>
          <a:prstGeom prst="rect">
            <a:avLst/>
          </a:prstGeom>
        </p:spPr>
        <p:txBody>
          <a:bodyPr/>
          <a:lstStyle>
            <a:lvl1pPr algn="l">
              <a:defRPr sz="2175"/>
            </a:lvl1pPr>
          </a:lstStyle>
          <a:p>
            <a:pPr lvl="0"/>
            <a:r>
              <a:rPr lang="en-US" smtClean="0"/>
              <a:t>Click to add subtitle</a:t>
            </a:r>
            <a:endParaRPr lang="en-US" smtClean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28690" y="1157162"/>
            <a:ext cx="7838099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3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22241" y="2354084"/>
            <a:ext cx="11147220" cy="3233387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4005839" y="5648295"/>
            <a:ext cx="7663380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06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5765" algn="l"/>
                <a:tab pos="813435" algn="l"/>
                <a:tab pos="1221105" algn="l"/>
                <a:tab pos="1628775" algn="l"/>
                <a:tab pos="2035810" algn="l"/>
                <a:tab pos="2443480" algn="l"/>
                <a:tab pos="2851150" algn="l"/>
                <a:tab pos="3258820" algn="l"/>
                <a:tab pos="3666490" algn="l"/>
                <a:tab pos="4074160" algn="l"/>
                <a:tab pos="4481830" algn="l"/>
                <a:tab pos="4888865" algn="l"/>
                <a:tab pos="5296535" algn="l"/>
                <a:tab pos="5704205" algn="l"/>
                <a:tab pos="6111875" algn="l"/>
                <a:tab pos="6519545" algn="l"/>
                <a:tab pos="6927215" algn="l"/>
                <a:tab pos="7334250" algn="l"/>
                <a:tab pos="7741920" algn="l"/>
                <a:tab pos="8149590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  </a:t>
            </a:r>
            <a:r>
              <a:rPr lang="it-IT" altLang="en-US" sz="2175" b="0" smtClean="0">
                <a:solidFill>
                  <a:srgbClr val="C00000"/>
                </a:solidFill>
              </a:rPr>
              <a:t>XLS						</a:t>
            </a:r>
            <a:r>
              <a:rPr lang="it-IT" altLang="en-US" sz="1270" b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4294EE50-87B3-414B-AD9E-518CEF385733}" type="slidenum">
              <a:rPr lang="it-IT" altLang="it-IT" smtClean="0"/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1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3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5"/>
            </a:lvl1pPr>
          </a:lstStyle>
          <a:p>
            <a:pPr lvl="0"/>
            <a:r>
              <a:rPr lang="en-US" smtClean="0"/>
              <a:t>Click to add presenter names</a:t>
            </a:r>
            <a:endParaRPr lang="en-US" smtClean="0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06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5765" algn="l"/>
                <a:tab pos="813435" algn="l"/>
                <a:tab pos="1221105" algn="l"/>
                <a:tab pos="1628775" algn="l"/>
                <a:tab pos="2035810" algn="l"/>
                <a:tab pos="2443480" algn="l"/>
                <a:tab pos="2851150" algn="l"/>
                <a:tab pos="3258820" algn="l"/>
                <a:tab pos="3666490" algn="l"/>
                <a:tab pos="4074160" algn="l"/>
                <a:tab pos="4481830" algn="l"/>
                <a:tab pos="4888865" algn="l"/>
                <a:tab pos="5296535" algn="l"/>
                <a:tab pos="5704205" algn="l"/>
                <a:tab pos="6111875" algn="l"/>
                <a:tab pos="6519545" algn="l"/>
                <a:tab pos="6927215" algn="l"/>
                <a:tab pos="7334250" algn="l"/>
                <a:tab pos="7741920" algn="l"/>
                <a:tab pos="8149590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					    </a:t>
            </a:r>
            <a:r>
              <a:rPr lang="it-IT" altLang="en-US" sz="2175" b="0" smtClean="0">
                <a:solidFill>
                  <a:srgbClr val="C00000"/>
                </a:solidFill>
              </a:rPr>
              <a:t>XLS						</a:t>
            </a:r>
            <a:r>
              <a:rPr lang="it-IT" altLang="en-US" sz="1270" b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1" y="6591340"/>
            <a:ext cx="259199" cy="208822"/>
          </a:xfrm>
        </p:spPr>
        <p:txBody>
          <a:bodyPr/>
          <a:lstStyle>
            <a:lvl1pPr>
              <a:defRPr sz="1180"/>
            </a:lvl1pPr>
          </a:lstStyle>
          <a:p>
            <a:fld id="{9FF39CA2-04EB-4CA6-BF9F-780F92DB7FFC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98444" y="881350"/>
            <a:ext cx="10995111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0"/>
              </a:spcAft>
              <a:defRPr sz="2540">
                <a:solidFill>
                  <a:srgbClr val="C00000"/>
                </a:solidFill>
              </a:defRPr>
            </a:lvl1pPr>
            <a:lvl2pPr marL="326390" indent="-260985">
              <a:lnSpc>
                <a:spcPct val="100000"/>
              </a:lnSpc>
              <a:spcAft>
                <a:spcPts val="1090"/>
              </a:spcAft>
              <a:buFont typeface="Arial" panose="020B0604020202020204" pitchFamily="34" charset="0"/>
              <a:buChar char="•"/>
              <a:defRPr sz="2175"/>
            </a:lvl2pPr>
            <a:lvl3pPr marL="588010" indent="-260985">
              <a:lnSpc>
                <a:spcPct val="100000"/>
              </a:lnSpc>
              <a:spcAft>
                <a:spcPts val="815"/>
              </a:spcAft>
              <a:buFont typeface="Symbol" panose="05050102010706020507" pitchFamily="18" charset="2"/>
              <a:buChar char="-"/>
              <a:defRPr sz="1815"/>
            </a:lvl3pPr>
            <a:lvl4pPr marL="848995" indent="-260985">
              <a:lnSpc>
                <a:spcPct val="100000"/>
              </a:lnSpc>
              <a:spcAft>
                <a:spcPts val="545"/>
              </a:spcAft>
              <a:buFont typeface="Wingdings" panose="05000000000000000000" pitchFamily="2" charset="2"/>
              <a:buChar char="§"/>
              <a:defRPr sz="1635"/>
            </a:lvl4pPr>
            <a:lvl5pPr marL="1110615" indent="-260985">
              <a:lnSpc>
                <a:spcPct val="100000"/>
              </a:lnSpc>
              <a:spcAft>
                <a:spcPts val="545"/>
              </a:spcAft>
              <a:buFont typeface="Wingdings" panose="05000000000000000000" pitchFamily="2" charset="2"/>
              <a:buChar char="ü"/>
              <a:defRPr sz="1635"/>
            </a:lvl5pPr>
          </a:lstStyle>
          <a:p>
            <a:pPr lvl="0"/>
            <a:r>
              <a:rPr lang="en-US" smtClean="0"/>
              <a:t>Click to add title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65103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10560" y="1599918"/>
            <a:ext cx="5393281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81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99918"/>
            <a:ext cx="53952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81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56462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09944" y="1587474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87474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80"/>
            </a:lvl1pPr>
          </a:lstStyle>
          <a:p>
            <a:fld id="{1B83238F-673A-4F65-A6BD-DED2895A3C8A}" type="slidenum">
              <a:rPr lang="it-IT" altLang="it-IT" smtClean="0"/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609944" y="3988600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6176641" y="3988600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90"/>
              </a:spcAft>
              <a:buFontTx/>
              <a:buNone/>
              <a:defRPr sz="1815"/>
            </a:lvl1pPr>
            <a:lvl2pPr marL="32639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•"/>
              <a:defRPr sz="1635"/>
            </a:lvl2pPr>
            <a:lvl3pPr marL="588010" indent="-260985">
              <a:lnSpc>
                <a:spcPct val="100000"/>
              </a:lnSpc>
              <a:spcAft>
                <a:spcPts val="545"/>
              </a:spcAft>
              <a:buFont typeface="Arial" panose="020B0604020202020204" pitchFamily="34" charset="0"/>
              <a:buChar char="−"/>
              <a:defRPr sz="1635"/>
            </a:lvl3pPr>
            <a:lvl4pPr>
              <a:defRPr sz="1635"/>
            </a:lvl4pPr>
            <a:lvl5pPr>
              <a:defRPr sz="1635"/>
            </a:lvl5pPr>
            <a:lvl6pPr>
              <a:defRPr sz="1635"/>
            </a:lvl6pPr>
            <a:lvl7pPr>
              <a:defRPr sz="1635"/>
            </a:lvl7pPr>
            <a:lvl8pPr>
              <a:defRPr sz="1635"/>
            </a:lvl8pPr>
            <a:lvl9pPr>
              <a:defRPr sz="1635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1" y="6368595"/>
            <a:ext cx="12192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rtlCol="0" anchor="t" anchorCtr="0" compatLnSpc="1"/>
          <a:lstStyle/>
          <a:p>
            <a:pPr marL="0" marR="0" indent="0" algn="l" defTabSz="4076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de-DE" sz="21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1" y="672933"/>
            <a:ext cx="12192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1638" tIns="69555" rIns="81638" bIns="40820"/>
          <a:lstStyle>
            <a:lvl1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6pPr>
            <a:lvl7pPr marL="29718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7pPr>
            <a:lvl8pPr marL="34290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8pPr>
            <a:lvl9pPr marL="3886200" indent="-228600" defTabSz="44958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  <a:tab pos="9410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9pPr>
          </a:lstStyle>
          <a:p>
            <a:pPr algn="ctr" defTabSz="407670" eaLnBrk="1">
              <a:lnSpc>
                <a:spcPct val="93000"/>
              </a:lnSpc>
              <a:buSzPct val="100000"/>
              <a:defRPr/>
            </a:pPr>
            <a:r>
              <a:rPr lang="it-IT" sz="5445" dirty="0" err="1">
                <a:solidFill>
                  <a:srgbClr val="C00000"/>
                </a:solidFill>
              </a:rPr>
              <a:t>Thank</a:t>
            </a:r>
            <a:r>
              <a:rPr lang="it-IT" sz="5445" dirty="0">
                <a:solidFill>
                  <a:srgbClr val="C00000"/>
                </a:solidFill>
              </a:rPr>
              <a:t> </a:t>
            </a:r>
            <a:r>
              <a:rPr lang="it-IT" sz="5445" dirty="0" err="1">
                <a:solidFill>
                  <a:srgbClr val="C00000"/>
                </a:solidFill>
              </a:rPr>
              <a:t>you</a:t>
            </a:r>
            <a:r>
              <a:rPr lang="it-IT" sz="5445" dirty="0">
                <a:solidFill>
                  <a:srgbClr val="C00000"/>
                </a:solidFill>
              </a:rPr>
              <a:t>!</a:t>
            </a:r>
            <a:endParaRPr lang="it-IT" sz="5445" dirty="0">
              <a:solidFill>
                <a:srgbClr val="C00000"/>
              </a:solidFill>
            </a:endParaRPr>
          </a:p>
          <a:p>
            <a:pPr algn="ctr" defTabSz="407670" eaLnBrk="1">
              <a:lnSpc>
                <a:spcPct val="93000"/>
              </a:lnSpc>
              <a:buSzPct val="100000"/>
              <a:defRPr/>
            </a:pPr>
            <a:endParaRPr lang="it-IT" sz="2995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1519" y="5796953"/>
            <a:ext cx="12192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90" b="1" kern="1200" smtClean="0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9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528412" y="6218346"/>
            <a:ext cx="11112137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828590" y="1491389"/>
            <a:ext cx="8621909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tabLst>
                <a:tab pos="0" algn="l"/>
                <a:tab pos="447675" algn="l"/>
                <a:tab pos="896620" algn="l"/>
                <a:tab pos="1346200" algn="l"/>
                <a:tab pos="1795145" algn="l"/>
                <a:tab pos="2244725" algn="l"/>
                <a:tab pos="2693670" algn="l"/>
                <a:tab pos="3143250" algn="l"/>
                <a:tab pos="3592195" algn="l"/>
                <a:tab pos="4041775" algn="l"/>
                <a:tab pos="4490720" algn="l"/>
                <a:tab pos="4940300" algn="l"/>
                <a:tab pos="5389245" algn="l"/>
                <a:tab pos="5838825" algn="l"/>
                <a:tab pos="6287770" algn="l"/>
                <a:tab pos="6737350" algn="l"/>
                <a:tab pos="7186295" algn="l"/>
                <a:tab pos="7635875" algn="l"/>
                <a:tab pos="8084820" algn="l"/>
                <a:tab pos="8534400" algn="l"/>
                <a:tab pos="898334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</a:defRPr>
            </a:lvl9pPr>
          </a:lstStyle>
          <a:p>
            <a:pPr marL="0" marR="0" indent="0" algn="l" defTabSz="406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5765" algn="l"/>
                <a:tab pos="813435" algn="l"/>
                <a:tab pos="1221105" algn="l"/>
                <a:tab pos="1628775" algn="l"/>
                <a:tab pos="2035810" algn="l"/>
                <a:tab pos="2443480" algn="l"/>
                <a:tab pos="2851150" algn="l"/>
                <a:tab pos="3258820" algn="l"/>
                <a:tab pos="3666490" algn="l"/>
                <a:tab pos="4074160" algn="l"/>
                <a:tab pos="4481830" algn="l"/>
                <a:tab pos="4888865" algn="l"/>
                <a:tab pos="5296535" algn="l"/>
                <a:tab pos="5704205" algn="l"/>
                <a:tab pos="6111875" algn="l"/>
                <a:tab pos="6519545" algn="l"/>
                <a:tab pos="6927215" algn="l"/>
                <a:tab pos="7334250" algn="l"/>
                <a:tab pos="7741920" algn="l"/>
                <a:tab pos="8149590" algn="l"/>
              </a:tabLst>
              <a:defRPr/>
            </a:pPr>
            <a:r>
              <a:rPr kumimoji="0" lang="en-GB" altLang="it-IT" sz="1635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charset="-128"/>
                <a:cs typeface="+mn-cs"/>
              </a:rPr>
              <a:t>                                                       </a:t>
            </a:r>
            <a:r>
              <a:rPr lang="it-IT" altLang="en-US" sz="1635" b="0" i="0" smtClean="0">
                <a:solidFill>
                  <a:schemeClr val="tx1"/>
                </a:solidFill>
              </a:rPr>
              <a:t>www.CompactLight.eu</a:t>
            </a:r>
            <a:endParaRPr lang="it-IT" altLang="it-IT" sz="1635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5" b="0" dirty="0">
                <a:solidFill>
                  <a:srgbClr val="C00000"/>
                </a:solidFill>
              </a:rPr>
              <a:t> </a:t>
            </a:r>
            <a:endParaRPr lang="it-IT" altLang="en-US" sz="2175" b="0" dirty="0">
              <a:solidFill>
                <a:srgbClr val="C00000"/>
              </a:solidFill>
            </a:endParaRP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2201611" y="1782388"/>
            <a:ext cx="7875865" cy="3916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jpeg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10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27.png"/><Relationship Id="rId7" Type="http://schemas.openxmlformats.org/officeDocument/2006/relationships/image" Target="../media/image26.jpeg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BB7D0-5504-44EA-B143-97A2CA530367}" type="datetimeFigureOut">
              <a:rPr lang="en-GB" smtClean="0"/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B097D-4D31-436E-AABA-A639C294584F}" type="slidenum">
              <a:rPr lang="en-GB" smtClean="0"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" y="6460958"/>
            <a:ext cx="12191991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3" name="Immagine 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-62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ompact.png"/>
          <p:cNvPicPr>
            <a:picLocks noChangeAspect="1"/>
          </p:cNvPicPr>
          <p:nvPr userDrawn="1"/>
        </p:nvPicPr>
        <p:blipFill rotWithShape="1">
          <a:blip r:embed="rId10"/>
          <a:srcRect t="9742" b="15394"/>
          <a:stretch>
            <a:fillRect/>
          </a:stretch>
        </p:blipFill>
        <p:spPr>
          <a:xfrm>
            <a:off x="10376033" y="0"/>
            <a:ext cx="1812670" cy="599051"/>
          </a:xfrm>
          <a:prstGeom prst="rect">
            <a:avLst/>
          </a:prstGeom>
        </p:spPr>
      </p:pic>
      <p:sp>
        <p:nvSpPr>
          <p:cNvPr id="5" name="Textfeld 2"/>
          <p:cNvSpPr txBox="1"/>
          <p:nvPr userDrawn="1"/>
        </p:nvSpPr>
        <p:spPr>
          <a:xfrm>
            <a:off x="968284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endParaRPr lang="de-DE" sz="1100" dirty="0">
              <a:solidFill>
                <a:schemeClr val="tx1"/>
              </a:solidFill>
            </a:endParaRP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  <a:endParaRPr lang="de-DE" sz="1100" dirty="0">
              <a:solidFill>
                <a:schemeClr val="tx1"/>
              </a:solidFill>
            </a:endParaRPr>
          </a:p>
        </p:txBody>
      </p:sp>
      <p:cxnSp>
        <p:nvCxnSpPr>
          <p:cNvPr id="6" name="Gerader Verbinder 13"/>
          <p:cNvCxnSpPr/>
          <p:nvPr userDrawn="1"/>
        </p:nvCxnSpPr>
        <p:spPr bwMode="auto">
          <a:xfrm>
            <a:off x="0" y="674092"/>
            <a:ext cx="121920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Gerader Verbinder 4"/>
          <p:cNvCxnSpPr/>
          <p:nvPr userDrawn="1"/>
        </p:nvCxnSpPr>
        <p:spPr bwMode="auto">
          <a:xfrm>
            <a:off x="9" y="6442937"/>
            <a:ext cx="1219200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2905">
          <a:solidFill>
            <a:srgbClr val="000000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5pPr>
      <a:lvl6pPr marL="2514600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6pPr>
      <a:lvl7pPr marL="2971800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7pPr>
      <a:lvl8pPr marL="3428365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8pPr>
      <a:lvl9pPr marL="3885565" indent="-228600" algn="ctr" defTabSz="44894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440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09880" indent="-309880" algn="l" defTabSz="406400" rtl="0" eaLnBrk="0" fontAlgn="base" hangingPunct="0">
        <a:lnSpc>
          <a:spcPct val="93000"/>
        </a:lnSpc>
        <a:spcBef>
          <a:spcPct val="0"/>
        </a:spcBef>
        <a:spcAft>
          <a:spcPts val="1415"/>
        </a:spcAft>
        <a:buClr>
          <a:srgbClr val="000000"/>
        </a:buClr>
        <a:buSzPct val="100000"/>
        <a:buFont typeface="Times New Roman" panose="02020603050405020304" charset="0"/>
        <a:defRPr sz="1635" u="none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673100" indent="-257810" algn="l" defTabSz="406400" rtl="0" eaLnBrk="0" fontAlgn="base" hangingPunct="0">
        <a:lnSpc>
          <a:spcPct val="93000"/>
        </a:lnSpc>
        <a:spcBef>
          <a:spcPct val="0"/>
        </a:spcBef>
        <a:spcAft>
          <a:spcPts val="1140"/>
        </a:spcAft>
        <a:buClr>
          <a:srgbClr val="000000"/>
        </a:buClr>
        <a:buSzPct val="100000"/>
        <a:buFont typeface="Times New Roman" panose="02020603050405020304" charset="0"/>
        <a:defRPr sz="2540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2pPr>
      <a:lvl3pPr marL="103568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charset="0"/>
        <a:defRPr sz="217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3pPr>
      <a:lvl4pPr marL="1450340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4pPr>
      <a:lvl5pPr marL="186499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5pPr>
      <a:lvl6pPr marL="2280920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6pPr>
      <a:lvl7pPr marL="2696210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7pPr>
      <a:lvl8pPr marL="3110230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8pPr>
      <a:lvl9pPr marL="3524885" indent="-207645" algn="l" defTabSz="407035" rtl="0" eaLnBrk="1" fontAlgn="base" hangingPunct="1">
        <a:lnSpc>
          <a:spcPct val="93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2pPr>
      <a:lvl3pPr marL="82931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3pPr>
      <a:lvl4pPr marL="124460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4pPr>
      <a:lvl5pPr marL="165925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5pPr>
      <a:lvl6pPr marL="207391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6pPr>
      <a:lvl7pPr marL="248856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7pPr>
      <a:lvl8pPr marL="2902585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8pPr>
      <a:lvl9pPr marL="3317240" algn="l" defTabSz="414020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6468871"/>
            <a:ext cx="12191990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26585" rtlCol="0">
            <a:noAutofit/>
          </a:bodyPr>
          <a:lstStyle/>
          <a:p>
            <a:endParaRPr lang="de-DE" sz="1635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05376" y="36536"/>
            <a:ext cx="1049515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766699" y="6610396"/>
            <a:ext cx="257280" cy="20882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/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04495" algn="l"/>
                <a:tab pos="812165" algn="l"/>
                <a:tab pos="1219200" algn="l"/>
                <a:tab pos="1626870" algn="l"/>
                <a:tab pos="2034540" algn="l"/>
                <a:tab pos="2442210" algn="l"/>
                <a:tab pos="2849880" algn="l"/>
                <a:tab pos="3257550" algn="l"/>
                <a:tab pos="3665220" algn="l"/>
                <a:tab pos="4072255" algn="l"/>
                <a:tab pos="4479925" algn="l"/>
                <a:tab pos="4887595" algn="l"/>
                <a:tab pos="5295265" algn="l"/>
                <a:tab pos="5702935" algn="l"/>
                <a:tab pos="6110605" algn="l"/>
                <a:tab pos="6517640" algn="l"/>
                <a:tab pos="6925310" algn="l"/>
                <a:tab pos="7332980" algn="l"/>
                <a:tab pos="7740650" algn="l"/>
                <a:tab pos="8148320" algn="l"/>
              </a:tabLst>
              <a:defRPr sz="118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8"/>
          <a:srcRect t="9742" b="15394"/>
          <a:stretch>
            <a:fillRect/>
          </a:stretch>
        </p:blipFill>
        <p:spPr>
          <a:xfrm>
            <a:off x="9831875" y="1"/>
            <a:ext cx="2192332" cy="54344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1476540" y="103607"/>
            <a:ext cx="1565573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chemeClr val="tx1"/>
                </a:solidFill>
              </a:rPr>
              <a:t>Funded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by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the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endParaRPr lang="de-DE" sz="1000" dirty="0">
              <a:solidFill>
                <a:schemeClr val="tx1"/>
              </a:solidFill>
            </a:endParaRPr>
          </a:p>
          <a:p>
            <a:r>
              <a:rPr lang="de-DE" sz="1000" dirty="0">
                <a:solidFill>
                  <a:schemeClr val="tx1"/>
                </a:solidFill>
              </a:rPr>
              <a:t>European Union</a:t>
            </a:r>
            <a:endParaRPr lang="de-DE" sz="1000" dirty="0">
              <a:solidFill>
                <a:schemeClr val="tx1"/>
              </a:solidFill>
            </a:endParaRPr>
          </a:p>
        </p:txBody>
      </p:sp>
      <p:cxnSp>
        <p:nvCxnSpPr>
          <p:cNvPr id="14" name="Gerader Verbinder 13"/>
          <p:cNvCxnSpPr/>
          <p:nvPr userDrawn="1"/>
        </p:nvCxnSpPr>
        <p:spPr bwMode="auto">
          <a:xfrm>
            <a:off x="0" y="611524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/>
          <p:cNvCxnSpPr/>
          <p:nvPr userDrawn="1"/>
        </p:nvCxnSpPr>
        <p:spPr bwMode="auto">
          <a:xfrm>
            <a:off x="-1" y="6452522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2905">
          <a:solidFill>
            <a:srgbClr val="000000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5pPr>
      <a:lvl6pPr marL="2280920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6pPr>
      <a:lvl7pPr marL="2695575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7pPr>
      <a:lvl8pPr marL="3110230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8pPr>
      <a:lvl9pPr marL="3524885" indent="-207645" algn="ctr" defTabSz="40767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defRPr sz="3990">
          <a:solidFill>
            <a:srgbClr val="000000"/>
          </a:solidFill>
          <a:latin typeface="Arial" panose="020B0604020202020204" pitchFamily="3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09880" indent="-309880" algn="l" defTabSz="406400" rtl="0" eaLnBrk="0" fontAlgn="base" hangingPunct="0">
        <a:lnSpc>
          <a:spcPct val="93000"/>
        </a:lnSpc>
        <a:spcBef>
          <a:spcPct val="0"/>
        </a:spcBef>
        <a:spcAft>
          <a:spcPts val="1280"/>
        </a:spcAft>
        <a:buClr>
          <a:srgbClr val="000000"/>
        </a:buClr>
        <a:buSzPct val="100000"/>
        <a:buFont typeface="Times New Roman" panose="02020603050405020304" charset="0"/>
        <a:defRPr sz="1635" u="none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672465" indent="-257810" algn="l" defTabSz="406400" rtl="0" eaLnBrk="0" fontAlgn="base" hangingPunct="0">
        <a:lnSpc>
          <a:spcPct val="93000"/>
        </a:lnSpc>
        <a:spcBef>
          <a:spcPct val="0"/>
        </a:spcBef>
        <a:spcAft>
          <a:spcPts val="1030"/>
        </a:spcAft>
        <a:buClr>
          <a:srgbClr val="000000"/>
        </a:buClr>
        <a:buSzPct val="100000"/>
        <a:buFont typeface="Times New Roman" panose="02020603050405020304" charset="0"/>
        <a:defRPr sz="2540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2pPr>
      <a:lvl3pPr marL="1035685" indent="-205740" algn="l" defTabSz="406400" rtl="0" eaLnBrk="0" fontAlgn="base" hangingPunct="0">
        <a:lnSpc>
          <a:spcPct val="93000"/>
        </a:lnSpc>
        <a:spcBef>
          <a:spcPct val="0"/>
        </a:spcBef>
        <a:spcAft>
          <a:spcPts val="770"/>
        </a:spcAft>
        <a:buClr>
          <a:srgbClr val="000000"/>
        </a:buClr>
        <a:buSzPct val="100000"/>
        <a:buFont typeface="Times New Roman" panose="02020603050405020304" charset="0"/>
        <a:defRPr sz="217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3pPr>
      <a:lvl4pPr marL="1450340" indent="-205740" algn="l" defTabSz="406400" rtl="0" eaLnBrk="0" fontAlgn="base" hangingPunct="0">
        <a:lnSpc>
          <a:spcPct val="93000"/>
        </a:lnSpc>
        <a:spcBef>
          <a:spcPct val="0"/>
        </a:spcBef>
        <a:spcAft>
          <a:spcPts val="52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4pPr>
      <a:lvl5pPr marL="1864995" indent="-205740" algn="l" defTabSz="406400" rtl="0" eaLnBrk="0" fontAlgn="base" hangingPunct="0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MS PGothic" panose="020B0600070205080204" charset="-128"/>
          <a:cs typeface="MS PGothic" panose="020B0600070205080204" charset="-128"/>
        </a:defRPr>
      </a:lvl5pPr>
      <a:lvl6pPr marL="2280920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6pPr>
      <a:lvl7pPr marL="2695575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7pPr>
      <a:lvl8pPr marL="3110230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8pPr>
      <a:lvl9pPr marL="3524885" indent="-207645" algn="l" defTabSz="407670" rtl="0" eaLnBrk="1" fontAlgn="base" hangingPunct="1">
        <a:lnSpc>
          <a:spcPct val="93000"/>
        </a:lnSpc>
        <a:spcBef>
          <a:spcPct val="0"/>
        </a:spcBef>
        <a:spcAft>
          <a:spcPts val="260"/>
        </a:spcAft>
        <a:buClr>
          <a:srgbClr val="000000"/>
        </a:buClr>
        <a:buSzPct val="100000"/>
        <a:buFont typeface="Times New Roman" panose="02020603050405020304" charset="0"/>
        <a:defRPr sz="1815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2pPr>
      <a:lvl3pPr marL="82931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3pPr>
      <a:lvl4pPr marL="124396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4pPr>
      <a:lvl5pPr marL="165862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5pPr>
      <a:lvl6pPr marL="207391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6pPr>
      <a:lvl7pPr marL="248856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7pPr>
      <a:lvl8pPr marL="2903220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8pPr>
      <a:lvl9pPr marL="3317875" algn="l" defTabSz="414655" rtl="0" eaLnBrk="1" latinLnBrk="0" hangingPunct="1">
        <a:defRPr sz="16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54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56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61.png"/><Relationship Id="rId3" Type="http://schemas.openxmlformats.org/officeDocument/2006/relationships/image" Target="../media/image60.emf"/><Relationship Id="rId2" Type="http://schemas.openxmlformats.org/officeDocument/2006/relationships/tags" Target="../tags/tag9.xml"/><Relationship Id="rId1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tags" Target="../tags/tag11.xml"/><Relationship Id="rId2" Type="http://schemas.openxmlformats.org/officeDocument/2006/relationships/image" Target="../media/image62.png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3.xml"/><Relationship Id="rId3" Type="http://schemas.openxmlformats.org/officeDocument/2006/relationships/image" Target="../media/image64.png"/><Relationship Id="rId2" Type="http://schemas.openxmlformats.org/officeDocument/2006/relationships/tags" Target="../tags/tag12.xml"/><Relationship Id="rId1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67.GIF"/><Relationship Id="rId5" Type="http://schemas.openxmlformats.org/officeDocument/2006/relationships/tags" Target="../tags/tag16.xml"/><Relationship Id="rId4" Type="http://schemas.openxmlformats.org/officeDocument/2006/relationships/image" Target="../media/image66.png"/><Relationship Id="rId3" Type="http://schemas.openxmlformats.org/officeDocument/2006/relationships/tags" Target="../tags/tag15.xml"/><Relationship Id="rId2" Type="http://schemas.openxmlformats.org/officeDocument/2006/relationships/image" Target="../media/image65.png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9.xml"/><Relationship Id="rId4" Type="http://schemas.openxmlformats.org/officeDocument/2006/relationships/image" Target="../media/image72.emf"/><Relationship Id="rId3" Type="http://schemas.openxmlformats.org/officeDocument/2006/relationships/image" Target="../media/image71.wmf"/><Relationship Id="rId2" Type="http://schemas.openxmlformats.org/officeDocument/2006/relationships/oleObject" Target="../embeddings/oleObject4.bin"/><Relationship Id="rId1" Type="http://schemas.openxmlformats.org/officeDocument/2006/relationships/image" Target="../media/image70.emf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22.xml"/><Relationship Id="rId2" Type="http://schemas.openxmlformats.org/officeDocument/2006/relationships/image" Target="../media/image80.emf"/><Relationship Id="rId1" Type="http://schemas.openxmlformats.org/officeDocument/2006/relationships/image" Target="../media/image7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.xml"/><Relationship Id="rId1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48.png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5.xml"/><Relationship Id="rId1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6.xml"/><Relationship Id="rId2" Type="http://schemas.openxmlformats.org/officeDocument/2006/relationships/image" Target="../media/image50.png"/><Relationship Id="rId1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50.png"/><Relationship Id="rId1" Type="http://schemas.openxmlformats.org/officeDocument/2006/relationships/image" Target="../media/image5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it-IT" altLang="it-IT" sz="107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881" y="1323702"/>
            <a:ext cx="10275239" cy="1770507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3500" dirty="0" smtClean="0"/>
              <a:t>Two-bunch operation </a:t>
            </a:r>
            <a:r>
              <a:rPr lang="en-US" altLang="en-GB" sz="3500" dirty="0" smtClean="0"/>
              <a:t>for Compact Light</a:t>
            </a:r>
            <a:r>
              <a:rPr lang="en-GB" sz="3500" dirty="0" smtClean="0"/>
              <a:t>:</a:t>
            </a:r>
            <a:r>
              <a:rPr lang="en-GB" sz="3630" dirty="0" smtClean="0"/>
              <a:t> </a:t>
            </a:r>
            <a:endParaRPr lang="en-GB" sz="3630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000" dirty="0">
                <a:sym typeface="+mn-ea"/>
              </a:rPr>
              <a:t>sub-harmonic transverse deflector system </a:t>
            </a:r>
            <a:r>
              <a:rPr lang="en-US" sz="3000" dirty="0" smtClean="0">
                <a:sym typeface="+mn-ea"/>
              </a:rPr>
              <a:t>design</a:t>
            </a:r>
            <a:endParaRPr lang="en-US" sz="3000" dirty="0" smtClean="0">
              <a:sym typeface="+mn-e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000" dirty="0" smtClean="0"/>
              <a:t>and lo</a:t>
            </a:r>
            <a:r>
              <a:rPr lang="en-US" sz="3000" dirty="0" smtClean="0">
                <a:solidFill>
                  <a:srgbClr val="C0003B"/>
                </a:solidFill>
              </a:rPr>
              <a:t>ng-</a:t>
            </a:r>
            <a:r>
              <a:rPr lang="en-US" sz="3000" dirty="0" smtClean="0"/>
              <a:t>range </a:t>
            </a:r>
            <a:r>
              <a:rPr lang="en-US" sz="3000" dirty="0"/>
              <a:t>transverse wakefield optimization</a:t>
            </a:r>
            <a:endParaRPr lang="en-GB" sz="3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305182" y="3688619"/>
            <a:ext cx="9056639" cy="1388478"/>
          </a:xfrm>
        </p:spPr>
        <p:txBody>
          <a:bodyPr>
            <a:normAutofit/>
          </a:bodyPr>
          <a:lstStyle/>
          <a:p>
            <a:pPr algn="ctr"/>
            <a:r>
              <a:rPr lang="en-US" sz="2540" dirty="0" smtClean="0"/>
              <a:t>Xiaowei Wu, Walter Wuensch</a:t>
            </a:r>
            <a:endParaRPr lang="en-US" sz="2540" dirty="0" smtClean="0"/>
          </a:p>
          <a:p>
            <a:pPr algn="ctr"/>
            <a:r>
              <a:rPr lang="en-US" altLang="zh-CN" sz="2540" dirty="0" smtClean="0"/>
              <a:t>xiaowei.wu@cern.ch</a:t>
            </a:r>
            <a:endParaRPr lang="en-GB" sz="2540" dirty="0"/>
          </a:p>
          <a:p>
            <a:pPr algn="ctr"/>
            <a:r>
              <a:rPr lang="en-US" altLang="en-GB" sz="2540" dirty="0" smtClean="0"/>
              <a:t>27</a:t>
            </a:r>
            <a:r>
              <a:rPr lang="en-GB" sz="2540" dirty="0" smtClean="0"/>
              <a:t>.</a:t>
            </a:r>
            <a:r>
              <a:rPr lang="en-US" altLang="en-GB" sz="2540" dirty="0" smtClean="0"/>
              <a:t>5</a:t>
            </a:r>
            <a:r>
              <a:rPr lang="en-GB" sz="2540" dirty="0" smtClean="0"/>
              <a:t>.2020</a:t>
            </a:r>
            <a:endParaRPr lang="en-GB" sz="2540" dirty="0"/>
          </a:p>
          <a:p>
            <a:pPr algn="ctr"/>
            <a:endParaRPr lang="en-GB" sz="254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2754630"/>
            <a:ext cx="3375660" cy="32994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985" y="2754630"/>
            <a:ext cx="3345180" cy="3276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66670" y="154623"/>
            <a:ext cx="703643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en-US" sz="28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TM110 mode in transverse deflecting cavity</a:t>
            </a:r>
            <a:endParaRPr lang="en-US" altLang="en-US" sz="28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66670" y="2325370"/>
            <a:ext cx="1792605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TM010 mode</a:t>
            </a:r>
            <a:endParaRPr 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2433320" y="6094730"/>
            <a:ext cx="2058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Accelerating mode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8125460" y="6094730"/>
            <a:ext cx="3048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Dipole mode</a:t>
            </a:r>
            <a:endParaRPr lang="en-US" altLang="zh-CN"/>
          </a:p>
          <a:p>
            <a:r>
              <a:rPr lang="en-US" altLang="zh-CN"/>
              <a:t>Transverse kick to beam</a:t>
            </a:r>
            <a:endParaRPr lang="en-US" altLang="zh-CN"/>
          </a:p>
        </p:txBody>
      </p:sp>
      <p:sp>
        <p:nvSpPr>
          <p:cNvPr id="7" name="TextBox 33"/>
          <p:cNvSpPr txBox="1"/>
          <p:nvPr/>
        </p:nvSpPr>
        <p:spPr>
          <a:xfrm>
            <a:off x="8403590" y="2325370"/>
            <a:ext cx="1792605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TM110 mode</a:t>
            </a:r>
            <a:endParaRPr lang="en-US" sz="2000" dirty="0"/>
          </a:p>
        </p:txBody>
      </p:sp>
      <p:sp>
        <p:nvSpPr>
          <p:cNvPr id="8" name="文本框 7"/>
          <p:cNvSpPr txBox="1"/>
          <p:nvPr/>
        </p:nvSpPr>
        <p:spPr>
          <a:xfrm>
            <a:off x="521335" y="990600"/>
            <a:ext cx="91706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Transverse magnetic field of TM010 and TM110 in pillbox cavity</a:t>
            </a:r>
            <a:endParaRPr lang="en-US" altLang="zh-CN" sz="2000"/>
          </a:p>
          <a:p>
            <a:endParaRPr lang="en-US" altLang="zh-CN" sz="2000"/>
          </a:p>
        </p:txBody>
      </p:sp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520690" y="3723005"/>
          <a:ext cx="1413510" cy="839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" r:id="rId3" imgW="812800" imgH="482600" progId="Equation.KSEE3">
                  <p:embed/>
                </p:oleObj>
              </mc:Choice>
              <mc:Fallback>
                <p:oleObj name="" r:id="rId3" imgW="812800" imgH="4826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20690" y="3723005"/>
                        <a:ext cx="1413510" cy="839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9"/>
          <p:cNvPicPr>
            <a:picLocks noChangeAspect="1"/>
          </p:cNvPicPr>
          <p:nvPr/>
        </p:nvPicPr>
        <p:blipFill rotWithShape="1">
          <a:blip r:embed="rId1"/>
          <a:srcRect l="63909"/>
          <a:stretch>
            <a:fillRect/>
          </a:stretch>
        </p:blipFill>
        <p:spPr>
          <a:xfrm>
            <a:off x="6715988" y="3549470"/>
            <a:ext cx="1722490" cy="2088000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6304915" y="700864"/>
            <a:ext cx="3133725" cy="239585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72627" y="181439"/>
            <a:ext cx="5870575" cy="546100"/>
          </a:xfrm>
          <a:prstGeom prst="rect">
            <a:avLst/>
          </a:prstGeom>
        </p:spPr>
        <p:txBody>
          <a:bodyPr/>
          <a:lstStyle/>
          <a:p>
            <a:pPr algn="l">
              <a:buClrTx/>
              <a:buSzTx/>
              <a:buFontTx/>
            </a:pPr>
            <a:r>
              <a:rPr 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Transverse </a:t>
            </a:r>
            <a:r>
              <a:rPr lang="en-US" alt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</a:t>
            </a:r>
            <a:r>
              <a:rPr 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eflecting </a:t>
            </a:r>
            <a:r>
              <a:rPr lang="en-US" alt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</a:t>
            </a:r>
            <a:r>
              <a:rPr 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avity </a:t>
            </a:r>
            <a:r>
              <a:rPr lang="en-US" alt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(TDC)</a:t>
            </a:r>
            <a:r>
              <a:rPr lang="en-GB" sz="18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  <a:endParaRPr lang="en-GB" sz="18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855" y="856891"/>
            <a:ext cx="51600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Hard X-ray mode: 5.5 GeV bunch</a:t>
            </a:r>
            <a:endParaRPr lang="en-US" dirty="0" smtClean="0"/>
          </a:p>
          <a:p>
            <a:r>
              <a:rPr lang="en-US" dirty="0"/>
              <a:t>x</a:t>
            </a:r>
            <a:r>
              <a:rPr lang="en-US" dirty="0" smtClean="0"/>
              <a:t>=2.5 mm, y is drift length</a:t>
            </a:r>
            <a:endParaRPr lang="en-US" alt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5755" y="1872086"/>
            <a:ext cx="6239278" cy="1249681"/>
            <a:chOff x="774168" y="5435972"/>
            <a:chExt cx="6877650" cy="1377540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926295" y="5773798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53" tIns="41476" rIns="82953" bIns="41476" numCol="1" rtlCol="0" anchor="t" anchorCtr="0" compatLnSpc="1"/>
            <a:lstStyle/>
            <a:p>
              <a:pPr defTabSz="40767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175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57487" y="5939504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66256" y="5952328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74168" y="6021879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endCxn id="19" idx="6"/>
            </p:cNvCxnSpPr>
            <p:nvPr/>
          </p:nvCxnSpPr>
          <p:spPr bwMode="auto">
            <a:xfrm flipV="1">
              <a:off x="2359648" y="5627065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358344" y="6021881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Oval 17"/>
            <p:cNvSpPr/>
            <p:nvPr/>
          </p:nvSpPr>
          <p:spPr bwMode="auto">
            <a:xfrm>
              <a:off x="6235100" y="617871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25384" y="5544687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3089938" y="6477119"/>
              <a:ext cx="3309917" cy="1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3935233" y="6476827"/>
              <a:ext cx="1620431" cy="336685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US" altLang="en-GB" sz="1450" dirty="0">
                  <a:sym typeface="+mn-ea"/>
                </a:rPr>
                <a:t>y=drifting length</a:t>
              </a:r>
              <a:endParaRPr lang="en-GB" sz="145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504428" y="5549505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6575695" y="5835052"/>
              <a:ext cx="1076123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/>
                <a:t>x</a:t>
              </a:r>
              <a:r>
                <a:rPr lang="en-GB" sz="1450" dirty="0" smtClean="0"/>
                <a:t>=2.5 </a:t>
              </a:r>
              <a:r>
                <a:rPr lang="en-GB" sz="1450" dirty="0"/>
                <a:t>mm</a:t>
              </a:r>
              <a:endParaRPr lang="en-GB" sz="145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31393" y="5435972"/>
              <a:ext cx="552276" cy="361884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r>
                <a:rPr lang="en-GB" sz="1600" b="1" dirty="0">
                  <a:solidFill>
                    <a:srgbClr val="00B050"/>
                  </a:solidFill>
                </a:rPr>
                <a:t>TDC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438801" y="499375"/>
            <a:ext cx="2426526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Traveling-wave structure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54213" y="3488652"/>
            <a:ext cx="49921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Voltage of deflector could be reduced if we increase the drift length</a:t>
            </a:r>
            <a:endParaRPr lang="en-US" sz="1600" dirty="0" smtClean="0"/>
          </a:p>
          <a:p>
            <a:r>
              <a:rPr lang="en-US" sz="1600" dirty="0" smtClean="0"/>
              <a:t>Longer drift length makes standing-wave deflecting cavity possible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Three options for the transverse deflecting cavity</a:t>
            </a:r>
            <a:endParaRPr lang="en-GB" sz="1600" dirty="0" smtClean="0"/>
          </a:p>
          <a:p>
            <a:r>
              <a:rPr lang="en-US" sz="1600" dirty="0" smtClean="0"/>
              <a:t>1. Traveling-wave structure </a:t>
            </a:r>
            <a:endParaRPr lang="en-US" sz="1600" dirty="0" smtClean="0"/>
          </a:p>
          <a:p>
            <a:r>
              <a:rPr lang="en-US" sz="1600" dirty="0" smtClean="0"/>
              <a:t>2. Standing-wave structure, 3-cell structures</a:t>
            </a:r>
            <a:endParaRPr lang="en-US" sz="1600" dirty="0" smtClean="0"/>
          </a:p>
          <a:p>
            <a:r>
              <a:rPr lang="en-US" sz="1600" dirty="0" smtClean="0">
                <a:sym typeface="+mn-ea"/>
              </a:rPr>
              <a:t>3. Standing-wave structure, 5-cell structures</a:t>
            </a:r>
            <a:endParaRPr lang="en-US" sz="1600" dirty="0" smtClean="0"/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144645" y="912786"/>
          <a:ext cx="1295400" cy="763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2" imgW="711200" imgH="419100" progId="Equation.KSEE3">
                  <p:embed/>
                </p:oleObj>
              </mc:Choice>
              <mc:Fallback>
                <p:oleObj name="" r:id="rId2" imgW="711200" imgH="4191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44645" y="912786"/>
                        <a:ext cx="1295400" cy="763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下箭头 4"/>
          <p:cNvSpPr/>
          <p:nvPr/>
        </p:nvSpPr>
        <p:spPr>
          <a:xfrm rot="16200000">
            <a:off x="9329420" y="1408254"/>
            <a:ext cx="722630" cy="1059815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36"/>
          <p:cNvSpPr txBox="1"/>
          <p:nvPr/>
        </p:nvSpPr>
        <p:spPr>
          <a:xfrm>
            <a:off x="10111105" y="1299669"/>
            <a:ext cx="2195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SLAC type LOLA TDC</a:t>
            </a:r>
            <a:endParaRPr lang="en-US" sz="1400" dirty="0" smtClean="0"/>
          </a:p>
          <a:p>
            <a:pPr algn="l"/>
            <a:r>
              <a:rPr lang="en-US" sz="1400" dirty="0" smtClean="0">
                <a:sym typeface="+mn-ea"/>
              </a:rPr>
              <a:t>TM110, </a:t>
            </a:r>
            <a:r>
              <a:rPr lang="en-GB" sz="1400" dirty="0">
                <a:sym typeface="+mn-ea"/>
              </a:rPr>
              <a:t>2</a:t>
            </a:r>
            <a:r>
              <a:rPr lang="en-GB" sz="1400" dirty="0">
                <a:sym typeface="Symbol" panose="05050102010706020507" pitchFamily="18" charset="2"/>
              </a:rPr>
              <a:t>/3 </a:t>
            </a:r>
            <a:r>
              <a:rPr lang="en-US" sz="1400" dirty="0" smtClean="0">
                <a:sym typeface="+mn-ea"/>
              </a:rPr>
              <a:t>mode</a:t>
            </a:r>
            <a:endParaRPr lang="en-US" sz="1400" dirty="0" smtClean="0">
              <a:sym typeface="+mn-ea"/>
            </a:endParaRPr>
          </a:p>
          <a:p>
            <a:pPr algn="ctr"/>
            <a:r>
              <a:rPr lang="en-US" sz="1400" dirty="0" smtClean="0">
                <a:sym typeface="+mn-ea"/>
              </a:rPr>
              <a:t>Length=2.4 m</a:t>
            </a:r>
            <a:endParaRPr lang="en-US" sz="1400" dirty="0" smtClean="0">
              <a:sym typeface="+mn-ea"/>
            </a:endParaRPr>
          </a:p>
          <a:p>
            <a:pPr algn="ctr"/>
            <a:r>
              <a:rPr lang="en-US" sz="1400" dirty="0">
                <a:sym typeface="+mn-ea"/>
              </a:rPr>
              <a:t>Filling time</a:t>
            </a:r>
            <a:r>
              <a:rPr lang="en-US" altLang="zh-CN" sz="1400" dirty="0">
                <a:sym typeface="+mn-ea"/>
              </a:rPr>
              <a:t>~ </a:t>
            </a:r>
            <a:r>
              <a:rPr lang="en-US" altLang="zh-CN" sz="1400" dirty="0" smtClean="0">
                <a:sym typeface="+mn-ea"/>
              </a:rPr>
              <a:t>300 </a:t>
            </a:r>
            <a:r>
              <a:rPr lang="en-US" altLang="zh-CN" sz="1400" dirty="0">
                <a:sym typeface="+mn-ea"/>
              </a:rPr>
              <a:t>ns</a:t>
            </a:r>
            <a:endParaRPr lang="en-US" sz="1400" dirty="0" smtClean="0"/>
          </a:p>
        </p:txBody>
      </p:sp>
      <p:sp>
        <p:nvSpPr>
          <p:cNvPr id="6" name="Rectangle 35"/>
          <p:cNvSpPr/>
          <p:nvPr/>
        </p:nvSpPr>
        <p:spPr>
          <a:xfrm>
            <a:off x="6304915" y="3396896"/>
            <a:ext cx="5846445" cy="239204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33"/>
          <p:cNvSpPr txBox="1"/>
          <p:nvPr/>
        </p:nvSpPr>
        <p:spPr>
          <a:xfrm>
            <a:off x="6454140" y="3195601"/>
            <a:ext cx="2411187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Standing-wave structure</a:t>
            </a:r>
            <a:endParaRPr lang="en-GB" sz="1600" dirty="0"/>
          </a:p>
        </p:txBody>
      </p:sp>
      <p:sp>
        <p:nvSpPr>
          <p:cNvPr id="39" name="下箭头 38"/>
          <p:cNvSpPr/>
          <p:nvPr/>
        </p:nvSpPr>
        <p:spPr>
          <a:xfrm>
            <a:off x="7215505" y="5621301"/>
            <a:ext cx="722630" cy="75565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下箭头 39"/>
          <p:cNvSpPr/>
          <p:nvPr/>
        </p:nvSpPr>
        <p:spPr>
          <a:xfrm>
            <a:off x="10417810" y="5621301"/>
            <a:ext cx="722630" cy="75565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36"/>
          <p:cNvSpPr txBox="1"/>
          <p:nvPr/>
        </p:nvSpPr>
        <p:spPr>
          <a:xfrm>
            <a:off x="9582150" y="6393461"/>
            <a:ext cx="2394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INFN type 5-cell structure</a:t>
            </a:r>
            <a:endParaRPr lang="en-US" sz="1400" dirty="0" smtClean="0"/>
          </a:p>
        </p:txBody>
      </p:sp>
      <p:sp>
        <p:nvSpPr>
          <p:cNvPr id="43" name="TextBox 36"/>
          <p:cNvSpPr txBox="1"/>
          <p:nvPr/>
        </p:nvSpPr>
        <p:spPr>
          <a:xfrm>
            <a:off x="6379845" y="6393461"/>
            <a:ext cx="2394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Tsinghua University type 3-cell structure</a:t>
            </a:r>
            <a:endParaRPr lang="en-US" sz="1400" dirty="0" smtClean="0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3430" y="3635656"/>
            <a:ext cx="2232660" cy="191579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374130" y="947244"/>
            <a:ext cx="2937510" cy="2086610"/>
            <a:chOff x="10038" y="806"/>
            <a:chExt cx="4626" cy="328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38" y="806"/>
              <a:ext cx="4627" cy="3287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3283" y="3656"/>
              <a:ext cx="1291" cy="40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Rectangle 6"/>
          <p:cNvSpPr/>
          <p:nvPr/>
        </p:nvSpPr>
        <p:spPr>
          <a:xfrm>
            <a:off x="33020" y="5842255"/>
            <a:ext cx="6374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900">
                <a:solidFill>
                  <a:srgbClr val="222222"/>
                </a:solidFill>
              </a:rPr>
              <a:t>Loew, G. </a:t>
            </a:r>
            <a:r>
              <a:rPr sz="900" dirty="0">
                <a:solidFill>
                  <a:srgbClr val="222222"/>
                </a:solidFill>
              </a:rPr>
              <a:t>A., &amp; </a:t>
            </a:r>
            <a:r>
              <a:rPr sz="900" dirty="0" err="1">
                <a:solidFill>
                  <a:srgbClr val="222222"/>
                </a:solidFill>
              </a:rPr>
              <a:t>Altenmueller</a:t>
            </a:r>
            <a:r>
              <a:rPr sz="900" dirty="0">
                <a:solidFill>
                  <a:srgbClr val="222222"/>
                </a:solidFill>
              </a:rPr>
              <a:t>, O. H. DESIGN AND APPLICATIONS OF RF DEFLECTING STRUCTURES AT SLAC. </a:t>
            </a:r>
            <a:r>
              <a:rPr lang="en-US" sz="900" dirty="0">
                <a:solidFill>
                  <a:srgbClr val="222222"/>
                </a:solidFill>
              </a:rPr>
              <a:t>1965</a:t>
            </a:r>
            <a:endParaRPr sz="900" dirty="0">
              <a:solidFill>
                <a:srgbClr val="222222"/>
              </a:solidFill>
            </a:endParaRPr>
          </a:p>
          <a:p>
            <a:r>
              <a:rPr lang="en-US" altLang="en-GB" sz="900" dirty="0"/>
              <a:t>Shi, J. phD thesis. 2009</a:t>
            </a:r>
            <a:endParaRPr lang="en-US" altLang="en-GB" sz="900" dirty="0"/>
          </a:p>
          <a:p>
            <a:r>
              <a:rPr lang="en-US" altLang="en-GB" sz="900" dirty="0"/>
              <a:t>Alesini, D., et al. RF deflector design and measurements for the longitudinal and transverse phase space characterization at SPARC. Nucl. Instrum. Methods Phys. Res. A, 568(2), 488-502. 2006</a:t>
            </a:r>
            <a:endParaRPr lang="en-US" altLang="en-GB" sz="9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/>
        </p:nvSpPr>
        <p:spPr>
          <a:xfrm>
            <a:off x="3100705" y="106877"/>
            <a:ext cx="9091295" cy="849630"/>
          </a:xfrm>
          <a:prstGeom prst="rect">
            <a:avLst/>
          </a:prstGeom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800" u="none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 marL="360045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 marL="64770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SzPct val="100000"/>
              <a:buFont typeface="Symbol" panose="05050102010706020507" pitchFamily="18" charset="2"/>
              <a:buChar char="-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 marL="93599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 marL="122428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 marL="2971800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 marL="3428365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 marL="3885565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r>
              <a:rPr lang="en-US" sz="2400" dirty="0" smtClean="0"/>
              <a:t>Power capability</a:t>
            </a:r>
            <a:endParaRPr lang="en-US" sz="24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746" y="3548058"/>
            <a:ext cx="2646050" cy="2621413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8179680" y="3398288"/>
          <a:ext cx="3146943" cy="277950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930464"/>
                <a:gridCol w="1216479"/>
              </a:tblGrid>
              <a:tr h="396875">
                <a:tc gridSpan="2">
                  <a:txBody>
                    <a:bodyPr/>
                    <a:lstStyle/>
                    <a:p>
                      <a:pPr marL="0" marR="0" lvl="0" indent="0" algn="l" defTabSz="4565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6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Spherical pulse compressor</a:t>
                      </a:r>
                      <a:endParaRPr lang="en-GB" sz="1600" dirty="0" smtClean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 hMerge="1">
                  <a:tcPr/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frequency</a:t>
                      </a:r>
                      <a:endParaRPr lang="en-GB" sz="1500" b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2.998</a:t>
                      </a:r>
                      <a:r>
                        <a:rPr lang="en-US" sz="1500" b="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 GHz</a:t>
                      </a:r>
                      <a:endParaRPr lang="en-GB" sz="1500" b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51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Q</a:t>
                      </a:r>
                      <a:r>
                        <a:rPr lang="en-US" sz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100000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Coupling factor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GB" sz="1500" kern="12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7</a:t>
                      </a:r>
                      <a:endParaRPr lang="en-US" alt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Compression ratio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15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Peak</a:t>
                      </a:r>
                      <a:r>
                        <a:rPr lang="en-US" sz="1500" baseline="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 power gain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7.15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  <a:tr h="397024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</a:rPr>
                        <a:t>Average power gain</a:t>
                      </a:r>
                      <a:endParaRPr lang="en-GB" sz="15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+mn-ea"/>
                        </a:rPr>
                        <a:t>5.29</a:t>
                      </a:r>
                      <a:endParaRPr lang="en-GB" sz="1500" kern="120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+mn-ea"/>
                      </a:endParaRP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40715" y="1010285"/>
            <a:ext cx="746506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CPI S-band 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Klystron (VKS8262G1): </a:t>
            </a:r>
            <a:endParaRPr lang="en-GB" sz="2000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7.5 MW, </a:t>
            </a:r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5.0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 </a:t>
            </a:r>
            <a:r>
              <a:rPr lang="en-GB" sz="2000" dirty="0" err="1" smtClean="0">
                <a:solidFill>
                  <a:sysClr val="windowText" lastClr="000000"/>
                </a:solidFill>
                <a:sym typeface="+mn-ea"/>
              </a:rPr>
              <a:t>μs</a:t>
            </a:r>
            <a:r>
              <a:rPr lang="en-US" altLang="en-GB" sz="2000" dirty="0" err="1" smtClean="0">
                <a:solidFill>
                  <a:sysClr val="windowText" lastClr="000000"/>
                </a:solidFill>
                <a:sym typeface="+mn-ea"/>
              </a:rPr>
              <a:t>, 400 Hz flat pulse</a:t>
            </a:r>
            <a:endParaRPr lang="en-US" altLang="en-GB" sz="2000" dirty="0" err="1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altLang="en-GB" sz="2000" dirty="0" err="1" smtClean="0">
                <a:solidFill>
                  <a:sysClr val="windowText" lastClr="000000"/>
                </a:solidFill>
                <a:sym typeface="+mn-ea"/>
              </a:rPr>
              <a:t>already applied in IFIC S-band test stand in Valencia</a:t>
            </a:r>
            <a:endParaRPr lang="en-GB" sz="2000" dirty="0" err="1" smtClean="0">
              <a:solidFill>
                <a:sysClr val="windowText" lastClr="000000"/>
              </a:solidFill>
              <a:sym typeface="+mn-ea"/>
            </a:endParaRPr>
          </a:p>
          <a:p>
            <a:endParaRPr lang="en-GB" sz="2000" dirty="0" smtClean="0">
              <a:solidFill>
                <a:sysClr val="windowText" lastClr="000000"/>
              </a:solidFill>
            </a:endParaRPr>
          </a:p>
          <a:p>
            <a:r>
              <a:rPr lang="en-US" altLang="en-GB" sz="2000" dirty="0" smtClean="0">
                <a:solidFill>
                  <a:sysClr val="windowText" lastClr="000000"/>
                </a:solidFill>
                <a:sym typeface="+mn-ea"/>
              </a:rPr>
              <a:t>With s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pherical </a:t>
            </a:r>
            <a:r>
              <a:rPr lang="en-GB" sz="2000" dirty="0">
                <a:solidFill>
                  <a:sysClr val="windowText" lastClr="000000"/>
                </a:solidFill>
                <a:sym typeface="+mn-ea"/>
              </a:rPr>
              <a:t>p</a:t>
            </a:r>
            <a:r>
              <a:rPr lang="en-GB" sz="2000" dirty="0" smtClean="0">
                <a:solidFill>
                  <a:sysClr val="windowText" lastClr="000000"/>
                </a:solidFill>
                <a:sym typeface="+mn-ea"/>
              </a:rPr>
              <a:t>ulse compressor: </a:t>
            </a:r>
            <a:endParaRPr lang="en-GB" sz="2000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sz="2000" dirty="0" smtClean="0">
                <a:solidFill>
                  <a:sysClr val="windowText" lastClr="000000"/>
                </a:solidFill>
                <a:sym typeface="+mn-ea"/>
              </a:rPr>
              <a:t>39.7 MW, 300 ns (Avg. without loss) compressed pulse</a:t>
            </a:r>
            <a:endParaRPr lang="en-US" altLang="en-US" sz="2000" dirty="0" smtClean="0">
              <a:solidFill>
                <a:sysClr val="windowText" lastClr="000000"/>
              </a:solidFill>
              <a:sym typeface="+mn-ea"/>
            </a:endParaRPr>
          </a:p>
        </p:txBody>
      </p:sp>
      <p:pic>
        <p:nvPicPr>
          <p:cNvPr id="10" name="Content Placeholder 3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615" y="3165475"/>
            <a:ext cx="4326890" cy="32454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rcRect t="7840" r="50700" b="2978"/>
          <a:stretch>
            <a:fillRect/>
          </a:stretch>
        </p:blipFill>
        <p:spPr>
          <a:xfrm>
            <a:off x="8903335" y="160655"/>
            <a:ext cx="2159635" cy="30048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-182" y="6611499"/>
            <a:ext cx="936313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rgbClr val="222222"/>
                </a:solidFill>
              </a:rPr>
              <a:t>Esperante</a:t>
            </a:r>
            <a:r>
              <a:rPr lang="en-GB" sz="1000" dirty="0">
                <a:solidFill>
                  <a:srgbClr val="222222"/>
                </a:solidFill>
              </a:rPr>
              <a:t> Pereira, Daniel, et al. "Construction and Commissioning of the S-Band High-Gradient RF Laboratory at IFIC." J. Phys. Conf. Ser.. Vol. 1067. 2018.</a:t>
            </a:r>
            <a:endParaRPr lang="en-GB" sz="1000" dirty="0">
              <a:solidFill>
                <a:srgbClr val="22222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561760" y="4001377"/>
          <a:ext cx="6618605" cy="247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535"/>
                <a:gridCol w="1421765"/>
                <a:gridCol w="1334135"/>
                <a:gridCol w="1324610"/>
                <a:gridCol w="1305560"/>
              </a:tblGrid>
              <a:tr h="38481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Drift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length [m]</a:t>
                      </a:r>
                      <a:endParaRPr lang="en-US" sz="16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Deflecting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voltage [MV]</a:t>
                      </a:r>
                      <a:endParaRPr lang="en-US" sz="1600" dirty="0" smtClean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600" dirty="0" smtClean="0"/>
                        <a:t>Traveling wave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sym typeface="+mn-ea"/>
                        </a:rPr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</a:tr>
              <a:tr h="494665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Input</a:t>
                      </a:r>
                      <a:r>
                        <a:rPr lang="en-US" sz="1600" baseline="0" dirty="0" smtClean="0"/>
                        <a:t> power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[MW]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St</a:t>
                      </a:r>
                      <a:r>
                        <a:rPr lang="en-US" altLang="zh-CN" sz="1600" dirty="0" err="1" smtClean="0"/>
                        <a:t>r</a:t>
                      </a:r>
                      <a:r>
                        <a:rPr lang="en-US" sz="1600" dirty="0" err="1" smtClean="0"/>
                        <a:t>u</a:t>
                      </a:r>
                      <a:r>
                        <a:rPr lang="en-US" sz="1600" dirty="0" smtClean="0"/>
                        <a:t>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St</a:t>
                      </a:r>
                      <a:r>
                        <a:rPr lang="en-US" altLang="zh-CN" sz="1600" dirty="0" err="1" smtClean="0"/>
                        <a:t>r</a:t>
                      </a:r>
                      <a:r>
                        <a:rPr lang="en-US" sz="1600" dirty="0" err="1" smtClean="0"/>
                        <a:t>u</a:t>
                      </a:r>
                      <a:r>
                        <a:rPr lang="en-US" sz="1600" dirty="0" smtClean="0"/>
                        <a:t>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w/o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GB" sz="1600" dirty="0"/>
                        <a:t>13.75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1.45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3.65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1.0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6.875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0.70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1.64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GB" sz="1600" dirty="0"/>
                        <a:t>1.5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4.583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0.46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1.06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2.0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3.438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6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0.35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0.79</a:t>
                      </a:r>
                      <a:endParaRPr lang="en-US" alt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3"/>
          <p:cNvSpPr txBox="1"/>
          <p:nvPr/>
        </p:nvSpPr>
        <p:spPr>
          <a:xfrm>
            <a:off x="2312861" y="154988"/>
            <a:ext cx="8577942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en-US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Traveling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-wave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transverse deflecting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structure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Content Placeholder 3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65" y="3676650"/>
            <a:ext cx="2889250" cy="285813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2630805" y="3676650"/>
          <a:ext cx="2748280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63980"/>
                <a:gridCol w="1384300"/>
              </a:tblGrid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l-GR" sz="1800" dirty="0" smtClean="0">
                          <a:sym typeface="+mn-ea"/>
                        </a:rPr>
                        <a:t>Freq [GHz]</a:t>
                      </a:r>
                      <a:endParaRPr lang="en-US" altLang="el-GR" sz="1800" dirty="0" smtClean="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dirty="0"/>
                        <a:t>2.998</a:t>
                      </a:r>
                      <a:endParaRPr lang="en-US" alt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 smtClean="0">
                          <a:sym typeface="+mn-ea"/>
                        </a:rPr>
                        <a:t>R [M</a:t>
                      </a:r>
                      <a:r>
                        <a:rPr lang="el-GR" sz="1800" dirty="0" smtClean="0">
                          <a:sym typeface="+mn-ea"/>
                        </a:rPr>
                        <a:t>Ω</a:t>
                      </a:r>
                      <a:r>
                        <a:rPr lang="en-US" altLang="el-GR" sz="1800" dirty="0" smtClean="0">
                          <a:sym typeface="+mn-ea"/>
                        </a:rPr>
                        <a:t>/m]</a:t>
                      </a:r>
                      <a:endParaRPr lang="en-US" altLang="el-GR" sz="1800" dirty="0" smtClean="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dirty="0"/>
                        <a:t>20</a:t>
                      </a:r>
                      <a:endParaRPr lang="en-US" alt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US" dirty="0"/>
                        <a:t>Q</a:t>
                      </a:r>
                      <a:endParaRPr lang="en-US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dirty="0"/>
                        <a:t>12000</a:t>
                      </a:r>
                      <a:endParaRPr lang="en-US" alt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US" dirty="0"/>
                        <a:t>v</a:t>
                      </a:r>
                      <a:r>
                        <a:rPr lang="en-US" altLang="en-US" baseline="-25000" dirty="0"/>
                        <a:t>g</a:t>
                      </a:r>
                      <a:r>
                        <a:rPr lang="en-US" altLang="en-US" dirty="0"/>
                        <a:t>/c [%]</a:t>
                      </a:r>
                      <a:endParaRPr lang="en-US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dirty="0"/>
                        <a:t>3</a:t>
                      </a:r>
                      <a:endParaRPr lang="en-US" alt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54050" y="1004570"/>
            <a:ext cx="7889059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Increasing the drift length can reduce the length of traveling-wave </a:t>
            </a:r>
            <a:r>
              <a:rPr lang="en-US" altLang="zh-CN" dirty="0" smtClean="0">
                <a:solidFill>
                  <a:sysClr val="windowText" lastClr="000000"/>
                </a:solidFill>
                <a:sym typeface="+mn-ea"/>
              </a:rPr>
              <a:t>structure</a:t>
            </a:r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Work at </a:t>
            </a:r>
            <a:r>
              <a:rPr lang="en-GB" dirty="0">
                <a:sym typeface="+mn-ea"/>
              </a:rPr>
              <a:t>2</a:t>
            </a:r>
            <a:r>
              <a:rPr lang="en-GB" dirty="0">
                <a:sym typeface="Symbol" panose="05050102010706020507" pitchFamily="18" charset="2"/>
              </a:rPr>
              <a:t>/3</a:t>
            </a:r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 mode </a:t>
            </a:r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endParaRPr lang="en-US" dirty="0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sym typeface="+mn-ea"/>
              </a:rPr>
              <a:t>6 MW 4.5</a:t>
            </a:r>
            <a:r>
              <a:rPr lang="en-GB" dirty="0" smtClean="0">
                <a:solidFill>
                  <a:sysClr val="windowText" lastClr="000000"/>
                </a:solidFill>
                <a:sym typeface="+mn-ea"/>
              </a:rPr>
              <a:t> </a:t>
            </a:r>
            <a:r>
              <a:rPr lang="en-GB" dirty="0" err="1" smtClean="0">
                <a:solidFill>
                  <a:sysClr val="windowText" lastClr="000000"/>
                </a:solidFill>
                <a:sym typeface="+mn-ea"/>
              </a:rPr>
              <a:t>μs </a:t>
            </a:r>
            <a:r>
              <a:rPr lang="en-US" altLang="en-GB" dirty="0" err="1" smtClean="0">
                <a:solidFill>
                  <a:sysClr val="windowText" lastClr="000000"/>
                </a:solidFill>
                <a:sym typeface="+mn-ea"/>
              </a:rPr>
              <a:t>klystron pulse</a:t>
            </a:r>
            <a:endParaRPr lang="en-US" altLang="en-GB" dirty="0" err="1" smtClean="0">
              <a:solidFill>
                <a:sysClr val="windowText" lastClr="000000"/>
              </a:solidFill>
              <a:sym typeface="+mn-ea"/>
            </a:endParaRPr>
          </a:p>
          <a:p>
            <a:r>
              <a:rPr lang="en-US" altLang="en-GB" dirty="0" err="1" smtClean="0">
                <a:solidFill>
                  <a:sysClr val="windowText" lastClr="000000"/>
                </a:solidFill>
                <a:sym typeface="+mn-ea"/>
              </a:rPr>
              <a:t>30 MW 300 ns compressed pulse</a:t>
            </a:r>
            <a:endParaRPr lang="en-US" altLang="en-GB" dirty="0" err="1" smtClean="0">
              <a:solidFill>
                <a:sysClr val="windowText" lastClr="000000"/>
              </a:solidFill>
              <a:sym typeface="+mn-ea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752015" y="2347426"/>
            <a:ext cx="6239278" cy="1237615"/>
            <a:chOff x="774168" y="5449272"/>
            <a:chExt cx="6877650" cy="1364240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926295" y="5773798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53" tIns="41476" rIns="82953" bIns="41476" numCol="1" rtlCol="0" anchor="t" anchorCtr="0" compatLnSpc="1"/>
            <a:lstStyle/>
            <a:p>
              <a:pPr defTabSz="40767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175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57487" y="5939504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66256" y="5952328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74168" y="6021879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endCxn id="19" idx="6"/>
            </p:cNvCxnSpPr>
            <p:nvPr/>
          </p:nvCxnSpPr>
          <p:spPr bwMode="auto">
            <a:xfrm flipV="1">
              <a:off x="2359648" y="5627065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358344" y="6021881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Oval 17"/>
            <p:cNvSpPr/>
            <p:nvPr/>
          </p:nvSpPr>
          <p:spPr bwMode="auto">
            <a:xfrm>
              <a:off x="6235100" y="617871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25384" y="5544687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3089938" y="6477119"/>
              <a:ext cx="3309917" cy="1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3935233" y="6476827"/>
              <a:ext cx="1620431" cy="336685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US" altLang="en-GB" sz="1450" dirty="0">
                  <a:sym typeface="+mn-ea"/>
                </a:rPr>
                <a:t>y=drifting length</a:t>
              </a:r>
              <a:endParaRPr lang="en-GB" sz="145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504428" y="5549505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6575695" y="5835052"/>
              <a:ext cx="1076123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/>
                <a:t>x</a:t>
              </a:r>
              <a:r>
                <a:rPr lang="en-GB" sz="1450" dirty="0" smtClean="0"/>
                <a:t>=2.5 </a:t>
              </a:r>
              <a:r>
                <a:rPr lang="en-GB" sz="1450" dirty="0"/>
                <a:t>mm</a:t>
              </a:r>
              <a:endParaRPr lang="en-GB" sz="145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998303" y="5449272"/>
              <a:ext cx="773065" cy="307900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r>
                <a:rPr lang="en-GB" sz="1270" b="1" dirty="0">
                  <a:solidFill>
                    <a:srgbClr val="00B050"/>
                  </a:solidFill>
                </a:rPr>
                <a:t>TW TDC</a:t>
              </a:r>
              <a:endParaRPr lang="en-GB" sz="1270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1634" y="3415571"/>
            <a:ext cx="4150872" cy="28800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91945" y="2444115"/>
          <a:ext cx="355028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225"/>
                <a:gridCol w="1384300"/>
                <a:gridCol w="8737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ym typeface="+mn-ea"/>
                        </a:rPr>
                        <a:t>R [M</a:t>
                      </a:r>
                      <a:r>
                        <a:rPr lang="el-GR" sz="1800" dirty="0" smtClean="0">
                          <a:sym typeface="+mn-ea"/>
                        </a:rPr>
                        <a:t>Ω</a:t>
                      </a:r>
                      <a:r>
                        <a:rPr lang="en-US" altLang="el-GR" sz="1800" dirty="0" smtClean="0">
                          <a:sym typeface="+mn-ea"/>
                        </a:rPr>
                        <a:t>]</a:t>
                      </a:r>
                      <a:endParaRPr lang="en-US" altLang="el-GR" sz="1800" dirty="0" smtClean="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Freq</a:t>
                      </a:r>
                      <a:r>
                        <a:rPr lang="en-US" dirty="0" smtClean="0"/>
                        <a:t>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15337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8030" y="1087755"/>
            <a:ext cx="39720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TM110 Eigen mode results</a:t>
            </a:r>
            <a:endParaRPr lang="en-US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496" y="3415571"/>
            <a:ext cx="4324690" cy="28800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7494441" y="2443964"/>
          <a:ext cx="35026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230"/>
                <a:gridCol w="1291590"/>
                <a:gridCol w="10058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 [M</a:t>
                      </a:r>
                      <a:r>
                        <a:rPr lang="el-GR" dirty="0" smtClean="0"/>
                        <a:t>Ω</a:t>
                      </a:r>
                      <a:r>
                        <a:rPr lang="en-US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Freq</a:t>
                      </a:r>
                      <a:r>
                        <a:rPr lang="en-US" dirty="0" smtClean="0"/>
                        <a:t>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15271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760730" y="2018030"/>
            <a:ext cx="5212715" cy="443611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069975" y="1796415"/>
            <a:ext cx="1987550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3-cell structure</a:t>
            </a:r>
            <a:endParaRPr lang="en-US" sz="2000" dirty="0"/>
          </a:p>
        </p:txBody>
      </p:sp>
      <p:sp>
        <p:nvSpPr>
          <p:cNvPr id="12" name="Rectangle 27"/>
          <p:cNvSpPr/>
          <p:nvPr/>
        </p:nvSpPr>
        <p:spPr>
          <a:xfrm>
            <a:off x="6638925" y="2018030"/>
            <a:ext cx="5212715" cy="443611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28"/>
          <p:cNvSpPr txBox="1"/>
          <p:nvPr/>
        </p:nvSpPr>
        <p:spPr>
          <a:xfrm>
            <a:off x="6948170" y="1796415"/>
            <a:ext cx="1987550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5-cell structure</a:t>
            </a:r>
            <a:endParaRPr lang="en-US" sz="2000" dirty="0"/>
          </a:p>
        </p:txBody>
      </p:sp>
      <p:sp>
        <p:nvSpPr>
          <p:cNvPr id="2" name="TextBox 3"/>
          <p:cNvSpPr txBox="1"/>
          <p:nvPr/>
        </p:nvSpPr>
        <p:spPr>
          <a:xfrm>
            <a:off x="2349954" y="152494"/>
            <a:ext cx="8577942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buClrTx/>
              <a:buSzTx/>
              <a:buFontTx/>
            </a:pPr>
            <a:r>
              <a:rPr lang="en-US" alt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S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tanding-wave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alt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transverse deflecting</a:t>
            </a: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structure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3550" y="1096010"/>
            <a:ext cx="65049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race track shape coupling hole</a:t>
            </a:r>
            <a:endParaRPr lang="en-US" sz="2000" dirty="0" smtClean="0"/>
          </a:p>
          <a:p>
            <a:r>
              <a:rPr lang="en-US" sz="2000" dirty="0" smtClean="0"/>
              <a:t>4.14 MV deflecting voltage @ 6 MW input power</a:t>
            </a:r>
            <a:endParaRPr lang="en-US" sz="2000" dirty="0" smtClean="0"/>
          </a:p>
          <a:p>
            <a:r>
              <a:rPr lang="en-US" sz="2000" dirty="0" smtClean="0"/>
              <a:t>Maximum surface field around 100 MV/m</a:t>
            </a:r>
            <a:endParaRPr lang="en-US" sz="2000" dirty="0" smtClean="0"/>
          </a:p>
          <a:p>
            <a:r>
              <a:rPr lang="en-US" sz="2000" dirty="0" smtClean="0"/>
              <a:t>Filling time~820 ns</a:t>
            </a:r>
            <a:endParaRPr lang="en-US" sz="2000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2671626" y="85725"/>
            <a:ext cx="7381240" cy="423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3-cell standing-wave TDC coupler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277735" y="424180"/>
            <a:ext cx="4572000" cy="26828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533640" y="3360420"/>
            <a:ext cx="3876040" cy="3197225"/>
          </a:xfrm>
          <a:prstGeom prst="rect">
            <a:avLst/>
          </a:prstGeom>
        </p:spPr>
      </p:pic>
      <p:pic>
        <p:nvPicPr>
          <p:cNvPr id="4" name="图片 3" descr="TDC-3cell-v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67435" y="2887345"/>
            <a:ext cx="4808220" cy="383794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6289074" y="977664"/>
            <a:ext cx="5846364" cy="257241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716779" y="71069"/>
            <a:ext cx="5870575" cy="5064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en-GB" sz="24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TDC System design</a:t>
            </a:r>
            <a:endParaRPr lang="en-GB" sz="24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728" y="790202"/>
            <a:ext cx="480866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HXR mode: 5.5 GeV bunch</a:t>
            </a:r>
            <a:endParaRPr lang="en-US" dirty="0" smtClean="0"/>
          </a:p>
          <a:p>
            <a:r>
              <a:rPr lang="en-US" dirty="0"/>
              <a:t>x</a:t>
            </a:r>
            <a:r>
              <a:rPr lang="en-US" dirty="0" smtClean="0"/>
              <a:t>=2.5 mm, y is drift length</a:t>
            </a:r>
            <a:endParaRPr lang="en-US" altLang="en-GB" dirty="0"/>
          </a:p>
        </p:txBody>
      </p:sp>
      <p:sp>
        <p:nvSpPr>
          <p:cNvPr id="6" name="Rectangle 5"/>
          <p:cNvSpPr/>
          <p:nvPr/>
        </p:nvSpPr>
        <p:spPr>
          <a:xfrm>
            <a:off x="6564327" y="4489423"/>
            <a:ext cx="48807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Klystron: VKS8262G1 model built by </a:t>
            </a:r>
            <a:r>
              <a:rPr lang="en-GB" sz="1600" dirty="0" smtClean="0"/>
              <a:t>CPI</a:t>
            </a:r>
            <a:endParaRPr lang="en-GB" sz="1600" dirty="0" smtClean="0"/>
          </a:p>
          <a:p>
            <a:r>
              <a:rPr lang="en-GB" sz="1400" dirty="0" smtClean="0"/>
              <a:t>Maximum </a:t>
            </a:r>
            <a:r>
              <a:rPr lang="en-GB" sz="1400" dirty="0" err="1"/>
              <a:t>rf</a:t>
            </a:r>
            <a:r>
              <a:rPr lang="en-GB" sz="1400" dirty="0"/>
              <a:t> peak power of 7.5 MW</a:t>
            </a:r>
            <a:r>
              <a:rPr lang="en-GB" sz="1400" dirty="0">
                <a:sym typeface="Wingdings" panose="05000000000000000000" pitchFamily="2" charset="2"/>
              </a:rPr>
              <a:t>6 MW within loss</a:t>
            </a:r>
            <a:endParaRPr lang="en-GB" sz="1400" dirty="0"/>
          </a:p>
          <a:p>
            <a:r>
              <a:rPr lang="en-GB" sz="1400" dirty="0"/>
              <a:t>Pulse length of up to 5 </a:t>
            </a:r>
            <a:r>
              <a:rPr lang="en-GB" sz="1400" dirty="0" err="1"/>
              <a:t>μs</a:t>
            </a:r>
            <a:endParaRPr lang="en-GB" sz="1400" dirty="0"/>
          </a:p>
          <a:p>
            <a:r>
              <a:rPr lang="en-GB" sz="1400" dirty="0"/>
              <a:t>Repetition rate of 400 Hz</a:t>
            </a:r>
            <a:endParaRPr lang="en-GB" sz="1400" dirty="0"/>
          </a:p>
          <a:p>
            <a:endParaRPr lang="en-US" sz="1400" dirty="0"/>
          </a:p>
          <a:p>
            <a:r>
              <a:rPr lang="en-US" altLang="en-GB" sz="1600" dirty="0" smtClean="0"/>
              <a:t>Pulse compressor:</a:t>
            </a:r>
            <a:r>
              <a:rPr lang="en-GB" sz="1600" dirty="0" smtClean="0"/>
              <a:t> </a:t>
            </a:r>
            <a:r>
              <a:rPr lang="en-GB" sz="1600" dirty="0"/>
              <a:t>s</a:t>
            </a:r>
            <a:r>
              <a:rPr lang="en-GB" sz="1600" dirty="0" smtClean="0"/>
              <a:t>pherical </a:t>
            </a:r>
            <a:r>
              <a:rPr lang="en-GB" sz="1600" dirty="0"/>
              <a:t>pulse </a:t>
            </a:r>
            <a:r>
              <a:rPr lang="en-GB" sz="1600" dirty="0" smtClean="0"/>
              <a:t>compressor</a:t>
            </a:r>
            <a:endParaRPr lang="en-GB" sz="1600" dirty="0"/>
          </a:p>
          <a:p>
            <a:r>
              <a:rPr lang="en-US" altLang="zh-CN" sz="1400" dirty="0" smtClean="0"/>
              <a:t>Increase the average power: </a:t>
            </a:r>
            <a:endParaRPr lang="en-US" altLang="zh-CN" sz="1400" dirty="0" smtClean="0"/>
          </a:p>
          <a:p>
            <a:r>
              <a:rPr lang="en-US" altLang="zh-CN" sz="1400" dirty="0" smtClean="0"/>
              <a:t>6 MW, 4.5 us </a:t>
            </a:r>
            <a:r>
              <a:rPr lang="en-US" altLang="zh-CN" sz="1400" dirty="0" smtClean="0">
                <a:sym typeface="Wingdings" panose="05000000000000000000" pitchFamily="2" charset="2"/>
              </a:rPr>
              <a:t>40</a:t>
            </a:r>
            <a:r>
              <a:rPr lang="en-US" sz="1400" dirty="0" smtClean="0"/>
              <a:t> </a:t>
            </a:r>
            <a:r>
              <a:rPr lang="en-US" sz="1400" dirty="0"/>
              <a:t>MW, 300 ns (Avg</a:t>
            </a:r>
            <a:r>
              <a:rPr lang="en-US" sz="1400" dirty="0" smtClean="0"/>
              <a:t>.)</a:t>
            </a:r>
            <a:endParaRPr lang="en-GB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62655" y="4554992"/>
          <a:ext cx="4937339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4730"/>
                <a:gridCol w="1469208"/>
                <a:gridCol w="1183401"/>
              </a:tblGrid>
              <a:tr h="5791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2998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400" dirty="0" smtClean="0"/>
                        <a:t>Traveling-wave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smtClean="0">
                          <a:sym typeface="+mn-ea"/>
                        </a:rPr>
                        <a:t>2</a:t>
                      </a:r>
                      <a:r>
                        <a:rPr lang="en-US" sz="14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40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Standing-wave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Cell 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Single c</a:t>
                      </a:r>
                      <a:r>
                        <a:rPr lang="en-US" sz="1400" dirty="0" smtClean="0"/>
                        <a:t>ell length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Structure length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N*0.033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0.15/0.25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14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 smtClean="0"/>
                        <a:t>Shunt impedance </a:t>
                      </a:r>
                      <a:r>
                        <a:rPr lang="en-US" sz="1400" dirty="0" smtClean="0">
                          <a:sym typeface="+mn-ea"/>
                        </a:rPr>
                        <a:t>[M</a:t>
                      </a:r>
                      <a:r>
                        <a:rPr lang="el-GR" sz="1400" dirty="0" smtClean="0">
                          <a:sym typeface="+mn-ea"/>
                        </a:rPr>
                        <a:t>Ω</a:t>
                      </a:r>
                      <a:r>
                        <a:rPr lang="en-US" altLang="el-GR" sz="1400" dirty="0" smtClean="0">
                          <a:sym typeface="+mn-ea"/>
                        </a:rPr>
                        <a:t>/m]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500635" y="4376843"/>
            <a:ext cx="4967927" cy="2244439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extBox 9"/>
          <p:cNvSpPr txBox="1"/>
          <p:nvPr/>
        </p:nvSpPr>
        <p:spPr>
          <a:xfrm>
            <a:off x="6668650" y="4124773"/>
            <a:ext cx="1665453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capability</a:t>
            </a:r>
            <a:endParaRPr lang="en-GB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38615" y="1509226"/>
            <a:ext cx="6239278" cy="1242836"/>
            <a:chOff x="774168" y="5445772"/>
            <a:chExt cx="6877650" cy="1369995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926295" y="5773798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53" tIns="41476" rIns="82953" bIns="41476" numCol="1" rtlCol="0" anchor="t" anchorCtr="0" compatLnSpc="1"/>
            <a:lstStyle/>
            <a:p>
              <a:pPr defTabSz="40767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en-GB" sz="2175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57487" y="5939504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66256" y="5952328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774168" y="6021879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>
              <a:endCxn id="19" idx="6"/>
            </p:cNvCxnSpPr>
            <p:nvPr/>
          </p:nvCxnSpPr>
          <p:spPr bwMode="auto">
            <a:xfrm flipV="1">
              <a:off x="2359648" y="5627065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358344" y="6021881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Oval 17"/>
            <p:cNvSpPr/>
            <p:nvPr/>
          </p:nvSpPr>
          <p:spPr bwMode="auto">
            <a:xfrm>
              <a:off x="6235100" y="617871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25384" y="5544687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/>
            <a:lstStyle/>
            <a:p>
              <a:pPr defTabSz="407670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sz="1635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3089938" y="6477119"/>
              <a:ext cx="3309917" cy="1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4761975" y="6477120"/>
              <a:ext cx="348604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 smtClean="0"/>
                <a:t>y</a:t>
              </a:r>
              <a:endParaRPr lang="en-GB" sz="145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504428" y="5549505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6575695" y="5835052"/>
              <a:ext cx="1076123" cy="338647"/>
            </a:xfrm>
            <a:prstGeom prst="rect">
              <a:avLst/>
            </a:prstGeom>
            <a:noFill/>
          </p:spPr>
          <p:txBody>
            <a:bodyPr wrap="square" lIns="82945" tIns="41473" rIns="82945" bIns="41473" rtlCol="0">
              <a:spAutoFit/>
            </a:bodyPr>
            <a:lstStyle/>
            <a:p>
              <a:r>
                <a:rPr lang="en-GB" sz="1450" dirty="0"/>
                <a:t>x</a:t>
              </a:r>
              <a:r>
                <a:rPr lang="en-GB" sz="1450" dirty="0" smtClean="0"/>
                <a:t>=2.5 </a:t>
              </a:r>
              <a:r>
                <a:rPr lang="en-GB" sz="1450" dirty="0"/>
                <a:t>mm</a:t>
              </a:r>
              <a:endParaRPr lang="en-GB" sz="145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31393" y="5445772"/>
              <a:ext cx="552276" cy="361884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r>
                <a:rPr lang="en-GB" sz="1600" b="1" dirty="0">
                  <a:solidFill>
                    <a:srgbClr val="00B050"/>
                  </a:solidFill>
                </a:rPr>
                <a:t>TDC</a:t>
              </a:r>
              <a:endParaRPr lang="en-GB" sz="16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577215" y="4326890"/>
            <a:ext cx="5212715" cy="23444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989506" y="4068211"/>
            <a:ext cx="1687706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RF </a:t>
            </a:r>
            <a:r>
              <a:rPr lang="en-US" altLang="zh-CN" sz="1600" dirty="0" smtClean="0"/>
              <a:t>parameters</a:t>
            </a:r>
            <a:endParaRPr lang="en-GB" sz="16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63909"/>
          <a:stretch>
            <a:fillRect/>
          </a:stretch>
        </p:blipFill>
        <p:spPr>
          <a:xfrm>
            <a:off x="9902418" y="1282239"/>
            <a:ext cx="1722490" cy="2088000"/>
          </a:xfrm>
          <a:prstGeom prst="rect">
            <a:avLst/>
          </a:prstGeom>
        </p:spPr>
      </p:pic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6358339" y="1285270"/>
            <a:ext cx="2938232" cy="2088000"/>
            <a:chOff x="4968304" y="3139249"/>
            <a:chExt cx="4751959" cy="337689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68304" y="3139249"/>
              <a:ext cx="4751959" cy="3375429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 bwMode="auto">
            <a:xfrm>
              <a:off x="8064648" y="6156101"/>
              <a:ext cx="1440160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361965" y="776411"/>
            <a:ext cx="2538459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Traveling-wave structure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9280589" y="776411"/>
            <a:ext cx="2392427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Standing-wave structure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659876" y="2847312"/>
            <a:ext cx="499219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options for the transverse deflecting cavity</a:t>
            </a:r>
            <a:endParaRPr lang="en-GB" dirty="0" smtClean="0"/>
          </a:p>
          <a:p>
            <a:r>
              <a:rPr lang="en-US" dirty="0" smtClean="0"/>
              <a:t>1. Traveling-wave structure </a:t>
            </a:r>
            <a:endParaRPr lang="en-US" dirty="0" smtClean="0"/>
          </a:p>
          <a:p>
            <a:r>
              <a:rPr lang="en-US" dirty="0" smtClean="0"/>
              <a:t>2. Standing-wave structure</a:t>
            </a:r>
            <a:endParaRPr lang="en-US" dirty="0" smtClean="0"/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730310" y="763111"/>
          <a:ext cx="1295400" cy="763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" r:id="rId4" imgW="711200" imgH="419100" progId="Equation.KSEE3">
                  <p:embed/>
                </p:oleObj>
              </mc:Choice>
              <mc:Fallback>
                <p:oleObj name="" r:id="rId4" imgW="711200" imgH="4191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30310" y="763111"/>
                        <a:ext cx="1295400" cy="763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826510" y="535940"/>
          <a:ext cx="8375015" cy="1360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895"/>
                <a:gridCol w="1382395"/>
                <a:gridCol w="1376680"/>
                <a:gridCol w="1415415"/>
                <a:gridCol w="1337945"/>
                <a:gridCol w="1670685"/>
              </a:tblGrid>
              <a:tr h="36576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Drift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length [m]</a:t>
                      </a:r>
                      <a:endParaRPr lang="en-US" sz="16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Deflecting 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voltage [MV]</a:t>
                      </a:r>
                      <a:endParaRPr lang="en-US" sz="1600" dirty="0" smtClean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 smtClean="0">
                          <a:sym typeface="+mn-ea"/>
                        </a:rPr>
                        <a:t>Input power</a:t>
                      </a:r>
                      <a:endParaRPr lang="en-US" sz="1600" baseline="0" dirty="0" smtClean="0"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sz="1600" dirty="0" smtClean="0">
                          <a:sym typeface="+mn-ea"/>
                        </a:rPr>
                        <a:t>[MW]</a:t>
                      </a:r>
                      <a:endParaRPr lang="en-US" altLang="en-US" sz="1600" dirty="0" smtClean="0">
                        <a:sym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</a:pPr>
                      <a:r>
                        <a:rPr lang="en-US" sz="1600" dirty="0" smtClean="0"/>
                        <a:t>Traveling-wave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sym typeface="+mn-ea"/>
                        </a:rPr>
                        <a:t>2</a:t>
                      </a:r>
                      <a:r>
                        <a:rPr lang="en-US" sz="1600" dirty="0" smtClean="0">
                          <a:sym typeface="Symbol" panose="05050102010706020507" pitchFamily="18" charset="2"/>
                        </a:rPr>
                        <a:t>/3</a:t>
                      </a:r>
                      <a:r>
                        <a:rPr lang="en-US" sz="1600" dirty="0" smtClean="0"/>
                        <a:t>)</a:t>
                      </a:r>
                      <a:endParaRPr lang="en-US" sz="1600" dirty="0" smtClean="0"/>
                    </a:p>
                  </a:txBody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Standing-</a:t>
                      </a:r>
                      <a:r>
                        <a:rPr lang="en-US" sz="1600" baseline="0" dirty="0" smtClean="0"/>
                        <a:t>wave</a:t>
                      </a:r>
                      <a:endParaRPr lang="en-US" sz="1600" baseline="0" dirty="0" smtClean="0"/>
                    </a:p>
                  </a:txBody>
                  <a:tcPr/>
                </a:tc>
              </a:tr>
              <a:tr h="59499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St</a:t>
                      </a:r>
                      <a:r>
                        <a:rPr lang="en-US" altLang="zh-CN" sz="1600" dirty="0" err="1" smtClean="0"/>
                        <a:t>r</a:t>
                      </a:r>
                      <a:r>
                        <a:rPr lang="en-US" sz="1600" dirty="0" err="1" smtClean="0"/>
                        <a:t>u</a:t>
                      </a:r>
                      <a:r>
                        <a:rPr lang="en-US" sz="1600" dirty="0" smtClean="0"/>
                        <a:t>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St</a:t>
                      </a:r>
                      <a:r>
                        <a:rPr lang="en-US" altLang="zh-CN" sz="1600" dirty="0" err="1" smtClean="0"/>
                        <a:t>r</a:t>
                      </a:r>
                      <a:r>
                        <a:rPr lang="en-US" sz="1600" dirty="0" err="1" smtClean="0"/>
                        <a:t>u</a:t>
                      </a:r>
                      <a:r>
                        <a:rPr lang="en-US" sz="1600" dirty="0" smtClean="0"/>
                        <a:t>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w/o PC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Stru</a:t>
                      </a:r>
                      <a:r>
                        <a:rPr lang="en-US" sz="1600" dirty="0" smtClean="0"/>
                        <a:t>. length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[m]</a:t>
                      </a:r>
                      <a:endParaRPr lang="en-US" sz="1600" dirty="0" smtClean="0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1.66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4.14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/>
                        <a:t>6</a:t>
                      </a:r>
                      <a:endParaRPr lang="en-US" alt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0.42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1.06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0.15</a:t>
                      </a:r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8" name="TextBox 107"/>
          <p:cNvSpPr txBox="1"/>
          <p:nvPr/>
        </p:nvSpPr>
        <p:spPr>
          <a:xfrm>
            <a:off x="83185" y="2269490"/>
            <a:ext cx="41643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maximum output power (6 MW with loss) from </a:t>
            </a:r>
            <a:r>
              <a:rPr lang="en-GB" dirty="0" smtClean="0"/>
              <a:t>VKS8262G1</a:t>
            </a:r>
            <a:endParaRPr lang="en-GB" dirty="0" smtClean="0"/>
          </a:p>
          <a:p>
            <a:endParaRPr lang="en-US" dirty="0"/>
          </a:p>
          <a:p>
            <a:r>
              <a:rPr lang="en-US" altLang="zh-CN" dirty="0" smtClean="0"/>
              <a:t>1. Klystron, pulse compressor, </a:t>
            </a:r>
            <a:r>
              <a:rPr lang="en-US" dirty="0" smtClean="0"/>
              <a:t>0.42 m traveling-wave structure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Klystron, circulator, 0.15 m standing-wave structure</a:t>
            </a:r>
            <a:endParaRPr lang="en-US" dirty="0" smtClean="0"/>
          </a:p>
        </p:txBody>
      </p:sp>
      <p:grpSp>
        <p:nvGrpSpPr>
          <p:cNvPr id="34" name="组合 33"/>
          <p:cNvGrpSpPr/>
          <p:nvPr/>
        </p:nvGrpSpPr>
        <p:grpSpPr>
          <a:xfrm>
            <a:off x="4674870" y="2087880"/>
            <a:ext cx="7385050" cy="2357755"/>
            <a:chOff x="565" y="3196"/>
            <a:chExt cx="11630" cy="3713"/>
          </a:xfrm>
        </p:grpSpPr>
        <p:grpSp>
          <p:nvGrpSpPr>
            <p:cNvPr id="98" name="Group 97"/>
            <p:cNvGrpSpPr/>
            <p:nvPr/>
          </p:nvGrpSpPr>
          <p:grpSpPr>
            <a:xfrm>
              <a:off x="701" y="3482"/>
              <a:ext cx="11190" cy="3422"/>
              <a:chOff x="162614" y="4223383"/>
              <a:chExt cx="7105828" cy="2173115"/>
            </a:xfrm>
          </p:grpSpPr>
          <p:sp>
            <p:nvSpPr>
              <p:cNvPr id="22" name="Isosceles Triangle 21"/>
              <p:cNvSpPr/>
              <p:nvPr/>
            </p:nvSpPr>
            <p:spPr>
              <a:xfrm rot="5400000">
                <a:off x="88743" y="5142678"/>
                <a:ext cx="1071129" cy="923387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976240" y="4646449"/>
                <a:ext cx="942681" cy="94268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PC</a:t>
                </a:r>
                <a:endParaRPr lang="en-US" dirty="0" smtClean="0"/>
              </a:p>
            </p:txBody>
          </p:sp>
          <p:cxnSp>
            <p:nvCxnSpPr>
              <p:cNvPr id="31" name="Straight Connector 30"/>
              <p:cNvCxnSpPr>
                <a:stCxn id="22" idx="0"/>
                <a:endCxn id="33" idx="1"/>
              </p:cNvCxnSpPr>
              <p:nvPr/>
            </p:nvCxnSpPr>
            <p:spPr>
              <a:xfrm flipV="1">
                <a:off x="1086001" y="5604370"/>
                <a:ext cx="2723159" cy="2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3809160" y="5448827"/>
                <a:ext cx="990001" cy="311085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TW</a:t>
                </a:r>
                <a:endParaRPr lang="en-GB" dirty="0"/>
              </a:p>
            </p:txBody>
          </p:sp>
          <p:cxnSp>
            <p:nvCxnSpPr>
              <p:cNvPr id="36" name="Straight Arrow Connector 35"/>
              <p:cNvCxnSpPr>
                <a:stCxn id="33" idx="3"/>
              </p:cNvCxnSpPr>
              <p:nvPr/>
            </p:nvCxnSpPr>
            <p:spPr>
              <a:xfrm flipV="1">
                <a:off x="4799161" y="5246372"/>
                <a:ext cx="2469280" cy="357998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>
              <a:xfrm>
                <a:off x="1075607" y="5285140"/>
                <a:ext cx="868994" cy="206957"/>
                <a:chOff x="2398493" y="5318760"/>
                <a:chExt cx="868994" cy="206957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>
                  <a:off x="2398493" y="552571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253581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535810" y="5318760"/>
                  <a:ext cx="59436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313017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3130170" y="552410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3125280" y="4751739"/>
                <a:ext cx="477520" cy="738748"/>
                <a:chOff x="1773770" y="4785360"/>
                <a:chExt cx="1989689" cy="738748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>
                  <a:off x="1773770" y="5524107"/>
                  <a:ext cx="785855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2535811" y="4785360"/>
                  <a:ext cx="0" cy="73874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2535812" y="4789170"/>
                  <a:ext cx="570544" cy="239442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3130168" y="5028612"/>
                  <a:ext cx="0" cy="49549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3106356" y="5524107"/>
                  <a:ext cx="657103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4798464" y="5604369"/>
                <a:ext cx="2469977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1148134" y="4646293"/>
                <a:ext cx="1032510" cy="52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6 MW</a:t>
                </a:r>
                <a:endParaRPr lang="en-US" altLang="zh-CN" sz="1400" dirty="0" smtClean="0"/>
              </a:p>
              <a:p>
                <a:r>
                  <a:rPr lang="en-US" altLang="zh-CN" sz="1400" dirty="0" smtClean="0"/>
                  <a:t>0.8~1 us </a:t>
                </a:r>
                <a:endParaRPr lang="en-GB" sz="14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829371" y="4223383"/>
                <a:ext cx="1231452" cy="52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30 MW</a:t>
                </a:r>
                <a:endParaRPr lang="en-US" altLang="zh-CN" sz="1400" dirty="0" smtClean="0"/>
              </a:p>
              <a:p>
                <a:r>
                  <a:rPr lang="en-US" altLang="zh-CN" sz="1400" dirty="0" smtClean="0"/>
                  <a:t>70 ns (AVG) </a:t>
                </a:r>
                <a:endParaRPr lang="en-GB" sz="1400" dirty="0"/>
              </a:p>
            </p:txBody>
          </p:sp>
          <p:sp>
            <p:nvSpPr>
              <p:cNvPr id="68" name="Left Brace 67"/>
              <p:cNvSpPr/>
              <p:nvPr/>
            </p:nvSpPr>
            <p:spPr>
              <a:xfrm rot="16200000">
                <a:off x="5456313" y="4125684"/>
                <a:ext cx="164977" cy="3459281"/>
              </a:xfrm>
              <a:prstGeom prst="leftBrace">
                <a:avLst>
                  <a:gd name="adj1" fmla="val 51406"/>
                  <a:gd name="adj2" fmla="val 50143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4605351" y="6057938"/>
                <a:ext cx="2108631" cy="33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0.42+1.66=2.08 m</a:t>
                </a:r>
                <a:endParaRPr lang="en-GB" sz="1600" dirty="0"/>
              </a:p>
            </p:txBody>
          </p:sp>
        </p:grpSp>
        <p:sp>
          <p:nvSpPr>
            <p:cNvPr id="100" name="Rectangle 99"/>
            <p:cNvSpPr/>
            <p:nvPr/>
          </p:nvSpPr>
          <p:spPr>
            <a:xfrm>
              <a:off x="565" y="3444"/>
              <a:ext cx="11630" cy="3465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43" y="3196"/>
              <a:ext cx="2469" cy="53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Traveling-wave</a:t>
              </a:r>
              <a:endParaRPr lang="en-GB" sz="16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71" y="5316"/>
              <a:ext cx="1487" cy="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Klystron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74870" y="4645660"/>
            <a:ext cx="6275070" cy="2101850"/>
            <a:chOff x="544" y="7192"/>
            <a:chExt cx="9882" cy="3310"/>
          </a:xfrm>
        </p:grpSpPr>
        <p:grpSp>
          <p:nvGrpSpPr>
            <p:cNvPr id="99" name="Group 98"/>
            <p:cNvGrpSpPr/>
            <p:nvPr/>
          </p:nvGrpSpPr>
          <p:grpSpPr>
            <a:xfrm>
              <a:off x="701" y="7797"/>
              <a:ext cx="9109" cy="2705"/>
              <a:chOff x="7796051" y="4695177"/>
              <a:chExt cx="5784343" cy="1717517"/>
            </a:xfrm>
          </p:grpSpPr>
          <p:sp>
            <p:nvSpPr>
              <p:cNvPr id="71" name="Isosceles Triangle 70"/>
              <p:cNvSpPr/>
              <p:nvPr/>
            </p:nvSpPr>
            <p:spPr>
              <a:xfrm rot="5400000">
                <a:off x="7722180" y="5142678"/>
                <a:ext cx="1071129" cy="923387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3" name="Straight Connector 72"/>
              <p:cNvCxnSpPr>
                <a:stCxn id="71" idx="0"/>
                <a:endCxn id="74" idx="1"/>
              </p:cNvCxnSpPr>
              <p:nvPr/>
            </p:nvCxnSpPr>
            <p:spPr>
              <a:xfrm>
                <a:off x="8719438" y="5605007"/>
                <a:ext cx="1669415" cy="5715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/>
              <p:cNvSpPr/>
              <p:nvPr/>
            </p:nvSpPr>
            <p:spPr>
              <a:xfrm>
                <a:off x="10388498" y="5448827"/>
                <a:ext cx="721284" cy="32400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SW</a:t>
                </a:r>
                <a:endParaRPr lang="en-GB" dirty="0"/>
              </a:p>
            </p:txBody>
          </p:sp>
          <p:cxnSp>
            <p:nvCxnSpPr>
              <p:cNvPr id="75" name="Straight Arrow Connector 74"/>
              <p:cNvCxnSpPr>
                <a:stCxn id="74" idx="3"/>
              </p:cNvCxnSpPr>
              <p:nvPr/>
            </p:nvCxnSpPr>
            <p:spPr>
              <a:xfrm flipV="1">
                <a:off x="11110417" y="5285140"/>
                <a:ext cx="2469977" cy="325691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Group 75"/>
              <p:cNvGrpSpPr/>
              <p:nvPr/>
            </p:nvGrpSpPr>
            <p:grpSpPr>
              <a:xfrm>
                <a:off x="8709044" y="5285140"/>
                <a:ext cx="868994" cy="206957"/>
                <a:chOff x="2398493" y="5318760"/>
                <a:chExt cx="868994" cy="206957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>
                  <a:off x="2398493" y="552571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253581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2535810" y="5318760"/>
                  <a:ext cx="59436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V="1">
                  <a:off x="3130170" y="5318760"/>
                  <a:ext cx="0" cy="205347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130170" y="5524107"/>
                  <a:ext cx="137317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8" name="Straight Connector 87"/>
              <p:cNvCxnSpPr/>
              <p:nvPr/>
            </p:nvCxnSpPr>
            <p:spPr>
              <a:xfrm>
                <a:off x="11109782" y="5610831"/>
                <a:ext cx="2469977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/>
              <p:cNvSpPr txBox="1"/>
              <p:nvPr/>
            </p:nvSpPr>
            <p:spPr>
              <a:xfrm>
                <a:off x="8817360" y="4695177"/>
                <a:ext cx="997200" cy="523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6 MW</a:t>
                </a:r>
                <a:endParaRPr lang="en-US" altLang="zh-CN" sz="1400" dirty="0" smtClean="0"/>
              </a:p>
              <a:p>
                <a:r>
                  <a:rPr lang="en-US" altLang="zh-CN" sz="1400" dirty="0" smtClean="0"/>
                  <a:t>0.7~1 us </a:t>
                </a:r>
                <a:endParaRPr lang="en-GB" sz="1400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1004598" y="6074182"/>
                <a:ext cx="2130883" cy="338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0.15+1.66=1.81 m</a:t>
                </a:r>
                <a:endParaRPr lang="en-GB" sz="1600" dirty="0"/>
              </a:p>
            </p:txBody>
          </p:sp>
          <p:sp>
            <p:nvSpPr>
              <p:cNvPr id="96" name="Left Brace 95"/>
              <p:cNvSpPr/>
              <p:nvPr/>
            </p:nvSpPr>
            <p:spPr>
              <a:xfrm rot="16200000">
                <a:off x="11907303" y="4262382"/>
                <a:ext cx="162004" cy="3182910"/>
              </a:xfrm>
              <a:prstGeom prst="leftBrace">
                <a:avLst>
                  <a:gd name="adj1" fmla="val 51406"/>
                  <a:gd name="adj2" fmla="val 50143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2" name="Rectangle 101"/>
            <p:cNvSpPr/>
            <p:nvPr/>
          </p:nvSpPr>
          <p:spPr>
            <a:xfrm>
              <a:off x="544" y="7416"/>
              <a:ext cx="9882" cy="3060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43" y="7192"/>
              <a:ext cx="4037" cy="53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Standing-wave+Circulator</a:t>
              </a:r>
              <a:endParaRPr lang="en-US" sz="1600" dirty="0" smtClean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62" y="8938"/>
              <a:ext cx="1487" cy="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Klystron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571" y="8802"/>
              <a:ext cx="874" cy="874"/>
              <a:chOff x="12996" y="9228"/>
              <a:chExt cx="1026" cy="1026"/>
            </a:xfrm>
          </p:grpSpPr>
          <p:sp>
            <p:nvSpPr>
              <p:cNvPr id="2" name="Oval 22"/>
              <p:cNvSpPr/>
              <p:nvPr/>
            </p:nvSpPr>
            <p:spPr>
              <a:xfrm>
                <a:off x="12996" y="9228"/>
                <a:ext cx="1026" cy="1026"/>
              </a:xfrm>
              <a:prstGeom prst="ellips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Cir</a:t>
                </a:r>
                <a:endParaRPr lang="en-US" sz="1200" dirty="0" smtClean="0"/>
              </a:p>
            </p:txBody>
          </p:sp>
          <p:sp>
            <p:nvSpPr>
              <p:cNvPr id="3" name="弧形 2"/>
              <p:cNvSpPr/>
              <p:nvPr/>
            </p:nvSpPr>
            <p:spPr>
              <a:xfrm>
                <a:off x="13171" y="9403"/>
                <a:ext cx="677" cy="677"/>
              </a:xfrm>
              <a:prstGeom prst="arc">
                <a:avLst>
                  <a:gd name="adj1" fmla="val 11065960"/>
                  <a:gd name="adj2" fmla="val 4817454"/>
                </a:avLst>
              </a:prstGeom>
              <a:ln w="28575">
                <a:solidFill>
                  <a:srgbClr val="00B050"/>
                </a:solidFill>
                <a:headEnd type="none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27267" y="1961261"/>
            <a:ext cx="8424936" cy="2183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55" lvl="1" indent="0">
              <a:spcAft>
                <a:spcPts val="1200"/>
              </a:spcAft>
              <a:buClr>
                <a:srgbClr val="000000"/>
              </a:buClr>
              <a:buSzPct val="100000"/>
              <a:buNone/>
            </a:pPr>
            <a:r>
              <a:rPr lang="en-US" sz="2000" kern="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</a:rPr>
              <a:t>1. Introduction to Compact Light</a:t>
            </a:r>
            <a:endParaRPr lang="en-US" sz="2000" kern="0" dirty="0">
              <a:solidFill>
                <a:schemeClr val="bg1">
                  <a:lumMod val="75000"/>
                </a:schemeClr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chemeClr val="bg1">
                  <a:lumMod val="7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</a:rPr>
              <a:t>2. Sub-harmonic transverse deflector system design</a:t>
            </a:r>
            <a:endParaRPr lang="en-US" sz="2000" kern="0" dirty="0">
              <a:solidFill>
                <a:schemeClr val="bg1">
                  <a:lumMod val="75000"/>
                </a:schemeClr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chemeClr val="bg1">
                  <a:lumMod val="75000"/>
                </a:schemeClr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tx1"/>
                </a:solidFill>
                <a:latin typeface="Arial" panose="020B0604020202020204"/>
              </a:rPr>
              <a:t>3. Long-range transverse wakefield optimization</a:t>
            </a:r>
            <a:endParaRPr lang="en-US" sz="2000" kern="0" dirty="0">
              <a:solidFill>
                <a:schemeClr val="tx1"/>
              </a:solidFill>
              <a:latin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0150" y="567690"/>
            <a:ext cx="13804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32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outline</a:t>
            </a:r>
            <a:endParaRPr lang="en-US" altLang="en-US" sz="32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98482" y="133532"/>
            <a:ext cx="579183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4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Long-range transverse wakefield problem</a:t>
            </a:r>
            <a:endParaRPr lang="en-US" sz="24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1420" y="3060065"/>
            <a:ext cx="5328285" cy="2413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03250" y="1083310"/>
            <a:ext cx="1078230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In the two-bunch operation, wakefield excited by the first bunch will affect the second bunch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Baseline design is cylinder tapering cavity without heavy damping part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Check the wakefield at 2nd, 6th, and 10th X-band rf cycle (sub-harmonic at S-band)</a:t>
            </a:r>
            <a:endParaRPr lang="en-US" altLang="zh-CN" sz="200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895" y="3509645"/>
            <a:ext cx="4526280" cy="227139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00150" y="567690"/>
            <a:ext cx="13804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32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outline</a:t>
            </a:r>
            <a:endParaRPr lang="en-US" altLang="en-US" sz="32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127267" y="1961261"/>
            <a:ext cx="8424936" cy="2183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55" lvl="1" indent="0">
              <a:spcAft>
                <a:spcPts val="1200"/>
              </a:spcAft>
              <a:buClr>
                <a:srgbClr val="000000"/>
              </a:buClr>
              <a:buSzPct val="100000"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1. Introduction to Compact Light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2. Sub-harmonic transverse deflector system design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3. Long-range transverse wakefield optimization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0186" y="6601756"/>
            <a:ext cx="4725434" cy="24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*The </a:t>
            </a:r>
            <a:r>
              <a:rPr lang="en-GB" sz="1000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GdfidL Electromagnetic Field </a:t>
            </a:r>
            <a:r>
              <a:rPr lang="en-GB" sz="1000" dirty="0" smtClean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Simulator</a:t>
            </a:r>
            <a:r>
              <a:rPr lang="en-US" sz="1000" dirty="0" smtClean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:</a:t>
            </a:r>
            <a:r>
              <a:rPr lang="en-GB" sz="1000" dirty="0" smtClean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000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br</a:t>
            </a:r>
            <a:r>
              <a:rPr lang="en-GB" sz="1000" dirty="0" smtClean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uns@gdfidl.de</a:t>
            </a:r>
            <a:endParaRPr lang="en-GB" sz="1000" dirty="0" smtClean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16200000">
            <a:off x="6087110" y="1351915"/>
            <a:ext cx="462280" cy="533400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3090" y="972185"/>
            <a:ext cx="447738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Numerical and analytical results have a good agreement</a:t>
            </a: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can estimate the wake by analytical methods and then use GdfidL to verify</a:t>
            </a: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rcRect l="49077"/>
          <a:stretch>
            <a:fillRect/>
          </a:stretch>
        </p:blipFill>
        <p:spPr>
          <a:xfrm>
            <a:off x="9146540" y="3221355"/>
            <a:ext cx="3468370" cy="29781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6245" y="3037205"/>
            <a:ext cx="5365115" cy="3153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55" lvl="1" indent="0"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en-US" kern="0" dirty="0">
                <a:solidFill>
                  <a:srgbClr val="000000"/>
                </a:solidFill>
                <a:latin typeface="Arial" panose="020B0604020202020204"/>
              </a:rPr>
              <a:t>The long-range transverse wakefield goes down automatically </a:t>
            </a:r>
            <a:r>
              <a:rPr lang="en-US" kern="0" dirty="0">
                <a:solidFill>
                  <a:srgbClr val="000000"/>
                </a:solidFill>
                <a:latin typeface="Arial" panose="020B0604020202020204"/>
                <a:sym typeface="Wingdings" panose="05000000000000000000" pitchFamily="2" charset="2"/>
              </a:rPr>
              <a:t></a:t>
            </a:r>
            <a:endParaRPr lang="en-US" kern="0" dirty="0">
              <a:solidFill>
                <a:srgbClr val="000000"/>
              </a:solidFill>
              <a:latin typeface="Arial" panose="020B0604020202020204"/>
            </a:endParaRPr>
          </a:p>
          <a:p>
            <a:pPr marL="359410" lvl="2" indent="0">
              <a:spcAft>
                <a:spcPts val="900"/>
              </a:spcAft>
              <a:buClr>
                <a:srgbClr val="000000"/>
              </a:buClr>
              <a:buSzPct val="100000"/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/>
              </a:rPr>
              <a:t>X-band </a:t>
            </a:r>
            <a:r>
              <a:rPr lang="en-US" sz="1400" kern="0" dirty="0" err="1">
                <a:solidFill>
                  <a:srgbClr val="000000"/>
                </a:solidFill>
                <a:latin typeface="Arial" panose="020B0604020202020204"/>
              </a:rPr>
              <a:t>linac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/>
              </a:rPr>
              <a:t> structure has a tapered iris design</a:t>
            </a:r>
            <a:endParaRPr lang="en-US" sz="14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359410" lvl="2" indent="0">
              <a:spcAft>
                <a:spcPts val="900"/>
              </a:spcAft>
              <a:buClr>
                <a:srgbClr val="000000"/>
              </a:buClr>
              <a:buSzPct val="100000"/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/>
              </a:rPr>
              <a:t>Structure cells have different dipole mode frequency</a:t>
            </a:r>
            <a:endParaRPr lang="en-US" sz="14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kern="0" dirty="0">
                <a:solidFill>
                  <a:srgbClr val="000000"/>
                </a:solidFill>
                <a:latin typeface="Arial" panose="020B0604020202020204"/>
                <a:sym typeface="+mn-ea"/>
              </a:rPr>
              <a:t>Wake at 2nd rf cycle is much higher than the requirement (40 V/pC/mm/m) </a:t>
            </a:r>
            <a:r>
              <a:rPr lang="en-US" kern="0" dirty="0">
                <a:solidFill>
                  <a:srgbClr val="000000"/>
                </a:solidFill>
                <a:latin typeface="Arial" panose="020B0604020202020204"/>
                <a:sym typeface="Wingdings" panose="05000000000000000000" pitchFamily="2" charset="2"/>
              </a:rPr>
              <a:t></a:t>
            </a:r>
            <a:endParaRPr lang="en-US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kern="0" dirty="0">
                <a:solidFill>
                  <a:srgbClr val="000000"/>
                </a:solidFill>
                <a:latin typeface="Arial" panose="020B0604020202020204"/>
                <a:sym typeface="+mn-ea"/>
              </a:rPr>
              <a:t>Wake at 6th rf cycle is a bit higher than the requirement</a:t>
            </a:r>
            <a:endParaRPr lang="en-US" kern="0" dirty="0">
              <a:solidFill>
                <a:srgbClr val="000000"/>
              </a:solidFill>
              <a:latin typeface="Arial" panose="020B0604020202020204"/>
              <a:sym typeface="+mn-ea"/>
            </a:endParaRPr>
          </a:p>
          <a:p>
            <a:pPr marL="71755" lvl="1" algn="l">
              <a:spcAft>
                <a:spcPts val="1200"/>
              </a:spcAft>
              <a:buClr>
                <a:srgbClr val="000000"/>
              </a:buClr>
              <a:buSzTx/>
              <a:buFontTx/>
            </a:pPr>
            <a:r>
              <a:rPr lang="en-US" kern="0" dirty="0">
                <a:solidFill>
                  <a:srgbClr val="000000"/>
                </a:solidFill>
                <a:latin typeface="Arial" panose="020B0604020202020204"/>
                <a:sym typeface="+mn-ea"/>
              </a:rPr>
              <a:t>Wake at 10th rf cycle is around 20 V/pC/mm/m</a:t>
            </a:r>
            <a:endParaRPr lang="en-US" altLang="en-US" kern="0" dirty="0">
              <a:solidFill>
                <a:srgbClr val="000000"/>
              </a:solidFill>
              <a:latin typeface="Arial" panose="020B0604020202020204"/>
              <a:sym typeface="+mn-ea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285" y="827405"/>
            <a:ext cx="4902835" cy="176593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r>
              <a:rPr kumimoji="0" lang="en-US" alt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rPr>
              <a:t>1. Analytical results from formula</a:t>
            </a:r>
            <a:endParaRPr kumimoji="0" lang="en-US" alt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r>
              <a:rPr kumimoji="0" lang="en-US" alt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rPr>
              <a:t>   </a:t>
            </a:r>
            <a:endParaRPr kumimoji="0" lang="en-US" alt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r>
              <a:rPr kumimoji="0" lang="en-US" alt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rPr>
              <a:t>   Dipole wake: </a:t>
            </a:r>
            <a:endParaRPr kumimoji="0" lang="en-US" alt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en-US" alt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en-US" alt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r>
              <a:rPr kumimoji="0" lang="en-US" alt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rPr>
              <a:t>2. Numerical results from GdfidL*</a:t>
            </a:r>
            <a:endParaRPr kumimoji="0" lang="en-US" altLang="en-GB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849110" y="827405"/>
            <a:ext cx="4429125" cy="176593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44894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4476" y="6379391"/>
            <a:ext cx="1656080" cy="24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P. B. Wilson, SLAC-PUB-4547</a:t>
            </a:r>
            <a:endParaRPr lang="en-US" sz="1000" dirty="0" smtClean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00556" y="162225"/>
            <a:ext cx="7494359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Long-range transverse wakefield of the Compact Light X-band structure</a:t>
            </a:r>
            <a:endParaRPr lang="en-US" altLang="en-US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graphicFrame>
        <p:nvGraphicFramePr>
          <p:cNvPr id="14" name="对象 1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486978" y="1158240"/>
          <a:ext cx="3266440" cy="70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" r:id="rId2" imgW="2222500" imgH="482600" progId="Equation.KSEE3">
                  <p:embed/>
                </p:oleObj>
              </mc:Choice>
              <mc:Fallback>
                <p:oleObj name="" r:id="rId2" imgW="2222500" imgH="4826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86978" y="1158240"/>
                        <a:ext cx="3266440" cy="709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1655" y="3220720"/>
            <a:ext cx="3830320" cy="297878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1318260"/>
            <a:ext cx="3699510" cy="18561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858" y="3665421"/>
            <a:ext cx="3876065" cy="290867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856615"/>
            <a:ext cx="6702425" cy="3498850"/>
          </a:xfrm>
          <a:prstGeom prst="rect">
            <a:avLst/>
          </a:prstGeom>
        </p:spPr>
        <p:txBody>
          <a:bodyPr/>
          <a:lstStyle/>
          <a:p>
            <a:pPr marL="71755" lvl="1" indent="0">
              <a:buNone/>
            </a:pPr>
            <a:r>
              <a:rPr lang="en-US" sz="1800" dirty="0" smtClean="0"/>
              <a:t>Detuning by using non-linear frequency </a:t>
            </a:r>
            <a:r>
              <a:rPr lang="en-US" sz="1800" dirty="0" smtClean="0"/>
              <a:t>distribution</a:t>
            </a:r>
            <a:endParaRPr lang="en-US" sz="1800" dirty="0" smtClean="0"/>
          </a:p>
          <a:p>
            <a:pPr marL="539750" lvl="1" indent="0">
              <a:buNone/>
            </a:pPr>
            <a:r>
              <a:rPr lang="en-US" sz="1400" dirty="0" smtClean="0"/>
              <a:t>Adjust </a:t>
            </a:r>
            <a:r>
              <a:rPr lang="en-US" sz="1400" dirty="0"/>
              <a:t>the dipole mode frequency </a:t>
            </a:r>
            <a:r>
              <a:rPr lang="en-US" sz="1400" dirty="0" smtClean="0"/>
              <a:t>distribution by chang</a:t>
            </a:r>
            <a:r>
              <a:rPr lang="en-US" altLang="zh-CN" sz="1400" dirty="0" smtClean="0"/>
              <a:t>ing</a:t>
            </a:r>
            <a:r>
              <a:rPr lang="en-US" sz="1400" dirty="0" smtClean="0"/>
              <a:t> the </a:t>
            </a:r>
            <a:r>
              <a:rPr lang="en-US" sz="1400" dirty="0" smtClean="0"/>
              <a:t>coupling irises </a:t>
            </a:r>
            <a:r>
              <a:rPr lang="en-US" sz="1400" dirty="0" smtClean="0"/>
              <a:t>and the diameters of the cells</a:t>
            </a:r>
            <a:endParaRPr lang="en-US" sz="1400" dirty="0" smtClean="0"/>
          </a:p>
          <a:p>
            <a:pPr marL="71755" lvl="1" indent="0">
              <a:buNone/>
            </a:pPr>
            <a:r>
              <a:rPr lang="en-US" sz="1800" dirty="0" smtClean="0"/>
              <a:t>Optimize the wake by changing the curvature of the aperture distribution</a:t>
            </a:r>
            <a:endParaRPr lang="en-US" sz="1400" dirty="0" smtClean="0"/>
          </a:p>
          <a:p>
            <a:pPr marL="720090" lvl="2">
              <a:buFont typeface="Arial" panose="020B0604020202020204" pitchFamily="34" charset="0"/>
              <a:buChar char="‒"/>
            </a:pPr>
            <a:r>
              <a:rPr lang="en-US" sz="1400" dirty="0" smtClean="0">
                <a:solidFill>
                  <a:srgbClr val="0000FF"/>
                </a:solidFill>
              </a:rPr>
              <a:t>Linear distribution </a:t>
            </a:r>
            <a:r>
              <a:rPr lang="en-US" sz="1400" dirty="0" smtClean="0"/>
              <a:t>(Blue) is the existing baseline design</a:t>
            </a:r>
            <a:endParaRPr lang="en-US" sz="1400" dirty="0" smtClean="0"/>
          </a:p>
          <a:p>
            <a:pPr marL="720090" lvl="2">
              <a:buFont typeface="Arial" panose="020B0604020202020204" pitchFamily="34" charset="0"/>
              <a:buChar char="‒"/>
            </a:pPr>
            <a:r>
              <a:rPr lang="en-US" sz="1400" dirty="0" smtClean="0">
                <a:solidFill>
                  <a:srgbClr val="FF30FF"/>
                </a:solidFill>
              </a:rPr>
              <a:t>Enhanced-bandwidth </a:t>
            </a:r>
            <a:r>
              <a:rPr lang="en-US" sz="1400" dirty="0">
                <a:solidFill>
                  <a:srgbClr val="FF30FF"/>
                </a:solidFill>
              </a:rPr>
              <a:t>distribution </a:t>
            </a:r>
            <a:r>
              <a:rPr lang="en-US" sz="1400" dirty="0"/>
              <a:t>(Pink) reduces the wake at 6</a:t>
            </a:r>
            <a:r>
              <a:rPr lang="en-US" sz="1400" baseline="30000" dirty="0"/>
              <a:t>th</a:t>
            </a:r>
            <a:r>
              <a:rPr lang="en-US" sz="1400" dirty="0"/>
              <a:t> </a:t>
            </a:r>
            <a:r>
              <a:rPr lang="en-US" sz="1400" dirty="0" err="1"/>
              <a:t>rf</a:t>
            </a:r>
            <a:r>
              <a:rPr lang="en-US" sz="1400" dirty="0"/>
              <a:t> </a:t>
            </a:r>
            <a:r>
              <a:rPr lang="en-US" sz="1400" dirty="0" smtClean="0"/>
              <a:t>cycle</a:t>
            </a:r>
            <a:endParaRPr lang="en-US" sz="1400" dirty="0" smtClean="0"/>
          </a:p>
          <a:p>
            <a:pPr marL="720090" lvl="2">
              <a:buFont typeface="Arial" panose="020B0604020202020204" pitchFamily="34" charset="0"/>
              <a:buChar char="–"/>
            </a:pPr>
            <a:r>
              <a:rPr lang="en-US" altLang="zh-CN" sz="1400" dirty="0" smtClean="0">
                <a:solidFill>
                  <a:srgbClr val="FF0000"/>
                </a:solidFill>
              </a:rPr>
              <a:t>Gaussian-like distribution </a:t>
            </a:r>
            <a:r>
              <a:rPr lang="en-US" altLang="zh-CN" sz="1400" dirty="0" smtClean="0"/>
              <a:t>(Red) reduces the wake at 10</a:t>
            </a:r>
            <a:r>
              <a:rPr lang="en-US" altLang="zh-CN" sz="1400" baseline="30000" dirty="0" smtClean="0"/>
              <a:t>th</a:t>
            </a:r>
            <a:r>
              <a:rPr lang="en-US" altLang="zh-CN" sz="1400" dirty="0" smtClean="0"/>
              <a:t> rf cycle</a:t>
            </a:r>
            <a:endParaRPr lang="en-US" altLang="zh-CN" sz="1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8232775" y="856615"/>
            <a:ext cx="261429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55" lvl="1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Baseline design’s aperture: 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71755" lvl="1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from </a:t>
            </a:r>
            <a:r>
              <a:rPr lang="en-US" sz="1400" dirty="0">
                <a:solidFill>
                  <a:schemeClr val="tx1"/>
                </a:solidFill>
              </a:rPr>
              <a:t>4.278 mm to 2.722 mm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8805" y="3667481"/>
            <a:ext cx="3885522" cy="29066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93112" y="132666"/>
            <a:ext cx="3255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Wakefield optimization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744462" y="129644"/>
            <a:ext cx="10995025" cy="7493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Enhanced-bandwidth distribution optimization </a:t>
            </a:r>
            <a:r>
              <a:rPr lang="en-US" altLang="zh-CN" sz="2400" dirty="0" smtClean="0">
                <a:solidFill>
                  <a:srgbClr val="C00000"/>
                </a:solidFill>
              </a:rPr>
              <a:t>at</a:t>
            </a:r>
            <a:r>
              <a:rPr lang="en-US" sz="2400" dirty="0" smtClean="0">
                <a:solidFill>
                  <a:srgbClr val="C00000"/>
                </a:solidFill>
              </a:rPr>
              <a:t> 6</a:t>
            </a:r>
            <a:r>
              <a:rPr lang="en-US" sz="2400" baseline="30000" dirty="0" smtClean="0">
                <a:solidFill>
                  <a:srgbClr val="C00000"/>
                </a:solidFill>
              </a:rPr>
              <a:t>th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rf</a:t>
            </a:r>
            <a:r>
              <a:rPr lang="en-US" sz="2400" dirty="0" smtClean="0">
                <a:solidFill>
                  <a:srgbClr val="C00000"/>
                </a:solidFill>
              </a:rPr>
              <a:t> cycle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97842" y="1410607"/>
          <a:ext cx="3870812" cy="12589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995"/>
                <a:gridCol w="1148567"/>
                <a:gridCol w="1365250"/>
              </a:tblGrid>
              <a:tr h="49657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Cycle number</a:t>
                      </a:r>
                      <a:endParaRPr lang="en-US" sz="1400" b="1" baseline="0" dirty="0" smtClean="0"/>
                    </a:p>
                    <a:p>
                      <a:r>
                        <a:rPr lang="en-US" sz="1400" b="1" baseline="0" dirty="0" smtClean="0"/>
                        <a:t>(X-band)</a:t>
                      </a:r>
                      <a:endParaRPr lang="en-US" sz="1400" b="1" baseline="0" dirty="0" smtClean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/>
                          <a:cs typeface="Arial" panose="020B0604020202020204"/>
                        </a:rPr>
                        <a:t>W</a:t>
                      </a:r>
                      <a:r>
                        <a:rPr lang="en-US" sz="1200" b="1" dirty="0" smtClean="0">
                          <a:latin typeface="Arial" panose="020B0604020202020204"/>
                          <a:cs typeface="Arial" panose="020B0604020202020204"/>
                        </a:rPr>
                        <a:t>t</a:t>
                      </a:r>
                      <a:endParaRPr lang="en-US" sz="1200" b="1" dirty="0" smtClean="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r>
                        <a:rPr lang="en-US" sz="1200" b="1" dirty="0" smtClean="0">
                          <a:latin typeface="Arial" panose="020B0604020202020204"/>
                          <a:cs typeface="Arial" panose="020B0604020202020204"/>
                        </a:rPr>
                        <a:t>[V/</a:t>
                      </a:r>
                      <a:r>
                        <a:rPr lang="en-US" sz="1200" b="1" dirty="0" err="1" smtClean="0">
                          <a:latin typeface="Arial" panose="020B0604020202020204"/>
                          <a:cs typeface="Arial" panose="020B0604020202020204"/>
                        </a:rPr>
                        <a:t>pC</a:t>
                      </a:r>
                      <a:r>
                        <a:rPr lang="en-US" sz="1200" b="1" dirty="0" smtClean="0">
                          <a:latin typeface="Arial" panose="020B0604020202020204"/>
                          <a:cs typeface="Arial" panose="020B0604020202020204"/>
                        </a:rPr>
                        <a:t>/mm/m]</a:t>
                      </a:r>
                      <a:endParaRPr lang="en-US" sz="1200" b="1" dirty="0" smtClean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/>
                          <a:cs typeface="Arial" panose="020B0604020202020204"/>
                        </a:rPr>
                        <a:t>Enhanced W</a:t>
                      </a:r>
                      <a:r>
                        <a:rPr lang="en-US" sz="1200" b="1" dirty="0" smtClean="0">
                          <a:latin typeface="Arial" panose="020B0604020202020204"/>
                          <a:cs typeface="Arial" panose="020B0604020202020204"/>
                        </a:rPr>
                        <a:t>t</a:t>
                      </a:r>
                      <a:endParaRPr lang="en-US" sz="1200" b="1" dirty="0" smtClean="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r>
                        <a:rPr lang="en-US" sz="1200" b="1" dirty="0" smtClean="0">
                          <a:latin typeface="Arial" panose="020B0604020202020204"/>
                          <a:cs typeface="Arial" panose="020B0604020202020204"/>
                        </a:rPr>
                        <a:t>[V/</a:t>
                      </a:r>
                      <a:r>
                        <a:rPr lang="en-US" sz="1200" b="1" dirty="0" err="1" smtClean="0">
                          <a:latin typeface="Arial" panose="020B0604020202020204"/>
                          <a:cs typeface="Arial" panose="020B0604020202020204"/>
                        </a:rPr>
                        <a:t>pC</a:t>
                      </a:r>
                      <a:r>
                        <a:rPr lang="en-US" sz="1200" b="1" dirty="0" smtClean="0">
                          <a:latin typeface="Arial" panose="020B0604020202020204"/>
                          <a:cs typeface="Arial" panose="020B0604020202020204"/>
                        </a:rPr>
                        <a:t>/mm/m]</a:t>
                      </a:r>
                      <a:endParaRPr lang="en-US" sz="1200" b="1" dirty="0" smtClean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82952" marR="82952" marT="41476" marB="41476"/>
                </a:tc>
              </a:tr>
              <a:tr h="3740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 smtClean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45.3</a:t>
                      </a:r>
                      <a:endParaRPr lang="en-GB" sz="1400" baseline="0" dirty="0" smtClean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rgbClr val="FF30FF"/>
                          </a:solidFill>
                        </a:rPr>
                        <a:t>25.7</a:t>
                      </a:r>
                      <a:endParaRPr lang="en-GB" sz="1400" baseline="0" dirty="0" smtClean="0">
                        <a:solidFill>
                          <a:srgbClr val="FF30FF"/>
                        </a:solidFill>
                      </a:endParaRPr>
                    </a:p>
                  </a:txBody>
                  <a:tcPr marL="82952" marR="82952" marT="41476" marB="41476"/>
                </a:tc>
              </a:tr>
              <a:tr h="3752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 smtClean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21.2</a:t>
                      </a:r>
                      <a:endParaRPr lang="en-GB" sz="1400" dirty="0" smtClean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30FF"/>
                          </a:solidFill>
                        </a:rPr>
                        <a:t>41.5</a:t>
                      </a:r>
                      <a:endParaRPr lang="en-GB" sz="1400" dirty="0" smtClean="0">
                        <a:solidFill>
                          <a:srgbClr val="FF30FF"/>
                        </a:solidFill>
                      </a:endParaRPr>
                    </a:p>
                  </a:txBody>
                  <a:tcPr marL="82952" marR="82952" marT="41476" marB="41476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462" y="3102378"/>
            <a:ext cx="4352043" cy="32658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64799" y="2938027"/>
            <a:ext cx="1633109" cy="34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5" dirty="0" smtClean="0">
                <a:solidFill>
                  <a:schemeClr val="tx1"/>
                </a:solidFill>
              </a:rPr>
              <a:t>GdfidL results</a:t>
            </a:r>
            <a:endParaRPr lang="en-GB" sz="1635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80826" y="1907149"/>
            <a:ext cx="3361756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175" dirty="0" smtClean="0">
                <a:solidFill>
                  <a:schemeClr val="tx1"/>
                </a:solidFill>
              </a:rPr>
              <a:t>Possible for 6</a:t>
            </a:r>
            <a:r>
              <a:rPr lang="en-US" sz="2175" baseline="30000" dirty="0" smtClean="0">
                <a:solidFill>
                  <a:schemeClr val="tx1"/>
                </a:solidFill>
              </a:rPr>
              <a:t>th</a:t>
            </a:r>
            <a:r>
              <a:rPr lang="en-US" sz="2175" dirty="0" smtClean="0">
                <a:solidFill>
                  <a:schemeClr val="tx1"/>
                </a:solidFill>
              </a:rPr>
              <a:t> </a:t>
            </a:r>
            <a:r>
              <a:rPr lang="en-US" sz="2175" dirty="0" err="1" smtClean="0">
                <a:solidFill>
                  <a:schemeClr val="tx1"/>
                </a:solidFill>
              </a:rPr>
              <a:t>rf</a:t>
            </a:r>
            <a:r>
              <a:rPr lang="en-US" sz="2175" dirty="0" smtClean="0">
                <a:solidFill>
                  <a:schemeClr val="tx1"/>
                </a:solidFill>
              </a:rPr>
              <a:t> cycle operation but delicate</a:t>
            </a:r>
            <a:endParaRPr lang="en-US" sz="2175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640" y="3102646"/>
            <a:ext cx="4365755" cy="326585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325188" y="88991"/>
            <a:ext cx="10995025" cy="72072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</a:rPr>
              <a:t>Gaussian-like distribution </a:t>
            </a:r>
            <a:r>
              <a:rPr lang="en-US" sz="2400" dirty="0">
                <a:solidFill>
                  <a:srgbClr val="C00000"/>
                </a:solidFill>
              </a:rPr>
              <a:t>optimization </a:t>
            </a:r>
            <a:r>
              <a:rPr lang="en-US" sz="2400" dirty="0" smtClean="0">
                <a:solidFill>
                  <a:srgbClr val="C00000"/>
                </a:solidFill>
              </a:rPr>
              <a:t>at 10</a:t>
            </a:r>
            <a:r>
              <a:rPr lang="en-US" sz="2400" baseline="30000" dirty="0" smtClean="0">
                <a:solidFill>
                  <a:srgbClr val="C00000"/>
                </a:solidFill>
              </a:rPr>
              <a:t>th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rf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cycle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423267" y="1616347"/>
          <a:ext cx="3629660" cy="12467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995"/>
                <a:gridCol w="1057275"/>
                <a:gridCol w="1215390"/>
              </a:tblGrid>
              <a:tr h="496570">
                <a:tc>
                  <a:txBody>
                    <a:bodyPr/>
                    <a:lstStyle/>
                    <a:p>
                      <a:r>
                        <a:rPr lang="en-US" sz="1360" b="1" dirty="0" smtClean="0"/>
                        <a:t>Cycle number</a:t>
                      </a:r>
                      <a:endParaRPr lang="en-US" sz="1360" b="1" baseline="0" dirty="0" smtClean="0"/>
                    </a:p>
                    <a:p>
                      <a:r>
                        <a:rPr lang="en-US" sz="1360" b="1" baseline="0" dirty="0" smtClean="0"/>
                        <a:t>(X-band)</a:t>
                      </a:r>
                      <a:endParaRPr lang="en-GB" sz="1360" b="1" dirty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US" sz="1360" b="1" dirty="0" smtClean="0">
                          <a:latin typeface="Arial" panose="020B0604020202020204"/>
                          <a:cs typeface="Arial" panose="020B0604020202020204"/>
                        </a:rPr>
                        <a:t>W</a:t>
                      </a:r>
                      <a:r>
                        <a:rPr lang="en-US" sz="1090" b="1" dirty="0" smtClean="0">
                          <a:latin typeface="Arial" panose="020B0604020202020204"/>
                          <a:cs typeface="Arial" panose="020B0604020202020204"/>
                        </a:rPr>
                        <a:t>t</a:t>
                      </a:r>
                      <a:endParaRPr lang="en-US" sz="1090" b="1" dirty="0" smtClean="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r>
                        <a:rPr lang="en-US" sz="1090" b="1" dirty="0" smtClean="0">
                          <a:latin typeface="Arial" panose="020B0604020202020204"/>
                          <a:cs typeface="Arial" panose="020B0604020202020204"/>
                        </a:rPr>
                        <a:t>[V/</a:t>
                      </a:r>
                      <a:r>
                        <a:rPr lang="en-US" sz="1090" b="1" dirty="0" err="1" smtClean="0">
                          <a:latin typeface="Arial" panose="020B0604020202020204"/>
                          <a:cs typeface="Arial" panose="020B0604020202020204"/>
                        </a:rPr>
                        <a:t>pC</a:t>
                      </a:r>
                      <a:r>
                        <a:rPr lang="en-US" sz="1090" b="1" dirty="0" smtClean="0">
                          <a:latin typeface="Arial" panose="020B0604020202020204"/>
                          <a:cs typeface="Arial" panose="020B0604020202020204"/>
                        </a:rPr>
                        <a:t>/mm/m]</a:t>
                      </a:r>
                      <a:endParaRPr lang="en-GB" sz="1360" b="1" dirty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US" sz="1360" b="1" dirty="0" smtClean="0">
                          <a:latin typeface="Arial" panose="020B0604020202020204"/>
                          <a:cs typeface="Arial" panose="020B0604020202020204"/>
                        </a:rPr>
                        <a:t>Gaussian W</a:t>
                      </a:r>
                      <a:r>
                        <a:rPr lang="en-US" sz="1090" b="1" dirty="0" smtClean="0">
                          <a:latin typeface="Arial" panose="020B0604020202020204"/>
                          <a:cs typeface="Arial" panose="020B0604020202020204"/>
                        </a:rPr>
                        <a:t>t</a:t>
                      </a:r>
                      <a:endParaRPr lang="en-US" sz="1090" b="1" dirty="0" smtClean="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r>
                        <a:rPr lang="en-US" sz="1090" b="1" dirty="0" smtClean="0">
                          <a:latin typeface="Arial" panose="020B0604020202020204"/>
                          <a:cs typeface="Arial" panose="020B0604020202020204"/>
                        </a:rPr>
                        <a:t>[V/</a:t>
                      </a:r>
                      <a:r>
                        <a:rPr lang="en-US" sz="1090" b="1" dirty="0" err="1" smtClean="0">
                          <a:latin typeface="Arial" panose="020B0604020202020204"/>
                          <a:cs typeface="Arial" panose="020B0604020202020204"/>
                        </a:rPr>
                        <a:t>pC</a:t>
                      </a:r>
                      <a:r>
                        <a:rPr lang="en-US" sz="1090" b="1" dirty="0" smtClean="0">
                          <a:latin typeface="Arial" panose="020B0604020202020204"/>
                          <a:cs typeface="Arial" panose="020B0604020202020204"/>
                        </a:rPr>
                        <a:t>/mm/m]</a:t>
                      </a:r>
                      <a:endParaRPr lang="en-GB" sz="1360" b="1" dirty="0"/>
                    </a:p>
                  </a:txBody>
                  <a:tcPr marL="82952" marR="82952" marT="41476" marB="41476"/>
                </a:tc>
              </a:tr>
              <a:tr h="374015">
                <a:tc>
                  <a:txBody>
                    <a:bodyPr/>
                    <a:lstStyle/>
                    <a:p>
                      <a:r>
                        <a:rPr lang="en-US" sz="1360" dirty="0" smtClean="0"/>
                        <a:t>6</a:t>
                      </a:r>
                      <a:endParaRPr lang="en-GB" sz="1360" dirty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360" baseline="0" dirty="0" smtClean="0"/>
                        <a:t>45.3</a:t>
                      </a:r>
                      <a:endParaRPr lang="en-GB" sz="1360" dirty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360" baseline="0" dirty="0" smtClean="0">
                          <a:solidFill>
                            <a:srgbClr val="FF0000"/>
                          </a:solidFill>
                        </a:rPr>
                        <a:t>64.5</a:t>
                      </a:r>
                      <a:endParaRPr lang="en-GB" sz="1360" dirty="0">
                        <a:solidFill>
                          <a:srgbClr val="FF0000"/>
                        </a:solidFill>
                      </a:endParaRPr>
                    </a:p>
                  </a:txBody>
                  <a:tcPr marL="82952" marR="82952" marT="41476" marB="41476"/>
                </a:tc>
              </a:tr>
              <a:tr h="375285">
                <a:tc>
                  <a:txBody>
                    <a:bodyPr/>
                    <a:lstStyle/>
                    <a:p>
                      <a:r>
                        <a:rPr lang="en-US" sz="1360" dirty="0" smtClean="0"/>
                        <a:t>10</a:t>
                      </a:r>
                      <a:endParaRPr lang="en-GB" sz="1360" dirty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360" dirty="0" smtClean="0"/>
                        <a:t>21.2</a:t>
                      </a:r>
                      <a:endParaRPr lang="en-GB" sz="1360" dirty="0"/>
                    </a:p>
                  </a:txBody>
                  <a:tcPr marL="82952" marR="82952" marT="41476" marB="41476"/>
                </a:tc>
                <a:tc>
                  <a:txBody>
                    <a:bodyPr/>
                    <a:lstStyle/>
                    <a:p>
                      <a:r>
                        <a:rPr lang="en-GB" sz="1360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GB" sz="1360" dirty="0">
                        <a:solidFill>
                          <a:srgbClr val="FF0000"/>
                        </a:solidFill>
                      </a:endParaRPr>
                    </a:p>
                  </a:txBody>
                  <a:tcPr marL="82952" marR="82952" marT="41476" marB="41476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914" y="3102378"/>
            <a:ext cx="4352043" cy="32658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63884" y="2934852"/>
            <a:ext cx="1633109" cy="342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5" dirty="0" smtClean="0">
                <a:solidFill>
                  <a:schemeClr val="tx1"/>
                </a:solidFill>
              </a:rPr>
              <a:t>GdfidL results</a:t>
            </a:r>
            <a:endParaRPr lang="en-GB" sz="1635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82568" y="1857740"/>
            <a:ext cx="348019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75" dirty="0" smtClean="0">
                <a:solidFill>
                  <a:schemeClr val="tx1"/>
                </a:solidFill>
              </a:rPr>
              <a:t>Even lower wakefield at 10</a:t>
            </a:r>
            <a:r>
              <a:rPr lang="en-US" sz="2175" baseline="30000" dirty="0" smtClean="0">
                <a:solidFill>
                  <a:schemeClr val="tx1"/>
                </a:solidFill>
              </a:rPr>
              <a:t>th</a:t>
            </a:r>
            <a:r>
              <a:rPr lang="en-US" sz="2175" dirty="0" smtClean="0">
                <a:solidFill>
                  <a:schemeClr val="tx1"/>
                </a:solidFill>
              </a:rPr>
              <a:t> </a:t>
            </a:r>
            <a:r>
              <a:rPr lang="en-US" sz="2175" dirty="0" err="1" smtClean="0">
                <a:solidFill>
                  <a:schemeClr val="tx1"/>
                </a:solidFill>
              </a:rPr>
              <a:t>rf</a:t>
            </a:r>
            <a:r>
              <a:rPr lang="en-US" sz="2175" dirty="0" smtClean="0">
                <a:solidFill>
                  <a:schemeClr val="tx1"/>
                </a:solidFill>
              </a:rPr>
              <a:t> cycle and robust</a:t>
            </a:r>
            <a:endParaRPr lang="en-US" sz="2175" dirty="0" smtClean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417" y="3102378"/>
            <a:ext cx="4352043" cy="326585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/>
        </p:nvSpPr>
        <p:spPr>
          <a:xfrm>
            <a:off x="2321470" y="134620"/>
            <a:ext cx="11328400" cy="668655"/>
          </a:xfrm>
          <a:prstGeom prst="rect">
            <a:avLst/>
          </a:prstGeom>
        </p:spPr>
        <p:txBody>
          <a:bodyPr/>
          <a:lstStyle>
            <a:lvl1pPr marL="0" indent="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800" u="none">
                <a:solidFill>
                  <a:srgbClr val="C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1pPr>
            <a:lvl2pPr marL="360045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2pPr>
            <a:lvl3pPr marL="64770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SzPct val="100000"/>
              <a:buFont typeface="Symbol" panose="05050102010706020507" pitchFamily="18" charset="2"/>
              <a:buChar char="-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3pPr>
            <a:lvl4pPr marL="93599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4pPr>
            <a:lvl5pPr marL="1224280" indent="-288290"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 sz="18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defRPr>
            </a:lvl5pPr>
            <a:lvl6pPr marL="2514600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 marL="2971800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 marL="3428365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 marL="3885565" indent="-228600" algn="l" defTabSz="44894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90"/>
              </a:spcAft>
              <a:buClr>
                <a:srgbClr val="000000"/>
              </a:buClr>
              <a:buSzPct val="100000"/>
              <a:buFont typeface="Times New Roman" panose="02020603050405020304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r>
              <a:rPr lang="en-US" altLang="zh-CN" sz="2000" dirty="0" smtClean="0"/>
              <a:t>Long-range </a:t>
            </a:r>
            <a:r>
              <a:rPr lang="en-US" altLang="zh-CN" sz="2000" dirty="0"/>
              <a:t>t</a:t>
            </a:r>
            <a:r>
              <a:rPr lang="en-US" sz="2000" dirty="0" smtClean="0"/>
              <a:t>ransverse wake at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err="1" smtClean="0"/>
              <a:t>rf</a:t>
            </a:r>
            <a:r>
              <a:rPr lang="en-US" sz="2000" dirty="0" smtClean="0"/>
              <a:t> cycle in the linear tapering design</a:t>
            </a:r>
            <a:endParaRPr lang="en-US" sz="2000" dirty="0" smtClean="0"/>
          </a:p>
          <a:p>
            <a:pPr marL="71755" lvl="1" indent="0">
              <a:buNone/>
            </a:pPr>
            <a:endParaRPr lang="en-US" sz="1800" dirty="0" smtClean="0"/>
          </a:p>
          <a:p>
            <a:pPr marL="71755" lvl="1" indent="0">
              <a:buNone/>
            </a:pPr>
            <a:endParaRPr lang="en-US" sz="1800" dirty="0" smtClean="0"/>
          </a:p>
        </p:txBody>
      </p:sp>
      <p:sp>
        <p:nvSpPr>
          <p:cNvPr id="2" name="TextBox 3"/>
          <p:cNvSpPr txBox="1"/>
          <p:nvPr/>
        </p:nvSpPr>
        <p:spPr>
          <a:xfrm>
            <a:off x="7832725" y="1812925"/>
            <a:ext cx="3288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Robust and low wakefield at 10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rf</a:t>
            </a:r>
            <a:r>
              <a:rPr lang="en-US" dirty="0" smtClean="0">
                <a:solidFill>
                  <a:schemeClr val="tx1"/>
                </a:solidFill>
              </a:rPr>
              <a:t> cycle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3585" y="893445"/>
            <a:ext cx="6519364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Apply linear iris thickness distribution to the Gaussian-like </a:t>
            </a:r>
            <a:r>
              <a:rPr lang="en-US" altLang="zh-CN" dirty="0" smtClean="0"/>
              <a:t>aperture </a:t>
            </a:r>
            <a:r>
              <a:rPr lang="en-US" altLang="zh-CN" dirty="0"/>
              <a:t>design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Origin design has a constant iris thickness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This could reduce the average wake around </a:t>
            </a:r>
            <a:r>
              <a:rPr lang="en-US" dirty="0" smtClean="0">
                <a:sym typeface="+mn-ea"/>
              </a:rPr>
              <a:t>10</a:t>
            </a:r>
            <a:r>
              <a:rPr lang="en-US" baseline="30000" dirty="0" smtClean="0">
                <a:sym typeface="+mn-ea"/>
              </a:rPr>
              <a:t>th</a:t>
            </a:r>
            <a:r>
              <a:rPr lang="en-US" altLang="zh-CN" dirty="0"/>
              <a:t> </a:t>
            </a:r>
            <a:r>
              <a:rPr lang="en-US" altLang="zh-CN" dirty="0" err="1"/>
              <a:t>rf</a:t>
            </a:r>
            <a:r>
              <a:rPr lang="en-US" altLang="zh-CN" dirty="0"/>
              <a:t> cycle</a:t>
            </a:r>
            <a:endParaRPr lang="en-US" altLang="zh-CN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25285" y="2736850"/>
            <a:ext cx="4922520" cy="369189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85" y="2736850"/>
            <a:ext cx="4922520" cy="369189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594350" y="1119555"/>
          <a:ext cx="6513645" cy="5237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1045"/>
                <a:gridCol w="1299845"/>
                <a:gridCol w="1722755"/>
              </a:tblGrid>
              <a:tr h="599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400" dirty="0" err="1">
                          <a:effectLst/>
                          <a:latin typeface="+mn-lt"/>
                          <a:cs typeface="Times New Roman" panose="02020603050405020304" charset="0"/>
                        </a:rPr>
                        <a:t>CompactLight</a:t>
                      </a:r>
                      <a:endParaRPr lang="en-GB" sz="1400" dirty="0" err="1">
                        <a:effectLst/>
                        <a:latin typeface="+mn-lt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baseline design</a:t>
                      </a:r>
                      <a:endParaRPr lang="en-US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Gaussian </a:t>
                      </a:r>
                      <a:r>
                        <a:rPr lang="en-US" altLang="en-GB" sz="1400" dirty="0">
                          <a:effectLst/>
                          <a:latin typeface="+mn-lt"/>
                        </a:rPr>
                        <a:t>aperture</a:t>
                      </a:r>
                      <a:endParaRPr lang="en-US" altLang="en-GB" sz="1400" dirty="0">
                        <a:effectLst/>
                        <a:latin typeface="+mn-lt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lin</a:t>
                      </a:r>
                      <a:r>
                        <a:rPr lang="en-US" altLang="en-GB" sz="1400" dirty="0">
                          <a:effectLst/>
                          <a:latin typeface="+mn-lt"/>
                        </a:rPr>
                        <a:t>ear</a:t>
                      </a:r>
                      <a:r>
                        <a:rPr lang="en-GB" sz="1400" dirty="0">
                          <a:effectLst/>
                          <a:latin typeface="+mn-lt"/>
                        </a:rPr>
                        <a:t> iris thickness </a:t>
                      </a:r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+mn-lt"/>
                        </a:rPr>
                        <a:t>Frequency [GHz]</a:t>
                      </a:r>
                      <a:endParaRPr lang="it-IT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+mn-lt"/>
                        </a:rPr>
                        <a:t>11.9942</a:t>
                      </a:r>
                      <a:endParaRPr lang="it-IT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hMerge="1"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+mn-lt"/>
                        </a:rPr>
                        <a:t>RF </a:t>
                      </a:r>
                      <a:r>
                        <a:rPr lang="en-GB" sz="1400" noProof="0" dirty="0">
                          <a:effectLst/>
                          <a:latin typeface="+mn-lt"/>
                        </a:rPr>
                        <a:t>pulse</a:t>
                      </a:r>
                      <a:r>
                        <a:rPr lang="it-IT" sz="1400" dirty="0">
                          <a:effectLst/>
                          <a:latin typeface="+mn-lt"/>
                        </a:rPr>
                        <a:t> [µs]</a:t>
                      </a:r>
                      <a:endParaRPr lang="it-IT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+mn-lt"/>
                        </a:rPr>
                        <a:t>1.5</a:t>
                      </a:r>
                      <a:endParaRPr lang="it-IT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hMerge="1">
                  <a:tcPr marL="77441" marR="77441" marT="38721" marB="38721"/>
                </a:tc>
              </a:tr>
              <a:tr h="195491">
                <a:tc>
                  <a:txBody>
                    <a:bodyPr/>
                    <a:lstStyle/>
                    <a:p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Net </a:t>
                      </a:r>
                      <a:r>
                        <a:rPr lang="it-IT" sz="1400" baseline="0" dirty="0" err="1">
                          <a:solidFill>
                            <a:srgbClr val="FF0000"/>
                          </a:solidFill>
                          <a:latin typeface="+mn-lt"/>
                        </a:rPr>
                        <a:t>kly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. power (w/ </a:t>
                      </a:r>
                      <a:r>
                        <a:rPr lang="it-IT" sz="1400" baseline="0" dirty="0" err="1">
                          <a:solidFill>
                            <a:srgbClr val="FF0000"/>
                          </a:solidFill>
                          <a:latin typeface="+mn-lt"/>
                        </a:rPr>
                        <a:t>loss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) [MW]</a:t>
                      </a:r>
                      <a:endParaRPr lang="it-IT" sz="1400" baseline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+mn-lt"/>
                        </a:rPr>
                        <a:t>≈40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Average iris radius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&lt;a&gt;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  <a:latin typeface="+mn-lt"/>
                        </a:rPr>
                        <a:t>Iris </a:t>
                      </a:r>
                      <a:r>
                        <a:rPr lang="it-IT" sz="1400" dirty="0" err="1">
                          <a:effectLst/>
                          <a:latin typeface="+mn-lt"/>
                        </a:rPr>
                        <a:t>radius</a:t>
                      </a:r>
                      <a:r>
                        <a:rPr lang="it-IT" sz="1400" dirty="0">
                          <a:effectLst/>
                          <a:latin typeface="+mn-lt"/>
                        </a:rPr>
                        <a:t> a [mm]</a:t>
                      </a:r>
                      <a:endParaRPr lang="it-IT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effectLst/>
                          <a:latin typeface="+mn-lt"/>
                        </a:rPr>
                        <a:t>4.3-2.7</a:t>
                      </a:r>
                      <a:endParaRPr lang="it-IT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Iris thickness t [mm]</a:t>
                      </a:r>
                      <a:endParaRPr lang="en-GB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n-lt"/>
                        </a:rPr>
                        <a:t>2.0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2.0-2.24</a:t>
                      </a:r>
                      <a:endParaRPr lang="it-IT" sz="1400" dirty="0"/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Average gradient &lt;G&gt; [MV/m]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MV/m</a:t>
                      </a:r>
                      <a:endParaRPr lang="it-IT" sz="14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(w/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)</a:t>
                      </a:r>
                      <a:endParaRPr lang="it-IT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MV/m</a:t>
                      </a:r>
                      <a:endParaRPr lang="it-IT" sz="14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(no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)</a:t>
                      </a:r>
                      <a:endParaRPr lang="it-IT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0.9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 hMerge="1">
                  <a:tcPr marL="77441" marR="77441" marT="38721" marB="38721"/>
                </a:tc>
              </a:tr>
              <a:tr h="322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Shunt impedance R [MΩ/m]</a:t>
                      </a:r>
                      <a:endParaRPr lang="en-GB" sz="1400" dirty="0"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+mn-lt"/>
                        </a:rPr>
                        <a:t>90-131</a:t>
                      </a:r>
                      <a:endParaRPr lang="it-IT" sz="1400" dirty="0"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400" dirty="0">
                          <a:latin typeface="+mn-lt"/>
                        </a:rPr>
                        <a:t>90</a:t>
                      </a:r>
                      <a:r>
                        <a:rPr lang="en-US" sz="1400" dirty="0">
                          <a:latin typeface="+mn-lt"/>
                        </a:rPr>
                        <a:t>-125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400" baseline="-250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387</a:t>
                      </a:r>
                      <a:endParaRPr lang="it-IT" sz="14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+mn-lt"/>
                        </a:rPr>
                        <a:t>378</a:t>
                      </a:r>
                      <a:endParaRPr lang="en-GB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Group velocity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v_g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/c [%]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4.7-1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4.7-0.9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Filling time [ns]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144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146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Max. Mod.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Poy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.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Vec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. - 10</a:t>
                      </a:r>
                      <a:r>
                        <a:rPr lang="en-GB" sz="1400" baseline="30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-6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bpp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/m limit [%]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+mn-lt"/>
                        </a:rPr>
                        <a:t>-32.7</a:t>
                      </a:r>
                      <a:endParaRPr lang="en-GB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+mn-lt"/>
                        </a:rPr>
                        <a:t>-29.7</a:t>
                      </a:r>
                      <a:endParaRPr lang="en-GB" sz="14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</a:tr>
            </a:tbl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9825990" y="799515"/>
            <a:ext cx="2216150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28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*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C</a:t>
            </a:r>
            <a:r>
              <a:rPr lang="en-US" altLang="zh-CN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o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urtesy </a:t>
            </a: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by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M. Diomede</a:t>
            </a:r>
            <a:endParaRPr lang="en-US" sz="149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97946" y="66095"/>
            <a:ext cx="75304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en-GB" sz="2800" dirty="0">
                <a:solidFill>
                  <a:srgbClr val="C00000"/>
                </a:solidFill>
                <a:latin typeface="Calibri" panose="020F0502020204030204" charset="0"/>
                <a:ea typeface="MS PGothic" panose="020B0600070205080204" charset="-128"/>
                <a:cs typeface="Calibri" panose="020F0502020204030204" charset="0"/>
                <a:sym typeface="+mn-ea"/>
              </a:rPr>
              <a:t>RF parameter comparison between two taperings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80975" y="1758950"/>
            <a:ext cx="520001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No big difference on rf parameters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Apply Gaussian-like aperture and linear iris thickness distribution to the baseline design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Choose 10 X-band rf cycles as the two bunch spacing</a:t>
            </a:r>
            <a:endParaRPr lang="en-US" altLang="zh-CN" sz="2000"/>
          </a:p>
        </p:txBody>
      </p:sp>
    </p:spTree>
    <p:custDataLst>
      <p:tags r:id="rId2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24560" y="27588"/>
            <a:ext cx="103428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</a:rPr>
              <a:t>Layout of Compact Light</a:t>
            </a:r>
            <a:endParaRPr lang="en-US" sz="3600" dirty="0">
              <a:solidFill>
                <a:srgbClr val="C00000"/>
              </a:solidFill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5465" y="1930400"/>
            <a:ext cx="11313160" cy="1494790"/>
            <a:chOff x="859" y="3040"/>
            <a:chExt cx="17816" cy="2354"/>
          </a:xfrm>
        </p:grpSpPr>
        <p:grpSp>
          <p:nvGrpSpPr>
            <p:cNvPr id="17" name="组合 16"/>
            <p:cNvGrpSpPr/>
            <p:nvPr/>
          </p:nvGrpSpPr>
          <p:grpSpPr>
            <a:xfrm>
              <a:off x="859" y="3040"/>
              <a:ext cx="17816" cy="2354"/>
              <a:chOff x="691" y="3152"/>
              <a:chExt cx="17816" cy="2354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691" y="3152"/>
                <a:ext cx="17817" cy="2354"/>
              </a:xfrm>
              <a:prstGeom prst="rect">
                <a:avLst/>
              </a:prstGeom>
            </p:spPr>
          </p:pic>
          <p:sp>
            <p:nvSpPr>
              <p:cNvPr id="16" name="矩形 15"/>
              <p:cNvSpPr/>
              <p:nvPr/>
            </p:nvSpPr>
            <p:spPr>
              <a:xfrm>
                <a:off x="814" y="3152"/>
                <a:ext cx="6359" cy="9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3916" y="3040"/>
              <a:ext cx="456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1000 Hz </a:t>
              </a:r>
              <a:r>
                <a:rPr lang="en-US"/>
                <a:t>soft X-ray</a:t>
              </a:r>
              <a:endParaRPr 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3916" y="4814"/>
              <a:ext cx="456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100 Hz </a:t>
              </a:r>
              <a:r>
                <a:rPr lang="en-US"/>
                <a:t>hard X-ray</a:t>
              </a:r>
              <a:endParaRPr lang="en-US"/>
            </a:p>
          </p:txBody>
        </p:sp>
      </p:grpSp>
      <p:sp>
        <p:nvSpPr>
          <p:cNvPr id="13" name="TextBox 2"/>
          <p:cNvSpPr txBox="1"/>
          <p:nvPr/>
        </p:nvSpPr>
        <p:spPr>
          <a:xfrm>
            <a:off x="366395" y="4626610"/>
            <a:ext cx="1171829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compact free electron laser based on X-band technology</a:t>
            </a:r>
            <a:endParaRPr lang="en-US" altLang="zh-CN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Two-bunch operation for p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ump-and-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robe 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xperiment</a:t>
            </a:r>
            <a:endParaRPr lang="zh-CN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100 Hz hard X-ray (2.0 - 16.0 keV) and 1000 Hz soft X-ray </a:t>
            </a: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(0.25 - 2.0 keV)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with same installed linac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Design project funded by European Union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Horizon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2020</a:t>
            </a:r>
            <a:endParaRPr lang="zh-CN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左大括号 14"/>
          <p:cNvSpPr/>
          <p:nvPr/>
        </p:nvSpPr>
        <p:spPr>
          <a:xfrm rot="5400000">
            <a:off x="1266190" y="1323340"/>
            <a:ext cx="370840" cy="1826895"/>
          </a:xfrm>
          <a:prstGeom prst="leftBrace">
            <a:avLst>
              <a:gd name="adj1" fmla="val 92722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左大括号 18"/>
          <p:cNvSpPr/>
          <p:nvPr/>
        </p:nvSpPr>
        <p:spPr>
          <a:xfrm rot="5400000">
            <a:off x="4007485" y="504190"/>
            <a:ext cx="370840" cy="3465830"/>
          </a:xfrm>
          <a:prstGeom prst="leftBrace">
            <a:avLst>
              <a:gd name="adj1" fmla="val 92722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左大括号 19"/>
          <p:cNvSpPr/>
          <p:nvPr/>
        </p:nvSpPr>
        <p:spPr>
          <a:xfrm rot="5400000">
            <a:off x="8677275" y="-970280"/>
            <a:ext cx="370840" cy="5544820"/>
          </a:xfrm>
          <a:prstGeom prst="leftBrace">
            <a:avLst>
              <a:gd name="adj1" fmla="val 92722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64565" y="1562100"/>
            <a:ext cx="974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/>
              <a:t>Injector</a:t>
            </a:r>
            <a:endParaRPr lang="en-US" altLang="zh-CN"/>
          </a:p>
        </p:txBody>
      </p:sp>
      <p:sp>
        <p:nvSpPr>
          <p:cNvPr id="22" name="文本框 21"/>
          <p:cNvSpPr txBox="1"/>
          <p:nvPr/>
        </p:nvSpPr>
        <p:spPr>
          <a:xfrm>
            <a:off x="3488690" y="1562100"/>
            <a:ext cx="1408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Main </a:t>
            </a:r>
            <a:r>
              <a:rPr lang="en-US" altLang="zh-CN" dirty="0" err="1"/>
              <a:t>linac</a:t>
            </a:r>
            <a:endParaRPr lang="en-US" altLang="zh-CN" dirty="0"/>
          </a:p>
        </p:txBody>
      </p:sp>
      <p:sp>
        <p:nvSpPr>
          <p:cNvPr id="23" name="文本框 22"/>
          <p:cNvSpPr txBox="1"/>
          <p:nvPr/>
        </p:nvSpPr>
        <p:spPr>
          <a:xfrm>
            <a:off x="8061325" y="1167130"/>
            <a:ext cx="16027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/>
              <a:t>FEL</a:t>
            </a:r>
            <a:r>
              <a:rPr lang="zh-CN" altLang="en-US"/>
              <a:t> </a:t>
            </a:r>
            <a:r>
              <a:rPr lang="en-US" altLang="zh-CN"/>
              <a:t>structure</a:t>
            </a:r>
            <a:endParaRPr lang="en-US" altLang="zh-CN"/>
          </a:p>
        </p:txBody>
      </p:sp>
      <p:sp>
        <p:nvSpPr>
          <p:cNvPr id="24" name="下箭头 23"/>
          <p:cNvSpPr/>
          <p:nvPr/>
        </p:nvSpPr>
        <p:spPr>
          <a:xfrm>
            <a:off x="3677920" y="3205480"/>
            <a:ext cx="406400" cy="80264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下箭头 24"/>
          <p:cNvSpPr/>
          <p:nvPr/>
        </p:nvSpPr>
        <p:spPr>
          <a:xfrm>
            <a:off x="1320800" y="3205480"/>
            <a:ext cx="406400" cy="80264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910840" y="4008120"/>
            <a:ext cx="19399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X-band structure</a:t>
            </a:r>
            <a:endParaRPr lang="en-US"/>
          </a:p>
        </p:txBody>
      </p:sp>
      <p:sp>
        <p:nvSpPr>
          <p:cNvPr id="27" name="文本框 26"/>
          <p:cNvSpPr txBox="1"/>
          <p:nvPr/>
        </p:nvSpPr>
        <p:spPr>
          <a:xfrm>
            <a:off x="366395" y="4008120"/>
            <a:ext cx="2315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C-band gun&amp;injector</a:t>
            </a:r>
            <a:endParaRPr 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07947" y="154602"/>
            <a:ext cx="448564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4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Compact Light X-band structure</a:t>
            </a:r>
            <a:endParaRPr lang="en-US" altLang="en-US" sz="24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graphicFrame>
        <p:nvGraphicFramePr>
          <p:cNvPr id="4" name="Tabella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636385" y="1925952"/>
          <a:ext cx="5323205" cy="4870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6840"/>
                <a:gridCol w="678815"/>
                <a:gridCol w="717550"/>
              </a:tblGrid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7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Rep. rate [Hz]</a:t>
                      </a:r>
                      <a:endParaRPr lang="en-GB" sz="17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solidFill>
                      <a:srgbClr val="0070C0"/>
                    </a:solidFill>
                  </a:tcPr>
                </a:tc>
                <a:tc hMerge="1">
                  <a:tcPr/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7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100</a:t>
                      </a:r>
                      <a:endParaRPr lang="en-GB" sz="17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1000</a:t>
                      </a:r>
                      <a:endParaRPr lang="en-GB" sz="17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rgbClr val="0070C0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gradient &lt;G&gt; [MV/m]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lnT w="12700" cmpd="sng">
                      <a:noFill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</a:t>
                      </a:r>
                      <a:endParaRPr lang="it-IT" sz="17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it-IT" sz="17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Max</a:t>
                      </a:r>
                      <a:r>
                        <a:rPr lang="en-GB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klystron available output power [MW]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Required input power per module P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K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 [MW]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39</a:t>
                      </a:r>
                      <a:endParaRPr lang="it-IT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8.5</a:t>
                      </a:r>
                      <a:endParaRPr lang="it-IT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</a:t>
                      </a:r>
                      <a:r>
                        <a:rPr lang="en-GB" sz="1700" b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[µs]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Av. diss. power per structure</a:t>
                      </a:r>
                      <a:r>
                        <a:rPr lang="en-GB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[kW]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Peak input power per struct</a:t>
                      </a:r>
                      <a:r>
                        <a:rPr lang="en-GB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ure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[MW]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68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14.8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Av. Input power per structure [MW]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9.6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 </a:t>
                      </a:r>
                      <a:r>
                        <a:rPr lang="it-IT" sz="17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gain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[MeV]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234</a:t>
                      </a:r>
                      <a:endParaRPr lang="it-IT" sz="17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109</a:t>
                      </a:r>
                      <a:endParaRPr lang="it-IT" sz="17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115" y="1271270"/>
            <a:ext cx="3187065" cy="159639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9792426" y="783104"/>
            <a:ext cx="2216150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28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*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C</a:t>
            </a:r>
            <a:r>
              <a:rPr lang="en-US" altLang="zh-CN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o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urtesy </a:t>
            </a: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by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M. Diomede</a:t>
            </a:r>
            <a:endParaRPr lang="en-US" sz="149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graphicFrame>
        <p:nvGraphicFramePr>
          <p:cNvPr id="6" name="Table 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980939" y="1186576"/>
          <a:ext cx="4189587" cy="5664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6287"/>
                <a:gridCol w="1143300"/>
              </a:tblGrid>
              <a:tr h="382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charset="0"/>
                        </a:rPr>
                        <a:t>Parameter</a:t>
                      </a:r>
                      <a:endParaRPr lang="en-GB" sz="17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Value</a:t>
                      </a:r>
                      <a:endParaRPr lang="en-GB" sz="17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Frequency [GHz]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11.9942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Phase</a:t>
                      </a:r>
                      <a:r>
                        <a:rPr lang="en-GB" sz="17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 advance per cell [rad]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/3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Shunt impedance R [MΩ/m]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latin typeface="+mn-lt"/>
                        </a:rPr>
                        <a:t>90-131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7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387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65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700" dirty="0">
                          <a:effectLst/>
                        </a:rPr>
                        <a:t>Group </a:t>
                      </a:r>
                      <a:r>
                        <a:rPr lang="it-IT" sz="1700" dirty="0" err="1">
                          <a:effectLst/>
                        </a:rPr>
                        <a:t>velocity</a:t>
                      </a:r>
                      <a:r>
                        <a:rPr lang="it-IT" sz="1700" dirty="0">
                          <a:effectLst/>
                        </a:rPr>
                        <a:t> </a:t>
                      </a:r>
                      <a:r>
                        <a:rPr lang="it-IT" sz="1700" dirty="0" err="1">
                          <a:effectLst/>
                        </a:rPr>
                        <a:t>v</a:t>
                      </a:r>
                      <a:r>
                        <a:rPr lang="it-IT" sz="1700" baseline="-25000" dirty="0" err="1">
                          <a:effectLst/>
                        </a:rPr>
                        <a:t>g</a:t>
                      </a:r>
                      <a:r>
                        <a:rPr lang="it-IT" sz="1700" dirty="0">
                          <a:effectLst/>
                        </a:rPr>
                        <a:t> [%]</a:t>
                      </a:r>
                      <a:endParaRPr lang="en-GB" sz="17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it-IT" sz="1700" dirty="0">
                          <a:effectLst/>
                        </a:rPr>
                        <a:t>4.7-1.0</a:t>
                      </a:r>
                      <a:endParaRPr lang="en-GB" sz="1700" dirty="0"/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GB" sz="17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/P</a:t>
                      </a:r>
                      <a:r>
                        <a:rPr lang="en-GB" sz="17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</a:t>
                      </a:r>
                      <a:endParaRPr lang="en-GB" sz="1700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0.215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Filling time [ns]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144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cells per structure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rgbClr val="FF0000"/>
                          </a:solidFill>
                          <a:latin typeface="+mn-lt"/>
                        </a:rPr>
                        <a:t>108</a:t>
                      </a:r>
                      <a:endParaRPr lang="en-GB" sz="17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 structures per module N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it-IT" sz="1700" b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 active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7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7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3.6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Average iris radius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&lt;a&gt;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Iris </a:t>
                      </a:r>
                      <a:r>
                        <a:rPr lang="it-IT" sz="17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radius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input-output</a:t>
                      </a:r>
                      <a:r>
                        <a:rPr lang="it-IT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[mm]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4.3-2.7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charset="0"/>
                          <a:cs typeface="Times New Roman" panose="02020603050405020304" charset="0"/>
                        </a:rPr>
                        <a:t>0.9</a:t>
                      </a:r>
                      <a:endParaRPr lang="it-IT" sz="17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charset="0"/>
                        <a:cs typeface="Times New Roman" panose="02020603050405020304" charset="0"/>
                      </a:endParaRPr>
                    </a:p>
                  </a:txBody>
                  <a:tcPr marL="85364" marR="85364" marT="42683" marB="42683"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999490" y="815880"/>
            <a:ext cx="43986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/>
              <a:t>108-cell </a:t>
            </a:r>
            <a:r>
              <a:rPr lang="en-GB" dirty="0">
                <a:sym typeface="+mn-ea"/>
              </a:rPr>
              <a:t>2</a:t>
            </a:r>
            <a:r>
              <a:rPr lang="en-GB" dirty="0">
                <a:sym typeface="Symbol" panose="05050102010706020507" pitchFamily="18" charset="2"/>
              </a:rPr>
              <a:t>/3 </a:t>
            </a:r>
            <a:r>
              <a:rPr lang="en-US" altLang="en-GB" dirty="0">
                <a:sym typeface="Symbol" panose="05050102010706020507" pitchFamily="18" charset="2"/>
              </a:rPr>
              <a:t>traveling-wave structure</a:t>
            </a:r>
            <a:endParaRPr lang="en-US" altLang="en-GB" dirty="0">
              <a:sym typeface="Symbol" panose="05050102010706020507" pitchFamily="18" charset="2"/>
            </a:endParaRPr>
          </a:p>
        </p:txBody>
      </p:sp>
    </p:spTree>
    <p:custDataLst>
      <p:tags r:id="rId4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7115" y="1236345"/>
            <a:ext cx="7064375" cy="54717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064998" y="118170"/>
            <a:ext cx="39446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4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Compact Light linac module</a:t>
            </a:r>
            <a:endParaRPr lang="en-US" sz="24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  <p:sp>
        <p:nvSpPr>
          <p:cNvPr id="13" name="TextBox 2"/>
          <p:cNvSpPr txBox="1"/>
          <p:nvPr/>
        </p:nvSpPr>
        <p:spPr>
          <a:xfrm>
            <a:off x="516890" y="1697990"/>
            <a:ext cx="471106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X-band structures in 1 rf module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 rf source (100 Hz and 1000 Hz)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pulse compressor to increase the peak power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energy gain: 234 MeV@100 Hz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	    109 MeV@1000 Hz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963542" y="747425"/>
            <a:ext cx="2147570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756285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*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C</a:t>
            </a:r>
            <a:r>
              <a:rPr lang="en-US" altLang="zh-CN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o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urtesy </a:t>
            </a: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by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M. Aicheler</a:t>
            </a:r>
            <a:endParaRPr lang="en-US" sz="1490" dirty="0" smtClean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</p:spTree>
    <p:custDataLst>
      <p:tags r:id="rId2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1741170" y="461010"/>
            <a:ext cx="10050074" cy="1369196"/>
            <a:chOff x="859" y="3040"/>
            <a:chExt cx="17817" cy="2427"/>
          </a:xfrm>
        </p:grpSpPr>
        <p:grpSp>
          <p:nvGrpSpPr>
            <p:cNvPr id="25" name="组合 24"/>
            <p:cNvGrpSpPr/>
            <p:nvPr/>
          </p:nvGrpSpPr>
          <p:grpSpPr>
            <a:xfrm>
              <a:off x="859" y="3040"/>
              <a:ext cx="17817" cy="2354"/>
              <a:chOff x="691" y="3152"/>
              <a:chExt cx="17817" cy="2354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691" y="3152"/>
                <a:ext cx="17817" cy="2354"/>
              </a:xfrm>
              <a:prstGeom prst="rect">
                <a:avLst/>
              </a:prstGeom>
            </p:spPr>
          </p:pic>
          <p:sp>
            <p:nvSpPr>
              <p:cNvPr id="27" name="矩形 26"/>
              <p:cNvSpPr/>
              <p:nvPr/>
            </p:nvSpPr>
            <p:spPr>
              <a:xfrm>
                <a:off x="814" y="3152"/>
                <a:ext cx="6359" cy="9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3916" y="3040"/>
              <a:ext cx="4561" cy="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1000 Hz </a:t>
              </a:r>
              <a:r>
                <a:rPr lang="en-US"/>
                <a:t>soft X-ray</a:t>
              </a:r>
              <a:endParaRPr 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916" y="4814"/>
              <a:ext cx="4561" cy="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100 Hz </a:t>
              </a:r>
              <a:r>
                <a:rPr lang="en-US"/>
                <a:t>hard X-ray</a:t>
              </a:r>
              <a:endParaRPr lang="en-US"/>
            </a:p>
          </p:txBody>
        </p:sp>
      </p:grpSp>
      <p:sp>
        <p:nvSpPr>
          <p:cNvPr id="30" name="左大括号 29"/>
          <p:cNvSpPr/>
          <p:nvPr/>
        </p:nvSpPr>
        <p:spPr>
          <a:xfrm rot="16200000" flipV="1">
            <a:off x="3893185" y="-271145"/>
            <a:ext cx="370840" cy="4573905"/>
          </a:xfrm>
          <a:prstGeom prst="leftBrace">
            <a:avLst>
              <a:gd name="adj1" fmla="val 92722"/>
              <a:gd name="adj2" fmla="val 50000"/>
            </a:avLst>
          </a:prstGeom>
          <a:ln w="28575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CustomShape 1"/>
          <p:cNvSpPr/>
          <p:nvPr/>
        </p:nvSpPr>
        <p:spPr>
          <a:xfrm>
            <a:off x="3752408" y="138770"/>
            <a:ext cx="2064385" cy="59118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 anchor="ctr">
            <a:normAutofit fontScale="67000" lnSpcReduction="20000"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" dirty="0" err="1">
                <a:solidFill>
                  <a:srgbClr val="C00000"/>
                </a:solidFill>
                <a:latin typeface="Calibri Light" panose="020F0302020204030204"/>
              </a:rPr>
              <a:t>Linac</a:t>
            </a:r>
            <a:r>
              <a:rPr lang="en-US" sz="4400" b="1" strike="noStrike" spc="-1" dirty="0">
                <a:solidFill>
                  <a:srgbClr val="C00000"/>
                </a:solidFill>
                <a:latin typeface="Calibri Light" panose="020F0302020204030204"/>
              </a:rPr>
              <a:t> layout</a:t>
            </a:r>
            <a:endParaRPr lang="en-US" sz="4400" b="0" strike="noStrike" spc="-1" dirty="0">
              <a:latin typeface="Arial" panose="020B0604020202020204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6225" y="2892425"/>
            <a:ext cx="10030820" cy="3705225"/>
            <a:chOff x="1696" y="3824"/>
            <a:chExt cx="15797" cy="5835"/>
          </a:xfrm>
        </p:grpSpPr>
        <p:grpSp>
          <p:nvGrpSpPr>
            <p:cNvPr id="280" name="Group 2"/>
            <p:cNvGrpSpPr/>
            <p:nvPr/>
          </p:nvGrpSpPr>
          <p:grpSpPr>
            <a:xfrm>
              <a:off x="4107" y="4312"/>
              <a:ext cx="13386" cy="671"/>
              <a:chOff x="1970280" y="1950840"/>
              <a:chExt cx="8499960" cy="425880"/>
            </a:xfrm>
          </p:grpSpPr>
          <p:sp>
            <p:nvSpPr>
              <p:cNvPr id="281" name="CustomShape 3"/>
              <p:cNvSpPr/>
              <p:nvPr/>
            </p:nvSpPr>
            <p:spPr>
              <a:xfrm>
                <a:off x="4788720" y="2053800"/>
                <a:ext cx="452880" cy="177120"/>
              </a:xfrm>
              <a:custGeom>
                <a:avLst/>
                <a:gdLst/>
                <a:ahLst/>
                <a:cxnLst/>
                <a:rect l="l" t="t" r="r" b="b"/>
                <a:pathLst>
                  <a:path w="392539" h="116840">
                    <a:moveTo>
                      <a:pt x="0" y="116840"/>
                    </a:moveTo>
                    <a:lnTo>
                      <a:pt x="76200" y="116840"/>
                    </a:lnTo>
                    <a:lnTo>
                      <a:pt x="193040" y="0"/>
                    </a:lnTo>
                    <a:lnTo>
                      <a:pt x="292857" y="111551"/>
                    </a:lnTo>
                    <a:lnTo>
                      <a:pt x="392539" y="114056"/>
                    </a:lnTo>
                  </a:path>
                </a:pathLst>
              </a:custGeom>
              <a:noFill/>
              <a:ln w="2844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82" name="Line 4"/>
              <p:cNvSpPr/>
              <p:nvPr/>
            </p:nvSpPr>
            <p:spPr>
              <a:xfrm flipH="1">
                <a:off x="1970280" y="2216100"/>
                <a:ext cx="1425240" cy="4680"/>
              </a:xfrm>
              <a:prstGeom prst="line">
                <a:avLst/>
              </a:prstGeom>
              <a:ln w="2844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83" name="CustomShape 5"/>
              <p:cNvSpPr/>
              <p:nvPr/>
            </p:nvSpPr>
            <p:spPr>
              <a:xfrm>
                <a:off x="1970280" y="2050560"/>
                <a:ext cx="907920" cy="31464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Linac0</a:t>
                </a:r>
                <a:endParaRPr lang="en-US" sz="1800" b="0" strike="noStrike" spc="-1">
                  <a:latin typeface="Arial" panose="020B0604020202020204"/>
                </a:endParaRPr>
              </a:p>
            </p:txBody>
          </p:sp>
          <p:sp>
            <p:nvSpPr>
              <p:cNvPr id="284" name="CustomShape 6"/>
              <p:cNvSpPr/>
              <p:nvPr/>
            </p:nvSpPr>
            <p:spPr>
              <a:xfrm>
                <a:off x="3066840" y="2050560"/>
                <a:ext cx="255240" cy="3146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85" name="Line 7"/>
              <p:cNvSpPr/>
              <p:nvPr/>
            </p:nvSpPr>
            <p:spPr>
              <a:xfrm flipH="1" flipV="1">
                <a:off x="3844080" y="2212920"/>
                <a:ext cx="944640" cy="18360"/>
              </a:xfrm>
              <a:prstGeom prst="line">
                <a:avLst/>
              </a:prstGeom>
              <a:ln w="2844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86" name="CustomShape 8"/>
              <p:cNvSpPr/>
              <p:nvPr/>
            </p:nvSpPr>
            <p:spPr>
              <a:xfrm>
                <a:off x="3945600" y="2039040"/>
                <a:ext cx="825120" cy="33768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Linac1</a:t>
                </a:r>
                <a:endParaRPr lang="en-US" sz="1400" b="0" strike="noStrike" spc="-1">
                  <a:latin typeface="Arial" panose="020B0604020202020204"/>
                </a:endParaRPr>
              </a:p>
            </p:txBody>
          </p:sp>
          <p:sp>
            <p:nvSpPr>
              <p:cNvPr id="287" name="Line 9"/>
              <p:cNvSpPr/>
              <p:nvPr/>
            </p:nvSpPr>
            <p:spPr>
              <a:xfrm flipH="1">
                <a:off x="5242320" y="2176200"/>
                <a:ext cx="3372840" cy="51120"/>
              </a:xfrm>
              <a:prstGeom prst="line">
                <a:avLst/>
              </a:prstGeom>
              <a:ln w="2844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88" name="CustomShape 10"/>
              <p:cNvSpPr/>
              <p:nvPr/>
            </p:nvSpPr>
            <p:spPr>
              <a:xfrm>
                <a:off x="5257440" y="2027880"/>
                <a:ext cx="825120" cy="33768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Linac2</a:t>
                </a:r>
                <a:endParaRPr lang="en-US" sz="1400" b="0" strike="noStrike" spc="-1">
                  <a:latin typeface="Arial" panose="020B0604020202020204"/>
                </a:endParaRPr>
              </a:p>
            </p:txBody>
          </p:sp>
          <p:sp>
            <p:nvSpPr>
              <p:cNvPr id="289" name="CustomShape 11"/>
              <p:cNvSpPr/>
              <p:nvPr/>
            </p:nvSpPr>
            <p:spPr>
              <a:xfrm>
                <a:off x="6937200" y="2025360"/>
                <a:ext cx="1241280" cy="337680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Linac3</a:t>
                </a:r>
                <a:endParaRPr lang="en-US" sz="1400" b="0" strike="noStrike" spc="-1">
                  <a:latin typeface="Arial" panose="020B0604020202020204"/>
                </a:endParaRPr>
              </a:p>
            </p:txBody>
          </p:sp>
          <p:sp>
            <p:nvSpPr>
              <p:cNvPr id="290" name="CustomShape 12"/>
              <p:cNvSpPr/>
              <p:nvPr/>
            </p:nvSpPr>
            <p:spPr>
              <a:xfrm>
                <a:off x="8294400" y="1950840"/>
                <a:ext cx="363240" cy="412200"/>
              </a:xfrm>
              <a:prstGeom prst="triangle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91" name="CustomShape 13"/>
              <p:cNvSpPr/>
              <p:nvPr/>
            </p:nvSpPr>
            <p:spPr>
              <a:xfrm>
                <a:off x="6151320" y="1950840"/>
                <a:ext cx="363240" cy="412200"/>
              </a:xfrm>
              <a:prstGeom prst="triangle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292" name="CustomShape 14"/>
              <p:cNvSpPr/>
              <p:nvPr/>
            </p:nvSpPr>
            <p:spPr>
              <a:xfrm>
                <a:off x="9223200" y="2012040"/>
                <a:ext cx="1247040" cy="33768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z="1400" b="0" strike="noStrike" spc="-1">
                    <a:solidFill>
                      <a:srgbClr val="FFFFFF"/>
                    </a:solidFill>
                    <a:latin typeface="Calibri" panose="020F0502020204030204"/>
                    <a:ea typeface="DejaVu Sans"/>
                  </a:rPr>
                  <a:t>H/S XR</a:t>
                </a:r>
                <a:endParaRPr lang="en-US" sz="1400" b="0" strike="noStrike" spc="-1">
                  <a:latin typeface="Arial" panose="020B0604020202020204"/>
                </a:endParaRPr>
              </a:p>
            </p:txBody>
          </p:sp>
          <p:sp>
            <p:nvSpPr>
              <p:cNvPr id="293" name="Line 15"/>
              <p:cNvSpPr/>
              <p:nvPr/>
            </p:nvSpPr>
            <p:spPr>
              <a:xfrm>
                <a:off x="9064080" y="2180160"/>
                <a:ext cx="158760" cy="1080"/>
              </a:xfrm>
              <a:prstGeom prst="line">
                <a:avLst/>
              </a:prstGeom>
              <a:ln w="2844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294" name="CustomShape 16"/>
            <p:cNvSpPr/>
            <p:nvPr/>
          </p:nvSpPr>
          <p:spPr>
            <a:xfrm>
              <a:off x="6343" y="4452"/>
              <a:ext cx="713" cy="279"/>
            </a:xfrm>
            <a:custGeom>
              <a:avLst/>
              <a:gdLst/>
              <a:ahLst/>
              <a:cxnLst/>
              <a:rect l="l" t="t" r="r" b="b"/>
              <a:pathLst>
                <a:path w="392539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92857" y="111551"/>
                  </a:lnTo>
                  <a:lnTo>
                    <a:pt x="392539" y="114056"/>
                  </a:lnTo>
                </a:path>
              </a:pathLst>
            </a:custGeom>
            <a:noFill/>
            <a:ln w="2844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95" name="CustomShape 17"/>
            <p:cNvSpPr/>
            <p:nvPr/>
          </p:nvSpPr>
          <p:spPr>
            <a:xfrm>
              <a:off x="14564" y="4400"/>
              <a:ext cx="713" cy="279"/>
            </a:xfrm>
            <a:custGeom>
              <a:avLst/>
              <a:gdLst/>
              <a:ahLst/>
              <a:cxnLst/>
              <a:rect l="l" t="t" r="r" b="b"/>
              <a:pathLst>
                <a:path w="392539" h="116840">
                  <a:moveTo>
                    <a:pt x="0" y="116840"/>
                  </a:moveTo>
                  <a:lnTo>
                    <a:pt x="76200" y="116840"/>
                  </a:lnTo>
                  <a:lnTo>
                    <a:pt x="193040" y="0"/>
                  </a:lnTo>
                  <a:lnTo>
                    <a:pt x="292857" y="111551"/>
                  </a:lnTo>
                  <a:lnTo>
                    <a:pt x="392539" y="114056"/>
                  </a:lnTo>
                </a:path>
              </a:pathLst>
            </a:custGeom>
            <a:noFill/>
            <a:ln w="2844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96" name="CustomShape 18"/>
            <p:cNvSpPr/>
            <p:nvPr/>
          </p:nvSpPr>
          <p:spPr>
            <a:xfrm>
              <a:off x="3020" y="5013"/>
              <a:ext cx="3469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3 C-band 2(</a:t>
              </a:r>
              <a:r>
                <a:rPr lang="en-US" sz="1800" b="0" strike="noStrike" spc="-1">
                  <a:solidFill>
                    <a:srgbClr val="C00000"/>
                  </a:solidFill>
                  <a:latin typeface="Calibri" panose="020F0502020204030204"/>
                  <a:ea typeface="DejaVu Sans"/>
                </a:rPr>
                <a:t>4</a:t>
              </a: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)X-band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97" name="CustomShape 19"/>
            <p:cNvSpPr/>
            <p:nvPr/>
          </p:nvSpPr>
          <p:spPr>
            <a:xfrm>
              <a:off x="6955" y="5005"/>
              <a:ext cx="1876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16 X-band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98" name="CustomShape 20"/>
            <p:cNvSpPr/>
            <p:nvPr/>
          </p:nvSpPr>
          <p:spPr>
            <a:xfrm>
              <a:off x="9190" y="5024"/>
              <a:ext cx="1791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8 X-band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99" name="CustomShape 21"/>
            <p:cNvSpPr/>
            <p:nvPr/>
          </p:nvSpPr>
          <p:spPr>
            <a:xfrm>
              <a:off x="12108" y="5039"/>
              <a:ext cx="2060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68 X-band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303" name="CustomShape 25"/>
            <p:cNvSpPr/>
            <p:nvPr/>
          </p:nvSpPr>
          <p:spPr>
            <a:xfrm>
              <a:off x="3704" y="6137"/>
              <a:ext cx="2235" cy="10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1-str beween quads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304" name="CustomShape 26"/>
            <p:cNvSpPr/>
            <p:nvPr/>
          </p:nvSpPr>
          <p:spPr>
            <a:xfrm flipH="1" flipV="1">
              <a:off x="4804" y="5601"/>
              <a:ext cx="0" cy="501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05" name="CustomShape 27"/>
            <p:cNvSpPr/>
            <p:nvPr/>
          </p:nvSpPr>
          <p:spPr>
            <a:xfrm>
              <a:off x="6561" y="6129"/>
              <a:ext cx="2235" cy="10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2-str beween quads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306" name="CustomShape 28"/>
            <p:cNvSpPr/>
            <p:nvPr/>
          </p:nvSpPr>
          <p:spPr>
            <a:xfrm flipH="1" flipV="1">
              <a:off x="7796" y="5580"/>
              <a:ext cx="0" cy="574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07" name="CustomShape 29"/>
            <p:cNvSpPr/>
            <p:nvPr/>
          </p:nvSpPr>
          <p:spPr>
            <a:xfrm>
              <a:off x="9015" y="6139"/>
              <a:ext cx="2235" cy="10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2-str beween quads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308" name="CustomShape 30"/>
            <p:cNvSpPr/>
            <p:nvPr/>
          </p:nvSpPr>
          <p:spPr>
            <a:xfrm flipH="1" flipV="1">
              <a:off x="9999" y="5594"/>
              <a:ext cx="0" cy="502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09" name="CustomShape 31"/>
            <p:cNvSpPr/>
            <p:nvPr/>
          </p:nvSpPr>
          <p:spPr>
            <a:xfrm>
              <a:off x="12061" y="6129"/>
              <a:ext cx="2235" cy="10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4-str beween quads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310" name="CustomShape 32"/>
            <p:cNvSpPr/>
            <p:nvPr/>
          </p:nvSpPr>
          <p:spPr>
            <a:xfrm flipH="1" flipV="1">
              <a:off x="13111" y="5668"/>
              <a:ext cx="0" cy="42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312" name="Group 34"/>
            <p:cNvGrpSpPr/>
            <p:nvPr/>
          </p:nvGrpSpPr>
          <p:grpSpPr>
            <a:xfrm>
              <a:off x="1696" y="4753"/>
              <a:ext cx="14750" cy="3691"/>
              <a:chOff x="439560" y="2230920"/>
              <a:chExt cx="9366485" cy="2344050"/>
            </a:xfrm>
          </p:grpSpPr>
          <p:grpSp>
            <p:nvGrpSpPr>
              <p:cNvPr id="313" name="Group 35"/>
              <p:cNvGrpSpPr/>
              <p:nvPr/>
            </p:nvGrpSpPr>
            <p:grpSpPr>
              <a:xfrm>
                <a:off x="439560" y="4037760"/>
                <a:ext cx="9366485" cy="537210"/>
                <a:chOff x="439560" y="4037760"/>
                <a:chExt cx="9366485" cy="537210"/>
              </a:xfrm>
            </p:grpSpPr>
            <p:grpSp>
              <p:nvGrpSpPr>
                <p:cNvPr id="314" name="Group 36"/>
                <p:cNvGrpSpPr/>
                <p:nvPr/>
              </p:nvGrpSpPr>
              <p:grpSpPr>
                <a:xfrm>
                  <a:off x="439560" y="4037760"/>
                  <a:ext cx="9282430" cy="537210"/>
                  <a:chOff x="439560" y="4037760"/>
                  <a:chExt cx="9282430" cy="537210"/>
                </a:xfrm>
              </p:grpSpPr>
              <p:sp>
                <p:nvSpPr>
                  <p:cNvPr id="315" name="CustomShape 37"/>
                  <p:cNvSpPr/>
                  <p:nvPr/>
                </p:nvSpPr>
                <p:spPr>
                  <a:xfrm>
                    <a:off x="439560" y="4037760"/>
                    <a:ext cx="9282430" cy="53721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</p:sp>
              <p:sp>
                <p:nvSpPr>
                  <p:cNvPr id="316" name="CustomShape 38"/>
                  <p:cNvSpPr/>
                  <p:nvPr/>
                </p:nvSpPr>
                <p:spPr>
                  <a:xfrm>
                    <a:off x="2780280" y="4115075"/>
                    <a:ext cx="1173960" cy="36576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rgbClr val="FFFFFF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/>
                </p:style>
                <p:txBody>
                  <a:bodyPr lIns="90000" tIns="45000" rIns="90000" bIns="45000">
                    <a:sp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1800" b="0" strike="noStrike" spc="-1">
                        <a:solidFill>
                          <a:srgbClr val="000000"/>
                        </a:solidFill>
                        <a:latin typeface="Calibri" panose="020F0502020204030204"/>
                        <a:ea typeface="DejaVu Sans"/>
                      </a:rPr>
                      <a:t>  300 MeV</a:t>
                    </a:r>
                    <a:endParaRPr lang="en-US" sz="1800" b="0" strike="noStrike" spc="-1">
                      <a:latin typeface="Arial" panose="020B0604020202020204"/>
                    </a:endParaRPr>
                  </a:p>
                </p:txBody>
              </p:sp>
              <p:sp>
                <p:nvSpPr>
                  <p:cNvPr id="317" name="CustomShape 39"/>
                  <p:cNvSpPr/>
                  <p:nvPr/>
                </p:nvSpPr>
                <p:spPr>
                  <a:xfrm>
                    <a:off x="688680" y="4102560"/>
                    <a:ext cx="2163600" cy="39624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0">
                    <a:srgbClr val="FFFFFF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/>
                </p:style>
                <p:txBody>
                  <a:bodyPr lIns="90000" tIns="45000" rIns="90000" bIns="45000">
                    <a:spAutoFit/>
                  </a:bodyPr>
                  <a:lstStyle/>
                  <a:p>
                    <a:pPr>
                      <a:lnSpc>
                        <a:spcPct val="100000"/>
                      </a:lnSpc>
                    </a:pPr>
                    <a:r>
                      <a:rPr lang="en-US" sz="2000" b="1" strike="noStrike" spc="-1">
                        <a:solidFill>
                          <a:srgbClr val="C00000"/>
                        </a:solidFill>
                        <a:latin typeface="Calibri" panose="020F0502020204030204"/>
                        <a:ea typeface="DejaVu Sans"/>
                      </a:rPr>
                      <a:t>100 Hz</a:t>
                    </a:r>
                    <a:endParaRPr lang="en-US" sz="2000" b="0" strike="noStrike" spc="-1">
                      <a:latin typeface="Arial" panose="020B0604020202020204"/>
                    </a:endParaRPr>
                  </a:p>
                </p:txBody>
              </p:sp>
            </p:grpSp>
            <p:sp>
              <p:nvSpPr>
                <p:cNvPr id="318" name="CustomShape 40"/>
                <p:cNvSpPr/>
                <p:nvPr/>
              </p:nvSpPr>
              <p:spPr>
                <a:xfrm>
                  <a:off x="4433710" y="4139360"/>
                  <a:ext cx="1126490" cy="36576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rgbClr val="FFFFFF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/>
              </p:style>
              <p:txBody>
                <a:bodyPr wrap="square" lIns="90000" tIns="45000" rIns="90000" bIns="45000"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800" b="0" strike="noStrike" spc="-1">
                      <a:solidFill>
                        <a:srgbClr val="000000"/>
                      </a:solidFill>
                      <a:latin typeface="Calibri" panose="020F0502020204030204"/>
                      <a:ea typeface="DejaVu Sans"/>
                    </a:rPr>
                    <a:t>1.16 GeV</a:t>
                  </a:r>
                  <a:endParaRPr lang="en-US" sz="1800" b="0" strike="noStrike" spc="-1">
                    <a:latin typeface="Arial" panose="020B0604020202020204"/>
                  </a:endParaRPr>
                </a:p>
              </p:txBody>
            </p:sp>
            <p:sp>
              <p:nvSpPr>
                <p:cNvPr id="319" name="CustomShape 41"/>
                <p:cNvSpPr/>
                <p:nvPr/>
              </p:nvSpPr>
              <p:spPr>
                <a:xfrm>
                  <a:off x="8178845" y="4139280"/>
                  <a:ext cx="1627200" cy="36576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>
                  <a:srgbClr val="FFFFFF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/>
              </p:style>
              <p:txBody>
                <a:bodyPr lIns="90000" tIns="45000" rIns="90000" bIns="45000">
                  <a:spAutoFit/>
                </a:bodyPr>
                <a:lstStyle/>
                <a:p>
                  <a:pPr>
                    <a:lnSpc>
                      <a:spcPct val="100000"/>
                    </a:lnSpc>
                  </a:pPr>
                  <a:r>
                    <a:rPr lang="en-US" sz="1800" b="0" strike="noStrike" spc="-1">
                      <a:solidFill>
                        <a:srgbClr val="FF0000"/>
                      </a:solidFill>
                      <a:latin typeface="Calibri" panose="020F0502020204030204"/>
                      <a:ea typeface="DejaVu Sans"/>
                    </a:rPr>
                    <a:t>5.25 GeV</a:t>
                  </a:r>
                  <a:endParaRPr lang="en-US" sz="1800" b="0" strike="noStrike" spc="-1">
                    <a:latin typeface="Arial" panose="020B0604020202020204"/>
                  </a:endParaRPr>
                </a:p>
              </p:txBody>
            </p:sp>
          </p:grpSp>
          <p:sp>
            <p:nvSpPr>
              <p:cNvPr id="320" name="CustomShape 42"/>
              <p:cNvSpPr/>
              <p:nvPr/>
            </p:nvSpPr>
            <p:spPr>
              <a:xfrm flipV="1">
                <a:off x="8609730" y="2412110"/>
                <a:ext cx="360" cy="16560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844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22" name="CustomShape 44"/>
              <p:cNvSpPr/>
              <p:nvPr/>
            </p:nvSpPr>
            <p:spPr>
              <a:xfrm flipH="1" flipV="1">
                <a:off x="4874760" y="2230920"/>
                <a:ext cx="360" cy="18360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844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323" name="Group 45"/>
            <p:cNvGrpSpPr/>
            <p:nvPr/>
          </p:nvGrpSpPr>
          <p:grpSpPr>
            <a:xfrm>
              <a:off x="6414" y="4732"/>
              <a:ext cx="2267" cy="2891"/>
              <a:chOff x="3435480" y="2216520"/>
              <a:chExt cx="1439640" cy="1836000"/>
            </a:xfrm>
          </p:grpSpPr>
          <p:sp>
            <p:nvSpPr>
              <p:cNvPr id="332" name="CustomShape 54"/>
              <p:cNvSpPr/>
              <p:nvPr/>
            </p:nvSpPr>
            <p:spPr>
              <a:xfrm flipV="1">
                <a:off x="3435480" y="2216520"/>
                <a:ext cx="0" cy="18360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844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33" name="CustomShape 55"/>
              <p:cNvSpPr/>
              <p:nvPr/>
            </p:nvSpPr>
            <p:spPr>
              <a:xfrm flipH="1" flipV="1">
                <a:off x="4874760" y="2230920"/>
                <a:ext cx="360" cy="14760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844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4" name="CustomShape 53"/>
            <p:cNvSpPr/>
            <p:nvPr/>
          </p:nvSpPr>
          <p:spPr>
            <a:xfrm flipV="1">
              <a:off x="11285" y="5039"/>
              <a:ext cx="1" cy="2608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440">
              <a:solidFill>
                <a:srgbClr val="FF0000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CustomShape 37"/>
            <p:cNvSpPr/>
            <p:nvPr/>
          </p:nvSpPr>
          <p:spPr>
            <a:xfrm>
              <a:off x="1696" y="8813"/>
              <a:ext cx="14618" cy="8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38"/>
            <p:cNvSpPr/>
            <p:nvPr/>
          </p:nvSpPr>
          <p:spPr>
            <a:xfrm>
              <a:off x="5382" y="8934"/>
              <a:ext cx="1849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  150 MeV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4" name="CustomShape 39"/>
            <p:cNvSpPr/>
            <p:nvPr/>
          </p:nvSpPr>
          <p:spPr>
            <a:xfrm>
              <a:off x="2089" y="8915"/>
              <a:ext cx="3407" cy="62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>
                  <a:solidFill>
                    <a:srgbClr val="C00000"/>
                  </a:solidFill>
                  <a:latin typeface="Calibri" panose="020F0502020204030204"/>
                  <a:ea typeface="DejaVu Sans"/>
                </a:rPr>
                <a:t>1000 Hz</a:t>
              </a:r>
              <a:endParaRPr lang="en-US" sz="2000" b="0" strike="noStrike" spc="-1">
                <a:latin typeface="Arial" panose="020B0604020202020204"/>
              </a:endParaRPr>
            </a:p>
          </p:txBody>
        </p:sp>
        <p:sp>
          <p:nvSpPr>
            <p:cNvPr id="15" name="CustomShape 40"/>
            <p:cNvSpPr/>
            <p:nvPr/>
          </p:nvSpPr>
          <p:spPr>
            <a:xfrm>
              <a:off x="7986" y="8973"/>
              <a:ext cx="1776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0.55 GeV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6" name="CustomShape 41"/>
            <p:cNvSpPr/>
            <p:nvPr/>
          </p:nvSpPr>
          <p:spPr>
            <a:xfrm>
              <a:off x="13884" y="8934"/>
              <a:ext cx="2563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FF0000"/>
                  </a:solidFill>
                  <a:latin typeface="Calibri" panose="020F0502020204030204"/>
                  <a:ea typeface="DejaVu Sans"/>
                </a:rPr>
                <a:t>2.46 GeV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17" name="CustomShape 40"/>
            <p:cNvSpPr/>
            <p:nvPr/>
          </p:nvSpPr>
          <p:spPr>
            <a:xfrm>
              <a:off x="10568" y="7720"/>
              <a:ext cx="1939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1.59 GeV</a:t>
              </a:r>
              <a:endParaRPr lang="en-US" sz="1800" b="0" strike="noStrike" spc="-1" dirty="0">
                <a:latin typeface="Arial" panose="020B0604020202020204"/>
              </a:endParaRPr>
            </a:p>
          </p:txBody>
        </p:sp>
        <p:sp>
          <p:nvSpPr>
            <p:cNvPr id="19" name="CustomShape 40"/>
            <p:cNvSpPr/>
            <p:nvPr/>
          </p:nvSpPr>
          <p:spPr>
            <a:xfrm>
              <a:off x="10596" y="8948"/>
              <a:ext cx="2034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0.75 GeV</a:t>
              </a:r>
              <a:endParaRPr lang="en-US" sz="1800" b="0" strike="noStrike" spc="-1" dirty="0">
                <a:latin typeface="Arial" panose="020B0604020202020204"/>
              </a:endParaRPr>
            </a:p>
          </p:txBody>
        </p:sp>
        <p:sp>
          <p:nvSpPr>
            <p:cNvPr id="20" name="CustomShape 18"/>
            <p:cNvSpPr/>
            <p:nvPr/>
          </p:nvSpPr>
          <p:spPr>
            <a:xfrm>
              <a:off x="6343" y="3824"/>
              <a:ext cx="1023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BC1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  <p:sp>
          <p:nvSpPr>
            <p:cNvPr id="21" name="CustomShape 18"/>
            <p:cNvSpPr/>
            <p:nvPr/>
          </p:nvSpPr>
          <p:spPr>
            <a:xfrm>
              <a:off x="8494" y="3833"/>
              <a:ext cx="1023" cy="5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BC2</a:t>
              </a:r>
              <a:endParaRPr lang="en-US" sz="1800" b="0" strike="noStrike" spc="-1">
                <a:latin typeface="Arial" panose="020B0604020202020204"/>
              </a:endParaRPr>
            </a:p>
          </p:txBody>
        </p:sp>
      </p:grpSp>
      <p:sp>
        <p:nvSpPr>
          <p:cNvPr id="74" name="下箭头 73"/>
          <p:cNvSpPr/>
          <p:nvPr/>
        </p:nvSpPr>
        <p:spPr>
          <a:xfrm rot="16200000">
            <a:off x="9690100" y="5222240"/>
            <a:ext cx="406400" cy="669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228580" y="5367020"/>
            <a:ext cx="12369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000">
                <a:sym typeface="+mn-ea"/>
              </a:rPr>
              <a:t>hard X-ray</a:t>
            </a:r>
            <a:endParaRPr lang="en-US" altLang="en-US" sz="2000">
              <a:sym typeface="+mn-ea"/>
            </a:endParaRPr>
          </a:p>
        </p:txBody>
      </p:sp>
      <p:sp>
        <p:nvSpPr>
          <p:cNvPr id="22" name="下箭头 21"/>
          <p:cNvSpPr/>
          <p:nvPr/>
        </p:nvSpPr>
        <p:spPr>
          <a:xfrm rot="16200000">
            <a:off x="9690100" y="5964555"/>
            <a:ext cx="406400" cy="669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0228580" y="6109335"/>
            <a:ext cx="115951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2000">
                <a:sym typeface="+mn-ea"/>
              </a:rPr>
              <a:t>soft X-ray</a:t>
            </a:r>
            <a:endParaRPr lang="en-US" altLang="en-US" sz="2000">
              <a:sym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29540" y="2649855"/>
            <a:ext cx="11840210" cy="4134485"/>
          </a:xfrm>
          <a:prstGeom prst="rect">
            <a:avLst/>
          </a:prstGeom>
          <a:noFill/>
          <a:ln w="28575">
            <a:solidFill>
              <a:srgbClr val="5B9B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357245" y="2402205"/>
            <a:ext cx="1435735" cy="39878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/>
              <a:t>Main linac</a:t>
            </a:r>
            <a:endParaRPr lang="en-US" altLang="zh-CN" sz="2000"/>
          </a:p>
        </p:txBody>
      </p:sp>
      <p:sp>
        <p:nvSpPr>
          <p:cNvPr id="33" name="文本框 32"/>
          <p:cNvSpPr txBox="1"/>
          <p:nvPr/>
        </p:nvSpPr>
        <p:spPr>
          <a:xfrm>
            <a:off x="8494462" y="2673656"/>
            <a:ext cx="309054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 dirty="0">
                <a:sym typeface="+mn-ea"/>
              </a:rPr>
              <a:t>main </a:t>
            </a:r>
            <a:r>
              <a:rPr lang="en-US" altLang="zh-CN" sz="1600" dirty="0" err="1">
                <a:sym typeface="+mn-ea"/>
              </a:rPr>
              <a:t>linac</a:t>
            </a:r>
            <a:r>
              <a:rPr lang="en-US" altLang="zh-CN" sz="1600" dirty="0">
                <a:sym typeface="+mn-ea"/>
              </a:rPr>
              <a:t> works at 67 </a:t>
            </a:r>
            <a:r>
              <a:rPr lang="en-US" altLang="zh-CN" sz="1600" dirty="0" err="1">
                <a:sym typeface="+mn-ea"/>
              </a:rPr>
              <a:t>deg</a:t>
            </a:r>
            <a:r>
              <a:rPr lang="en-US" altLang="zh-CN" sz="1600" dirty="0">
                <a:sym typeface="+mn-ea"/>
              </a:rPr>
              <a:t> off crest</a:t>
            </a:r>
            <a:endParaRPr lang="en-US" altLang="zh-CN" sz="1600" dirty="0"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27267" y="1961261"/>
            <a:ext cx="8424936" cy="2183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55" lvl="1" indent="0">
              <a:spcAft>
                <a:spcPts val="1200"/>
              </a:spcAft>
              <a:buClr>
                <a:srgbClr val="000000"/>
              </a:buClr>
              <a:buSzPct val="100000"/>
              <a:buNone/>
            </a:pPr>
            <a:r>
              <a:rPr lang="en-US" sz="2000" kern="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</a:rPr>
              <a:t>1. Introduction to Compact Light</a:t>
            </a:r>
            <a:endParaRPr lang="en-US" sz="2000" kern="0" dirty="0">
              <a:solidFill>
                <a:schemeClr val="bg1">
                  <a:lumMod val="75000"/>
                </a:schemeClr>
              </a:solidFill>
              <a:latin typeface="Arial" panose="020B0604020202020204"/>
            </a:endParaRPr>
          </a:p>
          <a:p>
            <a:pPr marL="414655" lvl="1" indent="-342900">
              <a:spcAft>
                <a:spcPts val="1200"/>
              </a:spcAft>
              <a:buClr>
                <a:srgbClr val="000000"/>
              </a:buClr>
              <a:buSzPct val="100000"/>
              <a:buAutoNum type="arabicPeriod"/>
            </a:pPr>
            <a:endParaRPr lang="en-US" sz="16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rgbClr val="000000"/>
                </a:solidFill>
                <a:latin typeface="Arial" panose="020B0604020202020204"/>
              </a:rPr>
              <a:t>2. Sub-harmonic transverse deflector system design</a:t>
            </a: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528955" lvl="1" indent="-457200" algn="l">
              <a:spcAft>
                <a:spcPts val="1200"/>
              </a:spcAft>
              <a:buClr>
                <a:srgbClr val="000000"/>
              </a:buClr>
              <a:buSzTx/>
              <a:buFontTx/>
              <a:buAutoNum type="arabicPeriod"/>
            </a:pPr>
            <a:endParaRPr lang="en-US" sz="2000" kern="0" dirty="0">
              <a:solidFill>
                <a:srgbClr val="000000"/>
              </a:solidFill>
              <a:latin typeface="Arial" panose="020B0604020202020204"/>
            </a:endParaRPr>
          </a:p>
          <a:p>
            <a:pPr marL="71755" lvl="1" indent="0" algn="l">
              <a:spcAft>
                <a:spcPts val="1200"/>
              </a:spcAft>
              <a:buClr>
                <a:srgbClr val="000000"/>
              </a:buClr>
              <a:buSzTx/>
              <a:buFontTx/>
              <a:buNone/>
            </a:pPr>
            <a:r>
              <a:rPr lang="en-US" sz="2000" kern="0" dirty="0">
                <a:solidFill>
                  <a:schemeClr val="bg1">
                    <a:lumMod val="75000"/>
                  </a:schemeClr>
                </a:solidFill>
                <a:latin typeface="Arial" panose="020B0604020202020204"/>
              </a:rPr>
              <a:t>3. Long-range transverse wakefield optimization</a:t>
            </a:r>
            <a:endParaRPr lang="en-US" sz="2000" kern="0" dirty="0">
              <a:solidFill>
                <a:schemeClr val="bg1">
                  <a:lumMod val="75000"/>
                </a:schemeClr>
              </a:solidFill>
              <a:latin typeface="Arial" panose="020B060402020202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0150" y="567690"/>
            <a:ext cx="13804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3200" kern="0" dirty="0">
                <a:solidFill>
                  <a:srgbClr val="C00000"/>
                </a:solidFill>
                <a:latin typeface="Arial" panose="020B0604020202020204"/>
                <a:sym typeface="+mn-ea"/>
              </a:rPr>
              <a:t>outline</a:t>
            </a:r>
            <a:endParaRPr lang="en-US" altLang="en-US" sz="3200" kern="0" dirty="0">
              <a:solidFill>
                <a:srgbClr val="C00000"/>
              </a:solidFill>
              <a:latin typeface="Arial" panose="020B0604020202020204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95630" y="861060"/>
            <a:ext cx="11313795" cy="1499870"/>
            <a:chOff x="728" y="3152"/>
            <a:chExt cx="17817" cy="236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28" y="3160"/>
              <a:ext cx="17817" cy="2354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814" y="3152"/>
              <a:ext cx="6359" cy="9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24560" y="113983"/>
            <a:ext cx="10342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Bunch splitter before FEL structure</a:t>
            </a:r>
            <a:endParaRPr lang="en-US" sz="2800" dirty="0">
              <a:solidFill>
                <a:srgbClr val="C0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08720" y="866140"/>
            <a:ext cx="232083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1000 Hz </a:t>
            </a:r>
            <a:r>
              <a:rPr lang="en-US" dirty="0"/>
              <a:t>soft X-ray</a:t>
            </a:r>
            <a:endParaRPr 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837295" y="1986280"/>
            <a:ext cx="220517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100 Hz hard X-ray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 rot="16200000">
            <a:off x="9900008" y="4124053"/>
            <a:ext cx="461987" cy="424359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3485515" y="3750310"/>
            <a:ext cx="6391275" cy="1439545"/>
            <a:chOff x="258" y="19638"/>
            <a:chExt cx="10065" cy="2267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335" y="20268"/>
              <a:ext cx="1833" cy="767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958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4" name="Oval 27"/>
            <p:cNvSpPr/>
            <p:nvPr/>
          </p:nvSpPr>
          <p:spPr bwMode="auto">
            <a:xfrm>
              <a:off x="498" y="20529"/>
              <a:ext cx="259" cy="25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5" name="Oval 28"/>
            <p:cNvSpPr/>
            <p:nvPr/>
          </p:nvSpPr>
          <p:spPr bwMode="auto">
            <a:xfrm>
              <a:off x="984" y="20550"/>
              <a:ext cx="259" cy="259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6" name="Straight Connector 29"/>
            <p:cNvCxnSpPr/>
            <p:nvPr/>
          </p:nvCxnSpPr>
          <p:spPr bwMode="auto">
            <a:xfrm>
              <a:off x="258" y="20659"/>
              <a:ext cx="84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0"/>
            <p:cNvCxnSpPr>
              <a:endCxn id="40" idx="6"/>
            </p:cNvCxnSpPr>
            <p:nvPr/>
          </p:nvCxnSpPr>
          <p:spPr bwMode="auto">
            <a:xfrm flipV="1">
              <a:off x="2017" y="20037"/>
              <a:ext cx="6032" cy="622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1"/>
            <p:cNvCxnSpPr/>
            <p:nvPr/>
          </p:nvCxnSpPr>
          <p:spPr bwMode="auto">
            <a:xfrm>
              <a:off x="2015" y="20659"/>
              <a:ext cx="5842" cy="457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9" name="Oval 32"/>
            <p:cNvSpPr/>
            <p:nvPr/>
          </p:nvSpPr>
          <p:spPr bwMode="auto">
            <a:xfrm>
              <a:off x="7790" y="20986"/>
              <a:ext cx="259" cy="259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40" name="Oval 33"/>
            <p:cNvSpPr/>
            <p:nvPr/>
          </p:nvSpPr>
          <p:spPr bwMode="auto">
            <a:xfrm>
              <a:off x="7790" y="19908"/>
              <a:ext cx="259" cy="25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41" name="Straight Arrow Connector 34"/>
            <p:cNvCxnSpPr/>
            <p:nvPr/>
          </p:nvCxnSpPr>
          <p:spPr bwMode="auto">
            <a:xfrm>
              <a:off x="1959" y="21376"/>
              <a:ext cx="6421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2" name="TextBox 35"/>
            <p:cNvSpPr txBox="1"/>
            <p:nvPr/>
          </p:nvSpPr>
          <p:spPr>
            <a:xfrm>
              <a:off x="3900" y="21376"/>
              <a:ext cx="3225" cy="529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>
                  <a:solidFill>
                    <a:schemeClr val="tx1"/>
                  </a:solidFill>
                </a:rPr>
                <a:t>y=drifting length</a:t>
              </a:r>
              <a:endParaRPr lang="en-US" altLang="en-GB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Arrow Connector 38"/>
            <p:cNvCxnSpPr/>
            <p:nvPr/>
          </p:nvCxnSpPr>
          <p:spPr bwMode="auto">
            <a:xfrm>
              <a:off x="8545" y="19915"/>
              <a:ext cx="0" cy="125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4" name="TextBox 39"/>
            <p:cNvSpPr txBox="1"/>
            <p:nvPr/>
          </p:nvSpPr>
          <p:spPr>
            <a:xfrm>
              <a:off x="8610" y="20323"/>
              <a:ext cx="1713" cy="529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 smtClean="0">
                  <a:solidFill>
                    <a:schemeClr val="tx1"/>
                  </a:solidFill>
                </a:rPr>
                <a:t>x=</a:t>
              </a:r>
              <a:r>
                <a:rPr lang="en-GB" sz="1600" dirty="0" smtClean="0">
                  <a:solidFill>
                    <a:schemeClr val="tx1"/>
                  </a:solidFill>
                </a:rPr>
                <a:t>2.5 mm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65" name="Rectangle 40"/>
            <p:cNvSpPr/>
            <p:nvPr/>
          </p:nvSpPr>
          <p:spPr>
            <a:xfrm>
              <a:off x="1508" y="19638"/>
              <a:ext cx="1256" cy="529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00B050"/>
                  </a:solidFill>
                </a:rPr>
                <a:t>Splitter</a:t>
              </a:r>
              <a:endParaRPr lang="en-US" altLang="zh-CN" sz="1600" b="1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68" name="Group 66"/>
          <p:cNvGrpSpPr/>
          <p:nvPr/>
        </p:nvGrpSpPr>
        <p:grpSpPr>
          <a:xfrm>
            <a:off x="10342670" y="3346934"/>
            <a:ext cx="1849875" cy="2230760"/>
            <a:chOff x="7716408" y="4500654"/>
            <a:chExt cx="2148441" cy="2590800"/>
          </a:xfrm>
        </p:grpSpPr>
        <p:pic>
          <p:nvPicPr>
            <p:cNvPr id="6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6408" y="4500654"/>
              <a:ext cx="205740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Oval 68"/>
            <p:cNvSpPr/>
            <p:nvPr/>
          </p:nvSpPr>
          <p:spPr bwMode="auto">
            <a:xfrm>
              <a:off x="7898982" y="5561588"/>
              <a:ext cx="239836" cy="128027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1" name="Rectangle 69"/>
            <p:cNvSpPr/>
            <p:nvPr/>
          </p:nvSpPr>
          <p:spPr bwMode="auto">
            <a:xfrm>
              <a:off x="9503099" y="4501090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2" name="Rectangle 70"/>
            <p:cNvSpPr/>
            <p:nvPr/>
          </p:nvSpPr>
          <p:spPr bwMode="auto">
            <a:xfrm>
              <a:off x="9412447" y="6803858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3484880" y="3173730"/>
            <a:ext cx="8660130" cy="2576830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下箭头 73"/>
          <p:cNvSpPr/>
          <p:nvPr/>
        </p:nvSpPr>
        <p:spPr>
          <a:xfrm>
            <a:off x="5892800" y="2432685"/>
            <a:ext cx="406400" cy="669925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707380" y="1570355"/>
            <a:ext cx="745490" cy="789940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6215" y="3521075"/>
            <a:ext cx="32238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Need a splitter to separate the two bunches into two FEL lines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Distance between the two bunches should be over 2.5 mm at the entrance of septum 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 bwMode="auto">
          <a:xfrm rot="16200000">
            <a:off x="7400648" y="5529943"/>
            <a:ext cx="461987" cy="424359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42360" y="742521"/>
            <a:ext cx="7809865" cy="5761990"/>
            <a:chOff x="-238517" y="1090114"/>
            <a:chExt cx="7809865" cy="5761990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439912" y="5812819"/>
              <a:ext cx="1163643" cy="487298"/>
            </a:xfrm>
            <a:prstGeom prst="round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958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8517" y="1661070"/>
              <a:ext cx="5324475" cy="399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616908" y="1874642"/>
              <a:ext cx="1008112" cy="815600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>
                  <a:solidFill>
                    <a:schemeClr val="tx1"/>
                  </a:solidFill>
                </a:rPr>
                <a:t>Gun</a:t>
              </a:r>
              <a:br>
                <a:rPr lang="en-GB" dirty="0" smtClean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6 GHz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C-Band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30948" y="3103308"/>
              <a:ext cx="1224136" cy="815600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>
                  <a:solidFill>
                    <a:schemeClr val="tx1"/>
                  </a:solidFill>
                </a:rPr>
                <a:t>Linac</a:t>
              </a:r>
              <a:endParaRPr lang="en-GB" sz="1900" b="1" dirty="0">
                <a:solidFill>
                  <a:schemeClr val="tx1"/>
                </a:solidFill>
              </a:endParaRPr>
            </a:p>
            <a:p>
              <a:r>
                <a:rPr lang="en-GB" sz="1400" dirty="0">
                  <a:solidFill>
                    <a:schemeClr val="tx1"/>
                  </a:solidFill>
                </a:rPr>
                <a:t>12 GHz</a:t>
              </a:r>
              <a:br>
                <a:rPr lang="en-GB" sz="1400" dirty="0">
                  <a:solidFill>
                    <a:schemeClr val="tx1"/>
                  </a:solidFill>
                </a:rPr>
              </a:br>
              <a:r>
                <a:rPr lang="en-GB" sz="1400" dirty="0">
                  <a:solidFill>
                    <a:schemeClr val="tx1"/>
                  </a:solidFill>
                </a:rPr>
                <a:t>X-Band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30663" y="4354649"/>
              <a:ext cx="2940685" cy="81343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900" b="1" dirty="0" smtClean="0">
                  <a:sym typeface="+mn-ea"/>
                </a:rPr>
                <a:t>Sub-harmonic delfector</a:t>
              </a:r>
              <a:endParaRPr lang="en-GB" sz="1900" b="1" dirty="0" smtClean="0">
                <a:solidFill>
                  <a:schemeClr val="tx1"/>
                </a:solidFill>
              </a:endParaRPr>
            </a:p>
            <a:p>
              <a:r>
                <a:rPr lang="en-US" altLang="en-GB" sz="1400" dirty="0">
                  <a:solidFill>
                    <a:schemeClr val="tx1"/>
                  </a:solidFill>
                </a:rPr>
                <a:t>3GHz</a:t>
              </a:r>
              <a:endParaRPr lang="en-US" altLang="en-GB" sz="1400" dirty="0">
                <a:solidFill>
                  <a:schemeClr val="tx1"/>
                </a:solidFill>
              </a:endParaRPr>
            </a:p>
            <a:p>
              <a:r>
                <a:rPr lang="en-US" altLang="en-GB" sz="1400" dirty="0">
                  <a:solidFill>
                    <a:schemeClr val="tx1"/>
                  </a:solidFill>
                </a:rPr>
                <a:t>S-band</a:t>
              </a:r>
              <a:endParaRPr lang="en-US" alt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1708513" y="194915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998049" y="196197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696577" y="3159162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2986113" y="3171987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698353" y="433427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2987889" y="5003971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1778952" y="1763611"/>
              <a:ext cx="1289536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1655936" y="1090114"/>
              <a:ext cx="2592288" cy="58229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Δ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t = n </a:t>
              </a:r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τ</a:t>
              </a:r>
              <a:r>
                <a:rPr lang="en-GB" sz="1600" baseline="-250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gun</a:t>
              </a:r>
              <a:r>
                <a:rPr lang="en-GB" sz="1600" dirty="0">
                  <a:cs typeface="Times New Roman" panose="02020603050405020304" charset="0"/>
                  <a:sym typeface="+mn-ea"/>
                </a:rPr>
                <a:t>, n = 1,3,5...</a:t>
              </a:r>
              <a:endParaRPr lang="en-GB" sz="1600" baseline="-25000" dirty="0">
                <a:solidFill>
                  <a:schemeClr val="tx1"/>
                </a:solidFill>
                <a:latin typeface="+mn-lt"/>
                <a:cs typeface="Times New Roman" panose="02020603050405020304" charset="0"/>
              </a:endParaRPr>
            </a:p>
            <a:p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Δ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s = n </a:t>
              </a:r>
              <a:r>
                <a:rPr lang="el-GR" sz="16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λ</a:t>
              </a:r>
              <a:r>
                <a:rPr lang="en-GB" sz="1600" baseline="-25000" dirty="0">
                  <a:solidFill>
                    <a:schemeClr val="tx1"/>
                  </a:solidFill>
                  <a:latin typeface="+mn-lt"/>
                  <a:cs typeface="Times New Roman" panose="02020603050405020304" charset="0"/>
                </a:rPr>
                <a:t>gun</a:t>
              </a:r>
              <a:endParaRPr lang="en-GB" sz="1600" baseline="-25000" dirty="0">
                <a:solidFill>
                  <a:schemeClr val="tx1"/>
                </a:solidFill>
                <a:latin typeface="+mn-lt"/>
                <a:cs typeface="Times New Roman" panose="0202060305040502030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317028" y="2043636"/>
              <a:ext cx="635052" cy="728144"/>
              <a:chOff x="5616376" y="1905364"/>
              <a:chExt cx="823456" cy="578329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317028" y="3162299"/>
              <a:ext cx="635052" cy="728144"/>
              <a:chOff x="5616376" y="1905364"/>
              <a:chExt cx="823456" cy="578329"/>
            </a:xfrm>
          </p:grpSpPr>
          <p:sp>
            <p:nvSpPr>
              <p:cNvPr id="50" name="Rectangle 49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317028" y="4378371"/>
              <a:ext cx="635052" cy="728144"/>
              <a:chOff x="5616376" y="1905364"/>
              <a:chExt cx="823456" cy="578329"/>
            </a:xfrm>
          </p:grpSpPr>
          <p:sp>
            <p:nvSpPr>
              <p:cNvPr id="44" name="Rectangle 43"/>
              <p:cNvSpPr/>
              <p:nvPr/>
            </p:nvSpPr>
            <p:spPr bwMode="auto">
              <a:xfrm>
                <a:off x="5616376" y="1905364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5768776" y="1925446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5921176" y="1925446"/>
                <a:ext cx="213855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6063024" y="1932241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62154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6367824" y="1952323"/>
                <a:ext cx="72008" cy="53137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defTabSz="448945" eaLnBrk="1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endParaRPr lang="en-GB">
                  <a:latin typeface="Arial" panose="020B0604020202020204" pitchFamily="34" charset="0"/>
                  <a:ea typeface="MS PGothic" panose="020B0600070205080204" charset="-128"/>
                  <a:cs typeface="MS PGothic" panose="020B0600070205080204" charset="-128"/>
                </a:endParaRPr>
              </a:p>
            </p:txBody>
          </p:sp>
        </p:grpSp>
        <p:sp>
          <p:nvSpPr>
            <p:cNvPr id="22" name="Down Arrow 21"/>
            <p:cNvSpPr/>
            <p:nvPr/>
          </p:nvSpPr>
          <p:spPr bwMode="auto">
            <a:xfrm>
              <a:off x="2372561" y="2822524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3" name="Down Arrow 22"/>
            <p:cNvSpPr/>
            <p:nvPr/>
          </p:nvSpPr>
          <p:spPr bwMode="auto">
            <a:xfrm>
              <a:off x="2372561" y="4018038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dirty="0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761" y="2077474"/>
              <a:ext cx="21602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>
                  <a:solidFill>
                    <a:schemeClr val="tx1"/>
                  </a:solidFill>
                </a:rPr>
                <a:t>E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761" y="3318171"/>
              <a:ext cx="21602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E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248" y="4499915"/>
              <a:ext cx="699343" cy="446268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E</a:t>
              </a:r>
              <a:r>
                <a:rPr lang="en-GB" baseline="-25000" dirty="0" smtClean="0">
                  <a:solidFill>
                    <a:srgbClr val="FF0000"/>
                  </a:solidFill>
                </a:rPr>
                <a:t>┴</a:t>
              </a:r>
              <a:endParaRPr lang="en-GB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7" name="Down Arrow 26"/>
            <p:cNvSpPr/>
            <p:nvPr/>
          </p:nvSpPr>
          <p:spPr bwMode="auto">
            <a:xfrm>
              <a:off x="2377897" y="5128919"/>
              <a:ext cx="461988" cy="424359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 dirty="0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771104" y="5978525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079873" y="5991349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287785" y="6060900"/>
              <a:ext cx="583264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/>
            <p:cNvCxnSpPr>
              <a:endCxn id="34" idx="6"/>
            </p:cNvCxnSpPr>
            <p:nvPr/>
          </p:nvCxnSpPr>
          <p:spPr bwMode="auto">
            <a:xfrm flipV="1">
              <a:off x="1873265" y="5666086"/>
              <a:ext cx="3830488" cy="3948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1871961" y="6060902"/>
              <a:ext cx="3959133" cy="239215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3" name="Oval 32"/>
            <p:cNvSpPr/>
            <p:nvPr/>
          </p:nvSpPr>
          <p:spPr bwMode="auto">
            <a:xfrm>
              <a:off x="5748717" y="6217740"/>
              <a:ext cx="164753" cy="164753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5539001" y="5583708"/>
              <a:ext cx="164753" cy="16475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>
              <a:off x="1835957" y="6516141"/>
              <a:ext cx="4077515" cy="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6" name="TextBox 35"/>
            <p:cNvSpPr txBox="1"/>
            <p:nvPr/>
          </p:nvSpPr>
          <p:spPr>
            <a:xfrm>
              <a:off x="3068563" y="6516189"/>
              <a:ext cx="1621155" cy="335915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US" altLang="en-GB" sz="1600" dirty="0">
                  <a:solidFill>
                    <a:schemeClr val="tx1"/>
                  </a:solidFill>
                </a:rPr>
                <a:t>drifting length</a:t>
              </a:r>
              <a:endParaRPr lang="en-US" altLang="en-GB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6018045" y="5588526"/>
              <a:ext cx="0" cy="79396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0" name="TextBox 39"/>
            <p:cNvSpPr txBox="1"/>
            <p:nvPr/>
          </p:nvSpPr>
          <p:spPr>
            <a:xfrm>
              <a:off x="6141269" y="5874073"/>
              <a:ext cx="880448" cy="338546"/>
            </a:xfrm>
            <a:prstGeom prst="rect">
              <a:avLst/>
            </a:prstGeom>
            <a:noFill/>
          </p:spPr>
          <p:txBody>
            <a:bodyPr wrap="square" lIns="91431" tIns="45716" rIns="91431" bIns="45716" rtlCol="0">
              <a:spAutoFit/>
            </a:bodyPr>
            <a:lstStyle/>
            <a:p>
              <a:r>
                <a:rPr lang="en-GB" sz="1600" dirty="0" smtClean="0">
                  <a:solidFill>
                    <a:schemeClr val="tx1"/>
                  </a:solidFill>
                </a:rPr>
                <a:t>2.5 mm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064245" y="5507343"/>
              <a:ext cx="1915795" cy="305435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algn="l"/>
              <a:r>
                <a:rPr lang="en-GB" sz="1400" b="1" dirty="0" smtClean="0">
                  <a:solidFill>
                    <a:srgbClr val="00B050"/>
                  </a:solidFill>
                  <a:sym typeface="+mn-ea"/>
                </a:rPr>
                <a:t>Sub-harmonic delfector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 flipV="1">
              <a:off x="1778952" y="4139875"/>
              <a:ext cx="0" cy="19440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3068489" y="5169611"/>
              <a:ext cx="0" cy="194400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63" name="Rectangle 62"/>
          <p:cNvSpPr/>
          <p:nvPr/>
        </p:nvSpPr>
        <p:spPr>
          <a:xfrm>
            <a:off x="2263778" y="157480"/>
            <a:ext cx="8707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GB" sz="2000" kern="0" dirty="0">
                <a:solidFill>
                  <a:srgbClr val="C00000"/>
                </a:solidFill>
              </a:rPr>
              <a:t>Sub-harmonic delfector and spacing between two bunches</a:t>
            </a:r>
            <a:endParaRPr lang="en-US" altLang="en-GB" sz="2000" kern="0" dirty="0" smtClean="0">
              <a:solidFill>
                <a:srgbClr val="C00000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8260505" y="4627094"/>
            <a:ext cx="1860035" cy="2230760"/>
            <a:chOff x="7704608" y="4499917"/>
            <a:chExt cx="2160241" cy="2590800"/>
          </a:xfrm>
        </p:grpSpPr>
        <p:pic>
          <p:nvPicPr>
            <p:cNvPr id="6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4608" y="4499917"/>
              <a:ext cx="205740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Oval 68"/>
            <p:cNvSpPr/>
            <p:nvPr/>
          </p:nvSpPr>
          <p:spPr bwMode="auto">
            <a:xfrm>
              <a:off x="7898982" y="5561588"/>
              <a:ext cx="239836" cy="128027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1" tIns="45716" rIns="91431" bIns="45716" numCol="1" rtlCol="0" anchor="t" anchorCtr="0" compatLnSpc="1"/>
            <a:lstStyle/>
            <a:p>
              <a:pPr defTabSz="448945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GB"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9503099" y="4501090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9412447" y="6803858"/>
              <a:ext cx="361750" cy="2868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44894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739380" y="3681095"/>
            <a:ext cx="4382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ym typeface="+mn-ea"/>
              </a:rPr>
              <a:t>Spacing between the two bunches should be 2, 6, 10, 14… X-band </a:t>
            </a:r>
            <a:r>
              <a:rPr lang="en-US" altLang="zh-CN" dirty="0" err="1" smtClean="0">
                <a:sym typeface="+mn-ea"/>
              </a:rPr>
              <a:t>rf</a:t>
            </a:r>
            <a:r>
              <a:rPr lang="en-US" altLang="zh-CN" dirty="0" smtClean="0">
                <a:sym typeface="+mn-ea"/>
              </a:rPr>
              <a:t> cycles</a:t>
            </a:r>
            <a:endParaRPr lang="en-US" altLang="en-GB" sz="1800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6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273074" y="1021080"/>
          <a:ext cx="3006090" cy="254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905"/>
                <a:gridCol w="993775"/>
                <a:gridCol w="994410"/>
              </a:tblGrid>
              <a:tr h="55118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n</a:t>
                      </a:r>
                      <a:endParaRPr lang="en-US" sz="1500" b="1" dirty="0" smtClean="0"/>
                    </a:p>
                    <a:p>
                      <a:r>
                        <a:rPr lang="en-US" sz="1500" b="1" baseline="0" dirty="0" smtClean="0"/>
                        <a:t>(C-band)</a:t>
                      </a:r>
                      <a:endParaRPr lang="en-GB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500" b="1" dirty="0" smtClean="0">
                          <a:latin typeface="Arial" panose="020B0604020202020204"/>
                          <a:cs typeface="Arial" panose="020B0604020202020204"/>
                        </a:rPr>
                        <a:t>Δ</a:t>
                      </a:r>
                      <a:r>
                        <a:rPr lang="en-GB" sz="1500" b="1" dirty="0" smtClean="0">
                          <a:latin typeface="Arial" panose="020B0604020202020204"/>
                          <a:cs typeface="Arial" panose="020B0604020202020204"/>
                        </a:rPr>
                        <a:t>t</a:t>
                      </a:r>
                      <a:endParaRPr lang="en-GB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500" b="1" dirty="0" smtClean="0">
                          <a:latin typeface="Arial" panose="020B0604020202020204"/>
                          <a:cs typeface="Arial" panose="020B0604020202020204"/>
                        </a:rPr>
                        <a:t>Δ</a:t>
                      </a:r>
                      <a:r>
                        <a:rPr lang="en-GB" sz="1500" b="1" dirty="0" smtClean="0">
                          <a:latin typeface="Arial" panose="020B0604020202020204"/>
                          <a:cs typeface="Arial" panose="020B0604020202020204"/>
                        </a:rPr>
                        <a:t>s</a:t>
                      </a:r>
                      <a:endParaRPr lang="en-GB" sz="1500" b="1" dirty="0"/>
                    </a:p>
                  </a:txBody>
                  <a:tcPr/>
                </a:tc>
              </a:tr>
              <a:tr h="3987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aseline="0" dirty="0" smtClean="0"/>
                        <a:t>166 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50 mm</a:t>
                      </a:r>
                      <a:endParaRPr lang="en-GB" sz="1500" dirty="0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500 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150 mm</a:t>
                      </a:r>
                      <a:endParaRPr lang="en-GB" sz="1500" dirty="0"/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5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833 ps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250 mm</a:t>
                      </a:r>
                      <a:endParaRPr lang="en-GB" sz="1500" dirty="0"/>
                    </a:p>
                  </a:txBody>
                  <a:tcPr/>
                </a:tc>
              </a:tr>
              <a:tr h="3987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7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1.16 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350 mm</a:t>
                      </a:r>
                      <a:endParaRPr lang="en-GB" sz="1500" dirty="0"/>
                    </a:p>
                  </a:txBody>
                  <a:tcPr/>
                </a:tc>
              </a:tr>
              <a:tr h="39878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9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1.5 ns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450 mm</a:t>
                      </a:r>
                      <a:endParaRPr lang="en-GB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n Arrow 64"/>
          <p:cNvSpPr/>
          <p:nvPr/>
        </p:nvSpPr>
        <p:spPr bwMode="auto">
          <a:xfrm rot="16200000">
            <a:off x="9384827" y="1873053"/>
            <a:ext cx="461987" cy="424359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31" tIns="45716" rIns="91431" bIns="45716" numCol="1" rtlCol="0" anchor="t" anchorCtr="0" compatLnSpc="1"/>
          <a:lstStyle/>
          <a:p>
            <a:pPr defTabSz="448945" eaLnBrk="1">
              <a:lnSpc>
                <a:spcPct val="93000"/>
              </a:lnSpc>
              <a:buClr>
                <a:srgbClr val="000000"/>
              </a:buClr>
              <a:buSzPct val="100000"/>
            </a:pPr>
            <a:endParaRPr lang="en-GB" dirty="0">
              <a:latin typeface="Arial" panose="020B0604020202020204" pitchFamily="34" charset="0"/>
              <a:ea typeface="MS PGothic" panose="020B0600070205080204" charset="-128"/>
              <a:cs typeface="MS PGothic" panose="020B0600070205080204" charset="-128"/>
            </a:endParaRPr>
          </a:p>
        </p:txBody>
      </p:sp>
      <p:graphicFrame>
        <p:nvGraphicFramePr>
          <p:cNvPr id="37" name="Table 65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9941190" y="1021080"/>
          <a:ext cx="2087366" cy="254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9407"/>
                <a:gridCol w="997959"/>
              </a:tblGrid>
              <a:tr h="599440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sz="15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(X-band)</a:t>
                      </a:r>
                      <a:endParaRPr lang="en-GB" sz="15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b="1" dirty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altLang="en-GB" sz="1500" b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en-US" altLang="en-GB" sz="1500" b="1" dirty="0">
                          <a:solidFill>
                            <a:srgbClr val="FF0000"/>
                          </a:solidFill>
                        </a:rPr>
                        <a:t>(S-band)</a:t>
                      </a:r>
                      <a:endParaRPr lang="en-US" altLang="en-GB" sz="15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925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925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052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3.5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9255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500" dirty="0">
                          <a:solidFill>
                            <a:srgbClr val="FF0000"/>
                          </a:solidFill>
                        </a:rPr>
                        <a:t>4.5</a:t>
                      </a:r>
                      <a:endParaRPr lang="en-US" alt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Rectangle 7"/>
          <p:cNvSpPr/>
          <p:nvPr/>
        </p:nvSpPr>
        <p:spPr>
          <a:xfrm>
            <a:off x="6190463" y="2355493"/>
            <a:ext cx="5905560" cy="4241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9885308" y="6062015"/>
            <a:ext cx="2292985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5628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*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C</a:t>
            </a:r>
            <a:r>
              <a:rPr lang="en-US" altLang="zh-CN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o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urtesy </a:t>
            </a:r>
            <a:r>
              <a:rPr lang="en-US" sz="1490" dirty="0">
                <a:solidFill>
                  <a:prstClr val="black"/>
                </a:solidFill>
                <a:latin typeface="Calibri" panose="020F0502020204030204"/>
                <a:ea typeface="+mn-ea"/>
              </a:rPr>
              <a:t>by </a:t>
            </a:r>
            <a:r>
              <a:rPr lang="en-US" sz="1490" dirty="0" smtClean="0">
                <a:solidFill>
                  <a:prstClr val="black"/>
                </a:solidFill>
                <a:latin typeface="Calibri" panose="020F0502020204030204"/>
                <a:ea typeface="+mn-ea"/>
              </a:rPr>
              <a:t>N. Thompson</a:t>
            </a:r>
            <a:endParaRPr lang="en-US" sz="1490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.xml><?xml version="1.0" encoding="utf-8"?>
<p:tagLst xmlns:p="http://schemas.openxmlformats.org/presentationml/2006/main">
  <p:tag name="KSO_WM_UNIT_TABLE_BEAUTIFY" val="smartTable{8f9f9f6d-9ceb-4a61-b042-3c03fd6e70da}"/>
</p:tagLst>
</file>

<file path=ppt/tags/tag11.xml><?xml version="1.0" encoding="utf-8"?>
<p:tagLst xmlns:p="http://schemas.openxmlformats.org/presentationml/2006/main">
  <p:tag name="KSO_WM_UNIT_TABLE_BEAUTIFY" val="smartTable{999d3f4f-7e87-4b8f-9f2e-36579fe091b5}"/>
</p:tagLst>
</file>

<file path=ppt/tags/tag12.xml><?xml version="1.0" encoding="utf-8"?>
<p:tagLst xmlns:p="http://schemas.openxmlformats.org/presentationml/2006/main">
  <p:tag name="KSO_WM_UNIT_TABLE_BEAUTIFY" val="smartTable{999d3f4f-7e87-4b8f-9f2e-36579fe091b5}"/>
</p:tagLst>
</file>

<file path=ppt/tags/tag13.xml><?xml version="1.0" encoding="utf-8"?>
<p:tagLst xmlns:p="http://schemas.openxmlformats.org/presentationml/2006/main">
  <p:tag name="KSO_WM_UNIT_TABLE_BEAUTIFY" val="smartTable{629e6a0a-b797-47da-9b53-ccfad0954d32}"/>
</p:tagLst>
</file>

<file path=ppt/tags/tag14.xml><?xml version="1.0" encoding="utf-8"?>
<p:tagLst xmlns:p="http://schemas.openxmlformats.org/presentationml/2006/main">
  <p:tag name="KSO_WM_UNIT_PLACING_PICTURE_USER_VIEWPORT" val="{&quot;height&quot;:4225,&quot;width&quot;:7200}"/>
</p:tagLst>
</file>

<file path=ppt/tags/tag15.xml><?xml version="1.0" encoding="utf-8"?>
<p:tagLst xmlns:p="http://schemas.openxmlformats.org/presentationml/2006/main">
  <p:tag name="KSO_WM_UNIT_PLACING_PICTURE_USER_VIEWPORT" val="{&quot;height&quot;:5035,&quot;width&quot;:6104}"/>
</p:tagLst>
</file>

<file path=ppt/tags/tag16.xml><?xml version="1.0" encoding="utf-8"?>
<p:tagLst xmlns:p="http://schemas.openxmlformats.org/presentationml/2006/main">
  <p:tag name="KSO_WM_UNIT_PLACING_PICTURE_USER_VIEWPORT" val="{&quot;height&quot;:6734,&quot;width&quot;:8437}"/>
</p:tagLst>
</file>

<file path=ppt/tags/tag17.xml><?xml version="1.0" encoding="utf-8"?>
<p:tagLst xmlns:p="http://schemas.openxmlformats.org/presentationml/2006/main">
  <p:tag name="KSO_WM_UNIT_TABLE_BEAUTIFY" val="smartTable{e2f30b80-209b-4b37-9c88-3ebf00619021}"/>
</p:tagLst>
</file>

<file path=ppt/tags/tag18.xml><?xml version="1.0" encoding="utf-8"?>
<p:tagLst xmlns:p="http://schemas.openxmlformats.org/presentationml/2006/main">
  <p:tag name="KSO_WM_UNIT_TABLE_BEAUTIFY" val="smartTable{fcab0c78-fba8-45f5-8482-903d504cdd27}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TABLE_BEAUTIFY" val="smartTable{48c3b972-4a87-4856-894c-9007f11b23a6}"/>
</p:tagLst>
</file>

<file path=ppt/tags/tag20.xml><?xml version="1.0" encoding="utf-8"?>
<p:tagLst xmlns:p="http://schemas.openxmlformats.org/presentationml/2006/main">
  <p:tag name="KSO_WM_UNIT_TABLE_BEAUTIFY" val="smartTable{a1da6f00-d9ed-4bcf-a768-4f90c6f42621}"/>
</p:tagLst>
</file>

<file path=ppt/tags/tag21.xml><?xml version="1.0" encoding="utf-8"?>
<p:tagLst xmlns:p="http://schemas.openxmlformats.org/presentationml/2006/main">
  <p:tag name="KSO_WM_UNIT_TABLE_BEAUTIFY" val="smartTable{3be65bb6-fb36-4a09-8a38-7e98c97a3c6d}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3.xml><?xml version="1.0" encoding="utf-8"?>
<p:tagLst xmlns:p="http://schemas.openxmlformats.org/presentationml/2006/main">
  <p:tag name="KSO_WM_UNIT_TABLE_BEAUTIFY" val="smartTable{78a72aa2-1bb1-4e04-87d9-7ffba7e63f7e}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.xml><?xml version="1.0" encoding="utf-8"?>
<p:tagLst xmlns:p="http://schemas.openxmlformats.org/presentationml/2006/main">
  <p:tag name="KSO_WM_UNIT_TABLE_BEAUTIFY" val="smartTable{e0332fc7-3ca5-47d4-805d-c4a13ffa4520}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TABLE_BEAUTIFY" val="smartTable{7baf0926-3ba9-4a06-a1bb-7e24f4fa6092}"/>
</p:tagLst>
</file>

<file path=ppt/tags/tag8.xml><?xml version="1.0" encoding="utf-8"?>
<p:tagLst xmlns:p="http://schemas.openxmlformats.org/presentationml/2006/main">
  <p:tag name="KSO_WM_UNIT_TABLE_BEAUTIFY" val="smartTable{45c79e99-15f3-4e3f-9119-ea239baf32b0}"/>
</p:tagLst>
</file>

<file path=ppt/tags/tag9.xml><?xml version="1.0" encoding="utf-8"?>
<p:tagLst xmlns:p="http://schemas.openxmlformats.org/presentationml/2006/main">
  <p:tag name="KSO_WM_UNIT_TABLE_BEAUTIFY" val="smartTable{ff41c55e-32a9-424a-829d-8d6351961d2b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894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charset="0"/>
          <a:buNone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charset="-128"/>
            <a:cs typeface="MS PGothic" panose="020B060007020508020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9662</Words>
  <Application>WPS 演示</Application>
  <PresentationFormat>Widescreen</PresentationFormat>
  <Paragraphs>931</Paragraphs>
  <Slides>26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26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MS PGothic</vt:lpstr>
      <vt:lpstr>Symbol</vt:lpstr>
      <vt:lpstr>Arial</vt:lpstr>
      <vt:lpstr>Calibri</vt:lpstr>
      <vt:lpstr>Calibri</vt:lpstr>
      <vt:lpstr>Calibri Light</vt:lpstr>
      <vt:lpstr>DejaVu Sans</vt:lpstr>
      <vt:lpstr>黑体</vt:lpstr>
      <vt:lpstr>微软雅黑</vt:lpstr>
      <vt:lpstr>Arial Unicode MS</vt:lpstr>
      <vt:lpstr>等线</vt:lpstr>
      <vt:lpstr>Office Theme</vt:lpstr>
      <vt:lpstr>CompactLight_Template Slides ENG</vt:lpstr>
      <vt:lpstr>1_CompactLight_Template Slides ENG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Transverse deflecting cavity (TDC) design</vt:lpstr>
      <vt:lpstr>PowerPoint 演示文稿</vt:lpstr>
      <vt:lpstr>PowerPoint 演示文稿</vt:lpstr>
      <vt:lpstr>PowerPoint 演示文稿</vt:lpstr>
      <vt:lpstr>PowerPoint 演示文稿</vt:lpstr>
      <vt:lpstr>TDC System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Xiaowei Wu</dc:creator>
  <cp:lastModifiedBy>Guaman</cp:lastModifiedBy>
  <cp:revision>256</cp:revision>
  <dcterms:created xsi:type="dcterms:W3CDTF">2019-06-19T02:08:00Z</dcterms:created>
  <dcterms:modified xsi:type="dcterms:W3CDTF">2020-06-30T08:17:11Z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