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8"/>
  </p:notesMasterIdLst>
  <p:sldIdLst>
    <p:sldId id="294" r:id="rId2"/>
    <p:sldId id="262" r:id="rId3"/>
    <p:sldId id="265" r:id="rId4"/>
    <p:sldId id="266" r:id="rId5"/>
    <p:sldId id="267" r:id="rId6"/>
    <p:sldId id="268" r:id="rId7"/>
    <p:sldId id="269" r:id="rId8"/>
    <p:sldId id="290" r:id="rId9"/>
    <p:sldId id="287" r:id="rId10"/>
    <p:sldId id="289" r:id="rId11"/>
    <p:sldId id="288" r:id="rId12"/>
    <p:sldId id="291" r:id="rId13"/>
    <p:sldId id="292" r:id="rId14"/>
    <p:sldId id="279" r:id="rId15"/>
    <p:sldId id="281" r:id="rId16"/>
    <p:sldId id="293" r:id="rId17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2D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597" autoAdjust="0"/>
    <p:restoredTop sz="94682" autoAdjust="0"/>
  </p:normalViewPr>
  <p:slideViewPr>
    <p:cSldViewPr>
      <p:cViewPr>
        <p:scale>
          <a:sx n="90" d="100"/>
          <a:sy n="90" d="100"/>
        </p:scale>
        <p:origin x="-32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dorsky\Documents\projects\sp\slhc\chamber_geometry\coverage\coverag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dorsky\Documents\projects\sp\slhc\chamber_geometry\coverage\covera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tockChart>
        <c:ser>
          <c:idx val="0"/>
          <c:order val="0"/>
          <c:tx>
            <c:strRef>
              <c:f>'theta coverage'!$A$28</c:f>
              <c:strCache>
                <c:ptCount val="1"/>
                <c:pt idx="0">
                  <c:v>high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'theta coverage'!$B$27:$K$27</c:f>
              <c:strCache>
                <c:ptCount val="10"/>
                <c:pt idx="0">
                  <c:v>MB1</c:v>
                </c:pt>
                <c:pt idx="1">
                  <c:v>ME1/1</c:v>
                </c:pt>
                <c:pt idx="2">
                  <c:v>ME1/2</c:v>
                </c:pt>
                <c:pt idx="3">
                  <c:v>ME1/3</c:v>
                </c:pt>
                <c:pt idx="4">
                  <c:v>ME2/1</c:v>
                </c:pt>
                <c:pt idx="5">
                  <c:v>ME2/2</c:v>
                </c:pt>
                <c:pt idx="6">
                  <c:v>ME3/1</c:v>
                </c:pt>
                <c:pt idx="7">
                  <c:v>ME3/2</c:v>
                </c:pt>
                <c:pt idx="8">
                  <c:v>ME4/1</c:v>
                </c:pt>
                <c:pt idx="9">
                  <c:v>ME4/2</c:v>
                </c:pt>
              </c:strCache>
            </c:strRef>
          </c:cat>
          <c:val>
            <c:numRef>
              <c:f>'theta coverage'!$B$28:$K$28</c:f>
              <c:numCache>
                <c:formatCode>General</c:formatCode>
                <c:ptCount val="10"/>
                <c:pt idx="0">
                  <c:v>128</c:v>
                </c:pt>
                <c:pt idx="1">
                  <c:v>50</c:v>
                </c:pt>
                <c:pt idx="2">
                  <c:v>85</c:v>
                </c:pt>
                <c:pt idx="3">
                  <c:v>124</c:v>
                </c:pt>
                <c:pt idx="4">
                  <c:v>47</c:v>
                </c:pt>
                <c:pt idx="5">
                  <c:v>107</c:v>
                </c:pt>
                <c:pt idx="6">
                  <c:v>39</c:v>
                </c:pt>
                <c:pt idx="7">
                  <c:v>96</c:v>
                </c:pt>
                <c:pt idx="8">
                  <c:v>34</c:v>
                </c:pt>
                <c:pt idx="9">
                  <c:v>88</c:v>
                </c:pt>
              </c:numCache>
            </c:numRef>
          </c:val>
        </c:ser>
        <c:ser>
          <c:idx val="1"/>
          <c:order val="1"/>
          <c:tx>
            <c:strRef>
              <c:f>'theta coverage'!$A$29</c:f>
              <c:strCache>
                <c:ptCount val="1"/>
                <c:pt idx="0">
                  <c:v>low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'theta coverage'!$B$27:$K$27</c:f>
              <c:strCache>
                <c:ptCount val="10"/>
                <c:pt idx="0">
                  <c:v>MB1</c:v>
                </c:pt>
                <c:pt idx="1">
                  <c:v>ME1/1</c:v>
                </c:pt>
                <c:pt idx="2">
                  <c:v>ME1/2</c:v>
                </c:pt>
                <c:pt idx="3">
                  <c:v>ME1/3</c:v>
                </c:pt>
                <c:pt idx="4">
                  <c:v>ME2/1</c:v>
                </c:pt>
                <c:pt idx="5">
                  <c:v>ME2/2</c:v>
                </c:pt>
                <c:pt idx="6">
                  <c:v>ME3/1</c:v>
                </c:pt>
                <c:pt idx="7">
                  <c:v>ME3/2</c:v>
                </c:pt>
                <c:pt idx="8">
                  <c:v>ME4/1</c:v>
                </c:pt>
                <c:pt idx="9">
                  <c:v>ME4/2</c:v>
                </c:pt>
              </c:strCache>
            </c:strRef>
          </c:cat>
          <c:val>
            <c:numRef>
              <c:f>'theta coverage'!$B$29:$K$29</c:f>
              <c:numCache>
                <c:formatCode>General</c:formatCode>
                <c:ptCount val="10"/>
                <c:pt idx="0">
                  <c:v>88</c:v>
                </c:pt>
                <c:pt idx="1">
                  <c:v>5</c:v>
                </c:pt>
                <c:pt idx="2">
                  <c:v>46</c:v>
                </c:pt>
                <c:pt idx="3">
                  <c:v>98</c:v>
                </c:pt>
                <c:pt idx="4">
                  <c:v>5</c:v>
                </c:pt>
                <c:pt idx="5">
                  <c:v>52</c:v>
                </c:pt>
                <c:pt idx="6">
                  <c:v>5</c:v>
                </c:pt>
                <c:pt idx="7">
                  <c:v>44</c:v>
                </c:pt>
                <c:pt idx="8">
                  <c:v>6</c:v>
                </c:pt>
                <c:pt idx="9">
                  <c:v>38</c:v>
                </c:pt>
              </c:numCache>
            </c:numRef>
          </c:val>
        </c:ser>
        <c:ser>
          <c:idx val="2"/>
          <c:order val="2"/>
          <c:tx>
            <c:strRef>
              <c:f>'theta coverage'!$A$30</c:f>
              <c:strCache>
                <c:ptCount val="1"/>
                <c:pt idx="0">
                  <c:v>close</c:v>
                </c:pt>
              </c:strCache>
            </c:strRef>
          </c:tx>
          <c:spPr>
            <a:ln w="28575">
              <a:noFill/>
            </a:ln>
          </c:spPr>
          <c:marker>
            <c:symbol val="dot"/>
            <c:size val="3"/>
          </c:marker>
          <c:cat>
            <c:strRef>
              <c:f>'theta coverage'!$B$27:$K$27</c:f>
              <c:strCache>
                <c:ptCount val="10"/>
                <c:pt idx="0">
                  <c:v>MB1</c:v>
                </c:pt>
                <c:pt idx="1">
                  <c:v>ME1/1</c:v>
                </c:pt>
                <c:pt idx="2">
                  <c:v>ME1/2</c:v>
                </c:pt>
                <c:pt idx="3">
                  <c:v>ME1/3</c:v>
                </c:pt>
                <c:pt idx="4">
                  <c:v>ME2/1</c:v>
                </c:pt>
                <c:pt idx="5">
                  <c:v>ME2/2</c:v>
                </c:pt>
                <c:pt idx="6">
                  <c:v>ME3/1</c:v>
                </c:pt>
                <c:pt idx="7">
                  <c:v>ME3/2</c:v>
                </c:pt>
                <c:pt idx="8">
                  <c:v>ME4/1</c:v>
                </c:pt>
                <c:pt idx="9">
                  <c:v>ME4/2</c:v>
                </c:pt>
              </c:strCache>
            </c:strRef>
          </c:cat>
          <c:val>
            <c:numRef>
              <c:f>'theta coverage'!$B$30:$K$30</c:f>
              <c:numCache>
                <c:formatCode>General</c:formatCode>
                <c:ptCount val="10"/>
                <c:pt idx="0">
                  <c:v>88</c:v>
                </c:pt>
                <c:pt idx="1">
                  <c:v>5</c:v>
                </c:pt>
                <c:pt idx="2">
                  <c:v>46</c:v>
                </c:pt>
                <c:pt idx="3">
                  <c:v>98</c:v>
                </c:pt>
                <c:pt idx="4">
                  <c:v>5</c:v>
                </c:pt>
                <c:pt idx="5">
                  <c:v>52</c:v>
                </c:pt>
                <c:pt idx="6">
                  <c:v>5</c:v>
                </c:pt>
                <c:pt idx="7">
                  <c:v>44</c:v>
                </c:pt>
                <c:pt idx="8">
                  <c:v>6</c:v>
                </c:pt>
                <c:pt idx="9">
                  <c:v>38</c:v>
                </c:pt>
              </c:numCache>
            </c:numRef>
          </c:val>
        </c:ser>
        <c:hiLowLines>
          <c:spPr>
            <a:ln w="25400"/>
          </c:spPr>
        </c:hiLowLines>
        <c:axId val="98451456"/>
        <c:axId val="98452992"/>
      </c:stockChart>
      <c:catAx>
        <c:axId val="98451456"/>
        <c:scaling>
          <c:orientation val="minMax"/>
        </c:scaling>
        <c:axPos val="b"/>
        <c:tickLblPos val="nextTo"/>
        <c:crossAx val="98452992"/>
        <c:crosses val="autoZero"/>
        <c:auto val="1"/>
        <c:lblAlgn val="ctr"/>
        <c:lblOffset val="100"/>
        <c:tickLblSkip val="1"/>
      </c:catAx>
      <c:valAx>
        <c:axId val="98452992"/>
        <c:scaling>
          <c:orientation val="minMax"/>
        </c:scaling>
        <c:axPos val="l"/>
        <c:majorGridlines/>
        <c:numFmt formatCode="General" sourceLinked="1"/>
        <c:tickLblPos val="nextTo"/>
        <c:crossAx val="98451456"/>
        <c:crosses val="autoZero"/>
        <c:crossBetween val="between"/>
        <c:majorUnit val="10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tockChart>
        <c:ser>
          <c:idx val="0"/>
          <c:order val="0"/>
          <c:tx>
            <c:strRef>
              <c:f>'ph coverage'!$B$1</c:f>
              <c:strCache>
                <c:ptCount val="1"/>
                <c:pt idx="0">
                  <c:v>high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'ph coverage'!$A$2:$A$37</c:f>
              <c:strCache>
                <c:ptCount val="36"/>
                <c:pt idx="0">
                  <c:v>ME1a/1</c:v>
                </c:pt>
                <c:pt idx="1">
                  <c:v>ME1a/2</c:v>
                </c:pt>
                <c:pt idx="2">
                  <c:v>ME1a/3</c:v>
                </c:pt>
                <c:pt idx="3">
                  <c:v>ME1a/4</c:v>
                </c:pt>
                <c:pt idx="4">
                  <c:v>ME1a/5</c:v>
                </c:pt>
                <c:pt idx="5">
                  <c:v>ME1a/6</c:v>
                </c:pt>
                <c:pt idx="6">
                  <c:v>ME1a/7</c:v>
                </c:pt>
                <c:pt idx="7">
                  <c:v>ME1a/8</c:v>
                </c:pt>
                <c:pt idx="8">
                  <c:v>ME1a/9</c:v>
                </c:pt>
                <c:pt idx="9">
                  <c:v>ME1b/1</c:v>
                </c:pt>
                <c:pt idx="10">
                  <c:v>ME1b/2</c:v>
                </c:pt>
                <c:pt idx="11">
                  <c:v>ME1b/3</c:v>
                </c:pt>
                <c:pt idx="12">
                  <c:v>ME1b/4</c:v>
                </c:pt>
                <c:pt idx="13">
                  <c:v>ME1b/5</c:v>
                </c:pt>
                <c:pt idx="14">
                  <c:v>ME1b/6</c:v>
                </c:pt>
                <c:pt idx="15">
                  <c:v>ME1b/7</c:v>
                </c:pt>
                <c:pt idx="16">
                  <c:v>ME1b/8</c:v>
                </c:pt>
                <c:pt idx="17">
                  <c:v>ME1b/9</c:v>
                </c:pt>
                <c:pt idx="18">
                  <c:v>ME2/1</c:v>
                </c:pt>
                <c:pt idx="19">
                  <c:v>ME2/2</c:v>
                </c:pt>
                <c:pt idx="20">
                  <c:v>ME2/3</c:v>
                </c:pt>
                <c:pt idx="21">
                  <c:v>ME2/4</c:v>
                </c:pt>
                <c:pt idx="22">
                  <c:v>ME2/5</c:v>
                </c:pt>
                <c:pt idx="23">
                  <c:v>ME2/6</c:v>
                </c:pt>
                <c:pt idx="24">
                  <c:v>ME2/7</c:v>
                </c:pt>
                <c:pt idx="25">
                  <c:v>ME2/8</c:v>
                </c:pt>
                <c:pt idx="26">
                  <c:v>ME2/9</c:v>
                </c:pt>
                <c:pt idx="27">
                  <c:v>ME3/1</c:v>
                </c:pt>
                <c:pt idx="28">
                  <c:v>ME3/2</c:v>
                </c:pt>
                <c:pt idx="29">
                  <c:v>ME3/3</c:v>
                </c:pt>
                <c:pt idx="30">
                  <c:v>ME3/4</c:v>
                </c:pt>
                <c:pt idx="31">
                  <c:v>ME3/5</c:v>
                </c:pt>
                <c:pt idx="32">
                  <c:v>ME3/6</c:v>
                </c:pt>
                <c:pt idx="33">
                  <c:v>ME3/7</c:v>
                </c:pt>
                <c:pt idx="34">
                  <c:v>ME3/8</c:v>
                </c:pt>
                <c:pt idx="35">
                  <c:v>ME3/9</c:v>
                </c:pt>
              </c:strCache>
            </c:strRef>
          </c:cat>
          <c:val>
            <c:numRef>
              <c:f>'ph coverage'!$B$2:$B$37</c:f>
              <c:numCache>
                <c:formatCode>General</c:formatCode>
                <c:ptCount val="36"/>
                <c:pt idx="0">
                  <c:v>99</c:v>
                </c:pt>
                <c:pt idx="1">
                  <c:v>174</c:v>
                </c:pt>
                <c:pt idx="2">
                  <c:v>249</c:v>
                </c:pt>
                <c:pt idx="3">
                  <c:v>98</c:v>
                </c:pt>
                <c:pt idx="4">
                  <c:v>173</c:v>
                </c:pt>
                <c:pt idx="5">
                  <c:v>248</c:v>
                </c:pt>
                <c:pt idx="6">
                  <c:v>88</c:v>
                </c:pt>
                <c:pt idx="7">
                  <c:v>163</c:v>
                </c:pt>
                <c:pt idx="8">
                  <c:v>238</c:v>
                </c:pt>
                <c:pt idx="9">
                  <c:v>324</c:v>
                </c:pt>
                <c:pt idx="10">
                  <c:v>399</c:v>
                </c:pt>
                <c:pt idx="11">
                  <c:v>474</c:v>
                </c:pt>
                <c:pt idx="12">
                  <c:v>323</c:v>
                </c:pt>
                <c:pt idx="13">
                  <c:v>398</c:v>
                </c:pt>
                <c:pt idx="14">
                  <c:v>473</c:v>
                </c:pt>
                <c:pt idx="15">
                  <c:v>313</c:v>
                </c:pt>
                <c:pt idx="16">
                  <c:v>388</c:v>
                </c:pt>
                <c:pt idx="17">
                  <c:v>463</c:v>
                </c:pt>
                <c:pt idx="18">
                  <c:v>175</c:v>
                </c:pt>
                <c:pt idx="19">
                  <c:v>325</c:v>
                </c:pt>
                <c:pt idx="20">
                  <c:v>475</c:v>
                </c:pt>
                <c:pt idx="21">
                  <c:v>98</c:v>
                </c:pt>
                <c:pt idx="22">
                  <c:v>173</c:v>
                </c:pt>
                <c:pt idx="23">
                  <c:v>248</c:v>
                </c:pt>
                <c:pt idx="24">
                  <c:v>323</c:v>
                </c:pt>
                <c:pt idx="25">
                  <c:v>398</c:v>
                </c:pt>
                <c:pt idx="26">
                  <c:v>473</c:v>
                </c:pt>
                <c:pt idx="27">
                  <c:v>176</c:v>
                </c:pt>
                <c:pt idx="28">
                  <c:v>326</c:v>
                </c:pt>
                <c:pt idx="29">
                  <c:v>476</c:v>
                </c:pt>
                <c:pt idx="30">
                  <c:v>98</c:v>
                </c:pt>
                <c:pt idx="31">
                  <c:v>173</c:v>
                </c:pt>
                <c:pt idx="32">
                  <c:v>248</c:v>
                </c:pt>
                <c:pt idx="33">
                  <c:v>323</c:v>
                </c:pt>
                <c:pt idx="34">
                  <c:v>398</c:v>
                </c:pt>
                <c:pt idx="35">
                  <c:v>473</c:v>
                </c:pt>
              </c:numCache>
            </c:numRef>
          </c:val>
        </c:ser>
        <c:ser>
          <c:idx val="1"/>
          <c:order val="1"/>
          <c:tx>
            <c:strRef>
              <c:f>'ph coverage'!$C$1</c:f>
              <c:strCache>
                <c:ptCount val="1"/>
                <c:pt idx="0">
                  <c:v>low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'ph coverage'!$A$2:$A$37</c:f>
              <c:strCache>
                <c:ptCount val="36"/>
                <c:pt idx="0">
                  <c:v>ME1a/1</c:v>
                </c:pt>
                <c:pt idx="1">
                  <c:v>ME1a/2</c:v>
                </c:pt>
                <c:pt idx="2">
                  <c:v>ME1a/3</c:v>
                </c:pt>
                <c:pt idx="3">
                  <c:v>ME1a/4</c:v>
                </c:pt>
                <c:pt idx="4">
                  <c:v>ME1a/5</c:v>
                </c:pt>
                <c:pt idx="5">
                  <c:v>ME1a/6</c:v>
                </c:pt>
                <c:pt idx="6">
                  <c:v>ME1a/7</c:v>
                </c:pt>
                <c:pt idx="7">
                  <c:v>ME1a/8</c:v>
                </c:pt>
                <c:pt idx="8">
                  <c:v>ME1a/9</c:v>
                </c:pt>
                <c:pt idx="9">
                  <c:v>ME1b/1</c:v>
                </c:pt>
                <c:pt idx="10">
                  <c:v>ME1b/2</c:v>
                </c:pt>
                <c:pt idx="11">
                  <c:v>ME1b/3</c:v>
                </c:pt>
                <c:pt idx="12">
                  <c:v>ME1b/4</c:v>
                </c:pt>
                <c:pt idx="13">
                  <c:v>ME1b/5</c:v>
                </c:pt>
                <c:pt idx="14">
                  <c:v>ME1b/6</c:v>
                </c:pt>
                <c:pt idx="15">
                  <c:v>ME1b/7</c:v>
                </c:pt>
                <c:pt idx="16">
                  <c:v>ME1b/8</c:v>
                </c:pt>
                <c:pt idx="17">
                  <c:v>ME1b/9</c:v>
                </c:pt>
                <c:pt idx="18">
                  <c:v>ME2/1</c:v>
                </c:pt>
                <c:pt idx="19">
                  <c:v>ME2/2</c:v>
                </c:pt>
                <c:pt idx="20">
                  <c:v>ME2/3</c:v>
                </c:pt>
                <c:pt idx="21">
                  <c:v>ME2/4</c:v>
                </c:pt>
                <c:pt idx="22">
                  <c:v>ME2/5</c:v>
                </c:pt>
                <c:pt idx="23">
                  <c:v>ME2/6</c:v>
                </c:pt>
                <c:pt idx="24">
                  <c:v>ME2/7</c:v>
                </c:pt>
                <c:pt idx="25">
                  <c:v>ME2/8</c:v>
                </c:pt>
                <c:pt idx="26">
                  <c:v>ME2/9</c:v>
                </c:pt>
                <c:pt idx="27">
                  <c:v>ME3/1</c:v>
                </c:pt>
                <c:pt idx="28">
                  <c:v>ME3/2</c:v>
                </c:pt>
                <c:pt idx="29">
                  <c:v>ME3/3</c:v>
                </c:pt>
                <c:pt idx="30">
                  <c:v>ME3/4</c:v>
                </c:pt>
                <c:pt idx="31">
                  <c:v>ME3/5</c:v>
                </c:pt>
                <c:pt idx="32">
                  <c:v>ME3/6</c:v>
                </c:pt>
                <c:pt idx="33">
                  <c:v>ME3/7</c:v>
                </c:pt>
                <c:pt idx="34">
                  <c:v>ME3/8</c:v>
                </c:pt>
                <c:pt idx="35">
                  <c:v>ME3/9</c:v>
                </c:pt>
              </c:strCache>
            </c:strRef>
          </c:cat>
          <c:val>
            <c:numRef>
              <c:f>'ph coverage'!$C$2:$C$37</c:f>
              <c:numCache>
                <c:formatCode>General</c:formatCode>
                <c:ptCount val="36"/>
                <c:pt idx="0">
                  <c:v>17</c:v>
                </c:pt>
                <c:pt idx="1">
                  <c:v>92</c:v>
                </c:pt>
                <c:pt idx="2">
                  <c:v>167</c:v>
                </c:pt>
                <c:pt idx="3">
                  <c:v>18</c:v>
                </c:pt>
                <c:pt idx="4">
                  <c:v>93</c:v>
                </c:pt>
                <c:pt idx="5">
                  <c:v>168</c:v>
                </c:pt>
                <c:pt idx="6">
                  <c:v>28</c:v>
                </c:pt>
                <c:pt idx="7">
                  <c:v>103</c:v>
                </c:pt>
                <c:pt idx="8">
                  <c:v>178</c:v>
                </c:pt>
                <c:pt idx="9">
                  <c:v>242</c:v>
                </c:pt>
                <c:pt idx="10">
                  <c:v>317</c:v>
                </c:pt>
                <c:pt idx="11">
                  <c:v>392</c:v>
                </c:pt>
                <c:pt idx="12">
                  <c:v>243</c:v>
                </c:pt>
                <c:pt idx="13">
                  <c:v>318</c:v>
                </c:pt>
                <c:pt idx="14">
                  <c:v>393</c:v>
                </c:pt>
                <c:pt idx="15">
                  <c:v>253</c:v>
                </c:pt>
                <c:pt idx="16">
                  <c:v>328</c:v>
                </c:pt>
                <c:pt idx="17">
                  <c:v>403</c:v>
                </c:pt>
                <c:pt idx="18">
                  <c:v>15</c:v>
                </c:pt>
                <c:pt idx="19">
                  <c:v>165</c:v>
                </c:pt>
                <c:pt idx="20">
                  <c:v>315</c:v>
                </c:pt>
                <c:pt idx="21">
                  <c:v>18</c:v>
                </c:pt>
                <c:pt idx="22">
                  <c:v>93</c:v>
                </c:pt>
                <c:pt idx="23">
                  <c:v>168</c:v>
                </c:pt>
                <c:pt idx="24">
                  <c:v>243</c:v>
                </c:pt>
                <c:pt idx="25">
                  <c:v>318</c:v>
                </c:pt>
                <c:pt idx="26">
                  <c:v>393</c:v>
                </c:pt>
                <c:pt idx="27">
                  <c:v>16</c:v>
                </c:pt>
                <c:pt idx="28">
                  <c:v>166</c:v>
                </c:pt>
                <c:pt idx="29">
                  <c:v>316</c:v>
                </c:pt>
                <c:pt idx="30">
                  <c:v>18</c:v>
                </c:pt>
                <c:pt idx="31">
                  <c:v>93</c:v>
                </c:pt>
                <c:pt idx="32">
                  <c:v>168</c:v>
                </c:pt>
                <c:pt idx="33">
                  <c:v>243</c:v>
                </c:pt>
                <c:pt idx="34">
                  <c:v>318</c:v>
                </c:pt>
                <c:pt idx="35">
                  <c:v>393</c:v>
                </c:pt>
              </c:numCache>
            </c:numRef>
          </c:val>
        </c:ser>
        <c:ser>
          <c:idx val="2"/>
          <c:order val="2"/>
          <c:tx>
            <c:strRef>
              <c:f>'ph coverage'!$D$1</c:f>
              <c:strCache>
                <c:ptCount val="1"/>
                <c:pt idx="0">
                  <c:v>close</c:v>
                </c:pt>
              </c:strCache>
            </c:strRef>
          </c:tx>
          <c:spPr>
            <a:ln w="28575">
              <a:noFill/>
            </a:ln>
          </c:spPr>
          <c:marker>
            <c:symbol val="dot"/>
            <c:size val="3"/>
          </c:marker>
          <c:cat>
            <c:strRef>
              <c:f>'ph coverage'!$A$2:$A$37</c:f>
              <c:strCache>
                <c:ptCount val="36"/>
                <c:pt idx="0">
                  <c:v>ME1a/1</c:v>
                </c:pt>
                <c:pt idx="1">
                  <c:v>ME1a/2</c:v>
                </c:pt>
                <c:pt idx="2">
                  <c:v>ME1a/3</c:v>
                </c:pt>
                <c:pt idx="3">
                  <c:v>ME1a/4</c:v>
                </c:pt>
                <c:pt idx="4">
                  <c:v>ME1a/5</c:v>
                </c:pt>
                <c:pt idx="5">
                  <c:v>ME1a/6</c:v>
                </c:pt>
                <c:pt idx="6">
                  <c:v>ME1a/7</c:v>
                </c:pt>
                <c:pt idx="7">
                  <c:v>ME1a/8</c:v>
                </c:pt>
                <c:pt idx="8">
                  <c:v>ME1a/9</c:v>
                </c:pt>
                <c:pt idx="9">
                  <c:v>ME1b/1</c:v>
                </c:pt>
                <c:pt idx="10">
                  <c:v>ME1b/2</c:v>
                </c:pt>
                <c:pt idx="11">
                  <c:v>ME1b/3</c:v>
                </c:pt>
                <c:pt idx="12">
                  <c:v>ME1b/4</c:v>
                </c:pt>
                <c:pt idx="13">
                  <c:v>ME1b/5</c:v>
                </c:pt>
                <c:pt idx="14">
                  <c:v>ME1b/6</c:v>
                </c:pt>
                <c:pt idx="15">
                  <c:v>ME1b/7</c:v>
                </c:pt>
                <c:pt idx="16">
                  <c:v>ME1b/8</c:v>
                </c:pt>
                <c:pt idx="17">
                  <c:v>ME1b/9</c:v>
                </c:pt>
                <c:pt idx="18">
                  <c:v>ME2/1</c:v>
                </c:pt>
                <c:pt idx="19">
                  <c:v>ME2/2</c:v>
                </c:pt>
                <c:pt idx="20">
                  <c:v>ME2/3</c:v>
                </c:pt>
                <c:pt idx="21">
                  <c:v>ME2/4</c:v>
                </c:pt>
                <c:pt idx="22">
                  <c:v>ME2/5</c:v>
                </c:pt>
                <c:pt idx="23">
                  <c:v>ME2/6</c:v>
                </c:pt>
                <c:pt idx="24">
                  <c:v>ME2/7</c:v>
                </c:pt>
                <c:pt idx="25">
                  <c:v>ME2/8</c:v>
                </c:pt>
                <c:pt idx="26">
                  <c:v>ME2/9</c:v>
                </c:pt>
                <c:pt idx="27">
                  <c:v>ME3/1</c:v>
                </c:pt>
                <c:pt idx="28">
                  <c:v>ME3/2</c:v>
                </c:pt>
                <c:pt idx="29">
                  <c:v>ME3/3</c:v>
                </c:pt>
                <c:pt idx="30">
                  <c:v>ME3/4</c:v>
                </c:pt>
                <c:pt idx="31">
                  <c:v>ME3/5</c:v>
                </c:pt>
                <c:pt idx="32">
                  <c:v>ME3/6</c:v>
                </c:pt>
                <c:pt idx="33">
                  <c:v>ME3/7</c:v>
                </c:pt>
                <c:pt idx="34">
                  <c:v>ME3/8</c:v>
                </c:pt>
                <c:pt idx="35">
                  <c:v>ME3/9</c:v>
                </c:pt>
              </c:strCache>
            </c:strRef>
          </c:cat>
          <c:val>
            <c:numRef>
              <c:f>'ph coverage'!$D$2:$D$37</c:f>
              <c:numCache>
                <c:formatCode>General</c:formatCode>
                <c:ptCount val="36"/>
                <c:pt idx="0">
                  <c:v>17</c:v>
                </c:pt>
                <c:pt idx="1">
                  <c:v>92</c:v>
                </c:pt>
                <c:pt idx="2">
                  <c:v>167</c:v>
                </c:pt>
                <c:pt idx="3">
                  <c:v>18</c:v>
                </c:pt>
                <c:pt idx="4">
                  <c:v>93</c:v>
                </c:pt>
                <c:pt idx="5">
                  <c:v>168</c:v>
                </c:pt>
                <c:pt idx="6">
                  <c:v>28</c:v>
                </c:pt>
                <c:pt idx="7">
                  <c:v>103</c:v>
                </c:pt>
                <c:pt idx="8">
                  <c:v>178</c:v>
                </c:pt>
                <c:pt idx="9">
                  <c:v>242</c:v>
                </c:pt>
                <c:pt idx="10">
                  <c:v>317</c:v>
                </c:pt>
                <c:pt idx="11">
                  <c:v>392</c:v>
                </c:pt>
                <c:pt idx="12">
                  <c:v>243</c:v>
                </c:pt>
                <c:pt idx="13">
                  <c:v>318</c:v>
                </c:pt>
                <c:pt idx="14">
                  <c:v>393</c:v>
                </c:pt>
                <c:pt idx="15">
                  <c:v>253</c:v>
                </c:pt>
                <c:pt idx="16">
                  <c:v>328</c:v>
                </c:pt>
                <c:pt idx="17">
                  <c:v>403</c:v>
                </c:pt>
                <c:pt idx="18">
                  <c:v>15</c:v>
                </c:pt>
                <c:pt idx="19">
                  <c:v>165</c:v>
                </c:pt>
                <c:pt idx="20">
                  <c:v>315</c:v>
                </c:pt>
                <c:pt idx="21">
                  <c:v>18</c:v>
                </c:pt>
                <c:pt idx="22">
                  <c:v>93</c:v>
                </c:pt>
                <c:pt idx="23">
                  <c:v>168</c:v>
                </c:pt>
                <c:pt idx="24">
                  <c:v>243</c:v>
                </c:pt>
                <c:pt idx="25">
                  <c:v>318</c:v>
                </c:pt>
                <c:pt idx="26">
                  <c:v>393</c:v>
                </c:pt>
                <c:pt idx="27">
                  <c:v>16</c:v>
                </c:pt>
                <c:pt idx="28">
                  <c:v>166</c:v>
                </c:pt>
                <c:pt idx="29">
                  <c:v>316</c:v>
                </c:pt>
                <c:pt idx="30">
                  <c:v>18</c:v>
                </c:pt>
                <c:pt idx="31">
                  <c:v>93</c:v>
                </c:pt>
                <c:pt idx="32">
                  <c:v>168</c:v>
                </c:pt>
                <c:pt idx="33">
                  <c:v>243</c:v>
                </c:pt>
                <c:pt idx="34">
                  <c:v>318</c:v>
                </c:pt>
                <c:pt idx="35">
                  <c:v>393</c:v>
                </c:pt>
              </c:numCache>
            </c:numRef>
          </c:val>
        </c:ser>
        <c:hiLowLines/>
        <c:axId val="98478720"/>
        <c:axId val="98480512"/>
      </c:stockChart>
      <c:catAx>
        <c:axId val="98478720"/>
        <c:scaling>
          <c:orientation val="minMax"/>
        </c:scaling>
        <c:axPos val="b"/>
        <c:tickLblPos val="nextTo"/>
        <c:crossAx val="98480512"/>
        <c:crosses val="autoZero"/>
        <c:auto val="1"/>
        <c:lblAlgn val="ctr"/>
        <c:lblOffset val="100"/>
        <c:tickLblSkip val="1"/>
      </c:catAx>
      <c:valAx>
        <c:axId val="98480512"/>
        <c:scaling>
          <c:orientation val="minMax"/>
        </c:scaling>
        <c:axPos val="l"/>
        <c:majorGridlines/>
        <c:numFmt formatCode="General" sourceLinked="1"/>
        <c:tickLblPos val="nextTo"/>
        <c:crossAx val="9847872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6197F-5683-47DF-BC3D-E643310B0175}" type="datetimeFigureOut">
              <a:rPr lang="en-US" smtClean="0"/>
              <a:pPr/>
              <a:t>4/23/2010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3F936-3D5B-4184-9D19-FA22B9A133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Explanation of Port Card as choking</a:t>
            </a:r>
            <a:r>
              <a:rPr lang="en-US" baseline="0" dirty="0" smtClean="0"/>
              <a:t> point for upgraded luminosity, proposed solution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3F936-3D5B-4184-9D19-FA22B9A133B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304800" y="1447800"/>
            <a:ext cx="6477000" cy="1828800"/>
          </a:xfrm>
        </p:spPr>
        <p:txBody>
          <a:bodyPr anchor="b"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278BCA3-130B-458E-AFD1-98A54FD1E3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439CE-156C-44A6-B6EA-ABFF2F2CD8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0931F-2FDC-49B9-ABB0-32BB3E5029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7312152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43800" y="6400800"/>
            <a:ext cx="12954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Dec 18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400800"/>
            <a:ext cx="15240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Rice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2F828D4-0F2E-4FEC-95C9-52E88C3FE0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6477000"/>
            <a:ext cx="20478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5740" y="234351"/>
            <a:ext cx="1002815" cy="100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 userDrawn="1"/>
        </p:nvSpPr>
        <p:spPr>
          <a:xfrm>
            <a:off x="3733800" y="6400800"/>
            <a:ext cx="5029200" cy="381000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1E7B5FE-4451-439C-8DD6-61CA73ABAD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B4EA224-D4B4-4D7E-AF0C-C079F0CA39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3DF042A-C0F6-4637-82FB-880C853C2A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26A709B-05BE-402A-BA86-74424064E7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5FB7A8D-34E1-452C-9145-128988481E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CE3A23-4D3F-417C-B922-522E5FC6B0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7D0314E4-3D98-45BE-8647-95363ABC8F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ECCD42F-CFF5-47D6-AD9A-C677E84A1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getFile.py/access?contribId=47&amp;sessionId=5&amp;resId=1&amp;materialId=slides&amp;confId=4878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 Track Finder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Focusing on algorithm logic now</a:t>
            </a:r>
          </a:p>
          <a:p>
            <a:pPr lvl="1"/>
            <a:r>
              <a:rPr lang="en-US" dirty="0" smtClean="0"/>
              <a:t>Design</a:t>
            </a:r>
          </a:p>
          <a:p>
            <a:pPr lvl="1"/>
            <a:r>
              <a:rPr lang="en-US" dirty="0" smtClean="0"/>
              <a:t>Performance evaluation</a:t>
            </a:r>
          </a:p>
          <a:p>
            <a:r>
              <a:rPr lang="en-US" dirty="0" smtClean="0"/>
              <a:t>Hardware details will come later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 18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Rice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143000" y="1676400"/>
            <a:ext cx="4800600" cy="3886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990600" y="1828800"/>
            <a:ext cx="4800600" cy="3886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38200" y="1981200"/>
            <a:ext cx="4800600" cy="3886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Raw hit reconstruction: </a:t>
            </a:r>
            <a:br>
              <a:rPr lang="en-US" sz="4000" dirty="0" smtClean="0"/>
            </a:br>
            <a:r>
              <a:rPr lang="en-US" sz="4000" dirty="0" smtClean="0"/>
              <a:t>layers and zones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19800" y="1600200"/>
            <a:ext cx="2898648" cy="4495800"/>
          </a:xfrm>
        </p:spPr>
        <p:txBody>
          <a:bodyPr/>
          <a:lstStyle/>
          <a:p>
            <a:r>
              <a:rPr lang="en-US" sz="2400" dirty="0" smtClean="0"/>
              <a:t>4 layers of chambers make up detector layers</a:t>
            </a:r>
          </a:p>
          <a:p>
            <a:r>
              <a:rPr lang="en-US" sz="2400" dirty="0" smtClean="0"/>
              <a:t>Split the sector into zones according to phi and theta coverage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5800" y="2133600"/>
            <a:ext cx="4800600" cy="3886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0"/>
            <a:endCxn id="7" idx="2"/>
          </p:cNvCxnSpPr>
          <p:nvPr/>
        </p:nvCxnSpPr>
        <p:spPr>
          <a:xfrm rot="16200000" flipH="1">
            <a:off x="1143000" y="4076700"/>
            <a:ext cx="388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-419100" y="4076700"/>
            <a:ext cx="388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342900" y="4076700"/>
            <a:ext cx="388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H="1">
            <a:off x="1943100" y="4076700"/>
            <a:ext cx="388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2781300" y="4076700"/>
            <a:ext cx="388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85800" y="3429000"/>
            <a:ext cx="480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85800" y="4495800"/>
            <a:ext cx="480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85800" y="4953000"/>
            <a:ext cx="480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2000" y="609600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phi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5626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theta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371600" y="6248400"/>
            <a:ext cx="762000" cy="158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38100" y="5219700"/>
            <a:ext cx="685800" cy="158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Zone boundaries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838200" y="1062037"/>
          <a:ext cx="2438400" cy="579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3733800" y="1524000"/>
          <a:ext cx="4648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2743200" y="3505200"/>
            <a:ext cx="6096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72400" y="3429000"/>
            <a:ext cx="6096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2400" y="1828800"/>
            <a:ext cx="774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Theta</a:t>
            </a:r>
          </a:p>
          <a:p>
            <a:r>
              <a:rPr lang="en-US" dirty="0" smtClean="0"/>
              <a:t>7 bit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76600" y="1600200"/>
            <a:ext cx="620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Phi</a:t>
            </a:r>
          </a:p>
          <a:p>
            <a:r>
              <a:rPr lang="en-US" dirty="0" smtClean="0"/>
              <a:t>9 bit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20726" y="4848447"/>
            <a:ext cx="1828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026042" y="4566684"/>
            <a:ext cx="1828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38447" y="3076354"/>
            <a:ext cx="1828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733800" y="4855534"/>
            <a:ext cx="4495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726711" y="4242390"/>
            <a:ext cx="4495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712535" y="3657599"/>
            <a:ext cx="4495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712534" y="3047999"/>
            <a:ext cx="4495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726712" y="2456120"/>
            <a:ext cx="4495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hit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Based on simple decoders</a:t>
            </a:r>
          </a:p>
          <a:p>
            <a:r>
              <a:rPr lang="en-US" dirty="0" smtClean="0"/>
              <a:t>Phi and theta coordinates converted to positional codes (hits)</a:t>
            </a:r>
          </a:p>
          <a:p>
            <a:r>
              <a:rPr lang="en-US" dirty="0" smtClean="0"/>
              <a:t>Put into zones according to chamber that they came from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hit persistence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Each raw hit is time-extended to 4 BX</a:t>
            </a:r>
          </a:p>
          <a:p>
            <a:r>
              <a:rPr lang="en-US" dirty="0" smtClean="0"/>
              <a:t>The hits overlap in time, so delayed track segments can be taken into account by pattern detectors </a:t>
            </a:r>
          </a:p>
          <a:p>
            <a:r>
              <a:rPr lang="en-US" dirty="0" smtClean="0"/>
              <a:t>This used to be BXA functionality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Callout 55"/>
          <p:cNvSpPr/>
          <p:nvPr/>
        </p:nvSpPr>
        <p:spPr>
          <a:xfrm>
            <a:off x="5638800" y="4648200"/>
            <a:ext cx="1447800" cy="914400"/>
          </a:xfrm>
          <a:prstGeom prst="wedgeEllipseCallout">
            <a:avLst>
              <a:gd name="adj1" fmla="val 111364"/>
              <a:gd name="adj2" fmla="val -1072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One of the patterns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5334000" cy="4495800"/>
          </a:xfrm>
        </p:spPr>
        <p:txBody>
          <a:bodyPr/>
          <a:lstStyle/>
          <a:p>
            <a:r>
              <a:rPr lang="en-US" sz="1700" dirty="0" smtClean="0"/>
              <a:t>Phi pattern detection is in double strips, to save logic</a:t>
            </a:r>
          </a:p>
          <a:p>
            <a:pPr lvl="1"/>
            <a:r>
              <a:rPr lang="en-US" sz="1400" dirty="0" smtClean="0"/>
              <a:t>Detection precision seems to be sufficient</a:t>
            </a:r>
          </a:p>
          <a:p>
            <a:pPr lvl="1"/>
            <a:r>
              <a:rPr lang="en-US" sz="1400" dirty="0" smtClean="0"/>
              <a:t>Full 12-bit phi will be assigned to the best tracks </a:t>
            </a:r>
          </a:p>
          <a:p>
            <a:r>
              <a:rPr lang="en-US" sz="1700" dirty="0" smtClean="0"/>
              <a:t>Phi patterns are constructed so that:</a:t>
            </a:r>
          </a:p>
          <a:p>
            <a:pPr lvl="1"/>
            <a:r>
              <a:rPr lang="en-US" sz="1400" dirty="0" smtClean="0"/>
              <a:t>They accommodate max 10 degree bending (ME1-ME2)</a:t>
            </a:r>
          </a:p>
          <a:p>
            <a:pPr lvl="1"/>
            <a:r>
              <a:rPr lang="en-US" sz="1400" dirty="0" smtClean="0"/>
              <a:t>High-PT (straightest) tracks are detected most precisely</a:t>
            </a:r>
          </a:p>
          <a:p>
            <a:pPr lvl="1"/>
            <a:r>
              <a:rPr lang="en-US" sz="1400" dirty="0" smtClean="0"/>
              <a:t>As bending increases, the precision becomes worse</a:t>
            </a:r>
          </a:p>
          <a:p>
            <a:pPr lvl="1"/>
            <a:r>
              <a:rPr lang="en-US" sz="1400" dirty="0" smtClean="0"/>
              <a:t>Minimum two layers must be hit</a:t>
            </a:r>
          </a:p>
          <a:p>
            <a:r>
              <a:rPr lang="en-US" sz="1700" dirty="0" smtClean="0"/>
              <a:t>Quality code:</a:t>
            </a:r>
          </a:p>
          <a:p>
            <a:pPr lvl="1"/>
            <a:r>
              <a:rPr lang="en-US" sz="1400" dirty="0" smtClean="0"/>
              <a:t>The more layers – the better</a:t>
            </a:r>
          </a:p>
          <a:p>
            <a:pPr lvl="1"/>
            <a:r>
              <a:rPr lang="en-US" sz="1400" dirty="0" smtClean="0"/>
              <a:t>Patterns with ME1 hit have priority</a:t>
            </a:r>
          </a:p>
          <a:p>
            <a:r>
              <a:rPr lang="en-US" sz="1700" dirty="0" smtClean="0"/>
              <a:t>Theta patterns are similar but simpler</a:t>
            </a:r>
          </a:p>
          <a:p>
            <a:pPr lvl="1"/>
            <a:r>
              <a:rPr lang="en-US" sz="1400" dirty="0" smtClean="0"/>
              <a:t>No bending in theta direction</a:t>
            </a:r>
          </a:p>
          <a:p>
            <a:pPr lvl="1"/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72400" y="2438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772400" y="3352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772400" y="3657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7724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772400" y="4267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72400" y="4572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772400" y="5486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0772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382000" y="3352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382000" y="3657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3820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382000" y="4267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382000" y="4572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686800" y="3352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8686800" y="3657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86868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8686800" y="4267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8686800" y="4572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7696200" y="1600200"/>
            <a:ext cx="14478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spc="1500" dirty="0" smtClean="0">
                <a:solidFill>
                  <a:schemeClr val="bg2">
                    <a:lumMod val="25000"/>
                  </a:schemeClr>
                </a:solidFill>
              </a:rPr>
              <a:t>1234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250151" y="1949605"/>
            <a:ext cx="381000" cy="40934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Aft>
                <a:spcPts val="0"/>
              </a:spcAft>
            </a:pPr>
            <a:endParaRPr lang="en-US" sz="10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16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8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8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16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endParaRPr lang="en-US" sz="10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" name="Oval Callout 39"/>
          <p:cNvSpPr/>
          <p:nvPr/>
        </p:nvSpPr>
        <p:spPr>
          <a:xfrm>
            <a:off x="5257800" y="2819400"/>
            <a:ext cx="1524000" cy="838200"/>
          </a:xfrm>
          <a:prstGeom prst="wedgeEllipseCallout">
            <a:avLst>
              <a:gd name="adj1" fmla="val 57072"/>
              <a:gd name="adj2" fmla="val 93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Number of </a:t>
            </a:r>
            <a:r>
              <a:rPr lang="en-US" sz="1400" dirty="0" err="1" smtClean="0"/>
              <a:t>di</a:t>
            </a:r>
            <a:r>
              <a:rPr lang="en-US" sz="1400" dirty="0" smtClean="0"/>
              <a:t>-Strips </a:t>
            </a:r>
            <a:r>
              <a:rPr lang="en-US" sz="1400" dirty="0" err="1" smtClean="0"/>
              <a:t>ORed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41" name="Oval Callout 40"/>
          <p:cNvSpPr/>
          <p:nvPr/>
        </p:nvSpPr>
        <p:spPr>
          <a:xfrm>
            <a:off x="5791200" y="1752600"/>
            <a:ext cx="990600" cy="609600"/>
          </a:xfrm>
          <a:prstGeom prst="wedgeEllipseCallout">
            <a:avLst>
              <a:gd name="adj1" fmla="val 114117"/>
              <a:gd name="adj2" fmla="val -477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Station</a:t>
            </a:r>
            <a:endParaRPr lang="en-US" sz="1400" dirty="0"/>
          </a:p>
        </p:txBody>
      </p:sp>
      <p:sp>
        <p:nvSpPr>
          <p:cNvPr id="42" name="Left Brace 41"/>
          <p:cNvSpPr/>
          <p:nvPr/>
        </p:nvSpPr>
        <p:spPr>
          <a:xfrm>
            <a:off x="6934200" y="2362200"/>
            <a:ext cx="228600" cy="3276600"/>
          </a:xfrm>
          <a:prstGeom prst="leftBrace">
            <a:avLst>
              <a:gd name="adj1" fmla="val 52031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953000" y="5715000"/>
            <a:ext cx="19812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Possible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pattern envelope structure</a:t>
            </a:r>
          </a:p>
        </p:txBody>
      </p:sp>
      <p:cxnSp>
        <p:nvCxnSpPr>
          <p:cNvPr id="45" name="Straight Connector 44"/>
          <p:cNvCxnSpPr/>
          <p:nvPr/>
        </p:nvCxnSpPr>
        <p:spPr>
          <a:xfrm rot="5400000" flipH="1" flipV="1">
            <a:off x="7848600" y="4038600"/>
            <a:ext cx="2286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8153400" y="3733800"/>
            <a:ext cx="2286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479971" y="3698421"/>
            <a:ext cx="19594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7772400" y="2743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7772400" y="3048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8382000" y="2743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8382000" y="3048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8686800" y="2743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8686800" y="3048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7772400" y="4876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7772400" y="5181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8382000" y="4876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8382000" y="5181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8686800" y="4876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8686800" y="5181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391400" y="1600200"/>
            <a:ext cx="5334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ME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Remaining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Best pattern selection in each zone</a:t>
            </a:r>
          </a:p>
          <a:p>
            <a:r>
              <a:rPr lang="en-US" dirty="0" smtClean="0"/>
              <a:t>Merging phi and theta patterns into 12 track candidates</a:t>
            </a:r>
          </a:p>
          <a:p>
            <a:r>
              <a:rPr lang="en-US" dirty="0" smtClean="0"/>
              <a:t>Three best tracks selection</a:t>
            </a:r>
          </a:p>
          <a:p>
            <a:r>
              <a:rPr lang="en-US" dirty="0" smtClean="0"/>
              <a:t>Precise parameter assignment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Bobby </a:t>
            </a:r>
            <a:r>
              <a:rPr lang="en-US" sz="2400" dirty="0" err="1" smtClean="0"/>
              <a:t>Scurlock</a:t>
            </a:r>
            <a:r>
              <a:rPr lang="en-US" sz="2400" dirty="0" smtClean="0"/>
              <a:t> </a:t>
            </a:r>
            <a:r>
              <a:rPr lang="en-US" sz="2400" dirty="0" smtClean="0"/>
              <a:t>has integrated code into CMSSW</a:t>
            </a:r>
          </a:p>
          <a:p>
            <a:r>
              <a:rPr lang="en-US" sz="2400" dirty="0" smtClean="0"/>
              <a:t>Working on pattern mask optimization now</a:t>
            </a:r>
          </a:p>
          <a:p>
            <a:r>
              <a:rPr lang="en-US" sz="2400" dirty="0" smtClean="0"/>
              <a:t>Getting ready for performance plots</a:t>
            </a:r>
          </a:p>
          <a:p>
            <a:r>
              <a:rPr lang="en-US" sz="2400" dirty="0" smtClean="0"/>
              <a:t>Meanwhile:</a:t>
            </a:r>
          </a:p>
          <a:p>
            <a:pPr lvl="1"/>
            <a:r>
              <a:rPr lang="en-US" sz="1800" dirty="0" smtClean="0"/>
              <a:t>new </a:t>
            </a:r>
            <a:r>
              <a:rPr lang="en-US" sz="1800" dirty="0" err="1" smtClean="0"/>
              <a:t>Verilog</a:t>
            </a:r>
            <a:r>
              <a:rPr lang="en-US" sz="1800" dirty="0" smtClean="0"/>
              <a:t> to CPP converter is </a:t>
            </a:r>
            <a:r>
              <a:rPr lang="en-US" sz="1800" dirty="0" smtClean="0"/>
              <a:t>finished: features</a:t>
            </a:r>
            <a:r>
              <a:rPr lang="en-US" sz="1800" dirty="0" smtClean="0"/>
              <a:t>:</a:t>
            </a:r>
          </a:p>
          <a:p>
            <a:pPr lvl="2"/>
            <a:r>
              <a:rPr lang="en-US" sz="1600" dirty="0" smtClean="0"/>
              <a:t>supports </a:t>
            </a:r>
            <a:r>
              <a:rPr lang="en-US" sz="1600" dirty="0" smtClean="0"/>
              <a:t>most of </a:t>
            </a:r>
            <a:r>
              <a:rPr lang="en-US" sz="1600" dirty="0" err="1" smtClean="0"/>
              <a:t>Verilog</a:t>
            </a:r>
            <a:r>
              <a:rPr lang="en-US" sz="1600" dirty="0" smtClean="0"/>
              <a:t> 2001 features, including test fixtures</a:t>
            </a:r>
          </a:p>
          <a:p>
            <a:pPr lvl="2"/>
            <a:r>
              <a:rPr lang="en-US" sz="1600" dirty="0" smtClean="0"/>
              <a:t>generates </a:t>
            </a:r>
            <a:r>
              <a:rPr lang="en-US" sz="1600" dirty="0" smtClean="0"/>
              <a:t>compact C++ that compiles with GCC and Microsoft VC++</a:t>
            </a:r>
          </a:p>
          <a:p>
            <a:pPr lvl="2"/>
            <a:r>
              <a:rPr lang="en-US" sz="1600" dirty="0" smtClean="0"/>
              <a:t>generated </a:t>
            </a:r>
            <a:r>
              <a:rPr lang="en-US" sz="1600" dirty="0" smtClean="0"/>
              <a:t>C++ is traceable to the original </a:t>
            </a:r>
            <a:r>
              <a:rPr lang="en-US" sz="1600" dirty="0" err="1" smtClean="0"/>
              <a:t>Verilog</a:t>
            </a:r>
            <a:r>
              <a:rPr lang="en-US" sz="1600" dirty="0" smtClean="0"/>
              <a:t> code</a:t>
            </a:r>
          </a:p>
          <a:p>
            <a:pPr lvl="2"/>
            <a:r>
              <a:rPr lang="en-US" sz="1600" dirty="0" smtClean="0"/>
              <a:t>transfers </a:t>
            </a:r>
            <a:r>
              <a:rPr lang="en-US" sz="1600" dirty="0" smtClean="0"/>
              <a:t>author's comments from the source </a:t>
            </a:r>
            <a:r>
              <a:rPr lang="en-US" sz="1600" dirty="0" err="1" smtClean="0"/>
              <a:t>Verilog</a:t>
            </a:r>
            <a:r>
              <a:rPr lang="en-US" sz="1600" dirty="0" smtClean="0"/>
              <a:t> to the generated C++</a:t>
            </a:r>
          </a:p>
          <a:p>
            <a:pPr lvl="2"/>
            <a:r>
              <a:rPr lang="en-US" sz="1600" dirty="0" smtClean="0"/>
              <a:t>expands </a:t>
            </a:r>
            <a:r>
              <a:rPr lang="en-US" sz="1600" dirty="0" err="1" smtClean="0"/>
              <a:t>Verilog</a:t>
            </a:r>
            <a:r>
              <a:rPr lang="en-US" sz="1600" dirty="0" smtClean="0"/>
              <a:t> by allowing array inputs/outputs</a:t>
            </a:r>
          </a:p>
          <a:p>
            <a:pPr lvl="2"/>
            <a:r>
              <a:rPr lang="en-US" sz="1600" dirty="0" smtClean="0"/>
              <a:t>performance </a:t>
            </a:r>
            <a:r>
              <a:rPr lang="en-US" sz="1600" dirty="0" smtClean="0"/>
              <a:t>of the generated C++ looks OK, to be evaluated later</a:t>
            </a:r>
          </a:p>
          <a:p>
            <a:pPr lvl="2"/>
            <a:r>
              <a:rPr lang="en-US" sz="1600" dirty="0" smtClean="0"/>
              <a:t>adapting </a:t>
            </a:r>
            <a:r>
              <a:rPr lang="en-US" sz="1600" dirty="0" smtClean="0"/>
              <a:t>upgraded TF logic design for the new converter is in progress, will be finished soon</a:t>
            </a:r>
            <a:r>
              <a:rPr lang="en-US" sz="1600" smtClean="0"/>
              <a:t>. 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 18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Rice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 Track Finder upgrade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 smtClean="0"/>
              <a:t>Current design is totally adequate for LHC luminosity </a:t>
            </a:r>
          </a:p>
          <a:p>
            <a:pPr lvl="1"/>
            <a:r>
              <a:rPr lang="en-US" sz="1800" dirty="0" smtClean="0"/>
              <a:t>2 LCTs (di-muon signal) + 1 (background) = </a:t>
            </a:r>
            <a:r>
              <a:rPr lang="en-US" sz="1800" dirty="0" smtClean="0">
                <a:solidFill>
                  <a:srgbClr val="FF0000"/>
                </a:solidFill>
              </a:rPr>
              <a:t>3 LCTs per Port Card per BX</a:t>
            </a:r>
            <a:endParaRPr lang="en-US" sz="1800" dirty="0" smtClean="0"/>
          </a:p>
          <a:p>
            <a:r>
              <a:rPr lang="en-US" sz="2000" dirty="0" smtClean="0"/>
              <a:t>With luminosity upgrade, we expect </a:t>
            </a:r>
            <a:r>
              <a:rPr lang="en-US" sz="2000" dirty="0" smtClean="0">
                <a:solidFill>
                  <a:srgbClr val="FF0000"/>
                </a:solidFill>
              </a:rPr>
              <a:t>~7 LCTs per Port Card per BX.</a:t>
            </a:r>
          </a:p>
          <a:p>
            <a:pPr lvl="1"/>
            <a:r>
              <a:rPr lang="en-US" sz="1800" dirty="0" smtClean="0"/>
              <a:t>Preliminary simulated data, no measurements so far</a:t>
            </a:r>
          </a:p>
          <a:p>
            <a:pPr lvl="1"/>
            <a:r>
              <a:rPr lang="en-US" sz="1800" dirty="0" smtClean="0"/>
              <a:t>Reality could be </a:t>
            </a:r>
            <a:r>
              <a:rPr lang="en-US" sz="1800" b="1" dirty="0" smtClean="0"/>
              <a:t>worse</a:t>
            </a:r>
          </a:p>
          <a:p>
            <a:r>
              <a:rPr lang="en-US" sz="2000" dirty="0" smtClean="0"/>
              <a:t>Port Card becomes a </a:t>
            </a:r>
            <a:r>
              <a:rPr lang="en-US" sz="2000" b="1" dirty="0" smtClean="0"/>
              <a:t>bottleneck</a:t>
            </a:r>
          </a:p>
          <a:p>
            <a:r>
              <a:rPr lang="en-US" sz="2000" dirty="0" smtClean="0"/>
              <a:t>Solution: </a:t>
            </a:r>
          </a:p>
          <a:p>
            <a:pPr lvl="1"/>
            <a:r>
              <a:rPr lang="en-US" sz="1800" dirty="0" smtClean="0"/>
              <a:t>Keep 2 Trigger Primitives per chamber</a:t>
            </a:r>
          </a:p>
          <a:p>
            <a:pPr lvl="1"/>
            <a:r>
              <a:rPr lang="en-US" sz="1800" dirty="0" smtClean="0"/>
              <a:t>Bring all LCTs to SP (</a:t>
            </a:r>
            <a:r>
              <a:rPr lang="en-US" sz="1800" dirty="0" smtClean="0">
                <a:solidFill>
                  <a:srgbClr val="FF0000"/>
                </a:solidFill>
              </a:rPr>
              <a:t>18 per Port Card per BX</a:t>
            </a:r>
            <a:r>
              <a:rPr lang="en-US" sz="1800" dirty="0" smtClean="0"/>
              <a:t>), no filtering</a:t>
            </a:r>
          </a:p>
          <a:p>
            <a:pPr lvl="2"/>
            <a:r>
              <a:rPr lang="en-US" sz="1500" dirty="0" smtClean="0"/>
              <a:t>May keep the filtering option in Port Cards, in case it’s needed</a:t>
            </a:r>
          </a:p>
          <a:p>
            <a:r>
              <a:rPr lang="en-US" sz="2100" dirty="0" smtClean="0"/>
              <a:t>See this </a:t>
            </a:r>
            <a:r>
              <a:rPr lang="en-US" sz="2100" dirty="0" smtClean="0">
                <a:hlinkClick r:id="rId3"/>
              </a:rPr>
              <a:t>talk </a:t>
            </a:r>
            <a:r>
              <a:rPr lang="en-US" sz="2100" dirty="0" smtClean="0"/>
              <a:t>by Darin Acosta for explanation of above numbers</a:t>
            </a:r>
          </a:p>
          <a:p>
            <a:pPr lvl="1"/>
            <a:r>
              <a:rPr lang="en-US" sz="1800" dirty="0" smtClean="0"/>
              <a:t>Based on simulations performed by A. </a:t>
            </a:r>
            <a:r>
              <a:rPr lang="en-US" sz="1800" dirty="0" err="1" smtClean="0"/>
              <a:t>Safonov</a:t>
            </a:r>
            <a:r>
              <a:rPr lang="en-US" sz="1800" dirty="0" smtClean="0"/>
              <a:t> and V. </a:t>
            </a:r>
            <a:r>
              <a:rPr lang="en-US" sz="1800" dirty="0" err="1" smtClean="0"/>
              <a:t>Khotilovich</a:t>
            </a:r>
            <a:r>
              <a:rPr lang="en-US" sz="1800" dirty="0" smtClean="0"/>
              <a:t> (TAMU)</a:t>
            </a:r>
          </a:p>
          <a:p>
            <a:pPr lvl="1"/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 upgrade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81000" y="2209800"/>
            <a:ext cx="3733800" cy="7620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</a:pPr>
            <a:r>
              <a:rPr lang="en-US" dirty="0" smtClean="0"/>
              <a:t>Conversion of trigger primitives to</a:t>
            </a:r>
            <a:endParaRPr lang="en-US" dirty="0"/>
          </a:p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coordinates</a:t>
            </a:r>
            <a:endParaRPr lang="ru-RU" dirty="0"/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381000" y="4038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/>
              <a:t>Extrapolation units</a:t>
            </a:r>
            <a:endParaRPr lang="ru-RU" dirty="0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81000" y="4800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/>
              <a:t>Track assembly</a:t>
            </a:r>
            <a:endParaRPr lang="ru-RU" dirty="0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381000" y="5562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Sorting, ghost cancellation</a:t>
            </a:r>
            <a:endParaRPr lang="ru-RU" dirty="0"/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5105400" y="2971800"/>
            <a:ext cx="3505200" cy="7620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Pt, </a:t>
            </a:r>
            <a:r>
              <a:rPr lang="el-GR" dirty="0" smtClean="0"/>
              <a:t>φ</a:t>
            </a:r>
            <a:r>
              <a:rPr lang="en-US" dirty="0" smtClean="0"/>
              <a:t>, </a:t>
            </a:r>
            <a:r>
              <a:rPr lang="el-GR" dirty="0"/>
              <a:t>η</a:t>
            </a:r>
            <a:r>
              <a:rPr lang="en-US" dirty="0"/>
              <a:t> calculation</a:t>
            </a:r>
            <a:endParaRPr lang="el-GR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" y="1447800"/>
            <a:ext cx="47244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Current SP logic structure</a:t>
            </a: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381000" y="3276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Multiple Bunch Crossing Analysis</a:t>
            </a:r>
            <a:endParaRPr lang="ru-RU" dirty="0"/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5105400" y="2209800"/>
            <a:ext cx="35052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BX adjustment to 2</a:t>
            </a:r>
            <a:r>
              <a:rPr lang="en-US" baseline="30000" dirty="0" smtClean="0"/>
              <a:t>nd</a:t>
            </a:r>
            <a:r>
              <a:rPr lang="en-US" dirty="0" smtClean="0"/>
              <a:t> trig. primitive</a:t>
            </a:r>
          </a:p>
        </p:txBody>
      </p:sp>
      <p:cxnSp>
        <p:nvCxnSpPr>
          <p:cNvPr id="34" name="Elbow Connector 33"/>
          <p:cNvCxnSpPr>
            <a:stCxn id="20" idx="3"/>
            <a:endCxn id="31" idx="1"/>
          </p:cNvCxnSpPr>
          <p:nvPr/>
        </p:nvCxnSpPr>
        <p:spPr>
          <a:xfrm flipV="1">
            <a:off x="4114800" y="2438400"/>
            <a:ext cx="990600" cy="33528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7" idx="2"/>
            <a:endCxn id="26" idx="0"/>
          </p:cNvCxnSpPr>
          <p:nvPr/>
        </p:nvCxnSpPr>
        <p:spPr>
          <a:xfrm rot="5400000">
            <a:off x="2095500" y="3124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6" idx="2"/>
            <a:endCxn id="18" idx="0"/>
          </p:cNvCxnSpPr>
          <p:nvPr/>
        </p:nvCxnSpPr>
        <p:spPr>
          <a:xfrm rot="5400000">
            <a:off x="2095500" y="3886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8" idx="2"/>
            <a:endCxn id="19" idx="0"/>
          </p:cNvCxnSpPr>
          <p:nvPr/>
        </p:nvCxnSpPr>
        <p:spPr>
          <a:xfrm rot="5400000">
            <a:off x="2095500" y="4648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9" idx="2"/>
            <a:endCxn id="20" idx="0"/>
          </p:cNvCxnSpPr>
          <p:nvPr/>
        </p:nvCxnSpPr>
        <p:spPr>
          <a:xfrm rot="5400000">
            <a:off x="2095500" y="5410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1" idx="2"/>
            <a:endCxn id="21" idx="0"/>
          </p:cNvCxnSpPr>
          <p:nvPr/>
        </p:nvCxnSpPr>
        <p:spPr>
          <a:xfrm rot="5400000">
            <a:off x="6705600" y="28194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Trig. Primitives </a:t>
            </a:r>
            <a:r>
              <a:rPr lang="en-US" sz="4000" dirty="0" smtClean="0">
                <a:sym typeface="Wingdings" pitchFamily="2" charset="2"/>
              </a:rPr>
              <a:t> Coordinates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3962400"/>
            <a:ext cx="8153400" cy="2133600"/>
          </a:xfrm>
        </p:spPr>
        <p:txBody>
          <a:bodyPr/>
          <a:lstStyle/>
          <a:p>
            <a:r>
              <a:rPr lang="en-US" sz="2400" dirty="0" smtClean="0"/>
              <a:t>Currently performed in large 2-stage LUTs</a:t>
            </a:r>
          </a:p>
          <a:p>
            <a:r>
              <a:rPr lang="en-US" sz="2400" dirty="0" smtClean="0"/>
              <a:t>Unacceptable for upgrade – too much memory</a:t>
            </a:r>
          </a:p>
          <a:p>
            <a:pPr lvl="1"/>
            <a:r>
              <a:rPr lang="en-US" sz="2000" dirty="0" smtClean="0"/>
              <a:t>4MB per trig. primitive</a:t>
            </a:r>
          </a:p>
          <a:p>
            <a:pPr lvl="1"/>
            <a:r>
              <a:rPr lang="en-US" sz="2000" dirty="0" smtClean="0"/>
              <a:t>6 times more trig. primitives in upgraded design</a:t>
            </a:r>
          </a:p>
          <a:p>
            <a:pPr lvl="1"/>
            <a:r>
              <a:rPr lang="en-US" sz="2000" dirty="0" smtClean="0"/>
              <a:t>Need ~400 MB per SP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026" name="Cloud"/>
          <p:cNvSpPr>
            <a:spLocks noChangeAspect="1" noEditPoints="1" noChangeArrowheads="1"/>
          </p:cNvSpPr>
          <p:nvPr/>
        </p:nvSpPr>
        <p:spPr bwMode="auto">
          <a:xfrm>
            <a:off x="3200400" y="16002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1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143000" y="1981200"/>
            <a:ext cx="1981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95400" y="1676400"/>
            <a:ext cx="19050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Wiregroup pattern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143000" y="2438400"/>
            <a:ext cx="1981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95400" y="2133600"/>
            <a:ext cx="19050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Strip pattern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143000" y="2895600"/>
            <a:ext cx="1981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95400" y="2590800"/>
            <a:ext cx="19050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Chamber ID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019800" y="2286000"/>
            <a:ext cx="685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172200" y="1828800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φ</a:t>
            </a:r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019800" y="2743200"/>
            <a:ext cx="685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72200" y="2286000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η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91000" y="2133600"/>
            <a:ext cx="12954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LUT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Trig. Primitives </a:t>
            </a:r>
            <a:r>
              <a:rPr lang="en-US" sz="4000" dirty="0" smtClean="0">
                <a:sym typeface="Wingdings" pitchFamily="2" charset="2"/>
              </a:rPr>
              <a:t> Coordinates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24000"/>
            <a:ext cx="8153400" cy="4800600"/>
          </a:xfrm>
        </p:spPr>
        <p:txBody>
          <a:bodyPr/>
          <a:lstStyle/>
          <a:p>
            <a:r>
              <a:rPr lang="en-US" sz="2400" dirty="0" smtClean="0"/>
              <a:t>For upgrade:</a:t>
            </a:r>
          </a:p>
          <a:p>
            <a:pPr lvl="1"/>
            <a:r>
              <a:rPr lang="en-US" sz="2000" dirty="0" smtClean="0"/>
              <a:t>Make conversion inside FPGA</a:t>
            </a:r>
          </a:p>
          <a:p>
            <a:pPr lvl="1"/>
            <a:r>
              <a:rPr lang="en-US" sz="2000" dirty="0" smtClean="0"/>
              <a:t>Combine LUTs and logic to reduce memory size</a:t>
            </a:r>
          </a:p>
          <a:p>
            <a:pPr lvl="1"/>
            <a:r>
              <a:rPr lang="en-US" sz="2000" dirty="0" smtClean="0"/>
              <a:t>We receive Trig. Primitives from all chambers 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no need to analyze Chamber ID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saves precious LUT input bits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Use different angular coordinates –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 with half-strip resolution</a:t>
            </a:r>
            <a:r>
              <a:rPr lang="en-US" sz="2000" dirty="0" smtClean="0">
                <a:sym typeface="Wingdings" pitchFamily="2" charset="2"/>
              </a:rPr>
              <a:t> and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θ 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Why θ ?</a:t>
            </a:r>
          </a:p>
          <a:p>
            <a:pPr lvl="3"/>
            <a:r>
              <a:rPr lang="en-US" sz="1600" dirty="0" smtClean="0">
                <a:sym typeface="Wingdings" pitchFamily="2" charset="2"/>
              </a:rPr>
              <a:t>Allows for uniform angular extrapolation windows, no need to adjust them depending on θ 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Why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800" dirty="0" smtClean="0">
                <a:sym typeface="Wingdings" pitchFamily="2" charset="2"/>
              </a:rPr>
              <a:t> with half-strip resolution?</a:t>
            </a:r>
          </a:p>
          <a:p>
            <a:pPr lvl="3"/>
            <a:r>
              <a:rPr lang="en-US" sz="1600" dirty="0" smtClean="0">
                <a:sym typeface="Wingdings" pitchFamily="2" charset="2"/>
              </a:rPr>
              <a:t>Makes conversion easier, for </a:t>
            </a:r>
            <a:r>
              <a:rPr lang="en-US" sz="1600" dirty="0" smtClean="0"/>
              <a:t>80-strip 10</a:t>
            </a:r>
            <a:r>
              <a:rPr lang="en-US" sz="1600" dirty="0" smtClean="0">
                <a:cs typeface="Arial" pitchFamily="34" charset="0"/>
              </a:rPr>
              <a:t>°</a:t>
            </a:r>
            <a:r>
              <a:rPr lang="en-US" sz="1600" dirty="0" smtClean="0"/>
              <a:t> chambers (ME1/2, ME2/2, ME3/2, ME4/2) as easy as one addition with fixed value. </a:t>
            </a:r>
          </a:p>
          <a:p>
            <a:pPr lvl="3"/>
            <a:r>
              <a:rPr lang="en-US" sz="1600" dirty="0" smtClean="0"/>
              <a:t>Easier to handle in FPGA</a:t>
            </a:r>
          </a:p>
          <a:p>
            <a:pPr lvl="3"/>
            <a:endParaRPr lang="en-US" dirty="0" smtClean="0">
              <a:sym typeface="Wingdings" pitchFamily="2" charset="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Wiregroup </a:t>
            </a:r>
            <a:r>
              <a:rPr lang="en-US" sz="4000" dirty="0" smtClean="0">
                <a:sym typeface="Wingdings" pitchFamily="2" charset="2"/>
              </a:rPr>
              <a:t> θ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0" y="1752600"/>
            <a:ext cx="1066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81000" y="2286000"/>
            <a:ext cx="11430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1000" y="17526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Wiregroup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5 to 7-bit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90800" y="2286000"/>
            <a:ext cx="609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1752600"/>
            <a:ext cx="685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  </a:t>
            </a:r>
          </a:p>
          <a:p>
            <a:r>
              <a:rPr lang="en-US" sz="1400" dirty="0" smtClean="0">
                <a:sym typeface="Wingdings" pitchFamily="2" charset="2"/>
              </a:rPr>
              <a:t>8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0" y="1905000"/>
            <a:ext cx="10668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  <a:p>
            <a:r>
              <a:rPr lang="en-US" sz="1400" dirty="0" smtClean="0">
                <a:sym typeface="Wingdings" pitchFamily="2" charset="2"/>
              </a:rPr>
              <a:t>32 to 128 cells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9200" y="2971800"/>
            <a:ext cx="19050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sym typeface="Wingdings" pitchFamily="2" charset="2"/>
              </a:rPr>
              <a:t>θ conversion</a:t>
            </a:r>
          </a:p>
          <a:p>
            <a:r>
              <a:rPr lang="en-US" sz="1400" dirty="0" smtClean="0">
                <a:solidFill>
                  <a:srgbClr val="C00000"/>
                </a:solidFill>
                <a:sym typeface="Wingdings" pitchFamily="2" charset="2"/>
              </a:rPr>
              <a:t>all chambers except ME1/1</a:t>
            </a:r>
            <a:endParaRPr lang="en-US" sz="1400" dirty="0" smtClean="0">
              <a:solidFill>
                <a:srgbClr val="C00000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rot="5400000">
            <a:off x="1066800" y="3962400"/>
            <a:ext cx="472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657600" y="5410200"/>
            <a:ext cx="2819400" cy="9541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sym typeface="Wingdings" pitchFamily="2" charset="2"/>
              </a:rPr>
              <a:t>ME1/1 θ conversion </a:t>
            </a:r>
          </a:p>
          <a:p>
            <a:r>
              <a:rPr lang="en-US" sz="1400" dirty="0" smtClean="0">
                <a:sym typeface="Wingdings" pitchFamily="2" charset="2"/>
              </a:rPr>
              <a:t>θ  corrected and duplicated  because of wire tilt (if chamber has 2 trig. primitives)</a:t>
            </a:r>
            <a:endParaRPr lang="en-US" sz="1400" dirty="0" smtClean="0"/>
          </a:p>
        </p:txBody>
      </p:sp>
      <p:sp>
        <p:nvSpPr>
          <p:cNvPr id="57" name="Rectangle 56"/>
          <p:cNvSpPr/>
          <p:nvPr/>
        </p:nvSpPr>
        <p:spPr>
          <a:xfrm>
            <a:off x="4419600" y="3124200"/>
            <a:ext cx="762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3657600" y="3311769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505200" y="28194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Strip</a:t>
            </a:r>
            <a:r>
              <a:rPr lang="en-US" sz="1400" baseline="-25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6-bit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495800" y="3200400"/>
            <a:ext cx="10668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419600" y="4419600"/>
            <a:ext cx="762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657600" y="4648200"/>
            <a:ext cx="750277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81400" y="41148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Strip</a:t>
            </a:r>
            <a:r>
              <a:rPr lang="en-US" sz="1400" baseline="-25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6-bit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495800" y="4495800"/>
            <a:ext cx="10668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</p:txBody>
      </p:sp>
      <p:sp>
        <p:nvSpPr>
          <p:cNvPr id="67" name="Oval 66"/>
          <p:cNvSpPr/>
          <p:nvPr/>
        </p:nvSpPr>
        <p:spPr>
          <a:xfrm>
            <a:off x="6477000" y="16764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6598139" y="1760415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+</a:t>
            </a:r>
          </a:p>
        </p:txBody>
      </p:sp>
      <p:sp>
        <p:nvSpPr>
          <p:cNvPr id="69" name="Oval 68"/>
          <p:cNvSpPr/>
          <p:nvPr/>
        </p:nvSpPr>
        <p:spPr>
          <a:xfrm>
            <a:off x="7086600" y="24384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7203831" y="2512646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+</a:t>
            </a:r>
          </a:p>
        </p:txBody>
      </p:sp>
      <p:cxnSp>
        <p:nvCxnSpPr>
          <p:cNvPr id="89" name="Elbow Connector 88"/>
          <p:cNvCxnSpPr>
            <a:endCxn id="67" idx="2"/>
          </p:cNvCxnSpPr>
          <p:nvPr/>
        </p:nvCxnSpPr>
        <p:spPr>
          <a:xfrm flipV="1">
            <a:off x="5181600" y="1981200"/>
            <a:ext cx="1295400" cy="3810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endCxn id="69" idx="2"/>
          </p:cNvCxnSpPr>
          <p:nvPr/>
        </p:nvCxnSpPr>
        <p:spPr>
          <a:xfrm>
            <a:off x="5181600" y="2362200"/>
            <a:ext cx="1905000" cy="381000"/>
          </a:xfrm>
          <a:prstGeom prst="bentConnector3">
            <a:avLst>
              <a:gd name="adj1" fmla="val 34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5257800" y="3048000"/>
            <a:ext cx="16002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 corrections</a:t>
            </a:r>
          </a:p>
          <a:p>
            <a:r>
              <a:rPr lang="en-US" sz="1400" dirty="0" smtClean="0">
                <a:sym typeface="Wingdings" pitchFamily="2" charset="2"/>
              </a:rPr>
              <a:t>4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cxnSp>
        <p:nvCxnSpPr>
          <p:cNvPr id="117" name="Elbow Connector 116"/>
          <p:cNvCxnSpPr>
            <a:stCxn id="57" idx="3"/>
            <a:endCxn id="67" idx="4"/>
          </p:cNvCxnSpPr>
          <p:nvPr/>
        </p:nvCxnSpPr>
        <p:spPr>
          <a:xfrm flipV="1">
            <a:off x="5181600" y="2286000"/>
            <a:ext cx="1600200" cy="125730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hape 119"/>
          <p:cNvCxnSpPr>
            <a:endCxn id="69" idx="4"/>
          </p:cNvCxnSpPr>
          <p:nvPr/>
        </p:nvCxnSpPr>
        <p:spPr>
          <a:xfrm flipV="1">
            <a:off x="6019800" y="3048000"/>
            <a:ext cx="1371600" cy="99060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3505200" y="17526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Wiregroup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6-bit</a:t>
            </a: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7696200" y="2743200"/>
            <a:ext cx="609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7696200" y="2209800"/>
            <a:ext cx="685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2 </a:t>
            </a:r>
          </a:p>
          <a:p>
            <a:r>
              <a:rPr lang="en-US" sz="1400" dirty="0" smtClean="0">
                <a:sym typeface="Wingdings" pitchFamily="2" charset="2"/>
              </a:rPr>
              <a:t>8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cxnSp>
        <p:nvCxnSpPr>
          <p:cNvPr id="135" name="Straight Arrow Connector 134"/>
          <p:cNvCxnSpPr>
            <a:stCxn id="67" idx="6"/>
          </p:cNvCxnSpPr>
          <p:nvPr/>
        </p:nvCxnSpPr>
        <p:spPr>
          <a:xfrm>
            <a:off x="7086600" y="1981200"/>
            <a:ext cx="1219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7696200" y="1447800"/>
            <a:ext cx="685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1 </a:t>
            </a:r>
          </a:p>
          <a:p>
            <a:r>
              <a:rPr lang="en-US" sz="1400" dirty="0" smtClean="0">
                <a:sym typeface="Wingdings" pitchFamily="2" charset="2"/>
              </a:rPr>
              <a:t>8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137" name="Flowchart: Manual Operation 136"/>
          <p:cNvSpPr/>
          <p:nvPr/>
        </p:nvSpPr>
        <p:spPr>
          <a:xfrm>
            <a:off x="6248400" y="4267200"/>
            <a:ext cx="1524000" cy="1981200"/>
          </a:xfrm>
          <a:prstGeom prst="flowChartManualOperation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9" name="Straight Connector 138"/>
          <p:cNvCxnSpPr/>
          <p:nvPr/>
        </p:nvCxnSpPr>
        <p:spPr>
          <a:xfrm rot="16200000" flipV="1">
            <a:off x="5715000" y="5181600"/>
            <a:ext cx="19812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rot="5400000" flipH="1" flipV="1">
            <a:off x="6324600" y="5181600"/>
            <a:ext cx="19812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V="1">
            <a:off x="6492631" y="5119077"/>
            <a:ext cx="1141046" cy="74246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7315200" y="5334000"/>
            <a:ext cx="9144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6781800" y="5715000"/>
            <a:ext cx="144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8001000" y="5066980"/>
            <a:ext cx="11430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2 </a:t>
            </a:r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1</a:t>
            </a:r>
          </a:p>
          <a:p>
            <a:r>
              <a:rPr lang="en-US" sz="1400" dirty="0" smtClean="0">
                <a:sym typeface="Wingdings" pitchFamily="2" charset="2"/>
              </a:rPr>
              <a:t> </a:t>
            </a:r>
          </a:p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2</a:t>
            </a:r>
            <a:r>
              <a:rPr lang="en-US" sz="1400" dirty="0" smtClean="0">
                <a:sym typeface="Wingdings" pitchFamily="2" charset="2"/>
              </a:rPr>
              <a:t> θ</a:t>
            </a:r>
            <a:r>
              <a:rPr lang="en-US" sz="1400" baseline="-25000" dirty="0" smtClean="0">
                <a:sym typeface="Wingdings" pitchFamily="2" charset="2"/>
              </a:rPr>
              <a:t>2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419600" y="2057400"/>
            <a:ext cx="762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572000" y="2133600"/>
            <a:ext cx="6096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3657600" y="2362200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endCxn id="62" idx="3"/>
          </p:cNvCxnSpPr>
          <p:nvPr/>
        </p:nvCxnSpPr>
        <p:spPr>
          <a:xfrm rot="10800000" flipV="1">
            <a:off x="5181600" y="4038600"/>
            <a:ext cx="838200" cy="800100"/>
          </a:xfrm>
          <a:prstGeom prst="bentConnector3">
            <a:avLst>
              <a:gd name="adj1" fmla="val -35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505200" y="33528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WG MSB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2-bit</a:t>
            </a: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3657600" y="3810000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505200" y="46482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WG MSB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2-bit</a:t>
            </a: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3657600" y="5105400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6377108" y="4264639"/>
            <a:ext cx="1401055" cy="9070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391400" y="4532299"/>
            <a:ext cx="8382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705600" y="4967087"/>
            <a:ext cx="1524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001000" y="4281287"/>
            <a:ext cx="11430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1</a:t>
            </a:r>
            <a:r>
              <a:rPr lang="en-US" sz="1400" dirty="0" smtClean="0">
                <a:sym typeface="Wingdings" pitchFamily="2" charset="2"/>
              </a:rPr>
              <a:t> θ</a:t>
            </a:r>
            <a:r>
              <a:rPr lang="en-US" sz="1400" baseline="-25000" dirty="0" smtClean="0">
                <a:sym typeface="Wingdings" pitchFamily="2" charset="2"/>
              </a:rPr>
              <a:t>1</a:t>
            </a:r>
          </a:p>
          <a:p>
            <a:r>
              <a:rPr lang="en-US" sz="1400" dirty="0" smtClean="0">
                <a:sym typeface="Wingdings" pitchFamily="2" charset="2"/>
              </a:rPr>
              <a:t> </a:t>
            </a:r>
          </a:p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1 </a:t>
            </a:r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val Callout 77"/>
          <p:cNvSpPr/>
          <p:nvPr/>
        </p:nvSpPr>
        <p:spPr>
          <a:xfrm>
            <a:off x="5334000" y="3733800"/>
            <a:ext cx="1828800" cy="1066800"/>
          </a:xfrm>
          <a:prstGeom prst="wedgeEllipseCallout">
            <a:avLst>
              <a:gd name="adj1" fmla="val -118312"/>
              <a:gd name="adj2" fmla="val -180688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Use built-in multiplier or LUT. “F” factor depends on chamber type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φ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286000" y="3429000"/>
            <a:ext cx="1219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86000" y="2895600"/>
            <a:ext cx="12192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CLCT pattern 4-bit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62200" y="2209800"/>
            <a:ext cx="15240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Initial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10-bit (fixed)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286000" y="2133600"/>
            <a:ext cx="12954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62200" y="16002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Half-Strip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7 or 8-bit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5562600" y="2133600"/>
            <a:ext cx="11430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562600" y="1600200"/>
            <a:ext cx="13716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400" dirty="0" smtClean="0">
                <a:sym typeface="Wingdings" pitchFamily="2" charset="2"/>
              </a:rPr>
              <a:t> in sector</a:t>
            </a:r>
          </a:p>
          <a:p>
            <a:r>
              <a:rPr lang="en-US" sz="1400" dirty="0" smtClean="0">
                <a:sym typeface="Wingdings" pitchFamily="2" charset="2"/>
              </a:rPr>
              <a:t>10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41" name="Oval 40"/>
          <p:cNvSpPr/>
          <p:nvPr/>
        </p:nvSpPr>
        <p:spPr>
          <a:xfrm>
            <a:off x="3581400" y="18288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610709" y="1905000"/>
            <a:ext cx="572476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×F</a:t>
            </a:r>
          </a:p>
        </p:txBody>
      </p:sp>
      <p:cxnSp>
        <p:nvCxnSpPr>
          <p:cNvPr id="43" name="Straight Arrow Connector 42"/>
          <p:cNvCxnSpPr>
            <a:stCxn id="42" idx="3"/>
          </p:cNvCxnSpPr>
          <p:nvPr/>
        </p:nvCxnSpPr>
        <p:spPr>
          <a:xfrm flipV="1">
            <a:off x="4183185" y="2135189"/>
            <a:ext cx="769815" cy="6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Table 48"/>
          <p:cNvGraphicFramePr>
            <a:graphicFrameLocks noGrp="1"/>
          </p:cNvGraphicFramePr>
          <p:nvPr/>
        </p:nvGraphicFramePr>
        <p:xfrm>
          <a:off x="152400" y="3810000"/>
          <a:ext cx="51054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13716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Strip </a:t>
                      </a:r>
                      <a:r>
                        <a:rPr lang="en-US" baseline="0" dirty="0" smtClean="0"/>
                        <a:t>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ME1/2, ME2/2, ME3/2,</a:t>
                      </a:r>
                      <a:r>
                        <a:rPr lang="en-US" baseline="0" dirty="0" smtClean="0"/>
                        <a:t> ME</a:t>
                      </a:r>
                      <a:r>
                        <a:rPr lang="en-US" dirty="0" smtClean="0"/>
                        <a:t>4/2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0.1333°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</a:t>
                      </a:r>
                      <a:r>
                        <a:rPr lang="en-US" sz="1200" dirty="0" smtClean="0"/>
                        <a:t>(no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multiplication</a:t>
                      </a:r>
                      <a:r>
                        <a:rPr 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ME2/1, ME3/1, ME4/1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0.2666°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(shift)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ME1/1a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0.2222°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ME1/1b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0.1695°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0.1233°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0.925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2" name="Rectangle 61"/>
          <p:cNvSpPr/>
          <p:nvPr/>
        </p:nvSpPr>
        <p:spPr>
          <a:xfrm>
            <a:off x="3505200" y="3124200"/>
            <a:ext cx="838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3581400" y="3276600"/>
            <a:ext cx="99060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LUT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38800" y="2895600"/>
            <a:ext cx="13716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φ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correction 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2-bit</a:t>
            </a:r>
          </a:p>
        </p:txBody>
      </p:sp>
      <p:cxnSp>
        <p:nvCxnSpPr>
          <p:cNvPr id="68" name="Elbow Connector 67"/>
          <p:cNvCxnSpPr>
            <a:stCxn id="62" idx="3"/>
          </p:cNvCxnSpPr>
          <p:nvPr/>
        </p:nvCxnSpPr>
        <p:spPr>
          <a:xfrm>
            <a:off x="4343400" y="3429000"/>
            <a:ext cx="2362200" cy="1588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ight Brace 71"/>
          <p:cNvSpPr/>
          <p:nvPr/>
        </p:nvSpPr>
        <p:spPr>
          <a:xfrm>
            <a:off x="6934200" y="1981200"/>
            <a:ext cx="457200" cy="1600200"/>
          </a:xfrm>
          <a:prstGeom prst="rightBrace">
            <a:avLst>
              <a:gd name="adj1" fmla="val 33543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7543800" y="2514600"/>
            <a:ext cx="10668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  <a:cs typeface="GreekC"/>
              </a:rPr>
              <a:t>corrected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400" dirty="0" smtClean="0">
                <a:sym typeface="Wingdings" pitchFamily="2" charset="2"/>
              </a:rPr>
              <a:t> in sector</a:t>
            </a:r>
          </a:p>
          <a:p>
            <a:r>
              <a:rPr lang="en-US" sz="1400" dirty="0" smtClean="0">
                <a:sym typeface="Wingdings" pitchFamily="2" charset="2"/>
              </a:rPr>
              <a:t>12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74" name="Oval 73"/>
          <p:cNvSpPr/>
          <p:nvPr/>
        </p:nvSpPr>
        <p:spPr>
          <a:xfrm>
            <a:off x="4953000" y="18288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5074139" y="1912815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+</a:t>
            </a:r>
          </a:p>
        </p:txBody>
      </p:sp>
      <p:cxnSp>
        <p:nvCxnSpPr>
          <p:cNvPr id="77" name="Shape 76"/>
          <p:cNvCxnSpPr>
            <a:endCxn id="74" idx="4"/>
          </p:cNvCxnSpPr>
          <p:nvPr/>
        </p:nvCxnSpPr>
        <p:spPr>
          <a:xfrm flipV="1">
            <a:off x="2286000" y="2438400"/>
            <a:ext cx="2971800" cy="38100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Pattern-based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458200" cy="4648200"/>
          </a:xfrm>
        </p:spPr>
        <p:txBody>
          <a:bodyPr/>
          <a:lstStyle/>
          <a:p>
            <a:r>
              <a:rPr lang="en-US" sz="2400" dirty="0" smtClean="0"/>
              <a:t>Investigating another approach:</a:t>
            </a:r>
          </a:p>
          <a:p>
            <a:pPr lvl="1"/>
            <a:r>
              <a:rPr lang="en-US" sz="2000" dirty="0" smtClean="0"/>
              <a:t>Pattern-based detection</a:t>
            </a:r>
          </a:p>
          <a:p>
            <a:pPr lvl="1"/>
            <a:r>
              <a:rPr lang="en-US" sz="2000" dirty="0" smtClean="0"/>
              <a:t>Separately in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2000" dirty="0" smtClean="0"/>
              <a:t> and </a:t>
            </a:r>
            <a:r>
              <a:rPr lang="el-GR" sz="2000" dirty="0" smtClean="0"/>
              <a:t>θ</a:t>
            </a:r>
            <a:endParaRPr lang="en-US" sz="2000" dirty="0" smtClean="0"/>
          </a:p>
          <a:p>
            <a:pPr lvl="1"/>
            <a:r>
              <a:rPr lang="en-US" sz="2000" dirty="0" smtClean="0"/>
              <a:t>Once the patterns are detected, merge them into complete 3-D tracks</a:t>
            </a:r>
          </a:p>
          <a:p>
            <a:r>
              <a:rPr lang="en-US" dirty="0" smtClean="0"/>
              <a:t>Benefits:</a:t>
            </a:r>
          </a:p>
          <a:p>
            <a:pPr lvl="1"/>
            <a:r>
              <a:rPr lang="en-US" sz="2000" dirty="0" smtClean="0"/>
              <a:t>Logic size reduction</a:t>
            </a:r>
          </a:p>
          <a:p>
            <a:pPr lvl="1"/>
            <a:r>
              <a:rPr lang="en-US" sz="2000" dirty="0" smtClean="0"/>
              <a:t>Size does not explode if 3 track segments per chamber are needed</a:t>
            </a:r>
          </a:p>
          <a:p>
            <a:pPr lvl="1"/>
            <a:r>
              <a:rPr lang="en-US" sz="2000" dirty="0" smtClean="0"/>
              <a:t>Certain processing steps become “natural”, logic for them is greatly simplified or removed</a:t>
            </a:r>
          </a:p>
          <a:p>
            <a:pPr lvl="2"/>
            <a:r>
              <a:rPr lang="en-US" sz="1700" dirty="0" smtClean="0"/>
              <a:t>Multiple Bunch Crossing Analysis</a:t>
            </a:r>
          </a:p>
          <a:p>
            <a:pPr lvl="2"/>
            <a:r>
              <a:rPr lang="en-US" sz="1700" dirty="0" smtClean="0"/>
              <a:t>Ghost Cancellation</a:t>
            </a:r>
          </a:p>
          <a:p>
            <a:pPr lvl="2"/>
            <a:r>
              <a:rPr lang="en-US" sz="1700" dirty="0" smtClean="0"/>
              <a:t>Assigning timing on second track segment</a:t>
            </a:r>
            <a:endParaRPr lang="en-US" sz="1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Pattern-based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95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Target: importing all available trig. primitives from all CSCs</a:t>
            </a:r>
          </a:p>
          <a:p>
            <a:r>
              <a:rPr lang="en-US" sz="2000" dirty="0" smtClean="0"/>
              <a:t>Status: this section complete (initial attempt)</a:t>
            </a:r>
          </a:p>
          <a:p>
            <a:r>
              <a:rPr lang="en-US" sz="2000" dirty="0" smtClean="0"/>
              <a:t>Starting integration and tests with CMSSW very soon</a:t>
            </a:r>
            <a:endParaRPr lang="en-US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3886200" y="1752600"/>
            <a:ext cx="457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Trig. primitives to </a:t>
            </a:r>
            <a:r>
              <a:rPr lang="el-GR" dirty="0" smtClean="0"/>
              <a:t>θ</a:t>
            </a:r>
            <a:r>
              <a:rPr lang="en-US" dirty="0" smtClean="0"/>
              <a:t> and </a:t>
            </a:r>
            <a:r>
              <a:rPr lang="el-GR" dirty="0" smtClean="0">
                <a:latin typeface="Arial"/>
                <a:cs typeface="Arial"/>
              </a:rPr>
              <a:t>φ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smtClean="0"/>
              <a:t>conversion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886200" y="2362200"/>
            <a:ext cx="457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 hit construction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886200" y="2971800"/>
            <a:ext cx="457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 hit persistence (time extension)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886200" y="3581400"/>
            <a:ext cx="457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latin typeface="Arial"/>
                <a:cs typeface="Arial"/>
              </a:rPr>
              <a:t>φ</a:t>
            </a:r>
            <a:r>
              <a:rPr lang="en-US" dirty="0" smtClean="0"/>
              <a:t> and </a:t>
            </a:r>
            <a:r>
              <a:rPr lang="el-GR" dirty="0" smtClean="0"/>
              <a:t>θ</a:t>
            </a:r>
            <a:r>
              <a:rPr lang="en-US" dirty="0" smtClean="0"/>
              <a:t> pattern detectors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886200" y="4191000"/>
            <a:ext cx="4572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pattern selectors (3 in each zone, </a:t>
            </a:r>
          </a:p>
          <a:p>
            <a:pPr algn="ctr"/>
            <a:r>
              <a:rPr lang="en-US" dirty="0" smtClean="0"/>
              <a:t>total 12 best </a:t>
            </a:r>
            <a:r>
              <a:rPr lang="el-GR" dirty="0" smtClean="0">
                <a:latin typeface="Arial"/>
                <a:cs typeface="Arial"/>
              </a:rPr>
              <a:t>φ</a:t>
            </a:r>
            <a:r>
              <a:rPr lang="en-US" dirty="0" smtClean="0"/>
              <a:t> and 18 best </a:t>
            </a:r>
            <a:r>
              <a:rPr lang="el-GR" dirty="0" smtClean="0"/>
              <a:t>θ</a:t>
            </a:r>
            <a:r>
              <a:rPr lang="en-US" dirty="0" smtClean="0"/>
              <a:t> patterns)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886200" y="5029200"/>
            <a:ext cx="4572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latin typeface="Arial"/>
                <a:cs typeface="Arial"/>
              </a:rPr>
              <a:t>φ</a:t>
            </a:r>
            <a:r>
              <a:rPr lang="en-US" dirty="0" smtClean="0"/>
              <a:t> and </a:t>
            </a:r>
            <a:r>
              <a:rPr lang="el-GR" dirty="0" smtClean="0"/>
              <a:t>θ</a:t>
            </a:r>
            <a:r>
              <a:rPr lang="en-US" dirty="0" smtClean="0"/>
              <a:t> pattern merging into 12 track candidates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886200" y="5791200"/>
            <a:ext cx="4572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selection of best three tracks,</a:t>
            </a:r>
          </a:p>
          <a:p>
            <a:pPr algn="ctr"/>
            <a:r>
              <a:rPr lang="en-US" dirty="0" smtClean="0"/>
              <a:t>precise</a:t>
            </a:r>
            <a:r>
              <a:rPr lang="el-GR" dirty="0" smtClean="0">
                <a:latin typeface="Arial"/>
                <a:cs typeface="Arial"/>
              </a:rPr>
              <a:t> φ</a:t>
            </a:r>
            <a:r>
              <a:rPr lang="en-US" dirty="0" smtClean="0"/>
              <a:t>, </a:t>
            </a:r>
            <a:r>
              <a:rPr lang="el-GR" dirty="0" smtClean="0"/>
              <a:t>η</a:t>
            </a:r>
            <a:r>
              <a:rPr lang="en-US" dirty="0" smtClean="0"/>
              <a:t>, Pt assignment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4" idx="2"/>
            <a:endCxn id="5" idx="0"/>
          </p:cNvCxnSpPr>
          <p:nvPr/>
        </p:nvCxnSpPr>
        <p:spPr>
          <a:xfrm rot="5400000">
            <a:off x="6057900" y="2247900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6058694" y="2856706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6058694" y="3466306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6058694" y="4075906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6058694" y="4914106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6058694" y="5676106"/>
            <a:ext cx="228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3657600" y="1600200"/>
            <a:ext cx="5029200" cy="4114800"/>
          </a:xfrm>
          <a:prstGeom prst="roundRect">
            <a:avLst>
              <a:gd name="adj" fmla="val 7813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971800" y="3124200"/>
            <a:ext cx="685800" cy="76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41744</TotalTime>
  <Words>1050</Words>
  <Application>Microsoft Office PowerPoint</Application>
  <PresentationFormat>On-screen Show (4:3)</PresentationFormat>
  <Paragraphs>240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Median</vt:lpstr>
      <vt:lpstr>CSC Track Finder upgrade</vt:lpstr>
      <vt:lpstr>CSC Track Finder upgrade</vt:lpstr>
      <vt:lpstr>SP upgrade</vt:lpstr>
      <vt:lpstr>Trig. Primitives  Coordinates</vt:lpstr>
      <vt:lpstr>Trig. Primitives  Coordinates</vt:lpstr>
      <vt:lpstr>Wiregroup  θ</vt:lpstr>
      <vt:lpstr>Strip  φ</vt:lpstr>
      <vt:lpstr>Pattern-based detection</vt:lpstr>
      <vt:lpstr>Pattern-based detection</vt:lpstr>
      <vt:lpstr>Raw hit reconstruction:  layers and zones</vt:lpstr>
      <vt:lpstr>Zone boundaries</vt:lpstr>
      <vt:lpstr>Raw hit construction</vt:lpstr>
      <vt:lpstr>Raw hit persistence</vt:lpstr>
      <vt:lpstr>Pattern detectors</vt:lpstr>
      <vt:lpstr>Remaining steps</vt:lpstr>
      <vt:lpstr>Performance evaluation</vt:lpstr>
    </vt:vector>
  </TitlesOfParts>
  <Company>Physics Dept., University of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madorsky</dc:creator>
  <cp:lastModifiedBy>madorsky</cp:lastModifiedBy>
  <cp:revision>584</cp:revision>
  <dcterms:created xsi:type="dcterms:W3CDTF">2009-08-03T18:41:50Z</dcterms:created>
  <dcterms:modified xsi:type="dcterms:W3CDTF">2010-04-23T17:32:16Z</dcterms:modified>
</cp:coreProperties>
</file>