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4" r:id="rId5"/>
    <p:sldId id="327" r:id="rId6"/>
    <p:sldId id="364" r:id="rId7"/>
    <p:sldId id="312" r:id="rId8"/>
    <p:sldId id="328" r:id="rId9"/>
    <p:sldId id="297" r:id="rId10"/>
    <p:sldId id="258" r:id="rId11"/>
    <p:sldId id="318" r:id="rId12"/>
    <p:sldId id="283" r:id="rId13"/>
    <p:sldId id="267" r:id="rId14"/>
    <p:sldId id="295" r:id="rId15"/>
    <p:sldId id="348" r:id="rId16"/>
    <p:sldId id="349" r:id="rId17"/>
    <p:sldId id="351" r:id="rId18"/>
    <p:sldId id="362" r:id="rId19"/>
    <p:sldId id="360" r:id="rId20"/>
    <p:sldId id="357" r:id="rId21"/>
    <p:sldId id="358" r:id="rId22"/>
    <p:sldId id="353" r:id="rId23"/>
    <p:sldId id="346" r:id="rId24"/>
    <p:sldId id="266" r:id="rId25"/>
    <p:sldId id="262" r:id="rId26"/>
    <p:sldId id="298" r:id="rId27"/>
    <p:sldId id="361" r:id="rId28"/>
    <p:sldId id="333" r:id="rId29"/>
    <p:sldId id="329" r:id="rId30"/>
    <p:sldId id="26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rdana Medin" initials="GM" lastIdx="2" clrIdx="0">
    <p:extLst>
      <p:ext uri="{19B8F6BF-5375-455C-9EA6-DF929625EA0E}">
        <p15:presenceInfo xmlns:p15="http://schemas.microsoft.com/office/powerpoint/2012/main" userId="956369972380f546" providerId="Windows Live"/>
      </p:ext>
    </p:extLst>
  </p:cmAuthor>
  <p:cmAuthor id="2" name="ata krambi" initials="ak" lastIdx="17" clrIdx="1">
    <p:extLst>
      <p:ext uri="{19B8F6BF-5375-455C-9EA6-DF929625EA0E}">
        <p15:presenceInfo xmlns:p15="http://schemas.microsoft.com/office/powerpoint/2012/main" userId="1e5ae128e4bbc3e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1703"/>
    <a:srgbClr val="2DC808"/>
    <a:srgbClr val="FF33CC"/>
    <a:srgbClr val="4750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9" d="100"/>
          <a:sy n="89" d="100"/>
        </p:scale>
        <p:origin x="-30" y="-5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AppData\Local\Temp\Temp1_LGAD%20(10).zip\LGAD\LGAD\2020-04-07\4-7-lgda-FIT.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a:t>1450 nm</a:t>
            </a:r>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manualLayout>
          <c:layoutTarget val="inner"/>
          <c:xMode val="edge"/>
          <c:yMode val="edge"/>
          <c:x val="8.5557726535449602E-2"/>
          <c:y val="5.76164655002986E-2"/>
          <c:w val="0.8674930249381978"/>
          <c:h val="0.8180410216363263"/>
        </c:manualLayout>
      </c:layout>
      <c:scatterChart>
        <c:scatterStyle val="lineMarker"/>
        <c:varyColors val="0"/>
        <c:ser>
          <c:idx val="0"/>
          <c:order val="0"/>
          <c:spPr>
            <a:ln w="22225" cap="rnd">
              <a:solidFill>
                <a:schemeClr val="accent4"/>
              </a:solidFill>
            </a:ln>
            <a:effectLst>
              <a:glow rad="139700">
                <a:schemeClr val="accent4">
                  <a:satMod val="175000"/>
                  <a:alpha val="14000"/>
                </a:schemeClr>
              </a:glow>
            </a:effectLst>
          </c:spPr>
          <c:marker>
            <c:symbol val="circle"/>
            <c:size val="3"/>
            <c:spPr>
              <a:solidFill>
                <a:schemeClr val="accent4">
                  <a:lumMod val="60000"/>
                  <a:lumOff val="40000"/>
                </a:schemeClr>
              </a:solidFill>
              <a:ln>
                <a:noFill/>
              </a:ln>
              <a:effectLst>
                <a:glow rad="63500">
                  <a:schemeClr val="accent4">
                    <a:satMod val="175000"/>
                    <a:alpha val="25000"/>
                  </a:schemeClr>
                </a:glow>
              </a:effectLst>
            </c:spPr>
          </c:marker>
          <c:xVal>
            <c:numRef>
              <c:f>Sheet2!$A$1:$A$4</c:f>
              <c:numCache>
                <c:formatCode>General</c:formatCode>
                <c:ptCount val="4"/>
                <c:pt idx="0" formatCode="0.00">
                  <c:v>9.44</c:v>
                </c:pt>
                <c:pt idx="1">
                  <c:v>16.670000000000002</c:v>
                </c:pt>
                <c:pt idx="2">
                  <c:v>26.67</c:v>
                </c:pt>
                <c:pt idx="3">
                  <c:v>41.67</c:v>
                </c:pt>
              </c:numCache>
            </c:numRef>
          </c:xVal>
          <c:yVal>
            <c:numRef>
              <c:f>Sheet2!$B$1:$B$4</c:f>
              <c:numCache>
                <c:formatCode>General</c:formatCode>
                <c:ptCount val="4"/>
                <c:pt idx="0">
                  <c:v>184</c:v>
                </c:pt>
                <c:pt idx="1">
                  <c:v>272</c:v>
                </c:pt>
                <c:pt idx="2">
                  <c:v>588</c:v>
                </c:pt>
                <c:pt idx="3">
                  <c:v>900</c:v>
                </c:pt>
              </c:numCache>
            </c:numRef>
          </c:yVal>
          <c:smooth val="0"/>
          <c:extLst>
            <c:ext xmlns:c16="http://schemas.microsoft.com/office/drawing/2014/chart" uri="{C3380CC4-5D6E-409C-BE32-E72D297353CC}">
              <c16:uniqueId val="{00000000-C5BB-4FC1-A855-80C7AC8B4BFC}"/>
            </c:ext>
          </c:extLst>
        </c:ser>
        <c:dLbls>
          <c:showLegendKey val="0"/>
          <c:showVal val="0"/>
          <c:showCatName val="0"/>
          <c:showSerName val="0"/>
          <c:showPercent val="0"/>
          <c:showBubbleSize val="0"/>
        </c:dLbls>
        <c:axId val="911986144"/>
        <c:axId val="911974176"/>
      </c:scatterChart>
      <c:valAx>
        <c:axId val="911986144"/>
        <c:scaling>
          <c:orientation val="minMax"/>
        </c:scaling>
        <c:delete val="0"/>
        <c:axPos val="b"/>
        <c:majorGridlines>
          <c:spPr>
            <a:ln w="9525" cap="flat" cmpd="sng" algn="ctr">
              <a:solidFill>
                <a:schemeClr val="dk1">
                  <a:lumMod val="65000"/>
                  <a:lumOff val="35000"/>
                  <a:alpha val="75000"/>
                </a:schemeClr>
              </a:solidFill>
              <a:round/>
            </a:ln>
            <a:effectLst/>
          </c:spPr>
        </c:majorGridlines>
        <c:numFmt formatCode="0.00"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911974176"/>
        <c:crosses val="autoZero"/>
        <c:crossBetween val="midCat"/>
      </c:valAx>
      <c:valAx>
        <c:axId val="911974176"/>
        <c:scaling>
          <c:orientation val="minMax"/>
        </c:scaling>
        <c:delete val="0"/>
        <c:axPos val="l"/>
        <c:majorGridlines>
          <c:spPr>
            <a:ln w="9525" cap="flat" cmpd="sng" algn="ctr">
              <a:solidFill>
                <a:schemeClr val="dk1">
                  <a:lumMod val="65000"/>
                  <a:lumOff val="35000"/>
                  <a:alpha val="75000"/>
                </a:schemeClr>
              </a:solidFill>
              <a:round/>
            </a:ln>
            <a:effectLst/>
          </c:spPr>
        </c:majorGridlines>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911986144"/>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0.5553</cdr:x>
      <cdr:y>0.15352</cdr:y>
    </cdr:from>
    <cdr:to>
      <cdr:x>0.807</cdr:x>
      <cdr:y>0.26173</cdr:y>
    </cdr:to>
    <cdr:sp macro="" textlink="">
      <cdr:nvSpPr>
        <cdr:cNvPr id="2" name="TextBox 1">
          <a:extLst xmlns:a="http://schemas.openxmlformats.org/drawingml/2006/main">
            <a:ext uri="{FF2B5EF4-FFF2-40B4-BE49-F238E27FC236}">
              <a16:creationId xmlns:a16="http://schemas.microsoft.com/office/drawing/2014/main" id="{B681A709-8E3F-45C0-A5CD-8A539100EC8A}"/>
            </a:ext>
          </a:extLst>
        </cdr:cNvPr>
        <cdr:cNvSpPr txBox="1"/>
      </cdr:nvSpPr>
      <cdr:spPr>
        <a:xfrm xmlns:a="http://schemas.openxmlformats.org/drawingml/2006/main">
          <a:off x="2892293" y="645998"/>
          <a:ext cx="1310994" cy="4553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600" dirty="0">
              <a:solidFill>
                <a:schemeClr val="tx1"/>
              </a:solidFill>
            </a:rPr>
            <a:t>Saturation </a:t>
          </a:r>
        </a:p>
      </cdr:txBody>
    </cdr:sp>
  </cdr:relSizeAnchor>
  <cdr:relSizeAnchor xmlns:cdr="http://schemas.openxmlformats.org/drawingml/2006/chartDrawing">
    <cdr:from>
      <cdr:x>0</cdr:x>
      <cdr:y>0</cdr:y>
    </cdr:from>
    <cdr:to>
      <cdr:x>0.93868</cdr:x>
      <cdr:y>0.09509</cdr:y>
    </cdr:to>
    <cdr:sp macro="" textlink="">
      <cdr:nvSpPr>
        <cdr:cNvPr id="5" name="TextBox 4">
          <a:extLst xmlns:a="http://schemas.openxmlformats.org/drawingml/2006/main">
            <a:ext uri="{FF2B5EF4-FFF2-40B4-BE49-F238E27FC236}">
              <a16:creationId xmlns:a16="http://schemas.microsoft.com/office/drawing/2014/main" id="{401258D0-F1E2-42E8-9B8D-A2BA163FC2EE}"/>
            </a:ext>
          </a:extLst>
        </cdr:cNvPr>
        <cdr:cNvSpPr txBox="1"/>
      </cdr:nvSpPr>
      <cdr:spPr>
        <a:xfrm xmlns:a="http://schemas.openxmlformats.org/drawingml/2006/main">
          <a:off x="-5871628" y="-623392"/>
          <a:ext cx="4889161" cy="400110"/>
        </a:xfrm>
        <a:prstGeom xmlns:a="http://schemas.openxmlformats.org/drawingml/2006/main" prst="rect">
          <a:avLst/>
        </a:prstGeom>
        <a:solidFill xmlns:a="http://schemas.openxmlformats.org/drawingml/2006/main">
          <a:schemeClr val="tx1"/>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2000" dirty="0">
              <a:highlight>
                <a:srgbClr val="071703"/>
              </a:highlight>
            </a:rPr>
            <a:t>99.999% of 1450 nm  &amp; 0.001% of 800 nm</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22AC7-775D-4929-9174-95E33BF0C0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1BA8C1-7B96-4169-A1D3-B1898EAF5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460B785-55E3-4309-B1D5-FAA97888E245}"/>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5" name="Footer Placeholder 4">
            <a:extLst>
              <a:ext uri="{FF2B5EF4-FFF2-40B4-BE49-F238E27FC236}">
                <a16:creationId xmlns:a16="http://schemas.microsoft.com/office/drawing/2014/main" id="{D2F228E9-4806-4549-A7D5-43CF272862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8EE9D3-3526-4355-A94F-436D5FBAE176}"/>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1747011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847C0-4DEA-43A0-AA63-1A5FFEFABD0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6A3803-3CB4-4595-A67C-278CF25436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108041-365A-40E8-83D8-9089C9F2F4D1}"/>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5" name="Footer Placeholder 4">
            <a:extLst>
              <a:ext uri="{FF2B5EF4-FFF2-40B4-BE49-F238E27FC236}">
                <a16:creationId xmlns:a16="http://schemas.microsoft.com/office/drawing/2014/main" id="{8F1B52F0-6E09-4080-9A76-B4DC9CA3E3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D72AAC-FE66-4CF4-9B79-A296987AF3E9}"/>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1971677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ED9153-A37B-47F8-92BB-B431ABC1A4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67D91A6-A800-45C4-B0F4-A81DC023048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382383-1415-4539-8305-4CB526C6EA86}"/>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5" name="Footer Placeholder 4">
            <a:extLst>
              <a:ext uri="{FF2B5EF4-FFF2-40B4-BE49-F238E27FC236}">
                <a16:creationId xmlns:a16="http://schemas.microsoft.com/office/drawing/2014/main" id="{9D7E96AC-4822-42AE-BC4D-C7A4FC385A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D575E3-2F07-4DD7-8DBA-CB95AF6EEA85}"/>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13667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5C1A-E2C6-4C98-BA36-42F97291C1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BF791A-2890-4C9C-9D93-17FBD52283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CE398A-866C-4EA2-A2B2-5E9B670F90DE}"/>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5" name="Footer Placeholder 4">
            <a:extLst>
              <a:ext uri="{FF2B5EF4-FFF2-40B4-BE49-F238E27FC236}">
                <a16:creationId xmlns:a16="http://schemas.microsoft.com/office/drawing/2014/main" id="{68FE09CD-CAA2-4411-892A-46C976CCB6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FD09AF-4F5B-4572-9BE9-3BCD83238AC4}"/>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1687567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25970-DF66-4D6D-8184-F3E6E5BD48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0DA9EB8-E2D9-40BE-824F-7F6F431165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1F95F6-E244-4D2C-9CE3-A81DA964E143}"/>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5" name="Footer Placeholder 4">
            <a:extLst>
              <a:ext uri="{FF2B5EF4-FFF2-40B4-BE49-F238E27FC236}">
                <a16:creationId xmlns:a16="http://schemas.microsoft.com/office/drawing/2014/main" id="{FB974A2A-0D80-4D77-81DF-AB5B194BC0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B302B3-01A0-4219-90D8-4DA45A89080C}"/>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2852038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FEFB0-97ED-41A4-8D36-446C5C60BC1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18DCDA5-2C33-4DEA-A879-B6BCCDD12C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832FD39-F323-438F-A046-D9E3685E56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565B22-1BE6-41E5-940C-9C8850457472}"/>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6" name="Footer Placeholder 5">
            <a:extLst>
              <a:ext uri="{FF2B5EF4-FFF2-40B4-BE49-F238E27FC236}">
                <a16:creationId xmlns:a16="http://schemas.microsoft.com/office/drawing/2014/main" id="{01F3B0BE-3E70-4DC4-A336-39C855DA17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E53D54-D87D-47CF-A8C9-D0A8651DC917}"/>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3648759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E9310-5FEA-45F2-A089-5D35773AB09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0E85EF-C7BA-485C-BAEA-BEE9C8CA07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6637903-377D-4BC9-A29E-0E8AF1D5D5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EC74CD7-2AC3-48A6-AFA2-1C411DDDDB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CEA18A-8552-4509-9B48-2E3D361415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5227B63-067D-489E-9E1B-24011FA2AA8A}"/>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8" name="Footer Placeholder 7">
            <a:extLst>
              <a:ext uri="{FF2B5EF4-FFF2-40B4-BE49-F238E27FC236}">
                <a16:creationId xmlns:a16="http://schemas.microsoft.com/office/drawing/2014/main" id="{8CC6C5B4-E808-4928-AB31-4289E80EC14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9C26EE8-7FD8-4B75-9D98-4D45C3088B24}"/>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2058510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98935-98B1-4A74-819C-8923AEFEA3E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6477E9A-0CE2-49BA-BC45-1ECEB4A7B207}"/>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4" name="Footer Placeholder 3">
            <a:extLst>
              <a:ext uri="{FF2B5EF4-FFF2-40B4-BE49-F238E27FC236}">
                <a16:creationId xmlns:a16="http://schemas.microsoft.com/office/drawing/2014/main" id="{0E92CED4-4C55-4807-904F-387B739063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DD4EC43-581A-4B97-859B-2AB3AC7CD764}"/>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273511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4BD246-74F4-4620-9F50-20D5C166197F}"/>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3" name="Footer Placeholder 2">
            <a:extLst>
              <a:ext uri="{FF2B5EF4-FFF2-40B4-BE49-F238E27FC236}">
                <a16:creationId xmlns:a16="http://schemas.microsoft.com/office/drawing/2014/main" id="{45505641-DA72-49E2-A2BA-B9AC67F8B19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248367D-5095-46DE-9F86-3A1EFAD0DAAB}"/>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56179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BED90-ADC6-4BC6-A0BE-D0CE9B246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163D7A-C2EC-4A92-A3ED-408BACFAEF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66BE21-C415-4BD8-83F0-A544863A94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33B65E-155E-44DF-B0A1-BE30BDED3A59}"/>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6" name="Footer Placeholder 5">
            <a:extLst>
              <a:ext uri="{FF2B5EF4-FFF2-40B4-BE49-F238E27FC236}">
                <a16:creationId xmlns:a16="http://schemas.microsoft.com/office/drawing/2014/main" id="{BE2DB965-242D-4826-9A4E-9D31509751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1A91E8-4919-420A-A7C5-B60A4B7CF4AF}"/>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1211159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30FF1-34CA-4AC2-BFF2-C667CE9274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8E5A049-E305-45E5-98D6-C0226D5E4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4F6D7D-A8FF-4D03-85A6-CC5C57DF36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BC6202-B808-429B-8C56-341FD8311D4E}"/>
              </a:ext>
            </a:extLst>
          </p:cNvPr>
          <p:cNvSpPr>
            <a:spLocks noGrp="1"/>
          </p:cNvSpPr>
          <p:nvPr>
            <p:ph type="dt" sz="half" idx="10"/>
          </p:nvPr>
        </p:nvSpPr>
        <p:spPr/>
        <p:txBody>
          <a:bodyPr/>
          <a:lstStyle/>
          <a:p>
            <a:fld id="{33479FAE-2B9F-4658-9FCB-72DCF6DDF9D4}" type="datetimeFigureOut">
              <a:rPr lang="en-GB" smtClean="0"/>
              <a:t>02/06/2020</a:t>
            </a:fld>
            <a:endParaRPr lang="en-GB"/>
          </a:p>
        </p:txBody>
      </p:sp>
      <p:sp>
        <p:nvSpPr>
          <p:cNvPr id="6" name="Footer Placeholder 5">
            <a:extLst>
              <a:ext uri="{FF2B5EF4-FFF2-40B4-BE49-F238E27FC236}">
                <a16:creationId xmlns:a16="http://schemas.microsoft.com/office/drawing/2014/main" id="{71EED3C5-C9AD-4289-9CD8-65AE43A3AF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53998A-D420-4145-BB73-D8B6BE3044EB}"/>
              </a:ext>
            </a:extLst>
          </p:cNvPr>
          <p:cNvSpPr>
            <a:spLocks noGrp="1"/>
          </p:cNvSpPr>
          <p:nvPr>
            <p:ph type="sldNum" sz="quarter" idx="12"/>
          </p:nvPr>
        </p:nvSpPr>
        <p:spPr/>
        <p:txBody>
          <a:bodyPr/>
          <a:lstStyle/>
          <a:p>
            <a:fld id="{8C70EA0F-349E-43BE-A9EC-A2E85E54CF9F}" type="slidenum">
              <a:rPr lang="en-GB" smtClean="0"/>
              <a:t>‹#›</a:t>
            </a:fld>
            <a:endParaRPr lang="en-GB"/>
          </a:p>
        </p:txBody>
      </p:sp>
    </p:spTree>
    <p:extLst>
      <p:ext uri="{BB962C8B-B14F-4D97-AF65-F5344CB8AC3E}">
        <p14:creationId xmlns:p14="http://schemas.microsoft.com/office/powerpoint/2010/main" val="753992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FD4039-EB46-44E1-B2B5-26F4152CA0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BE4A64-0F7A-4D7A-A88D-341F2B775B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A780724-8E4F-4D1C-8066-1ADB91B09D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479FAE-2B9F-4658-9FCB-72DCF6DDF9D4}" type="datetimeFigureOut">
              <a:rPr lang="en-GB" smtClean="0"/>
              <a:t>02/06/2020</a:t>
            </a:fld>
            <a:endParaRPr lang="en-GB"/>
          </a:p>
        </p:txBody>
      </p:sp>
      <p:sp>
        <p:nvSpPr>
          <p:cNvPr id="5" name="Footer Placeholder 4">
            <a:extLst>
              <a:ext uri="{FF2B5EF4-FFF2-40B4-BE49-F238E27FC236}">
                <a16:creationId xmlns:a16="http://schemas.microsoft.com/office/drawing/2014/main" id="{B28DCAE6-F2E0-486A-9649-B00FABEF93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51E16ED-4D2D-4468-91AA-756FAAE17C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0EA0F-349E-43BE-A9EC-A2E85E54CF9F}" type="slidenum">
              <a:rPr lang="en-GB" smtClean="0"/>
              <a:t>‹#›</a:t>
            </a:fld>
            <a:endParaRPr lang="en-GB"/>
          </a:p>
        </p:txBody>
      </p:sp>
    </p:spTree>
    <p:extLst>
      <p:ext uri="{BB962C8B-B14F-4D97-AF65-F5344CB8AC3E}">
        <p14:creationId xmlns:p14="http://schemas.microsoft.com/office/powerpoint/2010/main" val="2568239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jp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dx.doi.org/10.1016/j.nima.2018.07.060" TargetMode="Externa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2D14C-438D-451E-A2F0-6DCC494B474D}"/>
              </a:ext>
            </a:extLst>
          </p:cNvPr>
          <p:cNvSpPr>
            <a:spLocks noGrp="1"/>
          </p:cNvSpPr>
          <p:nvPr>
            <p:ph type="ctrTitle"/>
          </p:nvPr>
        </p:nvSpPr>
        <p:spPr>
          <a:xfrm>
            <a:off x="1060174" y="1147077"/>
            <a:ext cx="10071652" cy="2387600"/>
          </a:xfrm>
        </p:spPr>
        <p:txBody>
          <a:bodyPr>
            <a:normAutofit fontScale="90000"/>
          </a:bodyPr>
          <a:lstStyle/>
          <a:p>
            <a:r>
              <a:rPr lang="en-GB" b="1" dirty="0"/>
              <a:t>First LGAD timing/jitter measurement at ELI with fs-lasers of 800 nm and 1450 nm</a:t>
            </a:r>
          </a:p>
        </p:txBody>
      </p:sp>
      <p:sp>
        <p:nvSpPr>
          <p:cNvPr id="3" name="Subtitle 2">
            <a:extLst>
              <a:ext uri="{FF2B5EF4-FFF2-40B4-BE49-F238E27FC236}">
                <a16:creationId xmlns:a16="http://schemas.microsoft.com/office/drawing/2014/main" id="{E184D34C-1FD4-4BFE-AD17-0DBC7301F813}"/>
              </a:ext>
            </a:extLst>
          </p:cNvPr>
          <p:cNvSpPr>
            <a:spLocks noGrp="1"/>
          </p:cNvSpPr>
          <p:nvPr>
            <p:ph type="subTitle" idx="1"/>
          </p:nvPr>
        </p:nvSpPr>
        <p:spPr>
          <a:xfrm>
            <a:off x="1634836" y="4091832"/>
            <a:ext cx="9144000" cy="1165968"/>
          </a:xfrm>
        </p:spPr>
        <p:txBody>
          <a:bodyPr>
            <a:normAutofit fontScale="92500" lnSpcReduction="10000"/>
          </a:bodyPr>
          <a:lstStyle/>
          <a:p>
            <a:r>
              <a:rPr lang="en-GB" dirty="0"/>
              <a:t>Gordana</a:t>
            </a:r>
            <a:r>
              <a:rPr lang="cs-CZ" dirty="0"/>
              <a:t> Medin</a:t>
            </a:r>
            <a:r>
              <a:rPr lang="en-GB" dirty="0"/>
              <a:t>,  University of Montenegro</a:t>
            </a:r>
          </a:p>
          <a:p>
            <a:r>
              <a:rPr lang="en-GB" dirty="0"/>
              <a:t>Gregor</a:t>
            </a:r>
            <a:r>
              <a:rPr lang="cs-CZ" dirty="0"/>
              <a:t> Kramberger</a:t>
            </a:r>
            <a:r>
              <a:rPr lang="en-GB" dirty="0"/>
              <a:t>,  </a:t>
            </a:r>
            <a:r>
              <a:rPr lang="en-GB" dirty="0" err="1"/>
              <a:t>Jozef</a:t>
            </a:r>
            <a:r>
              <a:rPr lang="en-GB" dirty="0"/>
              <a:t> Stefan Institute</a:t>
            </a:r>
          </a:p>
          <a:p>
            <a:r>
              <a:rPr lang="en-GB" dirty="0"/>
              <a:t>in collaboration with people listed on the next page </a:t>
            </a:r>
          </a:p>
          <a:p>
            <a:endParaRPr lang="en-GB" dirty="0"/>
          </a:p>
          <a:p>
            <a:endParaRPr lang="en-GB" dirty="0"/>
          </a:p>
          <a:p>
            <a:endParaRPr lang="en-GB" dirty="0"/>
          </a:p>
        </p:txBody>
      </p:sp>
      <p:sp>
        <p:nvSpPr>
          <p:cNvPr id="4" name="Rectangle 3">
            <a:extLst>
              <a:ext uri="{FF2B5EF4-FFF2-40B4-BE49-F238E27FC236}">
                <a16:creationId xmlns:a16="http://schemas.microsoft.com/office/drawing/2014/main" id="{5D098935-EF9C-4777-AF29-8A9EA8E9325D}"/>
              </a:ext>
            </a:extLst>
          </p:cNvPr>
          <p:cNvSpPr/>
          <p:nvPr/>
        </p:nvSpPr>
        <p:spPr>
          <a:xfrm>
            <a:off x="4715371" y="6195352"/>
            <a:ext cx="3472666" cy="369332"/>
          </a:xfrm>
          <a:prstGeom prst="rect">
            <a:avLst/>
          </a:prstGeom>
        </p:spPr>
        <p:txBody>
          <a:bodyPr wrap="square">
            <a:spAutoFit/>
          </a:bodyPr>
          <a:lstStyle/>
          <a:p>
            <a:r>
              <a:rPr lang="en-GB" dirty="0"/>
              <a:t>RD50 35</a:t>
            </a:r>
            <a:r>
              <a:rPr lang="en-GB" baseline="30000" dirty="0"/>
              <a:t>th</a:t>
            </a:r>
            <a:r>
              <a:rPr lang="en-GB" dirty="0"/>
              <a:t> Workshop, June 2020</a:t>
            </a:r>
          </a:p>
        </p:txBody>
      </p:sp>
    </p:spTree>
    <p:extLst>
      <p:ext uri="{BB962C8B-B14F-4D97-AF65-F5344CB8AC3E}">
        <p14:creationId xmlns:p14="http://schemas.microsoft.com/office/powerpoint/2010/main" val="987736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8A7E2-9229-4504-BD49-665398ECBA5D}"/>
              </a:ext>
            </a:extLst>
          </p:cNvPr>
          <p:cNvSpPr>
            <a:spLocks noGrp="1"/>
          </p:cNvSpPr>
          <p:nvPr>
            <p:ph type="title"/>
          </p:nvPr>
        </p:nvSpPr>
        <p:spPr>
          <a:xfrm>
            <a:off x="404446" y="1573427"/>
            <a:ext cx="3065585" cy="1073899"/>
          </a:xfrm>
        </p:spPr>
        <p:txBody>
          <a:bodyPr>
            <a:normAutofit fontScale="90000"/>
          </a:bodyPr>
          <a:lstStyle/>
          <a:p>
            <a:pPr marL="342900" indent="-342900">
              <a:buFont typeface="Wingdings" panose="05000000000000000000" pitchFamily="2" charset="2"/>
              <a:buChar char="q"/>
            </a:pPr>
            <a:r>
              <a:rPr lang="en-GB" sz="2000" b="1" dirty="0">
                <a:solidFill>
                  <a:srgbClr val="F15A24"/>
                </a:solidFill>
                <a:latin typeface="&amp;quot"/>
              </a:rPr>
              <a:t>The main advantages of OPA are:</a:t>
            </a:r>
            <a:br>
              <a:rPr lang="en-GB" sz="2000" b="1" dirty="0">
                <a:solidFill>
                  <a:srgbClr val="F15A24"/>
                </a:solidFill>
                <a:latin typeface="&amp;quot"/>
              </a:rPr>
            </a:br>
            <a:r>
              <a:rPr lang="en-GB" sz="2000" dirty="0">
                <a:latin typeface="&amp;quot"/>
              </a:rPr>
              <a:t>Scalability to high power levels</a:t>
            </a:r>
            <a:br>
              <a:rPr lang="en-GB" sz="2000" dirty="0">
                <a:latin typeface="&amp;quot"/>
              </a:rPr>
            </a:br>
            <a:r>
              <a:rPr lang="en-GB" sz="2000" dirty="0">
                <a:latin typeface="&amp;quot"/>
              </a:rPr>
              <a:t>Tunability of broadband amplification bandwidth and wavelength</a:t>
            </a:r>
            <a:br>
              <a:rPr lang="en-GB" sz="2000" dirty="0">
                <a:latin typeface="&amp;quot"/>
              </a:rPr>
            </a:br>
            <a:r>
              <a:rPr lang="en-GB" sz="2000" dirty="0">
                <a:latin typeface="&amp;quot"/>
              </a:rPr>
              <a:t>High amplification gain over a short distance</a:t>
            </a:r>
            <a:br>
              <a:rPr lang="en-GB" sz="2000" dirty="0">
                <a:latin typeface="&amp;quot"/>
              </a:rPr>
            </a:br>
            <a:r>
              <a:rPr lang="en-GB" sz="2000" dirty="0">
                <a:latin typeface="&amp;quot"/>
              </a:rPr>
              <a:t>Good temporal contrast in the signal beam</a:t>
            </a:r>
            <a:br>
              <a:rPr lang="en-GB" sz="2000" dirty="0">
                <a:latin typeface="&amp;quot"/>
              </a:rPr>
            </a:br>
            <a:r>
              <a:rPr lang="en-GB" sz="2000" dirty="0">
                <a:latin typeface="&amp;quot"/>
              </a:rPr>
              <a:t>Small heat load of the nonlinear medium, since the excess energy </a:t>
            </a:r>
            <a:endParaRPr lang="en-GB" b="1" dirty="0"/>
          </a:p>
        </p:txBody>
      </p:sp>
      <p:pic>
        <p:nvPicPr>
          <p:cNvPr id="3" name="Picture 2" descr="A close up of text on a white background&#10;&#10;Description automatically generated">
            <a:extLst>
              <a:ext uri="{FF2B5EF4-FFF2-40B4-BE49-F238E27FC236}">
                <a16:creationId xmlns:a16="http://schemas.microsoft.com/office/drawing/2014/main" id="{31C00D07-9E74-4A7A-8B76-29A3AEFF8D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1283" y="839690"/>
            <a:ext cx="6866271" cy="4013474"/>
          </a:xfrm>
          <a:prstGeom prst="rect">
            <a:avLst/>
          </a:prstGeom>
          <a:ln w="15875">
            <a:solidFill>
              <a:schemeClr val="tx1">
                <a:lumMod val="85000"/>
                <a:lumOff val="15000"/>
              </a:schemeClr>
            </a:solidFill>
          </a:ln>
        </p:spPr>
      </p:pic>
      <p:sp>
        <p:nvSpPr>
          <p:cNvPr id="4" name="Rectangle 3">
            <a:extLst>
              <a:ext uri="{FF2B5EF4-FFF2-40B4-BE49-F238E27FC236}">
                <a16:creationId xmlns:a16="http://schemas.microsoft.com/office/drawing/2014/main" id="{074E839A-38BC-48D1-9765-423F21A3C280}"/>
              </a:ext>
            </a:extLst>
          </p:cNvPr>
          <p:cNvSpPr/>
          <p:nvPr/>
        </p:nvSpPr>
        <p:spPr>
          <a:xfrm>
            <a:off x="6096000" y="5279646"/>
            <a:ext cx="4915486" cy="1477328"/>
          </a:xfrm>
          <a:prstGeom prst="rect">
            <a:avLst/>
          </a:prstGeom>
        </p:spPr>
        <p:txBody>
          <a:bodyPr wrap="square">
            <a:spAutoFit/>
          </a:bodyPr>
          <a:lstStyle/>
          <a:p>
            <a:pPr marL="285750" indent="-285750">
              <a:buFont typeface="Wingdings" panose="05000000000000000000" pitchFamily="2" charset="2"/>
              <a:buChar char="q"/>
            </a:pPr>
            <a:r>
              <a:rPr lang="en-GB" b="1" dirty="0"/>
              <a:t>The 2</a:t>
            </a:r>
            <a:r>
              <a:rPr lang="en-GB" b="1" baseline="30000" dirty="0"/>
              <a:t>nd</a:t>
            </a:r>
            <a:r>
              <a:rPr lang="en-GB" b="1" dirty="0"/>
              <a:t> beam splitter</a:t>
            </a:r>
            <a:r>
              <a:rPr lang="en-GB" dirty="0"/>
              <a:t>: this is 50/50 splitter and both beams have identical polarization and nearly the same intensity; it is broadband splitter and works for all tested wavelengths.</a:t>
            </a:r>
            <a:br>
              <a:rPr lang="en-GB" dirty="0"/>
            </a:br>
            <a:endParaRPr lang="en-GB" dirty="0"/>
          </a:p>
        </p:txBody>
      </p:sp>
      <p:sp>
        <p:nvSpPr>
          <p:cNvPr id="5" name="Rectangle 4">
            <a:extLst>
              <a:ext uri="{FF2B5EF4-FFF2-40B4-BE49-F238E27FC236}">
                <a16:creationId xmlns:a16="http://schemas.microsoft.com/office/drawing/2014/main" id="{5047F758-87A8-4B40-9AAB-343CBA2BA746}"/>
              </a:ext>
            </a:extLst>
          </p:cNvPr>
          <p:cNvSpPr/>
          <p:nvPr/>
        </p:nvSpPr>
        <p:spPr>
          <a:xfrm>
            <a:off x="5529361" y="61572"/>
            <a:ext cx="3626762" cy="523220"/>
          </a:xfrm>
          <a:prstGeom prst="rect">
            <a:avLst/>
          </a:prstGeom>
        </p:spPr>
        <p:txBody>
          <a:bodyPr wrap="none">
            <a:spAutoFit/>
          </a:bodyPr>
          <a:lstStyle/>
          <a:p>
            <a:r>
              <a:rPr lang="en-GB" sz="2800" b="1" dirty="0"/>
              <a:t>Optical Set-up Scheme </a:t>
            </a:r>
            <a:endParaRPr lang="en-GB" sz="2800" dirty="0"/>
          </a:p>
        </p:txBody>
      </p:sp>
      <p:sp>
        <p:nvSpPr>
          <p:cNvPr id="6" name="Rectangle 5">
            <a:extLst>
              <a:ext uri="{FF2B5EF4-FFF2-40B4-BE49-F238E27FC236}">
                <a16:creationId xmlns:a16="http://schemas.microsoft.com/office/drawing/2014/main" id="{F4648C51-7929-4BC5-87C0-6E8A969942BE}"/>
              </a:ext>
            </a:extLst>
          </p:cNvPr>
          <p:cNvSpPr/>
          <p:nvPr/>
        </p:nvSpPr>
        <p:spPr>
          <a:xfrm>
            <a:off x="267286" y="4243575"/>
            <a:ext cx="4473525" cy="2585323"/>
          </a:xfrm>
          <a:prstGeom prst="rect">
            <a:avLst/>
          </a:prstGeom>
        </p:spPr>
        <p:txBody>
          <a:bodyPr wrap="square">
            <a:spAutoFit/>
          </a:bodyPr>
          <a:lstStyle/>
          <a:p>
            <a:pPr marL="285750" indent="-285750">
              <a:buFont typeface="Wingdings" panose="05000000000000000000" pitchFamily="2" charset="2"/>
              <a:buChar char="q"/>
            </a:pPr>
            <a:r>
              <a:rPr lang="en-GB" b="1" dirty="0"/>
              <a:t>“Disadvantage</a:t>
            </a:r>
            <a:r>
              <a:rPr lang="en-GB" dirty="0"/>
              <a:t>:” The problem with OPA is that it always contains a bit of residual fundamental beam (800 nm). To reject it we use bandpass filters for </a:t>
            </a:r>
            <a:r>
              <a:rPr lang="en-GB" b="1" dirty="0"/>
              <a:t>1450 nm</a:t>
            </a:r>
            <a:r>
              <a:rPr lang="en-GB" dirty="0"/>
              <a:t>. The filter should reject 99.999% of residual 800 nm but this transmitted 0.001% can be still enough to be detected because LGAD detector is extremely sensitive. This can be improved.</a:t>
            </a:r>
          </a:p>
        </p:txBody>
      </p:sp>
    </p:spTree>
    <p:extLst>
      <p:ext uri="{BB962C8B-B14F-4D97-AF65-F5344CB8AC3E}">
        <p14:creationId xmlns:p14="http://schemas.microsoft.com/office/powerpoint/2010/main" val="264944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EC1E50-5467-4610-AFF3-613CCA4C4F75}"/>
              </a:ext>
            </a:extLst>
          </p:cNvPr>
          <p:cNvSpPr txBox="1"/>
          <p:nvPr/>
        </p:nvSpPr>
        <p:spPr>
          <a:xfrm>
            <a:off x="304800" y="351923"/>
            <a:ext cx="10783330" cy="769441"/>
          </a:xfrm>
          <a:prstGeom prst="rect">
            <a:avLst/>
          </a:prstGeom>
          <a:noFill/>
        </p:spPr>
        <p:txBody>
          <a:bodyPr wrap="square" rtlCol="0">
            <a:spAutoFit/>
          </a:bodyPr>
          <a:lstStyle/>
          <a:p>
            <a:r>
              <a:rPr lang="en-GB" sz="4400" b="1" dirty="0">
                <a:latin typeface="+mj-lt"/>
                <a:ea typeface="+mj-ea"/>
                <a:cs typeface="+mj-cs"/>
              </a:rPr>
              <a:t>More on the parameters of the setup</a:t>
            </a:r>
          </a:p>
        </p:txBody>
      </p:sp>
      <p:sp>
        <p:nvSpPr>
          <p:cNvPr id="3" name="Rectangle 2">
            <a:extLst>
              <a:ext uri="{FF2B5EF4-FFF2-40B4-BE49-F238E27FC236}">
                <a16:creationId xmlns:a16="http://schemas.microsoft.com/office/drawing/2014/main" id="{A5B58ABF-7FB9-4701-A9EB-64613D0D61DD}"/>
              </a:ext>
            </a:extLst>
          </p:cNvPr>
          <p:cNvSpPr/>
          <p:nvPr/>
        </p:nvSpPr>
        <p:spPr>
          <a:xfrm>
            <a:off x="304800" y="1185787"/>
            <a:ext cx="11605846" cy="4462760"/>
          </a:xfrm>
          <a:prstGeom prst="rect">
            <a:avLst/>
          </a:prstGeom>
        </p:spPr>
        <p:txBody>
          <a:bodyPr wrap="square">
            <a:spAutoFit/>
          </a:bodyPr>
          <a:lstStyle/>
          <a:p>
            <a:endParaRPr lang="en-GB" sz="2400" dirty="0">
              <a:latin typeface="&amp;quot"/>
            </a:endParaRPr>
          </a:p>
          <a:p>
            <a:pPr marL="342900" indent="-342900">
              <a:buFont typeface="Wingdings" panose="05000000000000000000" pitchFamily="2" charset="2"/>
              <a:buChar char="q"/>
            </a:pPr>
            <a:r>
              <a:rPr lang="en-GB" sz="2400" dirty="0">
                <a:solidFill>
                  <a:srgbClr val="000000"/>
                </a:solidFill>
                <a:latin typeface="Calibri" panose="020F0502020204030204" pitchFamily="34" charset="0"/>
              </a:rPr>
              <a:t>Repetition rate: 1 kHz (power 1 </a:t>
            </a:r>
            <a:r>
              <a:rPr lang="en-GB" sz="2400" dirty="0" err="1">
                <a:solidFill>
                  <a:srgbClr val="000000"/>
                </a:solidFill>
                <a:latin typeface="Calibri" panose="020F0502020204030204" pitchFamily="34" charset="0"/>
              </a:rPr>
              <a:t>mW</a:t>
            </a:r>
            <a:r>
              <a:rPr lang="en-GB" sz="2400" dirty="0">
                <a:solidFill>
                  <a:srgbClr val="000000"/>
                </a:solidFill>
                <a:latin typeface="Calibri" panose="020F0502020204030204" pitchFamily="34" charset="0"/>
              </a:rPr>
              <a:t> means energy 1 </a:t>
            </a:r>
            <a:r>
              <a:rPr lang="en-GB" sz="2400" dirty="0" err="1">
                <a:solidFill>
                  <a:srgbClr val="000000"/>
                </a:solidFill>
                <a:latin typeface="Calibri" panose="020F0502020204030204" pitchFamily="34" charset="0"/>
              </a:rPr>
              <a:t>uJ</a:t>
            </a:r>
            <a:r>
              <a:rPr lang="en-GB" sz="2400" dirty="0">
                <a:solidFill>
                  <a:srgbClr val="000000"/>
                </a:solidFill>
                <a:latin typeface="Calibri" panose="020F0502020204030204" pitchFamily="34" charset="0"/>
              </a:rPr>
              <a:t>/pulse)</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The repetition rate also implies a high speed in data acquisition.</a:t>
            </a:r>
            <a:endParaRPr lang="en-GB" sz="2400" dirty="0">
              <a:latin typeface="&amp;quot"/>
            </a:endParaRPr>
          </a:p>
          <a:p>
            <a:pPr marL="342900" indent="-342900">
              <a:buFont typeface="Wingdings" panose="05000000000000000000" pitchFamily="2" charset="2"/>
              <a:buChar char="q"/>
            </a:pPr>
            <a:r>
              <a:rPr lang="en-GB" sz="2400" dirty="0">
                <a:latin typeface="&amp;quot"/>
              </a:rPr>
              <a:t>We used 0.4 </a:t>
            </a:r>
            <a:r>
              <a:rPr lang="en-GB" sz="2400" dirty="0" err="1">
                <a:latin typeface="&amp;quot"/>
              </a:rPr>
              <a:t>nW</a:t>
            </a:r>
            <a:r>
              <a:rPr lang="en-GB" sz="2400" dirty="0">
                <a:latin typeface="&amp;quot"/>
              </a:rPr>
              <a:t> @ 800 nm (not all deposited onto the chip); with this we saw about 100 mV amplitude straight from the 1</a:t>
            </a:r>
            <a:r>
              <a:rPr lang="en-GB" sz="2400" baseline="30000" dirty="0">
                <a:latin typeface="&amp;quot"/>
              </a:rPr>
              <a:t>st</a:t>
            </a:r>
            <a:r>
              <a:rPr lang="en-GB" sz="2400" dirty="0">
                <a:latin typeface="&amp;quot"/>
              </a:rPr>
              <a:t> stage amplifier, from the board.</a:t>
            </a:r>
            <a:endParaRPr lang="en-GB" sz="2400" dirty="0">
              <a:solidFill>
                <a:srgbClr val="000000"/>
              </a:solidFill>
              <a:latin typeface="Calibri" panose="020F0502020204030204" pitchFamily="34" charset="0"/>
            </a:endParaRPr>
          </a:p>
          <a:p>
            <a:pPr marL="342900" indent="-342900">
              <a:buFont typeface="Wingdings" panose="05000000000000000000" pitchFamily="2" charset="2"/>
              <a:buChar char="q"/>
            </a:pPr>
            <a:r>
              <a:rPr lang="en-GB" sz="2400" dirty="0">
                <a:solidFill>
                  <a:srgbClr val="000000"/>
                </a:solidFill>
                <a:latin typeface="Calibri" panose="020F0502020204030204" pitchFamily="34" charset="0"/>
              </a:rPr>
              <a:t>The first tests with non-focused 3 mm beam, the last test with beam focused to 50 um</a:t>
            </a:r>
            <a:endParaRPr lang="en-GB" sz="2400" dirty="0">
              <a:latin typeface="Arial" panose="020B0604020202020204" pitchFamily="34" charset="0"/>
            </a:endParaRPr>
          </a:p>
          <a:p>
            <a:pPr marL="342900" indent="-342900">
              <a:buFont typeface="Wingdings" panose="05000000000000000000" pitchFamily="2" charset="2"/>
              <a:buChar char="q"/>
            </a:pPr>
            <a:r>
              <a:rPr lang="en-GB" sz="2400" dirty="0">
                <a:latin typeface="&amp;quot"/>
              </a:rPr>
              <a:t>We used -150V bias voltage. </a:t>
            </a:r>
          </a:p>
          <a:p>
            <a:pPr marL="800100" lvl="1" indent="-342900">
              <a:buFont typeface="Wingdings" panose="05000000000000000000" pitchFamily="2" charset="2"/>
              <a:buChar char="q"/>
            </a:pPr>
            <a:r>
              <a:rPr lang="en-GB" sz="2400" dirty="0">
                <a:latin typeface="&amp;quot"/>
              </a:rPr>
              <a:t>Close to full depletion of the sensors</a:t>
            </a:r>
          </a:p>
          <a:p>
            <a:pPr marL="800100" lvl="1" indent="-342900">
              <a:buFont typeface="Wingdings" panose="05000000000000000000" pitchFamily="2" charset="2"/>
              <a:buChar char="q"/>
            </a:pPr>
            <a:r>
              <a:rPr lang="en-GB" sz="2400" dirty="0">
                <a:latin typeface="&amp;quot"/>
              </a:rPr>
              <a:t>Very high gain of 70 </a:t>
            </a:r>
          </a:p>
          <a:p>
            <a:pPr marL="342900" indent="-342900">
              <a:buFont typeface="Wingdings" panose="05000000000000000000" pitchFamily="2" charset="2"/>
              <a:buChar char="q"/>
            </a:pPr>
            <a:r>
              <a:rPr lang="en-GB" sz="2400" dirty="0">
                <a:latin typeface="&amp;quot"/>
              </a:rPr>
              <a:t>At the time only room temperature operation is possible – in the future cold operation is foreseen.</a:t>
            </a:r>
            <a:endParaRPr lang="en-GB" sz="2400" dirty="0">
              <a:latin typeface="Arial" panose="020B0604020202020204" pitchFamily="34" charset="0"/>
            </a:endParaRPr>
          </a:p>
          <a:p>
            <a:r>
              <a:rPr lang="en-GB" sz="2000" dirty="0">
                <a:solidFill>
                  <a:srgbClr val="500050"/>
                </a:solidFill>
                <a:latin typeface="&amp;quot"/>
              </a:rPr>
              <a:t> </a:t>
            </a:r>
            <a:endParaRPr lang="en-GB" sz="2000" dirty="0">
              <a:solidFill>
                <a:srgbClr val="500050"/>
              </a:solidFill>
              <a:latin typeface="Arial" panose="020B0604020202020204" pitchFamily="34" charset="0"/>
            </a:endParaRPr>
          </a:p>
        </p:txBody>
      </p:sp>
    </p:spTree>
    <p:extLst>
      <p:ext uri="{BB962C8B-B14F-4D97-AF65-F5344CB8AC3E}">
        <p14:creationId xmlns:p14="http://schemas.microsoft.com/office/powerpoint/2010/main" val="2243569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3" name="Picture 2" descr="A picture containing indoor, dog, table, car&#10;&#10;Description automatically generated">
            <a:extLst>
              <a:ext uri="{FF2B5EF4-FFF2-40B4-BE49-F238E27FC236}">
                <a16:creationId xmlns:a16="http://schemas.microsoft.com/office/drawing/2014/main" id="{1D124D3D-6FA1-4AAA-97C7-1373DDEA11E8}"/>
              </a:ext>
            </a:extLst>
          </p:cNvPr>
          <p:cNvPicPr>
            <a:picLocks noChangeAspect="1"/>
          </p:cNvPicPr>
          <p:nvPr/>
        </p:nvPicPr>
        <p:blipFill rotWithShape="1">
          <a:blip r:embed="rId2">
            <a:extLst>
              <a:ext uri="{28A0092B-C50C-407E-A947-70E740481C1C}">
                <a14:useLocalDpi xmlns:a14="http://schemas.microsoft.com/office/drawing/2010/main" val="0"/>
              </a:ext>
            </a:extLst>
          </a:blip>
          <a:srcRect t="2996" r="-1" b="1337"/>
          <a:stretch/>
        </p:blipFill>
        <p:spPr>
          <a:xfrm>
            <a:off x="1676400" y="591672"/>
            <a:ext cx="10088357" cy="5428779"/>
          </a:xfrm>
          <a:prstGeom prst="rect">
            <a:avLst/>
          </a:prstGeom>
        </p:spPr>
      </p:pic>
      <p:sp>
        <p:nvSpPr>
          <p:cNvPr id="2" name="TextBox 1"/>
          <p:cNvSpPr txBox="1"/>
          <p:nvPr/>
        </p:nvSpPr>
        <p:spPr>
          <a:xfrm>
            <a:off x="131804" y="131805"/>
            <a:ext cx="10767844" cy="400110"/>
          </a:xfrm>
          <a:prstGeom prst="rect">
            <a:avLst/>
          </a:prstGeom>
          <a:noFill/>
        </p:spPr>
        <p:txBody>
          <a:bodyPr wrap="square" rtlCol="0">
            <a:spAutoFit/>
          </a:bodyPr>
          <a:lstStyle/>
          <a:p>
            <a:r>
              <a:rPr lang="en-US" sz="2000" dirty="0"/>
              <a:t>Optical Parametric Amplifier TOPAS Prime and two table-top fs-lasers (Legend and </a:t>
            </a:r>
            <a:r>
              <a:rPr lang="en-US" sz="2000" dirty="0" err="1"/>
              <a:t>Hidra</a:t>
            </a:r>
            <a:r>
              <a:rPr lang="en-US" sz="2000" dirty="0"/>
              <a:t>) in </a:t>
            </a:r>
            <a:r>
              <a:rPr lang="en-US" sz="2000" noProof="1"/>
              <a:t>BioLab</a:t>
            </a:r>
          </a:p>
        </p:txBody>
      </p:sp>
    </p:spTree>
    <p:extLst>
      <p:ext uri="{BB962C8B-B14F-4D97-AF65-F5344CB8AC3E}">
        <p14:creationId xmlns:p14="http://schemas.microsoft.com/office/powerpoint/2010/main" val="668001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5" name="Picture 4" descr="A picture containing indoor, table, desk, computer&#10;&#10;Description automatically generated">
            <a:extLst>
              <a:ext uri="{FF2B5EF4-FFF2-40B4-BE49-F238E27FC236}">
                <a16:creationId xmlns:a16="http://schemas.microsoft.com/office/drawing/2014/main" id="{9CC3E3C6-4DA4-46DD-B0B7-418BE14AA95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780841" y="915698"/>
            <a:ext cx="9073662" cy="5103935"/>
          </a:xfrm>
          <a:prstGeom prst="rect">
            <a:avLst/>
          </a:prstGeom>
          <a:ln w="123825">
            <a:solidFill>
              <a:schemeClr val="tx1">
                <a:lumMod val="85000"/>
                <a:lumOff val="15000"/>
              </a:schemeClr>
            </a:solidFill>
          </a:ln>
        </p:spPr>
      </p:pic>
      <p:sp>
        <p:nvSpPr>
          <p:cNvPr id="2" name="Rectangle 1"/>
          <p:cNvSpPr/>
          <p:nvPr/>
        </p:nvSpPr>
        <p:spPr>
          <a:xfrm>
            <a:off x="175491" y="108027"/>
            <a:ext cx="8986982" cy="369332"/>
          </a:xfrm>
          <a:prstGeom prst="rect">
            <a:avLst/>
          </a:prstGeom>
        </p:spPr>
        <p:txBody>
          <a:bodyPr wrap="square">
            <a:spAutoFit/>
          </a:bodyPr>
          <a:lstStyle/>
          <a:p>
            <a:r>
              <a:rPr lang="en-GB" dirty="0">
                <a:latin typeface="&amp;quot"/>
              </a:rPr>
              <a:t>Jakub designed and 3D printed a better holder for the LGAD readout board.</a:t>
            </a:r>
            <a:endParaRPr lang="en-GB" dirty="0">
              <a:latin typeface="Arial" panose="020B0604020202020204" pitchFamily="34" charset="0"/>
            </a:endParaRPr>
          </a:p>
        </p:txBody>
      </p:sp>
    </p:spTree>
    <p:extLst>
      <p:ext uri="{BB962C8B-B14F-4D97-AF65-F5344CB8AC3E}">
        <p14:creationId xmlns:p14="http://schemas.microsoft.com/office/powerpoint/2010/main" val="1271069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table, indoor, person, sitting&#10;&#10;Description automatically generated">
            <a:extLst>
              <a:ext uri="{FF2B5EF4-FFF2-40B4-BE49-F238E27FC236}">
                <a16:creationId xmlns:a16="http://schemas.microsoft.com/office/drawing/2014/main" id="{499F8FCF-A29C-4E76-9637-CEF1D7D9C35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9" name="Freeform: Shape 8">
            <a:extLst>
              <a:ext uri="{FF2B5EF4-FFF2-40B4-BE49-F238E27FC236}">
                <a16:creationId xmlns:a16="http://schemas.microsoft.com/office/drawing/2014/main" id="{22C6C9C9-83BF-4A6C-A1BF-C1735C61B4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6524" y="1"/>
            <a:ext cx="7295477" cy="6853457"/>
          </a:xfrm>
          <a:custGeom>
            <a:avLst/>
            <a:gdLst>
              <a:gd name="connsiteX0" fmla="*/ 2113864 w 7295477"/>
              <a:gd name="connsiteY0" fmla="*/ 0 h 6853457"/>
              <a:gd name="connsiteX1" fmla="*/ 5731689 w 7295477"/>
              <a:gd name="connsiteY1" fmla="*/ 0 h 6853457"/>
              <a:gd name="connsiteX2" fmla="*/ 5792604 w 7295477"/>
              <a:gd name="connsiteY2" fmla="*/ 31199 h 6853457"/>
              <a:gd name="connsiteX3" fmla="*/ 7277638 w 7295477"/>
              <a:gd name="connsiteY3" fmla="*/ 1446415 h 6853457"/>
              <a:gd name="connsiteX4" fmla="*/ 7295477 w 7295477"/>
              <a:gd name="connsiteY4" fmla="*/ 1478103 h 6853457"/>
              <a:gd name="connsiteX5" fmla="*/ 7295477 w 7295477"/>
              <a:gd name="connsiteY5" fmla="*/ 5482224 h 6853457"/>
              <a:gd name="connsiteX6" fmla="*/ 7195301 w 7295477"/>
              <a:gd name="connsiteY6" fmla="*/ 5644337 h 6853457"/>
              <a:gd name="connsiteX7" fmla="*/ 5956878 w 7295477"/>
              <a:gd name="connsiteY7" fmla="*/ 6835380 h 6853457"/>
              <a:gd name="connsiteX8" fmla="*/ 5925438 w 7295477"/>
              <a:gd name="connsiteY8" fmla="*/ 6853457 h 6853457"/>
              <a:gd name="connsiteX9" fmla="*/ 1920114 w 7295477"/>
              <a:gd name="connsiteY9" fmla="*/ 6853457 h 6853457"/>
              <a:gd name="connsiteX10" fmla="*/ 1888674 w 7295477"/>
              <a:gd name="connsiteY10" fmla="*/ 6835380 h 6853457"/>
              <a:gd name="connsiteX11" fmla="*/ 0 w 7295477"/>
              <a:gd name="connsiteY11" fmla="*/ 3480517 h 6853457"/>
              <a:gd name="connsiteX12" fmla="*/ 2052949 w 7295477"/>
              <a:gd name="connsiteY12" fmla="*/ 31199 h 68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95477" h="6853457">
                <a:moveTo>
                  <a:pt x="2113864" y="0"/>
                </a:moveTo>
                <a:lnTo>
                  <a:pt x="5731689" y="0"/>
                </a:lnTo>
                <a:lnTo>
                  <a:pt x="5792604" y="31199"/>
                </a:lnTo>
                <a:cubicBezTo>
                  <a:pt x="6404018" y="363339"/>
                  <a:pt x="6917255" y="853303"/>
                  <a:pt x="7277638" y="1446415"/>
                </a:cubicBezTo>
                <a:lnTo>
                  <a:pt x="7295477" y="1478103"/>
                </a:lnTo>
                <a:lnTo>
                  <a:pt x="7295477" y="5482224"/>
                </a:lnTo>
                <a:lnTo>
                  <a:pt x="7195301" y="5644337"/>
                </a:lnTo>
                <a:cubicBezTo>
                  <a:pt x="6875688" y="6126745"/>
                  <a:pt x="6452261" y="6534378"/>
                  <a:pt x="5956878" y="6835380"/>
                </a:cubicBezTo>
                <a:lnTo>
                  <a:pt x="5925438" y="6853457"/>
                </a:lnTo>
                <a:lnTo>
                  <a:pt x="1920114" y="6853457"/>
                </a:lnTo>
                <a:lnTo>
                  <a:pt x="1888674" y="6835380"/>
                </a:lnTo>
                <a:cubicBezTo>
                  <a:pt x="756370" y="6147375"/>
                  <a:pt x="0" y="4902276"/>
                  <a:pt x="0" y="3480517"/>
                </a:cubicBezTo>
                <a:cubicBezTo>
                  <a:pt x="0" y="1991056"/>
                  <a:pt x="830121" y="695479"/>
                  <a:pt x="2052949" y="31199"/>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group of people in a room&#10;&#10;Description automatically generated">
            <a:extLst>
              <a:ext uri="{FF2B5EF4-FFF2-40B4-BE49-F238E27FC236}">
                <a16:creationId xmlns:a16="http://schemas.microsoft.com/office/drawing/2014/main" id="{18B1380F-0349-4191-AC92-6783D16B04F5}"/>
              </a:ext>
            </a:extLst>
          </p:cNvPr>
          <p:cNvPicPr>
            <a:picLocks noChangeAspect="1"/>
          </p:cNvPicPr>
          <p:nvPr/>
        </p:nvPicPr>
        <p:blipFill rotWithShape="1">
          <a:blip r:embed="rId3">
            <a:extLst>
              <a:ext uri="{28A0092B-C50C-407E-A947-70E740481C1C}">
                <a14:useLocalDpi xmlns:a14="http://schemas.microsoft.com/office/drawing/2010/main" val="0"/>
              </a:ext>
            </a:extLst>
          </a:blip>
          <a:srcRect t="11578" b="34345"/>
          <a:stretch/>
        </p:blipFill>
        <p:spPr>
          <a:xfrm>
            <a:off x="5063089" y="1"/>
            <a:ext cx="7128913" cy="6853457"/>
          </a:xfrm>
          <a:custGeom>
            <a:avLst/>
            <a:gdLst/>
            <a:ahLst/>
            <a:cxnLst/>
            <a:rect l="l" t="t" r="r" b="b"/>
            <a:pathLst>
              <a:path w="7128913" h="6853457">
                <a:moveTo>
                  <a:pt x="2343548" y="0"/>
                </a:moveTo>
                <a:lnTo>
                  <a:pt x="5168877" y="0"/>
                </a:lnTo>
                <a:lnTo>
                  <a:pt x="5218299" y="19487"/>
                </a:lnTo>
                <a:cubicBezTo>
                  <a:pt x="5976640" y="340238"/>
                  <a:pt x="6607722" y="902948"/>
                  <a:pt x="7014769" y="1610837"/>
                </a:cubicBezTo>
                <a:lnTo>
                  <a:pt x="7128913" y="1827198"/>
                </a:lnTo>
                <a:lnTo>
                  <a:pt x="7128913" y="5131581"/>
                </a:lnTo>
                <a:lnTo>
                  <a:pt x="7091067" y="5210750"/>
                </a:lnTo>
                <a:cubicBezTo>
                  <a:pt x="6744936" y="5876527"/>
                  <a:pt x="6205281" y="6425584"/>
                  <a:pt x="5546646" y="6783375"/>
                </a:cubicBezTo>
                <a:lnTo>
                  <a:pt x="5409811" y="6853457"/>
                </a:lnTo>
                <a:lnTo>
                  <a:pt x="2102613" y="6853457"/>
                </a:lnTo>
                <a:lnTo>
                  <a:pt x="1965779" y="6783375"/>
                </a:lnTo>
                <a:cubicBezTo>
                  <a:pt x="794873" y="6147301"/>
                  <a:pt x="0" y="4906735"/>
                  <a:pt x="0" y="3480517"/>
                </a:cubicBezTo>
                <a:cubicBezTo>
                  <a:pt x="0" y="1924643"/>
                  <a:pt x="945964" y="589711"/>
                  <a:pt x="2294125" y="19487"/>
                </a:cubicBezTo>
                <a:close/>
              </a:path>
            </a:pathLst>
          </a:custGeom>
        </p:spPr>
      </p:pic>
      <p:sp>
        <p:nvSpPr>
          <p:cNvPr id="2" name="Rectangle 1">
            <a:extLst>
              <a:ext uri="{FF2B5EF4-FFF2-40B4-BE49-F238E27FC236}">
                <a16:creationId xmlns:a16="http://schemas.microsoft.com/office/drawing/2014/main" id="{CC0DCC46-A6F5-4DD3-B12E-94CDBC90D645}"/>
              </a:ext>
            </a:extLst>
          </p:cNvPr>
          <p:cNvSpPr/>
          <p:nvPr/>
        </p:nvSpPr>
        <p:spPr>
          <a:xfrm>
            <a:off x="675861" y="509605"/>
            <a:ext cx="6096000" cy="757130"/>
          </a:xfrm>
          <a:prstGeom prst="rect">
            <a:avLst/>
          </a:prstGeom>
        </p:spPr>
        <p:txBody>
          <a:bodyPr>
            <a:spAutoFit/>
          </a:bodyPr>
          <a:lstStyle/>
          <a:p>
            <a:pPr>
              <a:lnSpc>
                <a:spcPct val="90000"/>
              </a:lnSpc>
              <a:spcBef>
                <a:spcPct val="0"/>
              </a:spcBef>
              <a:spcAft>
                <a:spcPts val="600"/>
              </a:spcAft>
            </a:pPr>
            <a:r>
              <a:rPr lang="en-US" sz="2400" b="1" dirty="0">
                <a:solidFill>
                  <a:schemeClr val="bg1"/>
                </a:solidFill>
              </a:rPr>
              <a:t>Mateusz and Jakub: hunting for LGAD signal during the epidemy of coronavirus</a:t>
            </a:r>
            <a:r>
              <a:rPr lang="en-US" sz="2400" dirty="0">
                <a:solidFill>
                  <a:schemeClr val="bg1"/>
                </a:solidFill>
              </a:rPr>
              <a:t>.</a:t>
            </a:r>
          </a:p>
        </p:txBody>
      </p:sp>
    </p:spTree>
    <p:extLst>
      <p:ext uri="{BB962C8B-B14F-4D97-AF65-F5344CB8AC3E}">
        <p14:creationId xmlns:p14="http://schemas.microsoft.com/office/powerpoint/2010/main" val="126758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B8802-C773-4679-AB3F-ADB63D72D3D9}"/>
              </a:ext>
            </a:extLst>
          </p:cNvPr>
          <p:cNvSpPr>
            <a:spLocks noGrp="1"/>
          </p:cNvSpPr>
          <p:nvPr>
            <p:ph type="title"/>
          </p:nvPr>
        </p:nvSpPr>
        <p:spPr/>
        <p:txBody>
          <a:bodyPr>
            <a:normAutofit/>
          </a:bodyPr>
          <a:lstStyle/>
          <a:p>
            <a:r>
              <a:rPr lang="en-GB" sz="3600" b="1" dirty="0"/>
              <a:t>First LGAD signal, without 2</a:t>
            </a:r>
            <a:r>
              <a:rPr lang="en-GB" sz="3600" b="1" baseline="30000" dirty="0"/>
              <a:t>nd</a:t>
            </a:r>
            <a:r>
              <a:rPr lang="en-GB" sz="3600" b="1" dirty="0"/>
              <a:t> stage amplification</a:t>
            </a:r>
          </a:p>
        </p:txBody>
      </p:sp>
      <p:pic>
        <p:nvPicPr>
          <p:cNvPr id="3" name="Picture 2" descr="A picture containing indoor, computer, electronics, laptop&#10;&#10;Description automatically generated">
            <a:extLst>
              <a:ext uri="{FF2B5EF4-FFF2-40B4-BE49-F238E27FC236}">
                <a16:creationId xmlns:a16="http://schemas.microsoft.com/office/drawing/2014/main" id="{DF79212F-5AE0-4D7D-836A-8CC9C06D837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626143" y="1690688"/>
            <a:ext cx="9356034" cy="5262770"/>
          </a:xfrm>
          <a:prstGeom prst="rect">
            <a:avLst/>
          </a:prstGeom>
        </p:spPr>
      </p:pic>
    </p:spTree>
    <p:extLst>
      <p:ext uri="{BB962C8B-B14F-4D97-AF65-F5344CB8AC3E}">
        <p14:creationId xmlns:p14="http://schemas.microsoft.com/office/powerpoint/2010/main" val="467674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55C3B-5DFB-4579-8688-2BF14773D4D6}"/>
              </a:ext>
            </a:extLst>
          </p:cNvPr>
          <p:cNvSpPr>
            <a:spLocks noGrp="1"/>
          </p:cNvSpPr>
          <p:nvPr>
            <p:ph type="title"/>
          </p:nvPr>
        </p:nvSpPr>
        <p:spPr/>
        <p:txBody>
          <a:bodyPr/>
          <a:lstStyle/>
          <a:p>
            <a:r>
              <a:rPr lang="en-GB" b="1" dirty="0"/>
              <a:t>First measurement, delay line included, </a:t>
            </a:r>
            <a:br>
              <a:rPr lang="en-GB" b="1" dirty="0"/>
            </a:br>
            <a:r>
              <a:rPr lang="en-GB" b="1" dirty="0"/>
              <a:t>2</a:t>
            </a:r>
            <a:r>
              <a:rPr lang="en-GB" b="1" baseline="30000" dirty="0"/>
              <a:t>nd</a:t>
            </a:r>
            <a:r>
              <a:rPr lang="en-GB" b="1" dirty="0"/>
              <a:t> amp stage included</a:t>
            </a:r>
          </a:p>
        </p:txBody>
      </p:sp>
      <p:pic>
        <p:nvPicPr>
          <p:cNvPr id="3" name="Picture 2" descr="A screenshot of a computer&#10;&#10;Description automatically generated">
            <a:extLst>
              <a:ext uri="{FF2B5EF4-FFF2-40B4-BE49-F238E27FC236}">
                <a16:creationId xmlns:a16="http://schemas.microsoft.com/office/drawing/2014/main" id="{71B63E0C-70A9-4059-BBFC-0BDAEFF2A5BD}"/>
              </a:ext>
            </a:extLst>
          </p:cNvPr>
          <p:cNvPicPr>
            <a:picLocks noChangeAspect="1"/>
          </p:cNvPicPr>
          <p:nvPr/>
        </p:nvPicPr>
        <p:blipFill rotWithShape="1">
          <a:blip r:embed="rId2">
            <a:extLst>
              <a:ext uri="{28A0092B-C50C-407E-A947-70E740481C1C}">
                <a14:useLocalDpi xmlns:a14="http://schemas.microsoft.com/office/drawing/2010/main" val="0"/>
              </a:ext>
            </a:extLst>
          </a:blip>
          <a:srcRect t="24669" b="80"/>
          <a:stretch/>
        </p:blipFill>
        <p:spPr>
          <a:xfrm>
            <a:off x="3726103" y="2057520"/>
            <a:ext cx="7723776" cy="4344618"/>
          </a:xfrm>
          <a:prstGeom prst="rect">
            <a:avLst/>
          </a:prstGeom>
        </p:spPr>
      </p:pic>
      <p:sp>
        <p:nvSpPr>
          <p:cNvPr id="4" name="Rectangle 3">
            <a:extLst>
              <a:ext uri="{FF2B5EF4-FFF2-40B4-BE49-F238E27FC236}">
                <a16:creationId xmlns:a16="http://schemas.microsoft.com/office/drawing/2014/main" id="{FC49AA97-C415-4866-A2AC-EC57FD821CA2}"/>
              </a:ext>
            </a:extLst>
          </p:cNvPr>
          <p:cNvSpPr/>
          <p:nvPr/>
        </p:nvSpPr>
        <p:spPr>
          <a:xfrm>
            <a:off x="134762" y="2057520"/>
            <a:ext cx="3392557" cy="2031325"/>
          </a:xfrm>
          <a:prstGeom prst="rect">
            <a:avLst/>
          </a:prstGeom>
        </p:spPr>
        <p:txBody>
          <a:bodyPr wrap="square">
            <a:spAutoFit/>
          </a:bodyPr>
          <a:lstStyle/>
          <a:p>
            <a:pPr marL="285750" indent="-285750">
              <a:buFont typeface="Wingdings" panose="05000000000000000000" pitchFamily="2" charset="2"/>
              <a:buChar char="q"/>
            </a:pPr>
            <a:r>
              <a:rPr lang="en-GB" dirty="0">
                <a:latin typeface="Calibri" panose="020F0502020204030204" pitchFamily="34" charset="0"/>
              </a:rPr>
              <a:t>The first plot after beam splitting. </a:t>
            </a:r>
          </a:p>
          <a:p>
            <a:pPr marL="285750" indent="-285750">
              <a:buFont typeface="Wingdings" panose="05000000000000000000" pitchFamily="2" charset="2"/>
              <a:buChar char="q"/>
            </a:pPr>
            <a:r>
              <a:rPr lang="en-GB" dirty="0">
                <a:latin typeface="Calibri" panose="020F0502020204030204" pitchFamily="34" charset="0"/>
              </a:rPr>
              <a:t>2</a:t>
            </a:r>
            <a:r>
              <a:rPr lang="en-GB" baseline="30000" dirty="0">
                <a:latin typeface="Calibri" panose="020F0502020204030204" pitchFamily="34" charset="0"/>
              </a:rPr>
              <a:t>nd</a:t>
            </a:r>
            <a:r>
              <a:rPr lang="en-GB" dirty="0">
                <a:latin typeface="Calibri" panose="020F0502020204030204" pitchFamily="34" charset="0"/>
              </a:rPr>
              <a:t> stage amplifier in place – the two pulses correspond to split pulse.</a:t>
            </a:r>
            <a:endParaRPr lang="en-GB" dirty="0">
              <a:latin typeface="Arial" panose="020B0604020202020204" pitchFamily="34" charset="0"/>
            </a:endParaRPr>
          </a:p>
          <a:p>
            <a:pPr marL="285750" indent="-285750">
              <a:buFont typeface="Wingdings" panose="05000000000000000000" pitchFamily="2" charset="2"/>
              <a:buChar char="q"/>
            </a:pPr>
            <a:r>
              <a:rPr lang="en-GB" dirty="0">
                <a:latin typeface="Calibri" panose="020F0502020204030204" pitchFamily="34" charset="0"/>
              </a:rPr>
              <a:t>Delay line approximately set to generate delay of about 8 ns.</a:t>
            </a:r>
            <a:endParaRPr lang="en-GB" dirty="0"/>
          </a:p>
        </p:txBody>
      </p:sp>
      <p:sp>
        <p:nvSpPr>
          <p:cNvPr id="5" name="Rectangle 4">
            <a:extLst>
              <a:ext uri="{FF2B5EF4-FFF2-40B4-BE49-F238E27FC236}">
                <a16:creationId xmlns:a16="http://schemas.microsoft.com/office/drawing/2014/main" id="{F1E724B2-EF8F-4CD6-93E9-2416EF8AE512}"/>
              </a:ext>
            </a:extLst>
          </p:cNvPr>
          <p:cNvSpPr/>
          <p:nvPr/>
        </p:nvSpPr>
        <p:spPr>
          <a:xfrm>
            <a:off x="334665" y="4671771"/>
            <a:ext cx="2992750" cy="1754326"/>
          </a:xfrm>
          <a:prstGeom prst="rect">
            <a:avLst/>
          </a:prstGeom>
        </p:spPr>
        <p:txBody>
          <a:bodyPr wrap="square">
            <a:spAutoFit/>
          </a:bodyPr>
          <a:lstStyle/>
          <a:p>
            <a:r>
              <a:rPr lang="en-GB" dirty="0">
                <a:solidFill>
                  <a:srgbClr val="222222"/>
                </a:solidFill>
                <a:latin typeface="&amp;quot"/>
              </a:rPr>
              <a:t>Note: 2</a:t>
            </a:r>
            <a:r>
              <a:rPr lang="en-GB" baseline="30000" dirty="0">
                <a:solidFill>
                  <a:srgbClr val="222222"/>
                </a:solidFill>
                <a:latin typeface="&amp;quot"/>
              </a:rPr>
              <a:t>nd</a:t>
            </a:r>
            <a:r>
              <a:rPr lang="en-GB" dirty="0">
                <a:solidFill>
                  <a:srgbClr val="222222"/>
                </a:solidFill>
                <a:latin typeface="&amp;quot"/>
              </a:rPr>
              <a:t> state amplifier is linear to some 700 mV and from there on it starts to saturate. Is visible we went already in the saturation in this plot.</a:t>
            </a:r>
            <a:endParaRPr lang="en-GB" dirty="0"/>
          </a:p>
        </p:txBody>
      </p:sp>
    </p:spTree>
    <p:extLst>
      <p:ext uri="{BB962C8B-B14F-4D97-AF65-F5344CB8AC3E}">
        <p14:creationId xmlns:p14="http://schemas.microsoft.com/office/powerpoint/2010/main" val="4058413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300DB-85B1-44A6-ADF4-7A886C357EBC}"/>
              </a:ext>
            </a:extLst>
          </p:cNvPr>
          <p:cNvSpPr>
            <a:spLocks noGrp="1"/>
          </p:cNvSpPr>
          <p:nvPr>
            <p:ph type="title"/>
          </p:nvPr>
        </p:nvSpPr>
        <p:spPr>
          <a:xfrm>
            <a:off x="308113" y="-249913"/>
            <a:ext cx="10515600" cy="1325563"/>
          </a:xfrm>
        </p:spPr>
        <p:txBody>
          <a:bodyPr/>
          <a:lstStyle/>
          <a:p>
            <a:r>
              <a:rPr lang="en-GB" b="1" dirty="0"/>
              <a:t>First Jitter Measurement:  SPA at 800 nm</a:t>
            </a:r>
          </a:p>
        </p:txBody>
      </p:sp>
      <p:pic>
        <p:nvPicPr>
          <p:cNvPr id="3" name="Picture 2">
            <a:extLst>
              <a:ext uri="{FF2B5EF4-FFF2-40B4-BE49-F238E27FC236}">
                <a16:creationId xmlns:a16="http://schemas.microsoft.com/office/drawing/2014/main" id="{88A43707-C37C-4B73-9F4E-1FC0A4ABE6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655" y="2052666"/>
            <a:ext cx="6145696" cy="4705299"/>
          </a:xfrm>
          <a:prstGeom prst="rect">
            <a:avLst/>
          </a:prstGeom>
        </p:spPr>
      </p:pic>
      <p:sp>
        <p:nvSpPr>
          <p:cNvPr id="4" name="TextBox 3">
            <a:extLst>
              <a:ext uri="{FF2B5EF4-FFF2-40B4-BE49-F238E27FC236}">
                <a16:creationId xmlns:a16="http://schemas.microsoft.com/office/drawing/2014/main" id="{4BBFCC9B-3B85-4786-A4AB-566BC2338B48}"/>
              </a:ext>
            </a:extLst>
          </p:cNvPr>
          <p:cNvSpPr txBox="1"/>
          <p:nvPr/>
        </p:nvSpPr>
        <p:spPr>
          <a:xfrm>
            <a:off x="3786410" y="3697429"/>
            <a:ext cx="2321782" cy="707886"/>
          </a:xfrm>
          <a:prstGeom prst="rect">
            <a:avLst/>
          </a:prstGeom>
          <a:noFill/>
        </p:spPr>
        <p:txBody>
          <a:bodyPr wrap="square" rtlCol="0">
            <a:spAutoFit/>
          </a:bodyPr>
          <a:lstStyle/>
          <a:p>
            <a:r>
              <a:rPr lang="da-DK" sz="2000" dirty="0">
                <a:solidFill>
                  <a:schemeClr val="bg1"/>
                </a:solidFill>
              </a:rPr>
              <a:t>Second pulse used to measure the jitter</a:t>
            </a:r>
          </a:p>
        </p:txBody>
      </p:sp>
      <p:sp>
        <p:nvSpPr>
          <p:cNvPr id="5" name="Rectangle 4">
            <a:extLst>
              <a:ext uri="{FF2B5EF4-FFF2-40B4-BE49-F238E27FC236}">
                <a16:creationId xmlns:a16="http://schemas.microsoft.com/office/drawing/2014/main" id="{358B8602-ECB7-4CA0-A26C-203BC94F119B}"/>
              </a:ext>
            </a:extLst>
          </p:cNvPr>
          <p:cNvSpPr/>
          <p:nvPr/>
        </p:nvSpPr>
        <p:spPr>
          <a:xfrm>
            <a:off x="572228" y="2969893"/>
            <a:ext cx="3323911" cy="400110"/>
          </a:xfrm>
          <a:prstGeom prst="rect">
            <a:avLst/>
          </a:prstGeom>
        </p:spPr>
        <p:txBody>
          <a:bodyPr wrap="square">
            <a:spAutoFit/>
          </a:bodyPr>
          <a:lstStyle/>
          <a:p>
            <a:r>
              <a:rPr lang="da-DK" sz="2000" dirty="0">
                <a:solidFill>
                  <a:schemeClr val="bg1"/>
                </a:solidFill>
              </a:rPr>
              <a:t>First pulse used to trigger</a:t>
            </a:r>
            <a:endParaRPr lang="en-US" sz="2000" dirty="0">
              <a:solidFill>
                <a:schemeClr val="bg1"/>
              </a:solidFill>
            </a:endParaRPr>
          </a:p>
        </p:txBody>
      </p:sp>
      <p:sp>
        <p:nvSpPr>
          <p:cNvPr id="6" name="Rectangle 5">
            <a:extLst>
              <a:ext uri="{FF2B5EF4-FFF2-40B4-BE49-F238E27FC236}">
                <a16:creationId xmlns:a16="http://schemas.microsoft.com/office/drawing/2014/main" id="{E5766440-D4E1-44EF-A556-223BB1ABB213}"/>
              </a:ext>
            </a:extLst>
          </p:cNvPr>
          <p:cNvSpPr/>
          <p:nvPr/>
        </p:nvSpPr>
        <p:spPr>
          <a:xfrm>
            <a:off x="4133750" y="2508228"/>
            <a:ext cx="2584174" cy="923330"/>
          </a:xfrm>
          <a:prstGeom prst="rect">
            <a:avLst/>
          </a:prstGeom>
        </p:spPr>
        <p:txBody>
          <a:bodyPr wrap="square">
            <a:spAutoFit/>
          </a:bodyPr>
          <a:lstStyle/>
          <a:p>
            <a:r>
              <a:rPr lang="da-DK" dirty="0">
                <a:solidFill>
                  <a:schemeClr val="bg1"/>
                </a:solidFill>
              </a:rPr>
              <a:t>Bias = -170V</a:t>
            </a:r>
          </a:p>
          <a:p>
            <a:r>
              <a:rPr lang="da-DK" dirty="0">
                <a:solidFill>
                  <a:schemeClr val="bg1"/>
                </a:solidFill>
              </a:rPr>
              <a:t>Jitter 6.60 ps</a:t>
            </a:r>
          </a:p>
          <a:p>
            <a:r>
              <a:rPr lang="da-DK" dirty="0">
                <a:solidFill>
                  <a:schemeClr val="bg1"/>
                </a:solidFill>
              </a:rPr>
              <a:t>Voltage p-p 750mv</a:t>
            </a:r>
            <a:endParaRPr lang="en-US" dirty="0">
              <a:solidFill>
                <a:schemeClr val="bg1"/>
              </a:solidFill>
            </a:endParaRPr>
          </a:p>
        </p:txBody>
      </p:sp>
      <p:pic>
        <p:nvPicPr>
          <p:cNvPr id="7" name="Picture 6">
            <a:extLst>
              <a:ext uri="{FF2B5EF4-FFF2-40B4-BE49-F238E27FC236}">
                <a16:creationId xmlns:a16="http://schemas.microsoft.com/office/drawing/2014/main" id="{CB0D1132-AAF5-489C-B80A-A3876949D2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7924" y="2052666"/>
            <a:ext cx="5356821" cy="4710893"/>
          </a:xfrm>
          <a:prstGeom prst="rect">
            <a:avLst/>
          </a:prstGeom>
        </p:spPr>
      </p:pic>
      <p:sp>
        <p:nvSpPr>
          <p:cNvPr id="8" name="Rectangle 7">
            <a:extLst>
              <a:ext uri="{FF2B5EF4-FFF2-40B4-BE49-F238E27FC236}">
                <a16:creationId xmlns:a16="http://schemas.microsoft.com/office/drawing/2014/main" id="{72728DA5-3937-4CA0-A91A-4F703E7CADA1}"/>
              </a:ext>
            </a:extLst>
          </p:cNvPr>
          <p:cNvSpPr/>
          <p:nvPr/>
        </p:nvSpPr>
        <p:spPr>
          <a:xfrm>
            <a:off x="7407965" y="2644318"/>
            <a:ext cx="2822713" cy="923330"/>
          </a:xfrm>
          <a:prstGeom prst="rect">
            <a:avLst/>
          </a:prstGeom>
        </p:spPr>
        <p:txBody>
          <a:bodyPr wrap="square">
            <a:spAutoFit/>
          </a:bodyPr>
          <a:lstStyle/>
          <a:p>
            <a:r>
              <a:rPr lang="en-US" dirty="0">
                <a:solidFill>
                  <a:schemeClr val="bg1"/>
                </a:solidFill>
              </a:rPr>
              <a:t>Bias -150V</a:t>
            </a:r>
          </a:p>
          <a:p>
            <a:r>
              <a:rPr lang="en-US" dirty="0">
                <a:solidFill>
                  <a:schemeClr val="bg1"/>
                </a:solidFill>
              </a:rPr>
              <a:t>Jitter 7.8 </a:t>
            </a:r>
            <a:r>
              <a:rPr lang="en-US" dirty="0" err="1">
                <a:solidFill>
                  <a:schemeClr val="bg1"/>
                </a:solidFill>
              </a:rPr>
              <a:t>ps</a:t>
            </a:r>
            <a:endParaRPr lang="en-US" dirty="0">
              <a:solidFill>
                <a:schemeClr val="bg1"/>
              </a:solidFill>
            </a:endParaRPr>
          </a:p>
          <a:p>
            <a:r>
              <a:rPr lang="en-US" dirty="0">
                <a:solidFill>
                  <a:schemeClr val="bg1"/>
                </a:solidFill>
              </a:rPr>
              <a:t>Second pulse, zoomed</a:t>
            </a:r>
          </a:p>
        </p:txBody>
      </p:sp>
      <p:sp>
        <p:nvSpPr>
          <p:cNvPr id="10" name="TextBox 9">
            <a:extLst>
              <a:ext uri="{FF2B5EF4-FFF2-40B4-BE49-F238E27FC236}">
                <a16:creationId xmlns:a16="http://schemas.microsoft.com/office/drawing/2014/main" id="{1622E6B8-772C-42D3-BC46-BFD4654CD18F}"/>
              </a:ext>
            </a:extLst>
          </p:cNvPr>
          <p:cNvSpPr txBox="1"/>
          <p:nvPr/>
        </p:nvSpPr>
        <p:spPr>
          <a:xfrm>
            <a:off x="308113" y="1169400"/>
            <a:ext cx="4123210" cy="646331"/>
          </a:xfrm>
          <a:prstGeom prst="rect">
            <a:avLst/>
          </a:prstGeom>
          <a:noFill/>
        </p:spPr>
        <p:txBody>
          <a:bodyPr wrap="square" rtlCol="0">
            <a:spAutoFit/>
          </a:bodyPr>
          <a:lstStyle/>
          <a:p>
            <a:r>
              <a:rPr lang="en-GB" sz="3600" b="1" dirty="0">
                <a:solidFill>
                  <a:srgbClr val="FF33CC"/>
                </a:solidFill>
              </a:rPr>
              <a:t>Jitter: 6.6 - 7.8 </a:t>
            </a:r>
            <a:r>
              <a:rPr lang="en-GB" sz="3600" b="1" dirty="0" err="1">
                <a:solidFill>
                  <a:srgbClr val="FF33CC"/>
                </a:solidFill>
              </a:rPr>
              <a:t>ps</a:t>
            </a:r>
            <a:endParaRPr lang="en-GB" sz="3600" b="1" dirty="0">
              <a:solidFill>
                <a:srgbClr val="FF33CC"/>
              </a:solidFill>
            </a:endParaRPr>
          </a:p>
        </p:txBody>
      </p:sp>
      <p:sp>
        <p:nvSpPr>
          <p:cNvPr id="11" name="TextBox 10">
            <a:extLst>
              <a:ext uri="{FF2B5EF4-FFF2-40B4-BE49-F238E27FC236}">
                <a16:creationId xmlns:a16="http://schemas.microsoft.com/office/drawing/2014/main" id="{B4D57645-2A31-4B1E-8965-C0E09DF1444B}"/>
              </a:ext>
            </a:extLst>
          </p:cNvPr>
          <p:cNvSpPr txBox="1"/>
          <p:nvPr/>
        </p:nvSpPr>
        <p:spPr>
          <a:xfrm>
            <a:off x="9566213" y="2715196"/>
            <a:ext cx="2161426" cy="369332"/>
          </a:xfrm>
          <a:prstGeom prst="rect">
            <a:avLst/>
          </a:prstGeom>
          <a:noFill/>
        </p:spPr>
        <p:txBody>
          <a:bodyPr wrap="none" rtlCol="0">
            <a:spAutoFit/>
          </a:bodyPr>
          <a:lstStyle/>
          <a:p>
            <a:r>
              <a:rPr lang="en-GB" dirty="0">
                <a:solidFill>
                  <a:schemeClr val="bg1"/>
                </a:solidFill>
              </a:rPr>
              <a:t>Beam power: 0.5 </a:t>
            </a:r>
            <a:r>
              <a:rPr lang="en-GB" dirty="0" err="1">
                <a:solidFill>
                  <a:schemeClr val="bg1"/>
                </a:solidFill>
              </a:rPr>
              <a:t>nW</a:t>
            </a:r>
            <a:endParaRPr lang="en-GB" dirty="0">
              <a:solidFill>
                <a:schemeClr val="bg1"/>
              </a:solidFill>
            </a:endParaRPr>
          </a:p>
        </p:txBody>
      </p:sp>
      <p:sp>
        <p:nvSpPr>
          <p:cNvPr id="9" name="Rectangle 8">
            <a:extLst>
              <a:ext uri="{FF2B5EF4-FFF2-40B4-BE49-F238E27FC236}">
                <a16:creationId xmlns:a16="http://schemas.microsoft.com/office/drawing/2014/main" id="{2792B219-EC11-4E0C-B682-E8460A4756D8}"/>
              </a:ext>
            </a:extLst>
          </p:cNvPr>
          <p:cNvSpPr/>
          <p:nvPr/>
        </p:nvSpPr>
        <p:spPr>
          <a:xfrm>
            <a:off x="9664876" y="346009"/>
            <a:ext cx="2317674" cy="1569660"/>
          </a:xfrm>
          <a:prstGeom prst="rect">
            <a:avLst/>
          </a:prstGeom>
          <a:ln w="60325">
            <a:solidFill>
              <a:schemeClr val="tx1"/>
            </a:solidFill>
          </a:ln>
        </p:spPr>
        <p:txBody>
          <a:bodyPr wrap="square">
            <a:spAutoFit/>
          </a:bodyPr>
          <a:lstStyle/>
          <a:p>
            <a:r>
              <a:rPr lang="en-GB" sz="1600" dirty="0"/>
              <a:t>beam 4mm</a:t>
            </a:r>
            <a:r>
              <a:rPr lang="en-GB" sz="1600" baseline="30000" dirty="0"/>
              <a:t>2</a:t>
            </a:r>
          </a:p>
          <a:p>
            <a:r>
              <a:rPr lang="en-GB" sz="1600" dirty="0"/>
              <a:t>Power - below 1nW</a:t>
            </a:r>
          </a:p>
          <a:p>
            <a:r>
              <a:rPr lang="en-GB" sz="1600" dirty="0"/>
              <a:t>Temp 22.4 C</a:t>
            </a:r>
          </a:p>
          <a:p>
            <a:r>
              <a:rPr lang="en-GB" sz="1600" dirty="0"/>
              <a:t>Jumping amplitude up to 25 mV </a:t>
            </a:r>
          </a:p>
          <a:p>
            <a:r>
              <a:rPr lang="en-GB" sz="1600" dirty="0"/>
              <a:t>Noise jumping </a:t>
            </a:r>
            <a:r>
              <a:rPr lang="en-GB" sz="1600" dirty="0" err="1"/>
              <a:t>cca</a:t>
            </a:r>
            <a:r>
              <a:rPr lang="en-GB" sz="1600" dirty="0"/>
              <a:t> 11mV</a:t>
            </a:r>
          </a:p>
        </p:txBody>
      </p:sp>
    </p:spTree>
    <p:extLst>
      <p:ext uri="{BB962C8B-B14F-4D97-AF65-F5344CB8AC3E}">
        <p14:creationId xmlns:p14="http://schemas.microsoft.com/office/powerpoint/2010/main" val="3475752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4D66B4-4160-49C9-9307-9B8B43A5979D}"/>
              </a:ext>
            </a:extLst>
          </p:cNvPr>
          <p:cNvSpPr>
            <a:spLocks noGrp="1"/>
          </p:cNvSpPr>
          <p:nvPr>
            <p:ph type="title"/>
          </p:nvPr>
        </p:nvSpPr>
        <p:spPr>
          <a:xfrm>
            <a:off x="556532" y="643467"/>
            <a:ext cx="11210925" cy="744836"/>
          </a:xfrm>
        </p:spPr>
        <p:txBody>
          <a:bodyPr>
            <a:normAutofit/>
          </a:bodyPr>
          <a:lstStyle/>
          <a:p>
            <a:pPr algn="ctr"/>
            <a:r>
              <a:rPr lang="en-GB" sz="3200" b="1">
                <a:solidFill>
                  <a:schemeClr val="bg1"/>
                </a:solidFill>
              </a:rPr>
              <a:t>Timing Jitter Vs. Bias Voltage</a:t>
            </a:r>
          </a:p>
        </p:txBody>
      </p:sp>
      <p:sp>
        <p:nvSpPr>
          <p:cNvPr id="4" name="Rectangle 3">
            <a:extLst>
              <a:ext uri="{FF2B5EF4-FFF2-40B4-BE49-F238E27FC236}">
                <a16:creationId xmlns:a16="http://schemas.microsoft.com/office/drawing/2014/main" id="{09AADC3A-CC45-47E0-A25A-C32EF8FCF871}"/>
              </a:ext>
            </a:extLst>
          </p:cNvPr>
          <p:cNvSpPr/>
          <p:nvPr/>
        </p:nvSpPr>
        <p:spPr>
          <a:xfrm>
            <a:off x="1155700" y="1826736"/>
            <a:ext cx="3263900" cy="4524315"/>
          </a:xfrm>
          <a:prstGeom prst="rect">
            <a:avLst/>
          </a:prstGeom>
        </p:spPr>
        <p:txBody>
          <a:bodyPr wrap="square">
            <a:spAutoFit/>
          </a:bodyPr>
          <a:lstStyle/>
          <a:p>
            <a:pPr marL="285750" indent="-285750">
              <a:buFont typeface="Wingdings" panose="05000000000000000000" pitchFamily="2" charset="2"/>
              <a:buChar char="q"/>
            </a:pPr>
            <a:r>
              <a:rPr lang="en-GB" dirty="0"/>
              <a:t>With the increase of bias voltage, jitters of both sensors become better, as expected.</a:t>
            </a:r>
          </a:p>
          <a:p>
            <a:endParaRPr lang="en-GB" dirty="0"/>
          </a:p>
          <a:p>
            <a:pPr marL="285750" indent="-285750">
              <a:buFont typeface="Wingdings" panose="05000000000000000000" pitchFamily="2" charset="2"/>
              <a:buChar char="q"/>
            </a:pPr>
            <a:r>
              <a:rPr lang="en-GB" dirty="0"/>
              <a:t>This is the consequence of the fact that  the electrical ﬁeld in sensor volume is stronger and the gain is higher. </a:t>
            </a:r>
          </a:p>
          <a:p>
            <a:endParaRPr lang="en-GB" dirty="0"/>
          </a:p>
          <a:p>
            <a:pPr marL="285750" indent="-285750">
              <a:buFont typeface="Wingdings" panose="05000000000000000000" pitchFamily="2" charset="2"/>
              <a:buChar char="q"/>
            </a:pPr>
            <a:r>
              <a:rPr lang="en-GB" dirty="0"/>
              <a:t>Also, the velocity of carriers becomes saturated with higher bias, and contribution of distortion to the time resolution is reduced.</a:t>
            </a:r>
          </a:p>
        </p:txBody>
      </p:sp>
      <p:pic>
        <p:nvPicPr>
          <p:cNvPr id="3" name="Picture 2">
            <a:extLst>
              <a:ext uri="{FF2B5EF4-FFF2-40B4-BE49-F238E27FC236}">
                <a16:creationId xmlns:a16="http://schemas.microsoft.com/office/drawing/2014/main" id="{3DBDEC4D-C1C5-498D-870A-850127881F86}"/>
              </a:ext>
            </a:extLst>
          </p:cNvPr>
          <p:cNvPicPr>
            <a:picLocks noChangeAspect="1"/>
          </p:cNvPicPr>
          <p:nvPr/>
        </p:nvPicPr>
        <p:blipFill>
          <a:blip r:embed="rId2"/>
          <a:stretch>
            <a:fillRect/>
          </a:stretch>
        </p:blipFill>
        <p:spPr>
          <a:xfrm>
            <a:off x="4807547" y="2334409"/>
            <a:ext cx="6352781" cy="3592607"/>
          </a:xfrm>
          <a:prstGeom prst="rect">
            <a:avLst/>
          </a:prstGeom>
        </p:spPr>
      </p:pic>
    </p:spTree>
    <p:extLst>
      <p:ext uri="{BB962C8B-B14F-4D97-AF65-F5344CB8AC3E}">
        <p14:creationId xmlns:p14="http://schemas.microsoft.com/office/powerpoint/2010/main" val="869376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699576-2E54-442C-B93E-EB2C2C4B318D}"/>
              </a:ext>
            </a:extLst>
          </p:cNvPr>
          <p:cNvSpPr>
            <a:spLocks noGrp="1"/>
          </p:cNvSpPr>
          <p:nvPr>
            <p:ph type="title"/>
          </p:nvPr>
        </p:nvSpPr>
        <p:spPr>
          <a:xfrm>
            <a:off x="490537" y="643467"/>
            <a:ext cx="11210925" cy="744836"/>
          </a:xfrm>
        </p:spPr>
        <p:txBody>
          <a:bodyPr>
            <a:normAutofit/>
          </a:bodyPr>
          <a:lstStyle/>
          <a:p>
            <a:pPr algn="ctr"/>
            <a:r>
              <a:rPr lang="en-US" sz="3200" b="1" dirty="0">
                <a:solidFill>
                  <a:schemeClr val="bg1"/>
                </a:solidFill>
              </a:rPr>
              <a:t>Signal Amplitude Dependence on the Laser Intensity</a:t>
            </a:r>
            <a:endParaRPr lang="en-GB" sz="3200" dirty="0">
              <a:solidFill>
                <a:schemeClr val="bg1"/>
              </a:solidFill>
            </a:endParaRPr>
          </a:p>
        </p:txBody>
      </p:sp>
      <p:sp>
        <p:nvSpPr>
          <p:cNvPr id="5" name="TextBox 4">
            <a:extLst>
              <a:ext uri="{FF2B5EF4-FFF2-40B4-BE49-F238E27FC236}">
                <a16:creationId xmlns:a16="http://schemas.microsoft.com/office/drawing/2014/main" id="{AC1BE813-F680-49E5-8D0D-E7D7047902F2}"/>
              </a:ext>
            </a:extLst>
          </p:cNvPr>
          <p:cNvSpPr txBox="1"/>
          <p:nvPr/>
        </p:nvSpPr>
        <p:spPr>
          <a:xfrm>
            <a:off x="881349" y="1861851"/>
            <a:ext cx="2291509" cy="2246769"/>
          </a:xfrm>
          <a:prstGeom prst="rect">
            <a:avLst/>
          </a:prstGeom>
          <a:noFill/>
        </p:spPr>
        <p:txBody>
          <a:bodyPr wrap="square" rtlCol="0">
            <a:spAutoFit/>
          </a:bodyPr>
          <a:lstStyle/>
          <a:p>
            <a:pPr marL="342900" indent="-342900">
              <a:buFont typeface="Wingdings" panose="05000000000000000000" pitchFamily="2" charset="2"/>
              <a:buChar char="q"/>
            </a:pPr>
            <a:r>
              <a:rPr lang="en-GB" sz="2000" dirty="0"/>
              <a:t>Clear feature of the Single Photon Absorption at the laser wavelength of 800 nm.</a:t>
            </a:r>
          </a:p>
        </p:txBody>
      </p:sp>
      <p:pic>
        <p:nvPicPr>
          <p:cNvPr id="4" name="Picture 3">
            <a:extLst>
              <a:ext uri="{FF2B5EF4-FFF2-40B4-BE49-F238E27FC236}">
                <a16:creationId xmlns:a16="http://schemas.microsoft.com/office/drawing/2014/main" id="{F3CFFDD7-9967-47F0-8358-9B1645B5B07F}"/>
              </a:ext>
            </a:extLst>
          </p:cNvPr>
          <p:cNvPicPr>
            <a:picLocks noChangeAspect="1"/>
          </p:cNvPicPr>
          <p:nvPr/>
        </p:nvPicPr>
        <p:blipFill>
          <a:blip r:embed="rId2"/>
          <a:stretch>
            <a:fillRect/>
          </a:stretch>
        </p:blipFill>
        <p:spPr>
          <a:xfrm>
            <a:off x="3441273" y="2254330"/>
            <a:ext cx="8054821" cy="3337577"/>
          </a:xfrm>
          <a:prstGeom prst="rect">
            <a:avLst/>
          </a:prstGeom>
        </p:spPr>
      </p:pic>
    </p:spTree>
    <p:extLst>
      <p:ext uri="{BB962C8B-B14F-4D97-AF65-F5344CB8AC3E}">
        <p14:creationId xmlns:p14="http://schemas.microsoft.com/office/powerpoint/2010/main" val="2671139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5C7B4-563B-4C08-83B5-5B090480FA04}"/>
              </a:ext>
            </a:extLst>
          </p:cNvPr>
          <p:cNvSpPr>
            <a:spLocks noGrp="1"/>
          </p:cNvSpPr>
          <p:nvPr>
            <p:ph type="title"/>
          </p:nvPr>
        </p:nvSpPr>
        <p:spPr>
          <a:xfrm>
            <a:off x="440042" y="74759"/>
            <a:ext cx="3325061" cy="1325563"/>
          </a:xfrm>
        </p:spPr>
        <p:txBody>
          <a:bodyPr/>
          <a:lstStyle/>
          <a:p>
            <a:r>
              <a:rPr lang="en-GB" b="1" dirty="0"/>
              <a:t>Collaboration</a:t>
            </a:r>
          </a:p>
        </p:txBody>
      </p:sp>
      <p:sp>
        <p:nvSpPr>
          <p:cNvPr id="6" name="TextBox 5">
            <a:extLst>
              <a:ext uri="{FF2B5EF4-FFF2-40B4-BE49-F238E27FC236}">
                <a16:creationId xmlns:a16="http://schemas.microsoft.com/office/drawing/2014/main" id="{2B223437-7707-4B85-8410-CBF13F15B79B}"/>
              </a:ext>
            </a:extLst>
          </p:cNvPr>
          <p:cNvSpPr txBox="1"/>
          <p:nvPr/>
        </p:nvSpPr>
        <p:spPr>
          <a:xfrm>
            <a:off x="766005" y="1143619"/>
            <a:ext cx="10350500" cy="5262979"/>
          </a:xfrm>
          <a:prstGeom prst="rect">
            <a:avLst/>
          </a:prstGeom>
          <a:noFill/>
        </p:spPr>
        <p:txBody>
          <a:bodyPr wrap="square" rtlCol="0">
            <a:spAutoFit/>
          </a:bodyPr>
          <a:lstStyle/>
          <a:p>
            <a:pPr marL="285750" indent="-285750">
              <a:buFont typeface="Wingdings" panose="05000000000000000000" pitchFamily="2" charset="2"/>
              <a:buChar char="q"/>
            </a:pPr>
            <a:r>
              <a:rPr lang="en-GB" sz="2800" b="1" dirty="0"/>
              <a:t> ELI Beamline, CZ </a:t>
            </a:r>
            <a:r>
              <a:rPr lang="en-GB" sz="2800" dirty="0"/>
              <a:t>– RP4 group (Application in Molecular, Bio-medical and Material Science) and BIS group</a:t>
            </a:r>
          </a:p>
          <a:p>
            <a:pPr marL="1200150" lvl="2" indent="-285750">
              <a:buFont typeface="Wingdings" panose="05000000000000000000" pitchFamily="2" charset="2"/>
              <a:buChar char="q"/>
            </a:pPr>
            <a:r>
              <a:rPr lang="en-GB" sz="2800" dirty="0"/>
              <a:t> Mateusz Rebarz, Jakob Andreasson</a:t>
            </a:r>
          </a:p>
          <a:p>
            <a:pPr marL="1200150" lvl="2" indent="-285750">
              <a:buFont typeface="Wingdings" panose="05000000000000000000" pitchFamily="2" charset="2"/>
              <a:buChar char="q"/>
            </a:pPr>
            <a:r>
              <a:rPr lang="en-GB" sz="2800" dirty="0"/>
              <a:t> </a:t>
            </a:r>
            <a:r>
              <a:rPr lang="cs-CZ" sz="2800" dirty="0"/>
              <a:t>Tomáš</a:t>
            </a:r>
            <a:r>
              <a:rPr lang="en-GB" sz="2800" dirty="0"/>
              <a:t> </a:t>
            </a:r>
            <a:r>
              <a:rPr lang="cs-CZ" sz="2800" dirty="0"/>
              <a:t>Laštovička</a:t>
            </a:r>
            <a:r>
              <a:rPr lang="en-GB" sz="2800" dirty="0"/>
              <a:t>, Jakub </a:t>
            </a:r>
            <a:r>
              <a:rPr lang="cs-CZ" sz="2800" dirty="0"/>
              <a:t>Černý</a:t>
            </a:r>
            <a:r>
              <a:rPr lang="en-GB" sz="2800" dirty="0"/>
              <a:t>, </a:t>
            </a:r>
            <a:r>
              <a:rPr lang="en-GB" sz="2800" noProof="1"/>
              <a:t>Kamil Kropielniczki</a:t>
            </a:r>
          </a:p>
          <a:p>
            <a:pPr marL="285750" indent="-285750">
              <a:buFont typeface="Wingdings" panose="05000000000000000000" pitchFamily="2" charset="2"/>
              <a:buChar char="q"/>
            </a:pPr>
            <a:r>
              <a:rPr lang="en-GB" sz="2800" dirty="0"/>
              <a:t> </a:t>
            </a:r>
            <a:r>
              <a:rPr lang="en-GB" sz="2800" b="1" dirty="0"/>
              <a:t>Institute of Physics, Academy of Sciences, CZ</a:t>
            </a:r>
          </a:p>
          <a:p>
            <a:pPr marL="1200150" lvl="2" indent="-285750">
              <a:buFont typeface="Wingdings" panose="05000000000000000000" pitchFamily="2" charset="2"/>
              <a:buChar char="q"/>
            </a:pPr>
            <a:r>
              <a:rPr lang="en-GB" sz="2800" dirty="0"/>
              <a:t> </a:t>
            </a:r>
            <a:r>
              <a:rPr lang="cs-CZ" sz="2800" dirty="0"/>
              <a:t>Jiří</a:t>
            </a:r>
            <a:r>
              <a:rPr lang="en-GB" sz="2800" dirty="0"/>
              <a:t> Kroll</a:t>
            </a:r>
            <a:r>
              <a:rPr lang="cs-CZ" sz="2800" dirty="0"/>
              <a:t>, Michal Tomášek</a:t>
            </a:r>
            <a:endParaRPr lang="en-GB" sz="2800" dirty="0"/>
          </a:p>
          <a:p>
            <a:pPr marL="285750" indent="-285750">
              <a:buFont typeface="Wingdings" panose="05000000000000000000" pitchFamily="2" charset="2"/>
              <a:buChar char="q"/>
            </a:pPr>
            <a:r>
              <a:rPr lang="en-GB" sz="2800" dirty="0"/>
              <a:t> </a:t>
            </a:r>
            <a:r>
              <a:rPr lang="en-GB" sz="2800" b="1" dirty="0"/>
              <a:t>University of Montenegro</a:t>
            </a:r>
          </a:p>
          <a:p>
            <a:pPr marL="1200150" lvl="2" indent="-285750">
              <a:buFont typeface="Wingdings" panose="05000000000000000000" pitchFamily="2" charset="2"/>
              <a:buChar char="q"/>
            </a:pPr>
            <a:r>
              <a:rPr lang="en-GB" sz="2800" dirty="0"/>
              <a:t> Gordana Medin</a:t>
            </a:r>
          </a:p>
          <a:p>
            <a:pPr marL="285750" indent="-285750">
              <a:buFont typeface="Wingdings" panose="05000000000000000000" pitchFamily="2" charset="2"/>
              <a:buChar char="q"/>
            </a:pPr>
            <a:r>
              <a:rPr lang="en-GB" sz="2800" b="1" dirty="0"/>
              <a:t> JSI</a:t>
            </a:r>
          </a:p>
          <a:p>
            <a:pPr marL="1200150" lvl="2" indent="-285750">
              <a:buFont typeface="Wingdings" panose="05000000000000000000" pitchFamily="2" charset="2"/>
              <a:buChar char="q"/>
            </a:pPr>
            <a:r>
              <a:rPr lang="en-GB" sz="2800" dirty="0"/>
              <a:t> Gregor Kramberger</a:t>
            </a:r>
          </a:p>
          <a:p>
            <a:pPr marL="285750" indent="-285750">
              <a:buFont typeface="Wingdings" panose="05000000000000000000" pitchFamily="2" charset="2"/>
              <a:buChar char="q"/>
            </a:pPr>
            <a:r>
              <a:rPr lang="en-GB" sz="2800" b="1" dirty="0"/>
              <a:t> INFN Torino</a:t>
            </a:r>
          </a:p>
          <a:p>
            <a:pPr marL="1200150" lvl="2" indent="-285750">
              <a:buFont typeface="Wingdings" panose="05000000000000000000" pitchFamily="2" charset="2"/>
              <a:buChar char="q"/>
            </a:pPr>
            <a:r>
              <a:rPr lang="en-GB" sz="2800" dirty="0"/>
              <a:t> </a:t>
            </a:r>
            <a:r>
              <a:rPr lang="en-GB" sz="2800" noProof="1"/>
              <a:t>Nicolo Cartiglia, Valentina Sola</a:t>
            </a:r>
          </a:p>
        </p:txBody>
      </p:sp>
    </p:spTree>
    <p:extLst>
      <p:ext uri="{BB962C8B-B14F-4D97-AF65-F5344CB8AC3E}">
        <p14:creationId xmlns:p14="http://schemas.microsoft.com/office/powerpoint/2010/main" val="3311408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FF50E-7808-4776-A4F1-8E7FCC075AFB}"/>
              </a:ext>
            </a:extLst>
          </p:cNvPr>
          <p:cNvSpPr>
            <a:spLocks noGrp="1"/>
          </p:cNvSpPr>
          <p:nvPr>
            <p:ph type="title"/>
          </p:nvPr>
        </p:nvSpPr>
        <p:spPr>
          <a:xfrm>
            <a:off x="173182" y="63355"/>
            <a:ext cx="10515600" cy="1325563"/>
          </a:xfrm>
          <a:solidFill>
            <a:schemeClr val="bg1">
              <a:lumMod val="65000"/>
            </a:schemeClr>
          </a:solidFill>
        </p:spPr>
        <p:txBody>
          <a:bodyPr/>
          <a:lstStyle/>
          <a:p>
            <a:r>
              <a:rPr lang="en-GB" b="1" dirty="0">
                <a:solidFill>
                  <a:schemeClr val="bg1"/>
                </a:solidFill>
                <a:highlight>
                  <a:srgbClr val="071703"/>
                </a:highlight>
              </a:rPr>
              <a:t>Two-Photon Absorption</a:t>
            </a:r>
          </a:p>
        </p:txBody>
      </p:sp>
      <p:pic>
        <p:nvPicPr>
          <p:cNvPr id="3" name="Picture 2">
            <a:extLst>
              <a:ext uri="{FF2B5EF4-FFF2-40B4-BE49-F238E27FC236}">
                <a16:creationId xmlns:a16="http://schemas.microsoft.com/office/drawing/2014/main" id="{0C3DA1BF-7298-4CD0-A878-C688212B796B}"/>
              </a:ext>
            </a:extLst>
          </p:cNvPr>
          <p:cNvPicPr>
            <a:picLocks noChangeAspect="1"/>
          </p:cNvPicPr>
          <p:nvPr/>
        </p:nvPicPr>
        <p:blipFill>
          <a:blip r:embed="rId2"/>
          <a:stretch>
            <a:fillRect/>
          </a:stretch>
        </p:blipFill>
        <p:spPr>
          <a:xfrm>
            <a:off x="832140" y="1388918"/>
            <a:ext cx="10029825" cy="3695700"/>
          </a:xfrm>
          <a:prstGeom prst="rect">
            <a:avLst/>
          </a:prstGeom>
          <a:noFill/>
          <a:ln w="25400">
            <a:solidFill>
              <a:schemeClr val="tx1"/>
            </a:solidFill>
          </a:ln>
        </p:spPr>
      </p:pic>
      <p:sp>
        <p:nvSpPr>
          <p:cNvPr id="4" name="Rectangle 3">
            <a:extLst>
              <a:ext uri="{FF2B5EF4-FFF2-40B4-BE49-F238E27FC236}">
                <a16:creationId xmlns:a16="http://schemas.microsoft.com/office/drawing/2014/main" id="{17575C11-1150-4D6E-9E2E-6A1FB3314B0B}"/>
              </a:ext>
            </a:extLst>
          </p:cNvPr>
          <p:cNvSpPr/>
          <p:nvPr/>
        </p:nvSpPr>
        <p:spPr>
          <a:xfrm>
            <a:off x="416068" y="5209852"/>
            <a:ext cx="5430984" cy="1200329"/>
          </a:xfrm>
          <a:prstGeom prst="rect">
            <a:avLst/>
          </a:prstGeom>
        </p:spPr>
        <p:txBody>
          <a:bodyPr wrap="square">
            <a:spAutoFit/>
          </a:bodyPr>
          <a:lstStyle/>
          <a:p>
            <a:pPr marL="342900" indent="-342900">
              <a:buFont typeface="Wingdings" panose="05000000000000000000" pitchFamily="2" charset="2"/>
              <a:buChar char="q"/>
            </a:pPr>
            <a:r>
              <a:rPr lang="en-GB" sz="2400" dirty="0"/>
              <a:t>Theoretically predicted in 1931 by Maria </a:t>
            </a:r>
            <a:r>
              <a:rPr lang="en-GB" sz="2400" dirty="0" err="1"/>
              <a:t>Goppert</a:t>
            </a:r>
            <a:r>
              <a:rPr lang="en-GB" sz="2400" dirty="0"/>
              <a:t> Mayer in her Ph.D. thesis at Göttingen</a:t>
            </a:r>
          </a:p>
        </p:txBody>
      </p:sp>
      <p:sp>
        <p:nvSpPr>
          <p:cNvPr id="5" name="Rectangle 4">
            <a:extLst>
              <a:ext uri="{FF2B5EF4-FFF2-40B4-BE49-F238E27FC236}">
                <a16:creationId xmlns:a16="http://schemas.microsoft.com/office/drawing/2014/main" id="{2C9AA72F-E0D8-4331-9E3E-3A650FA1F205}"/>
              </a:ext>
            </a:extLst>
          </p:cNvPr>
          <p:cNvSpPr/>
          <p:nvPr/>
        </p:nvSpPr>
        <p:spPr>
          <a:xfrm>
            <a:off x="6344950" y="5075356"/>
            <a:ext cx="5430982" cy="1384995"/>
          </a:xfrm>
          <a:prstGeom prst="rect">
            <a:avLst/>
          </a:prstGeom>
        </p:spPr>
        <p:txBody>
          <a:bodyPr wrap="square">
            <a:spAutoFit/>
          </a:bodyPr>
          <a:lstStyle/>
          <a:p>
            <a:pPr marL="457200" indent="-457200">
              <a:buFont typeface="Wingdings" panose="05000000000000000000" pitchFamily="2" charset="2"/>
              <a:buChar char="q"/>
            </a:pPr>
            <a:r>
              <a:rPr lang="en-GB" sz="2800" dirty="0"/>
              <a:t>Experimentally observed in CaF2:Eu2+ by  Kaiser and Garret at Bell Labs in 1961 </a:t>
            </a:r>
          </a:p>
        </p:txBody>
      </p:sp>
    </p:spTree>
    <p:extLst>
      <p:ext uri="{BB962C8B-B14F-4D97-AF65-F5344CB8AC3E}">
        <p14:creationId xmlns:p14="http://schemas.microsoft.com/office/powerpoint/2010/main" val="3484209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310D67-94BF-49F6-97AC-971125C57FD1}"/>
              </a:ext>
            </a:extLst>
          </p:cNvPr>
          <p:cNvSpPr/>
          <p:nvPr/>
        </p:nvSpPr>
        <p:spPr>
          <a:xfrm>
            <a:off x="88135" y="672028"/>
            <a:ext cx="11975335" cy="57287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3200" b="1" dirty="0">
                <a:solidFill>
                  <a:schemeClr val="bg1"/>
                </a:solidFill>
              </a:rPr>
              <a:t>The First Test Conducted With 1450 nm</a:t>
            </a:r>
            <a:endParaRPr lang="en-GB" sz="3200" dirty="0">
              <a:solidFill>
                <a:schemeClr val="bg1"/>
              </a:solidFill>
            </a:endParaRPr>
          </a:p>
        </p:txBody>
      </p:sp>
      <p:pic>
        <p:nvPicPr>
          <p:cNvPr id="10" name="Picture 9">
            <a:extLst>
              <a:ext uri="{FF2B5EF4-FFF2-40B4-BE49-F238E27FC236}">
                <a16:creationId xmlns:a16="http://schemas.microsoft.com/office/drawing/2014/main" id="{3A42CAD0-A75E-4F9C-9FD3-917D5A158030}"/>
              </a:ext>
            </a:extLst>
          </p:cNvPr>
          <p:cNvPicPr>
            <a:picLocks noChangeAspect="1"/>
          </p:cNvPicPr>
          <p:nvPr/>
        </p:nvPicPr>
        <p:blipFill>
          <a:blip r:embed="rId2"/>
          <a:stretch>
            <a:fillRect/>
          </a:stretch>
        </p:blipFill>
        <p:spPr>
          <a:xfrm>
            <a:off x="488401" y="1872407"/>
            <a:ext cx="2945033" cy="1830045"/>
          </a:xfrm>
          <a:prstGeom prst="rect">
            <a:avLst/>
          </a:prstGeom>
        </p:spPr>
      </p:pic>
      <p:sp>
        <p:nvSpPr>
          <p:cNvPr id="11" name="Rectangle 10">
            <a:extLst>
              <a:ext uri="{FF2B5EF4-FFF2-40B4-BE49-F238E27FC236}">
                <a16:creationId xmlns:a16="http://schemas.microsoft.com/office/drawing/2014/main" id="{7D67C9EC-212D-4BBC-9444-B9E65485CF7A}"/>
              </a:ext>
            </a:extLst>
          </p:cNvPr>
          <p:cNvSpPr/>
          <p:nvPr/>
        </p:nvSpPr>
        <p:spPr>
          <a:xfrm>
            <a:off x="75562" y="3718679"/>
            <a:ext cx="3835426" cy="3046988"/>
          </a:xfrm>
          <a:prstGeom prst="rect">
            <a:avLst/>
          </a:prstGeom>
        </p:spPr>
        <p:txBody>
          <a:bodyPr wrap="square">
            <a:spAutoFit/>
          </a:bodyPr>
          <a:lstStyle/>
          <a:p>
            <a:pPr marL="285750" indent="-285750">
              <a:buFont typeface="Wingdings" panose="05000000000000000000" pitchFamily="2" charset="2"/>
              <a:buChar char="q"/>
            </a:pPr>
            <a:r>
              <a:rPr lang="en-US" altLang="en-US" sz="1600" dirty="0">
                <a:solidFill>
                  <a:srgbClr val="222222"/>
                </a:solidFill>
                <a:latin typeface="&amp;quot"/>
                <a:cs typeface="Arial" panose="020B0604020202020204" pitchFamily="34" charset="0"/>
              </a:rPr>
              <a:t>The opening in the sensor where our laser should shoot is 100 x 100 um</a:t>
            </a:r>
            <a:r>
              <a:rPr lang="en-US" altLang="en-US" sz="1600" baseline="30000" dirty="0">
                <a:solidFill>
                  <a:srgbClr val="222222"/>
                </a:solidFill>
                <a:latin typeface="&amp;quot"/>
                <a:cs typeface="Arial" panose="020B0604020202020204" pitchFamily="34" charset="0"/>
              </a:rPr>
              <a:t>2</a:t>
            </a:r>
            <a:r>
              <a:rPr lang="en-US" altLang="en-US" sz="1600" dirty="0">
                <a:solidFill>
                  <a:srgbClr val="222222"/>
                </a:solidFill>
                <a:latin typeface="&amp;quot"/>
                <a:cs typeface="Arial" panose="020B0604020202020204" pitchFamily="34" charset="0"/>
              </a:rPr>
              <a:t> indicated in the plot as “TCT opening”.</a:t>
            </a:r>
          </a:p>
          <a:p>
            <a:pPr marL="285750" indent="-285750">
              <a:buFont typeface="Wingdings" panose="05000000000000000000" pitchFamily="2" charset="2"/>
              <a:buChar char="q"/>
            </a:pPr>
            <a:r>
              <a:rPr lang="en-US" altLang="en-US" sz="1600" dirty="0">
                <a:solidFill>
                  <a:srgbClr val="222222"/>
                </a:solidFill>
                <a:latin typeface="&amp;quot"/>
                <a:cs typeface="Arial" panose="020B0604020202020204" pitchFamily="34" charset="0"/>
              </a:rPr>
              <a:t> As it can be seen from the beam profile the beam is wider (3mm).</a:t>
            </a:r>
          </a:p>
          <a:p>
            <a:pPr marL="285750" indent="-285750">
              <a:buFont typeface="Wingdings" panose="05000000000000000000" pitchFamily="2" charset="2"/>
              <a:buChar char="q"/>
            </a:pPr>
            <a:r>
              <a:rPr lang="en-US" altLang="en-US" sz="1600" dirty="0">
                <a:solidFill>
                  <a:srgbClr val="222222"/>
                </a:solidFill>
                <a:latin typeface="&amp;quot"/>
                <a:cs typeface="Arial" panose="020B0604020202020204" pitchFamily="34" charset="0"/>
              </a:rPr>
              <a:t>This means that part of the sensor close to guard rings (between guard ring and a pad) is also illuminated and part of the signal can come from there.</a:t>
            </a:r>
          </a:p>
          <a:p>
            <a:pPr marL="285750" indent="-285750">
              <a:buFont typeface="Wingdings" panose="05000000000000000000" pitchFamily="2" charset="2"/>
              <a:buChar char="q"/>
            </a:pPr>
            <a:endParaRPr lang="en-GB" sz="1600" dirty="0"/>
          </a:p>
        </p:txBody>
      </p:sp>
      <p:sp>
        <p:nvSpPr>
          <p:cNvPr id="12" name="Rectangle 11">
            <a:extLst>
              <a:ext uri="{FF2B5EF4-FFF2-40B4-BE49-F238E27FC236}">
                <a16:creationId xmlns:a16="http://schemas.microsoft.com/office/drawing/2014/main" id="{47283B03-78CD-49FE-B0C4-20B369C2D4B4}"/>
              </a:ext>
            </a:extLst>
          </p:cNvPr>
          <p:cNvSpPr/>
          <p:nvPr/>
        </p:nvSpPr>
        <p:spPr>
          <a:xfrm>
            <a:off x="128530" y="6093920"/>
            <a:ext cx="6096000" cy="584775"/>
          </a:xfrm>
          <a:prstGeom prst="rect">
            <a:avLst/>
          </a:prstGeom>
        </p:spPr>
        <p:txBody>
          <a:bodyPr>
            <a:spAutoFit/>
          </a:bodyPr>
          <a:lstStyle/>
          <a:p>
            <a:pPr marL="285750" indent="-285750">
              <a:buFont typeface="Wingdings" panose="05000000000000000000" pitchFamily="2" charset="2"/>
              <a:buChar char="q"/>
            </a:pPr>
            <a:r>
              <a:rPr lang="en-US" altLang="en-US" sz="1600" dirty="0">
                <a:solidFill>
                  <a:srgbClr val="222222"/>
                </a:solidFill>
                <a:latin typeface="&amp;quot"/>
                <a:cs typeface="Arial" panose="020B0604020202020204" pitchFamily="34" charset="0"/>
              </a:rPr>
              <a:t>That region is without internal gain and getting the signal from both, guard region and gain layer, makes analysis complicated</a:t>
            </a:r>
            <a:endParaRPr lang="en-GB" sz="1600" dirty="0"/>
          </a:p>
        </p:txBody>
      </p:sp>
      <p:sp>
        <p:nvSpPr>
          <p:cNvPr id="13" name="Rectangle 12">
            <a:extLst>
              <a:ext uri="{FF2B5EF4-FFF2-40B4-BE49-F238E27FC236}">
                <a16:creationId xmlns:a16="http://schemas.microsoft.com/office/drawing/2014/main" id="{42413F66-17FC-4E8E-9900-C49DF8C1A6AE}"/>
              </a:ext>
            </a:extLst>
          </p:cNvPr>
          <p:cNvSpPr/>
          <p:nvPr/>
        </p:nvSpPr>
        <p:spPr>
          <a:xfrm>
            <a:off x="519438" y="1261132"/>
            <a:ext cx="6096000" cy="646331"/>
          </a:xfrm>
          <a:prstGeom prst="rect">
            <a:avLst/>
          </a:prstGeom>
        </p:spPr>
        <p:txBody>
          <a:bodyPr>
            <a:spAutoFit/>
          </a:bodyPr>
          <a:lstStyle/>
          <a:p>
            <a:r>
              <a:rPr lang="en-GB" b="1" dirty="0"/>
              <a:t>Learned lesson:</a:t>
            </a:r>
          </a:p>
          <a:p>
            <a:r>
              <a:rPr lang="en-GB" b="1" dirty="0"/>
              <a:t> </a:t>
            </a:r>
            <a:r>
              <a:rPr lang="en-GB" b="1" dirty="0">
                <a:solidFill>
                  <a:srgbClr val="002060"/>
                </a:solidFill>
              </a:rPr>
              <a:t>Beam size too wide - 3mm</a:t>
            </a:r>
            <a:r>
              <a:rPr lang="en-GB" b="1" baseline="30000" dirty="0">
                <a:solidFill>
                  <a:srgbClr val="002060"/>
                </a:solidFill>
              </a:rPr>
              <a:t>2</a:t>
            </a:r>
          </a:p>
        </p:txBody>
      </p:sp>
      <p:sp>
        <p:nvSpPr>
          <p:cNvPr id="3" name="TextBox 2">
            <a:extLst>
              <a:ext uri="{FF2B5EF4-FFF2-40B4-BE49-F238E27FC236}">
                <a16:creationId xmlns:a16="http://schemas.microsoft.com/office/drawing/2014/main" id="{DFFA398A-C31F-4F54-A1CF-30BB4C37829E}"/>
              </a:ext>
            </a:extLst>
          </p:cNvPr>
          <p:cNvSpPr txBox="1"/>
          <p:nvPr/>
        </p:nvSpPr>
        <p:spPr>
          <a:xfrm>
            <a:off x="6764000" y="5478086"/>
            <a:ext cx="5299470" cy="1015663"/>
          </a:xfrm>
          <a:prstGeom prst="rect">
            <a:avLst/>
          </a:prstGeom>
          <a:noFill/>
          <a:ln>
            <a:solidFill>
              <a:srgbClr val="071703"/>
            </a:solidFill>
          </a:ln>
        </p:spPr>
        <p:txBody>
          <a:bodyPr wrap="square" rtlCol="0">
            <a:spAutoFit/>
          </a:bodyPr>
          <a:lstStyle/>
          <a:p>
            <a:pPr marL="285750" indent="-285750">
              <a:buFont typeface="Wingdings" panose="05000000000000000000" pitchFamily="2" charset="2"/>
              <a:buChar char="q"/>
            </a:pPr>
            <a:r>
              <a:rPr lang="en-GB" sz="2000" dirty="0"/>
              <a:t>No obvious quadratic dependence on power is visible, but linear – residuals of 800 nm due to its large absorption coefficient in Si</a:t>
            </a:r>
          </a:p>
        </p:txBody>
      </p:sp>
      <p:pic>
        <p:nvPicPr>
          <p:cNvPr id="4" name="Picture 3">
            <a:extLst>
              <a:ext uri="{FF2B5EF4-FFF2-40B4-BE49-F238E27FC236}">
                <a16:creationId xmlns:a16="http://schemas.microsoft.com/office/drawing/2014/main" id="{1FFD1FE1-FC65-422A-8CE6-F0E36107E165}"/>
              </a:ext>
            </a:extLst>
          </p:cNvPr>
          <p:cNvPicPr>
            <a:picLocks noChangeAspect="1"/>
          </p:cNvPicPr>
          <p:nvPr/>
        </p:nvPicPr>
        <p:blipFill>
          <a:blip r:embed="rId3"/>
          <a:stretch>
            <a:fillRect/>
          </a:stretch>
        </p:blipFill>
        <p:spPr>
          <a:xfrm>
            <a:off x="3910988" y="1857099"/>
            <a:ext cx="7568406" cy="3290284"/>
          </a:xfrm>
          <a:prstGeom prst="rect">
            <a:avLst/>
          </a:prstGeom>
        </p:spPr>
      </p:pic>
      <p:sp>
        <p:nvSpPr>
          <p:cNvPr id="5" name="TextBox 4">
            <a:extLst>
              <a:ext uri="{FF2B5EF4-FFF2-40B4-BE49-F238E27FC236}">
                <a16:creationId xmlns:a16="http://schemas.microsoft.com/office/drawing/2014/main" id="{401258D0-F1E2-42E8-9B8D-A2BA163FC2EE}"/>
              </a:ext>
            </a:extLst>
          </p:cNvPr>
          <p:cNvSpPr txBox="1"/>
          <p:nvPr/>
        </p:nvSpPr>
        <p:spPr>
          <a:xfrm>
            <a:off x="6096000" y="1838056"/>
            <a:ext cx="4889161" cy="400110"/>
          </a:xfrm>
          <a:prstGeom prst="rect">
            <a:avLst/>
          </a:prstGeom>
          <a:solidFill>
            <a:schemeClr val="tx1"/>
          </a:solidFill>
        </p:spPr>
        <p:txBody>
          <a:bodyPr wrap="square" rtlCol="0">
            <a:spAutoFit/>
          </a:bodyPr>
          <a:lstStyle/>
          <a:p>
            <a:r>
              <a:rPr lang="en-GB" sz="2000" dirty="0">
                <a:solidFill>
                  <a:schemeClr val="bg1"/>
                </a:solidFill>
              </a:rPr>
              <a:t>99.999% of 1450 nm  &amp; 0.001% of 800 nm</a:t>
            </a:r>
          </a:p>
        </p:txBody>
      </p:sp>
      <p:sp>
        <p:nvSpPr>
          <p:cNvPr id="7" name="TextBox 6">
            <a:extLst>
              <a:ext uri="{FF2B5EF4-FFF2-40B4-BE49-F238E27FC236}">
                <a16:creationId xmlns:a16="http://schemas.microsoft.com/office/drawing/2014/main" id="{9CECD117-8025-4283-914F-96ED1398D0F4}"/>
              </a:ext>
            </a:extLst>
          </p:cNvPr>
          <p:cNvSpPr txBox="1"/>
          <p:nvPr/>
        </p:nvSpPr>
        <p:spPr>
          <a:xfrm>
            <a:off x="5129048" y="2510636"/>
            <a:ext cx="4582510" cy="369332"/>
          </a:xfrm>
          <a:prstGeom prst="rect">
            <a:avLst/>
          </a:prstGeom>
          <a:noFill/>
        </p:spPr>
        <p:txBody>
          <a:bodyPr wrap="square" rtlCol="0">
            <a:spAutoFit/>
          </a:bodyPr>
          <a:lstStyle/>
          <a:p>
            <a:r>
              <a:rPr lang="en-GB" dirty="0"/>
              <a:t>1</a:t>
            </a:r>
            <a:r>
              <a:rPr lang="en-GB" baseline="30000" dirty="0"/>
              <a:t>st</a:t>
            </a:r>
            <a:r>
              <a:rPr lang="en-GB" dirty="0"/>
              <a:t> Signal Amplitude vs. Laser Intensity Scan </a:t>
            </a:r>
          </a:p>
        </p:txBody>
      </p:sp>
      <p:pic>
        <p:nvPicPr>
          <p:cNvPr id="8" name="Picture 7">
            <a:extLst>
              <a:ext uri="{FF2B5EF4-FFF2-40B4-BE49-F238E27FC236}">
                <a16:creationId xmlns:a16="http://schemas.microsoft.com/office/drawing/2014/main" id="{AB44D3E4-778A-4B88-84E8-40B3716D9132}"/>
              </a:ext>
            </a:extLst>
          </p:cNvPr>
          <p:cNvPicPr>
            <a:picLocks noChangeAspect="1"/>
          </p:cNvPicPr>
          <p:nvPr/>
        </p:nvPicPr>
        <p:blipFill>
          <a:blip r:embed="rId4"/>
          <a:stretch>
            <a:fillRect/>
          </a:stretch>
        </p:blipFill>
        <p:spPr>
          <a:xfrm>
            <a:off x="10174015" y="3944811"/>
            <a:ext cx="1699820" cy="1350047"/>
          </a:xfrm>
          <a:prstGeom prst="rect">
            <a:avLst/>
          </a:prstGeom>
          <a:ln w="6350">
            <a:solidFill>
              <a:schemeClr val="tx1"/>
            </a:solidFill>
            <a:extLst>
              <a:ext uri="{C807C97D-BFC1-408E-A445-0C87EB9F89A2}">
                <ask:lineSketchStyleProps xmlns:ask="http://schemas.microsoft.com/office/drawing/2018/sketchyshapes">
                  <ask:type>
                    <ask:lineSketchNone/>
                  </ask:type>
                </ask:lineSketchStyleProps>
              </a:ext>
            </a:extLst>
          </a:ln>
        </p:spPr>
      </p:pic>
      <p:cxnSp>
        <p:nvCxnSpPr>
          <p:cNvPr id="15" name="Straight Arrow Connector 14">
            <a:extLst>
              <a:ext uri="{FF2B5EF4-FFF2-40B4-BE49-F238E27FC236}">
                <a16:creationId xmlns:a16="http://schemas.microsoft.com/office/drawing/2014/main" id="{9299E57C-A5E6-4B0F-857C-3061FB340301}"/>
              </a:ext>
            </a:extLst>
          </p:cNvPr>
          <p:cNvCxnSpPr>
            <a:cxnSpLocks/>
            <a:endCxn id="16" idx="0"/>
          </p:cNvCxnSpPr>
          <p:nvPr/>
        </p:nvCxnSpPr>
        <p:spPr>
          <a:xfrm>
            <a:off x="10289544" y="2167633"/>
            <a:ext cx="590110" cy="199119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7CE07BC4-DFB5-4196-B21A-827BBCF1FA7A}"/>
              </a:ext>
            </a:extLst>
          </p:cNvPr>
          <p:cNvSpPr/>
          <p:nvPr/>
        </p:nvSpPr>
        <p:spPr>
          <a:xfrm>
            <a:off x="10774146" y="4158824"/>
            <a:ext cx="211015" cy="33410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57A4BA4F-6358-452A-8480-5DEA536B518F}"/>
              </a:ext>
            </a:extLst>
          </p:cNvPr>
          <p:cNvSpPr/>
          <p:nvPr/>
        </p:nvSpPr>
        <p:spPr>
          <a:xfrm rot="5400000">
            <a:off x="10619262" y="5294858"/>
            <a:ext cx="365899" cy="21291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64730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466EB8-A2B8-418A-A3D4-8F2D70CF6B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6706" y="2505982"/>
            <a:ext cx="4481604" cy="3406681"/>
          </a:xfrm>
          <a:prstGeom prst="rect">
            <a:avLst/>
          </a:prstGeom>
        </p:spPr>
      </p:pic>
      <p:pic>
        <p:nvPicPr>
          <p:cNvPr id="5" name="Picture 4">
            <a:extLst>
              <a:ext uri="{FF2B5EF4-FFF2-40B4-BE49-F238E27FC236}">
                <a16:creationId xmlns:a16="http://schemas.microsoft.com/office/drawing/2014/main" id="{0911F14C-921F-4CBF-B13F-BFD5764676EC}"/>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rot="16200000">
            <a:off x="3586697" y="1238790"/>
            <a:ext cx="5018604" cy="4120464"/>
          </a:xfrm>
          <a:prstGeom prst="rect">
            <a:avLst/>
          </a:prstGeom>
        </p:spPr>
      </p:pic>
      <p:pic>
        <p:nvPicPr>
          <p:cNvPr id="6" name="Picture 5">
            <a:extLst>
              <a:ext uri="{FF2B5EF4-FFF2-40B4-BE49-F238E27FC236}">
                <a16:creationId xmlns:a16="http://schemas.microsoft.com/office/drawing/2014/main" id="{F9380E48-52F7-48FF-9016-4081EFBA7C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56956" y="885747"/>
            <a:ext cx="3814880" cy="5086506"/>
          </a:xfrm>
          <a:prstGeom prst="rect">
            <a:avLst/>
          </a:prstGeom>
        </p:spPr>
      </p:pic>
      <p:pic>
        <p:nvPicPr>
          <p:cNvPr id="7" name="Picture 6" descr="A close up of a sign&#10;&#10;Description automatically generated">
            <a:extLst>
              <a:ext uri="{FF2B5EF4-FFF2-40B4-BE49-F238E27FC236}">
                <a16:creationId xmlns:a16="http://schemas.microsoft.com/office/drawing/2014/main" id="{ACC9FAB1-0BD2-4D87-99A4-B477BA54394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81494" y="3918971"/>
            <a:ext cx="3229007" cy="2531153"/>
          </a:xfrm>
          <a:prstGeom prst="rect">
            <a:avLst/>
          </a:prstGeom>
        </p:spPr>
      </p:pic>
      <p:sp>
        <p:nvSpPr>
          <p:cNvPr id="8" name="Arrow: Right 7">
            <a:extLst>
              <a:ext uri="{FF2B5EF4-FFF2-40B4-BE49-F238E27FC236}">
                <a16:creationId xmlns:a16="http://schemas.microsoft.com/office/drawing/2014/main" id="{9E9ED218-62D0-45ED-915F-AEEE9F0193F2}"/>
              </a:ext>
            </a:extLst>
          </p:cNvPr>
          <p:cNvSpPr/>
          <p:nvPr/>
        </p:nvSpPr>
        <p:spPr>
          <a:xfrm rot="4937328">
            <a:off x="5184141" y="1765838"/>
            <a:ext cx="795474" cy="31016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10080FE7-AA67-4C0F-B2F6-2B54F8FE663F}"/>
              </a:ext>
            </a:extLst>
          </p:cNvPr>
          <p:cNvSpPr txBox="1"/>
          <p:nvPr/>
        </p:nvSpPr>
        <p:spPr>
          <a:xfrm>
            <a:off x="5816591" y="1620041"/>
            <a:ext cx="2466407" cy="584775"/>
          </a:xfrm>
          <a:prstGeom prst="rect">
            <a:avLst/>
          </a:prstGeom>
          <a:noFill/>
        </p:spPr>
        <p:txBody>
          <a:bodyPr wrap="square" rtlCol="0">
            <a:spAutoFit/>
          </a:bodyPr>
          <a:lstStyle/>
          <a:p>
            <a:r>
              <a:rPr lang="en-GB" sz="3200" dirty="0">
                <a:solidFill>
                  <a:schemeClr val="bg1"/>
                </a:solidFill>
              </a:rPr>
              <a:t>TCT Opening</a:t>
            </a:r>
          </a:p>
        </p:txBody>
      </p:sp>
      <p:sp>
        <p:nvSpPr>
          <p:cNvPr id="10" name="Rectangle 9">
            <a:extLst>
              <a:ext uri="{FF2B5EF4-FFF2-40B4-BE49-F238E27FC236}">
                <a16:creationId xmlns:a16="http://schemas.microsoft.com/office/drawing/2014/main" id="{E4F3BCB6-456A-4672-B436-A1F85BE689FC}"/>
              </a:ext>
            </a:extLst>
          </p:cNvPr>
          <p:cNvSpPr/>
          <p:nvPr/>
        </p:nvSpPr>
        <p:spPr>
          <a:xfrm>
            <a:off x="138443" y="771576"/>
            <a:ext cx="3778620" cy="1200329"/>
          </a:xfrm>
          <a:prstGeom prst="rect">
            <a:avLst/>
          </a:prstGeom>
        </p:spPr>
        <p:txBody>
          <a:bodyPr wrap="square">
            <a:spAutoFit/>
          </a:bodyPr>
          <a:lstStyle/>
          <a:p>
            <a:r>
              <a:rPr lang="en-GB" sz="2400" b="1" dirty="0">
                <a:solidFill>
                  <a:srgbClr val="002060"/>
                </a:solidFill>
              </a:rPr>
              <a:t>Second attempt/ adjustment to more narrow beam spot: 50</a:t>
            </a:r>
            <a:r>
              <a:rPr lang="en-GB" sz="2400" dirty="0">
                <a:solidFill>
                  <a:srgbClr val="000000"/>
                </a:solidFill>
                <a:latin typeface="Calibri" panose="020F0502020204030204" pitchFamily="34" charset="0"/>
              </a:rPr>
              <a:t> </a:t>
            </a:r>
            <a:r>
              <a:rPr lang="en-GB" sz="2400" b="1" dirty="0">
                <a:solidFill>
                  <a:srgbClr val="002060"/>
                </a:solidFill>
                <a:latin typeface="Calibri" panose="020F0502020204030204" pitchFamily="34" charset="0"/>
              </a:rPr>
              <a:t>µm</a:t>
            </a:r>
            <a:endParaRPr lang="en-GB" sz="2400" b="1" dirty="0">
              <a:solidFill>
                <a:srgbClr val="002060"/>
              </a:solidFill>
            </a:endParaRPr>
          </a:p>
        </p:txBody>
      </p:sp>
      <p:sp>
        <p:nvSpPr>
          <p:cNvPr id="11" name="Rectangle 10">
            <a:extLst>
              <a:ext uri="{FF2B5EF4-FFF2-40B4-BE49-F238E27FC236}">
                <a16:creationId xmlns:a16="http://schemas.microsoft.com/office/drawing/2014/main" id="{A5357510-DBF9-45C7-9F8E-E40019509593}"/>
              </a:ext>
            </a:extLst>
          </p:cNvPr>
          <p:cNvSpPr/>
          <p:nvPr/>
        </p:nvSpPr>
        <p:spPr>
          <a:xfrm>
            <a:off x="27441" y="68009"/>
            <a:ext cx="11975335" cy="57287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800" dirty="0"/>
              <a:t>Paramount importance for TPA– Good Beam Focus</a:t>
            </a:r>
          </a:p>
        </p:txBody>
      </p:sp>
      <p:sp>
        <p:nvSpPr>
          <p:cNvPr id="2" name="Rectangle 1">
            <a:extLst>
              <a:ext uri="{FF2B5EF4-FFF2-40B4-BE49-F238E27FC236}">
                <a16:creationId xmlns:a16="http://schemas.microsoft.com/office/drawing/2014/main" id="{2E261DF1-A6DB-4C59-ACEE-9EF1A4E205C2}"/>
              </a:ext>
            </a:extLst>
          </p:cNvPr>
          <p:cNvSpPr/>
          <p:nvPr/>
        </p:nvSpPr>
        <p:spPr>
          <a:xfrm>
            <a:off x="8608045" y="1017222"/>
            <a:ext cx="3112703" cy="707886"/>
          </a:xfrm>
          <a:prstGeom prst="rect">
            <a:avLst/>
          </a:prstGeom>
        </p:spPr>
        <p:txBody>
          <a:bodyPr wrap="square">
            <a:spAutoFit/>
          </a:bodyPr>
          <a:lstStyle/>
          <a:p>
            <a:r>
              <a:rPr lang="en-GB" sz="2000" b="1" dirty="0">
                <a:solidFill>
                  <a:schemeClr val="bg1"/>
                </a:solidFill>
                <a:latin typeface="Arial" panose="020B0604020202020204" pitchFamily="34" charset="0"/>
              </a:rPr>
              <a:t>camera with microscopic lens </a:t>
            </a:r>
            <a:endParaRPr lang="en-GB" sz="2000" b="1" i="0" u="none" strike="noStrike" dirty="0">
              <a:solidFill>
                <a:schemeClr val="bg1"/>
              </a:solidFill>
              <a:effectLst/>
              <a:latin typeface="Arial" panose="020B0604020202020204" pitchFamily="34" charset="0"/>
            </a:endParaRPr>
          </a:p>
        </p:txBody>
      </p:sp>
      <p:sp>
        <p:nvSpPr>
          <p:cNvPr id="12" name="Rectangle 11">
            <a:extLst>
              <a:ext uri="{FF2B5EF4-FFF2-40B4-BE49-F238E27FC236}">
                <a16:creationId xmlns:a16="http://schemas.microsoft.com/office/drawing/2014/main" id="{370B2887-0DC0-4314-BBAF-9A015529B323}"/>
              </a:ext>
            </a:extLst>
          </p:cNvPr>
          <p:cNvSpPr/>
          <p:nvPr/>
        </p:nvSpPr>
        <p:spPr>
          <a:xfrm>
            <a:off x="9590774" y="4422102"/>
            <a:ext cx="2581787" cy="400110"/>
          </a:xfrm>
          <a:prstGeom prst="rect">
            <a:avLst/>
          </a:prstGeom>
        </p:spPr>
        <p:txBody>
          <a:bodyPr wrap="square">
            <a:spAutoFit/>
          </a:bodyPr>
          <a:lstStyle/>
          <a:p>
            <a:r>
              <a:rPr lang="en-GB" sz="2000" b="1" dirty="0">
                <a:solidFill>
                  <a:schemeClr val="bg1"/>
                </a:solidFill>
                <a:latin typeface="Arial" panose="020B0604020202020204" pitchFamily="34" charset="0"/>
              </a:rPr>
              <a:t> focusing parabola </a:t>
            </a:r>
            <a:endParaRPr lang="en-GB" sz="2000" b="1" i="0" u="none" strike="noStrike" dirty="0">
              <a:solidFill>
                <a:schemeClr val="bg1"/>
              </a:solidFill>
              <a:effectLst/>
              <a:latin typeface="Arial" panose="020B0604020202020204" pitchFamily="34" charset="0"/>
            </a:endParaRPr>
          </a:p>
        </p:txBody>
      </p:sp>
      <p:sp>
        <p:nvSpPr>
          <p:cNvPr id="3" name="TextBox 2">
            <a:extLst>
              <a:ext uri="{FF2B5EF4-FFF2-40B4-BE49-F238E27FC236}">
                <a16:creationId xmlns:a16="http://schemas.microsoft.com/office/drawing/2014/main" id="{DE59729D-6815-45B7-85EA-08C343B2D5F4}"/>
              </a:ext>
            </a:extLst>
          </p:cNvPr>
          <p:cNvSpPr txBox="1"/>
          <p:nvPr/>
        </p:nvSpPr>
        <p:spPr>
          <a:xfrm>
            <a:off x="4624552" y="2827283"/>
            <a:ext cx="3531677" cy="1200329"/>
          </a:xfrm>
          <a:prstGeom prst="rect">
            <a:avLst/>
          </a:prstGeom>
          <a:noFill/>
        </p:spPr>
        <p:txBody>
          <a:bodyPr wrap="square" rtlCol="0">
            <a:spAutoFit/>
          </a:bodyPr>
          <a:lstStyle/>
          <a:p>
            <a:r>
              <a:rPr lang="en-GB" b="1" dirty="0">
                <a:solidFill>
                  <a:srgbClr val="FFFF00"/>
                </a:solidFill>
              </a:rPr>
              <a:t>The laser spot is still far from optimal (yellow arrow), so the further improvements are necessary. </a:t>
            </a:r>
          </a:p>
        </p:txBody>
      </p:sp>
    </p:spTree>
    <p:extLst>
      <p:ext uri="{BB962C8B-B14F-4D97-AF65-F5344CB8AC3E}">
        <p14:creationId xmlns:p14="http://schemas.microsoft.com/office/powerpoint/2010/main" val="2737451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26B402D-371A-4751-9BE9-FBD9020DF77F}"/>
              </a:ext>
            </a:extLst>
          </p:cNvPr>
          <p:cNvSpPr>
            <a:spLocks noGrp="1"/>
          </p:cNvSpPr>
          <p:nvPr>
            <p:ph type="title"/>
          </p:nvPr>
        </p:nvSpPr>
        <p:spPr>
          <a:xfrm>
            <a:off x="1215498" y="169773"/>
            <a:ext cx="3363974" cy="1607060"/>
          </a:xfrm>
          <a:solidFill>
            <a:schemeClr val="bg1"/>
          </a:solidFill>
          <a:ln w="19050">
            <a:solidFill>
              <a:schemeClr val="bg1"/>
            </a:solidFill>
          </a:ln>
        </p:spPr>
        <p:txBody>
          <a:bodyPr vert="horz" wrap="square" lIns="91440" tIns="45720" rIns="91440" bIns="45720" rtlCol="0" anchor="ctr">
            <a:normAutofit fontScale="90000"/>
          </a:bodyPr>
          <a:lstStyle/>
          <a:p>
            <a:pPr algn="ctr"/>
            <a:r>
              <a:rPr lang="en-US" sz="2800" b="1" kern="1200" dirty="0">
                <a:solidFill>
                  <a:schemeClr val="tx1"/>
                </a:solidFill>
                <a:latin typeface="+mj-lt"/>
                <a:ea typeface="+mj-ea"/>
                <a:cs typeface="+mj-cs"/>
              </a:rPr>
              <a:t>2</a:t>
            </a:r>
            <a:r>
              <a:rPr lang="en-US" sz="2800" b="1" kern="1200" baseline="30000" dirty="0">
                <a:solidFill>
                  <a:schemeClr val="tx1"/>
                </a:solidFill>
                <a:latin typeface="+mj-lt"/>
                <a:ea typeface="+mj-ea"/>
                <a:cs typeface="+mj-cs"/>
              </a:rPr>
              <a:t>nd</a:t>
            </a:r>
            <a:r>
              <a:rPr lang="en-US" sz="2800" b="1" kern="1200" dirty="0">
                <a:solidFill>
                  <a:schemeClr val="tx1"/>
                </a:solidFill>
                <a:latin typeface="+mj-lt"/>
                <a:ea typeface="+mj-ea"/>
                <a:cs typeface="+mj-cs"/>
              </a:rPr>
              <a:t> Scan: Signal Amplitude dependence on Laser Intensity</a:t>
            </a:r>
            <a:br>
              <a:rPr lang="en-US" sz="2800" b="1" kern="1200" dirty="0">
                <a:solidFill>
                  <a:schemeClr val="tx1"/>
                </a:solidFill>
                <a:latin typeface="+mj-lt"/>
                <a:ea typeface="+mj-ea"/>
                <a:cs typeface="+mj-cs"/>
              </a:rPr>
            </a:br>
            <a:r>
              <a:rPr lang="en-US" sz="2200" kern="1200" dirty="0">
                <a:solidFill>
                  <a:srgbClr val="00B0F0"/>
                </a:solidFill>
                <a:latin typeface="+mj-lt"/>
                <a:ea typeface="+mj-ea"/>
                <a:cs typeface="+mj-cs"/>
              </a:rPr>
              <a:t>beam size of </a:t>
            </a:r>
            <a:r>
              <a:rPr lang="en-GB" sz="2200" dirty="0">
                <a:solidFill>
                  <a:srgbClr val="00B0F0"/>
                </a:solidFill>
              </a:rPr>
              <a:t>50</a:t>
            </a:r>
            <a:r>
              <a:rPr lang="en-GB" sz="2200" dirty="0">
                <a:solidFill>
                  <a:srgbClr val="00B0F0"/>
                </a:solidFill>
                <a:latin typeface="Calibri" panose="020F0502020204030204" pitchFamily="34" charset="0"/>
              </a:rPr>
              <a:t> um</a:t>
            </a:r>
            <a:endParaRPr lang="en-US" sz="2200" kern="1200" dirty="0">
              <a:solidFill>
                <a:srgbClr val="00B0F0"/>
              </a:solidFill>
            </a:endParaRPr>
          </a:p>
        </p:txBody>
      </p:sp>
      <p:sp>
        <p:nvSpPr>
          <p:cNvPr id="3" name="Rectangle 2">
            <a:extLst>
              <a:ext uri="{FF2B5EF4-FFF2-40B4-BE49-F238E27FC236}">
                <a16:creationId xmlns:a16="http://schemas.microsoft.com/office/drawing/2014/main" id="{3D469258-1317-4539-BA84-0AE5036000DD}"/>
              </a:ext>
            </a:extLst>
          </p:cNvPr>
          <p:cNvSpPr/>
          <p:nvPr/>
        </p:nvSpPr>
        <p:spPr>
          <a:xfrm>
            <a:off x="277204" y="2482845"/>
            <a:ext cx="4139547" cy="4207877"/>
          </a:xfrm>
          <a:prstGeom prst="rect">
            <a:avLst/>
          </a:prstGeom>
        </p:spPr>
        <p:txBody>
          <a:bodyPr vert="horz" lIns="91440" tIns="45720" rIns="91440" bIns="45720" rtlCol="0">
            <a:normAutofit fontScale="92500" lnSpcReduction="20000"/>
          </a:bodyPr>
          <a:lstStyle/>
          <a:p>
            <a:pPr marL="342900" indent="-285750">
              <a:lnSpc>
                <a:spcPct val="90000"/>
              </a:lnSpc>
              <a:spcAft>
                <a:spcPts val="600"/>
              </a:spcAft>
              <a:buFont typeface="Wingdings" panose="05000000000000000000" pitchFamily="2" charset="2"/>
              <a:buChar char="q"/>
            </a:pPr>
            <a:r>
              <a:rPr lang="en-US" sz="1400" dirty="0"/>
              <a:t>Signal at 1450 nm, which can only be through two photon absorption, should in that case have quadratic behavior on power. That was not seen</a:t>
            </a:r>
          </a:p>
          <a:p>
            <a:pPr marL="57150">
              <a:lnSpc>
                <a:spcPct val="90000"/>
              </a:lnSpc>
              <a:spcAft>
                <a:spcPts val="600"/>
              </a:spcAft>
            </a:pPr>
            <a:endParaRPr lang="en-US" sz="1400" dirty="0"/>
          </a:p>
          <a:p>
            <a:pPr marL="342900" indent="-285750">
              <a:lnSpc>
                <a:spcPct val="90000"/>
              </a:lnSpc>
              <a:spcAft>
                <a:spcPts val="600"/>
              </a:spcAft>
              <a:buFont typeface="Wingdings" panose="05000000000000000000" pitchFamily="2" charset="2"/>
              <a:buChar char="q"/>
            </a:pPr>
            <a:r>
              <a:rPr lang="en-US" sz="1400" dirty="0"/>
              <a:t>What we see is the single photon absorption in silicon for 800 nm.</a:t>
            </a:r>
          </a:p>
          <a:p>
            <a:pPr marL="342900" indent="-285750">
              <a:lnSpc>
                <a:spcPct val="90000"/>
              </a:lnSpc>
              <a:spcAft>
                <a:spcPts val="600"/>
              </a:spcAft>
              <a:buFont typeface="Wingdings" panose="05000000000000000000" pitchFamily="2" charset="2"/>
              <a:buChar char="q"/>
            </a:pPr>
            <a:endParaRPr lang="en-US" sz="1400" dirty="0"/>
          </a:p>
          <a:p>
            <a:pPr marL="1257300" lvl="2" indent="-285750">
              <a:lnSpc>
                <a:spcPct val="90000"/>
              </a:lnSpc>
              <a:spcAft>
                <a:spcPts val="600"/>
              </a:spcAft>
              <a:buFont typeface="Wingdings" panose="05000000000000000000" pitchFamily="2" charset="2"/>
              <a:buChar char="q"/>
            </a:pPr>
            <a:r>
              <a:rPr lang="en-US" sz="1400" dirty="0"/>
              <a:t> 1450 nm has a residual contribution from 800 nm (0.001%) which is however enough, to cause a sizeable signal; </a:t>
            </a:r>
          </a:p>
          <a:p>
            <a:pPr marL="1257300" lvl="2" indent="-285750">
              <a:lnSpc>
                <a:spcPct val="90000"/>
              </a:lnSpc>
              <a:spcAft>
                <a:spcPts val="600"/>
              </a:spcAft>
              <a:buFont typeface="Wingdings" panose="05000000000000000000" pitchFamily="2" charset="2"/>
              <a:buChar char="q"/>
            </a:pPr>
            <a:r>
              <a:rPr lang="en-US" sz="1400" dirty="0"/>
              <a:t>This means that 26</a:t>
            </a:r>
            <a:r>
              <a:rPr lang="el-GR" sz="1400" dirty="0">
                <a:solidFill>
                  <a:schemeClr val="bg1">
                    <a:lumMod val="95000"/>
                    <a:lumOff val="5000"/>
                  </a:schemeClr>
                </a:solidFill>
              </a:rPr>
              <a:t> </a:t>
            </a:r>
            <a:r>
              <a:rPr lang="el-GR" sz="1400" dirty="0"/>
              <a:t>μ</a:t>
            </a:r>
            <a:r>
              <a:rPr lang="en-US" sz="1400" dirty="0"/>
              <a:t>W of 1450 nm has around  26 x 10</a:t>
            </a:r>
            <a:r>
              <a:rPr lang="en-US" sz="1400" baseline="30000" dirty="0"/>
              <a:t>-3 </a:t>
            </a:r>
            <a:r>
              <a:rPr lang="en-US" sz="1400" dirty="0"/>
              <a:t>x 10</a:t>
            </a:r>
            <a:r>
              <a:rPr lang="en-US" sz="1400" baseline="30000" dirty="0"/>
              <a:t>-5  </a:t>
            </a:r>
            <a:r>
              <a:rPr lang="en-US" sz="1400" dirty="0"/>
              <a:t>=230 x 10</a:t>
            </a:r>
            <a:r>
              <a:rPr lang="en-US" sz="1400" baseline="30000" dirty="0"/>
              <a:t>-9</a:t>
            </a:r>
            <a:r>
              <a:rPr lang="en-US" sz="1400" dirty="0"/>
              <a:t> =230 </a:t>
            </a:r>
            <a:r>
              <a:rPr lang="en-US" sz="1400" dirty="0" err="1"/>
              <a:t>pW</a:t>
            </a:r>
            <a:r>
              <a:rPr lang="en-US" sz="1400" dirty="0"/>
              <a:t> – enough to produce the signal of 800 nm. </a:t>
            </a:r>
          </a:p>
          <a:p>
            <a:pPr marL="1257300" lvl="2" indent="-285750">
              <a:lnSpc>
                <a:spcPct val="90000"/>
              </a:lnSpc>
              <a:spcAft>
                <a:spcPts val="600"/>
              </a:spcAft>
              <a:buFont typeface="Wingdings" panose="05000000000000000000" pitchFamily="2" charset="2"/>
              <a:buChar char="q"/>
            </a:pPr>
            <a:endParaRPr lang="en-US" sz="1400" dirty="0"/>
          </a:p>
          <a:p>
            <a:pPr marL="2171700" lvl="4" indent="-285750">
              <a:lnSpc>
                <a:spcPct val="90000"/>
              </a:lnSpc>
              <a:spcAft>
                <a:spcPts val="600"/>
              </a:spcAft>
              <a:buFont typeface="Wingdings" panose="05000000000000000000" pitchFamily="2" charset="2"/>
              <a:buChar char="q"/>
            </a:pPr>
            <a:r>
              <a:rPr lang="en-US" sz="1400" dirty="0"/>
              <a:t>Exp with 800 nm shows that 237 </a:t>
            </a:r>
            <a:r>
              <a:rPr lang="en-US" sz="1400" dirty="0" err="1"/>
              <a:t>pW</a:t>
            </a:r>
            <a:r>
              <a:rPr lang="en-US" sz="1400" dirty="0"/>
              <a:t> of 800 nm produces the signal amplitude of 600 mV</a:t>
            </a:r>
          </a:p>
          <a:p>
            <a:pPr marL="342900" indent="-285750">
              <a:lnSpc>
                <a:spcPct val="90000"/>
              </a:lnSpc>
              <a:spcAft>
                <a:spcPts val="600"/>
              </a:spcAft>
              <a:buFont typeface="Wingdings" panose="05000000000000000000" pitchFamily="2" charset="2"/>
              <a:buChar char="q"/>
            </a:pPr>
            <a:r>
              <a:rPr lang="en-US" sz="1400" dirty="0"/>
              <a:t>The focusing performance (50 µm spot) in these tests was probably not good enough for TPA (confinement in space-time).</a:t>
            </a:r>
          </a:p>
        </p:txBody>
      </p:sp>
      <p:graphicFrame>
        <p:nvGraphicFramePr>
          <p:cNvPr id="12" name="Chart 11">
            <a:extLst>
              <a:ext uri="{FF2B5EF4-FFF2-40B4-BE49-F238E27FC236}">
                <a16:creationId xmlns:a16="http://schemas.microsoft.com/office/drawing/2014/main" id="{7CD14977-2C3C-47A8-AC61-521B774B2566}"/>
              </a:ext>
            </a:extLst>
          </p:cNvPr>
          <p:cNvGraphicFramePr>
            <a:graphicFrameLocks/>
          </p:cNvGraphicFramePr>
          <p:nvPr>
            <p:extLst>
              <p:ext uri="{D42A27DB-BD31-4B8C-83A1-F6EECF244321}">
                <p14:modId xmlns:p14="http://schemas.microsoft.com/office/powerpoint/2010/main" val="2107541568"/>
              </p:ext>
            </p:extLst>
          </p:nvPr>
        </p:nvGraphicFramePr>
        <p:xfrm>
          <a:off x="5871628" y="378906"/>
          <a:ext cx="5676904" cy="4207877"/>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6512D83C-757B-4C08-B10D-2CB3C99A4C1B}"/>
              </a:ext>
            </a:extLst>
          </p:cNvPr>
          <p:cNvSpPr txBox="1"/>
          <p:nvPr/>
        </p:nvSpPr>
        <p:spPr>
          <a:xfrm>
            <a:off x="10353071" y="5097482"/>
            <a:ext cx="1454226" cy="369332"/>
          </a:xfrm>
          <a:prstGeom prst="rect">
            <a:avLst/>
          </a:prstGeom>
          <a:noFill/>
        </p:spPr>
        <p:txBody>
          <a:bodyPr wrap="square" rtlCol="0">
            <a:spAutoFit/>
          </a:bodyPr>
          <a:lstStyle/>
          <a:p>
            <a:r>
              <a:rPr lang="en-GB" b="1" dirty="0">
                <a:solidFill>
                  <a:schemeClr val="bg1">
                    <a:lumMod val="95000"/>
                    <a:lumOff val="5000"/>
                  </a:schemeClr>
                </a:solidFill>
              </a:rPr>
              <a:t>Power (</a:t>
            </a:r>
            <a:r>
              <a:rPr lang="el-GR" b="1" dirty="0">
                <a:solidFill>
                  <a:schemeClr val="bg1">
                    <a:lumMod val="95000"/>
                    <a:lumOff val="5000"/>
                  </a:schemeClr>
                </a:solidFill>
              </a:rPr>
              <a:t>μ</a:t>
            </a:r>
            <a:r>
              <a:rPr lang="en-GB" b="1" dirty="0">
                <a:solidFill>
                  <a:schemeClr val="bg1">
                    <a:lumMod val="95000"/>
                    <a:lumOff val="5000"/>
                  </a:schemeClr>
                </a:solidFill>
              </a:rPr>
              <a:t>W)</a:t>
            </a:r>
          </a:p>
        </p:txBody>
      </p:sp>
      <p:sp>
        <p:nvSpPr>
          <p:cNvPr id="13" name="TextBox 12">
            <a:extLst>
              <a:ext uri="{FF2B5EF4-FFF2-40B4-BE49-F238E27FC236}">
                <a16:creationId xmlns:a16="http://schemas.microsoft.com/office/drawing/2014/main" id="{51A3A840-DDAF-4571-8ED3-08533A182D2F}"/>
              </a:ext>
            </a:extLst>
          </p:cNvPr>
          <p:cNvSpPr txBox="1"/>
          <p:nvPr/>
        </p:nvSpPr>
        <p:spPr>
          <a:xfrm>
            <a:off x="4744503" y="1663972"/>
            <a:ext cx="1311008" cy="923330"/>
          </a:xfrm>
          <a:prstGeom prst="rect">
            <a:avLst/>
          </a:prstGeom>
          <a:noFill/>
        </p:spPr>
        <p:txBody>
          <a:bodyPr wrap="square" rtlCol="0">
            <a:spAutoFit/>
          </a:bodyPr>
          <a:lstStyle/>
          <a:p>
            <a:r>
              <a:rPr lang="en-GB" b="1" dirty="0">
                <a:solidFill>
                  <a:schemeClr val="bg1"/>
                </a:solidFill>
              </a:rPr>
              <a:t>Amplitude signal (mV)</a:t>
            </a:r>
            <a:r>
              <a:rPr lang="en-GB" b="1" dirty="0"/>
              <a:t>)</a:t>
            </a:r>
          </a:p>
        </p:txBody>
      </p:sp>
      <p:cxnSp>
        <p:nvCxnSpPr>
          <p:cNvPr id="16" name="Straight Connector 15">
            <a:extLst>
              <a:ext uri="{FF2B5EF4-FFF2-40B4-BE49-F238E27FC236}">
                <a16:creationId xmlns:a16="http://schemas.microsoft.com/office/drawing/2014/main" id="{3889AA6D-10E3-4A5B-92F3-894A25059CAD}"/>
              </a:ext>
            </a:extLst>
          </p:cNvPr>
          <p:cNvCxnSpPr>
            <a:cxnSpLocks/>
          </p:cNvCxnSpPr>
          <p:nvPr/>
        </p:nvCxnSpPr>
        <p:spPr>
          <a:xfrm flipV="1">
            <a:off x="6313483" y="1644975"/>
            <a:ext cx="4508728" cy="21692"/>
          </a:xfrm>
          <a:prstGeom prst="line">
            <a:avLst/>
          </a:prstGeom>
        </p:spPr>
        <p:style>
          <a:lnRef idx="1">
            <a:schemeClr val="accent1"/>
          </a:lnRef>
          <a:fillRef idx="0">
            <a:schemeClr val="accent1"/>
          </a:fillRef>
          <a:effectRef idx="0">
            <a:schemeClr val="accent1"/>
          </a:effectRef>
          <a:fontRef idx="minor">
            <a:schemeClr val="tx1"/>
          </a:fontRef>
        </p:style>
      </p:cxnSp>
      <p:sp>
        <p:nvSpPr>
          <p:cNvPr id="17" name="Arrow: Down 16">
            <a:extLst>
              <a:ext uri="{FF2B5EF4-FFF2-40B4-BE49-F238E27FC236}">
                <a16:creationId xmlns:a16="http://schemas.microsoft.com/office/drawing/2014/main" id="{66147DE7-34EC-47B1-A412-CFE4F101D1A4}"/>
              </a:ext>
            </a:extLst>
          </p:cNvPr>
          <p:cNvSpPr/>
          <p:nvPr/>
        </p:nvSpPr>
        <p:spPr>
          <a:xfrm rot="10633468">
            <a:off x="9212124" y="1318752"/>
            <a:ext cx="142168" cy="3338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EF59B7D3-3CE2-4F20-AA30-5608AE05E018}"/>
              </a:ext>
            </a:extLst>
          </p:cNvPr>
          <p:cNvSpPr txBox="1"/>
          <p:nvPr/>
        </p:nvSpPr>
        <p:spPr>
          <a:xfrm>
            <a:off x="4579472" y="4834022"/>
            <a:ext cx="3361765" cy="738664"/>
          </a:xfrm>
          <a:prstGeom prst="rect">
            <a:avLst/>
          </a:prstGeom>
          <a:noFill/>
        </p:spPr>
        <p:txBody>
          <a:bodyPr wrap="square" rtlCol="0">
            <a:spAutoFit/>
          </a:bodyPr>
          <a:lstStyle/>
          <a:p>
            <a:pPr marL="285750" indent="-285750">
              <a:buFont typeface="Wingdings" panose="05000000000000000000" pitchFamily="2" charset="2"/>
              <a:buChar char="q"/>
            </a:pPr>
            <a:r>
              <a:rPr lang="en-GB" sz="1400" dirty="0">
                <a:solidFill>
                  <a:schemeClr val="bg1"/>
                </a:solidFill>
                <a:highlight>
                  <a:srgbClr val="00FF00"/>
                </a:highlight>
              </a:rPr>
              <a:t>3mm</a:t>
            </a:r>
            <a:r>
              <a:rPr lang="en-GB" sz="1400" baseline="30000" dirty="0">
                <a:solidFill>
                  <a:schemeClr val="bg1"/>
                </a:solidFill>
                <a:highlight>
                  <a:srgbClr val="00FF00"/>
                </a:highlight>
              </a:rPr>
              <a:t>2</a:t>
            </a:r>
            <a:r>
              <a:rPr lang="en-GB" sz="1400" dirty="0">
                <a:solidFill>
                  <a:schemeClr val="bg1"/>
                </a:solidFill>
                <a:highlight>
                  <a:srgbClr val="00FF00"/>
                </a:highlight>
              </a:rPr>
              <a:t> beam spot </a:t>
            </a:r>
            <a:r>
              <a:rPr lang="en-GB" sz="1400" dirty="0">
                <a:solidFill>
                  <a:schemeClr val="bg1"/>
                </a:solidFill>
              </a:rPr>
              <a:t>: </a:t>
            </a:r>
          </a:p>
          <a:p>
            <a:r>
              <a:rPr lang="en-GB" sz="1400" dirty="0">
                <a:solidFill>
                  <a:schemeClr val="bg1"/>
                </a:solidFill>
              </a:rPr>
              <a:t>170 </a:t>
            </a:r>
            <a:r>
              <a:rPr lang="el-GR" sz="1400" dirty="0">
                <a:solidFill>
                  <a:schemeClr val="bg1">
                    <a:lumMod val="95000"/>
                    <a:lumOff val="5000"/>
                  </a:schemeClr>
                </a:solidFill>
              </a:rPr>
              <a:t> μ</a:t>
            </a:r>
            <a:r>
              <a:rPr lang="en-GB" sz="1400" dirty="0">
                <a:solidFill>
                  <a:schemeClr val="bg1"/>
                </a:solidFill>
              </a:rPr>
              <a:t>W of 1450 nm produces amplitude signal of around 600 mV</a:t>
            </a:r>
          </a:p>
        </p:txBody>
      </p:sp>
      <p:sp>
        <p:nvSpPr>
          <p:cNvPr id="21" name="TextBox 20">
            <a:extLst>
              <a:ext uri="{FF2B5EF4-FFF2-40B4-BE49-F238E27FC236}">
                <a16:creationId xmlns:a16="http://schemas.microsoft.com/office/drawing/2014/main" id="{5A65547D-0498-429D-B51F-AE190A2CC69A}"/>
              </a:ext>
            </a:extLst>
          </p:cNvPr>
          <p:cNvSpPr txBox="1"/>
          <p:nvPr/>
        </p:nvSpPr>
        <p:spPr>
          <a:xfrm>
            <a:off x="4613806" y="5616073"/>
            <a:ext cx="2883410" cy="738664"/>
          </a:xfrm>
          <a:prstGeom prst="rect">
            <a:avLst/>
          </a:prstGeom>
          <a:noFill/>
        </p:spPr>
        <p:txBody>
          <a:bodyPr wrap="square" rtlCol="0">
            <a:spAutoFit/>
          </a:bodyPr>
          <a:lstStyle/>
          <a:p>
            <a:pPr marL="285750" indent="-285750">
              <a:buFont typeface="Wingdings" panose="05000000000000000000" pitchFamily="2" charset="2"/>
              <a:buChar char="q"/>
            </a:pPr>
            <a:r>
              <a:rPr lang="en-GB" sz="1400" dirty="0">
                <a:solidFill>
                  <a:schemeClr val="bg1"/>
                </a:solidFill>
                <a:highlight>
                  <a:srgbClr val="2DC808"/>
                </a:highlight>
              </a:rPr>
              <a:t>50 micron beam spot: </a:t>
            </a:r>
          </a:p>
          <a:p>
            <a:r>
              <a:rPr lang="en-GB" sz="1400" dirty="0">
                <a:solidFill>
                  <a:schemeClr val="bg1"/>
                </a:solidFill>
              </a:rPr>
              <a:t>28</a:t>
            </a:r>
            <a:r>
              <a:rPr lang="el-GR" sz="1400" dirty="0">
                <a:solidFill>
                  <a:schemeClr val="bg1">
                    <a:lumMod val="95000"/>
                    <a:lumOff val="5000"/>
                  </a:schemeClr>
                </a:solidFill>
              </a:rPr>
              <a:t> μ</a:t>
            </a:r>
            <a:r>
              <a:rPr lang="en-GB" sz="1400" dirty="0">
                <a:solidFill>
                  <a:schemeClr val="bg1"/>
                </a:solidFill>
              </a:rPr>
              <a:t>W of 1450 nm produces signal of amplitude of around 600 nm.</a:t>
            </a:r>
          </a:p>
        </p:txBody>
      </p:sp>
      <p:sp>
        <p:nvSpPr>
          <p:cNvPr id="22" name="TextBox 21">
            <a:extLst>
              <a:ext uri="{FF2B5EF4-FFF2-40B4-BE49-F238E27FC236}">
                <a16:creationId xmlns:a16="http://schemas.microsoft.com/office/drawing/2014/main" id="{42C7D05F-C1FF-4C93-853C-93D911978E43}"/>
              </a:ext>
            </a:extLst>
          </p:cNvPr>
          <p:cNvSpPr txBox="1"/>
          <p:nvPr/>
        </p:nvSpPr>
        <p:spPr>
          <a:xfrm>
            <a:off x="7941237" y="5689447"/>
            <a:ext cx="3361765" cy="738664"/>
          </a:xfrm>
          <a:prstGeom prst="rect">
            <a:avLst/>
          </a:prstGeom>
          <a:noFill/>
        </p:spPr>
        <p:txBody>
          <a:bodyPr wrap="square" rtlCol="0">
            <a:spAutoFit/>
          </a:bodyPr>
          <a:lstStyle/>
          <a:p>
            <a:pPr marL="285750" indent="-285750">
              <a:buFont typeface="Wingdings" panose="05000000000000000000" pitchFamily="2" charset="2"/>
              <a:buChar char="q"/>
            </a:pPr>
            <a:r>
              <a:rPr lang="en-GB" sz="1400" dirty="0">
                <a:solidFill>
                  <a:schemeClr val="bg1"/>
                </a:solidFill>
              </a:rPr>
              <a:t>This means that reduced beam spot enhanced the signal of “1450 nm” (residuals) what is expected.  </a:t>
            </a:r>
          </a:p>
        </p:txBody>
      </p:sp>
      <p:sp>
        <p:nvSpPr>
          <p:cNvPr id="26" name="Rectangle 25">
            <a:extLst>
              <a:ext uri="{FF2B5EF4-FFF2-40B4-BE49-F238E27FC236}">
                <a16:creationId xmlns:a16="http://schemas.microsoft.com/office/drawing/2014/main" id="{F4C7F97D-0FBB-40E7-9F6C-99CA9A8DF6A0}"/>
              </a:ext>
            </a:extLst>
          </p:cNvPr>
          <p:cNvSpPr/>
          <p:nvPr/>
        </p:nvSpPr>
        <p:spPr>
          <a:xfrm>
            <a:off x="5400007" y="1998745"/>
            <a:ext cx="2685963" cy="1938992"/>
          </a:xfrm>
          <a:prstGeom prst="rect">
            <a:avLst/>
          </a:prstGeom>
        </p:spPr>
        <p:txBody>
          <a:bodyPr wrap="square">
            <a:spAutoFit/>
          </a:bodyPr>
          <a:lstStyle/>
          <a:p>
            <a:pPr lvl="2"/>
            <a:r>
              <a:rPr lang="en-GB" sz="1200" dirty="0"/>
              <a:t>In the future work we will be focused on the beam power that produces smaller signal, staying below 700 mV where the amp is still linear and to go also to lower powers that 20 </a:t>
            </a:r>
            <a:r>
              <a:rPr lang="en-GB" sz="1200" dirty="0" err="1"/>
              <a:t>uW</a:t>
            </a:r>
            <a:r>
              <a:rPr lang="en-GB" sz="1200" dirty="0"/>
              <a:t>, ideally to as low as possible.</a:t>
            </a:r>
          </a:p>
        </p:txBody>
      </p:sp>
      <p:pic>
        <p:nvPicPr>
          <p:cNvPr id="27" name="Picture 26">
            <a:extLst>
              <a:ext uri="{FF2B5EF4-FFF2-40B4-BE49-F238E27FC236}">
                <a16:creationId xmlns:a16="http://schemas.microsoft.com/office/drawing/2014/main" id="{14D0FEC3-63C4-4C10-8EC6-A29393652D6D}"/>
              </a:ext>
            </a:extLst>
          </p:cNvPr>
          <p:cNvPicPr>
            <a:picLocks noChangeAspect="1"/>
          </p:cNvPicPr>
          <p:nvPr/>
        </p:nvPicPr>
        <p:blipFill>
          <a:blip r:embed="rId3"/>
          <a:stretch>
            <a:fillRect/>
          </a:stretch>
        </p:blipFill>
        <p:spPr>
          <a:xfrm rot="5230614">
            <a:off x="6717752" y="1765858"/>
            <a:ext cx="304828" cy="281795"/>
          </a:xfrm>
          <a:prstGeom prst="rect">
            <a:avLst/>
          </a:prstGeom>
        </p:spPr>
      </p:pic>
      <p:sp>
        <p:nvSpPr>
          <p:cNvPr id="5" name="TextBox 4">
            <a:extLst>
              <a:ext uri="{FF2B5EF4-FFF2-40B4-BE49-F238E27FC236}">
                <a16:creationId xmlns:a16="http://schemas.microsoft.com/office/drawing/2014/main" id="{2D27276C-09FF-4E9C-B5D0-2CD95AD2C908}"/>
              </a:ext>
            </a:extLst>
          </p:cNvPr>
          <p:cNvSpPr txBox="1"/>
          <p:nvPr/>
        </p:nvSpPr>
        <p:spPr>
          <a:xfrm>
            <a:off x="9204125" y="2219645"/>
            <a:ext cx="2162140" cy="1384995"/>
          </a:xfrm>
          <a:prstGeom prst="rect">
            <a:avLst/>
          </a:prstGeom>
          <a:solidFill>
            <a:schemeClr val="bg1"/>
          </a:solidFill>
        </p:spPr>
        <p:txBody>
          <a:bodyPr wrap="square" rtlCol="0">
            <a:spAutoFit/>
          </a:bodyPr>
          <a:lstStyle/>
          <a:p>
            <a:pPr marL="285750" indent="-285750">
              <a:buFont typeface="Wingdings" panose="05000000000000000000" pitchFamily="2" charset="2"/>
              <a:buChar char="q"/>
            </a:pPr>
            <a:r>
              <a:rPr lang="en-GB" sz="1400" dirty="0"/>
              <a:t>High LGAD sensitivity to  800 nm!</a:t>
            </a:r>
          </a:p>
          <a:p>
            <a:r>
              <a:rPr lang="en-GB" sz="1400" dirty="0"/>
              <a:t> </a:t>
            </a:r>
          </a:p>
          <a:p>
            <a:pPr marL="285750" indent="-285750">
              <a:buFont typeface="Wingdings" panose="05000000000000000000" pitchFamily="2" charset="2"/>
              <a:buChar char="q"/>
            </a:pPr>
            <a:r>
              <a:rPr lang="en-GB" sz="1400" dirty="0"/>
              <a:t>Next campaign at ELI: beam focus of  FWHM of a few  mikrons </a:t>
            </a:r>
          </a:p>
        </p:txBody>
      </p:sp>
      <p:sp>
        <p:nvSpPr>
          <p:cNvPr id="10" name="Rectangle 9">
            <a:extLst>
              <a:ext uri="{FF2B5EF4-FFF2-40B4-BE49-F238E27FC236}">
                <a16:creationId xmlns:a16="http://schemas.microsoft.com/office/drawing/2014/main" id="{45133BEC-B627-4A2E-A1BF-5BC768159C28}"/>
              </a:ext>
            </a:extLst>
          </p:cNvPr>
          <p:cNvSpPr/>
          <p:nvPr/>
        </p:nvSpPr>
        <p:spPr>
          <a:xfrm>
            <a:off x="6554234" y="162631"/>
            <a:ext cx="1097863" cy="2707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TPA</a:t>
            </a:r>
          </a:p>
        </p:txBody>
      </p:sp>
      <p:sp>
        <p:nvSpPr>
          <p:cNvPr id="14" name="Rectangle 13">
            <a:extLst>
              <a:ext uri="{FF2B5EF4-FFF2-40B4-BE49-F238E27FC236}">
                <a16:creationId xmlns:a16="http://schemas.microsoft.com/office/drawing/2014/main" id="{C37977D8-169A-4C9A-99C0-A40C257A7F17}"/>
              </a:ext>
            </a:extLst>
          </p:cNvPr>
          <p:cNvSpPr/>
          <p:nvPr/>
        </p:nvSpPr>
        <p:spPr>
          <a:xfrm>
            <a:off x="9204125" y="169773"/>
            <a:ext cx="567559" cy="2347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SPA</a:t>
            </a:r>
          </a:p>
        </p:txBody>
      </p:sp>
    </p:spTree>
    <p:extLst>
      <p:ext uri="{BB962C8B-B14F-4D97-AF65-F5344CB8AC3E}">
        <p14:creationId xmlns:p14="http://schemas.microsoft.com/office/powerpoint/2010/main" val="3007369016"/>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57DB457-A8F4-4755-A6F2-A9613599E075}"/>
              </a:ext>
            </a:extLst>
          </p:cNvPr>
          <p:cNvSpPr/>
          <p:nvPr/>
        </p:nvSpPr>
        <p:spPr>
          <a:xfrm>
            <a:off x="291510" y="3604558"/>
            <a:ext cx="6768645" cy="2862322"/>
          </a:xfrm>
          <a:prstGeom prst="rect">
            <a:avLst/>
          </a:prstGeom>
          <a:ln w="50800">
            <a:solidFill>
              <a:schemeClr val="tx1">
                <a:lumMod val="85000"/>
                <a:lumOff val="15000"/>
              </a:schemeClr>
            </a:solidFill>
          </a:ln>
        </p:spPr>
        <p:txBody>
          <a:bodyPr wrap="square">
            <a:spAutoFit/>
          </a:bodyPr>
          <a:lstStyle/>
          <a:p>
            <a:r>
              <a:rPr lang="en-GB" sz="3600" dirty="0"/>
              <a:t>I(</a:t>
            </a:r>
            <a:r>
              <a:rPr lang="en-GB" sz="3600" dirty="0" err="1"/>
              <a:t>r,z,t</a:t>
            </a:r>
            <a:r>
              <a:rPr lang="en-GB" sz="3600" dirty="0"/>
              <a:t>) – Laser Beam Irradiance </a:t>
            </a:r>
          </a:p>
          <a:p>
            <a:r>
              <a:rPr lang="en-GB" sz="3600" b="1" dirty="0"/>
              <a:t>PE – Laser pulse energy </a:t>
            </a:r>
            <a:endParaRPr lang="en-GB" sz="3600" dirty="0"/>
          </a:p>
          <a:p>
            <a:r>
              <a:rPr lang="en-GB" sz="3600" dirty="0"/>
              <a:t>A(</a:t>
            </a:r>
            <a:r>
              <a:rPr lang="en-GB" sz="3600" dirty="0" err="1"/>
              <a:t>r,z</a:t>
            </a:r>
            <a:r>
              <a:rPr lang="en-GB" sz="3600" dirty="0"/>
              <a:t>) – area </a:t>
            </a:r>
          </a:p>
          <a:p>
            <a:r>
              <a:rPr lang="en-GB" sz="3600" b="1" dirty="0"/>
              <a:t>r(z) – Beam radius (spot size) </a:t>
            </a:r>
            <a:endParaRPr lang="en-GB" sz="3600" dirty="0"/>
          </a:p>
          <a:p>
            <a:r>
              <a:rPr lang="en-GB" sz="3600" dirty="0" err="1"/>
              <a:t>Δτ</a:t>
            </a:r>
            <a:r>
              <a:rPr lang="en-GB" sz="3600" dirty="0"/>
              <a:t> – pulse width</a:t>
            </a:r>
          </a:p>
        </p:txBody>
      </p:sp>
      <p:sp>
        <p:nvSpPr>
          <p:cNvPr id="4" name="Rectangle 3">
            <a:extLst>
              <a:ext uri="{FF2B5EF4-FFF2-40B4-BE49-F238E27FC236}">
                <a16:creationId xmlns:a16="http://schemas.microsoft.com/office/drawing/2014/main" id="{12ED0CFA-B619-4A4E-98CD-8C1A9983BF86}"/>
              </a:ext>
            </a:extLst>
          </p:cNvPr>
          <p:cNvSpPr/>
          <p:nvPr/>
        </p:nvSpPr>
        <p:spPr>
          <a:xfrm>
            <a:off x="8118312" y="1181028"/>
            <a:ext cx="3776795" cy="769441"/>
          </a:xfrm>
          <a:prstGeom prst="rect">
            <a:avLst/>
          </a:prstGeom>
          <a:solidFill>
            <a:srgbClr val="2DC808"/>
          </a:solidFill>
          <a:ln w="25400">
            <a:solidFill>
              <a:srgbClr val="071703"/>
            </a:solidFill>
          </a:ln>
        </p:spPr>
        <p:txBody>
          <a:bodyPr wrap="square">
            <a:spAutoFit/>
          </a:bodyPr>
          <a:lstStyle/>
          <a:p>
            <a:r>
              <a:rPr lang="en-GB" sz="4400" i="1" dirty="0"/>
              <a:t>Q</a:t>
            </a:r>
            <a:r>
              <a:rPr lang="en-GB" sz="4400" i="1" baseline="-25000" dirty="0"/>
              <a:t>dep</a:t>
            </a:r>
            <a:r>
              <a:rPr lang="en-GB" sz="4400" i="1" dirty="0"/>
              <a:t>(…) ∼ I</a:t>
            </a:r>
            <a:r>
              <a:rPr lang="en-GB" sz="4400" i="1" baseline="30000" dirty="0"/>
              <a:t>2</a:t>
            </a:r>
            <a:r>
              <a:rPr lang="en-GB" sz="4400" i="1" dirty="0"/>
              <a:t>(…) </a:t>
            </a:r>
          </a:p>
        </p:txBody>
      </p:sp>
      <p:sp>
        <p:nvSpPr>
          <p:cNvPr id="5" name="Rectangle 4">
            <a:extLst>
              <a:ext uri="{FF2B5EF4-FFF2-40B4-BE49-F238E27FC236}">
                <a16:creationId xmlns:a16="http://schemas.microsoft.com/office/drawing/2014/main" id="{9C9AC71B-F7B8-40A6-9785-AE8AD1E391DA}"/>
              </a:ext>
            </a:extLst>
          </p:cNvPr>
          <p:cNvSpPr/>
          <p:nvPr/>
        </p:nvSpPr>
        <p:spPr>
          <a:xfrm>
            <a:off x="5050302" y="3244334"/>
            <a:ext cx="6533674" cy="769441"/>
          </a:xfrm>
          <a:prstGeom prst="rect">
            <a:avLst/>
          </a:prstGeom>
        </p:spPr>
        <p:txBody>
          <a:bodyPr wrap="square">
            <a:spAutoFit/>
          </a:bodyPr>
          <a:lstStyle/>
          <a:p>
            <a:r>
              <a:rPr lang="en-GB" sz="4400" dirty="0"/>
              <a:t>                     </a:t>
            </a: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885482C-923A-4504-87B6-E706C01AAD23}"/>
                  </a:ext>
                </a:extLst>
              </p:cNvPr>
              <p:cNvSpPr/>
              <p:nvPr/>
            </p:nvSpPr>
            <p:spPr>
              <a:xfrm>
                <a:off x="8031584" y="2285839"/>
                <a:ext cx="3950249" cy="1137106"/>
              </a:xfrm>
              <a:prstGeom prst="rect">
                <a:avLst/>
              </a:prstGeom>
              <a:solidFill>
                <a:srgbClr val="FF33CC"/>
              </a:solidFill>
              <a:ln w="28575">
                <a:solidFill>
                  <a:schemeClr val="tx1">
                    <a:lumMod val="95000"/>
                    <a:lumOff val="5000"/>
                  </a:schemeClr>
                </a:solidFill>
              </a:ln>
            </p:spPr>
            <p:txBody>
              <a:bodyPr wrap="none">
                <a:spAutoFit/>
              </a:bodyPr>
              <a:lstStyle/>
              <a:p>
                <a:r>
                  <a:rPr lang="en-GB" sz="4400" b="1" dirty="0"/>
                  <a:t>I(r,z,t)</a:t>
                </a:r>
                <a14:m>
                  <m:oMath xmlns:m="http://schemas.openxmlformats.org/officeDocument/2006/math">
                    <m:r>
                      <a:rPr lang="en-GB" sz="4400" b="1" i="1">
                        <a:latin typeface="Cambria Math" panose="02040503050406030204" pitchFamily="18" charset="0"/>
                      </a:rPr>
                      <m:t>=</m:t>
                    </m:r>
                    <m:f>
                      <m:fPr>
                        <m:ctrlPr>
                          <a:rPr lang="en-GB" sz="4400" b="1" i="1">
                            <a:latin typeface="Cambria Math" panose="02040503050406030204" pitchFamily="18" charset="0"/>
                          </a:rPr>
                        </m:ctrlPr>
                      </m:fPr>
                      <m:num>
                        <m:r>
                          <a:rPr lang="en-GB" sz="4400" b="1" i="1">
                            <a:latin typeface="Cambria Math" panose="02040503050406030204" pitchFamily="18" charset="0"/>
                          </a:rPr>
                          <m:t>𝑷𝑬</m:t>
                        </m:r>
                      </m:num>
                      <m:den>
                        <m:r>
                          <a:rPr lang="en-GB" sz="4400" b="1" i="1">
                            <a:latin typeface="Cambria Math" panose="02040503050406030204" pitchFamily="18" charset="0"/>
                          </a:rPr>
                          <m:t>𝑨</m:t>
                        </m:r>
                        <m:d>
                          <m:dPr>
                            <m:ctrlPr>
                              <a:rPr lang="en-GB" sz="4400" b="1" i="1">
                                <a:latin typeface="Cambria Math" panose="02040503050406030204" pitchFamily="18" charset="0"/>
                              </a:rPr>
                            </m:ctrlPr>
                          </m:dPr>
                          <m:e>
                            <m:r>
                              <a:rPr lang="en-GB" sz="4400" b="1" i="1">
                                <a:latin typeface="Cambria Math" panose="02040503050406030204" pitchFamily="18" charset="0"/>
                              </a:rPr>
                              <m:t>𝒓</m:t>
                            </m:r>
                            <m:r>
                              <a:rPr lang="en-GB" sz="4400" b="1" i="1">
                                <a:latin typeface="Cambria Math" panose="02040503050406030204" pitchFamily="18" charset="0"/>
                              </a:rPr>
                              <m:t>,</m:t>
                            </m:r>
                            <m:r>
                              <a:rPr lang="en-GB" sz="4400" b="1" i="1">
                                <a:latin typeface="Cambria Math" panose="02040503050406030204" pitchFamily="18" charset="0"/>
                              </a:rPr>
                              <m:t>𝒛</m:t>
                            </m:r>
                          </m:e>
                        </m:d>
                        <m:r>
                          <a:rPr lang="en-GB" sz="4400" b="1" i="1">
                            <a:latin typeface="Cambria Math" panose="02040503050406030204" pitchFamily="18" charset="0"/>
                          </a:rPr>
                          <m:t>∗</m:t>
                        </m:r>
                        <m:r>
                          <a:rPr lang="en-GB" sz="4400" b="1" i="1">
                            <a:latin typeface="Cambria Math" panose="02040503050406030204" pitchFamily="18" charset="0"/>
                            <a:ea typeface="Cambria Math" panose="02040503050406030204" pitchFamily="18" charset="0"/>
                          </a:rPr>
                          <m:t>𝜟</m:t>
                        </m:r>
                        <m:r>
                          <a:rPr lang="el-GR" sz="4400" b="1" i="1">
                            <a:latin typeface="Cambria Math" panose="02040503050406030204" pitchFamily="18" charset="0"/>
                          </a:rPr>
                          <m:t>𝝉</m:t>
                        </m:r>
                      </m:den>
                    </m:f>
                  </m:oMath>
                </a14:m>
                <a:endParaRPr lang="en-GB" sz="4400" dirty="0"/>
              </a:p>
            </p:txBody>
          </p:sp>
        </mc:Choice>
        <mc:Fallback xmlns="">
          <p:sp>
            <p:nvSpPr>
              <p:cNvPr id="6" name="Rectangle 5">
                <a:extLst>
                  <a:ext uri="{FF2B5EF4-FFF2-40B4-BE49-F238E27FC236}">
                    <a16:creationId xmlns:a16="http://schemas.microsoft.com/office/drawing/2014/main" id="{7885482C-923A-4504-87B6-E706C01AAD23}"/>
                  </a:ext>
                </a:extLst>
              </p:cNvPr>
              <p:cNvSpPr>
                <a:spLocks noRot="1" noChangeAspect="1" noMove="1" noResize="1" noEditPoints="1" noAdjustHandles="1" noChangeArrowheads="1" noChangeShapeType="1" noTextEdit="1"/>
              </p:cNvSpPr>
              <p:nvPr/>
            </p:nvSpPr>
            <p:spPr>
              <a:xfrm>
                <a:off x="8031584" y="2285839"/>
                <a:ext cx="3950249" cy="1137106"/>
              </a:xfrm>
              <a:prstGeom prst="rect">
                <a:avLst/>
              </a:prstGeom>
              <a:blipFill>
                <a:blip r:embed="rId2"/>
                <a:stretch>
                  <a:fillRect l="-5972" b="-4688"/>
                </a:stretch>
              </a:blipFill>
              <a:ln w="28575">
                <a:solidFill>
                  <a:schemeClr val="tx1">
                    <a:lumMod val="95000"/>
                    <a:lumOff val="5000"/>
                  </a:schemeClr>
                </a:solidFill>
              </a:ln>
            </p:spPr>
            <p:txBody>
              <a:bodyPr/>
              <a:lstStyle/>
              <a:p>
                <a:r>
                  <a:rPr lang="en-GB">
                    <a:noFill/>
                  </a:rPr>
                  <a:t> </a:t>
                </a:r>
              </a:p>
            </p:txBody>
          </p:sp>
        </mc:Fallback>
      </mc:AlternateContent>
      <p:sp>
        <p:nvSpPr>
          <p:cNvPr id="7" name="Rectangle 6">
            <a:extLst>
              <a:ext uri="{FF2B5EF4-FFF2-40B4-BE49-F238E27FC236}">
                <a16:creationId xmlns:a16="http://schemas.microsoft.com/office/drawing/2014/main" id="{F9B5ACA0-EFA0-42E1-9343-DA83AE0D454C}"/>
              </a:ext>
            </a:extLst>
          </p:cNvPr>
          <p:cNvSpPr/>
          <p:nvPr/>
        </p:nvSpPr>
        <p:spPr>
          <a:xfrm>
            <a:off x="8118312" y="3793878"/>
            <a:ext cx="3208606" cy="769441"/>
          </a:xfrm>
          <a:prstGeom prst="rect">
            <a:avLst/>
          </a:prstGeom>
          <a:solidFill>
            <a:srgbClr val="FFFF00"/>
          </a:solidFill>
          <a:ln w="15875">
            <a:solidFill>
              <a:schemeClr val="tx1">
                <a:lumMod val="95000"/>
                <a:lumOff val="5000"/>
              </a:schemeClr>
            </a:solidFill>
          </a:ln>
        </p:spPr>
        <p:txBody>
          <a:bodyPr wrap="square">
            <a:spAutoFit/>
          </a:bodyPr>
          <a:lstStyle/>
          <a:p>
            <a:r>
              <a:rPr lang="en-GB" sz="4400" dirty="0"/>
              <a:t>  </a:t>
            </a:r>
            <a:r>
              <a:rPr lang="en-GB" sz="4400" i="1" dirty="0"/>
              <a:t>Q</a:t>
            </a:r>
            <a:r>
              <a:rPr lang="en-GB" sz="4400" i="1" baseline="-25000" dirty="0"/>
              <a:t>dep</a:t>
            </a:r>
            <a:r>
              <a:rPr lang="en-GB" sz="4400" i="1" dirty="0"/>
              <a:t> ~ (PE)</a:t>
            </a:r>
            <a:r>
              <a:rPr lang="en-GB" sz="4400" i="1" baseline="30000" dirty="0"/>
              <a:t>2</a:t>
            </a:r>
            <a:r>
              <a:rPr lang="en-GB" sz="4400" i="1" dirty="0"/>
              <a:t> </a:t>
            </a:r>
          </a:p>
        </p:txBody>
      </p:sp>
      <p:sp>
        <p:nvSpPr>
          <p:cNvPr id="8" name="Rectangle 7">
            <a:extLst>
              <a:ext uri="{FF2B5EF4-FFF2-40B4-BE49-F238E27FC236}">
                <a16:creationId xmlns:a16="http://schemas.microsoft.com/office/drawing/2014/main" id="{AABF3CC1-92C5-406E-8A37-D0A582535760}"/>
              </a:ext>
            </a:extLst>
          </p:cNvPr>
          <p:cNvSpPr/>
          <p:nvPr/>
        </p:nvSpPr>
        <p:spPr>
          <a:xfrm>
            <a:off x="8296583" y="4958051"/>
            <a:ext cx="2852063" cy="769441"/>
          </a:xfrm>
          <a:prstGeom prst="rect">
            <a:avLst/>
          </a:prstGeom>
          <a:solidFill>
            <a:srgbClr val="00B0F0"/>
          </a:solidFill>
          <a:ln w="12700">
            <a:solidFill>
              <a:schemeClr val="tx1">
                <a:lumMod val="95000"/>
                <a:lumOff val="5000"/>
              </a:schemeClr>
            </a:solidFill>
          </a:ln>
        </p:spPr>
        <p:txBody>
          <a:bodyPr wrap="none">
            <a:spAutoFit/>
          </a:bodyPr>
          <a:lstStyle/>
          <a:p>
            <a:r>
              <a:rPr lang="en-GB" sz="4400" i="1" dirty="0"/>
              <a:t>Q</a:t>
            </a:r>
            <a:r>
              <a:rPr lang="en-GB" sz="4400" i="1" baseline="-25000" dirty="0"/>
              <a:t>dep</a:t>
            </a:r>
            <a:r>
              <a:rPr lang="en-GB" sz="4400" i="1" dirty="0"/>
              <a:t> ~ 1/ τ</a:t>
            </a:r>
            <a:r>
              <a:rPr lang="en-GB" sz="4400" i="1" baseline="30000" dirty="0"/>
              <a:t>2</a:t>
            </a:r>
            <a:r>
              <a:rPr lang="en-GB" sz="4400" i="1" dirty="0"/>
              <a:t> </a:t>
            </a:r>
          </a:p>
        </p:txBody>
      </p:sp>
      <p:sp>
        <p:nvSpPr>
          <p:cNvPr id="9" name="Rectangle 8">
            <a:extLst>
              <a:ext uri="{FF2B5EF4-FFF2-40B4-BE49-F238E27FC236}">
                <a16:creationId xmlns:a16="http://schemas.microsoft.com/office/drawing/2014/main" id="{D4702710-49B3-49C6-A6A1-6E326103AED9}"/>
              </a:ext>
            </a:extLst>
          </p:cNvPr>
          <p:cNvSpPr/>
          <p:nvPr/>
        </p:nvSpPr>
        <p:spPr>
          <a:xfrm>
            <a:off x="8296583" y="6098425"/>
            <a:ext cx="2680542" cy="769441"/>
          </a:xfrm>
          <a:prstGeom prst="rect">
            <a:avLst/>
          </a:prstGeom>
          <a:solidFill>
            <a:srgbClr val="4750A9"/>
          </a:solidFill>
          <a:ln>
            <a:solidFill>
              <a:schemeClr val="tx1">
                <a:lumMod val="95000"/>
                <a:lumOff val="5000"/>
              </a:schemeClr>
            </a:solidFill>
          </a:ln>
        </p:spPr>
        <p:txBody>
          <a:bodyPr wrap="none">
            <a:spAutoFit/>
          </a:bodyPr>
          <a:lstStyle/>
          <a:p>
            <a:r>
              <a:rPr lang="en-GB" sz="4400" i="1" dirty="0"/>
              <a:t>Q</a:t>
            </a:r>
            <a:r>
              <a:rPr lang="en-GB" sz="4400" i="1" baseline="-25000" dirty="0"/>
              <a:t>dep</a:t>
            </a:r>
            <a:r>
              <a:rPr lang="en-GB" sz="4400" i="1" dirty="0"/>
              <a:t> ~ 1/r</a:t>
            </a:r>
            <a:r>
              <a:rPr lang="en-GB" sz="4400" i="1" baseline="30000" dirty="0"/>
              <a:t>4</a:t>
            </a:r>
            <a:r>
              <a:rPr lang="en-GB" sz="4400" i="1" dirty="0"/>
              <a:t> </a:t>
            </a:r>
          </a:p>
        </p:txBody>
      </p:sp>
      <p:pic>
        <p:nvPicPr>
          <p:cNvPr id="11" name="Picture 10">
            <a:extLst>
              <a:ext uri="{FF2B5EF4-FFF2-40B4-BE49-F238E27FC236}">
                <a16:creationId xmlns:a16="http://schemas.microsoft.com/office/drawing/2014/main" id="{BDCD32AF-73B4-4D9E-8BCB-4E80BA783AF6}"/>
              </a:ext>
            </a:extLst>
          </p:cNvPr>
          <p:cNvPicPr>
            <a:picLocks noChangeAspect="1"/>
          </p:cNvPicPr>
          <p:nvPr/>
        </p:nvPicPr>
        <p:blipFill>
          <a:blip r:embed="rId3"/>
          <a:stretch>
            <a:fillRect/>
          </a:stretch>
        </p:blipFill>
        <p:spPr>
          <a:xfrm>
            <a:off x="4073690" y="785106"/>
            <a:ext cx="3646766" cy="2862322"/>
          </a:xfrm>
          <a:prstGeom prst="rect">
            <a:avLst/>
          </a:prstGeom>
        </p:spPr>
      </p:pic>
      <p:sp>
        <p:nvSpPr>
          <p:cNvPr id="13" name="Title 12">
            <a:extLst>
              <a:ext uri="{FF2B5EF4-FFF2-40B4-BE49-F238E27FC236}">
                <a16:creationId xmlns:a16="http://schemas.microsoft.com/office/drawing/2014/main" id="{5FD97702-B345-4B03-A8EB-6C1ABF5A7978}"/>
              </a:ext>
            </a:extLst>
          </p:cNvPr>
          <p:cNvSpPr>
            <a:spLocks noGrp="1"/>
          </p:cNvSpPr>
          <p:nvPr>
            <p:ph type="title"/>
          </p:nvPr>
        </p:nvSpPr>
        <p:spPr>
          <a:xfrm>
            <a:off x="228600" y="-165141"/>
            <a:ext cx="10515600" cy="1325563"/>
          </a:xfrm>
        </p:spPr>
        <p:txBody>
          <a:bodyPr/>
          <a:lstStyle/>
          <a:p>
            <a:r>
              <a:rPr lang="en-GB" b="1" dirty="0">
                <a:highlight>
                  <a:srgbClr val="FFFF00"/>
                </a:highlight>
              </a:rPr>
              <a:t>So, where does it leave us?</a:t>
            </a:r>
          </a:p>
        </p:txBody>
      </p:sp>
      <p:sp>
        <p:nvSpPr>
          <p:cNvPr id="14" name="TextBox 13">
            <a:extLst>
              <a:ext uri="{FF2B5EF4-FFF2-40B4-BE49-F238E27FC236}">
                <a16:creationId xmlns:a16="http://schemas.microsoft.com/office/drawing/2014/main" id="{3CB0E6D6-CE25-46F6-90EE-8B5BC64E5361}"/>
              </a:ext>
            </a:extLst>
          </p:cNvPr>
          <p:cNvSpPr txBox="1"/>
          <p:nvPr/>
        </p:nvSpPr>
        <p:spPr>
          <a:xfrm>
            <a:off x="184198" y="1725324"/>
            <a:ext cx="4006966" cy="954107"/>
          </a:xfrm>
          <a:prstGeom prst="rect">
            <a:avLst/>
          </a:prstGeom>
          <a:noFill/>
        </p:spPr>
        <p:txBody>
          <a:bodyPr wrap="square" rtlCol="0">
            <a:spAutoFit/>
          </a:bodyPr>
          <a:lstStyle/>
          <a:p>
            <a:r>
              <a:rPr lang="en-GB" sz="2800" dirty="0"/>
              <a:t>We need TPA dosimetry for LGAD!</a:t>
            </a:r>
          </a:p>
        </p:txBody>
      </p:sp>
    </p:spTree>
    <p:extLst>
      <p:ext uri="{BB962C8B-B14F-4D97-AF65-F5344CB8AC3E}">
        <p14:creationId xmlns:p14="http://schemas.microsoft.com/office/powerpoint/2010/main" val="957581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4096E-364A-4BDA-8923-F4C8BA8A6E0D}"/>
              </a:ext>
            </a:extLst>
          </p:cNvPr>
          <p:cNvSpPr>
            <a:spLocks noGrp="1"/>
          </p:cNvSpPr>
          <p:nvPr>
            <p:ph type="title"/>
          </p:nvPr>
        </p:nvSpPr>
        <p:spPr>
          <a:xfrm>
            <a:off x="486506" y="210611"/>
            <a:ext cx="9313709" cy="1325563"/>
          </a:xfrm>
        </p:spPr>
        <p:txBody>
          <a:bodyPr>
            <a:normAutofit/>
          </a:bodyPr>
          <a:lstStyle/>
          <a:p>
            <a:r>
              <a:rPr lang="en-GB" b="1" dirty="0"/>
              <a:t>Further steps: </a:t>
            </a:r>
            <a:br>
              <a:rPr lang="en-GB" b="1" dirty="0"/>
            </a:br>
            <a:endParaRPr lang="en-GB" b="1" dirty="0"/>
          </a:p>
        </p:txBody>
      </p:sp>
      <p:sp>
        <p:nvSpPr>
          <p:cNvPr id="4" name="Rectangle 3">
            <a:extLst>
              <a:ext uri="{FF2B5EF4-FFF2-40B4-BE49-F238E27FC236}">
                <a16:creationId xmlns:a16="http://schemas.microsoft.com/office/drawing/2014/main" id="{7981922F-5993-4FCF-9939-CBB2D4CC2C44}"/>
              </a:ext>
            </a:extLst>
          </p:cNvPr>
          <p:cNvSpPr/>
          <p:nvPr/>
        </p:nvSpPr>
        <p:spPr>
          <a:xfrm>
            <a:off x="445337" y="395864"/>
            <a:ext cx="9396046" cy="4524315"/>
          </a:xfrm>
          <a:prstGeom prst="rect">
            <a:avLst/>
          </a:prstGeom>
        </p:spPr>
        <p:txBody>
          <a:bodyPr wrap="square">
            <a:spAutoFit/>
          </a:bodyPr>
          <a:lstStyle/>
          <a:p>
            <a:endParaRPr lang="en-GB" sz="2400" dirty="0">
              <a:solidFill>
                <a:srgbClr val="000000"/>
              </a:solidFill>
              <a:latin typeface="Calibri" panose="020F0502020204030204" pitchFamily="34" charset="0"/>
            </a:endParaRPr>
          </a:p>
          <a:p>
            <a:endParaRPr lang="en-GB" sz="2400" dirty="0">
              <a:solidFill>
                <a:srgbClr val="000000"/>
              </a:solidFill>
              <a:latin typeface="Calibri" panose="020F0502020204030204" pitchFamily="34" charset="0"/>
            </a:endParaRPr>
          </a:p>
          <a:p>
            <a:pPr marL="342900" indent="-342900">
              <a:buFont typeface="Wingdings" panose="05000000000000000000" pitchFamily="2" charset="2"/>
              <a:buChar char="q"/>
            </a:pPr>
            <a:r>
              <a:rPr lang="en-GB" sz="2400" b="1" dirty="0">
                <a:solidFill>
                  <a:srgbClr val="000000"/>
                </a:solidFill>
                <a:latin typeface="Calibri" panose="020F0502020204030204" pitchFamily="34" charset="0"/>
              </a:rPr>
              <a:t>Purity of the wavelength</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A new filter to be used to fully reject residuals </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in addition, polarizer can help to reject 800 nm because it has a different polarization.</a:t>
            </a:r>
          </a:p>
          <a:p>
            <a:endParaRPr lang="en-GB" sz="2400" dirty="0">
              <a:solidFill>
                <a:srgbClr val="000000"/>
              </a:solidFill>
              <a:latin typeface="Calibri" panose="020F0502020204030204" pitchFamily="34" charset="0"/>
            </a:endParaRPr>
          </a:p>
          <a:p>
            <a:pPr marL="342900" indent="-342900">
              <a:buFont typeface="Wingdings" panose="05000000000000000000" pitchFamily="2" charset="2"/>
              <a:buChar char="q"/>
            </a:pPr>
            <a:r>
              <a:rPr lang="en-GB" sz="2400" b="1" dirty="0">
                <a:solidFill>
                  <a:srgbClr val="000000"/>
                </a:solidFill>
                <a:latin typeface="Calibri" panose="020F0502020204030204" pitchFamily="34" charset="0"/>
              </a:rPr>
              <a:t>Selection of the wavelength</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The choice of 1450 nm was determined by the availability of the filters at the time of tests. </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In principle, we can use 1530-1570 nm band if we find the proper filters.</a:t>
            </a:r>
          </a:p>
        </p:txBody>
      </p:sp>
    </p:spTree>
    <p:extLst>
      <p:ext uri="{BB962C8B-B14F-4D97-AF65-F5344CB8AC3E}">
        <p14:creationId xmlns:p14="http://schemas.microsoft.com/office/powerpoint/2010/main" val="40174487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99CE07-FB5F-4B38-83BD-4C7130131B61}"/>
              </a:ext>
            </a:extLst>
          </p:cNvPr>
          <p:cNvSpPr/>
          <p:nvPr/>
        </p:nvSpPr>
        <p:spPr>
          <a:xfrm>
            <a:off x="375138" y="161451"/>
            <a:ext cx="11816862" cy="6001643"/>
          </a:xfrm>
          <a:prstGeom prst="rect">
            <a:avLst/>
          </a:prstGeom>
        </p:spPr>
        <p:txBody>
          <a:bodyPr wrap="square">
            <a:spAutoFit/>
          </a:bodyPr>
          <a:lstStyle/>
          <a:p>
            <a:pPr marL="285750" indent="-285750">
              <a:buFont typeface="Wingdings" panose="05000000000000000000" pitchFamily="2" charset="2"/>
              <a:buChar char="q"/>
            </a:pPr>
            <a:r>
              <a:rPr lang="en-GB" sz="2400" dirty="0">
                <a:solidFill>
                  <a:srgbClr val="000000"/>
                </a:solidFill>
                <a:latin typeface="Calibri" panose="020F0502020204030204" pitchFamily="34" charset="0"/>
              </a:rPr>
              <a:t> </a:t>
            </a:r>
            <a:r>
              <a:rPr lang="en-GB" sz="2400" b="1" i="1" dirty="0">
                <a:solidFill>
                  <a:srgbClr val="000000"/>
                </a:solidFill>
                <a:latin typeface="Calibri" panose="020F0502020204030204" pitchFamily="34" charset="0"/>
              </a:rPr>
              <a:t>Focal spot size</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To control better what part of detector is actually illuminated we also need proper focusing optics and microscope to clearly see what part of the detector we illuminate. In our first tests this aspect was controlled only partially. </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We tried to keep the spot in the middle of the chip but it was difficult to precisely control the position with the microscope we had. There is a space for improvement in this aspect.</a:t>
            </a:r>
          </a:p>
          <a:p>
            <a:endParaRPr lang="en-GB" sz="2400" dirty="0">
              <a:solidFill>
                <a:srgbClr val="000000"/>
              </a:solidFill>
              <a:latin typeface="Calibri" panose="020F0502020204030204" pitchFamily="34" charset="0"/>
            </a:endParaRPr>
          </a:p>
          <a:p>
            <a:endParaRPr lang="en-GB" sz="2400" dirty="0">
              <a:solidFill>
                <a:srgbClr val="000000"/>
              </a:solidFill>
              <a:latin typeface="Calibri" panose="020F0502020204030204" pitchFamily="34" charset="0"/>
            </a:endParaRPr>
          </a:p>
          <a:p>
            <a:endParaRPr lang="en-GB" sz="2400" dirty="0">
              <a:solidFill>
                <a:srgbClr val="000000"/>
              </a:solidFill>
              <a:latin typeface="Calibri" panose="020F0502020204030204" pitchFamily="34" charset="0"/>
            </a:endParaRPr>
          </a:p>
          <a:p>
            <a:pPr marL="285750" indent="-285750">
              <a:buFont typeface="Wingdings" panose="05000000000000000000" pitchFamily="2" charset="2"/>
              <a:buChar char="q"/>
            </a:pPr>
            <a:r>
              <a:rPr lang="en-GB" sz="2400" b="1" i="1" dirty="0">
                <a:solidFill>
                  <a:srgbClr val="000000"/>
                </a:solidFill>
                <a:latin typeface="Calibri" panose="020F0502020204030204" pitchFamily="34" charset="0"/>
              </a:rPr>
              <a:t>Pulse duration</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This is probably not a big problem. Our native pulses have 35 fs (about 10 µm length) but they go through a few mm of optics so they are stretched (chirped). </a:t>
            </a:r>
          </a:p>
          <a:p>
            <a:pPr marL="800100" lvl="1" indent="-342900">
              <a:buFont typeface="Wingdings" panose="05000000000000000000" pitchFamily="2" charset="2"/>
              <a:buChar char="q"/>
            </a:pPr>
            <a:r>
              <a:rPr lang="en-GB" sz="2400" dirty="0">
                <a:solidFill>
                  <a:srgbClr val="000000"/>
                </a:solidFill>
                <a:latin typeface="Calibri" panose="020F0502020204030204" pitchFamily="34" charset="0"/>
              </a:rPr>
              <a:t>It’s possible to slightly improve the compression of the pulse on the detector to increase probability of multiphoton process. </a:t>
            </a:r>
          </a:p>
          <a:p>
            <a:pPr lvl="1"/>
            <a:endParaRPr lang="en-GB" sz="2400" dirty="0">
              <a:solidFill>
                <a:srgbClr val="000000"/>
              </a:solidFill>
              <a:latin typeface="Calibri" panose="020F0502020204030204" pitchFamily="34" charset="0"/>
            </a:endParaRPr>
          </a:p>
        </p:txBody>
      </p:sp>
      <p:pic>
        <p:nvPicPr>
          <p:cNvPr id="3" name="Picture 2">
            <a:extLst>
              <a:ext uri="{FF2B5EF4-FFF2-40B4-BE49-F238E27FC236}">
                <a16:creationId xmlns:a16="http://schemas.microsoft.com/office/drawing/2014/main" id="{E7076087-5F03-46F5-BA8C-A7FF0B342D09}"/>
              </a:ext>
            </a:extLst>
          </p:cNvPr>
          <p:cNvPicPr>
            <a:picLocks noChangeAspect="1"/>
          </p:cNvPicPr>
          <p:nvPr/>
        </p:nvPicPr>
        <p:blipFill>
          <a:blip r:embed="rId2"/>
          <a:stretch>
            <a:fillRect/>
          </a:stretch>
        </p:blipFill>
        <p:spPr>
          <a:xfrm>
            <a:off x="5518673" y="2614270"/>
            <a:ext cx="1380289" cy="1264126"/>
          </a:xfrm>
          <a:prstGeom prst="rect">
            <a:avLst/>
          </a:prstGeom>
        </p:spPr>
      </p:pic>
    </p:spTree>
    <p:extLst>
      <p:ext uri="{BB962C8B-B14F-4D97-AF65-F5344CB8AC3E}">
        <p14:creationId xmlns:p14="http://schemas.microsoft.com/office/powerpoint/2010/main" val="1833082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5585635-998C-4CC9-BFDB-334C45D2BCC2}"/>
              </a:ext>
            </a:extLst>
          </p:cNvPr>
          <p:cNvSpPr/>
          <p:nvPr/>
        </p:nvSpPr>
        <p:spPr>
          <a:xfrm>
            <a:off x="497192" y="511968"/>
            <a:ext cx="10172580" cy="4401205"/>
          </a:xfrm>
          <a:prstGeom prst="rect">
            <a:avLst/>
          </a:prstGeom>
        </p:spPr>
        <p:txBody>
          <a:bodyPr wrap="square">
            <a:spAutoFit/>
          </a:bodyPr>
          <a:lstStyle/>
          <a:p>
            <a:pPr marL="342900" indent="-342900">
              <a:buFont typeface="Wingdings" panose="05000000000000000000" pitchFamily="2" charset="2"/>
              <a:buChar char="q"/>
            </a:pPr>
            <a:r>
              <a:rPr lang="en-GB" altLang="en-US" sz="2000" b="1" dirty="0">
                <a:highlight>
                  <a:srgbClr val="FF00FF"/>
                </a:highlight>
                <a:latin typeface="&amp;quot"/>
                <a:cs typeface="Arial" panose="020B0604020202020204" pitchFamily="34" charset="0"/>
              </a:rPr>
              <a:t>Study of mortality of the irradiated sensors at high pulses</a:t>
            </a:r>
            <a:endParaRPr lang="en-GB" altLang="en-US" sz="2000" dirty="0">
              <a:highlight>
                <a:srgbClr val="FF00FF"/>
              </a:highlight>
              <a:latin typeface="&amp;quot"/>
              <a:cs typeface="Arial" panose="020B0604020202020204" pitchFamily="34" charset="0"/>
            </a:endParaRPr>
          </a:p>
          <a:p>
            <a:pPr marL="800100" lvl="1" indent="-342900">
              <a:buFont typeface="Wingdings" panose="05000000000000000000" pitchFamily="2" charset="2"/>
              <a:buChar char="q"/>
            </a:pPr>
            <a:r>
              <a:rPr lang="en-GB" altLang="en-US" sz="2000" dirty="0">
                <a:highlight>
                  <a:srgbClr val="00FF00"/>
                </a:highlight>
                <a:latin typeface="&amp;quot"/>
                <a:cs typeface="Arial" panose="020B0604020202020204" pitchFamily="34" charset="0"/>
              </a:rPr>
              <a:t>The fact that we can create lots of e-h pairs very fast makes our setup ideal to study mortality of the irradiated sensors at high pulses. At very high bias voltages ATLAS/HGTD detectors break down sooner at test beam than in the </a:t>
            </a:r>
            <a:r>
              <a:rPr lang="en-GB" altLang="en-US" sz="2000" baseline="30000" dirty="0">
                <a:highlight>
                  <a:srgbClr val="00FF00"/>
                </a:highlight>
                <a:latin typeface="&amp;quot"/>
                <a:cs typeface="Arial" panose="020B0604020202020204" pitchFamily="34" charset="0"/>
              </a:rPr>
              <a:t>90</a:t>
            </a:r>
            <a:r>
              <a:rPr lang="en-GB" altLang="en-US" sz="2000" dirty="0">
                <a:highlight>
                  <a:srgbClr val="00FF00"/>
                </a:highlight>
                <a:latin typeface="&amp;quot"/>
                <a:cs typeface="Arial" panose="020B0604020202020204" pitchFamily="34" charset="0"/>
              </a:rPr>
              <a:t>Sr test bench</a:t>
            </a:r>
          </a:p>
          <a:p>
            <a:pPr marL="1257300" lvl="2" indent="-342900">
              <a:buFont typeface="Wingdings" panose="05000000000000000000" pitchFamily="2" charset="2"/>
              <a:buChar char="q"/>
            </a:pPr>
            <a:r>
              <a:rPr lang="en-GB" altLang="en-US" sz="2000" dirty="0">
                <a:highlight>
                  <a:srgbClr val="C0C0C0"/>
                </a:highlight>
                <a:latin typeface="&amp;quot"/>
                <a:cs typeface="Arial" panose="020B0604020202020204" pitchFamily="34" charset="0"/>
              </a:rPr>
              <a:t>The standard lasers are not fast enough to create so highly dense ionization both in time and space while ELI’s is (e-h generation of the same speed as for particles, pulse energy can be increased to hundreds M e-h/pulse even higher than fragments of inelastic nuclear collisions that can be a reason) </a:t>
            </a:r>
          </a:p>
          <a:p>
            <a:pPr marL="1257300" lvl="2" indent="-342900">
              <a:buFont typeface="Wingdings" panose="05000000000000000000" pitchFamily="2" charset="2"/>
              <a:buChar char="q"/>
            </a:pPr>
            <a:r>
              <a:rPr lang="en-GB" altLang="en-US" sz="2000" dirty="0">
                <a:latin typeface="&amp;quot"/>
                <a:cs typeface="Arial" panose="020B0604020202020204" pitchFamily="34" charset="0"/>
              </a:rPr>
              <a:t>The setup presented here is able to tune/change the wavelength (to a certain extent) and by that the penetration depth too. </a:t>
            </a:r>
          </a:p>
          <a:p>
            <a:pPr marL="342900" indent="-342900">
              <a:buFont typeface="Wingdings" panose="05000000000000000000" pitchFamily="2" charset="2"/>
              <a:buChar char="q"/>
            </a:pPr>
            <a:r>
              <a:rPr lang="en-GB" altLang="en-US" sz="2000" b="1" dirty="0">
                <a:latin typeface="&amp;quot"/>
                <a:cs typeface="Arial" panose="020B0604020202020204" pitchFamily="34" charset="0"/>
              </a:rPr>
              <a:t>Gain layer profiling with TPA and understanding the changes after irradiations</a:t>
            </a:r>
            <a:r>
              <a:rPr lang="en-GB" altLang="en-US" sz="2000" dirty="0">
                <a:latin typeface="&amp;quot"/>
                <a:cs typeface="Arial" panose="020B0604020202020204" pitchFamily="34" charset="0"/>
              </a:rPr>
              <a:t>. </a:t>
            </a:r>
          </a:p>
          <a:p>
            <a:pPr marL="800100" lvl="1" indent="-342900">
              <a:buFont typeface="Wingdings" panose="05000000000000000000" pitchFamily="2" charset="2"/>
              <a:buChar char="q"/>
            </a:pPr>
            <a:r>
              <a:rPr lang="en-GB" altLang="en-US" sz="2000" dirty="0">
                <a:latin typeface="&amp;quot"/>
                <a:cs typeface="Arial" panose="020B0604020202020204" pitchFamily="34" charset="0"/>
              </a:rPr>
              <a:t>Impact ionization measurements (possible generation close to the edge of gain layer).</a:t>
            </a:r>
          </a:p>
          <a:p>
            <a:pPr marL="800100" lvl="1" indent="-342900">
              <a:buFont typeface="Wingdings" panose="05000000000000000000" pitchFamily="2" charset="2"/>
              <a:buChar char="q"/>
            </a:pPr>
            <a:r>
              <a:rPr lang="en-GB" altLang="en-US" sz="2000" dirty="0">
                <a:latin typeface="&amp;quot"/>
                <a:cs typeface="Arial" panose="020B0604020202020204" pitchFamily="34" charset="0"/>
              </a:rPr>
              <a:t>Understanding acceptor removal.</a:t>
            </a:r>
          </a:p>
          <a:p>
            <a:pPr marL="342900" indent="-342900">
              <a:buFont typeface="Wingdings" panose="05000000000000000000" pitchFamily="2" charset="2"/>
              <a:buChar char="q"/>
            </a:pPr>
            <a:r>
              <a:rPr lang="en-GB" altLang="en-US" sz="2000" b="1" dirty="0">
                <a:latin typeface="&amp;quot"/>
                <a:cs typeface="Arial" panose="020B0604020202020204" pitchFamily="34" charset="0"/>
              </a:rPr>
              <a:t>TPA and SPA studies of inter-pad region – understanding the edge effects</a:t>
            </a:r>
          </a:p>
        </p:txBody>
      </p:sp>
      <p:sp>
        <p:nvSpPr>
          <p:cNvPr id="4" name="TextBox 3">
            <a:extLst>
              <a:ext uri="{FF2B5EF4-FFF2-40B4-BE49-F238E27FC236}">
                <a16:creationId xmlns:a16="http://schemas.microsoft.com/office/drawing/2014/main" id="{F357A00B-97A1-4212-BE59-308803240C56}"/>
              </a:ext>
            </a:extLst>
          </p:cNvPr>
          <p:cNvSpPr txBox="1"/>
          <p:nvPr/>
        </p:nvSpPr>
        <p:spPr>
          <a:xfrm>
            <a:off x="653674" y="6234886"/>
            <a:ext cx="4929808" cy="369332"/>
          </a:xfrm>
          <a:prstGeom prst="rect">
            <a:avLst/>
          </a:prstGeom>
          <a:noFill/>
        </p:spPr>
        <p:txBody>
          <a:bodyPr wrap="square" rtlCol="0">
            <a:spAutoFit/>
          </a:bodyPr>
          <a:lstStyle/>
          <a:p>
            <a:r>
              <a:rPr lang="en-GB" b="1" dirty="0"/>
              <a:t>More to come ..</a:t>
            </a:r>
            <a:endParaRPr lang="en-GB" dirty="0"/>
          </a:p>
        </p:txBody>
      </p:sp>
    </p:spTree>
    <p:extLst>
      <p:ext uri="{BB962C8B-B14F-4D97-AF65-F5344CB8AC3E}">
        <p14:creationId xmlns:p14="http://schemas.microsoft.com/office/powerpoint/2010/main" val="3527629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5706"/>
            <a:ext cx="10515600" cy="1325563"/>
          </a:xfrm>
        </p:spPr>
        <p:txBody>
          <a:bodyPr>
            <a:normAutofit/>
          </a:bodyPr>
          <a:lstStyle/>
          <a:p>
            <a:r>
              <a:rPr lang="en-US" sz="4800" b="1" dirty="0"/>
              <a:t>Main messages</a:t>
            </a:r>
          </a:p>
        </p:txBody>
      </p:sp>
      <p:sp>
        <p:nvSpPr>
          <p:cNvPr id="3" name="TextBox 2"/>
          <p:cNvSpPr txBox="1"/>
          <p:nvPr/>
        </p:nvSpPr>
        <p:spPr>
          <a:xfrm>
            <a:off x="597039" y="2019728"/>
            <a:ext cx="11162271" cy="4154984"/>
          </a:xfrm>
          <a:prstGeom prst="rect">
            <a:avLst/>
          </a:prstGeom>
          <a:noFill/>
        </p:spPr>
        <p:txBody>
          <a:bodyPr wrap="square" rtlCol="0">
            <a:spAutoFit/>
          </a:bodyPr>
          <a:lstStyle/>
          <a:p>
            <a:pPr marL="457200" indent="-457200">
              <a:buFont typeface="Wingdings" panose="05000000000000000000" pitchFamily="2" charset="2"/>
              <a:buChar char="q"/>
            </a:pPr>
            <a:r>
              <a:rPr lang="en-US" sz="2400" dirty="0"/>
              <a:t>In collaboration with ELI teams we conducted preliminary research on LGAD timing and TPA/SPA contributions.</a:t>
            </a:r>
          </a:p>
          <a:p>
            <a:pPr marL="457200" indent="-457200">
              <a:buFont typeface="Wingdings" panose="05000000000000000000" pitchFamily="2" charset="2"/>
              <a:buChar char="q"/>
            </a:pPr>
            <a:r>
              <a:rPr lang="en-US" sz="2400" dirty="0"/>
              <a:t>The first results are optimistic.</a:t>
            </a:r>
          </a:p>
          <a:p>
            <a:pPr marL="457200" indent="-457200">
              <a:buFont typeface="Wingdings" panose="05000000000000000000" pitchFamily="2" charset="2"/>
              <a:buChar char="q"/>
            </a:pPr>
            <a:r>
              <a:rPr lang="en-US" sz="2400" dirty="0"/>
              <a:t>We see a clear and reasonable signal with 800 nm, the laser intensity is stable to 1%, it can be used to study timing properties of LGADs, fast data acquisition due to 1kHz rate.</a:t>
            </a:r>
          </a:p>
          <a:p>
            <a:pPr marL="457200" indent="-457200">
              <a:buFont typeface="Wingdings" panose="05000000000000000000" pitchFamily="2" charset="2"/>
              <a:buChar char="q"/>
            </a:pPr>
            <a:r>
              <a:rPr lang="en-US" sz="2400" dirty="0"/>
              <a:t>We should be able to observe TPAs although this was not confirmed yet.</a:t>
            </a:r>
          </a:p>
          <a:p>
            <a:pPr marL="457200" indent="-457200">
              <a:buFont typeface="Wingdings" panose="05000000000000000000" pitchFamily="2" charset="2"/>
              <a:buChar char="q"/>
            </a:pPr>
            <a:r>
              <a:rPr lang="en-US" sz="2400" dirty="0"/>
              <a:t>Ideas to follow in both timing measurements with SAP, TPAs and also other.</a:t>
            </a:r>
          </a:p>
          <a:p>
            <a:pPr marL="457200" indent="-457200">
              <a:buFont typeface="Wingdings" panose="05000000000000000000" pitchFamily="2" charset="2"/>
              <a:buChar char="q"/>
            </a:pPr>
            <a:r>
              <a:rPr lang="en-US" sz="2400" dirty="0"/>
              <a:t>Official user call application to ELI for an experimental campaign – either as an open call or as friendly-users. Campaign = a couple of weeks of devoted beam time (rather than continuous long term laser availability).</a:t>
            </a:r>
          </a:p>
        </p:txBody>
      </p:sp>
    </p:spTree>
    <p:extLst>
      <p:ext uri="{BB962C8B-B14F-4D97-AF65-F5344CB8AC3E}">
        <p14:creationId xmlns:p14="http://schemas.microsoft.com/office/powerpoint/2010/main" val="30342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7" name="Picture 6" descr="E1 August 2019.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1233" y="979704"/>
            <a:ext cx="9512300" cy="5709030"/>
          </a:xfrm>
          <a:prstGeom prst="rect">
            <a:avLst/>
          </a:prstGeom>
        </p:spPr>
      </p:pic>
      <p:sp>
        <p:nvSpPr>
          <p:cNvPr id="8" name="TextBox 7">
            <a:extLst>
              <a:ext uri="{FF2B5EF4-FFF2-40B4-BE49-F238E27FC236}">
                <a16:creationId xmlns:a16="http://schemas.microsoft.com/office/drawing/2014/main" id="{EB15FCCE-B89F-F642-BF02-F6654D3A18B9}"/>
              </a:ext>
            </a:extLst>
          </p:cNvPr>
          <p:cNvSpPr txBox="1"/>
          <p:nvPr/>
        </p:nvSpPr>
        <p:spPr>
          <a:xfrm>
            <a:off x="6991132" y="1917503"/>
            <a:ext cx="2057400" cy="523206"/>
          </a:xfrm>
          <a:prstGeom prst="rect">
            <a:avLst/>
          </a:prstGeom>
          <a:solidFill>
            <a:schemeClr val="bg1"/>
          </a:solidFill>
        </p:spPr>
        <p:txBody>
          <a:bodyPr wrap="square" lIns="91426" tIns="45713" rIns="91426" bIns="45713" rtlCol="0">
            <a:spAutoFit/>
          </a:bodyPr>
          <a:lstStyle/>
          <a:p>
            <a:pPr fontAlgn="base">
              <a:spcBef>
                <a:spcPct val="0"/>
              </a:spcBef>
              <a:spcAft>
                <a:spcPct val="0"/>
              </a:spcAft>
            </a:pPr>
            <a:r>
              <a:rPr lang="en-GB" sz="1400" b="1" dirty="0">
                <a:solidFill>
                  <a:srgbClr val="FF6600"/>
                </a:solidFill>
                <a:latin typeface="Arial" charset="0"/>
                <a:cs typeface="Arial" charset="0"/>
              </a:rPr>
              <a:t>Ultrafast Optical spectroscopy </a:t>
            </a:r>
            <a:endParaRPr lang="en-US" sz="1400" dirty="0">
              <a:solidFill>
                <a:prstClr val="black"/>
              </a:solidFill>
              <a:latin typeface="Arial" charset="0"/>
              <a:cs typeface="Arial" charset="0"/>
            </a:endParaRPr>
          </a:p>
        </p:txBody>
      </p:sp>
      <p:sp>
        <p:nvSpPr>
          <p:cNvPr id="9" name="Rectangle 8">
            <a:extLst>
              <a:ext uri="{FF2B5EF4-FFF2-40B4-BE49-F238E27FC236}">
                <a16:creationId xmlns:a16="http://schemas.microsoft.com/office/drawing/2014/main" id="{367B01D0-9031-9D4E-AB36-FC38432B57E1}"/>
              </a:ext>
            </a:extLst>
          </p:cNvPr>
          <p:cNvSpPr/>
          <p:nvPr/>
        </p:nvSpPr>
        <p:spPr>
          <a:xfrm>
            <a:off x="4171732" y="1307903"/>
            <a:ext cx="1676400" cy="762001"/>
          </a:xfrm>
          <a:prstGeom prst="rect">
            <a:avLst/>
          </a:prstGeom>
          <a:solidFill>
            <a:sysClr val="window" lastClr="FFFFFF"/>
          </a:solidFill>
          <a:ln w="25400" cap="flat" cmpd="sng" algn="ctr">
            <a:noFill/>
            <a:prstDash val="solid"/>
          </a:ln>
          <a:effectLst/>
        </p:spPr>
        <p:txBody>
          <a:bodyPr lIns="91426" tIns="45713" rIns="91426" bIns="45713"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400" b="1" i="0" u="none" strike="noStrike" kern="0" cap="none" spc="0" normalizeH="0" baseline="0" noProof="0" dirty="0">
                <a:ln>
                  <a:noFill/>
                </a:ln>
                <a:solidFill>
                  <a:srgbClr val="FF6600"/>
                </a:solidFill>
                <a:effectLst/>
                <a:uLnTx/>
                <a:uFillTx/>
                <a:latin typeface="Arial"/>
                <a:ea typeface="+mn-ea"/>
                <a:cs typeface="+mn-cs"/>
              </a:rPr>
              <a:t>HARD X-ray applications</a:t>
            </a:r>
            <a:endParaRPr kumimoji="0" lang="en-US" sz="1400" b="0" i="0" u="none" strike="noStrike" kern="0" cap="none" spc="0" normalizeH="0" baseline="0" noProof="0" dirty="0">
              <a:ln>
                <a:noFill/>
              </a:ln>
              <a:solidFill>
                <a:prstClr val="white"/>
              </a:solidFill>
              <a:effectLst/>
              <a:uLnTx/>
              <a:uFillTx/>
              <a:latin typeface="Arial"/>
              <a:ea typeface="+mn-ea"/>
              <a:cs typeface="+mn-cs"/>
            </a:endParaRPr>
          </a:p>
        </p:txBody>
      </p:sp>
      <p:sp>
        <p:nvSpPr>
          <p:cNvPr id="10" name="Rectangle 9"/>
          <p:cNvSpPr/>
          <p:nvPr/>
        </p:nvSpPr>
        <p:spPr>
          <a:xfrm>
            <a:off x="1733332" y="1307903"/>
            <a:ext cx="1828801" cy="523220"/>
          </a:xfrm>
          <a:prstGeom prst="rect">
            <a:avLst/>
          </a:prstGeom>
          <a:solidFill>
            <a:schemeClr val="bg1"/>
          </a:solidFill>
        </p:spPr>
        <p:txBody>
          <a:bodyPr wrap="square">
            <a:spAutoFit/>
          </a:bodyPr>
          <a:lstStyle/>
          <a:p>
            <a:pPr fontAlgn="base">
              <a:spcBef>
                <a:spcPct val="0"/>
              </a:spcBef>
              <a:spcAft>
                <a:spcPct val="0"/>
              </a:spcAft>
            </a:pPr>
            <a:r>
              <a:rPr lang="en-GB" sz="1400" b="1" dirty="0">
                <a:solidFill>
                  <a:srgbClr val="FF6600"/>
                </a:solidFill>
                <a:latin typeface="Arial" charset="0"/>
                <a:cs typeface="Arial" charset="0"/>
              </a:rPr>
              <a:t>SOFT X-ray applications</a:t>
            </a:r>
            <a:endParaRPr lang="en-US" sz="1400" dirty="0">
              <a:solidFill>
                <a:prstClr val="black"/>
              </a:solidFill>
              <a:latin typeface="Arial" charset="0"/>
              <a:cs typeface="Arial" charset="0"/>
            </a:endParaRPr>
          </a:p>
        </p:txBody>
      </p:sp>
      <p:sp>
        <p:nvSpPr>
          <p:cNvPr id="11" name="Title 1">
            <a:extLst>
              <a:ext uri="{FF2B5EF4-FFF2-40B4-BE49-F238E27FC236}">
                <a16:creationId xmlns:a16="http://schemas.microsoft.com/office/drawing/2014/main" id="{C593DCCF-891F-4C75-8590-433465F06C19}"/>
              </a:ext>
            </a:extLst>
          </p:cNvPr>
          <p:cNvSpPr>
            <a:spLocks noGrp="1"/>
          </p:cNvSpPr>
          <p:nvPr>
            <p:ph type="title"/>
          </p:nvPr>
        </p:nvSpPr>
        <p:spPr>
          <a:xfrm>
            <a:off x="219362" y="-69367"/>
            <a:ext cx="11972637" cy="1325563"/>
          </a:xfrm>
        </p:spPr>
        <p:txBody>
          <a:bodyPr>
            <a:normAutofit/>
          </a:bodyPr>
          <a:lstStyle/>
          <a:p>
            <a:r>
              <a:rPr lang="en-US" sz="3600" b="1" dirty="0"/>
              <a:t>Future campaign locations: Experimental Hall E1 or </a:t>
            </a:r>
            <a:r>
              <a:rPr lang="en-US" sz="3600" b="1" noProof="1"/>
              <a:t>BioLab</a:t>
            </a:r>
            <a:endParaRPr lang="en-GB" sz="3600" b="1" dirty="0"/>
          </a:p>
        </p:txBody>
      </p:sp>
      <p:sp>
        <p:nvSpPr>
          <p:cNvPr id="12" name="Down Arrow 11"/>
          <p:cNvSpPr/>
          <p:nvPr/>
        </p:nvSpPr>
        <p:spPr>
          <a:xfrm rot="2841117">
            <a:off x="9048532" y="1542407"/>
            <a:ext cx="350982" cy="39257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5506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235D8B-95A9-4AED-98F1-640E7358C60D}"/>
              </a:ext>
            </a:extLst>
          </p:cNvPr>
          <p:cNvSpPr/>
          <p:nvPr/>
        </p:nvSpPr>
        <p:spPr>
          <a:xfrm>
            <a:off x="821724" y="1158878"/>
            <a:ext cx="10133491" cy="3785652"/>
          </a:xfrm>
          <a:prstGeom prst="rect">
            <a:avLst/>
          </a:prstGeom>
        </p:spPr>
        <p:txBody>
          <a:bodyPr wrap="square">
            <a:spAutoFit/>
          </a:bodyPr>
          <a:lstStyle/>
          <a:p>
            <a:pPr marL="457200" indent="-457200">
              <a:buFont typeface="Wingdings" panose="05000000000000000000" pitchFamily="2" charset="2"/>
              <a:buChar char="q"/>
            </a:pPr>
            <a:r>
              <a:rPr lang="en-US" altLang="en-US" sz="2400" dirty="0">
                <a:latin typeface="&amp;quot"/>
                <a:cs typeface="Arial" panose="020B0604020202020204" pitchFamily="34" charset="0"/>
              </a:rPr>
              <a:t>Motivation</a:t>
            </a:r>
          </a:p>
          <a:p>
            <a:pPr marL="457200" indent="-457200">
              <a:buFont typeface="Wingdings" panose="05000000000000000000" pitchFamily="2" charset="2"/>
              <a:buChar char="q"/>
            </a:pPr>
            <a:r>
              <a:rPr lang="en-US" altLang="en-US" sz="2400" dirty="0">
                <a:latin typeface="&amp;quot"/>
                <a:cs typeface="Arial" panose="020B0604020202020204" pitchFamily="34" charset="0"/>
              </a:rPr>
              <a:t>LGAD sensors (ATLAS HPK R4 Type1.1 samples for now)</a:t>
            </a:r>
          </a:p>
          <a:p>
            <a:pPr marL="457200" indent="-457200">
              <a:buFont typeface="Wingdings" panose="05000000000000000000" pitchFamily="2" charset="2"/>
              <a:buChar char="q"/>
            </a:pPr>
            <a:r>
              <a:rPr lang="en-US" altLang="en-US" sz="2400" dirty="0">
                <a:latin typeface="&amp;quot"/>
                <a:cs typeface="Arial" panose="020B0604020202020204" pitchFamily="34" charset="0"/>
              </a:rPr>
              <a:t>fs-laser facility: ELI Beamlines (</a:t>
            </a:r>
            <a:r>
              <a:rPr lang="cs-CZ" altLang="en-US" sz="2400" dirty="0">
                <a:latin typeface="&amp;quot"/>
                <a:cs typeface="Arial" panose="020B0604020202020204" pitchFamily="34" charset="0"/>
              </a:rPr>
              <a:t>Dolní Břežany, CZ</a:t>
            </a:r>
            <a:r>
              <a:rPr lang="en-US" altLang="en-US" sz="2400" dirty="0">
                <a:latin typeface="&amp;quot"/>
                <a:cs typeface="Arial" panose="020B0604020202020204" pitchFamily="34" charset="0"/>
              </a:rPr>
              <a:t>)</a:t>
            </a:r>
          </a:p>
          <a:p>
            <a:pPr marL="914400" lvl="1" indent="-457200">
              <a:buFont typeface="Wingdings" panose="05000000000000000000" pitchFamily="2" charset="2"/>
              <a:buChar char="q"/>
            </a:pPr>
            <a:r>
              <a:rPr lang="en-US" altLang="en-US" sz="2400" dirty="0">
                <a:latin typeface="&amp;quot"/>
                <a:cs typeface="Arial" panose="020B0604020202020204" pitchFamily="34" charset="0"/>
              </a:rPr>
              <a:t>Collaboration with (</a:t>
            </a:r>
            <a:r>
              <a:rPr lang="cs-CZ" altLang="en-US" sz="2400" dirty="0">
                <a:latin typeface="&amp;quot"/>
                <a:cs typeface="Arial" panose="020B0604020202020204" pitchFamily="34" charset="0"/>
              </a:rPr>
              <a:t>Institute of Physics, CZ</a:t>
            </a:r>
            <a:r>
              <a:rPr lang="en-GB" altLang="en-US" sz="2400" dirty="0">
                <a:latin typeface="&amp;quot"/>
                <a:cs typeface="Arial" panose="020B0604020202020204" pitchFamily="34" charset="0"/>
              </a:rPr>
              <a:t> - assembly</a:t>
            </a:r>
            <a:r>
              <a:rPr lang="en-US" altLang="en-US" sz="2400" dirty="0">
                <a:latin typeface="&amp;quot"/>
                <a:cs typeface="Arial" panose="020B0604020202020204" pitchFamily="34" charset="0"/>
              </a:rPr>
              <a:t>)</a:t>
            </a:r>
          </a:p>
          <a:p>
            <a:pPr marL="914400" lvl="1" indent="-457200">
              <a:buFont typeface="Wingdings" panose="05000000000000000000" pitchFamily="2" charset="2"/>
              <a:buChar char="q"/>
            </a:pPr>
            <a:r>
              <a:rPr lang="en-US" altLang="en-US" sz="2400" dirty="0">
                <a:latin typeface="&amp;quot"/>
                <a:cs typeface="Arial" panose="020B0604020202020204" pitchFamily="34" charset="0"/>
              </a:rPr>
              <a:t>Femtosecond Laser based  SPA-TCT and possibly TPA-TCT (?)</a:t>
            </a:r>
          </a:p>
          <a:p>
            <a:pPr marL="457200" indent="-457200">
              <a:buFont typeface="Wingdings" panose="05000000000000000000" pitchFamily="2" charset="2"/>
              <a:buChar char="q"/>
            </a:pPr>
            <a:r>
              <a:rPr lang="en-US" altLang="en-US" sz="2400" dirty="0">
                <a:latin typeface="&amp;quot"/>
                <a:cs typeface="Arial" panose="020B0604020202020204" pitchFamily="34" charset="0"/>
              </a:rPr>
              <a:t>First measurements – understanding the potential of ELI for LGAD studies</a:t>
            </a:r>
          </a:p>
          <a:p>
            <a:pPr marL="914400" lvl="1" indent="-457200">
              <a:buFont typeface="Wingdings" panose="05000000000000000000" pitchFamily="2" charset="2"/>
              <a:buChar char="q"/>
            </a:pPr>
            <a:r>
              <a:rPr lang="en-US" altLang="en-US" sz="2400" dirty="0">
                <a:latin typeface="&amp;quot"/>
                <a:cs typeface="Arial" panose="020B0604020202020204" pitchFamily="34" charset="0"/>
              </a:rPr>
              <a:t>LGAD jitter study and SPA at 800 nm</a:t>
            </a:r>
          </a:p>
          <a:p>
            <a:pPr marL="914400" lvl="1" indent="-457200">
              <a:buFont typeface="Wingdings" panose="05000000000000000000" pitchFamily="2" charset="2"/>
              <a:buChar char="q"/>
            </a:pPr>
            <a:r>
              <a:rPr lang="en-US" altLang="en-US" sz="2400" dirty="0">
                <a:latin typeface="&amp;quot"/>
                <a:cs typeface="Arial" panose="020B0604020202020204" pitchFamily="34" charset="0"/>
              </a:rPr>
              <a:t>Hunting for TPA LGAD at 1450 nm</a:t>
            </a:r>
          </a:p>
          <a:p>
            <a:pPr marL="457200" indent="-457200">
              <a:buFont typeface="Wingdings" panose="05000000000000000000" pitchFamily="2" charset="2"/>
              <a:buChar char="q"/>
            </a:pPr>
            <a:r>
              <a:rPr lang="en-US" altLang="en-US" sz="2400" dirty="0">
                <a:latin typeface="&amp;quot"/>
                <a:cs typeface="Arial" panose="020B0604020202020204" pitchFamily="34" charset="0"/>
              </a:rPr>
              <a:t>Future steps</a:t>
            </a:r>
          </a:p>
          <a:p>
            <a:pPr marL="457200" indent="-457200">
              <a:buFont typeface="Wingdings" panose="05000000000000000000" pitchFamily="2" charset="2"/>
              <a:buChar char="q"/>
            </a:pPr>
            <a:r>
              <a:rPr lang="en-US" altLang="en-US" sz="2400" dirty="0">
                <a:latin typeface="&amp;quot"/>
                <a:cs typeface="Arial" panose="020B0604020202020204" pitchFamily="34" charset="0"/>
              </a:rPr>
              <a:t>Conclusions</a:t>
            </a:r>
          </a:p>
        </p:txBody>
      </p:sp>
      <p:sp>
        <p:nvSpPr>
          <p:cNvPr id="4" name="Title 1">
            <a:extLst>
              <a:ext uri="{FF2B5EF4-FFF2-40B4-BE49-F238E27FC236}">
                <a16:creationId xmlns:a16="http://schemas.microsoft.com/office/drawing/2014/main" id="{AD85C7B4-563B-4C08-83B5-5B090480FA04}"/>
              </a:ext>
            </a:extLst>
          </p:cNvPr>
          <p:cNvSpPr txBox="1">
            <a:spLocks/>
          </p:cNvSpPr>
          <p:nvPr/>
        </p:nvSpPr>
        <p:spPr>
          <a:xfrm>
            <a:off x="440042" y="74759"/>
            <a:ext cx="33250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b="1" dirty="0"/>
              <a:t>Outlook</a:t>
            </a:r>
            <a:endParaRPr lang="en-GB" b="1" dirty="0"/>
          </a:p>
        </p:txBody>
      </p:sp>
    </p:spTree>
    <p:extLst>
      <p:ext uri="{BB962C8B-B14F-4D97-AF65-F5344CB8AC3E}">
        <p14:creationId xmlns:p14="http://schemas.microsoft.com/office/powerpoint/2010/main" val="21194575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56669-BE12-4561-A19D-14F281BE46EE}"/>
              </a:ext>
            </a:extLst>
          </p:cNvPr>
          <p:cNvSpPr>
            <a:spLocks noGrp="1"/>
          </p:cNvSpPr>
          <p:nvPr>
            <p:ph type="title"/>
          </p:nvPr>
        </p:nvSpPr>
        <p:spPr>
          <a:xfrm>
            <a:off x="1368083" y="685482"/>
            <a:ext cx="10515600" cy="1325563"/>
          </a:xfrm>
        </p:spPr>
        <p:txBody>
          <a:bodyPr/>
          <a:lstStyle/>
          <a:p>
            <a:r>
              <a:rPr lang="en-GB" b="1" dirty="0"/>
              <a:t> Acknowledgment</a:t>
            </a:r>
          </a:p>
        </p:txBody>
      </p:sp>
      <p:sp>
        <p:nvSpPr>
          <p:cNvPr id="4" name="Rectangle 3">
            <a:extLst>
              <a:ext uri="{FF2B5EF4-FFF2-40B4-BE49-F238E27FC236}">
                <a16:creationId xmlns:a16="http://schemas.microsoft.com/office/drawing/2014/main" id="{EEBBD27B-0FA2-42CE-A2D7-31D6D224F9DE}"/>
              </a:ext>
            </a:extLst>
          </p:cNvPr>
          <p:cNvSpPr/>
          <p:nvPr/>
        </p:nvSpPr>
        <p:spPr>
          <a:xfrm>
            <a:off x="1368082" y="2505670"/>
            <a:ext cx="8438070" cy="1200329"/>
          </a:xfrm>
          <a:prstGeom prst="rect">
            <a:avLst/>
          </a:prstGeom>
        </p:spPr>
        <p:txBody>
          <a:bodyPr wrap="square">
            <a:spAutoFit/>
          </a:bodyPr>
          <a:lstStyle/>
          <a:p>
            <a:r>
              <a:rPr lang="en-GB" sz="2400" dirty="0"/>
              <a:t>Special thanks to Jakob Andreasson from </a:t>
            </a:r>
            <a:r>
              <a:rPr lang="en-GB" sz="2400" b="1" dirty="0"/>
              <a:t>ELI Beamlines, CZ – RP4</a:t>
            </a:r>
            <a:r>
              <a:rPr lang="en-GB" sz="2400" dirty="0"/>
              <a:t> group for providing us with fs-laser and a space in their lab that allowed us to perform this experiment.</a:t>
            </a:r>
          </a:p>
        </p:txBody>
      </p:sp>
    </p:spTree>
    <p:extLst>
      <p:ext uri="{BB962C8B-B14F-4D97-AF65-F5344CB8AC3E}">
        <p14:creationId xmlns:p14="http://schemas.microsoft.com/office/powerpoint/2010/main" val="305634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03EA6-8E33-40D5-82B2-BCEBEC131D34}"/>
              </a:ext>
            </a:extLst>
          </p:cNvPr>
          <p:cNvSpPr>
            <a:spLocks noGrp="1"/>
          </p:cNvSpPr>
          <p:nvPr>
            <p:ph type="title"/>
          </p:nvPr>
        </p:nvSpPr>
        <p:spPr/>
        <p:txBody>
          <a:bodyPr/>
          <a:lstStyle/>
          <a:p>
            <a:r>
              <a:rPr lang="en-GB" b="1" dirty="0"/>
              <a:t>Background/Motivation</a:t>
            </a:r>
          </a:p>
        </p:txBody>
      </p:sp>
      <p:sp>
        <p:nvSpPr>
          <p:cNvPr id="3" name="Rectangle 2">
            <a:extLst>
              <a:ext uri="{FF2B5EF4-FFF2-40B4-BE49-F238E27FC236}">
                <a16:creationId xmlns:a16="http://schemas.microsoft.com/office/drawing/2014/main" id="{7D623467-D84A-46F0-8B28-FB1017D1748E}"/>
              </a:ext>
            </a:extLst>
          </p:cNvPr>
          <p:cNvSpPr/>
          <p:nvPr/>
        </p:nvSpPr>
        <p:spPr>
          <a:xfrm>
            <a:off x="838200" y="1700857"/>
            <a:ext cx="9901300" cy="5262979"/>
          </a:xfrm>
          <a:prstGeom prst="rect">
            <a:avLst/>
          </a:prstGeom>
        </p:spPr>
        <p:txBody>
          <a:bodyPr wrap="none">
            <a:spAutoFit/>
          </a:bodyPr>
          <a:lstStyle/>
          <a:p>
            <a:r>
              <a:rPr lang="en-US" altLang="en-US" sz="2800" b="1" dirty="0"/>
              <a:t>Original motivation</a:t>
            </a:r>
          </a:p>
          <a:p>
            <a:pPr marL="457200" indent="-457200">
              <a:buFont typeface="Wingdings" panose="05000000000000000000" pitchFamily="2" charset="2"/>
              <a:buChar char="q"/>
            </a:pPr>
            <a:r>
              <a:rPr lang="en-US" altLang="en-US" sz="2800" dirty="0">
                <a:solidFill>
                  <a:srgbClr val="222222"/>
                </a:solidFill>
                <a:latin typeface="&amp;quot"/>
                <a:cs typeface="Arial" panose="020B0604020202020204" pitchFamily="34" charset="0"/>
              </a:rPr>
              <a:t>Timing and jitter measurements of LGADs with fs-lasers</a:t>
            </a:r>
          </a:p>
          <a:p>
            <a:pPr marL="457200" indent="-457200">
              <a:buFont typeface="Wingdings" panose="05000000000000000000" pitchFamily="2" charset="2"/>
              <a:buChar char="q"/>
            </a:pPr>
            <a:r>
              <a:rPr lang="en-US" altLang="en-US" sz="2800" dirty="0">
                <a:solidFill>
                  <a:srgbClr val="222222"/>
                </a:solidFill>
                <a:latin typeface="&amp;quot"/>
                <a:cs typeface="Arial" panose="020B0604020202020204" pitchFamily="34" charset="0"/>
              </a:rPr>
              <a:t>Setting up infrastructure for future tests</a:t>
            </a:r>
          </a:p>
          <a:p>
            <a:endParaRPr lang="en-US" sz="2800" dirty="0">
              <a:solidFill>
                <a:srgbClr val="222222"/>
              </a:solidFill>
              <a:latin typeface="&amp;quot"/>
              <a:cs typeface="Arial" panose="020B0604020202020204" pitchFamily="34" charset="0"/>
            </a:endParaRPr>
          </a:p>
          <a:p>
            <a:r>
              <a:rPr lang="en-US" sz="2800" b="1" dirty="0"/>
              <a:t>Side-product</a:t>
            </a:r>
          </a:p>
          <a:p>
            <a:pPr marL="457200" indent="-457200">
              <a:buFont typeface="Wingdings" panose="05000000000000000000" pitchFamily="2" charset="2"/>
              <a:buChar char="q"/>
            </a:pPr>
            <a:r>
              <a:rPr lang="en-US" sz="2800" dirty="0">
                <a:solidFill>
                  <a:srgbClr val="222222"/>
                </a:solidFill>
                <a:latin typeface="&amp;quot"/>
                <a:cs typeface="Arial" panose="020B0604020202020204" pitchFamily="34" charset="0"/>
              </a:rPr>
              <a:t>Since ELI Beamlines provides suitable fs lasers with additional </a:t>
            </a:r>
          </a:p>
          <a:p>
            <a:r>
              <a:rPr lang="en-US" sz="2800" dirty="0">
                <a:solidFill>
                  <a:srgbClr val="222222"/>
                </a:solidFill>
                <a:latin typeface="&amp;quot"/>
                <a:cs typeface="Arial" panose="020B0604020202020204" pitchFamily="34" charset="0"/>
              </a:rPr>
              <a:t>     equipment allowing to experiment with wavelength, power, etc.</a:t>
            </a:r>
          </a:p>
          <a:p>
            <a:pPr marL="457200" indent="-457200">
              <a:buFont typeface="Wingdings" panose="05000000000000000000" pitchFamily="2" charset="2"/>
              <a:buChar char="q"/>
            </a:pPr>
            <a:r>
              <a:rPr lang="en-US" sz="2800" dirty="0">
                <a:solidFill>
                  <a:srgbClr val="222222"/>
                </a:solidFill>
                <a:latin typeface="&amp;quot"/>
                <a:cs typeface="Arial" panose="020B0604020202020204" pitchFamily="34" charset="0"/>
              </a:rPr>
              <a:t>TPA at 1450 nm (and 1750 nm, tunable wavelength)</a:t>
            </a:r>
          </a:p>
          <a:p>
            <a:pPr marL="457200" indent="-457200">
              <a:buFont typeface="Wingdings" panose="05000000000000000000" pitchFamily="2" charset="2"/>
              <a:buChar char="q"/>
            </a:pPr>
            <a:r>
              <a:rPr lang="en-US" sz="2800" dirty="0">
                <a:solidFill>
                  <a:srgbClr val="222222"/>
                </a:solidFill>
                <a:latin typeface="&amp;quot"/>
                <a:cs typeface="Arial" panose="020B0604020202020204" pitchFamily="34" charset="0"/>
              </a:rPr>
              <a:t>Explore possible use of LGADs in laser/x-ray physics</a:t>
            </a:r>
          </a:p>
          <a:p>
            <a:endParaRPr lang="en-US" sz="2800" dirty="0">
              <a:solidFill>
                <a:srgbClr val="222222"/>
              </a:solidFill>
              <a:latin typeface="&amp;quot"/>
              <a:cs typeface="Arial" panose="020B0604020202020204" pitchFamily="34" charset="0"/>
            </a:endParaRPr>
          </a:p>
          <a:p>
            <a:r>
              <a:rPr lang="en-US" sz="2800" dirty="0">
                <a:solidFill>
                  <a:srgbClr val="222222"/>
                </a:solidFill>
                <a:latin typeface="&amp;quot"/>
                <a:cs typeface="Arial" panose="020B0604020202020204" pitchFamily="34" charset="0"/>
              </a:rPr>
              <a:t>LGAD samples (Unirradiated)</a:t>
            </a:r>
          </a:p>
          <a:p>
            <a:endParaRPr lang="en-GB" sz="2800" dirty="0"/>
          </a:p>
        </p:txBody>
      </p:sp>
    </p:spTree>
    <p:extLst>
      <p:ext uri="{BB962C8B-B14F-4D97-AF65-F5344CB8AC3E}">
        <p14:creationId xmlns:p14="http://schemas.microsoft.com/office/powerpoint/2010/main" val="797062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5C7B4-563B-4C08-83B5-5B090480FA04}"/>
              </a:ext>
            </a:extLst>
          </p:cNvPr>
          <p:cNvSpPr>
            <a:spLocks noGrp="1"/>
          </p:cNvSpPr>
          <p:nvPr>
            <p:ph type="title"/>
          </p:nvPr>
        </p:nvSpPr>
        <p:spPr>
          <a:xfrm>
            <a:off x="149096" y="142736"/>
            <a:ext cx="10831577" cy="859995"/>
          </a:xfrm>
        </p:spPr>
        <p:txBody>
          <a:bodyPr/>
          <a:lstStyle/>
          <a:p>
            <a:r>
              <a:rPr lang="en-GB" b="1" dirty="0"/>
              <a:t>LGAD Samples (sent to ELI)</a:t>
            </a:r>
          </a:p>
        </p:txBody>
      </p:sp>
      <p:sp>
        <p:nvSpPr>
          <p:cNvPr id="6" name="TextBox 5">
            <a:extLst>
              <a:ext uri="{FF2B5EF4-FFF2-40B4-BE49-F238E27FC236}">
                <a16:creationId xmlns:a16="http://schemas.microsoft.com/office/drawing/2014/main" id="{2B223437-7707-4B85-8410-CBF13F15B79B}"/>
              </a:ext>
            </a:extLst>
          </p:cNvPr>
          <p:cNvSpPr txBox="1"/>
          <p:nvPr/>
        </p:nvSpPr>
        <p:spPr>
          <a:xfrm>
            <a:off x="149096" y="957951"/>
            <a:ext cx="12042904" cy="2708434"/>
          </a:xfrm>
          <a:prstGeom prst="rect">
            <a:avLst/>
          </a:prstGeom>
          <a:noFill/>
        </p:spPr>
        <p:txBody>
          <a:bodyPr wrap="square" rtlCol="0">
            <a:spAutoFit/>
          </a:bodyPr>
          <a:lstStyle/>
          <a:p>
            <a:pPr lvl="0" eaLnBrk="0" fontAlgn="base" hangingPunct="0">
              <a:spcBef>
                <a:spcPct val="0"/>
              </a:spcBef>
              <a:spcAft>
                <a:spcPct val="0"/>
              </a:spcAft>
            </a:pPr>
            <a:r>
              <a:rPr lang="en-US" altLang="en-US" sz="2400" dirty="0">
                <a:solidFill>
                  <a:srgbClr val="222222"/>
                </a:solidFill>
                <a:cs typeface="Arial" panose="020B0604020202020204" pitchFamily="34" charset="0"/>
              </a:rPr>
              <a:t>Sensors</a:t>
            </a:r>
          </a:p>
          <a:p>
            <a:pPr marL="342900" lvl="0" indent="-342900" eaLnBrk="0" fontAlgn="base" hangingPunct="0">
              <a:spcBef>
                <a:spcPct val="0"/>
              </a:spcBef>
              <a:spcAft>
                <a:spcPct val="0"/>
              </a:spcAft>
              <a:buFont typeface="Wingdings" panose="05000000000000000000" pitchFamily="2" charset="2"/>
              <a:buChar char="q"/>
            </a:pPr>
            <a:r>
              <a:rPr lang="en-US" altLang="en-US" dirty="0">
                <a:solidFill>
                  <a:srgbClr val="222222"/>
                </a:solidFill>
                <a:cs typeface="Arial" panose="020B0604020202020204" pitchFamily="34" charset="0"/>
              </a:rPr>
              <a:t>FBK UFSD2 production, with different geometries and different design of the gain layer ( a detailed description of the production in</a:t>
            </a:r>
            <a:r>
              <a:rPr lang="en-US" altLang="en-US" dirty="0"/>
              <a:t> </a:t>
            </a:r>
            <a:r>
              <a:rPr lang="en-US" altLang="en-US" sz="1400" dirty="0">
                <a:cs typeface="Arial" panose="020B0604020202020204" pitchFamily="34" charset="0"/>
                <a:hlinkClick r:id="rId2">
                  <a:extLst>
                    <a:ext uri="{A12FA001-AC4F-418D-AE19-62706E023703}">
                      <ahyp:hlinkClr xmlns:ahyp="http://schemas.microsoft.com/office/drawing/2018/hyperlinkcolor" val="tx"/>
                    </a:ext>
                  </a:extLst>
                </a:hlinkClick>
              </a:rPr>
              <a:t>http://dx.doi.org/10.1016/j.nima.2018.07.060</a:t>
            </a:r>
            <a:r>
              <a:rPr lang="en-US" altLang="en-US" sz="1400" dirty="0">
                <a:cs typeface="Arial" panose="020B0604020202020204" pitchFamily="34" charset="0"/>
              </a:rPr>
              <a:t> </a:t>
            </a:r>
            <a:r>
              <a:rPr lang="en-US" altLang="en-US" sz="1600" dirty="0">
                <a:solidFill>
                  <a:srgbClr val="222222"/>
                </a:solidFill>
                <a:cs typeface="Arial" panose="020B0604020202020204" pitchFamily="34" charset="0"/>
              </a:rPr>
              <a:t>(</a:t>
            </a:r>
            <a:r>
              <a:rPr lang="en-US" altLang="en-US" sz="1600" dirty="0" err="1">
                <a:solidFill>
                  <a:srgbClr val="222222"/>
                </a:solidFill>
                <a:cs typeface="Arial" panose="020B0604020202020204" pitchFamily="34" charset="0"/>
              </a:rPr>
              <a:t>arXiv</a:t>
            </a:r>
            <a:r>
              <a:rPr lang="en-US" altLang="en-US" sz="1600" dirty="0">
                <a:solidFill>
                  <a:srgbClr val="222222"/>
                </a:solidFill>
                <a:cs typeface="Arial" panose="020B0604020202020204" pitchFamily="34" charset="0"/>
              </a:rPr>
              <a:t>: 1802.03988)); </a:t>
            </a:r>
            <a:r>
              <a:rPr lang="en-US" altLang="en-US" dirty="0">
                <a:solidFill>
                  <a:srgbClr val="222222"/>
                </a:solidFill>
                <a:cs typeface="Arial" panose="020B0604020202020204" pitchFamily="34" charset="0"/>
              </a:rPr>
              <a:t>not yet used; will be in the next tests;</a:t>
            </a:r>
            <a:endParaRPr lang="en-US" altLang="en-US" dirty="0"/>
          </a:p>
          <a:p>
            <a:pPr marL="285750" indent="-285750">
              <a:buFont typeface="Wingdings" panose="05000000000000000000" pitchFamily="2" charset="2"/>
              <a:buChar char="q"/>
            </a:pPr>
            <a:r>
              <a:rPr lang="en-GB" noProof="1"/>
              <a:t>ATLAS/HGTD – HPK 35 microns (Type 1.1 singles)  </a:t>
            </a:r>
          </a:p>
          <a:p>
            <a:r>
              <a:rPr lang="en-GB" noProof="1"/>
              <a:t>      a single sensors used in this research </a:t>
            </a:r>
          </a:p>
          <a:p>
            <a:r>
              <a:rPr lang="en-GB" sz="2400" noProof="1"/>
              <a:t>Readout scheme</a:t>
            </a:r>
          </a:p>
          <a:p>
            <a:pPr marL="285750" indent="-285750">
              <a:buFont typeface="Wingdings" panose="05000000000000000000" pitchFamily="2" charset="2"/>
              <a:buChar char="q"/>
            </a:pPr>
            <a:r>
              <a:rPr lang="en-GB" sz="1600" noProof="1"/>
              <a:t>UCSC timing boards (JSI production)</a:t>
            </a:r>
          </a:p>
          <a:p>
            <a:pPr marL="285750" indent="-285750">
              <a:buFont typeface="Wingdings" panose="05000000000000000000" pitchFamily="2" charset="2"/>
              <a:buChar char="q"/>
            </a:pPr>
            <a:r>
              <a:rPr lang="en-GB" sz="1600" noProof="1"/>
              <a:t>2</a:t>
            </a:r>
            <a:r>
              <a:rPr lang="en-GB" sz="1600" baseline="30000" noProof="1"/>
              <a:t>nd</a:t>
            </a:r>
            <a:r>
              <a:rPr lang="en-GB" sz="1600" noProof="1"/>
              <a:t> stage amps (Particulars 35 dB)</a:t>
            </a:r>
          </a:p>
          <a:p>
            <a:pPr marL="285750" indent="-285750">
              <a:buFont typeface="Wingdings" panose="05000000000000000000" pitchFamily="2" charset="2"/>
              <a:buChar char="q"/>
            </a:pPr>
            <a:r>
              <a:rPr lang="en-GB" sz="1600" noProof="1"/>
              <a:t>Osciloscope for readout</a:t>
            </a:r>
            <a:r>
              <a:rPr lang="en-GB" sz="1600" dirty="0"/>
              <a:t>s: </a:t>
            </a:r>
            <a:r>
              <a:rPr lang="en-GB" sz="1600" noProof="1"/>
              <a:t>Keysight</a:t>
            </a:r>
            <a:r>
              <a:rPr lang="en-GB" sz="1600" dirty="0"/>
              <a:t> DSO-S 604A, 10-bit ADC, 20 GS/s</a:t>
            </a:r>
            <a:endParaRPr lang="en-GB" sz="1600" noProof="1"/>
          </a:p>
        </p:txBody>
      </p:sp>
      <p:pic>
        <p:nvPicPr>
          <p:cNvPr id="3" name="Picture 2">
            <a:extLst>
              <a:ext uri="{FF2B5EF4-FFF2-40B4-BE49-F238E27FC236}">
                <a16:creationId xmlns:a16="http://schemas.microsoft.com/office/drawing/2014/main" id="{EC1B2C4B-C2B3-464F-8B23-6E204C36B8C1}"/>
              </a:ext>
            </a:extLst>
          </p:cNvPr>
          <p:cNvPicPr>
            <a:picLocks noChangeAspect="1"/>
          </p:cNvPicPr>
          <p:nvPr/>
        </p:nvPicPr>
        <p:blipFill>
          <a:blip r:embed="rId3"/>
          <a:stretch>
            <a:fillRect/>
          </a:stretch>
        </p:blipFill>
        <p:spPr>
          <a:xfrm>
            <a:off x="537216" y="3840985"/>
            <a:ext cx="4907620" cy="2980773"/>
          </a:xfrm>
          <a:prstGeom prst="rect">
            <a:avLst/>
          </a:prstGeom>
        </p:spPr>
      </p:pic>
      <p:sp>
        <p:nvSpPr>
          <p:cNvPr id="10" name="TextBox 9">
            <a:extLst>
              <a:ext uri="{FF2B5EF4-FFF2-40B4-BE49-F238E27FC236}">
                <a16:creationId xmlns:a16="http://schemas.microsoft.com/office/drawing/2014/main" id="{5DDEC98D-A2EC-48CB-8F9A-14488CD22A55}"/>
              </a:ext>
            </a:extLst>
          </p:cNvPr>
          <p:cNvSpPr txBox="1"/>
          <p:nvPr/>
        </p:nvSpPr>
        <p:spPr>
          <a:xfrm>
            <a:off x="2826327" y="5192871"/>
            <a:ext cx="1925782" cy="276999"/>
          </a:xfrm>
          <a:prstGeom prst="rect">
            <a:avLst/>
          </a:prstGeom>
          <a:noFill/>
        </p:spPr>
        <p:txBody>
          <a:bodyPr wrap="square" rtlCol="0">
            <a:spAutoFit/>
          </a:bodyPr>
          <a:lstStyle/>
          <a:p>
            <a:r>
              <a:rPr lang="en-GB" sz="1200" dirty="0">
                <a:solidFill>
                  <a:schemeClr val="tx1">
                    <a:lumMod val="75000"/>
                    <a:lumOff val="25000"/>
                  </a:schemeClr>
                </a:solidFill>
              </a:rPr>
              <a:t>to add 1</a:t>
            </a:r>
            <a:r>
              <a:rPr lang="en-GB" sz="1200" baseline="30000" dirty="0">
                <a:solidFill>
                  <a:schemeClr val="tx1">
                    <a:lumMod val="75000"/>
                    <a:lumOff val="25000"/>
                  </a:schemeClr>
                </a:solidFill>
              </a:rPr>
              <a:t>st</a:t>
            </a:r>
            <a:r>
              <a:rPr lang="en-GB" sz="1200" dirty="0">
                <a:solidFill>
                  <a:schemeClr val="tx1">
                    <a:lumMod val="75000"/>
                    <a:lumOff val="25000"/>
                  </a:schemeClr>
                </a:solidFill>
              </a:rPr>
              <a:t>  amp</a:t>
            </a:r>
          </a:p>
        </p:txBody>
      </p:sp>
      <p:sp>
        <p:nvSpPr>
          <p:cNvPr id="12" name="Rectangle 11">
            <a:extLst>
              <a:ext uri="{FF2B5EF4-FFF2-40B4-BE49-F238E27FC236}">
                <a16:creationId xmlns:a16="http://schemas.microsoft.com/office/drawing/2014/main" id="{410397BF-FF71-47D9-894E-8259B5B350C3}"/>
              </a:ext>
            </a:extLst>
          </p:cNvPr>
          <p:cNvSpPr/>
          <p:nvPr/>
        </p:nvSpPr>
        <p:spPr>
          <a:xfrm>
            <a:off x="8055500" y="2579751"/>
            <a:ext cx="3788217" cy="646331"/>
          </a:xfrm>
          <a:prstGeom prst="rect">
            <a:avLst/>
          </a:prstGeom>
        </p:spPr>
        <p:txBody>
          <a:bodyPr wrap="none">
            <a:spAutoFit/>
          </a:bodyPr>
          <a:lstStyle/>
          <a:p>
            <a:r>
              <a:rPr lang="en-US" altLang="en-US" dirty="0">
                <a:latin typeface="&amp;quot"/>
                <a:cs typeface="Arial" panose="020B0604020202020204" pitchFamily="34" charset="0"/>
              </a:rPr>
              <a:t>Wire bonding was done at </a:t>
            </a:r>
            <a:r>
              <a:rPr lang="cs-CZ" altLang="en-US" dirty="0">
                <a:latin typeface="&amp;quot"/>
                <a:cs typeface="Arial" panose="020B0604020202020204" pitchFamily="34" charset="0"/>
              </a:rPr>
              <a:t>Institute </a:t>
            </a:r>
            <a:endParaRPr lang="en-US" altLang="en-US" dirty="0">
              <a:latin typeface="&amp;quot"/>
              <a:cs typeface="Arial" panose="020B0604020202020204" pitchFamily="34" charset="0"/>
            </a:endParaRPr>
          </a:p>
          <a:p>
            <a:r>
              <a:rPr lang="cs-CZ" altLang="en-US" dirty="0">
                <a:latin typeface="&amp;quot"/>
                <a:cs typeface="Arial" panose="020B0604020202020204" pitchFamily="34" charset="0"/>
              </a:rPr>
              <a:t>of Physics, CZ</a:t>
            </a:r>
            <a:endParaRPr lang="en-US" altLang="en-US" dirty="0">
              <a:latin typeface="&amp;quot"/>
              <a:cs typeface="Arial" panose="020B0604020202020204" pitchFamily="34" charset="0"/>
            </a:endParaRPr>
          </a:p>
        </p:txBody>
      </p:sp>
      <p:pic>
        <p:nvPicPr>
          <p:cNvPr id="13" name="Picture 12" descr="A close up of a sign&#10;&#10;Description automatically generated">
            <a:extLst>
              <a:ext uri="{FF2B5EF4-FFF2-40B4-BE49-F238E27FC236}">
                <a16:creationId xmlns:a16="http://schemas.microsoft.com/office/drawing/2014/main" id="{F06DD61F-B126-4333-99AB-A1A721D902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6105">
            <a:off x="8067643" y="3456247"/>
            <a:ext cx="3664234" cy="2872318"/>
          </a:xfrm>
          <a:prstGeom prst="rect">
            <a:avLst/>
          </a:prstGeom>
        </p:spPr>
      </p:pic>
    </p:spTree>
    <p:extLst>
      <p:ext uri="{BB962C8B-B14F-4D97-AF65-F5344CB8AC3E}">
        <p14:creationId xmlns:p14="http://schemas.microsoft.com/office/powerpoint/2010/main" val="930603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D11C6A-0539-4552-BED9-04BABA1612BB}"/>
              </a:ext>
            </a:extLst>
          </p:cNvPr>
          <p:cNvSpPr>
            <a:spLocks noGrp="1"/>
          </p:cNvSpPr>
          <p:nvPr>
            <p:ph type="title"/>
          </p:nvPr>
        </p:nvSpPr>
        <p:spPr>
          <a:xfrm>
            <a:off x="490537" y="643467"/>
            <a:ext cx="11210925" cy="744836"/>
          </a:xfrm>
        </p:spPr>
        <p:txBody>
          <a:bodyPr>
            <a:normAutofit/>
          </a:bodyPr>
          <a:lstStyle/>
          <a:p>
            <a:pPr algn="ctr"/>
            <a:r>
              <a:rPr lang="en-GB" sz="3200" dirty="0">
                <a:solidFill>
                  <a:schemeClr val="bg1"/>
                </a:solidFill>
              </a:rPr>
              <a:t>UCSC board/General info</a:t>
            </a:r>
          </a:p>
        </p:txBody>
      </p:sp>
      <p:pic>
        <p:nvPicPr>
          <p:cNvPr id="3" name="Picture 2">
            <a:extLst>
              <a:ext uri="{FF2B5EF4-FFF2-40B4-BE49-F238E27FC236}">
                <a16:creationId xmlns:a16="http://schemas.microsoft.com/office/drawing/2014/main" id="{A6F7B141-6C0A-4AB8-BE89-96603B28FD3D}"/>
              </a:ext>
            </a:extLst>
          </p:cNvPr>
          <p:cNvPicPr>
            <a:picLocks noChangeAspect="1"/>
          </p:cNvPicPr>
          <p:nvPr/>
        </p:nvPicPr>
        <p:blipFill>
          <a:blip r:embed="rId2"/>
          <a:stretch>
            <a:fillRect/>
          </a:stretch>
        </p:blipFill>
        <p:spPr>
          <a:xfrm>
            <a:off x="300569" y="2188451"/>
            <a:ext cx="10241680" cy="4557549"/>
          </a:xfrm>
          <a:prstGeom prst="rect">
            <a:avLst/>
          </a:prstGeom>
        </p:spPr>
      </p:pic>
      <p:sp>
        <p:nvSpPr>
          <p:cNvPr id="4" name="TextBox 3">
            <a:extLst>
              <a:ext uri="{FF2B5EF4-FFF2-40B4-BE49-F238E27FC236}">
                <a16:creationId xmlns:a16="http://schemas.microsoft.com/office/drawing/2014/main" id="{BDD7CD1F-1BEB-4A64-9A6C-75E32E8FBBB1}"/>
              </a:ext>
            </a:extLst>
          </p:cNvPr>
          <p:cNvSpPr txBox="1"/>
          <p:nvPr/>
        </p:nvSpPr>
        <p:spPr>
          <a:xfrm>
            <a:off x="436099" y="1707119"/>
            <a:ext cx="4065563" cy="646331"/>
          </a:xfrm>
          <a:prstGeom prst="rect">
            <a:avLst/>
          </a:prstGeom>
          <a:noFill/>
          <a:ln w="19050">
            <a:solidFill>
              <a:schemeClr val="tx1"/>
            </a:solidFill>
          </a:ln>
        </p:spPr>
        <p:txBody>
          <a:bodyPr wrap="square" rtlCol="0">
            <a:spAutoFit/>
          </a:bodyPr>
          <a:lstStyle/>
          <a:p>
            <a:pPr marL="285750" indent="-285750">
              <a:buFont typeface="Wingdings" panose="05000000000000000000" pitchFamily="2" charset="2"/>
              <a:buChar char="q"/>
            </a:pPr>
            <a:r>
              <a:rPr lang="en-GB" dirty="0"/>
              <a:t>The one we used in this research is produced  in Ljubljana</a:t>
            </a:r>
          </a:p>
        </p:txBody>
      </p:sp>
      <p:sp>
        <p:nvSpPr>
          <p:cNvPr id="5" name="Rectangle 4">
            <a:extLst>
              <a:ext uri="{FF2B5EF4-FFF2-40B4-BE49-F238E27FC236}">
                <a16:creationId xmlns:a16="http://schemas.microsoft.com/office/drawing/2014/main" id="{59263FA2-98CD-4E15-BE96-80A05C91958A}"/>
              </a:ext>
            </a:extLst>
          </p:cNvPr>
          <p:cNvSpPr/>
          <p:nvPr/>
        </p:nvSpPr>
        <p:spPr>
          <a:xfrm>
            <a:off x="7241772" y="5983700"/>
            <a:ext cx="4649659" cy="461665"/>
          </a:xfrm>
          <a:prstGeom prst="rect">
            <a:avLst/>
          </a:prstGeom>
        </p:spPr>
        <p:txBody>
          <a:bodyPr wrap="square">
            <a:spAutoFit/>
          </a:bodyPr>
          <a:lstStyle/>
          <a:p>
            <a:r>
              <a:rPr lang="en-GB" sz="1200" dirty="0"/>
              <a:t>Image taken from</a:t>
            </a:r>
          </a:p>
          <a:p>
            <a:r>
              <a:rPr lang="en-GB" sz="1200" dirty="0"/>
              <a:t>https://cds.cern.ch/record/2653604/files/ATL-LARG-SLIDE-2019-005.pdf</a:t>
            </a:r>
          </a:p>
        </p:txBody>
      </p:sp>
      <p:sp>
        <p:nvSpPr>
          <p:cNvPr id="6" name="Rectangle 5">
            <a:extLst>
              <a:ext uri="{FF2B5EF4-FFF2-40B4-BE49-F238E27FC236}">
                <a16:creationId xmlns:a16="http://schemas.microsoft.com/office/drawing/2014/main" id="{91668642-BFDC-494E-89D4-C3C0D695E142}"/>
              </a:ext>
            </a:extLst>
          </p:cNvPr>
          <p:cNvSpPr/>
          <p:nvPr/>
        </p:nvSpPr>
        <p:spPr>
          <a:xfrm>
            <a:off x="6952842" y="1546929"/>
            <a:ext cx="4511499" cy="954107"/>
          </a:xfrm>
          <a:prstGeom prst="rect">
            <a:avLst/>
          </a:prstGeom>
          <a:ln w="12700">
            <a:solidFill>
              <a:schemeClr val="tx1"/>
            </a:solidFill>
          </a:ln>
        </p:spPr>
        <p:txBody>
          <a:bodyPr wrap="square">
            <a:spAutoFit/>
          </a:bodyPr>
          <a:lstStyle/>
          <a:p>
            <a:pPr marL="285750" indent="-285750">
              <a:buFont typeface="Wingdings" panose="05000000000000000000" pitchFamily="2" charset="2"/>
              <a:buChar char="q"/>
            </a:pPr>
            <a:r>
              <a:rPr lang="en-GB" sz="1400" dirty="0">
                <a:solidFill>
                  <a:srgbClr val="000000"/>
                </a:solidFill>
                <a:latin typeface="Roboto"/>
              </a:rPr>
              <a:t> A high bandwidth </a:t>
            </a:r>
            <a:r>
              <a:rPr lang="en-GB" sz="1400" dirty="0" err="1">
                <a:solidFill>
                  <a:srgbClr val="000000"/>
                </a:solidFill>
                <a:latin typeface="Roboto"/>
              </a:rPr>
              <a:t>TransImpedance</a:t>
            </a:r>
            <a:r>
              <a:rPr lang="en-GB" sz="1400" dirty="0">
                <a:solidFill>
                  <a:srgbClr val="000000"/>
                </a:solidFill>
                <a:latin typeface="Roboto"/>
              </a:rPr>
              <a:t> Amplifier (TIA) is based on a differential amplifier with resistive load and gain boost current sources, and a resistive feedback. </a:t>
            </a:r>
            <a:endParaRPr lang="en-GB" sz="1400" dirty="0"/>
          </a:p>
        </p:txBody>
      </p:sp>
      <p:cxnSp>
        <p:nvCxnSpPr>
          <p:cNvPr id="10" name="Straight Arrow Connector 9">
            <a:extLst>
              <a:ext uri="{FF2B5EF4-FFF2-40B4-BE49-F238E27FC236}">
                <a16:creationId xmlns:a16="http://schemas.microsoft.com/office/drawing/2014/main" id="{12BAC4A9-77BB-452D-BD64-0E6A01A188D6}"/>
              </a:ext>
            </a:extLst>
          </p:cNvPr>
          <p:cNvCxnSpPr>
            <a:cxnSpLocks/>
          </p:cNvCxnSpPr>
          <p:nvPr/>
        </p:nvCxnSpPr>
        <p:spPr>
          <a:xfrm flipH="1">
            <a:off x="8945218" y="3934599"/>
            <a:ext cx="1056911" cy="34585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9B4CE41-B10F-41E2-864B-A8991D26A799}"/>
              </a:ext>
            </a:extLst>
          </p:cNvPr>
          <p:cNvSpPr/>
          <p:nvPr/>
        </p:nvSpPr>
        <p:spPr>
          <a:xfrm>
            <a:off x="9090212" y="3374111"/>
            <a:ext cx="2702745" cy="73655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q"/>
            </a:pPr>
            <a:r>
              <a:rPr lang="en-GB" sz="2000" noProof="1">
                <a:solidFill>
                  <a:srgbClr val="071703"/>
                </a:solidFill>
              </a:rPr>
              <a:t>We used Particulars 35 dB</a:t>
            </a:r>
            <a:endParaRPr lang="en-GB" sz="2000" dirty="0">
              <a:solidFill>
                <a:srgbClr val="071703"/>
              </a:solidFill>
            </a:endParaRPr>
          </a:p>
        </p:txBody>
      </p:sp>
    </p:spTree>
    <p:extLst>
      <p:ext uri="{BB962C8B-B14F-4D97-AF65-F5344CB8AC3E}">
        <p14:creationId xmlns:p14="http://schemas.microsoft.com/office/powerpoint/2010/main" val="1044563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3DCCF-891F-4C75-8590-433465F06C19}"/>
              </a:ext>
            </a:extLst>
          </p:cNvPr>
          <p:cNvSpPr>
            <a:spLocks noGrp="1"/>
          </p:cNvSpPr>
          <p:nvPr>
            <p:ph type="title"/>
          </p:nvPr>
        </p:nvSpPr>
        <p:spPr>
          <a:xfrm>
            <a:off x="838200" y="216844"/>
            <a:ext cx="10515600" cy="1325563"/>
          </a:xfrm>
        </p:spPr>
        <p:txBody>
          <a:bodyPr/>
          <a:lstStyle/>
          <a:p>
            <a:r>
              <a:rPr lang="en-GB" b="1" dirty="0"/>
              <a:t>European Extreme Light Infrastructure  </a:t>
            </a:r>
            <a:br>
              <a:rPr lang="en-GB" b="1" dirty="0"/>
            </a:br>
            <a:r>
              <a:rPr lang="en-GB" b="1" dirty="0"/>
              <a:t>(</a:t>
            </a:r>
            <a:r>
              <a:rPr lang="cs-CZ" b="1" dirty="0"/>
              <a:t>E</a:t>
            </a:r>
            <a:r>
              <a:rPr lang="en-GB" b="1" dirty="0"/>
              <a:t>LI Beamline</a:t>
            </a:r>
            <a:r>
              <a:rPr lang="cs-CZ" b="1" dirty="0"/>
              <a:t>s</a:t>
            </a:r>
            <a:r>
              <a:rPr lang="en-GB" b="1" dirty="0"/>
              <a:t>) in </a:t>
            </a:r>
            <a:r>
              <a:rPr lang="cs-CZ" b="1" dirty="0"/>
              <a:t>Dolní Břežany, CZ</a:t>
            </a:r>
            <a:endParaRPr lang="en-GB" b="1" dirty="0"/>
          </a:p>
        </p:txBody>
      </p:sp>
      <p:pic>
        <p:nvPicPr>
          <p:cNvPr id="3" name="Picture 2" descr="A picture containing monitor, computer, sitting, table&#10;&#10;Description automatically generated">
            <a:extLst>
              <a:ext uri="{FF2B5EF4-FFF2-40B4-BE49-F238E27FC236}">
                <a16:creationId xmlns:a16="http://schemas.microsoft.com/office/drawing/2014/main" id="{06913FE5-0C5A-45A5-8ED8-91B713F334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67970"/>
            <a:ext cx="9575800" cy="3783033"/>
          </a:xfrm>
          <a:prstGeom prst="rect">
            <a:avLst/>
          </a:prstGeom>
        </p:spPr>
      </p:pic>
      <p:sp>
        <p:nvSpPr>
          <p:cNvPr id="4" name="TextBox 3"/>
          <p:cNvSpPr txBox="1"/>
          <p:nvPr/>
        </p:nvSpPr>
        <p:spPr>
          <a:xfrm>
            <a:off x="838200" y="1542407"/>
            <a:ext cx="9575800" cy="1477328"/>
          </a:xfrm>
          <a:prstGeom prst="rect">
            <a:avLst/>
          </a:prstGeom>
          <a:noFill/>
        </p:spPr>
        <p:txBody>
          <a:bodyPr wrap="square" rtlCol="0">
            <a:spAutoFit/>
          </a:bodyPr>
          <a:lstStyle/>
          <a:p>
            <a:pPr algn="just"/>
            <a:r>
              <a:rPr lang="en-US" dirty="0"/>
              <a:t>The first laser research infrastructure world-wide which is the result of a coordinated effort of a multi-national scientific laser community. I.e. a sort of CERN but in the laser research field.</a:t>
            </a:r>
          </a:p>
          <a:p>
            <a:pPr algn="just"/>
            <a:r>
              <a:rPr lang="en-US" dirty="0"/>
              <a:t>The main goal of ELI BL is to provide secondary sources (based on lasers) and world strongest lasers to users (1 PW, 10 PW). It also provides lower power fast fs-class lasers which we used.</a:t>
            </a:r>
          </a:p>
          <a:p>
            <a:pPr algn="just"/>
            <a:r>
              <a:rPr lang="en-US" dirty="0"/>
              <a:t>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2292" y="2867970"/>
            <a:ext cx="4769708" cy="3991879"/>
          </a:xfrm>
          <a:prstGeom prst="rect">
            <a:avLst/>
          </a:prstGeom>
        </p:spPr>
      </p:pic>
    </p:spTree>
    <p:extLst>
      <p:ext uri="{BB962C8B-B14F-4D97-AF65-F5344CB8AC3E}">
        <p14:creationId xmlns:p14="http://schemas.microsoft.com/office/powerpoint/2010/main" val="1288372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1026" name="Picture 2" descr="ELI Foto 01 Narozi polyfunkcni budov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472" y="0"/>
            <a:ext cx="9162473" cy="686574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C593DCCF-891F-4C75-8590-433465F06C19}"/>
              </a:ext>
            </a:extLst>
          </p:cNvPr>
          <p:cNvSpPr>
            <a:spLocks noGrp="1"/>
          </p:cNvSpPr>
          <p:nvPr>
            <p:ph type="title"/>
          </p:nvPr>
        </p:nvSpPr>
        <p:spPr>
          <a:xfrm>
            <a:off x="219363" y="-69367"/>
            <a:ext cx="10515600" cy="1325563"/>
          </a:xfrm>
        </p:spPr>
        <p:txBody>
          <a:bodyPr/>
          <a:lstStyle/>
          <a:p>
            <a:r>
              <a:rPr lang="en-US" b="1" dirty="0"/>
              <a:t>ELI Beamlines</a:t>
            </a:r>
            <a:endParaRPr lang="en-GB" b="1" dirty="0"/>
          </a:p>
        </p:txBody>
      </p:sp>
    </p:spTree>
    <p:extLst>
      <p:ext uri="{BB962C8B-B14F-4D97-AF65-F5344CB8AC3E}">
        <p14:creationId xmlns:p14="http://schemas.microsoft.com/office/powerpoint/2010/main" val="4029754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6E4B41-23BD-4C55-AFED-5634A93D21EF}"/>
              </a:ext>
            </a:extLst>
          </p:cNvPr>
          <p:cNvSpPr/>
          <p:nvPr/>
        </p:nvSpPr>
        <p:spPr>
          <a:xfrm>
            <a:off x="541606" y="1396239"/>
            <a:ext cx="11108787" cy="5262979"/>
          </a:xfrm>
          <a:prstGeom prst="rect">
            <a:avLst/>
          </a:prstGeom>
        </p:spPr>
        <p:txBody>
          <a:bodyPr wrap="square">
            <a:spAutoFit/>
          </a:bodyPr>
          <a:lstStyle/>
          <a:p>
            <a:pPr marL="342900" indent="-342900" algn="just">
              <a:buFont typeface="Wingdings" panose="05000000000000000000" pitchFamily="2" charset="2"/>
              <a:buChar char="q"/>
            </a:pPr>
            <a:r>
              <a:rPr lang="en-GB" sz="2400" dirty="0">
                <a:latin typeface="&amp;quot"/>
              </a:rPr>
              <a:t>RP4 Research Programme (special thanks Mateusz Rebarz) - we could use their new fs-laser and got some first signal from LGAD.</a:t>
            </a:r>
          </a:p>
          <a:p>
            <a:pPr marL="342900" indent="-342900">
              <a:buFont typeface="Wingdings" panose="05000000000000000000" pitchFamily="2" charset="2"/>
              <a:buChar char="q"/>
            </a:pPr>
            <a:endParaRPr lang="en-GB" sz="2400" dirty="0">
              <a:latin typeface="Arial" panose="020B0604020202020204" pitchFamily="34" charset="0"/>
            </a:endParaRPr>
          </a:p>
          <a:p>
            <a:pPr marL="342900" indent="-342900" algn="just">
              <a:buFont typeface="Wingdings" panose="05000000000000000000" pitchFamily="2" charset="2"/>
              <a:buChar char="q"/>
            </a:pPr>
            <a:r>
              <a:rPr lang="en-GB" sz="2400" dirty="0">
                <a:latin typeface="&amp;quot"/>
              </a:rPr>
              <a:t>The laser system is 1 kHz 35 fs system with fundamental wavelength 800 nm. Using Optical Parametric Amplifier (OPA) system </a:t>
            </a:r>
            <a:r>
              <a:rPr lang="en-GB" sz="2400" noProof="1">
                <a:latin typeface="&amp;quot"/>
              </a:rPr>
              <a:t>Topas Prime </a:t>
            </a:r>
            <a:r>
              <a:rPr lang="en-GB" sz="2400" dirty="0">
                <a:latin typeface="&amp;quot"/>
              </a:rPr>
              <a:t>one can easily alter the wavelength and generate wavelengths above 1100 nm. Thus one can switch between the two beams using a removable mirror:</a:t>
            </a:r>
            <a:endParaRPr lang="en-GB" sz="2400" dirty="0"/>
          </a:p>
          <a:p>
            <a:pPr marL="1200150" lvl="2" indent="-285750">
              <a:buFont typeface="Wingdings" panose="05000000000000000000" pitchFamily="2" charset="2"/>
              <a:buChar char="q"/>
            </a:pPr>
            <a:r>
              <a:rPr lang="en-GB" sz="2400" dirty="0"/>
              <a:t> Fundamental wavelength of laser </a:t>
            </a:r>
            <a:r>
              <a:rPr lang="en-GB" sz="2400" b="1" dirty="0"/>
              <a:t>800 nm </a:t>
            </a:r>
            <a:r>
              <a:rPr lang="en-GB" sz="2400" dirty="0"/>
              <a:t>(removable mirror is “out” and OPA output is blocked). This wavelength has horizontal polarization and 1 % power stability. We estimate 50-60 fs pulse length on target (corresponds to 15 </a:t>
            </a:r>
            <a:r>
              <a:rPr lang="en-GB" sz="2400" dirty="0">
                <a:latin typeface="Symbol" panose="05050102010706020507" pitchFamily="18" charset="2"/>
              </a:rPr>
              <a:t>m</a:t>
            </a:r>
            <a:r>
              <a:rPr lang="en-GB" sz="2400" dirty="0"/>
              <a:t>m).</a:t>
            </a:r>
          </a:p>
          <a:p>
            <a:pPr marL="1200150" lvl="2" indent="-285750">
              <a:buFont typeface="Wingdings" panose="05000000000000000000" pitchFamily="2" charset="2"/>
              <a:buChar char="q"/>
            </a:pPr>
            <a:r>
              <a:rPr lang="en-GB" sz="2400" dirty="0"/>
              <a:t> Wavelength </a:t>
            </a:r>
            <a:r>
              <a:rPr lang="en-GB" sz="2400" b="1" dirty="0"/>
              <a:t>&gt; 1100 nm </a:t>
            </a:r>
            <a:r>
              <a:rPr lang="en-GB" sz="2400" dirty="0"/>
              <a:t>generated by OPA (then removable mirror is “in” and fundamental wavelength is blocked). This wavelength has vertical polarization.</a:t>
            </a:r>
            <a:br>
              <a:rPr lang="en-GB" sz="2400" dirty="0"/>
            </a:br>
            <a:br>
              <a:rPr lang="en-GB" sz="2400" dirty="0"/>
            </a:br>
            <a:endParaRPr lang="en-GB" sz="2400" dirty="0"/>
          </a:p>
        </p:txBody>
      </p:sp>
      <p:sp>
        <p:nvSpPr>
          <p:cNvPr id="4" name="TextBox 3">
            <a:extLst>
              <a:ext uri="{FF2B5EF4-FFF2-40B4-BE49-F238E27FC236}">
                <a16:creationId xmlns:a16="http://schemas.microsoft.com/office/drawing/2014/main" id="{F4EC1E50-5467-4610-AFF3-613CCA4C4F75}"/>
              </a:ext>
            </a:extLst>
          </p:cNvPr>
          <p:cNvSpPr txBox="1"/>
          <p:nvPr/>
        </p:nvSpPr>
        <p:spPr>
          <a:xfrm>
            <a:off x="304800" y="351923"/>
            <a:ext cx="10783330" cy="769441"/>
          </a:xfrm>
          <a:prstGeom prst="rect">
            <a:avLst/>
          </a:prstGeom>
          <a:noFill/>
        </p:spPr>
        <p:txBody>
          <a:bodyPr wrap="square" rtlCol="0">
            <a:spAutoFit/>
          </a:bodyPr>
          <a:lstStyle/>
          <a:p>
            <a:r>
              <a:rPr lang="en-GB" sz="4400" b="1" dirty="0">
                <a:latin typeface="+mj-lt"/>
                <a:ea typeface="+mj-ea"/>
                <a:cs typeface="+mj-cs"/>
              </a:rPr>
              <a:t>Set-up for LGAD timing (SPA) &amp; for LGAD TPA </a:t>
            </a:r>
          </a:p>
        </p:txBody>
      </p:sp>
    </p:spTree>
    <p:extLst>
      <p:ext uri="{BB962C8B-B14F-4D97-AF65-F5344CB8AC3E}">
        <p14:creationId xmlns:p14="http://schemas.microsoft.com/office/powerpoint/2010/main" val="2369060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1761</TotalTime>
  <Words>2492</Words>
  <Application>Microsoft Office PowerPoint</Application>
  <PresentationFormat>Widescreen</PresentationFormat>
  <Paragraphs>217</Paragraphs>
  <Slides>30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&amp;quot</vt:lpstr>
      <vt:lpstr>Arial</vt:lpstr>
      <vt:lpstr>Calibri</vt:lpstr>
      <vt:lpstr>Calibri Light</vt:lpstr>
      <vt:lpstr>Cambria Math</vt:lpstr>
      <vt:lpstr>Roboto</vt:lpstr>
      <vt:lpstr>Symbol</vt:lpstr>
      <vt:lpstr>Wingdings</vt:lpstr>
      <vt:lpstr>Office Theme</vt:lpstr>
      <vt:lpstr>First LGAD timing/jitter measurement at ELI with fs-lasers of 800 nm and 1450 nm</vt:lpstr>
      <vt:lpstr>Collaboration</vt:lpstr>
      <vt:lpstr>PowerPoint Presentation</vt:lpstr>
      <vt:lpstr>Background/Motivation</vt:lpstr>
      <vt:lpstr>LGAD Samples (sent to ELI)</vt:lpstr>
      <vt:lpstr>UCSC board/General info</vt:lpstr>
      <vt:lpstr>European Extreme Light Infrastructure   (ELI Beamlines) in Dolní Břežany, CZ</vt:lpstr>
      <vt:lpstr>ELI Beamlines</vt:lpstr>
      <vt:lpstr>PowerPoint Presentation</vt:lpstr>
      <vt:lpstr>The main advantages of OPA are: Scalability to high power levels Tunability of broadband amplification bandwidth and wavelength High amplification gain over a short distance Good temporal contrast in the signal beam Small heat load of the nonlinear medium, since the excess energy </vt:lpstr>
      <vt:lpstr>PowerPoint Presentation</vt:lpstr>
      <vt:lpstr>PowerPoint Presentation</vt:lpstr>
      <vt:lpstr>PowerPoint Presentation</vt:lpstr>
      <vt:lpstr>PowerPoint Presentation</vt:lpstr>
      <vt:lpstr>First LGAD signal, without 2nd stage amplification</vt:lpstr>
      <vt:lpstr>First measurement, delay line included,  2nd amp stage included</vt:lpstr>
      <vt:lpstr>First Jitter Measurement:  SPA at 800 nm</vt:lpstr>
      <vt:lpstr>Timing Jitter Vs. Bias Voltage</vt:lpstr>
      <vt:lpstr>Signal Amplitude Dependence on the Laser Intensity</vt:lpstr>
      <vt:lpstr>Two-Photon Absorption</vt:lpstr>
      <vt:lpstr>PowerPoint Presentation</vt:lpstr>
      <vt:lpstr>PowerPoint Presentation</vt:lpstr>
      <vt:lpstr>2nd Scan: Signal Amplitude dependence on Laser Intensity beam size of 50 um</vt:lpstr>
      <vt:lpstr>So, where does it leave us?</vt:lpstr>
      <vt:lpstr>Further steps:  </vt:lpstr>
      <vt:lpstr>PowerPoint Presentation</vt:lpstr>
      <vt:lpstr>PowerPoint Presentation</vt:lpstr>
      <vt:lpstr>Main messages</vt:lpstr>
      <vt:lpstr>Future campaign locations: Experimental Hall E1 or BioLab</vt:lpstr>
      <vt:lpstr> 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LGAD timing/jitter measurement and searching for TPA with fs-lasers at 800 nm and 1450 nm</dc:title>
  <dc:creator>Gordana Medin</dc:creator>
  <cp:lastModifiedBy>Gordana Medin</cp:lastModifiedBy>
  <cp:revision>7</cp:revision>
  <dcterms:created xsi:type="dcterms:W3CDTF">2020-05-28T19:23:15Z</dcterms:created>
  <dcterms:modified xsi:type="dcterms:W3CDTF">2020-06-02T12:06:23Z</dcterms:modified>
</cp:coreProperties>
</file>