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2" r:id="rId2"/>
    <p:sldId id="286" r:id="rId3"/>
    <p:sldId id="287" r:id="rId4"/>
    <p:sldId id="290" r:id="rId5"/>
    <p:sldId id="288" r:id="rId6"/>
    <p:sldId id="291" r:id="rId7"/>
    <p:sldId id="289" r:id="rId8"/>
    <p:sldId id="293" r:id="rId9"/>
    <p:sldId id="284" r:id="rId10"/>
    <p:sldId id="285" r:id="rId11"/>
    <p:sldId id="281" r:id="rId12"/>
    <p:sldId id="292" r:id="rId13"/>
    <p:sldId id="262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4D5EE"/>
    <a:srgbClr val="5AA3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9" autoAdjust="0"/>
    <p:restoredTop sz="94677" autoAdjust="0"/>
  </p:normalViewPr>
  <p:slideViewPr>
    <p:cSldViewPr snapToGrid="0">
      <p:cViewPr>
        <p:scale>
          <a:sx n="120" d="100"/>
          <a:sy n="120" d="100"/>
        </p:scale>
        <p:origin x="56" y="33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1B75427-663A-4EE2-8380-B80E5C686C3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BF75175-7678-4923-964A-D20F6FB6D06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1F353-28F0-4B6D-AAB0-5E40750303C5}" type="datetimeFigureOut">
              <a:rPr lang="fr-FR" smtClean="0"/>
              <a:t>22/06/2020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4063C92-3134-4DD7-9894-B00A2A2EE9C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0CD1BCF-7039-44FD-8B28-AA8873AB8F9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E9FD6A-9D16-48A3-9822-EA3507F5389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5271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7ED948-4277-43C5-BC91-78282101CB7A}" type="datetimeFigureOut">
              <a:rPr lang="en-GB" smtClean="0"/>
              <a:t>22/06/2020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DCEDA2-1B88-48E1-800B-61AB73D06C1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84312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4B67D71E-F341-4E1D-95ED-31A81CDB162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66675" y="-11248"/>
            <a:ext cx="12258675" cy="6881169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399718" y="1230949"/>
            <a:ext cx="7533103" cy="1826363"/>
          </a:xfrm>
          <a:prstGeom prst="rect">
            <a:avLst/>
          </a:prstGeo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800" b="1" i="0" kern="1200" cap="none" spc="0" baseline="0" dirty="0">
                <a:ln w="12700">
                  <a:noFill/>
                  <a:prstDash val="solid"/>
                </a:ln>
                <a:solidFill>
                  <a:srgbClr val="5AA3D9"/>
                </a:solidFill>
                <a:effectLst/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kumimoji="0" lang="x-none" dirty="0"/>
              <a:t>Presentation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799" y="3372530"/>
            <a:ext cx="7501021" cy="1066688"/>
          </a:xfrm>
          <a:prstGeom prst="rect">
            <a:avLst/>
          </a:prstGeo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/>
              <a:t>Author and Affiliation</a:t>
            </a:r>
          </a:p>
        </p:txBody>
      </p:sp>
      <p:pic>
        <p:nvPicPr>
          <p:cNvPr id="11" name="Picture 10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92" y="5362278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0158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354" y="0"/>
            <a:ext cx="12204700" cy="6850871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4839368" y="2695074"/>
            <a:ext cx="7357978" cy="853991"/>
          </a:xfrm>
          <a:prstGeom prst="rect">
            <a:avLst/>
          </a:prstGeom>
        </p:spPr>
        <p:txBody>
          <a:bodyPr/>
          <a:lstStyle>
            <a:lvl1pPr>
              <a:defRPr sz="48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27456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838200" y="1358241"/>
            <a:ext cx="1051560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9400" indent="0">
              <a:spcBef>
                <a:spcPts val="900"/>
              </a:spcBef>
              <a:buClr>
                <a:schemeClr val="bg1">
                  <a:lumMod val="75000"/>
                </a:schemeClr>
              </a:buClr>
              <a:buNone/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42571EC-9B1F-4FEB-98C4-305A72F8CB96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02345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838200" y="413250"/>
            <a:ext cx="10515600" cy="741780"/>
          </a:xfrm>
          <a:prstGeom prst="rect">
            <a:avLst/>
          </a:prstGeom>
        </p:spPr>
        <p:txBody>
          <a:bodyPr/>
          <a:lstStyle>
            <a:lvl1pPr>
              <a:defRPr sz="4000" baseline="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Slide title</a:t>
            </a:r>
            <a:endParaRPr lang="en-GB" dirty="0"/>
          </a:p>
        </p:txBody>
      </p:sp>
      <p:sp>
        <p:nvSpPr>
          <p:cNvPr id="18" name="Content Placeholder 6"/>
          <p:cNvSpPr>
            <a:spLocks noGrp="1"/>
          </p:cNvSpPr>
          <p:nvPr>
            <p:ph sz="quarter" idx="15" hasCustomPrompt="1"/>
          </p:nvPr>
        </p:nvSpPr>
        <p:spPr>
          <a:xfrm>
            <a:off x="83820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sp>
        <p:nvSpPr>
          <p:cNvPr id="19" name="Content Placeholder 6"/>
          <p:cNvSpPr>
            <a:spLocks noGrp="1"/>
          </p:cNvSpPr>
          <p:nvPr>
            <p:ph sz="quarter" idx="16" hasCustomPrompt="1"/>
          </p:nvPr>
        </p:nvSpPr>
        <p:spPr>
          <a:xfrm>
            <a:off x="6256420" y="1356363"/>
            <a:ext cx="5097380" cy="4705675"/>
          </a:xfrm>
          <a:prstGeom prst="rect">
            <a:avLst/>
          </a:prstGeom>
        </p:spPr>
        <p:txBody>
          <a:bodyPr lIns="10800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4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36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188000">
              <a:spcBef>
                <a:spcPts val="900"/>
              </a:spcBef>
              <a:buClr>
                <a:schemeClr val="bg1">
                  <a:lumMod val="75000"/>
                </a:schemeClr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EAE33D7A-4616-4BB5-90CF-38CED4FBB781}"/>
              </a:ext>
            </a:extLst>
          </p:cNvPr>
          <p:cNvCxnSpPr/>
          <p:nvPr userDrawn="1"/>
        </p:nvCxnSpPr>
        <p:spPr>
          <a:xfrm>
            <a:off x="838200" y="1227962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2851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84957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‹#›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"/>
          <a:stretch/>
        </p:blipFill>
        <p:spPr>
          <a:xfrm>
            <a:off x="0" y="0"/>
            <a:ext cx="12197348" cy="6850871"/>
          </a:xfrm>
          <a:prstGeom prst="rect">
            <a:avLst/>
          </a:prstGeom>
        </p:spPr>
      </p:pic>
      <p:pic>
        <p:nvPicPr>
          <p:cNvPr id="6" name="Picture 5" descr="2015-01-13_CERN_ENdept 36% h32mm 300dpi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2374" y="4831585"/>
            <a:ext cx="3560891" cy="1334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9345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73684" y="6356350"/>
            <a:ext cx="110155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64582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04" y="6356350"/>
            <a:ext cx="6697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5AA3D9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C151B33-829D-47D6-9AAB-F36ECA45A282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9" name="Picture 8" descr="2015-01-13_CERN_ENdept 13% h12mm 300dpi.png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78" y="6249290"/>
            <a:ext cx="1390022" cy="522177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838200" y="6176963"/>
            <a:ext cx="10515600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40094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6" r:id="rId3"/>
    <p:sldLayoutId id="2147483652" r:id="rId4"/>
    <p:sldLayoutId id="2147483655" r:id="rId5"/>
    <p:sldLayoutId id="2147483654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425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5AA3D9"/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60375" marR="0" indent="-228600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marR="0" indent="-225425" algn="l" defTabSz="914400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FFFFFF">
            <a:lumMod val="75000"/>
          </a:srgbClr>
        </a:buClr>
        <a:buSzPct val="100000"/>
        <a:buFont typeface="Arial"/>
        <a:buChar char="•"/>
        <a:tabLst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doi.org/10.1016/j.nima.2019.163263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https://cern-medicis.web.cern.ch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2E9816-6F2A-4873-B3B5-56956B0109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718" y="1230949"/>
            <a:ext cx="8088500" cy="1826363"/>
          </a:xfrm>
        </p:spPr>
        <p:txBody>
          <a:bodyPr>
            <a:normAutofit/>
          </a:bodyPr>
          <a:lstStyle/>
          <a:p>
            <a:r>
              <a:rPr lang="en-GB" sz="4000" dirty="0"/>
              <a:t>Impact of COVID on 2020-2021 Low-energy ISOLDE activities</a:t>
            </a:r>
            <a:endParaRPr lang="fr-FR" sz="40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B92B36-17A1-4A26-ABDC-29F9DB465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2200" b="1" dirty="0"/>
              <a:t>88th ISOLDE Collaboration Committee meeting</a:t>
            </a:r>
          </a:p>
          <a:p>
            <a:r>
              <a:rPr lang="en-GB" sz="2200" b="1" dirty="0" smtClean="0"/>
              <a:t>23</a:t>
            </a:r>
            <a:r>
              <a:rPr lang="en-GB" sz="2200" b="1" baseline="30000" dirty="0" smtClean="0"/>
              <a:t>rd</a:t>
            </a:r>
            <a:r>
              <a:rPr lang="en-GB" sz="2200" b="1" dirty="0" smtClean="0"/>
              <a:t> of June 2020</a:t>
            </a:r>
          </a:p>
          <a:p>
            <a:endParaRPr lang="en-GB" sz="2400" dirty="0" smtClean="0"/>
          </a:p>
          <a:p>
            <a:r>
              <a:rPr lang="en-GB" sz="2400" dirty="0" smtClean="0"/>
              <a:t>Joachim </a:t>
            </a:r>
            <a:r>
              <a:rPr lang="en-GB" sz="2400" dirty="0" smtClean="0"/>
              <a:t>Vollaire on behalf of EN-STI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93547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BD541-2F94-4900-A0BD-B76333D08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Fast Tape Station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12135B1-8430-43A3-907C-CF5C67FBF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2FF2010-D89E-4CF5-AEC5-DFC1DB1F1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014913-315F-4137-AFDD-C97B213448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A073D02-0232-4EA7-B236-FA28AE6920AB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275792" y="1471207"/>
            <a:ext cx="2702802" cy="360111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48617F-BF99-4665-B3ED-B52E592E7BD0}"/>
              </a:ext>
            </a:extLst>
          </p:cNvPr>
          <p:cNvSpPr txBox="1"/>
          <p:nvPr/>
        </p:nvSpPr>
        <p:spPr>
          <a:xfrm>
            <a:off x="3064097" y="1594073"/>
            <a:ext cx="662271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Low level controls </a:t>
            </a:r>
            <a:r>
              <a:rPr lang="en-US" dirty="0"/>
              <a:t>to be tested/fixed </a:t>
            </a:r>
            <a:r>
              <a:rPr lang="en-US" i="1" dirty="0"/>
              <a:t>EN/SMM </a:t>
            </a:r>
            <a:r>
              <a:rPr lang="en-US" dirty="0"/>
              <a:t>(ongoing)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Basic </a:t>
            </a:r>
            <a:r>
              <a:rPr lang="en-US" b="1" dirty="0"/>
              <a:t>high-level application </a:t>
            </a:r>
            <a:r>
              <a:rPr lang="en-US" dirty="0"/>
              <a:t>/ Beam instrumentation display by </a:t>
            </a:r>
            <a:r>
              <a:rPr lang="en-US" i="1" dirty="0"/>
              <a:t>BE/OP</a:t>
            </a:r>
            <a:r>
              <a:rPr lang="en-US" dirty="0"/>
              <a:t> (from Oct 2020)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Advanced </a:t>
            </a:r>
            <a:r>
              <a:rPr lang="en-US" b="1" dirty="0"/>
              <a:t>yield measurement application </a:t>
            </a:r>
            <a:r>
              <a:rPr lang="en-US" dirty="0"/>
              <a:t>via </a:t>
            </a:r>
            <a:r>
              <a:rPr lang="en-US" i="1" dirty="0"/>
              <a:t>EN/STI </a:t>
            </a:r>
            <a:r>
              <a:rPr lang="en-US" dirty="0"/>
              <a:t>(2021)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Detectors</a:t>
            </a:r>
            <a:r>
              <a:rPr lang="en-US" dirty="0"/>
              <a:t> (4pi beta | (beta/)gamma | alpha) with strong support by </a:t>
            </a:r>
            <a:r>
              <a:rPr lang="en-US" i="1" dirty="0"/>
              <a:t>EP/SME </a:t>
            </a:r>
            <a:r>
              <a:rPr lang="en-US" dirty="0"/>
              <a:t>(</a:t>
            </a:r>
            <a:r>
              <a:rPr lang="en-US" dirty="0" smtClean="0"/>
              <a:t>2020|2021|2022)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Investigating </a:t>
            </a:r>
            <a:r>
              <a:rPr lang="en-US" dirty="0" err="1"/>
              <a:t>SiPM</a:t>
            </a:r>
            <a:r>
              <a:rPr lang="en-US" dirty="0"/>
              <a:t> electronics designed by IFIN 	(</a:t>
            </a:r>
            <a:r>
              <a:rPr lang="en-US" i="1" dirty="0"/>
              <a:t>Bucharest, Romania</a:t>
            </a:r>
            <a:r>
              <a:rPr lang="en-U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 err="1" smtClean="0"/>
              <a:t>Tapestation</a:t>
            </a:r>
            <a:r>
              <a:rPr lang="en-US" b="1" dirty="0" smtClean="0"/>
              <a:t> </a:t>
            </a:r>
            <a:r>
              <a:rPr lang="en-US" b="1" dirty="0"/>
              <a:t>2</a:t>
            </a:r>
            <a:r>
              <a:rPr lang="en-US" dirty="0"/>
              <a:t> at GLM on hold till TS1 advanced</a:t>
            </a:r>
          </a:p>
          <a:p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B762678-B7F8-4BB0-ACDF-A76191E126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92622" y="3563054"/>
            <a:ext cx="1808523" cy="1700873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4C33F81-A004-40D3-AD16-24D6800E541C}"/>
              </a:ext>
            </a:extLst>
          </p:cNvPr>
          <p:cNvSpPr/>
          <p:nvPr/>
        </p:nvSpPr>
        <p:spPr>
          <a:xfrm>
            <a:off x="9178254" y="5347392"/>
            <a:ext cx="2637260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50" dirty="0">
                <a:solidFill>
                  <a:srgbClr val="0C7DBB"/>
                </a:solidFill>
                <a:latin typeface="NexusSans"/>
                <a:hlinkClick r:id="rId4" tooltip="Persistent link using digital object identifier"/>
              </a:rPr>
              <a:t>https://doi.org/10.1016/j.nima.2019.163263</a:t>
            </a:r>
            <a:endParaRPr lang="en-US" sz="1050" dirty="0"/>
          </a:p>
        </p:txBody>
      </p:sp>
      <p:sp>
        <p:nvSpPr>
          <p:cNvPr id="13" name="TextBox 12"/>
          <p:cNvSpPr txBox="1"/>
          <p:nvPr/>
        </p:nvSpPr>
        <p:spPr>
          <a:xfrm>
            <a:off x="10069033" y="5941642"/>
            <a:ext cx="120097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Courtesy of S. Rothe</a:t>
            </a:r>
            <a:endParaRPr lang="fr-CH" sz="800" b="1" dirty="0"/>
          </a:p>
        </p:txBody>
      </p:sp>
    </p:spTree>
    <p:extLst>
      <p:ext uri="{BB962C8B-B14F-4D97-AF65-F5344CB8AC3E}">
        <p14:creationId xmlns:p14="http://schemas.microsoft.com/office/powerpoint/2010/main" val="119667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CD194A-D7A4-45CC-8550-2A65F7A267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and Ion source development 20/21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8B26F3B-C3D6-4A23-8145-5CCD7E20A2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F85364-F40A-4554-8EC6-12C4D77100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8B8751A-C87E-4F65-9498-02F4C8B8F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11</a:t>
            </a:fld>
            <a:endParaRPr lang="en-GB"/>
          </a:p>
        </p:txBody>
      </p:sp>
      <p:graphicFrame>
        <p:nvGraphicFramePr>
          <p:cNvPr id="10" name="Content Placeholder 6">
            <a:extLst>
              <a:ext uri="{FF2B5EF4-FFF2-40B4-BE49-F238E27FC236}">
                <a16:creationId xmlns:a16="http://schemas.microsoft.com/office/drawing/2014/main" id="{9A5CA725-0E59-4C86-98EC-44394DC85F00}"/>
              </a:ext>
            </a:extLst>
          </p:cNvPr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916712132"/>
              </p:ext>
            </p:extLst>
          </p:nvPr>
        </p:nvGraphicFramePr>
        <p:xfrm>
          <a:off x="78019" y="1257916"/>
          <a:ext cx="7865079" cy="48758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07144">
                  <a:extLst>
                    <a:ext uri="{9D8B030D-6E8A-4147-A177-3AD203B41FA5}">
                      <a16:colId xmlns:a16="http://schemas.microsoft.com/office/drawing/2014/main" val="3750516166"/>
                    </a:ext>
                  </a:extLst>
                </a:gridCol>
                <a:gridCol w="357279">
                  <a:extLst>
                    <a:ext uri="{9D8B030D-6E8A-4147-A177-3AD203B41FA5}">
                      <a16:colId xmlns:a16="http://schemas.microsoft.com/office/drawing/2014/main" val="1015400039"/>
                    </a:ext>
                  </a:extLst>
                </a:gridCol>
                <a:gridCol w="490023">
                  <a:extLst>
                    <a:ext uri="{9D8B030D-6E8A-4147-A177-3AD203B41FA5}">
                      <a16:colId xmlns:a16="http://schemas.microsoft.com/office/drawing/2014/main" val="2044865309"/>
                    </a:ext>
                  </a:extLst>
                </a:gridCol>
                <a:gridCol w="540604">
                  <a:extLst>
                    <a:ext uri="{9D8B030D-6E8A-4147-A177-3AD203B41FA5}">
                      <a16:colId xmlns:a16="http://schemas.microsoft.com/office/drawing/2014/main" val="3109185862"/>
                    </a:ext>
                  </a:extLst>
                </a:gridCol>
                <a:gridCol w="1427747">
                  <a:extLst>
                    <a:ext uri="{9D8B030D-6E8A-4147-A177-3AD203B41FA5}">
                      <a16:colId xmlns:a16="http://schemas.microsoft.com/office/drawing/2014/main" val="194662724"/>
                    </a:ext>
                  </a:extLst>
                </a:gridCol>
                <a:gridCol w="802105">
                  <a:extLst>
                    <a:ext uri="{9D8B030D-6E8A-4147-A177-3AD203B41FA5}">
                      <a16:colId xmlns:a16="http://schemas.microsoft.com/office/drawing/2014/main" val="551011928"/>
                    </a:ext>
                  </a:extLst>
                </a:gridCol>
                <a:gridCol w="1636572">
                  <a:extLst>
                    <a:ext uri="{9D8B030D-6E8A-4147-A177-3AD203B41FA5}">
                      <a16:colId xmlns:a16="http://schemas.microsoft.com/office/drawing/2014/main" val="971003312"/>
                    </a:ext>
                  </a:extLst>
                </a:gridCol>
                <a:gridCol w="653835">
                  <a:extLst>
                    <a:ext uri="{9D8B030D-6E8A-4147-A177-3AD203B41FA5}">
                      <a16:colId xmlns:a16="http://schemas.microsoft.com/office/drawing/2014/main" val="397067895"/>
                    </a:ext>
                  </a:extLst>
                </a:gridCol>
                <a:gridCol w="846596">
                  <a:extLst>
                    <a:ext uri="{9D8B030D-6E8A-4147-A177-3AD203B41FA5}">
                      <a16:colId xmlns:a16="http://schemas.microsoft.com/office/drawing/2014/main" val="1654995318"/>
                    </a:ext>
                  </a:extLst>
                </a:gridCol>
                <a:gridCol w="403174">
                  <a:extLst>
                    <a:ext uri="{9D8B030D-6E8A-4147-A177-3AD203B41FA5}">
                      <a16:colId xmlns:a16="http://schemas.microsoft.com/office/drawing/2014/main" val="3477565949"/>
                    </a:ext>
                  </a:extLst>
                </a:gridCol>
              </a:tblGrid>
              <a:tr h="2428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Short descr.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Target #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Ion source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Target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Mass marker / available beams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Beam to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Proposed exp/ descr.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Constraints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Linked experiment/ proposal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Contact person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1628453583"/>
                  </a:ext>
                </a:extLst>
              </a:tr>
              <a:tr h="52250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VADLIS </a:t>
                      </a:r>
                      <a:r>
                        <a:rPr lang="en-US" sz="600" dirty="0" err="1">
                          <a:effectLst/>
                        </a:rPr>
                        <a:t>Te</a:t>
                      </a:r>
                      <a:r>
                        <a:rPr lang="en-US" sz="600" dirty="0">
                          <a:effectLst/>
                        </a:rPr>
                        <a:t>/Cs-suppression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VADIS mod.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none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Noble gasses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Measure </a:t>
                      </a:r>
                      <a:r>
                        <a:rPr lang="en-US" sz="600" dirty="0" err="1">
                          <a:effectLst/>
                        </a:rPr>
                        <a:t>Te</a:t>
                      </a:r>
                      <a:r>
                        <a:rPr lang="en-US" sz="600" dirty="0">
                          <a:effectLst/>
                        </a:rPr>
                        <a:t> RILIS efficiency pump-probe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Test Cs suppression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Collaps Te (INTC-P-561)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TAS n-rich In (INTC-P-559)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BM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4084213266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VADLIS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Ion load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VADIS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Mod.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none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Sm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(contaminat tbd. Rb,Cs)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Noble gasses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Measure the RILIS efficiency  vs ion load and VADLIS potentials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General VADLIS performance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BM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3270976581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2Photon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VADIS + mirror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none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</a:rPr>
                        <a:t>Rb</a:t>
                      </a:r>
                      <a:r>
                        <a:rPr lang="en-US" sz="600" dirty="0">
                          <a:effectLst/>
                        </a:rPr>
                        <a:t> (tbc.)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Noble gasses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Perform in-source 2 photon laser spectroscopy in-source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Laser from CRIS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~All in-source laser spectroscopy 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KC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2570506215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Ti efficiency 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Mk1-Ta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Container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Enriched </a:t>
                      </a:r>
                      <a:r>
                        <a:rPr lang="en-US" sz="600" dirty="0" err="1">
                          <a:effectLst/>
                        </a:rPr>
                        <a:t>Ti</a:t>
                      </a:r>
                      <a:r>
                        <a:rPr lang="en-US" sz="600" dirty="0">
                          <a:effectLst/>
                        </a:rPr>
                        <a:t> isotope in target container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Measure RILIS efficiency 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44Ti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srr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2108085363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Ti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Efficiency 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3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Mk1-Ta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Container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Sample prepared from PSI w. </a:t>
                      </a:r>
                      <a:r>
                        <a:rPr lang="en-US" sz="600" dirty="0" err="1">
                          <a:effectLst/>
                        </a:rPr>
                        <a:t>nat.Ti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Measure efficiency under real conditions.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Measure 44Ca contamination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Tansport through HIE isolde ?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44Ti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srr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1175128860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LIST @ GPS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PI LIST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none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Mg (tbc)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Na (tbc)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FC490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LIST commissioning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IS456, (P556)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RH 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1833450269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LIST @ HRS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PI LIST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none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Mg (tbc)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Na (tbc)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LIST commissioning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IS456, (P556)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RH 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2495304253"/>
                  </a:ext>
                </a:extLst>
              </a:tr>
              <a:tr h="61570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PI-list prep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CA0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Verification that slotted extraction electrode tip has no effect.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Back to back comparison of beam transmission  through the machine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Transmission, beam shape, mass resolution, (emittance)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Clean FE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IS456, (P556), LISA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RH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250794402"/>
                  </a:ext>
                </a:extLst>
              </a:tr>
              <a:tr h="242893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PI-LIST spectroscopy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 4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PI-LIST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none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Tbd. Rb? Good from laser side, but low temperature evaporation not representative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FC490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Perform offline hres spectroscopy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 NB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IS456, (P556), LISA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RH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348031171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</a:rPr>
                        <a:t>RILIS@Actinides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#638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MK1-Re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UC-2018-12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Sm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MED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Laser ionize actinides from UC targets (Pu, Np, …). Also check Pm, Tc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2 weeks in NOV @ MED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MELISSA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LISA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RH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3700466256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Actinide Molecules VD7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#659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VD7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UC-2018-05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Standard leak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ISOLTRAP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Systematic study of beam composition : mass / target temp / level of fluorination.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Probe molecular breakup using 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MRTOF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LISA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</a:rPr>
                        <a:t>srr</a:t>
                      </a:r>
                      <a:r>
                        <a:rPr lang="en-US" sz="600" dirty="0">
                          <a:effectLst/>
                        </a:rPr>
                        <a:t>, MA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903264128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Actinide Molecules VD5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#668M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VD5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UC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 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ISOLTRAP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Systematic study of beam composition : mass / target temp / level of fluorination.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Probe molecular breakup using 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MRTOF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LISA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</a:rPr>
                        <a:t>srr</a:t>
                      </a:r>
                      <a:r>
                        <a:rPr lang="en-US" sz="600" dirty="0">
                          <a:effectLst/>
                        </a:rPr>
                        <a:t>, MA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37565665"/>
                  </a:ext>
                </a:extLst>
              </a:tr>
              <a:tr h="336096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Actinide Molecules MK1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#637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MK1-W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UC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Big leak 1.1E-4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RaF molecules for CRIS ?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ISOLTRAP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Systematic study of beam composition : mass / target temp / level of fluorination.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Probe molecular breakup using 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MRTOF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>
                          <a:effectLst/>
                        </a:rPr>
                        <a:t>RILIS</a:t>
                      </a:r>
                      <a:endParaRPr lang="en-US" sz="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LISA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600" dirty="0" err="1">
                          <a:effectLst/>
                        </a:rPr>
                        <a:t>RaF</a:t>
                      </a:r>
                      <a:r>
                        <a:rPr lang="en-GB" sz="600" dirty="0">
                          <a:effectLst/>
                        </a:rPr>
                        <a:t> (INTC-P-555)</a:t>
                      </a:r>
                      <a:endParaRPr lang="en-US" sz="600" dirty="0">
                        <a:effectLst/>
                      </a:endParaRP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>
                          <a:effectLst/>
                        </a:rPr>
                        <a:t> 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600" dirty="0" err="1">
                          <a:effectLst/>
                        </a:rPr>
                        <a:t>srr</a:t>
                      </a:r>
                      <a:r>
                        <a:rPr lang="en-US" sz="600" dirty="0">
                          <a:effectLst/>
                        </a:rPr>
                        <a:t>, MA</a:t>
                      </a:r>
                      <a:endParaRPr lang="en-US" sz="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28243" marR="28243" marT="28243" marB="28243"/>
                </a:tc>
                <a:extLst>
                  <a:ext uri="{0D108BD9-81ED-4DB2-BD59-A6C34878D82A}">
                    <a16:rowId xmlns:a16="http://schemas.microsoft.com/office/drawing/2014/main" val="3490406571"/>
                  </a:ext>
                </a:extLst>
              </a:tr>
            </a:tbl>
          </a:graphicData>
        </a:graphic>
      </p:graphicFrame>
      <p:sp>
        <p:nvSpPr>
          <p:cNvPr id="12" name="TextBox 11">
            <a:extLst>
              <a:ext uri="{FF2B5EF4-FFF2-40B4-BE49-F238E27FC236}">
                <a16:creationId xmlns:a16="http://schemas.microsoft.com/office/drawing/2014/main" id="{4FF681CE-ED10-4D71-9E45-FECB5DB78D20}"/>
              </a:ext>
            </a:extLst>
          </p:cNvPr>
          <p:cNvSpPr txBox="1"/>
          <p:nvPr/>
        </p:nvSpPr>
        <p:spPr>
          <a:xfrm>
            <a:off x="8570867" y="2275400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RILIS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6A18BE-6F80-496B-B41E-308FCA111F57}"/>
              </a:ext>
            </a:extLst>
          </p:cNvPr>
          <p:cNvSpPr txBox="1"/>
          <p:nvPr/>
        </p:nvSpPr>
        <p:spPr>
          <a:xfrm>
            <a:off x="8570867" y="3859330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LIST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7B5DF6D-54F4-45F6-9C75-107B5E98A381}"/>
              </a:ext>
            </a:extLst>
          </p:cNvPr>
          <p:cNvSpPr txBox="1"/>
          <p:nvPr/>
        </p:nvSpPr>
        <p:spPr>
          <a:xfrm>
            <a:off x="8416485" y="5204511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Molecular</a:t>
            </a:r>
          </a:p>
          <a:p>
            <a:r>
              <a:rPr lang="en-US" dirty="0" smtClean="0"/>
              <a:t> </a:t>
            </a:r>
            <a:r>
              <a:rPr lang="en-US" dirty="0"/>
              <a:t>beams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2D7DCE12-E877-48DF-8D26-31D1D560CA01}"/>
              </a:ext>
            </a:extLst>
          </p:cNvPr>
          <p:cNvSpPr/>
          <p:nvPr/>
        </p:nvSpPr>
        <p:spPr>
          <a:xfrm>
            <a:off x="7972447" y="1538338"/>
            <a:ext cx="242251" cy="1814594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ight Brace 15">
            <a:extLst>
              <a:ext uri="{FF2B5EF4-FFF2-40B4-BE49-F238E27FC236}">
                <a16:creationId xmlns:a16="http://schemas.microsoft.com/office/drawing/2014/main" id="{08D8BA50-A198-46C6-8E98-0B3492324544}"/>
              </a:ext>
            </a:extLst>
          </p:cNvPr>
          <p:cNvSpPr/>
          <p:nvPr/>
        </p:nvSpPr>
        <p:spPr>
          <a:xfrm>
            <a:off x="7972446" y="3504011"/>
            <a:ext cx="242251" cy="1276629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ight Brace 16">
            <a:extLst>
              <a:ext uri="{FF2B5EF4-FFF2-40B4-BE49-F238E27FC236}">
                <a16:creationId xmlns:a16="http://schemas.microsoft.com/office/drawing/2014/main" id="{868944F8-EC9A-4FFC-BEE0-1B730BF3171B}"/>
              </a:ext>
            </a:extLst>
          </p:cNvPr>
          <p:cNvSpPr/>
          <p:nvPr/>
        </p:nvSpPr>
        <p:spPr>
          <a:xfrm>
            <a:off x="7972447" y="4973149"/>
            <a:ext cx="242251" cy="1046683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053FFD1-3EE3-4F0B-835D-72D57CEA1E94}"/>
              </a:ext>
            </a:extLst>
          </p:cNvPr>
          <p:cNvGrpSpPr/>
          <p:nvPr/>
        </p:nvGrpSpPr>
        <p:grpSpPr>
          <a:xfrm>
            <a:off x="9554796" y="1222488"/>
            <a:ext cx="2339102" cy="3942737"/>
            <a:chOff x="7284544" y="2975591"/>
            <a:chExt cx="2339102" cy="3942737"/>
          </a:xfrm>
        </p:grpSpPr>
        <p:pic>
          <p:nvPicPr>
            <p:cNvPr id="39" name="Picture 38">
              <a:extLst>
                <a:ext uri="{FF2B5EF4-FFF2-40B4-BE49-F238E27FC236}">
                  <a16:creationId xmlns:a16="http://schemas.microsoft.com/office/drawing/2014/main" id="{D9600F6C-02BD-47D1-9D6F-9C7BB6FE437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591" t="10794" r="10966"/>
            <a:stretch/>
          </p:blipFill>
          <p:spPr>
            <a:xfrm>
              <a:off x="8011657" y="3550422"/>
              <a:ext cx="729141" cy="1020481"/>
            </a:xfrm>
            <a:prstGeom prst="rect">
              <a:avLst/>
            </a:prstGeom>
          </p:spPr>
        </p:pic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BF6142-14BC-458E-84E1-79EBA420B021}"/>
                </a:ext>
              </a:extLst>
            </p:cNvPr>
            <p:cNvSpPr txBox="1"/>
            <p:nvPr/>
          </p:nvSpPr>
          <p:spPr>
            <a:xfrm>
              <a:off x="8752367" y="3781647"/>
              <a:ext cx="662361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Y. Gracia</a:t>
              </a:r>
              <a:endParaRPr lang="en-GB" sz="1050" dirty="0"/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11714E52-2621-4658-AA95-E3298AA264D8}"/>
                </a:ext>
              </a:extLst>
            </p:cNvPr>
            <p:cNvSpPr txBox="1"/>
            <p:nvPr/>
          </p:nvSpPr>
          <p:spPr>
            <a:xfrm>
              <a:off x="7308589" y="2975591"/>
              <a:ext cx="205573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1600" dirty="0"/>
                <a:t>Mechatronics </a:t>
              </a:r>
              <a:r>
                <a:rPr lang="en-US" sz="1600" dirty="0" smtClean="0"/>
                <a:t>FTEC</a:t>
              </a:r>
              <a:endParaRPr lang="en-US" sz="1600" dirty="0"/>
            </a:p>
            <a:p>
              <a:pPr algn="ctr"/>
              <a:r>
                <a:rPr lang="en-US" sz="1600" dirty="0"/>
                <a:t>Facility </a:t>
              </a:r>
              <a:r>
                <a:rPr lang="en-US" sz="1600" dirty="0" smtClean="0"/>
                <a:t>support</a:t>
              </a:r>
              <a:endParaRPr lang="en-US" sz="1600" dirty="0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978FBF18-2F08-4194-9458-551CFF9C18F5}"/>
                </a:ext>
              </a:extLst>
            </p:cNvPr>
            <p:cNvSpPr txBox="1"/>
            <p:nvPr/>
          </p:nvSpPr>
          <p:spPr>
            <a:xfrm>
              <a:off x="7308589" y="4664956"/>
              <a:ext cx="229101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Material Science FTEC</a:t>
              </a:r>
            </a:p>
            <a:p>
              <a:pPr algn="ctr"/>
              <a:r>
                <a:rPr lang="en-US" sz="1600" dirty="0"/>
                <a:t>Target development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F9BE84F3-5BD3-4C86-AAF0-352D39C4E707}"/>
                </a:ext>
              </a:extLst>
            </p:cNvPr>
            <p:cNvSpPr txBox="1"/>
            <p:nvPr/>
          </p:nvSpPr>
          <p:spPr>
            <a:xfrm>
              <a:off x="7284544" y="6333553"/>
              <a:ext cx="233910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/>
                <a:t>PhD Student Jun. FELL</a:t>
              </a:r>
            </a:p>
            <a:p>
              <a:pPr algn="ctr"/>
              <a:r>
                <a:rPr lang="en-US" sz="1600" dirty="0"/>
                <a:t>Molecular Beams</a:t>
              </a:r>
            </a:p>
          </p:txBody>
        </p: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3547E373-B370-4A94-9E06-0A827F1D178E}"/>
              </a:ext>
            </a:extLst>
          </p:cNvPr>
          <p:cNvGrpSpPr/>
          <p:nvPr/>
        </p:nvGrpSpPr>
        <p:grpSpPr>
          <a:xfrm>
            <a:off x="10257339" y="3501111"/>
            <a:ext cx="1321989" cy="1023137"/>
            <a:chOff x="7275678" y="5195401"/>
            <a:chExt cx="1321989" cy="1023137"/>
          </a:xfrm>
        </p:grpSpPr>
        <p:pic>
          <p:nvPicPr>
            <p:cNvPr id="37" name="Picture 36">
              <a:extLst>
                <a:ext uri="{FF2B5EF4-FFF2-40B4-BE49-F238E27FC236}">
                  <a16:creationId xmlns:a16="http://schemas.microsoft.com/office/drawing/2014/main" id="{391C3C8A-116B-418B-BDC6-AEE02ABA3E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75678" y="5195401"/>
              <a:ext cx="753711" cy="1023137"/>
            </a:xfrm>
            <a:prstGeom prst="rect">
              <a:avLst/>
            </a:prstGeom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1A9B8CA9-0ECF-4B93-84A3-18C4A382D6B7}"/>
                </a:ext>
              </a:extLst>
            </p:cNvPr>
            <p:cNvSpPr txBox="1"/>
            <p:nvPr/>
          </p:nvSpPr>
          <p:spPr>
            <a:xfrm>
              <a:off x="8058737" y="5598012"/>
              <a:ext cx="53893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E. Reis</a:t>
              </a:r>
              <a:endParaRPr lang="en-GB" sz="1050" dirty="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480A88DF-FB1F-4EF8-8361-C2AB7FC71EF5}"/>
              </a:ext>
            </a:extLst>
          </p:cNvPr>
          <p:cNvGrpSpPr/>
          <p:nvPr/>
        </p:nvGrpSpPr>
        <p:grpSpPr>
          <a:xfrm>
            <a:off x="10241853" y="5082342"/>
            <a:ext cx="1417286" cy="1051456"/>
            <a:chOff x="9069812" y="7354974"/>
            <a:chExt cx="1417286" cy="1051456"/>
          </a:xfrm>
        </p:grpSpPr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8669D0B4-BCA1-476D-B4D2-B677319084E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643" r="19626"/>
            <a:stretch/>
          </p:blipFill>
          <p:spPr>
            <a:xfrm>
              <a:off x="9069812" y="7354974"/>
              <a:ext cx="795399" cy="1051456"/>
            </a:xfrm>
            <a:prstGeom prst="rect">
              <a:avLst/>
            </a:prstGeom>
          </p:spPr>
        </p:pic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97D62E2-1795-4023-A5DE-2BFDD38AF5CC}"/>
                </a:ext>
              </a:extLst>
            </p:cNvPr>
            <p:cNvSpPr txBox="1"/>
            <p:nvPr/>
          </p:nvSpPr>
          <p:spPr>
            <a:xfrm>
              <a:off x="9973816" y="7880702"/>
              <a:ext cx="513282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M. Au</a:t>
              </a:r>
              <a:endParaRPr lang="en-GB" sz="1050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9409018" y="915728"/>
            <a:ext cx="2565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Welcome new arrivals !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302524" y="5972647"/>
            <a:ext cx="174438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S. Rothe on behalf of TISD team</a:t>
            </a:r>
            <a:endParaRPr lang="fr-CH" sz="800" b="1" dirty="0"/>
          </a:p>
        </p:txBody>
      </p:sp>
    </p:spTree>
    <p:extLst>
      <p:ext uri="{BB962C8B-B14F-4D97-AF65-F5344CB8AC3E}">
        <p14:creationId xmlns:p14="http://schemas.microsoft.com/office/powerpoint/2010/main" val="3895967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MEDICIS Status Report (02/20 to 06/20)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12</a:t>
            </a:fld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85059" y="1235967"/>
            <a:ext cx="11786191" cy="4705675"/>
          </a:xfrm>
        </p:spPr>
        <p:txBody>
          <a:bodyPr/>
          <a:lstStyle/>
          <a:p>
            <a:r>
              <a:rPr lang="en-US" sz="2400" dirty="0"/>
              <a:t>Technical stop completed (January and February 2020) </a:t>
            </a:r>
          </a:p>
          <a:p>
            <a:r>
              <a:rPr lang="en-US" sz="2400" dirty="0"/>
              <a:t>Successful stable beam commissioning (beginning of March)</a:t>
            </a:r>
          </a:p>
          <a:p>
            <a:r>
              <a:rPr lang="en-US" sz="2400" dirty="0"/>
              <a:t>Installation stopped and put in safe mode on 16</a:t>
            </a:r>
            <a:r>
              <a:rPr lang="en-US" sz="2400" baseline="30000" dirty="0"/>
              <a:t>th</a:t>
            </a:r>
            <a:r>
              <a:rPr lang="en-US" sz="2400" dirty="0"/>
              <a:t> of March 2020 (</a:t>
            </a:r>
            <a:r>
              <a:rPr lang="en-US" sz="2400" dirty="0" err="1"/>
              <a:t>Covid</a:t>
            </a:r>
            <a:r>
              <a:rPr lang="en-US" sz="2400" dirty="0"/>
              <a:t>)</a:t>
            </a:r>
          </a:p>
          <a:p>
            <a:r>
              <a:rPr lang="en-US" sz="2400" dirty="0"/>
              <a:t>MEDICIS is back in operation with stable beam since 25</a:t>
            </a:r>
            <a:r>
              <a:rPr lang="en-US" sz="2400" baseline="30000" dirty="0"/>
              <a:t>th</a:t>
            </a:r>
            <a:r>
              <a:rPr lang="en-US" sz="2400" dirty="0"/>
              <a:t> of May 2020</a:t>
            </a:r>
          </a:p>
          <a:p>
            <a:r>
              <a:rPr lang="en-US" sz="2400" dirty="0"/>
              <a:t>Laser alignment performed and first laser ionized beam of the year with MELISSA on 15</a:t>
            </a:r>
            <a:r>
              <a:rPr lang="en-US" sz="2400" baseline="30000" dirty="0"/>
              <a:t>th</a:t>
            </a:r>
            <a:r>
              <a:rPr lang="en-US" sz="2400" dirty="0"/>
              <a:t> of June 2020!</a:t>
            </a:r>
          </a:p>
          <a:p>
            <a:r>
              <a:rPr lang="en-US" sz="2400" dirty="0"/>
              <a:t>First reception of an external radioactive source foresees for the 26</a:t>
            </a:r>
            <a:r>
              <a:rPr lang="en-US" sz="2400" baseline="30000" dirty="0"/>
              <a:t>th</a:t>
            </a:r>
            <a:r>
              <a:rPr lang="en-US" sz="2400" dirty="0"/>
              <a:t> of June 2020 (Sm-153 for MED-025).</a:t>
            </a:r>
          </a:p>
          <a:p>
            <a:r>
              <a:rPr lang="en-US" sz="2400" dirty="0" smtClean="0"/>
              <a:t>MEDICIS </a:t>
            </a:r>
            <a:r>
              <a:rPr lang="en-US" sz="2400" dirty="0"/>
              <a:t>website is now available</a:t>
            </a:r>
            <a:r>
              <a:rPr lang="en-US" sz="2400" dirty="0" smtClean="0"/>
              <a:t>!</a:t>
            </a:r>
          </a:p>
          <a:p>
            <a:r>
              <a:rPr lang="fr-CH" sz="2400" dirty="0">
                <a:hlinkClick r:id="rId2"/>
              </a:rPr>
              <a:t>https://cern-medicis.web.cern.ch/</a:t>
            </a:r>
            <a:endParaRPr lang="en-US" sz="2400" dirty="0" smtClean="0"/>
          </a:p>
          <a:p>
            <a:endParaRPr lang="en-US" sz="2400" dirty="0"/>
          </a:p>
          <a:p>
            <a:endParaRPr lang="fr-CH" dirty="0"/>
          </a:p>
        </p:txBody>
      </p:sp>
      <p:pic>
        <p:nvPicPr>
          <p:cNvPr id="7" name="Imag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7540" y="1273268"/>
            <a:ext cx="7390061" cy="3675421"/>
          </a:xfrm>
          <a:prstGeom prst="rect">
            <a:avLst/>
          </a:prstGeom>
        </p:spPr>
      </p:pic>
      <p:pic>
        <p:nvPicPr>
          <p:cNvPr id="8" name="Picture 7" descr="Image result for medicis logo cern"/>
          <p:cNvPicPr>
            <a:picLocks noChangeAspect="1" noChangeArrowheads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46995" y="213986"/>
            <a:ext cx="1424255" cy="426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069033" y="5941642"/>
            <a:ext cx="18806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C. Duchemin on behalf of MEDICIS</a:t>
            </a:r>
            <a:endParaRPr lang="fr-CH" sz="800" b="1" dirty="0"/>
          </a:p>
        </p:txBody>
      </p:sp>
    </p:spTree>
    <p:extLst>
      <p:ext uri="{BB962C8B-B14F-4D97-AF65-F5344CB8AC3E}">
        <p14:creationId xmlns:p14="http://schemas.microsoft.com/office/powerpoint/2010/main" val="2019153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834021" y="2553779"/>
            <a:ext cx="6474074" cy="295274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3600" b="0" i="0" kern="1200">
                <a:solidFill>
                  <a:srgbClr val="5AA3D9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algn="r"/>
            <a:r>
              <a:rPr lang="en-US" sz="4400" dirty="0">
                <a:latin typeface="Arial" panose="020B0604020202020204" pitchFamily="34" charset="0"/>
                <a:cs typeface="Arial" panose="020B0604020202020204" pitchFamily="34" charset="0"/>
              </a:rPr>
              <a:t>Thank you for your attention!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158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fr-CH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2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Situation and organization since mid-March</a:t>
            </a:r>
          </a:p>
          <a:p>
            <a:r>
              <a:rPr lang="en-US" dirty="0" smtClean="0"/>
              <a:t>Status and plans for frontends replacement finalization</a:t>
            </a:r>
          </a:p>
          <a:p>
            <a:r>
              <a:rPr lang="en-US" dirty="0" smtClean="0"/>
              <a:t>Plans for the new Fast Tape Station</a:t>
            </a:r>
          </a:p>
          <a:p>
            <a:r>
              <a:rPr lang="en-US" dirty="0" smtClean="0"/>
              <a:t>Nano-Laboratory construction and actinide target production</a:t>
            </a:r>
          </a:p>
          <a:p>
            <a:r>
              <a:rPr lang="en-US" dirty="0" smtClean="0"/>
              <a:t>Report on TISD </a:t>
            </a:r>
            <a:r>
              <a:rPr lang="en-US" dirty="0" smtClean="0"/>
              <a:t>activities</a:t>
            </a:r>
          </a:p>
          <a:p>
            <a:r>
              <a:rPr lang="en-US" dirty="0" smtClean="0"/>
              <a:t>MEDICIS update</a:t>
            </a:r>
            <a:endParaRPr lang="en-US" dirty="0" smtClean="0"/>
          </a:p>
          <a:p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277771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Situation and organization since mid-March</a:t>
            </a:r>
            <a:endParaRPr lang="fr-CH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3</a:t>
            </a:fld>
            <a:endParaRPr lang="en-GB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21673" y="1358241"/>
            <a:ext cx="11700969" cy="4705675"/>
          </a:xfrm>
        </p:spPr>
        <p:txBody>
          <a:bodyPr/>
          <a:lstStyle/>
          <a:p>
            <a:r>
              <a:rPr lang="en-US" sz="2400" dirty="0" smtClean="0"/>
              <a:t>Mid-March </a:t>
            </a:r>
            <a:r>
              <a:rPr lang="en-US" sz="2400" dirty="0" smtClean="0"/>
              <a:t>the facility was put in a “safe mode” and all activities on-site (including LS2 projects) were suspended         </a:t>
            </a:r>
            <a:r>
              <a:rPr lang="en-US" sz="2400" b="1" dirty="0" smtClean="0">
                <a:solidFill>
                  <a:srgbClr val="FF0000"/>
                </a:solidFill>
              </a:rPr>
              <a:t>teleworking</a:t>
            </a:r>
          </a:p>
          <a:p>
            <a:r>
              <a:rPr lang="en-US" sz="2400" dirty="0" smtClean="0"/>
              <a:t>Remote teleworking was beneficial and productive for the majority but less relevant for colleagues doing mainly  hands-on work. Important also to keep social connection with “isolated” </a:t>
            </a:r>
            <a:r>
              <a:rPr lang="en-US" sz="2400" dirty="0"/>
              <a:t>colleagues (stay-at-home </a:t>
            </a:r>
            <a:r>
              <a:rPr lang="en-US" sz="2400" dirty="0" smtClean="0"/>
              <a:t>order for France). </a:t>
            </a:r>
          </a:p>
          <a:p>
            <a:r>
              <a:rPr lang="en-US" sz="2400" dirty="0" smtClean="0"/>
              <a:t>Focu</a:t>
            </a:r>
            <a:r>
              <a:rPr lang="en-US" sz="2400" dirty="0" smtClean="0"/>
              <a:t>s on training, documentation and technical specification for tendering process (new target vessel contract, </a:t>
            </a:r>
            <a:r>
              <a:rPr lang="en-US" sz="2400" dirty="0" err="1" smtClean="0"/>
              <a:t>nano</a:t>
            </a:r>
            <a:r>
              <a:rPr lang="en-US" sz="2400" dirty="0" smtClean="0"/>
              <a:t>-laboratory equipment….)</a:t>
            </a:r>
          </a:p>
          <a:p>
            <a:r>
              <a:rPr lang="en-US" sz="2400" dirty="0" smtClean="0"/>
              <a:t>Continue the excellent collaboration with all ISOLDE stakeholders (standing meetings maintained and additional ones). </a:t>
            </a:r>
          </a:p>
          <a:p>
            <a:r>
              <a:rPr lang="en-US" sz="2400" dirty="0" smtClean="0"/>
              <a:t>Ensure proper representation of ISOLDE in CERN wide committees. Very important when discussing priorities and support from technical teams.</a:t>
            </a:r>
          </a:p>
          <a:p>
            <a:endParaRPr lang="en-US" dirty="0" smtClean="0"/>
          </a:p>
          <a:p>
            <a:endParaRPr lang="fr-CH" dirty="0"/>
          </a:p>
        </p:txBody>
      </p:sp>
      <p:sp>
        <p:nvSpPr>
          <p:cNvPr id="5" name="Right Arrow 4"/>
          <p:cNvSpPr/>
          <p:nvPr/>
        </p:nvSpPr>
        <p:spPr>
          <a:xfrm>
            <a:off x="4821865" y="1823483"/>
            <a:ext cx="506820" cy="320749"/>
          </a:xfrm>
          <a:prstGeom prst="right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64575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CERN plan for restart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4</a:t>
            </a:fld>
            <a:endParaRPr lang="en-GB"/>
          </a:p>
        </p:txBody>
      </p:sp>
      <p:grpSp>
        <p:nvGrpSpPr>
          <p:cNvPr id="7" name="Group 6"/>
          <p:cNvGrpSpPr/>
          <p:nvPr/>
        </p:nvGrpSpPr>
        <p:grpSpPr>
          <a:xfrm>
            <a:off x="235199" y="1155030"/>
            <a:ext cx="8231187" cy="4919659"/>
            <a:chOff x="525822" y="1439369"/>
            <a:chExt cx="8231187" cy="4919659"/>
          </a:xfrm>
        </p:grpSpPr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5822" y="2733589"/>
              <a:ext cx="7632700" cy="3098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4FB9BFD-181D-7C42-8998-3F61E5B7D5EF}"/>
                </a:ext>
              </a:extLst>
            </p:cNvPr>
            <p:cNvSpPr txBox="1"/>
            <p:nvPr/>
          </p:nvSpPr>
          <p:spPr bwMode="auto">
            <a:xfrm>
              <a:off x="3765909" y="2520864"/>
              <a:ext cx="1252538" cy="431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200" b="1" dirty="0">
                  <a:solidFill>
                    <a:srgbClr val="FF9300"/>
                  </a:solidFill>
                  <a:latin typeface="Arial"/>
                </a:rPr>
                <a:t>Phase 1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91A867C-9C7A-9B4A-B928-060EE9644C2B}"/>
                </a:ext>
              </a:extLst>
            </p:cNvPr>
            <p:cNvSpPr txBox="1"/>
            <p:nvPr/>
          </p:nvSpPr>
          <p:spPr bwMode="auto">
            <a:xfrm>
              <a:off x="6113823" y="2522452"/>
              <a:ext cx="1252537" cy="43180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GB" sz="2200" b="1" dirty="0">
                  <a:solidFill>
                    <a:srgbClr val="00B050"/>
                  </a:solidFill>
                  <a:latin typeface="Arial"/>
                </a:rPr>
                <a:t>Phase 2</a:t>
              </a:r>
            </a:p>
          </p:txBody>
        </p:sp>
        <p:sp>
          <p:nvSpPr>
            <p:cNvPr id="11" name="TextBox 13"/>
            <p:cNvSpPr txBox="1">
              <a:spLocks noChangeArrowheads="1"/>
            </p:cNvSpPr>
            <p:nvPr/>
          </p:nvSpPr>
          <p:spPr bwMode="auto">
            <a:xfrm>
              <a:off x="571860" y="5282702"/>
              <a:ext cx="2112963" cy="584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/>
                <a:t>Safe-mode and other</a:t>
              </a:r>
            </a:p>
            <a:p>
              <a:r>
                <a:rPr lang="en-US" altLang="en-US" sz="1600" dirty="0"/>
                <a:t>urgent activities</a:t>
              </a:r>
            </a:p>
          </p:txBody>
        </p:sp>
        <p:sp>
          <p:nvSpPr>
            <p:cNvPr id="12" name="TextBox 15"/>
            <p:cNvSpPr txBox="1">
              <a:spLocks noChangeArrowheads="1"/>
            </p:cNvSpPr>
            <p:nvPr/>
          </p:nvSpPr>
          <p:spPr bwMode="auto">
            <a:xfrm>
              <a:off x="3189647" y="5282703"/>
              <a:ext cx="2609850" cy="1076325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 dirty="0"/>
                <a:t>Resume gradually, starting</a:t>
              </a:r>
            </a:p>
            <a:p>
              <a:r>
                <a:rPr lang="en-US" altLang="en-US" sz="1600" dirty="0"/>
                <a:t>with LS2, accelerator and</a:t>
              </a:r>
            </a:p>
            <a:p>
              <a:r>
                <a:rPr lang="en-US" altLang="en-US" sz="1600" dirty="0"/>
                <a:t>detector upgrades, urgent</a:t>
              </a:r>
            </a:p>
            <a:p>
              <a:r>
                <a:rPr lang="en-US" altLang="en-US" sz="1600" dirty="0"/>
                <a:t>site and building work</a:t>
              </a:r>
            </a:p>
          </p:txBody>
        </p:sp>
        <p:sp>
          <p:nvSpPr>
            <p:cNvPr id="13" name="TextBox 16"/>
            <p:cNvSpPr txBox="1">
              <a:spLocks noChangeArrowheads="1"/>
            </p:cNvSpPr>
            <p:nvPr/>
          </p:nvSpPr>
          <p:spPr bwMode="auto">
            <a:xfrm>
              <a:off x="6142397" y="5316040"/>
              <a:ext cx="2614612" cy="830262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r>
                <a:rPr lang="en-US" altLang="en-US" sz="1600"/>
                <a:t>Ramp-up to “unlimited”</a:t>
              </a:r>
            </a:p>
            <a:p>
              <a:r>
                <a:rPr lang="en-US" altLang="en-US" sz="1600"/>
                <a:t>access may be completed </a:t>
              </a:r>
            </a:p>
            <a:p>
              <a:r>
                <a:rPr lang="en-US" altLang="en-US" sz="1600"/>
                <a:t>by mid-September</a:t>
              </a:r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931975" y="1443606"/>
              <a:ext cx="1490441" cy="819868"/>
              <a:chOff x="2931975" y="1512571"/>
              <a:chExt cx="1490441" cy="819868"/>
            </a:xfrm>
          </p:grpSpPr>
          <p:sp>
            <p:nvSpPr>
              <p:cNvPr id="19" name="Right Arrow 18"/>
              <p:cNvSpPr/>
              <p:nvPr/>
            </p:nvSpPr>
            <p:spPr>
              <a:xfrm>
                <a:off x="3027723" y="2076072"/>
                <a:ext cx="1294111" cy="25636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FF9832"/>
                  </a:gs>
                  <a:gs pos="100000">
                    <a:srgbClr val="FF0913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2931975" y="1512571"/>
                <a:ext cx="1490441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Special LS2C 8</a:t>
                </a:r>
                <a:r>
                  <a:rPr lang="en-GB" sz="1400" b="1" baseline="30000" dirty="0" smtClean="0"/>
                  <a:t>th</a:t>
                </a:r>
                <a:r>
                  <a:rPr lang="en-GB" sz="1400" b="1" dirty="0" smtClean="0"/>
                  <a:t> May</a:t>
                </a:r>
                <a:endParaRPr lang="en-GB" sz="1400" b="1" dirty="0"/>
              </a:p>
            </p:txBody>
          </p:sp>
        </p:grpSp>
        <p:grpSp>
          <p:nvGrpSpPr>
            <p:cNvPr id="15" name="Group 14"/>
            <p:cNvGrpSpPr/>
            <p:nvPr/>
          </p:nvGrpSpPr>
          <p:grpSpPr>
            <a:xfrm>
              <a:off x="4382223" y="1439369"/>
              <a:ext cx="3660089" cy="823655"/>
              <a:chOff x="4382224" y="1508334"/>
              <a:chExt cx="2651760" cy="823655"/>
            </a:xfrm>
          </p:grpSpPr>
          <p:sp>
            <p:nvSpPr>
              <p:cNvPr id="17" name="Right Arrow 16"/>
              <p:cNvSpPr/>
              <p:nvPr/>
            </p:nvSpPr>
            <p:spPr>
              <a:xfrm>
                <a:off x="4382224" y="2075622"/>
                <a:ext cx="2651760" cy="256367"/>
              </a:xfrm>
              <a:prstGeom prst="rightArrow">
                <a:avLst/>
              </a:prstGeom>
              <a:gradFill flip="none" rotWithShape="1">
                <a:gsLst>
                  <a:gs pos="0">
                    <a:srgbClr val="29D12A"/>
                  </a:gs>
                  <a:gs pos="100000">
                    <a:srgbClr val="FF9832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4983497" y="1508334"/>
                <a:ext cx="749456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400" b="1" dirty="0" smtClean="0"/>
                  <a:t>LS2 Day 12</a:t>
                </a:r>
                <a:r>
                  <a:rPr lang="en-GB" sz="1400" b="1" baseline="30000" dirty="0" smtClean="0"/>
                  <a:t>th</a:t>
                </a:r>
                <a:r>
                  <a:rPr lang="en-GB" sz="1400" b="1" dirty="0" smtClean="0"/>
                  <a:t> June</a:t>
                </a:r>
                <a:endParaRPr lang="en-GB" sz="1400" b="1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3385092" y="2222353"/>
              <a:ext cx="99899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/>
                <a:t>End-June</a:t>
              </a:r>
              <a:endParaRPr lang="en-GB" sz="1400" b="1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967911" y="2091902"/>
            <a:ext cx="3886208" cy="230832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/>
              <a:t>For EN-STI-RBS: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Priority for frontends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Workshop activities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Target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MEDICIS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Students experiments (TISD)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End of June, ~10 people on site out of ~20 (rotation)</a:t>
            </a:r>
            <a:endParaRPr lang="fr-CH" dirty="0"/>
          </a:p>
        </p:txBody>
      </p:sp>
      <p:pic>
        <p:nvPicPr>
          <p:cNvPr id="1026" name="Picture 2" descr="Smile emoji wearing face mask coronavirus Vector Imag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39" r="10674" b="23896"/>
          <a:stretch/>
        </p:blipFill>
        <p:spPr bwMode="auto">
          <a:xfrm>
            <a:off x="8743621" y="4856693"/>
            <a:ext cx="661859" cy="691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9479452" y="4771877"/>
            <a:ext cx="2558903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People with symptoms or vulnerabilities not allowed to work on site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2288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FE10 </a:t>
            </a:r>
            <a:r>
              <a:rPr lang="en-US" dirty="0" smtClean="0"/>
              <a:t>production </a:t>
            </a:r>
            <a:r>
              <a:rPr lang="en-US" dirty="0" smtClean="0"/>
              <a:t>status (installation on GPS)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005" y="2957527"/>
            <a:ext cx="1942741" cy="2590321"/>
          </a:xfrm>
        </p:spPr>
      </p:pic>
      <p:sp>
        <p:nvSpPr>
          <p:cNvPr id="13" name="Content Placeholder 6"/>
          <p:cNvSpPr txBox="1">
            <a:spLocks/>
          </p:cNvSpPr>
          <p:nvPr/>
        </p:nvSpPr>
        <p:spPr>
          <a:xfrm>
            <a:off x="114709" y="1225334"/>
            <a:ext cx="11700969" cy="773587"/>
          </a:xfrm>
          <a:prstGeom prst="rect">
            <a:avLst/>
          </a:prstGeom>
        </p:spPr>
        <p:txBody>
          <a:bodyPr lIns="108000"/>
          <a:lstStyle>
            <a:lvl1pPr marL="225425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5AA3D9"/>
              </a:buClr>
              <a:buSzPct val="100000"/>
              <a:buFont typeface="Arial"/>
              <a:buChar char="•"/>
              <a:tabLst/>
              <a:defRPr sz="2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60375" marR="0" indent="-228600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400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85800" marR="0" indent="-225425" algn="l" defTabSz="914400" rtl="0" eaLnBrk="1" fontAlgn="auto" latinLnBrk="0" hangingPunct="1">
              <a:lnSpc>
                <a:spcPct val="100000"/>
              </a:lnSpc>
              <a:spcBef>
                <a:spcPts val="900"/>
              </a:spcBef>
              <a:spcAft>
                <a:spcPts val="0"/>
              </a:spcAft>
              <a:buClr>
                <a:srgbClr val="FFFFFF">
                  <a:lumMod val="75000"/>
                </a:srgbClr>
              </a:buClr>
              <a:buSzPct val="100000"/>
              <a:buFont typeface="Arial"/>
              <a:buChar char="•"/>
              <a:tabLst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936000" indent="-22860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59400" indent="0" algn="l" defTabSz="914400" rtl="0" eaLnBrk="1" latinLnBrk="0" hangingPunct="1">
              <a:lnSpc>
                <a:spcPct val="90000"/>
              </a:lnSpc>
              <a:spcBef>
                <a:spcPts val="900"/>
              </a:spcBef>
              <a:buClr>
                <a:schemeClr val="bg1">
                  <a:lumMod val="75000"/>
                </a:schemeClr>
              </a:buClr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FE10 in Building 179 successfully vacuum tested during the last weeks</a:t>
            </a:r>
          </a:p>
          <a:p>
            <a:r>
              <a:rPr lang="en-US" sz="2400" dirty="0" smtClean="0"/>
              <a:t>Preparatory activities (alignment, cabling….) inside the GPS Faraday cage in view of the Frontend installation</a:t>
            </a:r>
            <a:endParaRPr lang="fr-CH" dirty="0"/>
          </a:p>
        </p:txBody>
      </p:sp>
      <p:grpSp>
        <p:nvGrpSpPr>
          <p:cNvPr id="20" name="Group 19"/>
          <p:cNvGrpSpPr/>
          <p:nvPr/>
        </p:nvGrpSpPr>
        <p:grpSpPr>
          <a:xfrm>
            <a:off x="5029746" y="2176759"/>
            <a:ext cx="6988589" cy="4239879"/>
            <a:chOff x="4343946" y="2299033"/>
            <a:chExt cx="6988589" cy="4239879"/>
          </a:xfrm>
        </p:grpSpPr>
        <p:pic>
          <p:nvPicPr>
            <p:cNvPr id="11" name="Picture 10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43946" y="2299033"/>
              <a:ext cx="6988589" cy="3952205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9053624" y="4949456"/>
              <a:ext cx="191386" cy="31897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9764240" y="6261913"/>
              <a:ext cx="1175322" cy="27699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Stable beams</a:t>
              </a:r>
              <a:endParaRPr lang="fr-CH" sz="12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321562" y="4706053"/>
              <a:ext cx="1672253" cy="276999"/>
            </a:xfrm>
            <a:prstGeom prst="rect">
              <a:avLst/>
            </a:prstGeom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FE to the target area</a:t>
              </a:r>
              <a:endParaRPr lang="fr-CH" sz="1200" b="1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3282152" y="2649750"/>
            <a:ext cx="174759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GPS Faraday Cage</a:t>
            </a:r>
            <a:endParaRPr lang="fr-CH" sz="1400" dirty="0">
              <a:solidFill>
                <a:srgbClr val="FF0000"/>
              </a:solidFill>
            </a:endParaRPr>
          </a:p>
        </p:txBody>
      </p:sp>
      <p:pic>
        <p:nvPicPr>
          <p:cNvPr id="2050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676" y="4252687"/>
            <a:ext cx="2167138" cy="16234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413571" y="2680554"/>
            <a:ext cx="22878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New irradiation table</a:t>
            </a:r>
            <a:endParaRPr lang="fr-CH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079" y="3049886"/>
            <a:ext cx="1352783" cy="1115878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77245" y="3087626"/>
            <a:ext cx="1362995" cy="1102252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77696" y="2498709"/>
            <a:ext cx="2934350" cy="356716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3103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FE11 </a:t>
            </a:r>
            <a:r>
              <a:rPr lang="en-US" dirty="0" smtClean="0"/>
              <a:t>production </a:t>
            </a:r>
            <a:r>
              <a:rPr lang="en-US" dirty="0" smtClean="0"/>
              <a:t>status</a:t>
            </a:r>
            <a:endParaRPr lang="fr-CH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7" name="Content Placeholder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2" t="21878"/>
          <a:stretch/>
        </p:blipFill>
        <p:spPr>
          <a:xfrm>
            <a:off x="8499586" y="1704232"/>
            <a:ext cx="3686346" cy="21990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720605" y="1462990"/>
            <a:ext cx="35234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Working on FE11 mechanical assembly</a:t>
            </a:r>
            <a:endParaRPr lang="fr-CH" sz="1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720605" y="3448306"/>
            <a:ext cx="337784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They smile (happy to be here !)</a:t>
            </a:r>
            <a:endParaRPr lang="fr-CH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759" y="3959966"/>
            <a:ext cx="1597541" cy="2130055"/>
          </a:xfrm>
          <a:prstGeom prst="rect">
            <a:avLst/>
          </a:prstGeom>
        </p:spPr>
      </p:pic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98" y="1462990"/>
            <a:ext cx="8281109" cy="391429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30998" y="5474381"/>
            <a:ext cx="102771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Stable beam testing period at offline2 starting in August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contract for </a:t>
            </a:r>
            <a:r>
              <a:rPr lang="en-US" dirty="0"/>
              <a:t>J. Cruikshank </a:t>
            </a:r>
            <a:r>
              <a:rPr lang="en-US" dirty="0" smtClean="0"/>
              <a:t> until end of Jan. 2021 (+ 6  months, exceptional circumstances) </a:t>
            </a:r>
          </a:p>
        </p:txBody>
      </p:sp>
    </p:spTree>
    <p:extLst>
      <p:ext uri="{BB962C8B-B14F-4D97-AF65-F5344CB8AC3E}">
        <p14:creationId xmlns:p14="http://schemas.microsoft.com/office/powerpoint/2010/main" val="2596769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Nano-Laboratory Construction</a:t>
            </a:r>
            <a:endParaRPr lang="fr-CH" dirty="0"/>
          </a:p>
        </p:txBody>
      </p:sp>
      <p:pic>
        <p:nvPicPr>
          <p:cNvPr id="16" name="Content Placeholder 15"/>
          <p:cNvPicPr>
            <a:picLocks noGrp="1" noChangeAspect="1"/>
          </p:cNvPicPr>
          <p:nvPr>
            <p:ph sz="quarter" idx="16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0791" y="1528250"/>
            <a:ext cx="2938745" cy="3918327"/>
          </a:xfrm>
        </p:spPr>
      </p:pic>
      <p:pic>
        <p:nvPicPr>
          <p:cNvPr id="12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64" y="1536820"/>
            <a:ext cx="5300822" cy="397561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16764" y="1212254"/>
            <a:ext cx="241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Situation mid March</a:t>
            </a:r>
            <a:endParaRPr lang="fr-CH" b="1" dirty="0">
              <a:solidFill>
                <a:srgbClr val="FF0000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4352706" y="3550889"/>
            <a:ext cx="437071" cy="40960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028324" y="3960491"/>
            <a:ext cx="15568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92D050"/>
                </a:solidFill>
              </a:rPr>
              <a:t>Building 179</a:t>
            </a:r>
            <a:endParaRPr lang="fr-CH" b="1" dirty="0">
              <a:solidFill>
                <a:srgbClr val="92D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92396" y="5578298"/>
            <a:ext cx="10353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Construction could resume after a few weeks of interruption only in agreement with host state regulations and management approval</a:t>
            </a:r>
            <a:endParaRPr lang="fr-CH" dirty="0"/>
          </a:p>
        </p:txBody>
      </p:sp>
      <p:sp>
        <p:nvSpPr>
          <p:cNvPr id="18" name="TextBox 17"/>
          <p:cNvSpPr txBox="1"/>
          <p:nvPr/>
        </p:nvSpPr>
        <p:spPr>
          <a:xfrm>
            <a:off x="6942464" y="1167488"/>
            <a:ext cx="241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Situation mid </a:t>
            </a:r>
            <a:r>
              <a:rPr lang="en-US" b="1" dirty="0" smtClean="0">
                <a:solidFill>
                  <a:srgbClr val="FF0000"/>
                </a:solidFill>
              </a:rPr>
              <a:t>June</a:t>
            </a:r>
            <a:endParaRPr lang="fr-CH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766005" y="2696451"/>
            <a:ext cx="22328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  dedicated to radioactive material storage (heavy density concrete)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44508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t>8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38200" y="413250"/>
            <a:ext cx="10942674" cy="741780"/>
          </a:xfrm>
        </p:spPr>
        <p:txBody>
          <a:bodyPr/>
          <a:lstStyle/>
          <a:p>
            <a:r>
              <a:rPr lang="en-US" dirty="0" smtClean="0"/>
              <a:t>New </a:t>
            </a:r>
            <a:r>
              <a:rPr lang="en-US" dirty="0" err="1" smtClean="0"/>
              <a:t>nano</a:t>
            </a:r>
            <a:r>
              <a:rPr lang="en-US" dirty="0" smtClean="0"/>
              <a:t>-laboratory – operational constraints</a:t>
            </a:r>
            <a:endParaRPr lang="fr-CH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88623" y="1472375"/>
            <a:ext cx="5345660" cy="4442285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337180" y="2660719"/>
            <a:ext cx="6255221" cy="3473655"/>
            <a:chOff x="-149145" y="3011563"/>
            <a:chExt cx="6255221" cy="3473655"/>
          </a:xfrm>
        </p:grpSpPr>
        <p:pic>
          <p:nvPicPr>
            <p:cNvPr id="15" name="Content Placeholder 3">
              <a:extLst>
                <a:ext uri="{FF2B5EF4-FFF2-40B4-BE49-F238E27FC236}">
                  <a16:creationId xmlns:a16="http://schemas.microsoft.com/office/drawing/2014/main" id="{3B1A7D8F-0109-4843-8DCC-A44302392592}"/>
                </a:ext>
              </a:extLst>
            </p:cNvPr>
            <p:cNvPicPr>
              <a:picLocks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49145" y="3320184"/>
              <a:ext cx="6255221" cy="316503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TextBox 15"/>
            <p:cNvSpPr txBox="1"/>
            <p:nvPr/>
          </p:nvSpPr>
          <p:spPr>
            <a:xfrm>
              <a:off x="2020665" y="4454606"/>
              <a:ext cx="16450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Radioactive storage</a:t>
              </a:r>
              <a:endParaRPr lang="fr-CH" sz="1200" b="1" dirty="0">
                <a:solidFill>
                  <a:srgbClr val="FF00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181347" y="5727527"/>
              <a:ext cx="12377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Existing Building</a:t>
              </a:r>
              <a:endParaRPr lang="fr-CH" sz="12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025972" y="3011563"/>
              <a:ext cx="127938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Carburation Area</a:t>
              </a:r>
              <a:endParaRPr lang="fr-CH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3759946" y="3320184"/>
              <a:ext cx="40257" cy="579951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22056" y="3307073"/>
              <a:ext cx="14748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err="1" smtClean="0">
                  <a:solidFill>
                    <a:srgbClr val="FF0000"/>
                  </a:solidFill>
                </a:rPr>
                <a:t>UCx</a:t>
              </a:r>
              <a:r>
                <a:rPr lang="en-US" sz="1200" b="1" dirty="0" smtClean="0">
                  <a:solidFill>
                    <a:srgbClr val="FF0000"/>
                  </a:solidFill>
                </a:rPr>
                <a:t> pills production</a:t>
              </a:r>
              <a:endParaRPr lang="fr-CH" sz="1200" b="1" dirty="0">
                <a:solidFill>
                  <a:srgbClr val="FF0000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>
              <a:off x="5195512" y="3556560"/>
              <a:ext cx="133330" cy="577722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04" y="1325151"/>
            <a:ext cx="2753833" cy="2065375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329491" y="1498642"/>
            <a:ext cx="328466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 nuclear ventilation in the ISOLDE laboratories until end of May in 2021</a:t>
            </a:r>
            <a:endParaRPr lang="fr-CH" dirty="0"/>
          </a:p>
        </p:txBody>
      </p:sp>
      <p:sp>
        <p:nvSpPr>
          <p:cNvPr id="25" name="TextBox 24"/>
          <p:cNvSpPr txBox="1"/>
          <p:nvPr/>
        </p:nvSpPr>
        <p:spPr>
          <a:xfrm>
            <a:off x="327214" y="1267809"/>
            <a:ext cx="2824812" cy="46166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Laboratory for </a:t>
            </a:r>
            <a:r>
              <a:rPr lang="en-US" sz="1200" b="1" dirty="0" err="1" smtClean="0">
                <a:solidFill>
                  <a:srgbClr val="FF0000"/>
                </a:solidFill>
              </a:rPr>
              <a:t>UCx</a:t>
            </a:r>
            <a:r>
              <a:rPr lang="en-US" sz="1200" b="1" dirty="0" smtClean="0">
                <a:solidFill>
                  <a:srgbClr val="FF0000"/>
                </a:solidFill>
              </a:rPr>
              <a:t> production</a:t>
            </a:r>
          </a:p>
          <a:p>
            <a:pPr algn="ctr"/>
            <a:r>
              <a:rPr lang="en-US" sz="1200" b="1" dirty="0" smtClean="0">
                <a:solidFill>
                  <a:srgbClr val="FF0000"/>
                </a:solidFill>
              </a:rPr>
              <a:t>(no </a:t>
            </a:r>
            <a:r>
              <a:rPr lang="en-US" sz="1200" b="1" dirty="0" err="1" smtClean="0">
                <a:solidFill>
                  <a:srgbClr val="FF0000"/>
                </a:solidFill>
              </a:rPr>
              <a:t>nano</a:t>
            </a:r>
            <a:r>
              <a:rPr lang="en-US" sz="1200" b="1" dirty="0" smtClean="0">
                <a:solidFill>
                  <a:srgbClr val="FF0000"/>
                </a:solidFill>
              </a:rPr>
              <a:t>-material handling allowed)</a:t>
            </a:r>
            <a:endParaRPr lang="fr-CH" sz="1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765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6CDE95-5BA1-4B01-BCF6-4C936844A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Targets for </a:t>
            </a:r>
            <a:r>
              <a:rPr lang="en-US" dirty="0" smtClean="0"/>
              <a:t>2021 (anticipate in 2020)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8E0F52-2429-44A6-82ED-43FDA9C15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23/06/2020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1BD880-D93F-40A0-968A-D385FD13D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88th ISOLDE Collaboration Committee meeting - J. Vollaire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805D602-1C66-408C-9983-1CAE1326F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151B33-829D-47D6-9AAB-F36ECA45A282}" type="slidenum">
              <a:rPr lang="en-GB" smtClean="0"/>
              <a:pPr/>
              <a:t>9</a:t>
            </a:fld>
            <a:endParaRPr lang="en-GB"/>
          </a:p>
        </p:txBody>
      </p:sp>
      <p:pic>
        <p:nvPicPr>
          <p:cNvPr id="7" name="Content Placeholder 7" descr="A picture containing indoor, open, refrigerator, sitting&#10;&#10;Description automatically generated">
            <a:extLst>
              <a:ext uri="{FF2B5EF4-FFF2-40B4-BE49-F238E27FC236}">
                <a16:creationId xmlns:a16="http://schemas.microsoft.com/office/drawing/2014/main" id="{0BEE7052-2DF3-4B6F-8033-824843DBA650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2"/>
          <a:srcRect l="12310" t="8652" r="18801" b="23129"/>
          <a:stretch/>
        </p:blipFill>
        <p:spPr>
          <a:xfrm>
            <a:off x="6264918" y="1976062"/>
            <a:ext cx="2768202" cy="1541970"/>
          </a:xfr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A30E14D-C991-4993-A5AA-0A0E2EFFEC2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18" t="15903" r="44146" b="55070"/>
          <a:stretch/>
        </p:blipFill>
        <p:spPr>
          <a:xfrm>
            <a:off x="360109" y="1932480"/>
            <a:ext cx="5476509" cy="1734516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35725F80-FC8F-4888-8019-8C9CAEFF890F}"/>
              </a:ext>
            </a:extLst>
          </p:cNvPr>
          <p:cNvSpPr txBox="1"/>
          <p:nvPr/>
        </p:nvSpPr>
        <p:spPr>
          <a:xfrm>
            <a:off x="259360" y="1329731"/>
            <a:ext cx="5524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UCx targets pre-production in view of nanolab ventilation cut Q1-Q2 2021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28E1F84-FBF7-4C30-AF7D-A62E6E558B03}"/>
              </a:ext>
            </a:extLst>
          </p:cNvPr>
          <p:cNvSpPr/>
          <p:nvPr/>
        </p:nvSpPr>
        <p:spPr>
          <a:xfrm>
            <a:off x="360109" y="3996010"/>
            <a:ext cx="44087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Targets to be reused for 2021</a:t>
            </a:r>
          </a:p>
          <a:p>
            <a:r>
              <a:rPr lang="en-US" dirty="0">
                <a:latin typeface="Calibri" panose="020F0502020204030204" pitchFamily="34" charset="0"/>
              </a:rPr>
              <a:t>#654-UC-MK1-W</a:t>
            </a:r>
          </a:p>
          <a:p>
            <a:r>
              <a:rPr lang="en-US" dirty="0">
                <a:latin typeface="Calibri" panose="020F0502020204030204" pitchFamily="34" charset="0"/>
              </a:rPr>
              <a:t>#635-UC-MK1-Ta</a:t>
            </a:r>
          </a:p>
          <a:p>
            <a:r>
              <a:rPr lang="en-US" dirty="0">
                <a:latin typeface="Calibri" panose="020F0502020204030204" pitchFamily="34" charset="0"/>
              </a:rPr>
              <a:t>#534-Sn-VD7</a:t>
            </a:r>
          </a:p>
          <a:p>
            <a:r>
              <a:rPr lang="en-US" dirty="0">
                <a:latin typeface="Calibri" panose="020F0502020204030204" pitchFamily="34" charset="0"/>
              </a:rPr>
              <a:t>#619-Pb-VD</a:t>
            </a:r>
          </a:p>
          <a:p>
            <a:r>
              <a:rPr lang="en-US" dirty="0">
                <a:latin typeface="Calibri" panose="020F0502020204030204" pitchFamily="34" charset="0"/>
              </a:rPr>
              <a:t>#653-UC-Ta-n</a:t>
            </a:r>
          </a:p>
          <a:p>
            <a:r>
              <a:rPr lang="en-US" dirty="0">
                <a:latin typeface="Calibri" panose="020F0502020204030204" pitchFamily="34" charset="0"/>
              </a:rPr>
              <a:t>#641-UC-Ta</a:t>
            </a:r>
          </a:p>
        </p:txBody>
      </p:sp>
      <p:graphicFrame>
        <p:nvGraphicFramePr>
          <p:cNvPr id="43" name="Table 42">
            <a:extLst>
              <a:ext uri="{FF2B5EF4-FFF2-40B4-BE49-F238E27FC236}">
                <a16:creationId xmlns:a16="http://schemas.microsoft.com/office/drawing/2014/main" id="{D8BA807C-B011-4495-A2FE-E1A66039198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5048250"/>
              </p:ext>
            </p:extLst>
          </p:nvPr>
        </p:nvGraphicFramePr>
        <p:xfrm>
          <a:off x="9628614" y="1944417"/>
          <a:ext cx="964897" cy="1422400"/>
        </p:xfrm>
        <a:graphic>
          <a:graphicData uri="http://schemas.openxmlformats.org/drawingml/2006/table">
            <a:tbl>
              <a:tblPr/>
              <a:tblGrid>
                <a:gridCol w="964897">
                  <a:extLst>
                    <a:ext uri="{9D8B030D-6E8A-4147-A177-3AD203B41FA5}">
                      <a16:colId xmlns:a16="http://schemas.microsoft.com/office/drawing/2014/main" val="32135135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708-UC-MK1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63877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709-UC-MK1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605646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710-UC-MK1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5683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711-UC-MK1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829875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712-UC-MK1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550733"/>
                  </a:ext>
                </a:extLst>
              </a:tr>
            </a:tbl>
          </a:graphicData>
        </a:graphic>
      </p:graphicFrame>
      <p:sp>
        <p:nvSpPr>
          <p:cNvPr id="44" name="TextBox 43">
            <a:extLst>
              <a:ext uri="{FF2B5EF4-FFF2-40B4-BE49-F238E27FC236}">
                <a16:creationId xmlns:a16="http://schemas.microsoft.com/office/drawing/2014/main" id="{AB553101-A5C9-415C-8C3B-FE12B32A723D}"/>
              </a:ext>
            </a:extLst>
          </p:cNvPr>
          <p:cNvSpPr txBox="1"/>
          <p:nvPr/>
        </p:nvSpPr>
        <p:spPr>
          <a:xfrm>
            <a:off x="5988949" y="1425750"/>
            <a:ext cx="33201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UO+C pills production ongoing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722B889-A9E9-43FF-8DA3-541267541A6F}"/>
              </a:ext>
            </a:extLst>
          </p:cNvPr>
          <p:cNvSpPr txBox="1"/>
          <p:nvPr/>
        </p:nvSpPr>
        <p:spPr>
          <a:xfrm>
            <a:off x="9513728" y="1425750"/>
            <a:ext cx="2159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10 targets in queue</a:t>
            </a:r>
          </a:p>
        </p:txBody>
      </p:sp>
      <p:graphicFrame>
        <p:nvGraphicFramePr>
          <p:cNvPr id="46" name="Table 45">
            <a:extLst>
              <a:ext uri="{FF2B5EF4-FFF2-40B4-BE49-F238E27FC236}">
                <a16:creationId xmlns:a16="http://schemas.microsoft.com/office/drawing/2014/main" id="{23996E31-1EF9-4EB1-BFFD-02F338496A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80807"/>
              </p:ext>
            </p:extLst>
          </p:nvPr>
        </p:nvGraphicFramePr>
        <p:xfrm>
          <a:off x="10708397" y="1944417"/>
          <a:ext cx="964897" cy="1422400"/>
        </p:xfrm>
        <a:graphic>
          <a:graphicData uri="http://schemas.openxmlformats.org/drawingml/2006/table">
            <a:tbl>
              <a:tblPr/>
              <a:tblGrid>
                <a:gridCol w="964897">
                  <a:extLst>
                    <a:ext uri="{9D8B030D-6E8A-4147-A177-3AD203B41FA5}">
                      <a16:colId xmlns:a16="http://schemas.microsoft.com/office/drawing/2014/main" val="321351356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713-UC-VD5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4957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714-UC-VD7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5864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715-UC-MK1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0967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716-UC-MK1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49233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fontAlgn="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Calibri" panose="020F0502020204030204" pitchFamily="34" charset="0"/>
                        </a:rPr>
                        <a:t>717-UC-MK1</a:t>
                      </a:r>
                    </a:p>
                  </a:txBody>
                  <a:tcPr marL="50800" marR="50800" marT="50800" marB="50800">
                    <a:lnL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3A3A3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656861"/>
                  </a:ext>
                </a:extLst>
              </a:tr>
            </a:tbl>
          </a:graphicData>
        </a:graphic>
      </p:graphicFrame>
      <p:sp>
        <p:nvSpPr>
          <p:cNvPr id="47" name="Rectangle 46">
            <a:extLst>
              <a:ext uri="{FF2B5EF4-FFF2-40B4-BE49-F238E27FC236}">
                <a16:creationId xmlns:a16="http://schemas.microsoft.com/office/drawing/2014/main" id="{651016A2-2F91-4013-8227-517B2F94B03F}"/>
              </a:ext>
            </a:extLst>
          </p:cNvPr>
          <p:cNvSpPr/>
          <p:nvPr/>
        </p:nvSpPr>
        <p:spPr>
          <a:xfrm>
            <a:off x="3622842" y="3993348"/>
            <a:ext cx="616978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Also available: Targets from TISD tests </a:t>
            </a:r>
          </a:p>
          <a:p>
            <a:pPr fontAlgn="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#638-UC-MK1-Re</a:t>
            </a:r>
          </a:p>
          <a:p>
            <a:pPr fontAlgn="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#659-UC-VD7</a:t>
            </a:r>
          </a:p>
          <a:p>
            <a:pPr fontAlgn="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#668M-UC-VD5</a:t>
            </a:r>
          </a:p>
          <a:p>
            <a:pPr fontAlgn="t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#637-UC-MK1-W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3741" y="3856573"/>
            <a:ext cx="4077775" cy="228173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49019" y="3501653"/>
            <a:ext cx="42755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Production of storage container ongoing</a:t>
            </a:r>
            <a:endParaRPr lang="fr-CH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873098" y="5961529"/>
            <a:ext cx="17123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B. Crepieux, M. Owen, S. Rothe</a:t>
            </a:r>
            <a:endParaRPr lang="fr-CH" sz="800" b="1" dirty="0"/>
          </a:p>
        </p:txBody>
      </p:sp>
    </p:spTree>
    <p:extLst>
      <p:ext uri="{BB962C8B-B14F-4D97-AF65-F5344CB8AC3E}">
        <p14:creationId xmlns:p14="http://schemas.microsoft.com/office/powerpoint/2010/main" val="125307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595959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3688</TotalTime>
  <Words>1395</Words>
  <Application>Microsoft Office PowerPoint</Application>
  <PresentationFormat>Widescreen</PresentationFormat>
  <Paragraphs>346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NexusSans</vt:lpstr>
      <vt:lpstr>Office Theme</vt:lpstr>
      <vt:lpstr>Impact of COVID on 2020-2021 Low-energy ISOLDE activities</vt:lpstr>
      <vt:lpstr>Outline</vt:lpstr>
      <vt:lpstr>Situation and organization since mid-March</vt:lpstr>
      <vt:lpstr>CERN plan for restart</vt:lpstr>
      <vt:lpstr>FE10 production status (installation on GPS)</vt:lpstr>
      <vt:lpstr>FE11 production status</vt:lpstr>
      <vt:lpstr>Nano-Laboratory Construction</vt:lpstr>
      <vt:lpstr>New nano-laboratory – operational constraints</vt:lpstr>
      <vt:lpstr>Targets for 2021 (anticipate in 2020)</vt:lpstr>
      <vt:lpstr>New Fast Tape Station</vt:lpstr>
      <vt:lpstr>Target and Ion source development 20/21</vt:lpstr>
      <vt:lpstr>MEDICIS Status Report (02/20 to 06/20)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Louisa Elizabeth Catherall</dc:creator>
  <cp:lastModifiedBy>Joachim Vollaire</cp:lastModifiedBy>
  <cp:revision>140</cp:revision>
  <dcterms:created xsi:type="dcterms:W3CDTF">2019-11-06T09:35:48Z</dcterms:created>
  <dcterms:modified xsi:type="dcterms:W3CDTF">2020-06-22T21:21:10Z</dcterms:modified>
</cp:coreProperties>
</file>