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375" r:id="rId3"/>
    <p:sldId id="364" r:id="rId4"/>
    <p:sldId id="365" r:id="rId5"/>
    <p:sldId id="366" r:id="rId6"/>
    <p:sldId id="381" r:id="rId7"/>
    <p:sldId id="382" r:id="rId8"/>
    <p:sldId id="383" r:id="rId9"/>
    <p:sldId id="384" r:id="rId10"/>
    <p:sldId id="379" r:id="rId11"/>
    <p:sldId id="385" r:id="rId12"/>
    <p:sldId id="386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0000FF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8522" autoAdjust="0"/>
  </p:normalViewPr>
  <p:slideViewPr>
    <p:cSldViewPr>
      <p:cViewPr varScale="1">
        <p:scale>
          <a:sx n="86" d="100"/>
          <a:sy n="86" d="100"/>
        </p:scale>
        <p:origin x="91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996952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News from the ISOLDE group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Collaboration Matters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June 23, 2020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Gerda Neyens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8352928" cy="980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ISOLDE Membership payments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Payments received for contributions of year 2019</a:t>
            </a:r>
          </a:p>
          <a:p>
            <a:pPr lvl="1"/>
            <a:r>
              <a:rPr lang="en-US" dirty="0" smtClean="0"/>
              <a:t>Poland	39.5</a:t>
            </a:r>
          </a:p>
          <a:p>
            <a:pPr lvl="1"/>
            <a:r>
              <a:rPr lang="en-US" dirty="0" smtClean="0"/>
              <a:t>Sweden 	60</a:t>
            </a:r>
          </a:p>
          <a:p>
            <a:pPr lvl="1"/>
            <a:r>
              <a:rPr lang="en-US" dirty="0" smtClean="0"/>
              <a:t>Outstanding 2019 contributions: Spain (60)</a:t>
            </a:r>
          </a:p>
          <a:p>
            <a:endParaRPr lang="en-US" dirty="0"/>
          </a:p>
          <a:p>
            <a:r>
              <a:rPr lang="en-US" dirty="0" smtClean="0"/>
              <a:t>Payments </a:t>
            </a:r>
            <a:r>
              <a:rPr lang="en-US" dirty="0" smtClean="0"/>
              <a:t>received for </a:t>
            </a:r>
            <a:r>
              <a:rPr lang="en-US" dirty="0" smtClean="0"/>
              <a:t>year 2020</a:t>
            </a:r>
            <a:endParaRPr lang="en-US" dirty="0" smtClean="0"/>
          </a:p>
          <a:p>
            <a:pPr lvl="1"/>
            <a:r>
              <a:rPr lang="en-US" dirty="0" smtClean="0"/>
              <a:t>Slovakia	30</a:t>
            </a:r>
          </a:p>
          <a:p>
            <a:pPr lvl="1"/>
            <a:r>
              <a:rPr lang="en-US" dirty="0" smtClean="0"/>
              <a:t>Germany	</a:t>
            </a:r>
            <a:r>
              <a:rPr lang="en-US" dirty="0" smtClean="0"/>
              <a:t>60</a:t>
            </a:r>
            <a:endParaRPr lang="en-US" dirty="0" smtClean="0"/>
          </a:p>
          <a:p>
            <a:pPr lvl="1"/>
            <a:r>
              <a:rPr lang="en-US" dirty="0" smtClean="0"/>
              <a:t>CERN	60+35</a:t>
            </a:r>
          </a:p>
          <a:p>
            <a:pPr lvl="1"/>
            <a:r>
              <a:rPr lang="en-US" dirty="0" smtClean="0"/>
              <a:t>SA	30</a:t>
            </a:r>
          </a:p>
          <a:p>
            <a:pPr lvl="1"/>
            <a:r>
              <a:rPr lang="en-US" dirty="0" smtClean="0"/>
              <a:t>Institute Member Czech TU	</a:t>
            </a:r>
            <a:r>
              <a:rPr lang="en-US" dirty="0" smtClean="0"/>
              <a:t>10</a:t>
            </a:r>
          </a:p>
          <a:p>
            <a:pPr lvl="1"/>
            <a:r>
              <a:rPr lang="en-US" dirty="0" smtClean="0"/>
              <a:t>Finland 	60</a:t>
            </a:r>
          </a:p>
          <a:p>
            <a:pPr lvl="1"/>
            <a:r>
              <a:rPr lang="en-US" dirty="0" smtClean="0"/>
              <a:t>Romania 	60 (paid </a:t>
            </a:r>
            <a:r>
              <a:rPr lang="en-US" dirty="0" err="1" smtClean="0"/>
              <a:t>dec.</a:t>
            </a:r>
            <a:r>
              <a:rPr lang="en-US" dirty="0" smtClean="0"/>
              <a:t> 2019)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8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NICOLE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planned for end of March (visit from former NICOLE members)</a:t>
            </a:r>
          </a:p>
          <a:p>
            <a:r>
              <a:rPr lang="en-US" dirty="0" smtClean="0"/>
              <a:t>Postponed due to COVID</a:t>
            </a:r>
          </a:p>
          <a:p>
            <a:r>
              <a:rPr lang="en-US" smtClean="0"/>
              <a:t>Should happen </a:t>
            </a:r>
            <a:r>
              <a:rPr lang="en-US" dirty="0" smtClean="0"/>
              <a:t>before end of this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47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 this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INTC: 3-4 November </a:t>
            </a:r>
          </a:p>
          <a:p>
            <a:endParaRPr lang="en-US" dirty="0" smtClean="0"/>
          </a:p>
          <a:p>
            <a:r>
              <a:rPr lang="en-US" dirty="0" smtClean="0"/>
              <a:t>ISCC: 5 November (election of new group leader)</a:t>
            </a:r>
          </a:p>
          <a:p>
            <a:endParaRPr lang="en-US" dirty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EPIC Workshop - November 24 (13.30) – November 25 (13.00)</a:t>
            </a:r>
          </a:p>
          <a:p>
            <a:endParaRPr lang="en-US" dirty="0"/>
          </a:p>
          <a:p>
            <a:r>
              <a:rPr lang="en-US" dirty="0" smtClean="0"/>
              <a:t>ISOLDE Workshop and Users meeting: November 25 (14.00) – 27 (15.30)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be decided if this will be on-site or via </a:t>
            </a:r>
            <a:r>
              <a:rPr lang="en-US" dirty="0" err="1" smtClean="0"/>
              <a:t>vidyo</a:t>
            </a:r>
            <a:r>
              <a:rPr lang="en-US" dirty="0" smtClean="0"/>
              <a:t>/zoom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6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Associates and staff</a:t>
            </a:r>
          </a:p>
          <a:p>
            <a:r>
              <a:rPr lang="en-US" sz="2400" dirty="0"/>
              <a:t>Fellows</a:t>
            </a:r>
          </a:p>
          <a:p>
            <a:r>
              <a:rPr lang="en-US" sz="2400" dirty="0"/>
              <a:t>Doctoral </a:t>
            </a:r>
            <a:r>
              <a:rPr lang="en-US" sz="2400" dirty="0" smtClean="0"/>
              <a:t>students</a:t>
            </a:r>
          </a:p>
          <a:p>
            <a:r>
              <a:rPr lang="en-US" sz="2400" dirty="0" smtClean="0"/>
              <a:t>New rules for Team Accounts</a:t>
            </a:r>
          </a:p>
          <a:p>
            <a:r>
              <a:rPr lang="en-US" sz="2400" dirty="0" smtClean="0"/>
              <a:t>Update on </a:t>
            </a:r>
            <a:r>
              <a:rPr lang="en-US" sz="2400" dirty="0" smtClean="0"/>
              <a:t>memberships and payments</a:t>
            </a:r>
            <a:endParaRPr lang="en-US" sz="2400" dirty="0" smtClean="0"/>
          </a:p>
          <a:p>
            <a:r>
              <a:rPr lang="en-US" sz="2400" dirty="0" smtClean="0"/>
              <a:t>Update on NICOLE removal</a:t>
            </a:r>
          </a:p>
          <a:p>
            <a:r>
              <a:rPr lang="en-US" sz="2400" dirty="0" smtClean="0"/>
              <a:t>Meetings </a:t>
            </a:r>
            <a:r>
              <a:rPr lang="en-US" sz="2400" dirty="0" smtClean="0"/>
              <a:t>2020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5510" y="1251972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Scientific Associates </a:t>
            </a:r>
          </a:p>
          <a:p>
            <a:pPr lvl="1"/>
            <a:r>
              <a:rPr lang="en-US" sz="1800" dirty="0" smtClean="0">
                <a:solidFill>
                  <a:srgbClr val="29348C"/>
                </a:solidFill>
                <a:latin typeface="Calibri" charset="0"/>
              </a:rPr>
              <a:t>Robert  Berger, 5 months (postponed to </a:t>
            </a:r>
            <a:r>
              <a:rPr lang="en-US" sz="1800" dirty="0" smtClean="0">
                <a:solidFill>
                  <a:srgbClr val="29348C"/>
                </a:solidFill>
                <a:latin typeface="Calibri" charset="0"/>
              </a:rPr>
              <a:t>spring </a:t>
            </a:r>
            <a:r>
              <a:rPr lang="en-US" sz="1800" dirty="0" smtClean="0">
                <a:solidFill>
                  <a:srgbClr val="29348C"/>
                </a:solidFill>
                <a:latin typeface="Calibri" charset="0"/>
              </a:rPr>
              <a:t>2021)</a:t>
            </a:r>
          </a:p>
          <a:p>
            <a:pPr lvl="1"/>
            <a:r>
              <a:rPr lang="en-US" sz="1800" dirty="0" smtClean="0">
                <a:solidFill>
                  <a:srgbClr val="29348C"/>
                </a:solidFill>
                <a:latin typeface="Calibri" charset="0"/>
              </a:rPr>
              <a:t>Giacomo de Angelis, 6 months (July-December 2020)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Calibri" charset="0"/>
              </a:rPr>
              <a:t>Ismael Martel, 6 months (Oct. 2020 – March 2021)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2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Corresponding Associate</a:t>
            </a:r>
          </a:p>
          <a:p>
            <a:pPr lvl="1"/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Mikael </a:t>
            </a:r>
            <a:r>
              <a:rPr lang="en-US" dirty="0" err="1" smtClean="0">
                <a:solidFill>
                  <a:srgbClr val="29348C"/>
                </a:solidFill>
                <a:latin typeface="Calibri" charset="0"/>
              </a:rPr>
              <a:t>Reponen</a:t>
            </a:r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, 4 months (March-June 2020 –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extended till August 31, 2020</a:t>
            </a:r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)</a:t>
            </a:r>
          </a:p>
          <a:p>
            <a:pPr lvl="1"/>
            <a:endParaRPr lang="en-US" dirty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Staff 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</a:rPr>
              <a:t>Stephan Malbrunot-Ettenauer (Jan 2022) </a:t>
            </a:r>
            <a:r>
              <a:rPr lang="en-US" sz="1800" b="1" dirty="0">
                <a:latin typeface="Calibri" charset="0"/>
              </a:rPr>
              <a:t>ERC </a:t>
            </a:r>
            <a:r>
              <a:rPr lang="en-US" sz="1800" b="1" dirty="0" smtClean="0">
                <a:latin typeface="Calibri" charset="0"/>
              </a:rPr>
              <a:t>MIRACLS</a:t>
            </a:r>
          </a:p>
          <a:p>
            <a:pPr lvl="1"/>
            <a:r>
              <a:rPr lang="en-US" sz="1800" dirty="0" smtClean="0">
                <a:latin typeface="Calibri" charset="0"/>
              </a:rPr>
              <a:t>Karl Johnston, physics coordinator (Sept. 2022)</a:t>
            </a:r>
          </a:p>
          <a:p>
            <a:pPr lvl="1"/>
            <a:r>
              <a:rPr lang="en-US" sz="1800" dirty="0" smtClean="0">
                <a:latin typeface="Calibri" charset="0"/>
              </a:rPr>
              <a:t>G.N, Isolde group leader, collaboration spokesperson (June 2021)</a:t>
            </a:r>
          </a:p>
          <a:p>
            <a:pPr lvl="1"/>
            <a:r>
              <a:rPr lang="en-US" sz="1800" dirty="0" smtClean="0">
                <a:latin typeface="Calibri" charset="0"/>
              </a:rPr>
              <a:t>Magdalena Kowalska </a:t>
            </a:r>
            <a:r>
              <a:rPr lang="en-US" sz="1800" dirty="0" smtClean="0">
                <a:latin typeface="Calibri" charset="0"/>
              </a:rPr>
              <a:t>(indefinite since Jan 2020) </a:t>
            </a:r>
            <a:r>
              <a:rPr lang="en-US" sz="1800" dirty="0" smtClean="0">
                <a:latin typeface="Calibri" charset="0"/>
              </a:rPr>
              <a:t>EP-SME-IS</a:t>
            </a:r>
          </a:p>
          <a:p>
            <a:pPr lvl="1"/>
            <a:endParaRPr lang="en-US" sz="1800" b="1" dirty="0" smtClean="0">
              <a:solidFill>
                <a:srgbClr val="29348C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ISOLDE User Support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/>
              <a:t>Jennifer Weterings (2002 - ) via the ISOLDE Collaboration and Oslo University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Associates &amp; Corresponding Associates &amp; staff</a:t>
            </a:r>
            <a:endParaRPr lang="en-US" sz="3000" dirty="0">
              <a:latin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908720"/>
            <a:ext cx="5918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Next application deadline for associates: September 11, 2020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59494" y="1628800"/>
            <a:ext cx="8143270" cy="4919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Research Fellows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 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Hanne </a:t>
            </a:r>
            <a:r>
              <a:rPr lang="en-US" dirty="0">
                <a:latin typeface="Calibri" charset="0"/>
              </a:rPr>
              <a:t>Heylen (Oct 2017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sept 2020 </a:t>
            </a:r>
            <a:r>
              <a:rPr lang="en-US" dirty="0">
                <a:latin typeface="Calibri" charset="0"/>
              </a:rPr>
              <a:t>– COFUND)	30% COLLAPS- 70% MIRACLS</a:t>
            </a:r>
          </a:p>
          <a:p>
            <a:pPr lvl="2"/>
            <a:r>
              <a:rPr lang="en-US" dirty="0" err="1" smtClean="0">
                <a:latin typeface="Calibri" charset="0"/>
              </a:rPr>
              <a:t>Maxime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Mougeot</a:t>
            </a:r>
            <a:r>
              <a:rPr lang="en-US" dirty="0" smtClean="0">
                <a:latin typeface="Calibri" charset="0"/>
              </a:rPr>
              <a:t> (Sept 2019 – August 2021)	ISOLTRAP</a:t>
            </a:r>
          </a:p>
          <a:p>
            <a:pPr lvl="2"/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Razvan Lica (June 2020 – May 2022)		IDS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Liss Vasquez Rodriquez (Oct. 2020 – Sept. 2022)	COLLAPS</a:t>
            </a:r>
          </a:p>
          <a:p>
            <a:pPr lvl="2"/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Applied Fellows:</a:t>
            </a:r>
          </a:p>
          <a:p>
            <a:pPr lvl="2"/>
            <a:r>
              <a:rPr lang="en-US" dirty="0" smtClean="0">
                <a:latin typeface="Calibri" charset="0"/>
              </a:rPr>
              <a:t>Simon </a:t>
            </a:r>
            <a:r>
              <a:rPr lang="en-US" dirty="0" err="1" smtClean="0">
                <a:latin typeface="Calibri" charset="0"/>
              </a:rPr>
              <a:t>Sels</a:t>
            </a:r>
            <a:r>
              <a:rPr lang="en-US" dirty="0" smtClean="0">
                <a:latin typeface="Calibri" charset="0"/>
              </a:rPr>
              <a:t> (April 2018 – 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August 2020</a:t>
            </a:r>
            <a:r>
              <a:rPr lang="en-US" dirty="0" smtClean="0">
                <a:latin typeface="Calibri" charset="0"/>
              </a:rPr>
              <a:t>, ERC Stephan) 	MIRACLS</a:t>
            </a:r>
          </a:p>
          <a:p>
            <a:pPr lvl="2"/>
            <a:r>
              <a:rPr lang="en-US" dirty="0" err="1" smtClean="0">
                <a:latin typeface="Calibri" charset="0"/>
              </a:rPr>
              <a:t>Dinko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Atanasov</a:t>
            </a:r>
            <a:r>
              <a:rPr lang="en-US" dirty="0" smtClean="0">
                <a:latin typeface="Calibri" charset="0"/>
              </a:rPr>
              <a:t> (April 2019 – March 2021, EP-SME-IS)</a:t>
            </a:r>
            <a:r>
              <a:rPr lang="en-US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   </a:t>
            </a:r>
            <a:r>
              <a:rPr lang="en-US" dirty="0" err="1" smtClean="0">
                <a:latin typeface="Calibri" charset="0"/>
              </a:rPr>
              <a:t>WISArD</a:t>
            </a:r>
            <a:r>
              <a:rPr lang="en-US" dirty="0" smtClean="0">
                <a:latin typeface="Calibri" charset="0"/>
              </a:rPr>
              <a:t> + low energy exp.</a:t>
            </a:r>
          </a:p>
          <a:p>
            <a:pPr lvl="2"/>
            <a:r>
              <a:rPr lang="en-US" dirty="0" smtClean="0">
                <a:latin typeface="Calibri" charset="0"/>
              </a:rPr>
              <a:t>Markus </a:t>
            </a:r>
            <a:r>
              <a:rPr lang="en-US" dirty="0" err="1" smtClean="0">
                <a:latin typeface="Calibri" charset="0"/>
              </a:rPr>
              <a:t>Vilen</a:t>
            </a:r>
            <a:r>
              <a:rPr lang="en-US" dirty="0" smtClean="0">
                <a:latin typeface="Calibri" charset="0"/>
              </a:rPr>
              <a:t> (Oct 2019 – Sept 2021, ENSAR2+ ERC MIRACLS+ISOLDE)          </a:t>
            </a:r>
          </a:p>
          <a:p>
            <a:pPr marL="914400" lvl="2" indent="0">
              <a:buNone/>
            </a:pPr>
            <a:r>
              <a:rPr lang="en-US" dirty="0">
                <a:latin typeface="Calibri" charset="0"/>
              </a:rPr>
              <a:t>	</a:t>
            </a:r>
            <a:r>
              <a:rPr lang="en-US" dirty="0" smtClean="0">
                <a:latin typeface="Calibri" charset="0"/>
              </a:rPr>
              <a:t>	30 </a:t>
            </a:r>
            <a:r>
              <a:rPr lang="en-US" dirty="0" err="1" smtClean="0">
                <a:latin typeface="Calibri" charset="0"/>
              </a:rPr>
              <a:t>keV</a:t>
            </a:r>
            <a:r>
              <a:rPr lang="en-US" dirty="0" smtClean="0">
                <a:latin typeface="Calibri" charset="0"/>
              </a:rPr>
              <a:t> MR-TOF for ISOLDE and MIRACLS</a:t>
            </a:r>
          </a:p>
          <a:p>
            <a:pPr lvl="2"/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Bruno </a:t>
            </a:r>
            <a:r>
              <a:rPr lang="en-US" dirty="0" err="1" smtClean="0">
                <a:solidFill>
                  <a:srgbClr val="29348C"/>
                </a:solidFill>
                <a:latin typeface="Calibri" charset="0"/>
              </a:rPr>
              <a:t>Olaizola</a:t>
            </a:r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 (Sept. 2020 – August 2022, EP-SME-IS)</a:t>
            </a:r>
            <a:r>
              <a:rPr lang="en-US" dirty="0">
                <a:solidFill>
                  <a:srgbClr val="29348C"/>
                </a:solidFill>
                <a:latin typeface="Calibri" charset="0"/>
              </a:rPr>
              <a:t> </a:t>
            </a:r>
            <a:r>
              <a:rPr lang="en-US" dirty="0" smtClean="0">
                <a:solidFill>
                  <a:srgbClr val="29348C"/>
                </a:solidFill>
                <a:latin typeface="Calibri" charset="0"/>
              </a:rPr>
              <a:t>     HIE-ISOLDE </a:t>
            </a: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charset="0"/>
              </a:rPr>
              <a:t>CERN Fellows</a:t>
            </a:r>
            <a:endParaRPr lang="en-US" dirty="0">
              <a:latin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1800" y="981075"/>
            <a:ext cx="447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Next application deadline: September 1, 2020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CERN Doctoral </a:t>
            </a:r>
            <a:r>
              <a:rPr lang="es-ES" dirty="0" err="1" smtClean="0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947584"/>
            <a:ext cx="8313948" cy="5313538"/>
          </a:xfrm>
        </p:spPr>
        <p:txBody>
          <a:bodyPr>
            <a:normAutofit fontScale="85000" lnSpcReduction="10000"/>
          </a:bodyPr>
          <a:lstStyle/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Varvara </a:t>
            </a:r>
            <a:r>
              <a:rPr lang="en-GB" sz="1900" b="1" dirty="0" err="1" smtClean="0"/>
              <a:t>Lagiki</a:t>
            </a:r>
            <a:r>
              <a:rPr lang="en-GB" sz="1900" b="1" dirty="0" smtClean="0"/>
              <a:t> </a:t>
            </a:r>
            <a:r>
              <a:rPr lang="en-GB" sz="1900" dirty="0" smtClean="0"/>
              <a:t>(Sept 2017 – </a:t>
            </a:r>
            <a:r>
              <a:rPr lang="en-GB" sz="1900" dirty="0" smtClean="0">
                <a:solidFill>
                  <a:srgbClr val="0000FF"/>
                </a:solidFill>
              </a:rPr>
              <a:t>August 2020</a:t>
            </a:r>
            <a:r>
              <a:rPr lang="en-GB" sz="1900" dirty="0" smtClean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	   ERC  (Greifswald)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Simon Lechner </a:t>
            </a:r>
            <a:r>
              <a:rPr lang="en-GB" sz="1900" dirty="0" smtClean="0"/>
              <a:t>(Sept </a:t>
            </a:r>
            <a:r>
              <a:rPr lang="en-GB" sz="1900" dirty="0"/>
              <a:t>2017 – </a:t>
            </a:r>
            <a:r>
              <a:rPr lang="en-GB" sz="1900" dirty="0" smtClean="0">
                <a:solidFill>
                  <a:srgbClr val="0000FF"/>
                </a:solidFill>
              </a:rPr>
              <a:t>August </a:t>
            </a:r>
            <a:r>
              <a:rPr lang="en-GB" sz="1900" dirty="0">
                <a:solidFill>
                  <a:srgbClr val="0000FF"/>
                </a:solidFill>
              </a:rPr>
              <a:t>2020</a:t>
            </a:r>
            <a:r>
              <a:rPr lang="en-GB" sz="1900" dirty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Austrian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Prog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. (TU Vienna)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Jared </a:t>
            </a:r>
            <a:r>
              <a:rPr lang="en-GB" sz="1900" b="1" dirty="0" err="1" smtClean="0"/>
              <a:t>Croese</a:t>
            </a:r>
            <a:r>
              <a:rPr lang="en-GB" sz="1900" b="1" dirty="0" smtClean="0"/>
              <a:t> </a:t>
            </a:r>
            <a:r>
              <a:rPr lang="en-GB" sz="1900" dirty="0" smtClean="0"/>
              <a:t>(Feb 2018 </a:t>
            </a:r>
            <a:r>
              <a:rPr lang="en-GB" sz="1900" dirty="0"/>
              <a:t>– </a:t>
            </a:r>
            <a:r>
              <a:rPr lang="en-GB" sz="1900" dirty="0" smtClean="0"/>
              <a:t>Jan 2021)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        </a:t>
            </a:r>
            <a:r>
              <a:rPr lang="en-US" sz="1900" dirty="0" smtClean="0">
                <a:solidFill>
                  <a:srgbClr val="FF0000"/>
                </a:solidFill>
                <a:latin typeface="Calibri" charset="0"/>
              </a:rPr>
              <a:t>CERN EP-SME 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(Geneva)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Peter </a:t>
            </a:r>
            <a:r>
              <a:rPr lang="en-GB" sz="1900" b="1" dirty="0" err="1" smtClean="0"/>
              <a:t>Plattner</a:t>
            </a:r>
            <a:r>
              <a:rPr lang="en-GB" sz="1900" b="1" dirty="0" smtClean="0"/>
              <a:t> </a:t>
            </a:r>
            <a:r>
              <a:rPr lang="en-GB" sz="1900" dirty="0" smtClean="0"/>
              <a:t>(August 2018 </a:t>
            </a:r>
            <a:r>
              <a:rPr lang="en-GB" sz="1900" dirty="0"/>
              <a:t>– </a:t>
            </a:r>
            <a:r>
              <a:rPr lang="en-GB" sz="1900" dirty="0" smtClean="0"/>
              <a:t>July 2021</a:t>
            </a:r>
            <a:r>
              <a:rPr lang="en-GB" sz="1900" dirty="0"/>
              <a:t>) 	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MIRACLS      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Austian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Prog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. (Innsbruck)</a:t>
            </a:r>
          </a:p>
          <a:p>
            <a:pPr marL="800100" lvl="3" indent="-342900">
              <a:buBlip>
                <a:blip r:embed="rId2"/>
              </a:buBlip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 err="1" smtClean="0">
                <a:solidFill>
                  <a:srgbClr val="000000"/>
                </a:solidFill>
                <a:latin typeface="Calibri" charset="0"/>
              </a:rPr>
              <a:t>Katarzyna</a:t>
            </a:r>
            <a:r>
              <a:rPr lang="en-US" sz="1900" b="1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Maria </a:t>
            </a:r>
            <a:r>
              <a:rPr lang="en-US" sz="1900" b="1" dirty="0" err="1" smtClean="0">
                <a:solidFill>
                  <a:srgbClr val="000000"/>
                </a:solidFill>
                <a:latin typeface="Calibri" charset="0"/>
              </a:rPr>
              <a:t>Dziubinska</a:t>
            </a:r>
            <a:r>
              <a:rPr lang="en-US" sz="1900" b="1" dirty="0" smtClean="0">
                <a:solidFill>
                  <a:srgbClr val="000000"/>
                </a:solidFill>
                <a:latin typeface="Calibri" charset="0"/>
              </a:rPr>
              <a:t>-Kuhn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(Sept </a:t>
            </a:r>
            <a:r>
              <a:rPr lang="en-GB" sz="1900" dirty="0" smtClean="0"/>
              <a:t>2018 </a:t>
            </a:r>
            <a:r>
              <a:rPr lang="en-GB" sz="1900" dirty="0"/>
              <a:t>– </a:t>
            </a:r>
            <a:r>
              <a:rPr lang="en-GB" sz="1900" dirty="0" smtClean="0"/>
              <a:t>August </a:t>
            </a:r>
            <a:r>
              <a:rPr lang="en-GB" sz="1900" dirty="0"/>
              <a:t>2021) </a:t>
            </a:r>
            <a:r>
              <a:rPr lang="en-GB" sz="1900" dirty="0" smtClean="0"/>
              <a:t>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			SWISS Fund and KT-Med (Univ. Geneva)</a:t>
            </a:r>
          </a:p>
          <a:p>
            <a:pPr marL="457200" lvl="3" indent="0">
              <a:buNone/>
            </a:pPr>
            <a:endParaRPr lang="en-US" sz="19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Karolina </a:t>
            </a:r>
            <a:r>
              <a:rPr lang="en-US" sz="1900" b="1" dirty="0" err="1">
                <a:solidFill>
                  <a:srgbClr val="000000"/>
                </a:solidFill>
                <a:latin typeface="Calibri" charset="0"/>
              </a:rPr>
              <a:t>Kulesz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(Oct </a:t>
            </a:r>
            <a:r>
              <a:rPr lang="en-GB" sz="1900" dirty="0"/>
              <a:t>2018 – Sept 2021)   </a:t>
            </a:r>
            <a:r>
              <a:rPr lang="en-US" sz="19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 smtClean="0">
                <a:solidFill>
                  <a:srgbClr val="000000"/>
                </a:solidFill>
                <a:latin typeface="Calibri" charset="0"/>
              </a:rPr>
              <a:t>        ERC  (Univ. Geneva)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smtClean="0"/>
              <a:t>Lukas </a:t>
            </a:r>
            <a:r>
              <a:rPr lang="en-GB" sz="1900" b="1" dirty="0" err="1" smtClean="0"/>
              <a:t>Nies</a:t>
            </a:r>
            <a:r>
              <a:rPr lang="en-GB" sz="1900" b="1" dirty="0" smtClean="0"/>
              <a:t> </a:t>
            </a:r>
            <a:r>
              <a:rPr lang="en-GB" sz="1900" dirty="0" smtClean="0"/>
              <a:t>(Nov 2019 – Oct 2022)  ISOLTRAP </a:t>
            </a:r>
            <a:r>
              <a:rPr lang="en-GB" sz="1900" dirty="0"/>
              <a:t>	</a:t>
            </a:r>
            <a:r>
              <a:rPr lang="en-GB" sz="1900" dirty="0" err="1" smtClean="0"/>
              <a:t>Genter</a:t>
            </a:r>
            <a:r>
              <a:rPr lang="en-GB" sz="1900" dirty="0" smtClean="0"/>
              <a:t> (Univ. Greifswald)</a:t>
            </a:r>
          </a:p>
          <a:p>
            <a:pPr marL="800100" lvl="3" indent="-342900">
              <a:buBlip>
                <a:blip r:embed="rId2"/>
              </a:buBlip>
            </a:pPr>
            <a:endParaRPr lang="en-GB" sz="1900" dirty="0" smtClean="0"/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 err="1">
                <a:latin typeface="Calibri" charset="0"/>
              </a:rPr>
              <a:t>Franziska</a:t>
            </a:r>
            <a:r>
              <a:rPr lang="en-GB" sz="1900" b="1" dirty="0">
                <a:latin typeface="Calibri" charset="0"/>
              </a:rPr>
              <a:t> </a:t>
            </a:r>
            <a:r>
              <a:rPr lang="en-GB" sz="1900" b="1" dirty="0" smtClean="0">
                <a:latin typeface="Calibri" charset="0"/>
              </a:rPr>
              <a:t>Maier </a:t>
            </a:r>
            <a:r>
              <a:rPr lang="en-GB" sz="1900" dirty="0" smtClean="0">
                <a:latin typeface="Calibri" charset="0"/>
              </a:rPr>
              <a:t>(</a:t>
            </a:r>
            <a:r>
              <a:rPr lang="en-GB" sz="1900" dirty="0" err="1" smtClean="0">
                <a:latin typeface="Calibri" charset="0"/>
              </a:rPr>
              <a:t>Fev</a:t>
            </a:r>
            <a:r>
              <a:rPr lang="en-GB" sz="1900" dirty="0" smtClean="0">
                <a:latin typeface="Calibri" charset="0"/>
              </a:rPr>
              <a:t> 2020 – Jan 2023)</a:t>
            </a:r>
            <a:r>
              <a:rPr lang="en-GB" sz="1900" dirty="0">
                <a:latin typeface="Calibri" charset="0"/>
              </a:rPr>
              <a:t> </a:t>
            </a:r>
            <a:r>
              <a:rPr lang="en-GB" sz="1900" dirty="0" smtClean="0">
                <a:latin typeface="Calibri" charset="0"/>
              </a:rPr>
              <a:t> MIRACLS	</a:t>
            </a:r>
            <a:r>
              <a:rPr lang="en-GB" sz="1900" dirty="0" err="1" smtClean="0">
                <a:latin typeface="Calibri" charset="0"/>
              </a:rPr>
              <a:t>Gentner</a:t>
            </a:r>
            <a:r>
              <a:rPr lang="en-GB" sz="1900" dirty="0" smtClean="0">
                <a:latin typeface="Calibri" charset="0"/>
              </a:rPr>
              <a:t> (Univ. Greifswald)</a:t>
            </a:r>
          </a:p>
          <a:p>
            <a:pPr marL="800100" lvl="3" indent="-342900">
              <a:buBlip>
                <a:blip r:embed="rId2"/>
              </a:buBlip>
            </a:pPr>
            <a:endParaRPr lang="en-GB" sz="1900" dirty="0"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dirty="0" smtClean="0">
                <a:solidFill>
                  <a:srgbClr val="FF0000"/>
                </a:solidFill>
                <a:latin typeface="Calibri" charset="0"/>
              </a:rPr>
              <a:t>Michail </a:t>
            </a:r>
            <a:r>
              <a:rPr lang="en-GB" sz="1900" dirty="0" err="1" smtClean="0">
                <a:solidFill>
                  <a:srgbClr val="FF0000"/>
                </a:solidFill>
                <a:latin typeface="Calibri" charset="0"/>
              </a:rPr>
              <a:t>Atanasakis</a:t>
            </a:r>
            <a:r>
              <a:rPr lang="en-GB" sz="1900" dirty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GB" sz="1900" dirty="0" smtClean="0">
                <a:solidFill>
                  <a:srgbClr val="FF0000"/>
                </a:solidFill>
                <a:latin typeface="Calibri" charset="0"/>
              </a:rPr>
              <a:t>(Sept. 2020 – Aug. 2023)   CRIS    	KU Leuven (1) - EP-SME (2)</a:t>
            </a:r>
            <a:endParaRPr lang="en-US" sz="1800" dirty="0">
              <a:solidFill>
                <a:srgbClr val="FF0000"/>
              </a:solidFill>
              <a:latin typeface="Calibri" charset="0"/>
            </a:endParaRP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5"/>
          <p:cNvSpPr/>
          <p:nvPr/>
        </p:nvSpPr>
        <p:spPr>
          <a:xfrm>
            <a:off x="2579204" y="59995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indent="0">
              <a:buNone/>
            </a:pPr>
            <a:r>
              <a:rPr lang="es-ES" sz="1400" dirty="0"/>
              <a:t>And </a:t>
            </a:r>
            <a:r>
              <a:rPr lang="es-ES" sz="1400" dirty="0" err="1"/>
              <a:t>many</a:t>
            </a:r>
            <a:r>
              <a:rPr lang="es-ES" sz="1400" dirty="0"/>
              <a:t> </a:t>
            </a:r>
            <a:r>
              <a:rPr lang="es-ES" sz="1400" dirty="0" err="1"/>
              <a:t>others</a:t>
            </a:r>
            <a:r>
              <a:rPr lang="es-ES" sz="1400" dirty="0"/>
              <a:t> </a:t>
            </a:r>
            <a:r>
              <a:rPr lang="es-ES" sz="1400" dirty="0" err="1"/>
              <a:t>paid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</a:t>
            </a:r>
            <a:r>
              <a:rPr lang="es-ES" sz="1400" dirty="0" err="1"/>
              <a:t>their</a:t>
            </a:r>
            <a:r>
              <a:rPr lang="es-ES" sz="1400" dirty="0"/>
              <a:t> home </a:t>
            </a:r>
            <a:r>
              <a:rPr lang="es-ES" sz="1400" dirty="0" err="1"/>
              <a:t>institution</a:t>
            </a:r>
            <a:r>
              <a:rPr lang="es-ES" sz="1400" dirty="0"/>
              <a:t> </a:t>
            </a:r>
            <a:endParaRPr lang="es-ES" sz="1400" dirty="0" smtClean="0"/>
          </a:p>
          <a:p>
            <a:pPr marL="457200" lvl="3" indent="0">
              <a:buNone/>
            </a:pPr>
            <a:r>
              <a:rPr lang="es-ES" sz="1400" dirty="0" smtClean="0"/>
              <a:t>(+ </a:t>
            </a:r>
            <a:r>
              <a:rPr lang="es-ES" sz="1400" dirty="0"/>
              <a:t>eventual </a:t>
            </a:r>
            <a:r>
              <a:rPr lang="es-ES" sz="1400" dirty="0" err="1"/>
              <a:t>subsistance</a:t>
            </a:r>
            <a:r>
              <a:rPr lang="es-ES" sz="1400" dirty="0"/>
              <a:t> </a:t>
            </a:r>
            <a:r>
              <a:rPr lang="es-ES" sz="1400" dirty="0" err="1"/>
              <a:t>from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collaboration</a:t>
            </a:r>
            <a:r>
              <a:rPr lang="es-ES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986" y="-148446"/>
            <a:ext cx="7643192" cy="98073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rules for Team Accounts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758" y="1281618"/>
            <a:ext cx="7653536" cy="5112568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/>
              <a:t>New overall name: </a:t>
            </a:r>
            <a:r>
              <a:rPr lang="en-US" sz="2400" b="1" dirty="0" smtClean="0">
                <a:solidFill>
                  <a:srgbClr val="FF0000"/>
                </a:solidFill>
              </a:rPr>
              <a:t>Third Party Accounts </a:t>
            </a:r>
            <a:r>
              <a:rPr lang="en-US" sz="2400" b="1" dirty="0" smtClean="0"/>
              <a:t>for two types:</a:t>
            </a:r>
          </a:p>
          <a:p>
            <a:pPr lvl="1"/>
            <a:endParaRPr lang="en-US" dirty="0"/>
          </a:p>
          <a:p>
            <a:pPr lvl="1"/>
            <a:r>
              <a:rPr lang="en-US" sz="1900" b="1" dirty="0" smtClean="0"/>
              <a:t>“Collaboration Team Accounts”  </a:t>
            </a:r>
            <a:r>
              <a:rPr lang="en-US" dirty="0" smtClean="0"/>
              <a:t>- opened by a Collaboration for construction, maintenance and operation of an experimental set-up </a:t>
            </a:r>
            <a:r>
              <a:rPr lang="en-US" dirty="0" smtClean="0"/>
              <a:t>(or a facility at CERN, such as ISOLDE, which is considered on a similar level as e.g. a large LHC Experiment)</a:t>
            </a:r>
          </a:p>
          <a:p>
            <a:pPr lvl="1"/>
            <a:endParaRPr lang="en-US" dirty="0" smtClean="0"/>
          </a:p>
          <a:p>
            <a:pPr lvl="1"/>
            <a:r>
              <a:rPr lang="en-US" b="1" i="1" dirty="0" smtClean="0"/>
              <a:t>Team </a:t>
            </a:r>
            <a:r>
              <a:rPr lang="en-US" b="1" i="1" dirty="0"/>
              <a:t>Account Manager </a:t>
            </a:r>
            <a:r>
              <a:rPr lang="en-US" b="1" i="1" dirty="0" smtClean="0"/>
              <a:t>is a CERN </a:t>
            </a:r>
            <a:r>
              <a:rPr lang="en-US" b="1" i="1" dirty="0"/>
              <a:t>Member of </a:t>
            </a:r>
            <a:r>
              <a:rPr lang="en-US" b="1" i="1" dirty="0" smtClean="0"/>
              <a:t>Personnel</a:t>
            </a:r>
            <a:r>
              <a:rPr lang="en-US" dirty="0" smtClean="0"/>
              <a:t>. </a:t>
            </a:r>
            <a:r>
              <a:rPr lang="en-US" b="1" i="1" dirty="0" smtClean="0"/>
              <a:t>Collaboration members pay a yearly contribution into the account</a:t>
            </a:r>
            <a:r>
              <a:rPr lang="en-US" dirty="0" smtClean="0"/>
              <a:t>, an </a:t>
            </a:r>
            <a:r>
              <a:rPr lang="en-US" dirty="0" err="1" smtClean="0"/>
              <a:t>MoU</a:t>
            </a:r>
            <a:r>
              <a:rPr lang="en-US" dirty="0" smtClean="0"/>
              <a:t> is signed in which a Financial plan is mentioned (contributions and planned </a:t>
            </a:r>
            <a:r>
              <a:rPr lang="en-US" dirty="0" err="1" smtClean="0"/>
              <a:t>spendings</a:t>
            </a:r>
            <a:r>
              <a:rPr lang="en-US" dirty="0" smtClean="0"/>
              <a:t>), </a:t>
            </a:r>
            <a:r>
              <a:rPr lang="en-US" dirty="0" smtClean="0"/>
              <a:t>money is used under supervision of a  collaboration steering committee</a:t>
            </a:r>
            <a:r>
              <a:rPr lang="en-US" dirty="0" smtClean="0"/>
              <a:t>.  Examples at ISOLDE:</a:t>
            </a:r>
            <a:endParaRPr lang="en-US" dirty="0" smtClean="0"/>
          </a:p>
          <a:p>
            <a:pPr lvl="2"/>
            <a:r>
              <a:rPr lang="en-US" dirty="0" smtClean="0"/>
              <a:t>ISOLDE </a:t>
            </a:r>
            <a:r>
              <a:rPr lang="en-US" dirty="0" smtClean="0"/>
              <a:t>Collaboration (for common investments and operation of ISOLDE).</a:t>
            </a:r>
            <a:endParaRPr lang="en-US" dirty="0" smtClean="0"/>
          </a:p>
          <a:p>
            <a:pPr lvl="2"/>
            <a:r>
              <a:rPr lang="en-US" dirty="0" err="1" smtClean="0"/>
              <a:t>Miniball</a:t>
            </a:r>
            <a:r>
              <a:rPr lang="en-US" dirty="0" smtClean="0"/>
              <a:t> Collaboration</a:t>
            </a:r>
          </a:p>
          <a:p>
            <a:pPr lvl="2"/>
            <a:r>
              <a:rPr lang="en-US" dirty="0" smtClean="0"/>
              <a:t>IDS Collaboration </a:t>
            </a:r>
          </a:p>
          <a:p>
            <a:pPr lvl="1"/>
            <a:endParaRPr lang="en-US" dirty="0"/>
          </a:p>
          <a:p>
            <a:pPr lvl="1"/>
            <a:r>
              <a:rPr lang="en-US" sz="1900" b="1" dirty="0" smtClean="0"/>
              <a:t>“Visiting Research Team Accounts” </a:t>
            </a:r>
            <a:r>
              <a:rPr lang="en-US" dirty="0" smtClean="0"/>
              <a:t>– opened by an individual Institution or Research team (funding is the responsibility of each research team)</a:t>
            </a:r>
          </a:p>
          <a:p>
            <a:pPr lvl="1"/>
            <a:r>
              <a:rPr lang="en-US" b="1" i="1" dirty="0" smtClean="0"/>
              <a:t>Team Account Manager is a user</a:t>
            </a:r>
            <a:r>
              <a:rPr lang="en-US" dirty="0" smtClean="0"/>
              <a:t>. </a:t>
            </a:r>
            <a:r>
              <a:rPr lang="en-US" b="1" i="1" dirty="0" smtClean="0"/>
              <a:t>CERN pre-pays the expenses made on the account and sends monthly bills </a:t>
            </a:r>
            <a:r>
              <a:rPr lang="en-US" dirty="0" smtClean="0"/>
              <a:t>to the Institution owning the account. </a:t>
            </a:r>
            <a:r>
              <a:rPr lang="en-US" dirty="0"/>
              <a:t>Orders are made at CERN by local users (delegates of the </a:t>
            </a:r>
            <a:r>
              <a:rPr lang="en-US" dirty="0" smtClean="0"/>
              <a:t>TAM) to invest in a specific experimental set-up</a:t>
            </a:r>
          </a:p>
          <a:p>
            <a:pPr lvl="2"/>
            <a:r>
              <a:rPr lang="en-US" dirty="0" smtClean="0"/>
              <a:t>KU Leuven Laser Spectroscopy team account</a:t>
            </a:r>
          </a:p>
          <a:p>
            <a:pPr lvl="2"/>
            <a:r>
              <a:rPr lang="en-US" dirty="0" smtClean="0"/>
              <a:t>KU Leuven HIE-ISOLDE related experiments team account</a:t>
            </a:r>
          </a:p>
          <a:p>
            <a:pPr lvl="2"/>
            <a:r>
              <a:rPr lang="en-US" dirty="0" smtClean="0"/>
              <a:t>Manchester Team Account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These accounts are labeled as </a:t>
            </a:r>
            <a:r>
              <a:rPr lang="en-US" dirty="0" err="1" smtClean="0"/>
              <a:t>Txxxxxx</a:t>
            </a:r>
            <a:r>
              <a:rPr lang="en-US" dirty="0" smtClean="0"/>
              <a:t>  (6 digits)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5656" y="606877"/>
            <a:ext cx="6030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Add document </a:t>
            </a:r>
            <a:r>
              <a:rPr lang="en-US" sz="1400" dirty="0" smtClean="0"/>
              <a:t>“FinancialAndAdminProvisionsForTeamAccounts.pdf” to minutes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825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592" y="1196437"/>
            <a:ext cx="7653536" cy="525657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Allowed expenses on a </a:t>
            </a:r>
            <a:r>
              <a:rPr lang="en-US" sz="2000" b="1" dirty="0" smtClean="0"/>
              <a:t>Collaboration Team Account</a:t>
            </a:r>
            <a:r>
              <a:rPr lang="en-US" sz="2100" b="1" dirty="0" smtClean="0"/>
              <a:t>	</a:t>
            </a:r>
          </a:p>
          <a:p>
            <a:pPr lvl="1"/>
            <a:r>
              <a:rPr lang="en-US" dirty="0" smtClean="0"/>
              <a:t>Only if funding is available on the </a:t>
            </a:r>
            <a:r>
              <a:rPr lang="en-US" dirty="0"/>
              <a:t>account funded through yearly membership contributions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sz="1400" b="1" dirty="0">
                <a:latin typeface="Arial" panose="020B0604020202020204" pitchFamily="34" charset="0"/>
              </a:rPr>
              <a:t>Construction Account</a:t>
            </a:r>
            <a:r>
              <a:rPr lang="en-US" sz="1400" dirty="0">
                <a:latin typeface="Arial" panose="020B0604020202020204" pitchFamily="34" charset="0"/>
              </a:rPr>
              <a:t>: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to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(partially) pay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for the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construction of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a new Experiment</a:t>
            </a:r>
            <a:r>
              <a:rPr lang="en-US" sz="1400" dirty="0" smtClean="0">
                <a:latin typeface="Arial" panose="020B0604020202020204" pitchFamily="34" charset="0"/>
              </a:rPr>
              <a:t>;</a:t>
            </a:r>
          </a:p>
          <a:p>
            <a:pPr lvl="1"/>
            <a:r>
              <a:rPr lang="en-US" sz="1200" dirty="0" smtClean="0">
                <a:latin typeface="Arial" panose="020B0604020202020204" pitchFamily="34" charset="0"/>
              </a:rPr>
              <a:t>NOTE: in the case of ISOLDE Team Account, the ISOLDE Front-Ends (targets, RILIS, beam purification) and accelerators are considered to be the “Experiment” in the CERN context.</a:t>
            </a:r>
          </a:p>
          <a:p>
            <a:r>
              <a:rPr lang="en-US" sz="1400" b="1" dirty="0" smtClean="0">
                <a:latin typeface="Arial" panose="020B0604020202020204" pitchFamily="34" charset="0"/>
              </a:rPr>
              <a:t>Upgrade </a:t>
            </a:r>
            <a:r>
              <a:rPr lang="en-US" sz="1400" b="1" dirty="0">
                <a:latin typeface="Arial" panose="020B0604020202020204" pitchFamily="34" charset="0"/>
              </a:rPr>
              <a:t>Account</a:t>
            </a:r>
            <a:r>
              <a:rPr lang="en-US" sz="1400" dirty="0">
                <a:latin typeface="Arial" panose="020B0604020202020204" pitchFamily="34" charset="0"/>
              </a:rPr>
              <a:t>: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to pay for upgrades to an Experiment;</a:t>
            </a:r>
          </a:p>
          <a:p>
            <a:r>
              <a:rPr lang="en-US" sz="1400" b="1" dirty="0" smtClean="0">
                <a:latin typeface="Arial" panose="020B0604020202020204" pitchFamily="34" charset="0"/>
              </a:rPr>
              <a:t>Maintenance </a:t>
            </a:r>
            <a:r>
              <a:rPr lang="en-US" sz="1400" b="1" dirty="0">
                <a:latin typeface="Arial" panose="020B0604020202020204" pitchFamily="34" charset="0"/>
              </a:rPr>
              <a:t>and Operation </a:t>
            </a:r>
            <a:r>
              <a:rPr lang="en-US" sz="1400" b="1" dirty="0" smtClean="0">
                <a:latin typeface="Arial" panose="020B0604020202020204" pitchFamily="34" charset="0"/>
              </a:rPr>
              <a:t>Account: </a:t>
            </a:r>
            <a:r>
              <a:rPr lang="en-US" sz="1400" dirty="0">
                <a:latin typeface="Arial" panose="020B0604020202020204" pitchFamily="34" charset="0"/>
              </a:rPr>
              <a:t>to pay, </a:t>
            </a:r>
            <a:r>
              <a:rPr lang="en-US" sz="1400" i="1" dirty="0">
                <a:latin typeface="Arial" panose="020B0604020202020204" pitchFamily="34" charset="0"/>
              </a:rPr>
              <a:t>inter alia</a:t>
            </a:r>
            <a:r>
              <a:rPr lang="en-US" sz="1400" dirty="0">
                <a:latin typeface="Arial" panose="020B0604020202020204" pitchFamily="34" charset="0"/>
              </a:rPr>
              <a:t>, </a:t>
            </a:r>
            <a:r>
              <a:rPr lang="en-US" sz="1400" dirty="0" smtClean="0">
                <a:latin typeface="Arial" panose="020B0604020202020204" pitchFamily="34" charset="0"/>
              </a:rPr>
              <a:t>for: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Detector </a:t>
            </a:r>
            <a:r>
              <a:rPr lang="en-US" sz="1400" dirty="0">
                <a:latin typeface="Arial" panose="020B0604020202020204" pitchFamily="34" charset="0"/>
              </a:rPr>
              <a:t>components, such as magnets, magnet controls, magnet power </a:t>
            </a:r>
            <a:r>
              <a:rPr lang="en-US" sz="1400" dirty="0" smtClean="0">
                <a:latin typeface="Arial" panose="020B0604020202020204" pitchFamily="34" charset="0"/>
              </a:rPr>
              <a:t>supply, detector </a:t>
            </a:r>
            <a:r>
              <a:rPr lang="en-US" sz="1400" dirty="0">
                <a:latin typeface="Arial" panose="020B0604020202020204" pitchFamily="34" charset="0"/>
              </a:rPr>
              <a:t>cooling </a:t>
            </a:r>
            <a:r>
              <a:rPr lang="en-US" sz="1400" dirty="0" smtClean="0">
                <a:latin typeface="Arial" panose="020B0604020202020204" pitchFamily="34" charset="0"/>
              </a:rPr>
              <a:t>systems;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Communications</a:t>
            </a:r>
            <a:r>
              <a:rPr lang="en-US" sz="1400" dirty="0">
                <a:latin typeface="Arial" panose="020B0604020202020204" pitchFamily="34" charset="0"/>
              </a:rPr>
              <a:t>, such as GSM </a:t>
            </a:r>
            <a:r>
              <a:rPr lang="en-US" sz="1400" dirty="0" smtClean="0">
                <a:latin typeface="Arial" panose="020B0604020202020204" pitchFamily="34" charset="0"/>
              </a:rPr>
              <a:t>phones;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On-line </a:t>
            </a:r>
            <a:r>
              <a:rPr lang="en-US" sz="1400" dirty="0">
                <a:latin typeface="Arial" panose="020B0604020202020204" pitchFamily="34" charset="0"/>
              </a:rPr>
              <a:t>computing, such as data acquisition and storage, including hardware </a:t>
            </a:r>
            <a:r>
              <a:rPr lang="en-US" sz="1400" dirty="0" smtClean="0">
                <a:latin typeface="Arial" panose="020B0604020202020204" pitchFamily="34" charset="0"/>
              </a:rPr>
              <a:t>and software </a:t>
            </a:r>
            <a:r>
              <a:rPr lang="en-US" sz="1400" dirty="0">
                <a:latin typeface="Arial" panose="020B0604020202020204" pitchFamily="34" charset="0"/>
              </a:rPr>
              <a:t>license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and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personnel;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Core </a:t>
            </a:r>
            <a:r>
              <a:rPr lang="en-US" sz="1400" dirty="0">
                <a:latin typeface="Arial" panose="020B0604020202020204" pitchFamily="34" charset="0"/>
              </a:rPr>
              <a:t>computing, such as offline computing, including processing and analysis </a:t>
            </a:r>
            <a:r>
              <a:rPr lang="en-US" sz="1400" dirty="0" smtClean="0">
                <a:latin typeface="Arial" panose="020B0604020202020204" pitchFamily="34" charset="0"/>
              </a:rPr>
              <a:t>of recorded </a:t>
            </a:r>
            <a:r>
              <a:rPr lang="en-US" sz="1400" dirty="0">
                <a:latin typeface="Arial" panose="020B0604020202020204" pitchFamily="34" charset="0"/>
              </a:rPr>
              <a:t>raw data and detector simulation,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and user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support</a:t>
            </a:r>
            <a:r>
              <a:rPr lang="en-US" sz="1400" dirty="0" smtClean="0">
                <a:latin typeface="Arial" panose="020B0604020202020204" pitchFamily="34" charset="0"/>
              </a:rPr>
              <a:t>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Laboratory </a:t>
            </a:r>
            <a:r>
              <a:rPr lang="en-US" sz="1400" dirty="0">
                <a:latin typeface="Arial" panose="020B0604020202020204" pitchFamily="34" charset="0"/>
              </a:rPr>
              <a:t>facilities, such as assembly areas, clean rooms, workshops, </a:t>
            </a:r>
            <a:r>
              <a:rPr lang="en-US" sz="1400" dirty="0" smtClean="0">
                <a:latin typeface="Arial" panose="020B0604020202020204" pitchFamily="34" charset="0"/>
              </a:rPr>
              <a:t>laboratory instruments;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General </a:t>
            </a:r>
            <a:r>
              <a:rPr lang="en-US" sz="1400" dirty="0">
                <a:latin typeface="Arial" panose="020B0604020202020204" pitchFamily="34" charset="0"/>
              </a:rPr>
              <a:t>infrastructure services, such as heavy transport, cranes, cars, cooling </a:t>
            </a:r>
            <a:r>
              <a:rPr lang="en-US" sz="1400" dirty="0" smtClean="0">
                <a:latin typeface="Arial" panose="020B0604020202020204" pitchFamily="34" charset="0"/>
              </a:rPr>
              <a:t>and ventilation</a:t>
            </a:r>
            <a:r>
              <a:rPr lang="en-US" sz="1400" dirty="0">
                <a:latin typeface="Arial" panose="020B0604020202020204" pitchFamily="34" charset="0"/>
              </a:rPr>
              <a:t>, power distribution </a:t>
            </a:r>
            <a:r>
              <a:rPr lang="en-US" sz="1400" dirty="0" smtClean="0">
                <a:latin typeface="Arial" panose="020B0604020202020204" pitchFamily="34" charset="0"/>
              </a:rPr>
              <a:t>systems;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Scientific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and technical manpower support </a:t>
            </a:r>
            <a:r>
              <a:rPr lang="en-US" sz="1400" dirty="0">
                <a:latin typeface="Arial" panose="020B0604020202020204" pitchFamily="34" charset="0"/>
              </a:rPr>
              <a:t>as well as spare </a:t>
            </a:r>
            <a:r>
              <a:rPr lang="en-US" sz="1400" dirty="0" smtClean="0">
                <a:latin typeface="Arial" panose="020B0604020202020204" pitchFamily="34" charset="0"/>
              </a:rPr>
              <a:t>parts;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Secretarial </a:t>
            </a:r>
            <a:r>
              <a:rPr lang="en-US" sz="1400" dirty="0">
                <a:latin typeface="Arial" panose="020B0604020202020204" pitchFamily="34" charset="0"/>
              </a:rPr>
              <a:t>services, such as assistance, stationary, printing and </a:t>
            </a:r>
            <a:r>
              <a:rPr lang="en-US" sz="1400" dirty="0" smtClean="0">
                <a:latin typeface="Arial" panose="020B0604020202020204" pitchFamily="34" charset="0"/>
              </a:rPr>
              <a:t>publishing;</a:t>
            </a:r>
          </a:p>
          <a:p>
            <a:pPr lvl="1"/>
            <a:r>
              <a:rPr lang="en-US" sz="1400" dirty="0" smtClean="0">
                <a:latin typeface="Arial" panose="020B0604020202020204" pitchFamily="34" charset="0"/>
              </a:rPr>
              <a:t>Outreach </a:t>
            </a:r>
            <a:r>
              <a:rPr lang="en-US" sz="1400" dirty="0">
                <a:latin typeface="Arial" panose="020B0604020202020204" pitchFamily="34" charset="0"/>
              </a:rPr>
              <a:t>activities.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59632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New rules for Team Accounts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485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8592" y="1340768"/>
            <a:ext cx="7653536" cy="4525963"/>
          </a:xfrm>
        </p:spPr>
        <p:txBody>
          <a:bodyPr/>
          <a:lstStyle/>
          <a:p>
            <a:r>
              <a:rPr lang="en-US" sz="2000" dirty="0" smtClean="0"/>
              <a:t>Allowed expenses on a </a:t>
            </a:r>
            <a:r>
              <a:rPr lang="en-US" sz="2000" b="1" dirty="0" smtClean="0"/>
              <a:t>Visiting Research Team Account</a:t>
            </a:r>
          </a:p>
          <a:p>
            <a:pPr lvl="1"/>
            <a:r>
              <a:rPr lang="en-US" dirty="0" smtClean="0"/>
              <a:t>Pre-financed by CERN for a specific Institution</a:t>
            </a:r>
          </a:p>
          <a:p>
            <a:pPr lvl="1"/>
            <a:r>
              <a:rPr lang="en-US" dirty="0"/>
              <a:t>cover the account holder’s </a:t>
            </a:r>
            <a:r>
              <a:rPr lang="en-US" i="1" dirty="0"/>
              <a:t>ordinary expenses </a:t>
            </a:r>
            <a:r>
              <a:rPr lang="en-US" dirty="0"/>
              <a:t>as agreed by the institution </a:t>
            </a:r>
            <a:r>
              <a:rPr lang="en-US" dirty="0" smtClean="0"/>
              <a:t>and </a:t>
            </a:r>
            <a:r>
              <a:rPr lang="en-US" i="1" dirty="0" smtClean="0"/>
              <a:t>incurred </a:t>
            </a:r>
            <a:r>
              <a:rPr lang="en-US" i="1" dirty="0"/>
              <a:t>in the course of its participation in one or more Experiments at </a:t>
            </a:r>
            <a:r>
              <a:rPr lang="en-US" i="1" dirty="0" smtClean="0"/>
              <a:t>CERN</a:t>
            </a:r>
          </a:p>
          <a:p>
            <a:pPr lvl="1"/>
            <a:endParaRPr lang="en-US" i="1" dirty="0"/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Not </a:t>
            </a:r>
            <a:r>
              <a:rPr lang="en-US" b="1" dirty="0"/>
              <a:t>allowed are: </a:t>
            </a:r>
            <a:endParaRPr lang="en-US" b="1" dirty="0" smtClean="0"/>
          </a:p>
          <a:p>
            <a:pPr lvl="2"/>
            <a:r>
              <a:rPr lang="en-US" dirty="0"/>
              <a:t>a</a:t>
            </a:r>
            <a:r>
              <a:rPr lang="en-US" dirty="0" smtClean="0"/>
              <a:t>ny infrastructure investments, </a:t>
            </a:r>
            <a:r>
              <a:rPr lang="en-US" dirty="0"/>
              <a:t>upgrade, maintenance, operation or dismantling of the </a:t>
            </a:r>
            <a:r>
              <a:rPr lang="en-US" dirty="0" smtClean="0"/>
              <a:t>Experiment (note: if here ISOLDE is seen as The Experiment, then </a:t>
            </a:r>
            <a:r>
              <a:rPr lang="en-US" dirty="0" smtClean="0"/>
              <a:t>this is no problem for th</a:t>
            </a:r>
            <a:r>
              <a:rPr lang="en-US" dirty="0" smtClean="0"/>
              <a:t>e teams, otherwise it would be a problem, e.g. some collaborations buy parts of their set-up via a Visiting Team Account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procurement activities for the Experiment as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 </a:t>
            </a:r>
            <a:r>
              <a:rPr lang="en-US" dirty="0"/>
              <a:t>these activities fall within the responsibility of </a:t>
            </a:r>
            <a:r>
              <a:rPr lang="en-US" dirty="0" smtClean="0"/>
              <a:t>the Collaboration </a:t>
            </a:r>
            <a:r>
              <a:rPr lang="en-US" dirty="0"/>
              <a:t>as a whole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4928" y="0"/>
            <a:ext cx="7643192" cy="980736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rules for Team Accounts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6010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period of 8 years  (starting 1/1/2020)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 implications for our administrative support (Jenny)</a:t>
            </a:r>
            <a:r>
              <a:rPr lang="en-US" dirty="0" smtClean="0"/>
              <a:t> !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We are Ok until Dec. 2027.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ym typeface="Wingdings" panose="05000000000000000000" pitchFamily="2" charset="2"/>
              </a:rPr>
              <a:t> not yet urgent, but to be followed up by future group leader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9492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New rules regarding subsistence payments</a:t>
            </a:r>
          </a:p>
          <a:p>
            <a:r>
              <a:rPr lang="en-US" sz="3200" dirty="0" smtClean="0"/>
              <a:t>From Third Party Accounts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6108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16910</TotalTime>
  <Words>1299</Words>
  <Application>Microsoft Office PowerPoint</Application>
  <PresentationFormat>On-screen Show (4:3)</PresentationFormat>
  <Paragraphs>158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News from the ISOLDE group and  Collaboration Matters    June 23, 2020</vt:lpstr>
      <vt:lpstr>content</vt:lpstr>
      <vt:lpstr>Associates &amp; Corresponding Associates &amp; staff</vt:lpstr>
      <vt:lpstr>CERN Fellows</vt:lpstr>
      <vt:lpstr>CERN Doctoral Students</vt:lpstr>
      <vt:lpstr>New rules for Team Accounts </vt:lpstr>
      <vt:lpstr>PowerPoint Presentation</vt:lpstr>
      <vt:lpstr>New rules for Team Accounts </vt:lpstr>
      <vt:lpstr>PowerPoint Presentation</vt:lpstr>
      <vt:lpstr>ISOLDE Membership payments 2020</vt:lpstr>
      <vt:lpstr>Update on NICOLE removal</vt:lpstr>
      <vt:lpstr>Meetings this year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 </cp:lastModifiedBy>
  <cp:revision>838</cp:revision>
  <cp:lastPrinted>2018-10-30T09:54:49Z</cp:lastPrinted>
  <dcterms:created xsi:type="dcterms:W3CDTF">2012-03-08T16:06:15Z</dcterms:created>
  <dcterms:modified xsi:type="dcterms:W3CDTF">2020-06-22T08:46:52Z</dcterms:modified>
</cp:coreProperties>
</file>