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4" r:id="rId4"/>
    <p:sldId id="271" r:id="rId5"/>
    <p:sldId id="272" r:id="rId6"/>
    <p:sldId id="273" r:id="rId7"/>
    <p:sldId id="275" r:id="rId8"/>
    <p:sldId id="260" r:id="rId9"/>
    <p:sldId id="276" r:id="rId10"/>
    <p:sldId id="277" r:id="rId11"/>
    <p:sldId id="278" r:id="rId12"/>
    <p:sldId id="279" r:id="rId13"/>
    <p:sldId id="280" r:id="rId14"/>
    <p:sldId id="282" r:id="rId15"/>
    <p:sldId id="281" r:id="rId16"/>
    <p:sldId id="283" r:id="rId17"/>
    <p:sldId id="284" r:id="rId18"/>
    <p:sldId id="285" r:id="rId19"/>
    <p:sldId id="286" r:id="rId20"/>
    <p:sldId id="287" r:id="rId21"/>
    <p:sldId id="269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619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906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669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0842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992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229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231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917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653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406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87056-2621-4E8B-B1C4-831B8750ECED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246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87056-2621-4E8B-B1C4-831B8750ECED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B6351-0861-4F08-973C-7590191F7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9048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hdphoto" Target="../media/hdphoto1.wdp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526472" y="628072"/>
            <a:ext cx="6194045" cy="5675746"/>
            <a:chOff x="958297" y="1080655"/>
            <a:chExt cx="5540548" cy="503843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8297" y="1080655"/>
              <a:ext cx="5540548" cy="5038436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793" y="4692022"/>
              <a:ext cx="879683" cy="1137521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7056768" y="1234565"/>
            <a:ext cx="4765962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w Cen MT" panose="020B0602020104020603" pitchFamily="34" charset="0"/>
              </a:rPr>
              <a:t>ATTRACT, </a:t>
            </a:r>
            <a:r>
              <a:rPr lang="en-US" sz="4000" dirty="0" err="1" smtClean="0">
                <a:latin typeface="Tw Cen MT" panose="020B0602020104020603" pitchFamily="34" charset="0"/>
              </a:rPr>
              <a:t>IdeaSquare</a:t>
            </a:r>
            <a:r>
              <a:rPr lang="en-US" sz="4000" dirty="0" smtClean="0">
                <a:latin typeface="Tw Cen MT" panose="020B0602020104020603" pitchFamily="34" charset="0"/>
              </a:rPr>
              <a:t> and other animals…</a:t>
            </a:r>
          </a:p>
          <a:p>
            <a:endParaRPr lang="en-US" sz="4000" dirty="0">
              <a:latin typeface="Tw Cen MT" panose="020B0602020104020603" pitchFamily="34" charset="0"/>
            </a:endParaRPr>
          </a:p>
          <a:p>
            <a:r>
              <a:rPr lang="en-US" sz="4000" dirty="0" smtClean="0">
                <a:latin typeface="Tw Cen MT" panose="020B0602020104020603" pitchFamily="34" charset="0"/>
              </a:rPr>
              <a:t>…a personal vision</a:t>
            </a:r>
          </a:p>
          <a:p>
            <a:endParaRPr lang="en-US" sz="4000" dirty="0">
              <a:latin typeface="Tw Cen MT" panose="020B0602020104020603" pitchFamily="34" charset="0"/>
            </a:endParaRPr>
          </a:p>
          <a:p>
            <a:r>
              <a:rPr lang="en-US" sz="2800" dirty="0" smtClean="0">
                <a:latin typeface="Tw Cen MT" panose="020B0602020104020603" pitchFamily="34" charset="0"/>
              </a:rPr>
              <a:t>Pablo G. Tello</a:t>
            </a:r>
          </a:p>
          <a:p>
            <a:r>
              <a:rPr lang="en-US" sz="2800" dirty="0" err="1" smtClean="0">
                <a:latin typeface="Tw Cen MT" panose="020B0602020104020603" pitchFamily="34" charset="0"/>
              </a:rPr>
              <a:t>IdeaSquare</a:t>
            </a:r>
            <a:r>
              <a:rPr lang="en-US" sz="2800" dirty="0" smtClean="0">
                <a:latin typeface="Tw Cen MT" panose="020B0602020104020603" pitchFamily="34" charset="0"/>
              </a:rPr>
              <a:t> strategy contribution</a:t>
            </a:r>
            <a:endParaRPr lang="en-GB" sz="28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208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15703" y="164589"/>
            <a:ext cx="11478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w Cen MT" panose="020B0602020104020603" pitchFamily="34" charset="0"/>
              </a:rPr>
              <a:t>ATTRACT: The Obligation…(for </a:t>
            </a:r>
            <a:r>
              <a:rPr lang="en-US" sz="3200" dirty="0" err="1" smtClean="0">
                <a:latin typeface="Tw Cen MT" panose="020B0602020104020603" pitchFamily="34" charset="0"/>
              </a:rPr>
              <a:t>IdeaSquare</a:t>
            </a:r>
            <a:r>
              <a:rPr lang="en-US" sz="3200" dirty="0" smtClean="0">
                <a:latin typeface="Tw Cen MT" panose="020B0602020104020603" pitchFamily="34" charset="0"/>
              </a:rPr>
              <a:t>)</a:t>
            </a:r>
            <a:endParaRPr lang="en-GB" sz="3200" dirty="0">
              <a:latin typeface="Tw Cen MT" panose="020B06020201040206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819" y="957723"/>
            <a:ext cx="3960690" cy="55956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39347" y="2742647"/>
            <a:ext cx="45165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w Cen MT" panose="020B0602020104020603" pitchFamily="34" charset="0"/>
              </a:rPr>
              <a:t>Having the shield </a:t>
            </a:r>
            <a:r>
              <a:rPr lang="en-US" sz="2800" dirty="0">
                <a:latin typeface="Tw Cen MT" panose="020B0602020104020603" pitchFamily="34" charset="0"/>
              </a:rPr>
              <a:t>entails for each one of </a:t>
            </a:r>
            <a:r>
              <a:rPr lang="en-US" sz="2800" dirty="0" smtClean="0">
                <a:latin typeface="Tw Cen MT" panose="020B0602020104020603" pitchFamily="34" charset="0"/>
              </a:rPr>
              <a:t>us the responsibility of keeping it strong and shinny.</a:t>
            </a:r>
            <a:endParaRPr lang="en-GB" sz="28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24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15703" y="164589"/>
            <a:ext cx="11478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w Cen MT" panose="020B0602020104020603" pitchFamily="34" charset="0"/>
              </a:rPr>
              <a:t>ATTRACT: The Obligation…(for </a:t>
            </a:r>
            <a:r>
              <a:rPr lang="en-US" sz="3200" dirty="0" err="1" smtClean="0">
                <a:latin typeface="Tw Cen MT" panose="020B0602020104020603" pitchFamily="34" charset="0"/>
              </a:rPr>
              <a:t>IdeaSquare</a:t>
            </a:r>
            <a:r>
              <a:rPr lang="en-US" sz="3200" dirty="0" smtClean="0">
                <a:latin typeface="Tw Cen MT" panose="020B0602020104020603" pitchFamily="34" charset="0"/>
              </a:rPr>
              <a:t>)</a:t>
            </a:r>
            <a:endParaRPr lang="en-GB" sz="3200" dirty="0">
              <a:latin typeface="Tw Cen MT" panose="020B06020201040206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39566" y="1529246"/>
            <a:ext cx="888408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w Cen MT" panose="020B0602020104020603" pitchFamily="34" charset="0"/>
              </a:rPr>
              <a:t>Is it a choking responsibility? NO</a:t>
            </a:r>
          </a:p>
          <a:p>
            <a:pPr algn="ctr"/>
            <a:endParaRPr lang="en-US" sz="2800" dirty="0">
              <a:latin typeface="Tw Cen MT" panose="020B0602020104020603" pitchFamily="34" charset="0"/>
            </a:endParaRPr>
          </a:p>
          <a:p>
            <a:pPr algn="ctr"/>
            <a:r>
              <a:rPr lang="en-US" sz="2800" dirty="0" smtClean="0">
                <a:latin typeface="Tw Cen MT" panose="020B0602020104020603" pitchFamily="34" charset="0"/>
              </a:rPr>
              <a:t>Is it hampering creativity? NO</a:t>
            </a:r>
          </a:p>
          <a:p>
            <a:pPr algn="ctr"/>
            <a:endParaRPr lang="en-US" sz="2800" dirty="0">
              <a:latin typeface="Tw Cen MT" panose="020B0602020104020603" pitchFamily="34" charset="0"/>
            </a:endParaRPr>
          </a:p>
          <a:p>
            <a:pPr algn="ctr"/>
            <a:r>
              <a:rPr lang="en-US" sz="2800" dirty="0" smtClean="0">
                <a:latin typeface="Tw Cen MT" panose="020B0602020104020603" pitchFamily="34" charset="0"/>
              </a:rPr>
              <a:t>Is it hampering freedom? NO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238" y="0"/>
            <a:ext cx="2052032" cy="400396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13966" y="4555898"/>
            <a:ext cx="999682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 smtClean="0">
                <a:latin typeface="Tw Cen MT" panose="020B0602020104020603" pitchFamily="34" charset="0"/>
              </a:rPr>
              <a:t>Why?</a:t>
            </a:r>
          </a:p>
          <a:p>
            <a:endParaRPr lang="en-US" sz="2800" dirty="0">
              <a:latin typeface="Tw Cen MT" panose="020B0602020104020603" pitchFamily="34" charset="0"/>
            </a:endParaRPr>
          </a:p>
          <a:p>
            <a:r>
              <a:rPr lang="en-US" sz="2800" dirty="0" smtClean="0">
                <a:latin typeface="Tw Cen MT" panose="020B0602020104020603" pitchFamily="34" charset="0"/>
              </a:rPr>
              <a:t>Because </a:t>
            </a:r>
            <a:r>
              <a:rPr lang="en-US" sz="2800" dirty="0" err="1" smtClean="0">
                <a:latin typeface="Tw Cen MT" panose="020B0602020104020603" pitchFamily="34" charset="0"/>
              </a:rPr>
              <a:t>IdeaSquare</a:t>
            </a:r>
            <a:r>
              <a:rPr lang="en-US" sz="2800" dirty="0" smtClean="0">
                <a:latin typeface="Tw Cen MT" panose="020B0602020104020603" pitchFamily="34" charset="0"/>
              </a:rPr>
              <a:t> </a:t>
            </a:r>
            <a:r>
              <a:rPr lang="en-US" sz="2800" dirty="0" smtClean="0">
                <a:latin typeface="Tw Cen MT" panose="020B0602020104020603" pitchFamily="34" charset="0"/>
              </a:rPr>
              <a:t>is “the prototype of </a:t>
            </a:r>
            <a:r>
              <a:rPr lang="en-US" sz="2800" dirty="0" smtClean="0">
                <a:latin typeface="Tw Cen MT" panose="020B0602020104020603" pitchFamily="34" charset="0"/>
              </a:rPr>
              <a:t>ATTRACT” </a:t>
            </a:r>
            <a:r>
              <a:rPr lang="en-US" sz="2800" dirty="0" smtClean="0">
                <a:latin typeface="Tw Cen MT" panose="020B0602020104020603" pitchFamily="34" charset="0"/>
              </a:rPr>
              <a:t>and </a:t>
            </a:r>
            <a:r>
              <a:rPr lang="en-US" sz="2800" dirty="0" smtClean="0">
                <a:latin typeface="Tw Cen MT" panose="020B0602020104020603" pitchFamily="34" charset="0"/>
              </a:rPr>
              <a:t>vice versa. As </a:t>
            </a:r>
            <a:r>
              <a:rPr lang="en-US" sz="2800" dirty="0" smtClean="0">
                <a:latin typeface="Tw Cen MT" panose="020B0602020104020603" pitchFamily="34" charset="0"/>
              </a:rPr>
              <a:t>such it offers an opportunity for each one of us.</a:t>
            </a:r>
            <a:endParaRPr lang="en-GB" sz="28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46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15703" y="164589"/>
            <a:ext cx="11478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w Cen MT" panose="020B0602020104020603" pitchFamily="34" charset="0"/>
              </a:rPr>
              <a:t>ATTRACT: The Opportunity…(for each one of us)</a:t>
            </a:r>
            <a:endParaRPr lang="en-GB" sz="3200" dirty="0">
              <a:latin typeface="Tw Cen MT" panose="020B06020201040206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313482" y="1533236"/>
            <a:ext cx="4451927" cy="4451927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157812" y="5531138"/>
            <a:ext cx="39822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w Cen MT" panose="020B0602020104020603" pitchFamily="34" charset="0"/>
              </a:rPr>
              <a:t>Opportunity</a:t>
            </a:r>
            <a:endParaRPr lang="en-GB" sz="3200" dirty="0">
              <a:solidFill>
                <a:srgbClr val="00B050"/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58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15703" y="164589"/>
            <a:ext cx="11478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w Cen MT" panose="020B0602020104020603" pitchFamily="34" charset="0"/>
              </a:rPr>
              <a:t>ATTRACT: The Opportunity…(for each one of us)</a:t>
            </a:r>
            <a:endParaRPr lang="en-GB" sz="3200" dirty="0">
              <a:latin typeface="Tw Cen MT" panose="020B06020201040206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87419" y="2566267"/>
            <a:ext cx="92640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50"/>
                </a:solidFill>
                <a:latin typeface="Tw Cen MT" panose="020B0602020104020603" pitchFamily="34" charset="0"/>
              </a:rPr>
              <a:t>Not every single idea that I may have fits in ATTRACT.</a:t>
            </a:r>
          </a:p>
          <a:p>
            <a:endParaRPr lang="en-US" sz="3200" dirty="0">
              <a:solidFill>
                <a:srgbClr val="00B050"/>
              </a:solidFill>
              <a:latin typeface="Tw Cen MT" panose="020B0602020104020603" pitchFamily="34" charset="0"/>
            </a:endParaRPr>
          </a:p>
          <a:p>
            <a:r>
              <a:rPr lang="en-US" sz="3200" dirty="0" smtClean="0">
                <a:solidFill>
                  <a:srgbClr val="00B050"/>
                </a:solidFill>
                <a:latin typeface="Tw Cen MT" panose="020B0602020104020603" pitchFamily="34" charset="0"/>
              </a:rPr>
              <a:t>But the scope of what it fits is wide.</a:t>
            </a:r>
            <a:endParaRPr lang="en-GB" sz="3200" dirty="0">
              <a:solidFill>
                <a:srgbClr val="00B050"/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60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15703" y="164589"/>
            <a:ext cx="11478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w Cen MT" panose="020B0602020104020603" pitchFamily="34" charset="0"/>
              </a:rPr>
              <a:t>ATTRACT: The Opportunity…(for each one of us)</a:t>
            </a:r>
            <a:endParaRPr lang="en-GB" sz="3200" dirty="0">
              <a:latin typeface="Tw Cen MT" panose="020B06020201040206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5703" y="854378"/>
            <a:ext cx="11478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w Cen MT" panose="020B0602020104020603" pitchFamily="34" charset="0"/>
              </a:rPr>
              <a:t>Example two: Student Pilot</a:t>
            </a:r>
            <a:endParaRPr lang="en-GB" sz="3200" dirty="0">
              <a:latin typeface="Tw Cen MT" panose="020B06020201040206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34937" y="1948872"/>
            <a:ext cx="4451927" cy="4451927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923636" y="3076964"/>
            <a:ext cx="404552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w Cen MT" panose="020B0602020104020603" pitchFamily="34" charset="0"/>
              </a:rPr>
              <a:t>Anyone of us can propose a student project.</a:t>
            </a:r>
          </a:p>
          <a:p>
            <a:endParaRPr lang="en-US" sz="2000" dirty="0">
              <a:latin typeface="Tw Cen MT" panose="020B0602020104020603" pitchFamily="34" charset="0"/>
            </a:endParaRPr>
          </a:p>
          <a:p>
            <a:r>
              <a:rPr lang="en-US" sz="2000" dirty="0" smtClean="0">
                <a:latin typeface="Tw Cen MT" panose="020B0602020104020603" pitchFamily="34" charset="0"/>
              </a:rPr>
              <a:t>As creative as you want.</a:t>
            </a:r>
          </a:p>
          <a:p>
            <a:endParaRPr lang="en-US" sz="2000" dirty="0">
              <a:latin typeface="Tw Cen MT" panose="020B0602020104020603" pitchFamily="34" charset="0"/>
            </a:endParaRPr>
          </a:p>
          <a:p>
            <a:r>
              <a:rPr lang="en-US" sz="2000" dirty="0" smtClean="0">
                <a:latin typeface="Tw Cen MT" panose="020B0602020104020603" pitchFamily="34" charset="0"/>
              </a:rPr>
              <a:t>As disruptive as you want.</a:t>
            </a:r>
          </a:p>
          <a:p>
            <a:endParaRPr lang="en-US" sz="2000" dirty="0">
              <a:latin typeface="Tw Cen MT" panose="020B0602020104020603" pitchFamily="34" charset="0"/>
            </a:endParaRPr>
          </a:p>
          <a:p>
            <a:r>
              <a:rPr lang="en-US" sz="2000" dirty="0" smtClean="0">
                <a:latin typeface="Tw Cen MT" panose="020B0602020104020603" pitchFamily="34" charset="0"/>
              </a:rPr>
              <a:t>Using any methodology that you want.</a:t>
            </a:r>
            <a:endParaRPr lang="en-GB" sz="2000" dirty="0">
              <a:latin typeface="Tw Cen MT" panose="020B06020201040206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031118" y="1948871"/>
            <a:ext cx="4451927" cy="4451927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326176" y="2620562"/>
            <a:ext cx="36216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w Cen MT" panose="020B0602020104020603" pitchFamily="34" charset="0"/>
              </a:rPr>
              <a:t>Take ownership.</a:t>
            </a:r>
          </a:p>
          <a:p>
            <a:endParaRPr lang="en-US" dirty="0">
              <a:latin typeface="Tw Cen MT" panose="020B0602020104020603" pitchFamily="34" charset="0"/>
            </a:endParaRPr>
          </a:p>
          <a:p>
            <a:r>
              <a:rPr lang="en-US" dirty="0" smtClean="0">
                <a:latin typeface="Tw Cen MT" panose="020B0602020104020603" pitchFamily="34" charset="0"/>
              </a:rPr>
              <a:t>Coordinate with ESADE and Aalto for the logistics, timing, duration.</a:t>
            </a:r>
          </a:p>
          <a:p>
            <a:endParaRPr lang="en-US" dirty="0">
              <a:latin typeface="Tw Cen MT" panose="020B0602020104020603" pitchFamily="34" charset="0"/>
            </a:endParaRPr>
          </a:p>
          <a:p>
            <a:r>
              <a:rPr lang="en-US" dirty="0" smtClean="0">
                <a:latin typeface="Tw Cen MT" panose="020B0602020104020603" pitchFamily="34" charset="0"/>
              </a:rPr>
              <a:t>Test/Measure something.</a:t>
            </a:r>
          </a:p>
          <a:p>
            <a:endParaRPr lang="en-US" dirty="0">
              <a:latin typeface="Tw Cen MT" panose="020B0602020104020603" pitchFamily="34" charset="0"/>
            </a:endParaRPr>
          </a:p>
          <a:p>
            <a:r>
              <a:rPr lang="en-US" dirty="0" smtClean="0">
                <a:latin typeface="Tw Cen MT" panose="020B0602020104020603" pitchFamily="34" charset="0"/>
              </a:rPr>
              <a:t>Involve the funded projects.</a:t>
            </a:r>
          </a:p>
          <a:p>
            <a:endParaRPr lang="en-US" dirty="0">
              <a:latin typeface="Tw Cen MT" panose="020B0602020104020603" pitchFamily="34" charset="0"/>
            </a:endParaRPr>
          </a:p>
          <a:p>
            <a:r>
              <a:rPr lang="en-US" dirty="0">
                <a:latin typeface="Tw Cen MT" panose="020B0602020104020603" pitchFamily="34" charset="0"/>
              </a:rPr>
              <a:t>Get it done</a:t>
            </a:r>
            <a:r>
              <a:rPr lang="en-US" dirty="0" smtClean="0">
                <a:latin typeface="Tw Cen MT" panose="020B0602020104020603" pitchFamily="34" charset="0"/>
              </a:rPr>
              <a:t>.</a:t>
            </a:r>
          </a:p>
          <a:p>
            <a:endParaRPr lang="en-US" dirty="0">
              <a:latin typeface="Tw Cen MT" panose="020B0602020104020603" pitchFamily="34" charset="0"/>
            </a:endParaRPr>
          </a:p>
          <a:p>
            <a:r>
              <a:rPr lang="en-US" dirty="0" smtClean="0">
                <a:latin typeface="Tw Cen MT" panose="020B0602020104020603" pitchFamily="34" charset="0"/>
              </a:rPr>
              <a:t>Outreach it with communication materials with ESADE’s help.</a:t>
            </a:r>
          </a:p>
          <a:p>
            <a:endParaRPr lang="en-US" dirty="0">
              <a:latin typeface="Tw Cen MT" panose="020B0602020104020603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39957" y="1948871"/>
            <a:ext cx="3622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w Cen MT" panose="020B0602020104020603" pitchFamily="34" charset="0"/>
              </a:rPr>
              <a:t>Boundary Conditions</a:t>
            </a:r>
            <a:endParaRPr lang="en-GB" sz="32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46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15703" y="164589"/>
            <a:ext cx="11478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w Cen MT" panose="020B0602020104020603" pitchFamily="34" charset="0"/>
              </a:rPr>
              <a:t>ATTRACT: The Opportunity…(for each one of us)</a:t>
            </a:r>
            <a:endParaRPr lang="en-GB" sz="3200" dirty="0">
              <a:latin typeface="Tw Cen MT" panose="020B06020201040206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5703" y="854378"/>
            <a:ext cx="11478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w Cen MT" panose="020B0602020104020603" pitchFamily="34" charset="0"/>
              </a:rPr>
              <a:t>Example one: TWDs</a:t>
            </a:r>
            <a:endParaRPr lang="en-GB" sz="3200" dirty="0">
              <a:latin typeface="Tw Cen MT" panose="020B06020201040206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34937" y="1948872"/>
            <a:ext cx="4451927" cy="4451927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755262" y="2743673"/>
            <a:ext cx="404552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w Cen MT" panose="020B0602020104020603" pitchFamily="34" charset="0"/>
              </a:rPr>
              <a:t>They will take place in Eastern Europe (</a:t>
            </a:r>
            <a:r>
              <a:rPr lang="en-US" sz="2000" dirty="0" err="1" smtClean="0">
                <a:latin typeface="Tw Cen MT" panose="020B0602020104020603" pitchFamily="34" charset="0"/>
              </a:rPr>
              <a:t>tbd</a:t>
            </a:r>
            <a:r>
              <a:rPr lang="en-US" sz="2000" dirty="0" smtClean="0">
                <a:latin typeface="Tw Cen MT" panose="020B0602020104020603" pitchFamily="34" charset="0"/>
              </a:rPr>
              <a:t>).</a:t>
            </a:r>
          </a:p>
          <a:p>
            <a:endParaRPr lang="en-US" sz="2000" dirty="0">
              <a:latin typeface="Tw Cen MT" panose="020B0602020104020603" pitchFamily="34" charset="0"/>
            </a:endParaRPr>
          </a:p>
          <a:p>
            <a:r>
              <a:rPr lang="en-US" sz="2000" dirty="0" smtClean="0">
                <a:latin typeface="Tw Cen MT" panose="020B0602020104020603" pitchFamily="34" charset="0"/>
              </a:rPr>
              <a:t>With local hosts.</a:t>
            </a:r>
          </a:p>
          <a:p>
            <a:endParaRPr lang="en-US" sz="2000" dirty="0">
              <a:latin typeface="Tw Cen MT" panose="020B0602020104020603" pitchFamily="34" charset="0"/>
            </a:endParaRPr>
          </a:p>
          <a:p>
            <a:r>
              <a:rPr lang="en-US" sz="2000" dirty="0" smtClean="0">
                <a:latin typeface="Tw Cen MT" panose="020B0602020104020603" pitchFamily="34" charset="0"/>
              </a:rPr>
              <a:t>Normally planned to be 1 or max. 2 days hacks for young innovators.</a:t>
            </a:r>
          </a:p>
          <a:p>
            <a:endParaRPr lang="en-US" sz="2000" dirty="0">
              <a:latin typeface="Tw Cen MT" panose="020B0602020104020603" pitchFamily="34" charset="0"/>
            </a:endParaRPr>
          </a:p>
          <a:p>
            <a:r>
              <a:rPr lang="en-US" sz="2000" dirty="0" smtClean="0">
                <a:latin typeface="Tw Cen MT" panose="020B0602020104020603" pitchFamily="34" charset="0"/>
              </a:rPr>
              <a:t>Anyone can of us can propose an activity.</a:t>
            </a:r>
            <a:endParaRPr lang="en-GB" sz="2000" dirty="0">
              <a:latin typeface="Tw Cen MT" panose="020B06020201040206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031118" y="1948871"/>
            <a:ext cx="4451927" cy="4451927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446249" y="2589784"/>
            <a:ext cx="362166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w Cen MT" panose="020B0602020104020603" pitchFamily="34" charset="0"/>
              </a:rPr>
              <a:t>Take ownership.</a:t>
            </a:r>
          </a:p>
          <a:p>
            <a:endParaRPr lang="en-US" sz="2000" dirty="0">
              <a:latin typeface="Tw Cen MT" panose="020B0602020104020603" pitchFamily="34" charset="0"/>
            </a:endParaRPr>
          </a:p>
          <a:p>
            <a:r>
              <a:rPr lang="en-US" sz="2000" dirty="0" smtClean="0">
                <a:latin typeface="Tw Cen MT" panose="020B0602020104020603" pitchFamily="34" charset="0"/>
              </a:rPr>
              <a:t>Coordinate with ESADE and Aalto for the logistics, timing, duration.</a:t>
            </a:r>
          </a:p>
          <a:p>
            <a:endParaRPr lang="en-US" sz="2000" dirty="0">
              <a:latin typeface="Tw Cen MT" panose="020B0602020104020603" pitchFamily="34" charset="0"/>
            </a:endParaRPr>
          </a:p>
          <a:p>
            <a:r>
              <a:rPr lang="en-US" sz="2000" dirty="0" smtClean="0">
                <a:latin typeface="Tw Cen MT" panose="020B0602020104020603" pitchFamily="34" charset="0"/>
              </a:rPr>
              <a:t>Test/Measure something.</a:t>
            </a:r>
          </a:p>
          <a:p>
            <a:endParaRPr lang="en-US" sz="2000" dirty="0">
              <a:latin typeface="Tw Cen MT" panose="020B0602020104020603" pitchFamily="34" charset="0"/>
            </a:endParaRPr>
          </a:p>
          <a:p>
            <a:r>
              <a:rPr lang="en-US" sz="2000" dirty="0" smtClean="0">
                <a:latin typeface="Tw Cen MT" panose="020B0602020104020603" pitchFamily="34" charset="0"/>
              </a:rPr>
              <a:t>Involve the funded projects.</a:t>
            </a:r>
          </a:p>
          <a:p>
            <a:endParaRPr lang="en-US" sz="2000" dirty="0">
              <a:latin typeface="Tw Cen MT" panose="020B0602020104020603" pitchFamily="34" charset="0"/>
            </a:endParaRPr>
          </a:p>
          <a:p>
            <a:r>
              <a:rPr lang="en-US" sz="2000" dirty="0" smtClean="0">
                <a:latin typeface="Tw Cen MT" panose="020B0602020104020603" pitchFamily="34" charset="0"/>
              </a:rPr>
              <a:t>Get it done.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39957" y="1948871"/>
            <a:ext cx="3622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w Cen MT" panose="020B0602020104020603" pitchFamily="34" charset="0"/>
              </a:rPr>
              <a:t>Boundary Conditions</a:t>
            </a:r>
            <a:endParaRPr lang="en-GB" sz="32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53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15703" y="164589"/>
            <a:ext cx="11478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w Cen MT" panose="020B0602020104020603" pitchFamily="34" charset="0"/>
              </a:rPr>
              <a:t>ATTRACT: The Opportunity…(for each one of us)</a:t>
            </a:r>
            <a:endParaRPr lang="en-GB" sz="3200" dirty="0">
              <a:latin typeface="Tw Cen MT" panose="020B06020201040206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5703" y="854378"/>
            <a:ext cx="11478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w Cen MT" panose="020B0602020104020603" pitchFamily="34" charset="0"/>
              </a:rPr>
              <a:t>Example three: Socio-Economic Study</a:t>
            </a:r>
            <a:endParaRPr lang="en-GB" sz="3200" dirty="0">
              <a:latin typeface="Tw Cen MT" panose="020B06020201040206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34937" y="1948872"/>
            <a:ext cx="4451927" cy="4451927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838136" y="3205338"/>
            <a:ext cx="404552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w Cen MT" panose="020B0602020104020603" pitchFamily="34" charset="0"/>
              </a:rPr>
              <a:t>Anyone can collaborate and/or propose an activity.</a:t>
            </a:r>
          </a:p>
          <a:p>
            <a:endParaRPr lang="en-US" sz="2000" dirty="0">
              <a:latin typeface="Tw Cen MT" panose="020B0602020104020603" pitchFamily="34" charset="0"/>
            </a:endParaRPr>
          </a:p>
          <a:p>
            <a:r>
              <a:rPr lang="en-US" sz="2000" dirty="0" smtClean="0">
                <a:latin typeface="Tw Cen MT" panose="020B0602020104020603" pitchFamily="34" charset="0"/>
              </a:rPr>
              <a:t>For example testing how the student projects contribute to KT or Social Innovation. </a:t>
            </a:r>
            <a:endParaRPr lang="en-GB" sz="2000" dirty="0">
              <a:latin typeface="Tw Cen MT" panose="020B06020201040206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031118" y="1948871"/>
            <a:ext cx="4451927" cy="4451927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446249" y="2663675"/>
            <a:ext cx="36216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w Cen MT" panose="020B0602020104020603" pitchFamily="34" charset="0"/>
              </a:rPr>
              <a:t>Take ownership, coordinate and team up with ESADE.</a:t>
            </a:r>
          </a:p>
          <a:p>
            <a:endParaRPr lang="en-US" sz="2000" dirty="0">
              <a:latin typeface="Tw Cen MT" panose="020B0602020104020603" pitchFamily="34" charset="0"/>
            </a:endParaRPr>
          </a:p>
          <a:p>
            <a:r>
              <a:rPr lang="en-US" sz="2000" dirty="0" smtClean="0">
                <a:latin typeface="Tw Cen MT" panose="020B0602020104020603" pitchFamily="34" charset="0"/>
              </a:rPr>
              <a:t>Test/Measure something.</a:t>
            </a:r>
          </a:p>
          <a:p>
            <a:endParaRPr lang="en-US" sz="2000" dirty="0">
              <a:latin typeface="Tw Cen MT" panose="020B0602020104020603" pitchFamily="34" charset="0"/>
            </a:endParaRPr>
          </a:p>
          <a:p>
            <a:r>
              <a:rPr lang="en-US" sz="2000" dirty="0" smtClean="0">
                <a:latin typeface="Tw Cen MT" panose="020B0602020104020603" pitchFamily="34" charset="0"/>
              </a:rPr>
              <a:t>Involve the funded projects.</a:t>
            </a:r>
          </a:p>
          <a:p>
            <a:endParaRPr lang="en-US" sz="2000" dirty="0">
              <a:latin typeface="Tw Cen MT" panose="020B0602020104020603" pitchFamily="34" charset="0"/>
            </a:endParaRPr>
          </a:p>
          <a:p>
            <a:r>
              <a:rPr lang="en-US" sz="2000" dirty="0" smtClean="0">
                <a:latin typeface="Tw Cen MT" panose="020B0602020104020603" pitchFamily="34" charset="0"/>
              </a:rPr>
              <a:t>Get it done.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39957" y="1948871"/>
            <a:ext cx="3622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w Cen MT" panose="020B0602020104020603" pitchFamily="34" charset="0"/>
              </a:rPr>
              <a:t>Boundary Conditions</a:t>
            </a:r>
            <a:endParaRPr lang="en-GB" sz="32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56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15703" y="164589"/>
            <a:ext cx="11478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w Cen MT" panose="020B0602020104020603" pitchFamily="34" charset="0"/>
              </a:rPr>
              <a:t>ATTRACT: The Opportunity…(for each one of us)</a:t>
            </a:r>
            <a:endParaRPr lang="en-GB" sz="3200" dirty="0">
              <a:latin typeface="Tw Cen MT" panose="020B06020201040206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6774" y="972438"/>
            <a:ext cx="3962743" cy="559661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180867" y="2820693"/>
            <a:ext cx="36216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w Cen MT" panose="020B0602020104020603" pitchFamily="34" charset="0"/>
              </a:rPr>
              <a:t>From the ATTRACT Project Administrative Office we would like to hear your ideas.</a:t>
            </a:r>
          </a:p>
          <a:p>
            <a:endParaRPr lang="en-US" sz="2000" dirty="0">
              <a:latin typeface="Tw Cen MT" panose="020B0602020104020603" pitchFamily="34" charset="0"/>
            </a:endParaRPr>
          </a:p>
          <a:p>
            <a:r>
              <a:rPr lang="en-US" sz="2000" dirty="0" smtClean="0">
                <a:latin typeface="Tw Cen MT" panose="020B0602020104020603" pitchFamily="34" charset="0"/>
              </a:rPr>
              <a:t>We all have the obligation of keeping our shield shiny and strong.</a:t>
            </a:r>
          </a:p>
        </p:txBody>
      </p:sp>
    </p:spTree>
    <p:extLst>
      <p:ext uri="{BB962C8B-B14F-4D97-AF65-F5344CB8AC3E}">
        <p14:creationId xmlns:p14="http://schemas.microsoft.com/office/powerpoint/2010/main" val="422422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86137" y="1542473"/>
            <a:ext cx="4451927" cy="4451927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689332" y="1250085"/>
            <a:ext cx="1935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F0"/>
                </a:solidFill>
                <a:latin typeface="Tw Cen MT" panose="020B0602020104020603" pitchFamily="34" charset="0"/>
              </a:rPr>
              <a:t>Shield</a:t>
            </a:r>
            <a:endParaRPr lang="en-GB" sz="3200" dirty="0">
              <a:solidFill>
                <a:srgbClr val="00B0F0"/>
              </a:solidFill>
              <a:latin typeface="Tw Cen MT" panose="020B06020201040206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28655" y="2252560"/>
            <a:ext cx="399010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Tw Cen MT" panose="020B0602020104020603" pitchFamily="34" charset="0"/>
              </a:rPr>
              <a:t>Let’s come back here for a second.</a:t>
            </a:r>
          </a:p>
          <a:p>
            <a:pPr algn="ctr"/>
            <a:endParaRPr lang="en-US" sz="2000" dirty="0">
              <a:latin typeface="Tw Cen MT" panose="020B0602020104020603" pitchFamily="34" charset="0"/>
            </a:endParaRPr>
          </a:p>
          <a:p>
            <a:pPr algn="ctr"/>
            <a:r>
              <a:rPr lang="en-US" sz="2000" dirty="0" smtClean="0">
                <a:latin typeface="Tw Cen MT" panose="020B0602020104020603" pitchFamily="34" charset="0"/>
              </a:rPr>
              <a:t>Having a shield allowing us to think and decide </a:t>
            </a:r>
            <a:r>
              <a:rPr lang="en-GB" sz="2000" b="1" u="sng" dirty="0">
                <a:latin typeface="Tw Cen MT" panose="020B0602020104020603" pitchFamily="34" charset="0"/>
              </a:rPr>
              <a:t>who</a:t>
            </a:r>
            <a:r>
              <a:rPr lang="en-GB" sz="2000" dirty="0">
                <a:latin typeface="Tw Cen MT" panose="020B0602020104020603" pitchFamily="34" charset="0"/>
              </a:rPr>
              <a:t> do we want to </a:t>
            </a:r>
            <a:r>
              <a:rPr lang="en-GB" sz="2000" dirty="0" smtClean="0">
                <a:latin typeface="Tw Cen MT" panose="020B0602020104020603" pitchFamily="34" charset="0"/>
              </a:rPr>
              <a:t>become is a luxury.</a:t>
            </a:r>
          </a:p>
          <a:p>
            <a:pPr algn="ctr"/>
            <a:endParaRPr lang="en-US" sz="2000" dirty="0">
              <a:latin typeface="Tw Cen MT" panose="020B0602020104020603" pitchFamily="34" charset="0"/>
            </a:endParaRPr>
          </a:p>
          <a:p>
            <a:pPr algn="ctr"/>
            <a:r>
              <a:rPr lang="en-US" sz="2000" dirty="0" smtClean="0">
                <a:latin typeface="Tw Cen MT" panose="020B0602020104020603" pitchFamily="34" charset="0"/>
              </a:rPr>
              <a:t>We must take advantage of it seriously because our “must have” inside CERN will depend on it.</a:t>
            </a:r>
            <a:endParaRPr lang="en-GB" sz="2000" dirty="0">
              <a:latin typeface="Tw Cen MT" panose="020B0602020104020603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5703" y="164589"/>
            <a:ext cx="11478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w Cen MT" panose="020B0602020104020603" pitchFamily="34" charset="0"/>
              </a:rPr>
              <a:t>What do I think?</a:t>
            </a:r>
            <a:endParaRPr lang="en-GB" sz="32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81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78182" y="2149021"/>
            <a:ext cx="85860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w Cen MT" panose="020B0602020104020603" pitchFamily="34" charset="0"/>
              </a:rPr>
              <a:t>My personal thought is that as long as each one of us takes care of keeping the ATTRACT shield strong and shinny…</a:t>
            </a:r>
          </a:p>
          <a:p>
            <a:pPr algn="ctr"/>
            <a:endParaRPr lang="en-US" sz="2400" dirty="0">
              <a:latin typeface="Tw Cen MT" panose="020B0602020104020603" pitchFamily="34" charset="0"/>
            </a:endParaRPr>
          </a:p>
          <a:p>
            <a:pPr algn="ctr"/>
            <a:r>
              <a:rPr lang="en-US" sz="2400" dirty="0" smtClean="0">
                <a:latin typeface="Tw Cen MT" panose="020B0602020104020603" pitchFamily="34" charset="0"/>
              </a:rPr>
              <a:t>…it will leave room to develop even further who do we want to become, what do we want to work and with whom…</a:t>
            </a:r>
          </a:p>
          <a:p>
            <a:pPr algn="ctr"/>
            <a:endParaRPr lang="en-US" sz="2400" dirty="0">
              <a:latin typeface="Tw Cen MT" panose="020B0602020104020603" pitchFamily="34" charset="0"/>
            </a:endParaRPr>
          </a:p>
          <a:p>
            <a:pPr algn="ctr"/>
            <a:r>
              <a:rPr lang="en-US" sz="2400" dirty="0" smtClean="0">
                <a:latin typeface="Tw Cen MT" panose="020B0602020104020603" pitchFamily="34" charset="0"/>
              </a:rPr>
              <a:t>…in ways not necessarily linked to ATTRACT…</a:t>
            </a:r>
            <a:endParaRPr lang="en-GB" sz="24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643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15703" y="164589"/>
            <a:ext cx="11478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w Cen MT" panose="020B0602020104020603" pitchFamily="34" charset="0"/>
              </a:rPr>
              <a:t>What is ATTRACT?</a:t>
            </a:r>
            <a:endParaRPr lang="en-GB" sz="3200" dirty="0">
              <a:latin typeface="Tw Cen MT" panose="020B0602020104020603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102394" y="1250085"/>
            <a:ext cx="8818685" cy="4958193"/>
            <a:chOff x="1130103" y="1240848"/>
            <a:chExt cx="8818685" cy="4958193"/>
          </a:xfrm>
        </p:grpSpPr>
        <p:sp>
          <p:nvSpPr>
            <p:cNvPr id="14" name="TextBox 13"/>
            <p:cNvSpPr txBox="1"/>
            <p:nvPr/>
          </p:nvSpPr>
          <p:spPr>
            <a:xfrm>
              <a:off x="7877267" y="5614266"/>
              <a:ext cx="207152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rgbClr val="FF0000"/>
                  </a:solidFill>
                  <a:latin typeface="Tw Cen MT" panose="020B0602020104020603" pitchFamily="34" charset="0"/>
                </a:rPr>
                <a:t>Obligation</a:t>
              </a:r>
              <a:endParaRPr lang="en-GB" sz="3200" dirty="0">
                <a:solidFill>
                  <a:srgbClr val="FF0000"/>
                </a:solidFill>
                <a:latin typeface="Tw Cen MT" panose="020B0602020104020603" pitchFamily="34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1130103" y="1240848"/>
              <a:ext cx="7949243" cy="4958192"/>
              <a:chOff x="1130103" y="1240848"/>
              <a:chExt cx="7949243" cy="4958192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3313482" y="1533236"/>
                <a:ext cx="4451927" cy="4451927"/>
              </a:xfrm>
              <a:prstGeom prst="rect">
                <a:avLst/>
              </a:prstGeom>
              <a:noFill/>
              <a:ln w="5715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7877268" y="1240848"/>
                <a:ext cx="120207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>
                    <a:latin typeface="Tw Cen MT" panose="020B0602020104020603" pitchFamily="34" charset="0"/>
                  </a:rPr>
                  <a:t>Vision</a:t>
                </a:r>
                <a:endParaRPr lang="en-GB" sz="3200" dirty="0">
                  <a:latin typeface="Tw Cen MT" panose="020B0602020104020603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1130103" y="5614265"/>
                <a:ext cx="398222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>
                    <a:solidFill>
                      <a:srgbClr val="00B050"/>
                    </a:solidFill>
                    <a:latin typeface="Tw Cen MT" panose="020B0602020104020603" pitchFamily="34" charset="0"/>
                  </a:rPr>
                  <a:t>Opportunity</a:t>
                </a:r>
                <a:endParaRPr lang="en-GB" sz="3200" dirty="0">
                  <a:solidFill>
                    <a:srgbClr val="00B050"/>
                  </a:solidFill>
                  <a:latin typeface="Tw Cen MT" panose="020B0602020104020603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088968" y="1240848"/>
                <a:ext cx="193518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>
                    <a:solidFill>
                      <a:srgbClr val="00B0F0"/>
                    </a:solidFill>
                    <a:latin typeface="Tw Cen MT" panose="020B0602020104020603" pitchFamily="34" charset="0"/>
                  </a:rPr>
                  <a:t>Shield</a:t>
                </a:r>
                <a:endParaRPr lang="en-GB" sz="3200" dirty="0">
                  <a:solidFill>
                    <a:srgbClr val="00B0F0"/>
                  </a:solidFill>
                  <a:latin typeface="Tw Cen MT" panose="020B0602020104020603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9577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60870" y="577898"/>
            <a:ext cx="6915323" cy="6167163"/>
            <a:chOff x="4460870" y="577898"/>
            <a:chExt cx="6915323" cy="6167163"/>
          </a:xfrm>
        </p:grpSpPr>
        <p:grpSp>
          <p:nvGrpSpPr>
            <p:cNvPr id="3" name="Group 2"/>
            <p:cNvGrpSpPr/>
            <p:nvPr/>
          </p:nvGrpSpPr>
          <p:grpSpPr>
            <a:xfrm>
              <a:off x="6120701" y="577898"/>
              <a:ext cx="5255492" cy="5255491"/>
              <a:chOff x="3297381" y="757382"/>
              <a:chExt cx="5255492" cy="5255491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3297382" y="757382"/>
                <a:ext cx="5255491" cy="525549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latin typeface="Tw Cen MT" panose="020B0602020104020603" pitchFamily="34" charset="0"/>
                </a:endParaRPr>
              </a:p>
            </p:txBody>
          </p:sp>
          <p:cxnSp>
            <p:nvCxnSpPr>
              <p:cNvPr id="5" name="Straight Connector 4"/>
              <p:cNvCxnSpPr>
                <a:stCxn id="4" idx="0"/>
                <a:endCxn id="4" idx="2"/>
              </p:cNvCxnSpPr>
              <p:nvPr/>
            </p:nvCxnSpPr>
            <p:spPr>
              <a:xfrm>
                <a:off x="5925128" y="757382"/>
                <a:ext cx="0" cy="52554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 rot="5400000">
                <a:off x="5925127" y="789712"/>
                <a:ext cx="0" cy="52554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TextBox 7"/>
            <p:cNvSpPr txBox="1"/>
            <p:nvPr/>
          </p:nvSpPr>
          <p:spPr>
            <a:xfrm>
              <a:off x="6889429" y="5832830"/>
              <a:ext cx="11670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w Cen MT" panose="020B0602020104020603" pitchFamily="34" charset="0"/>
                </a:rPr>
                <a:t>Everybody</a:t>
              </a:r>
              <a:endParaRPr lang="en-GB" dirty="0">
                <a:latin typeface="Tw Cen MT" panose="020B0602020104020603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518192" y="5832830"/>
              <a:ext cx="1238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w Cen MT" panose="020B0602020104020603" pitchFamily="34" charset="0"/>
                </a:rPr>
                <a:t>Some-body</a:t>
              </a:r>
              <a:endParaRPr lang="en-GB" dirty="0">
                <a:latin typeface="Tw Cen MT" panose="020B0602020104020603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922027" y="4587362"/>
              <a:ext cx="11322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w Cen MT" panose="020B0602020104020603" pitchFamily="34" charset="0"/>
                </a:rPr>
                <a:t>Everything</a:t>
              </a:r>
              <a:endParaRPr lang="en-GB" dirty="0">
                <a:latin typeface="Tw Cen MT" panose="020B0602020104020603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781233" y="1356267"/>
              <a:ext cx="12041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w Cen MT" panose="020B0602020104020603" pitchFamily="34" charset="0"/>
                </a:rPr>
                <a:t>Some-thing</a:t>
              </a:r>
              <a:endParaRPr lang="en-GB" dirty="0">
                <a:latin typeface="Tw Cen MT" panose="020B0602020104020603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460870" y="2740982"/>
              <a:ext cx="16421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Tw Cen MT" panose="020B0602020104020603" pitchFamily="34" charset="0"/>
                </a:rPr>
                <a:t>What interest me?</a:t>
              </a:r>
              <a:endParaRPr lang="en-GB" sz="2400" dirty="0">
                <a:latin typeface="Tw Cen MT" panose="020B0602020104020603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537297" y="6283396"/>
              <a:ext cx="26003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Tw Cen MT" panose="020B0602020104020603" pitchFamily="34" charset="0"/>
                </a:rPr>
                <a:t>Who is my partner?</a:t>
              </a:r>
              <a:endParaRPr lang="en-GB" sz="2400" dirty="0">
                <a:latin typeface="Tw Cen MT" panose="020B0602020104020603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814891" y="4187101"/>
              <a:ext cx="236224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Tw Cen MT" panose="020B0602020104020603" pitchFamily="34" charset="0"/>
                </a:rPr>
                <a:t>Any project is fine as long as the partner fits me.</a:t>
              </a:r>
              <a:endParaRPr lang="en-GB" sz="1600" dirty="0">
                <a:latin typeface="Tw Cen MT" panose="020B0602020104020603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513999" y="4187101"/>
              <a:ext cx="185189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Tw Cen MT" panose="020B0602020104020603" pitchFamily="34" charset="0"/>
                </a:rPr>
                <a:t>All partners and projects are fine.</a:t>
              </a:r>
              <a:endParaRPr lang="en-GB" sz="1600" dirty="0">
                <a:latin typeface="Tw Cen MT" panose="020B0602020104020603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223297" y="1356267"/>
              <a:ext cx="237374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Tw Cen MT" panose="020B0602020104020603" pitchFamily="34" charset="0"/>
                </a:rPr>
                <a:t>Any partner is fine as long as the project fits me.</a:t>
              </a:r>
              <a:endParaRPr lang="en-GB" sz="1600" dirty="0">
                <a:latin typeface="Tw Cen MT" panose="020B0602020104020603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853670" y="1356267"/>
              <a:ext cx="237112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Tw Cen MT" panose="020B0602020104020603" pitchFamily="34" charset="0"/>
                </a:rPr>
                <a:t>I choose what fits me as a project and who as a partner.</a:t>
              </a:r>
              <a:endParaRPr lang="en-GB" sz="1600" dirty="0">
                <a:latin typeface="Tw Cen MT" panose="020B0602020104020603" pitchFamily="34" charset="0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279158" y="2771480"/>
            <a:ext cx="360709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FF00"/>
                </a:solidFill>
                <a:latin typeface="Tw Cen MT" panose="020B0602020104020603" pitchFamily="34" charset="0"/>
              </a:rPr>
              <a:t>But, in my view, who we want to be and whether it will be unique</a:t>
            </a:r>
          </a:p>
          <a:p>
            <a:pPr algn="ctr"/>
            <a:r>
              <a:rPr lang="en-US" sz="2800" dirty="0" smtClean="0">
                <a:solidFill>
                  <a:srgbClr val="FFFF00"/>
                </a:solidFill>
                <a:latin typeface="Tw Cen MT" panose="020B0602020104020603" pitchFamily="34" charset="0"/>
              </a:rPr>
              <a:t>starts here.</a:t>
            </a:r>
            <a:endParaRPr lang="en-GB" sz="2800" dirty="0">
              <a:solidFill>
                <a:srgbClr val="FFFF00"/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53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01326" y="277838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GB" sz="3200" b="1" dirty="0" smtClean="0">
                <a:latin typeface="Tw Cen MT" panose="020B0602020104020603" pitchFamily="34" charset="0"/>
              </a:rPr>
              <a:t>See you soon at CERN!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2759" y="862613"/>
            <a:ext cx="6194073" cy="5675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83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15703" y="164589"/>
            <a:ext cx="11478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w Cen MT" panose="020B0602020104020603" pitchFamily="34" charset="0"/>
              </a:rPr>
              <a:t>The Vision</a:t>
            </a:r>
            <a:endParaRPr lang="en-GB" sz="3200" dirty="0">
              <a:latin typeface="Tw Cen MT" panose="020B0602020104020603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313482" y="1240848"/>
            <a:ext cx="5765864" cy="4744315"/>
            <a:chOff x="3313482" y="1240848"/>
            <a:chExt cx="5765864" cy="4744315"/>
          </a:xfrm>
        </p:grpSpPr>
        <p:sp>
          <p:nvSpPr>
            <p:cNvPr id="3" name="Rectangle 2"/>
            <p:cNvSpPr/>
            <p:nvPr/>
          </p:nvSpPr>
          <p:spPr>
            <a:xfrm>
              <a:off x="3313482" y="1533236"/>
              <a:ext cx="4451927" cy="4451927"/>
            </a:xfrm>
            <a:prstGeom prst="rect">
              <a:avLst/>
            </a:prstGeom>
            <a:noFill/>
            <a:ln w="571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877268" y="1240848"/>
              <a:ext cx="12020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latin typeface="Tw Cen MT" panose="020B0602020104020603" pitchFamily="34" charset="0"/>
                </a:rPr>
                <a:t>Vision</a:t>
              </a:r>
              <a:endParaRPr lang="en-GB" sz="3200" dirty="0">
                <a:latin typeface="Tw Cen MT" panose="020B06020201040206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587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15703" y="164589"/>
            <a:ext cx="11478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w Cen MT" panose="020B0602020104020603" pitchFamily="34" charset="0"/>
              </a:rPr>
              <a:t>ATTRACT: The Vision</a:t>
            </a:r>
            <a:endParaRPr lang="en-GB" sz="3200" dirty="0">
              <a:latin typeface="Tw Cen MT" panose="020B06020201040206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06255" y="3073444"/>
            <a:ext cx="65670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Tw Cen MT" panose="020B0602020104020603" pitchFamily="34" charset="0"/>
              </a:rPr>
              <a:t>A</a:t>
            </a:r>
            <a:r>
              <a:rPr lang="en-US" sz="2800" dirty="0" smtClean="0">
                <a:latin typeface="Tw Cen MT" panose="020B0602020104020603" pitchFamily="34" charset="0"/>
              </a:rPr>
              <a:t> new funding instrument for Europe allowing breakthrough innovation happening.</a:t>
            </a:r>
            <a:endParaRPr lang="en-GB" sz="28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59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15703" y="164589"/>
            <a:ext cx="11478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w Cen MT" panose="020B0602020104020603" pitchFamily="34" charset="0"/>
              </a:rPr>
              <a:t>ATTRACT: The Vision</a:t>
            </a:r>
            <a:endParaRPr lang="en-GB" sz="3200" dirty="0">
              <a:latin typeface="Tw Cen MT" panose="020B06020201040206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10402" y="1147761"/>
            <a:ext cx="82134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Tw Cen MT" panose="020B0602020104020603" pitchFamily="34" charset="0"/>
              </a:rPr>
              <a:t>Why? Because today EC R&amp;D&amp;I funding looks like this…</a:t>
            </a:r>
            <a:endParaRPr lang="en-GB" sz="2800" dirty="0">
              <a:latin typeface="Tw Cen MT" panose="020B0602020104020603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239153" y="1964526"/>
            <a:ext cx="5431857" cy="3802300"/>
            <a:chOff x="3655571" y="2795799"/>
            <a:chExt cx="5431857" cy="38023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5571" y="2795799"/>
              <a:ext cx="5431857" cy="3802300"/>
            </a:xfrm>
            <a:prstGeom prst="rect">
              <a:avLst/>
            </a:prstGeom>
            <a:ln w="2286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sp>
          <p:nvSpPr>
            <p:cNvPr id="8" name="Rectangle 7"/>
            <p:cNvSpPr/>
            <p:nvPr/>
          </p:nvSpPr>
          <p:spPr>
            <a:xfrm>
              <a:off x="3655571" y="3288020"/>
              <a:ext cx="2531462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  <a:latin typeface="Tw Cen MT" panose="020B0602020104020603" pitchFamily="34" charset="0"/>
                </a:rPr>
                <a:t>Breakthrough Innovation </a:t>
              </a:r>
            </a:p>
            <a:p>
              <a:pPr algn="ctr"/>
              <a:r>
                <a:rPr lang="en-US" dirty="0" smtClean="0">
                  <a:solidFill>
                    <a:srgbClr val="FF0000"/>
                  </a:solidFill>
                  <a:latin typeface="Tw Cen MT" panose="020B0602020104020603" pitchFamily="34" charset="0"/>
                </a:rPr>
                <a:t>Needed Risk &amp; Creativity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633521" y="2918688"/>
              <a:ext cx="172194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Tw Cen MT" panose="020B0602020104020603" pitchFamily="34" charset="0"/>
                </a:rPr>
                <a:t>EC Funding Rules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3282997" y="5889715"/>
            <a:ext cx="5388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Tw Cen MT" panose="020B0602020104020603" pitchFamily="34" charset="0"/>
              </a:rPr>
              <a:t>OMG!!! Rules driving the Risk &amp; Creativity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15241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15703" y="164589"/>
            <a:ext cx="11478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w Cen MT" panose="020B0602020104020603" pitchFamily="34" charset="0"/>
              </a:rPr>
              <a:t>ATTRACT: The Vision</a:t>
            </a:r>
            <a:endParaRPr lang="en-GB" sz="3200" dirty="0">
              <a:latin typeface="Tw Cen MT" panose="020B06020201040206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331" y="1274617"/>
            <a:ext cx="4318490" cy="50167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Tw Cen MT" panose="020B0602020104020603" pitchFamily="34" charset="0"/>
              </a:rPr>
              <a:t>How is this vision articulated?</a:t>
            </a:r>
          </a:p>
          <a:p>
            <a:endParaRPr lang="en-US" sz="2800" dirty="0">
              <a:latin typeface="Tw Cen MT" panose="020B06020201040206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w Cen MT" panose="020B0602020104020603" pitchFamily="34" charset="0"/>
              </a:rPr>
              <a:t>With EU Funding.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Tw Cen MT" panose="020B06020201040206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w Cen MT" panose="020B0602020104020603" pitchFamily="34" charset="0"/>
              </a:rPr>
              <a:t>RIs and industry.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Tw Cen MT" panose="020B06020201040206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w Cen MT" panose="020B0602020104020603" pitchFamily="34" charset="0"/>
              </a:rPr>
              <a:t>Detection and Imaging.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Tw Cen MT" panose="020B06020201040206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w Cen MT" panose="020B0602020104020603" pitchFamily="34" charset="0"/>
              </a:rPr>
              <a:t>Co-Innovation.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Tw Cen MT" panose="020B06020201040206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w Cen MT" panose="020B0602020104020603" pitchFamily="34" charset="0"/>
              </a:rPr>
              <a:t>Student Projects.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Tw Cen MT" panose="020B06020201040206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Tw Cen MT" panose="020B0602020104020603" pitchFamily="34" charset="0"/>
              </a:rPr>
              <a:t>Etc….</a:t>
            </a:r>
            <a:endParaRPr lang="en-GB" sz="2400" dirty="0">
              <a:latin typeface="Tw Cen MT" panose="020B06020201040206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27738" y="1890170"/>
            <a:ext cx="636672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00B0F0"/>
                </a:solidFill>
                <a:latin typeface="Tw Cen MT" panose="020B0602020104020603" pitchFamily="34" charset="0"/>
              </a:rPr>
              <a:t>You name it…but all these are </a:t>
            </a:r>
          </a:p>
          <a:p>
            <a:pPr algn="ctr"/>
            <a:r>
              <a:rPr lang="en-US" sz="2400" dirty="0">
                <a:solidFill>
                  <a:srgbClr val="00B0F0"/>
                </a:solidFill>
                <a:latin typeface="Tw Cen MT" panose="020B0602020104020603" pitchFamily="34" charset="0"/>
              </a:rPr>
              <a:t>m</a:t>
            </a:r>
            <a:r>
              <a:rPr lang="en-US" sz="2400" dirty="0" smtClean="0">
                <a:solidFill>
                  <a:srgbClr val="00B0F0"/>
                </a:solidFill>
                <a:latin typeface="Tw Cen MT" panose="020B0602020104020603" pitchFamily="34" charset="0"/>
              </a:rPr>
              <a:t>aterialization elements </a:t>
            </a:r>
          </a:p>
          <a:p>
            <a:pPr algn="ctr"/>
            <a:r>
              <a:rPr lang="en-US" sz="2400" dirty="0" smtClean="0">
                <a:solidFill>
                  <a:srgbClr val="00B0F0"/>
                </a:solidFill>
                <a:latin typeface="Tw Cen MT" panose="020B0602020104020603" pitchFamily="34" charset="0"/>
              </a:rPr>
              <a:t>of the vision.</a:t>
            </a:r>
          </a:p>
          <a:p>
            <a:pPr algn="ctr"/>
            <a:endParaRPr lang="en-US" sz="2400" dirty="0">
              <a:solidFill>
                <a:srgbClr val="00B0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sz="2400" b="1" dirty="0" smtClean="0">
                <a:solidFill>
                  <a:srgbClr val="00B0F0"/>
                </a:solidFill>
                <a:latin typeface="Tw Cen MT" panose="020B0602020104020603" pitchFamily="34" charset="0"/>
              </a:rPr>
              <a:t>Question</a:t>
            </a:r>
            <a:r>
              <a:rPr lang="en-US" sz="2400" dirty="0" smtClean="0">
                <a:solidFill>
                  <a:srgbClr val="00B0F0"/>
                </a:solidFill>
                <a:latin typeface="Tw Cen MT" panose="020B0602020104020603" pitchFamily="34" charset="0"/>
              </a:rPr>
              <a:t>: Could it have been possible without the partners we have on board?</a:t>
            </a:r>
          </a:p>
          <a:p>
            <a:pPr algn="ctr"/>
            <a:endParaRPr lang="en-US" sz="2400" dirty="0">
              <a:solidFill>
                <a:srgbClr val="00B0F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US" sz="2400" b="1" dirty="0" smtClean="0">
                <a:solidFill>
                  <a:srgbClr val="00B0F0"/>
                </a:solidFill>
                <a:latin typeface="Tw Cen MT" panose="020B0602020104020603" pitchFamily="34" charset="0"/>
              </a:rPr>
              <a:t>Answer</a:t>
            </a:r>
            <a:r>
              <a:rPr lang="en-US" sz="2400" dirty="0" smtClean="0">
                <a:solidFill>
                  <a:srgbClr val="00B0F0"/>
                </a:solidFill>
                <a:latin typeface="Tw Cen MT" panose="020B0602020104020603" pitchFamily="34" charset="0"/>
              </a:rPr>
              <a:t>: NO. Because disrupting visions need disruptive mind-sets and forward looking organizations.</a:t>
            </a:r>
            <a:endParaRPr lang="en-US" sz="2400" dirty="0">
              <a:solidFill>
                <a:srgbClr val="00B0F0"/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8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15703" y="164589"/>
            <a:ext cx="11478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w Cen MT" panose="020B0602020104020603" pitchFamily="34" charset="0"/>
              </a:rPr>
              <a:t>ATTRACT: The Shield…(for </a:t>
            </a:r>
            <a:r>
              <a:rPr lang="en-US" sz="3200" dirty="0" err="1" smtClean="0">
                <a:latin typeface="Tw Cen MT" panose="020B0602020104020603" pitchFamily="34" charset="0"/>
              </a:rPr>
              <a:t>IdeaSquare</a:t>
            </a:r>
            <a:r>
              <a:rPr lang="en-US" sz="3200" dirty="0" smtClean="0">
                <a:latin typeface="Tw Cen MT" panose="020B0602020104020603" pitchFamily="34" charset="0"/>
              </a:rPr>
              <a:t>)</a:t>
            </a:r>
            <a:endParaRPr lang="en-GB" sz="3200" dirty="0">
              <a:latin typeface="Tw Cen MT" panose="020B06020201040206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313482" y="1533236"/>
            <a:ext cx="4451927" cy="4451927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116677" y="1240848"/>
            <a:ext cx="1935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B0F0"/>
                </a:solidFill>
                <a:latin typeface="Tw Cen MT" panose="020B0602020104020603" pitchFamily="34" charset="0"/>
              </a:rPr>
              <a:t>Shield</a:t>
            </a:r>
            <a:endParaRPr lang="en-GB" sz="3200" dirty="0">
              <a:solidFill>
                <a:srgbClr val="00B0F0"/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83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34344" y="122225"/>
            <a:ext cx="755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w Cen MT" panose="020B0602020104020603" pitchFamily="34" charset="0"/>
              </a:rPr>
              <a:t>ATTRACT: The Shield…(for </a:t>
            </a:r>
            <a:r>
              <a:rPr lang="en-US" sz="3200" dirty="0" err="1" smtClean="0">
                <a:latin typeface="Tw Cen MT" panose="020B0602020104020603" pitchFamily="34" charset="0"/>
              </a:rPr>
              <a:t>IdeaSquare</a:t>
            </a:r>
            <a:r>
              <a:rPr lang="en-US" sz="3200" dirty="0" smtClean="0">
                <a:latin typeface="Tw Cen MT" panose="020B0602020104020603" pitchFamily="34" charset="0"/>
              </a:rPr>
              <a:t>)</a:t>
            </a:r>
            <a:endParaRPr lang="en-GB" sz="3200" dirty="0">
              <a:latin typeface="Tw Cen MT" panose="020B0602020104020603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-241567" y="707000"/>
            <a:ext cx="9571880" cy="6166755"/>
            <a:chOff x="331087" y="691245"/>
            <a:chExt cx="9571880" cy="6166755"/>
          </a:xfrm>
        </p:grpSpPr>
        <p:grpSp>
          <p:nvGrpSpPr>
            <p:cNvPr id="16" name="Group 15"/>
            <p:cNvGrpSpPr/>
            <p:nvPr/>
          </p:nvGrpSpPr>
          <p:grpSpPr>
            <a:xfrm>
              <a:off x="331087" y="691245"/>
              <a:ext cx="9571880" cy="6166755"/>
              <a:chOff x="1328614" y="538073"/>
              <a:chExt cx="9571880" cy="6166755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4277962" y="1481664"/>
                <a:ext cx="6622532" cy="5223164"/>
                <a:chOff x="4277962" y="1481664"/>
                <a:chExt cx="6622532" cy="5223164"/>
              </a:xfrm>
            </p:grpSpPr>
            <p:pic>
              <p:nvPicPr>
                <p:cNvPr id="5" name="Picture 4"/>
                <p:cNvPicPr>
                  <a:picLocks noChangeAspect="1"/>
                </p:cNvPicPr>
                <p:nvPr/>
              </p:nvPicPr>
              <p:blipFill>
                <a:blip r:embed="rId2" cstate="print">
                  <a:lum bright="70000" contrast="-70000"/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backgroundRemoval t="5222" b="96084" l="4634" r="91829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525471" y="3020289"/>
                  <a:ext cx="3375023" cy="3152765"/>
                </a:xfrm>
                <a:prstGeom prst="rect">
                  <a:avLst/>
                </a:prstGeom>
              </p:spPr>
            </p:pic>
            <p:pic>
              <p:nvPicPr>
                <p:cNvPr id="4" name="Picture 3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277962" y="1481664"/>
                  <a:ext cx="5223164" cy="5223164"/>
                </a:xfrm>
                <a:prstGeom prst="rect">
                  <a:avLst/>
                </a:prstGeom>
                <a:scene3d>
                  <a:camera prst="orthographicFront">
                    <a:rot lat="1800000" lon="20099991" rev="900000"/>
                  </a:camera>
                  <a:lightRig rig="threePt" dir="t"/>
                </a:scene3d>
              </p:spPr>
            </p:pic>
          </p:grpSp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0" b="99125" l="10000" r="9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620118">
                <a:off x="1683217" y="183470"/>
                <a:ext cx="4964436" cy="5673642"/>
              </a:xfrm>
              <a:prstGeom prst="rect">
                <a:avLst/>
              </a:prstGeom>
            </p:spPr>
          </p:pic>
        </p:grpSp>
        <p:sp>
          <p:nvSpPr>
            <p:cNvPr id="17" name="TextBox 16"/>
            <p:cNvSpPr txBox="1"/>
            <p:nvPr/>
          </p:nvSpPr>
          <p:spPr>
            <a:xfrm rot="1027575">
              <a:off x="793367" y="2625031"/>
              <a:ext cx="34193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>
                  <a:solidFill>
                    <a:schemeClr val="bg1"/>
                  </a:solidFill>
                  <a:latin typeface="Tw Cen MT" panose="020B0602020104020603" pitchFamily="34" charset="0"/>
                </a:rPr>
                <a:t>Lack of funding</a:t>
              </a:r>
              <a:endParaRPr lang="en-GB" sz="3200" b="1" dirty="0">
                <a:solidFill>
                  <a:schemeClr val="bg1"/>
                </a:solidFill>
                <a:latin typeface="Tw Cen MT" panose="020B0602020104020603" pitchFamily="34" charset="0"/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17183369">
              <a:off x="3964954" y="3389336"/>
              <a:ext cx="3854125" cy="1654838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98256" y="3846610"/>
              <a:ext cx="698500" cy="903233"/>
            </a:xfrm>
            <a:prstGeom prst="rect">
              <a:avLst/>
            </a:prstGeom>
          </p:spPr>
        </p:pic>
      </p:grpSp>
      <p:sp>
        <p:nvSpPr>
          <p:cNvPr id="21" name="TextBox 20"/>
          <p:cNvSpPr txBox="1"/>
          <p:nvPr/>
        </p:nvSpPr>
        <p:spPr>
          <a:xfrm>
            <a:off x="8377382" y="2751883"/>
            <a:ext cx="342224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w Cen MT" panose="020B0602020104020603" pitchFamily="34" charset="0"/>
              </a:rPr>
              <a:t>A shield allowing us thinking </a:t>
            </a:r>
            <a:r>
              <a:rPr lang="en-US" sz="2800" b="1" dirty="0" smtClean="0">
                <a:latin typeface="Tw Cen MT" panose="020B0602020104020603" pitchFamily="34" charset="0"/>
              </a:rPr>
              <a:t>who</a:t>
            </a:r>
            <a:r>
              <a:rPr lang="en-US" sz="2800" dirty="0" smtClean="0">
                <a:latin typeface="Tw Cen MT" panose="020B0602020104020603" pitchFamily="34" charset="0"/>
              </a:rPr>
              <a:t> do we want to become.</a:t>
            </a:r>
            <a:endParaRPr lang="en-GB" sz="28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31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15703" y="164589"/>
            <a:ext cx="11478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w Cen MT" panose="020B0602020104020603" pitchFamily="34" charset="0"/>
              </a:rPr>
              <a:t>ATTRACT: The Obligation…(for </a:t>
            </a:r>
            <a:r>
              <a:rPr lang="en-US" sz="3200" dirty="0" err="1" smtClean="0">
                <a:latin typeface="Tw Cen MT" panose="020B0602020104020603" pitchFamily="34" charset="0"/>
              </a:rPr>
              <a:t>IdeaSquare</a:t>
            </a:r>
            <a:r>
              <a:rPr lang="en-US" sz="3200" dirty="0" smtClean="0">
                <a:latin typeface="Tw Cen MT" panose="020B0602020104020603" pitchFamily="34" charset="0"/>
              </a:rPr>
              <a:t>)</a:t>
            </a:r>
            <a:endParaRPr lang="en-GB" sz="3200" dirty="0">
              <a:latin typeface="Tw Cen MT" panose="020B06020201040206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313482" y="1533236"/>
            <a:ext cx="4451927" cy="4451927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7849558" y="5623503"/>
            <a:ext cx="2071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Obligation</a:t>
            </a:r>
            <a:endParaRPr lang="en-GB" sz="3200" dirty="0">
              <a:solidFill>
                <a:srgbClr val="FF0000"/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96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700</TotalTime>
  <Words>774</Words>
  <Application>Microsoft Office PowerPoint</Application>
  <PresentationFormat>Widescreen</PresentationFormat>
  <Paragraphs>148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Tw Cen 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Pablo Garcia Tello</dc:creator>
  <cp:lastModifiedBy>Pablo Garcia Tello</cp:lastModifiedBy>
  <cp:revision>74</cp:revision>
  <dcterms:created xsi:type="dcterms:W3CDTF">2020-02-07T09:42:44Z</dcterms:created>
  <dcterms:modified xsi:type="dcterms:W3CDTF">2020-05-12T15:02:57Z</dcterms:modified>
</cp:coreProperties>
</file>