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53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55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481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2835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334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249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50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884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313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711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162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806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C3C60-4155-485A-A1E0-BCADC8F1B6B8}" type="datetimeFigureOut">
              <a:rPr lang="en-GB" smtClean="0"/>
              <a:t>21/05/2020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98DC3-9E66-4F31-A8B9-C2156B6E8B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6258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15627" y="487"/>
            <a:ext cx="12207627" cy="6857513"/>
            <a:chOff x="-15627" y="487"/>
            <a:chExt cx="12207627" cy="6857513"/>
          </a:xfrm>
        </p:grpSpPr>
        <p:grpSp>
          <p:nvGrpSpPr>
            <p:cNvPr id="62" name="Group 61"/>
            <p:cNvGrpSpPr/>
            <p:nvPr/>
          </p:nvGrpSpPr>
          <p:grpSpPr>
            <a:xfrm>
              <a:off x="1" y="609601"/>
              <a:ext cx="12191999" cy="6248399"/>
              <a:chOff x="1" y="609601"/>
              <a:chExt cx="12191999" cy="6248399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1" y="609601"/>
                <a:ext cx="12191999" cy="6248399"/>
                <a:chOff x="1509857" y="585643"/>
                <a:chExt cx="9407525" cy="5667375"/>
              </a:xfrm>
            </p:grpSpPr>
            <p:sp>
              <p:nvSpPr>
                <p:cNvPr id="8" name="Date Placeholder 3"/>
                <p:cNvSpPr txBox="1">
                  <a:spLocks/>
                </p:cNvSpPr>
                <p:nvPr/>
              </p:nvSpPr>
              <p:spPr>
                <a:xfrm>
                  <a:off x="1884508" y="5782280"/>
                  <a:ext cx="3099571" cy="365125"/>
                </a:xfrm>
                <a:prstGeom prst="rect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vert="horz" lIns="91440" tIns="45720" rIns="91440" bIns="45720" rtlCol="0" anchor="t"/>
                <a:lstStyle>
                  <a:defPPr>
                    <a:defRPr lang="en-US"/>
                  </a:defPPr>
                  <a:lvl1pPr marL="0" algn="r" defTabSz="457200" rtl="0" eaLnBrk="1" latinLnBrk="0" hangingPunct="1">
                    <a:defRPr sz="750" b="0" i="1" kern="1200" baseline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j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fld id="{3C633830-2244-49AE-BC4A-47F415C177C6}" type="datetimeFigureOut">
                    <a:rPr lang="en-US" sz="1400" smtClean="0">
                      <a:solidFill>
                        <a:schemeClr val="tx1"/>
                      </a:solidFill>
                      <a:latin typeface="Segoe Print" panose="02000600000000000000" pitchFamily="2" charset="0"/>
                    </a:rPr>
                    <a:pPr/>
                    <a:t>5/21/2020</a:t>
                  </a:fld>
                  <a:endParaRPr lang="en-US" sz="1400" dirty="0">
                    <a:solidFill>
                      <a:schemeClr val="tx1"/>
                    </a:solidFill>
                    <a:latin typeface="Segoe Print" panose="02000600000000000000" pitchFamily="2" charset="0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1509857" y="614218"/>
                  <a:ext cx="9405938" cy="5638800"/>
                </a:xfrm>
                <a:prstGeom prst="rect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Print" panose="02000600000000000000" pitchFamily="2" charset="0"/>
                  </a:endParaRPr>
                </a:p>
              </p:txBody>
            </p:sp>
            <p:sp>
              <p:nvSpPr>
                <p:cNvPr id="14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1509857" y="641206"/>
                  <a:ext cx="1749425" cy="474567"/>
                </a:xfrm>
                <a:prstGeom prst="rect">
                  <a:avLst/>
                </a:prstGeom>
                <a:ln w="28575"/>
                <a:extLst>
                  <a:ext uri="{909E8E84-426E-40dd-AFC4-6F175D3DCCD1}"/>
                  <a:ext uri="{91240B29-F687-4f45-9708-019B960494DF}"/>
                </a:extLst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1400" b="1" dirty="0" smtClean="0">
                      <a:latin typeface="Segoe Print" panose="02000600000000000000" pitchFamily="2" charset="0"/>
                      <a:cs typeface="Arial" charset="0"/>
                    </a:rPr>
                    <a:t>Relation with ATTRACT</a:t>
                  </a:r>
                  <a:endParaRPr lang="en-GB" sz="1400" b="1" dirty="0" smtClean="0">
                    <a:latin typeface="Segoe Print" panose="02000600000000000000" pitchFamily="2" charset="0"/>
                    <a:cs typeface="Arial" charset="0"/>
                  </a:endParaRPr>
                </a:p>
              </p:txBody>
            </p:sp>
            <p:sp>
              <p:nvSpPr>
                <p:cNvPr id="15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1509857" y="4424218"/>
                  <a:ext cx="3413125" cy="279158"/>
                </a:xfrm>
                <a:prstGeom prst="rect">
                  <a:avLst/>
                </a:prstGeom>
                <a:ln w="28575"/>
                <a:extLst>
                  <a:ext uri="{909E8E84-426E-40dd-AFC4-6F175D3DCCD1}"/>
                  <a:ext uri="{91240B29-F687-4f45-9708-019B960494DF}"/>
                </a:extLst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GB" sz="1400" b="1" dirty="0" smtClean="0">
                      <a:latin typeface="Segoe Print" panose="02000600000000000000" pitchFamily="2" charset="0"/>
                      <a:cs typeface="Arial" charset="0"/>
                    </a:rPr>
                    <a:t>How much is going to cost in total?</a:t>
                  </a:r>
                </a:p>
              </p:txBody>
            </p:sp>
            <p:sp>
              <p:nvSpPr>
                <p:cNvPr id="16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3375170" y="2520806"/>
                  <a:ext cx="1751012" cy="669977"/>
                </a:xfrm>
                <a:prstGeom prst="rect">
                  <a:avLst/>
                </a:prstGeom>
                <a:ln w="28575"/>
                <a:extLst>
                  <a:ext uri="{909E8E84-426E-40dd-AFC4-6F175D3DCCD1}"/>
                  <a:ext uri="{91240B29-F687-4f45-9708-019B960494DF}"/>
                </a:extLst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GB" sz="1400" b="1" dirty="0" smtClean="0">
                      <a:latin typeface="Segoe Print" panose="02000600000000000000" pitchFamily="2" charset="0"/>
                      <a:cs typeface="Arial" charset="0"/>
                    </a:rPr>
                    <a:t>How much time do I want them to be involved?</a:t>
                  </a:r>
                </a:p>
              </p:txBody>
            </p:sp>
            <p:sp>
              <p:nvSpPr>
                <p:cNvPr id="17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3362470" y="585643"/>
                  <a:ext cx="1752600" cy="474567"/>
                </a:xfrm>
                <a:prstGeom prst="rect">
                  <a:avLst/>
                </a:prstGeom>
                <a:ln w="28575"/>
                <a:extLst>
                  <a:ext uri="{909E8E84-426E-40dd-AFC4-6F175D3DCCD1}"/>
                  <a:ext uri="{91240B29-F687-4f45-9708-019B960494DF}"/>
                </a:extLst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GB" sz="1400" b="1" dirty="0" smtClean="0">
                      <a:latin typeface="Segoe Print" panose="02000600000000000000" pitchFamily="2" charset="0"/>
                      <a:cs typeface="Arial" charset="0"/>
                    </a:rPr>
                    <a:t>People I need from </a:t>
                  </a:r>
                  <a:r>
                    <a:rPr lang="en-GB" sz="1400" b="1" dirty="0" err="1" smtClean="0">
                      <a:latin typeface="Segoe Print" panose="02000600000000000000" pitchFamily="2" charset="0"/>
                      <a:cs typeface="Arial" charset="0"/>
                    </a:rPr>
                    <a:t>IdeaSquare</a:t>
                  </a:r>
                  <a:endParaRPr lang="en-GB" sz="1400" b="1" dirty="0" smtClean="0">
                    <a:latin typeface="Segoe Print" panose="02000600000000000000" pitchFamily="2" charset="0"/>
                    <a:cs typeface="Arial" charset="0"/>
                  </a:endParaRPr>
                </a:p>
              </p:txBody>
            </p:sp>
            <p:sp>
              <p:nvSpPr>
                <p:cNvPr id="18" name="TextBox 16"/>
                <p:cNvSpPr txBox="1">
                  <a:spLocks noChangeArrowheads="1"/>
                </p:cNvSpPr>
                <p:nvPr/>
              </p:nvSpPr>
              <p:spPr bwMode="auto">
                <a:xfrm>
                  <a:off x="5291282" y="641206"/>
                  <a:ext cx="1749425" cy="279158"/>
                </a:xfrm>
                <a:prstGeom prst="rect">
                  <a:avLst/>
                </a:prstGeom>
                <a:ln w="28575"/>
                <a:extLst>
                  <a:ext uri="{909E8E84-426E-40dd-AFC4-6F175D3DCCD1}"/>
                  <a:ext uri="{91240B29-F687-4f45-9708-019B960494DF}"/>
                </a:extLst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GB" sz="1400" b="1" dirty="0" smtClean="0">
                      <a:latin typeface="Segoe Print" panose="02000600000000000000" pitchFamily="2" charset="0"/>
                      <a:cs typeface="Arial" charset="0"/>
                    </a:rPr>
                    <a:t>My Project Idea</a:t>
                  </a:r>
                </a:p>
              </p:txBody>
            </p:sp>
            <p:sp>
              <p:nvSpPr>
                <p:cNvPr id="19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7147070" y="620568"/>
                  <a:ext cx="1749425" cy="474567"/>
                </a:xfrm>
                <a:prstGeom prst="rect">
                  <a:avLst/>
                </a:prstGeom>
                <a:ln w="28575"/>
                <a:extLst>
                  <a:ext uri="{909E8E84-426E-40dd-AFC4-6F175D3DCCD1}"/>
                  <a:ext uri="{91240B29-F687-4f45-9708-019B960494DF}"/>
                </a:extLst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GB" sz="1400" b="1" dirty="0" smtClean="0">
                      <a:latin typeface="Segoe Print" panose="02000600000000000000" pitchFamily="2" charset="0"/>
                      <a:cs typeface="Arial" charset="0"/>
                    </a:rPr>
                    <a:t>People I need from outside </a:t>
                  </a:r>
                  <a:r>
                    <a:rPr lang="en-GB" sz="1400" b="1" dirty="0" err="1" smtClean="0">
                      <a:latin typeface="Segoe Print" panose="02000600000000000000" pitchFamily="2" charset="0"/>
                      <a:cs typeface="Arial" charset="0"/>
                    </a:rPr>
                    <a:t>IdeaSquare</a:t>
                  </a:r>
                  <a:endParaRPr lang="en-GB" sz="1400" b="1" dirty="0" smtClean="0">
                    <a:latin typeface="Segoe Print" panose="02000600000000000000" pitchFamily="2" charset="0"/>
                    <a:cs typeface="Arial" charset="0"/>
                  </a:endParaRPr>
                </a:p>
              </p:txBody>
            </p:sp>
            <p:sp>
              <p:nvSpPr>
                <p:cNvPr id="20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9083820" y="641206"/>
                  <a:ext cx="1749425" cy="474567"/>
                </a:xfrm>
                <a:prstGeom prst="rect">
                  <a:avLst/>
                </a:prstGeom>
                <a:ln w="28575"/>
                <a:extLst>
                  <a:ext uri="{909E8E84-426E-40dd-AFC4-6F175D3DCCD1}"/>
                  <a:ext uri="{91240B29-F687-4f45-9708-019B960494DF}"/>
                </a:extLst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GB" sz="1400" b="1" dirty="0" smtClean="0">
                      <a:latin typeface="Segoe Print" panose="02000600000000000000" pitchFamily="2" charset="0"/>
                      <a:cs typeface="Arial" charset="0"/>
                    </a:rPr>
                    <a:t>Implementation Timeline</a:t>
                  </a:r>
                </a:p>
              </p:txBody>
            </p:sp>
            <p:sp>
              <p:nvSpPr>
                <p:cNvPr id="21" name="TextBox 22"/>
                <p:cNvSpPr txBox="1">
                  <a:spLocks noChangeArrowheads="1"/>
                </p:cNvSpPr>
                <p:nvPr/>
              </p:nvSpPr>
              <p:spPr bwMode="auto">
                <a:xfrm>
                  <a:off x="6239020" y="4424218"/>
                  <a:ext cx="3905250" cy="279158"/>
                </a:xfrm>
                <a:prstGeom prst="rect">
                  <a:avLst/>
                </a:prstGeom>
                <a:ln w="28575"/>
                <a:extLst>
                  <a:ext uri="{909E8E84-426E-40dd-AFC4-6F175D3DCCD1}"/>
                  <a:ext uri="{91240B29-F687-4f45-9708-019B960494DF}"/>
                </a:extLst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GB" sz="1400" b="1" dirty="0" smtClean="0">
                      <a:latin typeface="Segoe Print" panose="02000600000000000000" pitchFamily="2" charset="0"/>
                      <a:cs typeface="Arial" charset="0"/>
                    </a:rPr>
                    <a:t>How much I can/expect getting for funding it?</a:t>
                  </a:r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1509857" y="614218"/>
                  <a:ext cx="1879600" cy="3810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Print" panose="02000600000000000000" pitchFamily="2" charset="0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3389457" y="612631"/>
                  <a:ext cx="1881188" cy="1882775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Print" panose="02000600000000000000" pitchFamily="2" charset="0"/>
                  </a:endParaRPr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3389457" y="2495406"/>
                  <a:ext cx="1881188" cy="1928812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Print" panose="02000600000000000000" pitchFamily="2" charset="0"/>
                  </a:endParaRP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5270645" y="614218"/>
                  <a:ext cx="1879600" cy="3810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Print" panose="02000600000000000000" pitchFamily="2" charset="0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7150245" y="614218"/>
                  <a:ext cx="1879600" cy="1882775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Print" panose="02000600000000000000" pitchFamily="2" charset="0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7150245" y="2495406"/>
                  <a:ext cx="1879600" cy="1928812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Print" panose="02000600000000000000" pitchFamily="2" charset="0"/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9036195" y="614218"/>
                  <a:ext cx="1881187" cy="3810000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Print" panose="02000600000000000000" pitchFamily="2" charset="0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1509857" y="4432156"/>
                  <a:ext cx="4713288" cy="1820862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Print" panose="02000600000000000000" pitchFamily="2" charset="0"/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6223145" y="4432156"/>
                  <a:ext cx="4692650" cy="1820862"/>
                </a:xfrm>
                <a:prstGeom prst="rec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Segoe Print" panose="02000600000000000000" pitchFamily="2" charset="0"/>
                  </a:endParaRPr>
                </a:p>
              </p:txBody>
            </p:sp>
            <p:sp>
              <p:nvSpPr>
                <p:cNvPr id="31" name="TextBox 14"/>
                <p:cNvSpPr txBox="1">
                  <a:spLocks noChangeArrowheads="1"/>
                </p:cNvSpPr>
                <p:nvPr/>
              </p:nvSpPr>
              <p:spPr bwMode="auto">
                <a:xfrm>
                  <a:off x="7166120" y="2522108"/>
                  <a:ext cx="1846262" cy="474567"/>
                </a:xfrm>
                <a:prstGeom prst="rect">
                  <a:avLst/>
                </a:prstGeom>
                <a:ln w="28575">
                  <a:noFill/>
                </a:ln>
                <a:extLst>
                  <a:ext uri="{909E8E84-426E-40dd-AFC4-6F175D3DCCD1}"/>
                  <a:ext uri="{91240B29-F687-4f45-9708-019B960494DF}"/>
                </a:extLst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GB" sz="1400" b="1" dirty="0" smtClean="0">
                      <a:solidFill>
                        <a:srgbClr val="FFFF00"/>
                      </a:solidFill>
                      <a:latin typeface="Segoe Print" panose="02000600000000000000" pitchFamily="2" charset="0"/>
                      <a:cs typeface="Arial" charset="0"/>
                    </a:rPr>
                    <a:t>How much time do </a:t>
                  </a:r>
                  <a:r>
                    <a:rPr lang="en-GB" sz="1400" b="1" dirty="0" smtClean="0">
                      <a:solidFill>
                        <a:srgbClr val="FFFF00"/>
                      </a:solidFill>
                      <a:latin typeface="Segoe Print" panose="02000600000000000000" pitchFamily="2" charset="0"/>
                      <a:cs typeface="Arial" charset="0"/>
                    </a:rPr>
                    <a:t>they need to spend?</a:t>
                  </a:r>
                  <a:endPara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endParaRPr>
                </a:p>
              </p:txBody>
            </p:sp>
          </p:grpSp>
          <p:sp>
            <p:nvSpPr>
              <p:cNvPr id="33" name="TextBox 14"/>
              <p:cNvSpPr txBox="1">
                <a:spLocks noChangeArrowheads="1"/>
              </p:cNvSpPr>
              <p:nvPr/>
            </p:nvSpPr>
            <p:spPr bwMode="auto">
              <a:xfrm>
                <a:off x="4892437" y="667291"/>
                <a:ext cx="2394783" cy="523220"/>
              </a:xfrm>
              <a:prstGeom prst="rect">
                <a:avLst/>
              </a:prstGeom>
              <a:ln w="28575">
                <a:noFill/>
              </a:ln>
              <a:extLst>
                <a:ext uri="{909E8E84-426E-40dd-AFC4-6F175D3DCCD1}"/>
                <a:ext uri="{91240B29-F687-4f45-9708-019B960494DF}"/>
              </a:extLst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Value Proposition and time I will dedicate to it</a:t>
                </a:r>
                <a:endParaRPr lang="en-GB" sz="1400" b="1" dirty="0" smtClean="0">
                  <a:solidFill>
                    <a:srgbClr val="FFFF00"/>
                  </a:solidFill>
                  <a:latin typeface="Segoe Print" panose="02000600000000000000" pitchFamily="2" charset="0"/>
                  <a:cs typeface="Arial" charset="0"/>
                </a:endParaRPr>
              </a:p>
            </p:txBody>
          </p:sp>
          <p:sp>
            <p:nvSpPr>
              <p:cNvPr id="55" name="TextBox 14"/>
              <p:cNvSpPr txBox="1">
                <a:spLocks noChangeArrowheads="1"/>
              </p:cNvSpPr>
              <p:nvPr/>
            </p:nvSpPr>
            <p:spPr bwMode="auto">
              <a:xfrm>
                <a:off x="6173" y="668795"/>
                <a:ext cx="2411243" cy="523220"/>
              </a:xfrm>
              <a:prstGeom prst="rect">
                <a:avLst/>
              </a:prstGeom>
              <a:ln w="28575">
                <a:noFill/>
              </a:ln>
              <a:extLst>
                <a:ext uri="{909E8E84-426E-40dd-AFC4-6F175D3DCCD1}"/>
                <a:ext uri="{91240B29-F687-4f45-9708-019B960494DF}"/>
              </a:extLst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Relation with ATTRACT and deliverables</a:t>
                </a:r>
                <a:endParaRPr lang="en-GB" sz="1400" b="1" dirty="0" smtClean="0">
                  <a:solidFill>
                    <a:srgbClr val="FFFF00"/>
                  </a:solidFill>
                  <a:latin typeface="Segoe Print" panose="02000600000000000000" pitchFamily="2" charset="0"/>
                  <a:cs typeface="Arial" charset="0"/>
                </a:endParaRPr>
              </a:p>
            </p:txBody>
          </p:sp>
          <p:sp>
            <p:nvSpPr>
              <p:cNvPr id="56" name="TextBox 14"/>
              <p:cNvSpPr txBox="1">
                <a:spLocks noChangeArrowheads="1"/>
              </p:cNvSpPr>
              <p:nvPr/>
            </p:nvSpPr>
            <p:spPr bwMode="auto">
              <a:xfrm>
                <a:off x="27709" y="4868361"/>
                <a:ext cx="6040582" cy="307777"/>
              </a:xfrm>
              <a:prstGeom prst="rect">
                <a:avLst/>
              </a:prstGeom>
              <a:ln w="28575">
                <a:noFill/>
              </a:ln>
              <a:extLst>
                <a:ext uri="{909E8E84-426E-40dd-AFC4-6F175D3DCCD1}"/>
                <a:ext uri="{91240B29-F687-4f45-9708-019B960494DF}"/>
              </a:extLst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Costs and Financing: Present</a:t>
                </a:r>
                <a:endParaRPr lang="en-GB" sz="1400" b="1" dirty="0" smtClean="0">
                  <a:solidFill>
                    <a:srgbClr val="FFFF00"/>
                  </a:solidFill>
                  <a:latin typeface="Segoe Print" panose="02000600000000000000" pitchFamily="2" charset="0"/>
                  <a:cs typeface="Arial" charset="0"/>
                </a:endParaRPr>
              </a:p>
            </p:txBody>
          </p:sp>
          <p:sp>
            <p:nvSpPr>
              <p:cNvPr id="57" name="TextBox 14"/>
              <p:cNvSpPr txBox="1">
                <a:spLocks noChangeArrowheads="1"/>
              </p:cNvSpPr>
              <p:nvPr/>
            </p:nvSpPr>
            <p:spPr bwMode="auto">
              <a:xfrm>
                <a:off x="6140333" y="4860514"/>
                <a:ext cx="6014636" cy="307777"/>
              </a:xfrm>
              <a:prstGeom prst="rect">
                <a:avLst/>
              </a:prstGeom>
              <a:ln w="28575">
                <a:noFill/>
              </a:ln>
              <a:extLst>
                <a:ext uri="{909E8E84-426E-40dd-AFC4-6F175D3DCCD1}"/>
                <a:ext uri="{91240B29-F687-4f45-9708-019B960494DF}"/>
              </a:extLst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Costs and Financing: Future</a:t>
                </a:r>
                <a:endParaRPr lang="en-GB" sz="1400" b="1" dirty="0" smtClean="0">
                  <a:solidFill>
                    <a:srgbClr val="FFFF00"/>
                  </a:solidFill>
                  <a:latin typeface="Segoe Print" panose="02000600000000000000" pitchFamily="2" charset="0"/>
                  <a:cs typeface="Arial" charset="0"/>
                </a:endParaRPr>
              </a:p>
            </p:txBody>
          </p:sp>
          <p:sp>
            <p:nvSpPr>
              <p:cNvPr id="58" name="TextBox 14"/>
              <p:cNvSpPr txBox="1">
                <a:spLocks noChangeArrowheads="1"/>
              </p:cNvSpPr>
              <p:nvPr/>
            </p:nvSpPr>
            <p:spPr bwMode="auto">
              <a:xfrm>
                <a:off x="2444161" y="2741408"/>
                <a:ext cx="2409186" cy="523220"/>
              </a:xfrm>
              <a:prstGeom prst="rect">
                <a:avLst/>
              </a:prstGeom>
              <a:ln w="28575">
                <a:noFill/>
              </a:ln>
              <a:extLst>
                <a:ext uri="{909E8E84-426E-40dd-AFC4-6F175D3DCCD1}"/>
                <a:ext uri="{91240B29-F687-4f45-9708-019B960494DF}"/>
              </a:extLst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How much time do </a:t>
                </a:r>
                <a:r>
                  <a: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they need to spend?</a:t>
                </a:r>
                <a:endParaRPr lang="en-GB" sz="1400" b="1" dirty="0" smtClean="0">
                  <a:solidFill>
                    <a:srgbClr val="FFFF00"/>
                  </a:solidFill>
                  <a:latin typeface="Segoe Print" panose="02000600000000000000" pitchFamily="2" charset="0"/>
                  <a:cs typeface="Arial" charset="0"/>
                </a:endParaRPr>
              </a:p>
            </p:txBody>
          </p:sp>
          <p:sp>
            <p:nvSpPr>
              <p:cNvPr id="59" name="TextBox 14"/>
              <p:cNvSpPr txBox="1">
                <a:spLocks noChangeArrowheads="1"/>
              </p:cNvSpPr>
              <p:nvPr/>
            </p:nvSpPr>
            <p:spPr bwMode="auto">
              <a:xfrm>
                <a:off x="2466532" y="648832"/>
                <a:ext cx="2401216" cy="738664"/>
              </a:xfrm>
              <a:prstGeom prst="rect">
                <a:avLst/>
              </a:prstGeom>
              <a:ln w="28575">
                <a:noFill/>
              </a:ln>
              <a:extLst>
                <a:ext uri="{909E8E84-426E-40dd-AFC4-6F175D3DCCD1}"/>
                <a:ext uri="{91240B29-F687-4f45-9708-019B960494DF}"/>
              </a:extLst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Who can participate, and how from </a:t>
                </a:r>
                <a:r>
                  <a:rPr lang="en-GB" sz="1400" b="1" dirty="0" err="1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IdeaSquare</a:t>
                </a:r>
                <a:r>
                  <a: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?</a:t>
                </a:r>
                <a:endParaRPr lang="en-GB" sz="1400" b="1" dirty="0" smtClean="0">
                  <a:solidFill>
                    <a:srgbClr val="FFFF00"/>
                  </a:solidFill>
                  <a:latin typeface="Segoe Print" panose="02000600000000000000" pitchFamily="2" charset="0"/>
                  <a:cs typeface="Arial" charset="0"/>
                </a:endParaRPr>
              </a:p>
            </p:txBody>
          </p:sp>
          <p:sp>
            <p:nvSpPr>
              <p:cNvPr id="60" name="TextBox 14"/>
              <p:cNvSpPr txBox="1">
                <a:spLocks noChangeArrowheads="1"/>
              </p:cNvSpPr>
              <p:nvPr/>
            </p:nvSpPr>
            <p:spPr bwMode="auto">
              <a:xfrm>
                <a:off x="7337559" y="668795"/>
                <a:ext cx="2385591" cy="738664"/>
              </a:xfrm>
              <a:prstGeom prst="rect">
                <a:avLst/>
              </a:prstGeom>
              <a:ln w="28575">
                <a:noFill/>
              </a:ln>
              <a:extLst>
                <a:ext uri="{909E8E84-426E-40dd-AFC4-6F175D3DCCD1}"/>
                <a:ext uri="{91240B29-F687-4f45-9708-019B960494DF}"/>
              </a:extLst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Who can participate, and how from outside </a:t>
                </a:r>
                <a:r>
                  <a:rPr lang="en-GB" sz="1400" b="1" dirty="0" err="1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IdeaSquare</a:t>
                </a:r>
                <a:r>
                  <a: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?</a:t>
                </a:r>
                <a:endParaRPr lang="en-GB" sz="1400" b="1" dirty="0" smtClean="0">
                  <a:solidFill>
                    <a:srgbClr val="FFFF00"/>
                  </a:solidFill>
                  <a:latin typeface="Segoe Print" panose="02000600000000000000" pitchFamily="2" charset="0"/>
                  <a:cs typeface="Arial" charset="0"/>
                </a:endParaRPr>
              </a:p>
            </p:txBody>
          </p:sp>
          <p:sp>
            <p:nvSpPr>
              <p:cNvPr id="61" name="TextBox 14"/>
              <p:cNvSpPr txBox="1">
                <a:spLocks noChangeArrowheads="1"/>
              </p:cNvSpPr>
              <p:nvPr/>
            </p:nvSpPr>
            <p:spPr bwMode="auto">
              <a:xfrm>
                <a:off x="9788026" y="668795"/>
                <a:ext cx="2379284" cy="307777"/>
              </a:xfrm>
              <a:prstGeom prst="rect">
                <a:avLst/>
              </a:prstGeom>
              <a:ln w="28575">
                <a:noFill/>
              </a:ln>
              <a:extLst>
                <a:ext uri="{909E8E84-426E-40dd-AFC4-6F175D3DCCD1}"/>
                <a:ext uri="{91240B29-F687-4f45-9708-019B960494DF}"/>
              </a:extLst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GB" sz="1400" b="1" dirty="0" smtClean="0">
                    <a:solidFill>
                      <a:srgbClr val="FFFF00"/>
                    </a:solidFill>
                    <a:latin typeface="Segoe Print" panose="02000600000000000000" pitchFamily="2" charset="0"/>
                    <a:cs typeface="Arial" charset="0"/>
                  </a:rPr>
                  <a:t>Implementation</a:t>
                </a:r>
                <a:endParaRPr lang="en-GB" sz="1400" b="1" dirty="0" smtClean="0">
                  <a:solidFill>
                    <a:srgbClr val="FFFF00"/>
                  </a:solidFill>
                  <a:latin typeface="Segoe Print" panose="02000600000000000000" pitchFamily="2" charset="0"/>
                  <a:cs typeface="Arial" charset="0"/>
                </a:endParaRPr>
              </a:p>
            </p:txBody>
          </p:sp>
        </p:grpSp>
        <p:sp>
          <p:nvSpPr>
            <p:cNvPr id="63" name="TextBox 14"/>
            <p:cNvSpPr txBox="1">
              <a:spLocks noChangeArrowheads="1"/>
            </p:cNvSpPr>
            <p:nvPr/>
          </p:nvSpPr>
          <p:spPr bwMode="auto">
            <a:xfrm>
              <a:off x="0" y="487"/>
              <a:ext cx="12192000" cy="400110"/>
            </a:xfrm>
            <a:prstGeom prst="rect">
              <a:avLst/>
            </a:prstGeom>
            <a:ln w="28575">
              <a:noFill/>
            </a:ln>
            <a:extLst>
              <a:ext uri="{909E8E84-426E-40dd-AFC4-6F175D3DCCD1}"/>
              <a:ext uri="{91240B29-F687-4f45-9708-019B960494DF}"/>
            </a:extLst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GB" sz="2000" b="1" dirty="0" smtClean="0">
                  <a:solidFill>
                    <a:srgbClr val="00B050"/>
                  </a:solidFill>
                  <a:latin typeface="Segoe Print" panose="02000600000000000000" pitchFamily="2" charset="0"/>
                  <a:cs typeface="Arial" charset="0"/>
                </a:rPr>
                <a:t>Project Idea Pitch: Design the Future (</a:t>
              </a:r>
              <a:r>
                <a:rPr lang="en-GB" sz="2000" b="1" dirty="0" err="1" smtClean="0">
                  <a:solidFill>
                    <a:srgbClr val="00B050"/>
                  </a:solidFill>
                  <a:latin typeface="Segoe Print" panose="02000600000000000000" pitchFamily="2" charset="0"/>
                  <a:cs typeface="Arial" charset="0"/>
                </a:rPr>
                <a:t>DtF</a:t>
              </a:r>
              <a:r>
                <a:rPr lang="en-GB" sz="2000" b="1" dirty="0" smtClean="0">
                  <a:solidFill>
                    <a:srgbClr val="00B050"/>
                  </a:solidFill>
                  <a:latin typeface="Segoe Print" panose="02000600000000000000" pitchFamily="2" charset="0"/>
                  <a:cs typeface="Arial" charset="0"/>
                </a:rPr>
                <a:t>)</a:t>
              </a:r>
              <a:endParaRPr lang="en-GB" sz="2000" b="1" dirty="0" smtClean="0">
                <a:solidFill>
                  <a:srgbClr val="00B050"/>
                </a:solidFill>
                <a:latin typeface="Segoe Print" panose="02000600000000000000" pitchFamily="2" charset="0"/>
                <a:cs typeface="Arial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814772" y="1225585"/>
              <a:ext cx="2268188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DtF</a:t>
              </a:r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 is a workshop based on modules testing different methodologies.</a:t>
              </a:r>
            </a:p>
            <a:p>
              <a:pPr algn="ctr"/>
              <a:endParaRPr lang="en-US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The overall workshop is minimum a week but modules can be implemented separately as well.</a:t>
              </a:r>
            </a:p>
            <a:p>
              <a:pPr algn="ctr"/>
              <a:endParaRPr lang="en-US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Its preparation will take approx. 1 week plus another one for implementation and a 3 days for a final summary with material for CIJ.</a:t>
              </a:r>
            </a:p>
            <a:p>
              <a:pPr algn="ctr"/>
              <a:endParaRPr lang="en-US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(I am counting full time)</a:t>
              </a:r>
              <a:endParaRPr lang="en-GB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5617" y="1723252"/>
              <a:ext cx="2268188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It can be included in the student projects planned for ATTRACT Phase 2.</a:t>
              </a:r>
            </a:p>
            <a:p>
              <a:pPr algn="ctr"/>
              <a:endParaRPr lang="en-US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The deliverable for the students is a video.</a:t>
              </a:r>
            </a:p>
            <a:p>
              <a:pPr algn="ctr"/>
              <a:endParaRPr lang="en-US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The deliverable for ATTRACT is an article in CIJ plus dissemination material (e.g. a factsheet) </a:t>
              </a:r>
              <a:endParaRPr lang="en-GB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922436" y="1294858"/>
              <a:ext cx="2324383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A testbed for piloting new creativity, design and innovation methodologies </a:t>
              </a: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“made in </a:t>
              </a:r>
              <a:r>
                <a:rPr lang="en-US" sz="1200" dirty="0" err="1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IdeaSquare</a:t>
              </a:r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” beyond </a:t>
              </a: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Design Thinking and based on how technology influences the future you imagine and vice versa.</a:t>
              </a:r>
            </a:p>
            <a:p>
              <a:pPr algn="ctr"/>
              <a:endParaRPr lang="en-US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  <a:p>
              <a:pPr algn="ctr"/>
              <a:endParaRPr lang="en-US" sz="1200" dirty="0" smtClean="0">
                <a:solidFill>
                  <a:srgbClr val="00B0F0"/>
                </a:solidFill>
                <a:latin typeface="Segoe Print" panose="02000600000000000000" pitchFamily="2" charset="0"/>
              </a:endParaRP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I will dedicate between 30 and 40% of my time as owner to make it happen.</a:t>
              </a:r>
            </a:p>
            <a:p>
              <a:pPr algn="ctr"/>
              <a:endParaRPr lang="en-US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I would need 3% of time from someone to help me with logistics.</a:t>
              </a:r>
              <a:endParaRPr lang="en-GB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425271" y="1396248"/>
              <a:ext cx="22681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Anyone interested in running a methodology module.</a:t>
              </a:r>
            </a:p>
            <a:p>
              <a:pPr algn="ctr"/>
              <a:endParaRPr lang="en-US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Propose a module and make sure it happens.</a:t>
              </a:r>
              <a:endParaRPr lang="en-GB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322548" y="1385703"/>
              <a:ext cx="22681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Anyone interested in running a methodology module.</a:t>
              </a:r>
            </a:p>
            <a:p>
              <a:pPr algn="ctr"/>
              <a:endParaRPr lang="en-US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Propose a module and make sure it happens.</a:t>
              </a:r>
              <a:endParaRPr lang="en-GB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407676" y="3509827"/>
              <a:ext cx="22681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Delivering a module no more than 2% of your time.</a:t>
              </a:r>
              <a:endParaRPr lang="en-GB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362207" y="3483528"/>
              <a:ext cx="22681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Delivering a module no more than 2% of their time.</a:t>
              </a:r>
              <a:endParaRPr lang="en-GB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-15627" y="5621392"/>
              <a:ext cx="53210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It can be financed by ATTRACT Phase 2 full cost.</a:t>
              </a:r>
              <a:endParaRPr lang="en-GB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320527" y="5358813"/>
              <a:ext cx="532106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I will use next year for the goal of organizing a pilot financed by sponsors and involving students plus C-levels.</a:t>
              </a:r>
            </a:p>
            <a:p>
              <a:pPr algn="ctr"/>
              <a:endParaRPr lang="en-US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  <a:p>
              <a:pPr algn="ctr"/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Pipeline of interested leads: La </a:t>
              </a:r>
              <a:r>
                <a:rPr lang="en-US" sz="1200" dirty="0" err="1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Caixa</a:t>
              </a:r>
              <a:r>
                <a:rPr lang="en-US" sz="1200" dirty="0" smtClean="0">
                  <a:solidFill>
                    <a:srgbClr val="00B0F0"/>
                  </a:solidFill>
                  <a:latin typeface="Segoe Print" panose="02000600000000000000" pitchFamily="2" charset="0"/>
                </a:rPr>
                <a:t>, WEF, IMD; I will explore with Ezri if we can find sponsors in Israel.</a:t>
              </a:r>
              <a:endParaRPr lang="en-GB" sz="1200" dirty="0">
                <a:solidFill>
                  <a:srgbClr val="00B0F0"/>
                </a:solidFill>
                <a:latin typeface="Segoe Print" panose="020006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348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403</Words>
  <Application>Microsoft Office PowerPoint</Application>
  <PresentationFormat>Widescreen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MS PGothic</vt:lpstr>
      <vt:lpstr>Arial</vt:lpstr>
      <vt:lpstr>Calibri</vt:lpstr>
      <vt:lpstr>Calibri Light</vt:lpstr>
      <vt:lpstr>Segoe Print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Pablo Garcia Tello</cp:lastModifiedBy>
  <cp:revision>6</cp:revision>
  <dcterms:created xsi:type="dcterms:W3CDTF">2020-05-21T13:02:50Z</dcterms:created>
  <dcterms:modified xsi:type="dcterms:W3CDTF">2020-05-21T13:45:06Z</dcterms:modified>
</cp:coreProperties>
</file>