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221"/>
  </p:normalViewPr>
  <p:slideViewPr>
    <p:cSldViewPr snapToGrid="0" snapToObjects="1">
      <p:cViewPr varScale="1">
        <p:scale>
          <a:sx n="97" d="100"/>
          <a:sy n="97" d="100"/>
        </p:scale>
        <p:origin x="6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797E20B-2E70-45C5-A587-18A9DC103628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6CEAA695-06B4-47BD-8E11-6775EC1D9CD1}">
      <dgm:prSet/>
      <dgm:spPr/>
      <dgm:t>
        <a:bodyPr/>
        <a:lstStyle/>
        <a:p>
          <a:pPr>
            <a:defRPr cap="all"/>
          </a:pPr>
          <a:r>
            <a:rPr lang="en-FI"/>
            <a:t>Supporting the fuzzy front-end of innovation through inspiring bright young students to become trailbreakers</a:t>
          </a:r>
          <a:endParaRPr lang="en-US"/>
        </a:p>
      </dgm:t>
    </dgm:pt>
    <dgm:pt modelId="{B6C9E009-FEB2-4C33-BA7D-698DBE53194E}" type="parTrans" cxnId="{C8AE962E-CF5F-4B0B-9AC4-0C70296011BC}">
      <dgm:prSet/>
      <dgm:spPr/>
      <dgm:t>
        <a:bodyPr/>
        <a:lstStyle/>
        <a:p>
          <a:endParaRPr lang="en-US"/>
        </a:p>
      </dgm:t>
    </dgm:pt>
    <dgm:pt modelId="{8A5F5727-745C-4315-B981-C3FA914EF0F0}" type="sibTrans" cxnId="{C8AE962E-CF5F-4B0B-9AC4-0C70296011BC}">
      <dgm:prSet/>
      <dgm:spPr/>
      <dgm:t>
        <a:bodyPr/>
        <a:lstStyle/>
        <a:p>
          <a:endParaRPr lang="en-US"/>
        </a:p>
      </dgm:t>
    </dgm:pt>
    <dgm:pt modelId="{7DB2D68D-3B13-40E2-BFD2-9D1E8C3A77EA}">
      <dgm:prSet/>
      <dgm:spPr/>
      <dgm:t>
        <a:bodyPr/>
        <a:lstStyle/>
        <a:p>
          <a:pPr>
            <a:defRPr cap="all"/>
          </a:pPr>
          <a:r>
            <a:rPr lang="en-FI"/>
            <a:t>To provide a testbed for new methodologies in exploring the creation of break-through innovation</a:t>
          </a:r>
          <a:endParaRPr lang="en-US"/>
        </a:p>
      </dgm:t>
    </dgm:pt>
    <dgm:pt modelId="{209674D1-D501-4F79-B753-439C7352549C}" type="parTrans" cxnId="{2D9B3B84-19C5-47D5-80BA-ABC79008666A}">
      <dgm:prSet/>
      <dgm:spPr/>
      <dgm:t>
        <a:bodyPr/>
        <a:lstStyle/>
        <a:p>
          <a:endParaRPr lang="en-US"/>
        </a:p>
      </dgm:t>
    </dgm:pt>
    <dgm:pt modelId="{3BD1FAE6-71AC-4AB2-B764-50A3580AE745}" type="sibTrans" cxnId="{2D9B3B84-19C5-47D5-80BA-ABC79008666A}">
      <dgm:prSet/>
      <dgm:spPr/>
      <dgm:t>
        <a:bodyPr/>
        <a:lstStyle/>
        <a:p>
          <a:endParaRPr lang="en-US"/>
        </a:p>
      </dgm:t>
    </dgm:pt>
    <dgm:pt modelId="{B06E1AE9-8FBA-473B-B0DD-7143CA871AB7}">
      <dgm:prSet/>
      <dgm:spPr/>
      <dgm:t>
        <a:bodyPr/>
        <a:lstStyle/>
        <a:p>
          <a:pPr>
            <a:defRPr cap="all"/>
          </a:pPr>
          <a:r>
            <a:rPr lang="en-FI"/>
            <a:t>To provide a glimpse to people on what CERN is about</a:t>
          </a:r>
          <a:endParaRPr lang="en-US"/>
        </a:p>
      </dgm:t>
    </dgm:pt>
    <dgm:pt modelId="{6BD4A64A-45C4-4C00-8013-AFED5D2EB3AE}" type="parTrans" cxnId="{4A079C1E-C75E-4311-AEE5-0342C2FEF04D}">
      <dgm:prSet/>
      <dgm:spPr/>
      <dgm:t>
        <a:bodyPr/>
        <a:lstStyle/>
        <a:p>
          <a:endParaRPr lang="en-US"/>
        </a:p>
      </dgm:t>
    </dgm:pt>
    <dgm:pt modelId="{99FDA58F-3C7D-455A-A55F-465287FDB60A}" type="sibTrans" cxnId="{4A079C1E-C75E-4311-AEE5-0342C2FEF04D}">
      <dgm:prSet/>
      <dgm:spPr/>
      <dgm:t>
        <a:bodyPr/>
        <a:lstStyle/>
        <a:p>
          <a:endParaRPr lang="en-US"/>
        </a:p>
      </dgm:t>
    </dgm:pt>
    <dgm:pt modelId="{40C43677-C128-40F2-A97F-49CE997AA160}" type="pres">
      <dgm:prSet presAssocID="{F797E20B-2E70-45C5-A587-18A9DC103628}" presName="root" presStyleCnt="0">
        <dgm:presLayoutVars>
          <dgm:dir/>
          <dgm:resizeHandles val="exact"/>
        </dgm:presLayoutVars>
      </dgm:prSet>
      <dgm:spPr/>
    </dgm:pt>
    <dgm:pt modelId="{3B9DA4C9-B9E5-4DEA-A94A-45ACAF08F50B}" type="pres">
      <dgm:prSet presAssocID="{6CEAA695-06B4-47BD-8E11-6775EC1D9CD1}" presName="compNode" presStyleCnt="0"/>
      <dgm:spPr/>
    </dgm:pt>
    <dgm:pt modelId="{2BEF2CCC-64FD-4FCB-AA05-DC7E209C1F36}" type="pres">
      <dgm:prSet presAssocID="{6CEAA695-06B4-47BD-8E11-6775EC1D9CD1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044482B3-963D-41B5-AE8A-FBC30E75DE5A}" type="pres">
      <dgm:prSet presAssocID="{6CEAA695-06B4-47BD-8E11-6775EC1D9CD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D2176DE5-9951-40DA-827A-456BC774CEE5}" type="pres">
      <dgm:prSet presAssocID="{6CEAA695-06B4-47BD-8E11-6775EC1D9CD1}" presName="spaceRect" presStyleCnt="0"/>
      <dgm:spPr/>
    </dgm:pt>
    <dgm:pt modelId="{BFB4E93E-85CD-49DC-A1CF-51643A7FABC3}" type="pres">
      <dgm:prSet presAssocID="{6CEAA695-06B4-47BD-8E11-6775EC1D9CD1}" presName="textRect" presStyleLbl="revTx" presStyleIdx="0" presStyleCnt="3">
        <dgm:presLayoutVars>
          <dgm:chMax val="1"/>
          <dgm:chPref val="1"/>
        </dgm:presLayoutVars>
      </dgm:prSet>
      <dgm:spPr/>
    </dgm:pt>
    <dgm:pt modelId="{50A0268D-38A8-4F16-8BE0-BCFDECE50537}" type="pres">
      <dgm:prSet presAssocID="{8A5F5727-745C-4315-B981-C3FA914EF0F0}" presName="sibTrans" presStyleCnt="0"/>
      <dgm:spPr/>
    </dgm:pt>
    <dgm:pt modelId="{AADEAE3A-C20D-4D3E-A193-337E43F05D56}" type="pres">
      <dgm:prSet presAssocID="{7DB2D68D-3B13-40E2-BFD2-9D1E8C3A77EA}" presName="compNode" presStyleCnt="0"/>
      <dgm:spPr/>
    </dgm:pt>
    <dgm:pt modelId="{ECCEFD66-2878-4AF7-A04E-E815BFB30707}" type="pres">
      <dgm:prSet presAssocID="{7DB2D68D-3B13-40E2-BFD2-9D1E8C3A77EA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CC388AED-3DC4-4528-8041-7728D3CFF0F3}" type="pres">
      <dgm:prSet presAssocID="{7DB2D68D-3B13-40E2-BFD2-9D1E8C3A77E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4B626AB0-8B92-4C2B-B899-F9CD23CB56D2}" type="pres">
      <dgm:prSet presAssocID="{7DB2D68D-3B13-40E2-BFD2-9D1E8C3A77EA}" presName="spaceRect" presStyleCnt="0"/>
      <dgm:spPr/>
    </dgm:pt>
    <dgm:pt modelId="{2DDD2DCF-38D4-4C19-9EE0-B0BEB9685526}" type="pres">
      <dgm:prSet presAssocID="{7DB2D68D-3B13-40E2-BFD2-9D1E8C3A77EA}" presName="textRect" presStyleLbl="revTx" presStyleIdx="1" presStyleCnt="3">
        <dgm:presLayoutVars>
          <dgm:chMax val="1"/>
          <dgm:chPref val="1"/>
        </dgm:presLayoutVars>
      </dgm:prSet>
      <dgm:spPr/>
    </dgm:pt>
    <dgm:pt modelId="{984BC130-9B23-4BB2-B6C2-86E1CC61731B}" type="pres">
      <dgm:prSet presAssocID="{3BD1FAE6-71AC-4AB2-B764-50A3580AE745}" presName="sibTrans" presStyleCnt="0"/>
      <dgm:spPr/>
    </dgm:pt>
    <dgm:pt modelId="{35EF265C-AFC3-42D6-AB4D-04D24E28CE41}" type="pres">
      <dgm:prSet presAssocID="{B06E1AE9-8FBA-473B-B0DD-7143CA871AB7}" presName="compNode" presStyleCnt="0"/>
      <dgm:spPr/>
    </dgm:pt>
    <dgm:pt modelId="{3C9F9866-93A5-4389-A404-C779D4AC2CC4}" type="pres">
      <dgm:prSet presAssocID="{B06E1AE9-8FBA-473B-B0DD-7143CA871AB7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B3DAB65F-0C9D-4DBC-8650-C8C2D47BCF99}" type="pres">
      <dgm:prSet presAssocID="{B06E1AE9-8FBA-473B-B0DD-7143CA871AB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D67A8A3F-F52B-4FC9-AAD0-E92D9F621332}" type="pres">
      <dgm:prSet presAssocID="{B06E1AE9-8FBA-473B-B0DD-7143CA871AB7}" presName="spaceRect" presStyleCnt="0"/>
      <dgm:spPr/>
    </dgm:pt>
    <dgm:pt modelId="{42FCD20B-2F4B-423A-92EA-05799D8E9E45}" type="pres">
      <dgm:prSet presAssocID="{B06E1AE9-8FBA-473B-B0DD-7143CA871AB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45346212-9575-46E8-8C22-A50729C3AE5C}" type="presOf" srcId="{7DB2D68D-3B13-40E2-BFD2-9D1E8C3A77EA}" destId="{2DDD2DCF-38D4-4C19-9EE0-B0BEB9685526}" srcOrd="0" destOrd="0" presId="urn:microsoft.com/office/officeart/2018/5/layout/IconLeafLabelList"/>
    <dgm:cxn modelId="{4A079C1E-C75E-4311-AEE5-0342C2FEF04D}" srcId="{F797E20B-2E70-45C5-A587-18A9DC103628}" destId="{B06E1AE9-8FBA-473B-B0DD-7143CA871AB7}" srcOrd="2" destOrd="0" parTransId="{6BD4A64A-45C4-4C00-8013-AFED5D2EB3AE}" sibTransId="{99FDA58F-3C7D-455A-A55F-465287FDB60A}"/>
    <dgm:cxn modelId="{F55A2F2A-76F3-4939-B54E-39211B63D2C8}" type="presOf" srcId="{B06E1AE9-8FBA-473B-B0DD-7143CA871AB7}" destId="{42FCD20B-2F4B-423A-92EA-05799D8E9E45}" srcOrd="0" destOrd="0" presId="urn:microsoft.com/office/officeart/2018/5/layout/IconLeafLabelList"/>
    <dgm:cxn modelId="{C8AE962E-CF5F-4B0B-9AC4-0C70296011BC}" srcId="{F797E20B-2E70-45C5-A587-18A9DC103628}" destId="{6CEAA695-06B4-47BD-8E11-6775EC1D9CD1}" srcOrd="0" destOrd="0" parTransId="{B6C9E009-FEB2-4C33-BA7D-698DBE53194E}" sibTransId="{8A5F5727-745C-4315-B981-C3FA914EF0F0}"/>
    <dgm:cxn modelId="{0D66C234-E541-47EA-A1F5-3A6CC37BB249}" type="presOf" srcId="{F797E20B-2E70-45C5-A587-18A9DC103628}" destId="{40C43677-C128-40F2-A97F-49CE997AA160}" srcOrd="0" destOrd="0" presId="urn:microsoft.com/office/officeart/2018/5/layout/IconLeafLabelList"/>
    <dgm:cxn modelId="{2D9B3B84-19C5-47D5-80BA-ABC79008666A}" srcId="{F797E20B-2E70-45C5-A587-18A9DC103628}" destId="{7DB2D68D-3B13-40E2-BFD2-9D1E8C3A77EA}" srcOrd="1" destOrd="0" parTransId="{209674D1-D501-4F79-B753-439C7352549C}" sibTransId="{3BD1FAE6-71AC-4AB2-B764-50A3580AE745}"/>
    <dgm:cxn modelId="{6672C395-39F2-4202-83A8-1C8FD842D558}" type="presOf" srcId="{6CEAA695-06B4-47BD-8E11-6775EC1D9CD1}" destId="{BFB4E93E-85CD-49DC-A1CF-51643A7FABC3}" srcOrd="0" destOrd="0" presId="urn:microsoft.com/office/officeart/2018/5/layout/IconLeafLabelList"/>
    <dgm:cxn modelId="{5EE23176-40D7-4B96-80A8-AD5016D92276}" type="presParOf" srcId="{40C43677-C128-40F2-A97F-49CE997AA160}" destId="{3B9DA4C9-B9E5-4DEA-A94A-45ACAF08F50B}" srcOrd="0" destOrd="0" presId="urn:microsoft.com/office/officeart/2018/5/layout/IconLeafLabelList"/>
    <dgm:cxn modelId="{4E97416D-589E-4233-8E14-9174CE388FB1}" type="presParOf" srcId="{3B9DA4C9-B9E5-4DEA-A94A-45ACAF08F50B}" destId="{2BEF2CCC-64FD-4FCB-AA05-DC7E209C1F36}" srcOrd="0" destOrd="0" presId="urn:microsoft.com/office/officeart/2018/5/layout/IconLeafLabelList"/>
    <dgm:cxn modelId="{A3F56130-1D51-4635-A34C-BD7B08D309AD}" type="presParOf" srcId="{3B9DA4C9-B9E5-4DEA-A94A-45ACAF08F50B}" destId="{044482B3-963D-41B5-AE8A-FBC30E75DE5A}" srcOrd="1" destOrd="0" presId="urn:microsoft.com/office/officeart/2018/5/layout/IconLeafLabelList"/>
    <dgm:cxn modelId="{F390C32F-8BC4-4109-A565-1416AC3F10FA}" type="presParOf" srcId="{3B9DA4C9-B9E5-4DEA-A94A-45ACAF08F50B}" destId="{D2176DE5-9951-40DA-827A-456BC774CEE5}" srcOrd="2" destOrd="0" presId="urn:microsoft.com/office/officeart/2018/5/layout/IconLeafLabelList"/>
    <dgm:cxn modelId="{05631D9F-0D3E-4000-8460-A18AF2D9949F}" type="presParOf" srcId="{3B9DA4C9-B9E5-4DEA-A94A-45ACAF08F50B}" destId="{BFB4E93E-85CD-49DC-A1CF-51643A7FABC3}" srcOrd="3" destOrd="0" presId="urn:microsoft.com/office/officeart/2018/5/layout/IconLeafLabelList"/>
    <dgm:cxn modelId="{6D6FC5E2-E4CB-4F4E-8AD8-D20DC8BD5894}" type="presParOf" srcId="{40C43677-C128-40F2-A97F-49CE997AA160}" destId="{50A0268D-38A8-4F16-8BE0-BCFDECE50537}" srcOrd="1" destOrd="0" presId="urn:microsoft.com/office/officeart/2018/5/layout/IconLeafLabelList"/>
    <dgm:cxn modelId="{64705D43-2B45-44FB-B5B4-28C282082B45}" type="presParOf" srcId="{40C43677-C128-40F2-A97F-49CE997AA160}" destId="{AADEAE3A-C20D-4D3E-A193-337E43F05D56}" srcOrd="2" destOrd="0" presId="urn:microsoft.com/office/officeart/2018/5/layout/IconLeafLabelList"/>
    <dgm:cxn modelId="{D70E8220-08BD-4A8D-A9F3-26CF3E106334}" type="presParOf" srcId="{AADEAE3A-C20D-4D3E-A193-337E43F05D56}" destId="{ECCEFD66-2878-4AF7-A04E-E815BFB30707}" srcOrd="0" destOrd="0" presId="urn:microsoft.com/office/officeart/2018/5/layout/IconLeafLabelList"/>
    <dgm:cxn modelId="{BFA41D21-C63F-4419-9DCD-D4D6B69F6CF2}" type="presParOf" srcId="{AADEAE3A-C20D-4D3E-A193-337E43F05D56}" destId="{CC388AED-3DC4-4528-8041-7728D3CFF0F3}" srcOrd="1" destOrd="0" presId="urn:microsoft.com/office/officeart/2018/5/layout/IconLeafLabelList"/>
    <dgm:cxn modelId="{08F60E17-CEC1-491A-9069-78FD31479808}" type="presParOf" srcId="{AADEAE3A-C20D-4D3E-A193-337E43F05D56}" destId="{4B626AB0-8B92-4C2B-B899-F9CD23CB56D2}" srcOrd="2" destOrd="0" presId="urn:microsoft.com/office/officeart/2018/5/layout/IconLeafLabelList"/>
    <dgm:cxn modelId="{DAF165CF-D147-43D3-8AAA-D6B4F6DBB5F5}" type="presParOf" srcId="{AADEAE3A-C20D-4D3E-A193-337E43F05D56}" destId="{2DDD2DCF-38D4-4C19-9EE0-B0BEB9685526}" srcOrd="3" destOrd="0" presId="urn:microsoft.com/office/officeart/2018/5/layout/IconLeafLabelList"/>
    <dgm:cxn modelId="{98449AFC-0C0E-4E0E-9C60-CFC4C46B95B0}" type="presParOf" srcId="{40C43677-C128-40F2-A97F-49CE997AA160}" destId="{984BC130-9B23-4BB2-B6C2-86E1CC61731B}" srcOrd="3" destOrd="0" presId="urn:microsoft.com/office/officeart/2018/5/layout/IconLeafLabelList"/>
    <dgm:cxn modelId="{10E444BD-8B14-47CD-AE84-8F5D0B36EFAE}" type="presParOf" srcId="{40C43677-C128-40F2-A97F-49CE997AA160}" destId="{35EF265C-AFC3-42D6-AB4D-04D24E28CE41}" srcOrd="4" destOrd="0" presId="urn:microsoft.com/office/officeart/2018/5/layout/IconLeafLabelList"/>
    <dgm:cxn modelId="{6CF72679-1BDC-4BE6-A582-E37545F58604}" type="presParOf" srcId="{35EF265C-AFC3-42D6-AB4D-04D24E28CE41}" destId="{3C9F9866-93A5-4389-A404-C779D4AC2CC4}" srcOrd="0" destOrd="0" presId="urn:microsoft.com/office/officeart/2018/5/layout/IconLeafLabelList"/>
    <dgm:cxn modelId="{F3442436-9AD0-41C6-BB8E-6D24B21CC1A4}" type="presParOf" srcId="{35EF265C-AFC3-42D6-AB4D-04D24E28CE41}" destId="{B3DAB65F-0C9D-4DBC-8650-C8C2D47BCF99}" srcOrd="1" destOrd="0" presId="urn:microsoft.com/office/officeart/2018/5/layout/IconLeafLabelList"/>
    <dgm:cxn modelId="{CE197835-82CE-44B7-9061-2E6FC8C1D71C}" type="presParOf" srcId="{35EF265C-AFC3-42D6-AB4D-04D24E28CE41}" destId="{D67A8A3F-F52B-4FC9-AAD0-E92D9F621332}" srcOrd="2" destOrd="0" presId="urn:microsoft.com/office/officeart/2018/5/layout/IconLeafLabelList"/>
    <dgm:cxn modelId="{2FDC1A11-7CCD-4D45-BDCB-3AA849CB5685}" type="presParOf" srcId="{35EF265C-AFC3-42D6-AB4D-04D24E28CE41}" destId="{42FCD20B-2F4B-423A-92EA-05799D8E9E45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EF2CCC-64FD-4FCB-AA05-DC7E209C1F36}">
      <dsp:nvSpPr>
        <dsp:cNvPr id="0" name=""/>
        <dsp:cNvSpPr/>
      </dsp:nvSpPr>
      <dsp:spPr>
        <a:xfrm>
          <a:off x="674477" y="6702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4482B3-963D-41B5-AE8A-FBC30E75DE5A}">
      <dsp:nvSpPr>
        <dsp:cNvPr id="0" name=""/>
        <dsp:cNvSpPr/>
      </dsp:nvSpPr>
      <dsp:spPr>
        <a:xfrm>
          <a:off x="1076665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B4E93E-85CD-49DC-A1CF-51643A7FABC3}">
      <dsp:nvSpPr>
        <dsp:cNvPr id="0" name=""/>
        <dsp:cNvSpPr/>
      </dsp:nvSpPr>
      <dsp:spPr>
        <a:xfrm>
          <a:off x="71196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FI" sz="1200" kern="1200"/>
            <a:t>Supporting the fuzzy front-end of innovation through inspiring bright young students to become trailbreakers</a:t>
          </a:r>
          <a:endParaRPr lang="en-US" sz="1200" kern="1200"/>
        </a:p>
      </dsp:txBody>
      <dsp:txXfrm>
        <a:off x="71196" y="3145212"/>
        <a:ext cx="3093750" cy="720000"/>
      </dsp:txXfrm>
    </dsp:sp>
    <dsp:sp modelId="{ECCEFD66-2878-4AF7-A04E-E815BFB30707}">
      <dsp:nvSpPr>
        <dsp:cNvPr id="0" name=""/>
        <dsp:cNvSpPr/>
      </dsp:nvSpPr>
      <dsp:spPr>
        <a:xfrm>
          <a:off x="4309634" y="6702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388AED-3DC4-4528-8041-7728D3CFF0F3}">
      <dsp:nvSpPr>
        <dsp:cNvPr id="0" name=""/>
        <dsp:cNvSpPr/>
      </dsp:nvSpPr>
      <dsp:spPr>
        <a:xfrm>
          <a:off x="4711821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DD2DCF-38D4-4C19-9EE0-B0BEB9685526}">
      <dsp:nvSpPr>
        <dsp:cNvPr id="0" name=""/>
        <dsp:cNvSpPr/>
      </dsp:nvSpPr>
      <dsp:spPr>
        <a:xfrm>
          <a:off x="3706353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FI" sz="1200" kern="1200"/>
            <a:t>To provide a testbed for new methodologies in exploring the creation of break-through innovation</a:t>
          </a:r>
          <a:endParaRPr lang="en-US" sz="1200" kern="1200"/>
        </a:p>
      </dsp:txBody>
      <dsp:txXfrm>
        <a:off x="3706353" y="3145212"/>
        <a:ext cx="3093750" cy="720000"/>
      </dsp:txXfrm>
    </dsp:sp>
    <dsp:sp modelId="{3C9F9866-93A5-4389-A404-C779D4AC2CC4}">
      <dsp:nvSpPr>
        <dsp:cNvPr id="0" name=""/>
        <dsp:cNvSpPr/>
      </dsp:nvSpPr>
      <dsp:spPr>
        <a:xfrm>
          <a:off x="7944790" y="670211"/>
          <a:ext cx="1887187" cy="1887187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DAB65F-0C9D-4DBC-8650-C8C2D47BCF99}">
      <dsp:nvSpPr>
        <dsp:cNvPr id="0" name=""/>
        <dsp:cNvSpPr/>
      </dsp:nvSpPr>
      <dsp:spPr>
        <a:xfrm>
          <a:off x="8346978" y="107239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FCD20B-2F4B-423A-92EA-05799D8E9E45}">
      <dsp:nvSpPr>
        <dsp:cNvPr id="0" name=""/>
        <dsp:cNvSpPr/>
      </dsp:nvSpPr>
      <dsp:spPr>
        <a:xfrm>
          <a:off x="7341509" y="3145212"/>
          <a:ext cx="30937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FI" sz="1200" kern="1200"/>
            <a:t>To provide a glimpse to people on what CERN is about</a:t>
          </a:r>
          <a:endParaRPr lang="en-US" sz="1200" kern="1200"/>
        </a:p>
      </dsp:txBody>
      <dsp:txXfrm>
        <a:off x="7341509" y="3145212"/>
        <a:ext cx="30937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114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22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0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7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753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73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302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50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14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6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17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306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9356A33-86EF-47BD-902B-3889089478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882" b="9089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A44CD100-6267-4E62-AA64-2182A3A6A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14EFA5-1E2F-884D-BC25-EA3E2C500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r>
              <a:rPr lang="en-FI" sz="4800"/>
              <a:t>CBI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7CCF21-EB5F-C24B-892F-D7093279EB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7980" y="4872922"/>
            <a:ext cx="4023359" cy="1208141"/>
          </a:xfrm>
        </p:spPr>
        <p:txBody>
          <a:bodyPr>
            <a:normAutofit/>
          </a:bodyPr>
          <a:lstStyle/>
          <a:p>
            <a:r>
              <a:rPr lang="en-FI" sz="2000" dirty="0"/>
              <a:t>Challenge based innovation courses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549275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C799903-48D5-4A31-A1A2-541072D97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8EFFF109-FC58-4FD3-BE05-9775A1310F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818889" cy="6858000"/>
          </a:xfrm>
          <a:custGeom>
            <a:avLst/>
            <a:gdLst>
              <a:gd name="connsiteX0" fmla="*/ 0 w 4818889"/>
              <a:gd name="connsiteY0" fmla="*/ 0 h 6858000"/>
              <a:gd name="connsiteX1" fmla="*/ 3605911 w 4818889"/>
              <a:gd name="connsiteY1" fmla="*/ 0 h 6858000"/>
              <a:gd name="connsiteX2" fmla="*/ 3668894 w 4818889"/>
              <a:gd name="connsiteY2" fmla="*/ 69271 h 6858000"/>
              <a:gd name="connsiteX3" fmla="*/ 4818889 w 4818889"/>
              <a:gd name="connsiteY3" fmla="*/ 3429000 h 6858000"/>
              <a:gd name="connsiteX4" fmla="*/ 3668894 w 4818889"/>
              <a:gd name="connsiteY4" fmla="*/ 6788730 h 6858000"/>
              <a:gd name="connsiteX5" fmla="*/ 3605911 w 4818889"/>
              <a:gd name="connsiteY5" fmla="*/ 6858000 h 6858000"/>
              <a:gd name="connsiteX6" fmla="*/ 0 w 481888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8889" h="6858000">
                <a:moveTo>
                  <a:pt x="0" y="0"/>
                </a:moveTo>
                <a:lnTo>
                  <a:pt x="3605911" y="0"/>
                </a:lnTo>
                <a:lnTo>
                  <a:pt x="3668894" y="69271"/>
                </a:lnTo>
                <a:cubicBezTo>
                  <a:pt x="4379420" y="929100"/>
                  <a:pt x="4818889" y="2116944"/>
                  <a:pt x="4818889" y="3429000"/>
                </a:cubicBezTo>
                <a:cubicBezTo>
                  <a:pt x="4818889" y="4741056"/>
                  <a:pt x="4379420" y="5928900"/>
                  <a:pt x="3668894" y="6788730"/>
                </a:cubicBezTo>
                <a:lnTo>
                  <a:pt x="3605911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1B96AD6-92A9-4273-A62B-96A1C3E0B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811477" cy="6858000"/>
          </a:xfrm>
          <a:custGeom>
            <a:avLst/>
            <a:gdLst>
              <a:gd name="connsiteX0" fmla="*/ 0 w 4811477"/>
              <a:gd name="connsiteY0" fmla="*/ 0 h 6858000"/>
              <a:gd name="connsiteX1" fmla="*/ 3598499 w 4811477"/>
              <a:gd name="connsiteY1" fmla="*/ 0 h 6858000"/>
              <a:gd name="connsiteX2" fmla="*/ 3661482 w 4811477"/>
              <a:gd name="connsiteY2" fmla="*/ 69271 h 6858000"/>
              <a:gd name="connsiteX3" fmla="*/ 4811477 w 4811477"/>
              <a:gd name="connsiteY3" fmla="*/ 3429000 h 6858000"/>
              <a:gd name="connsiteX4" fmla="*/ 3661482 w 4811477"/>
              <a:gd name="connsiteY4" fmla="*/ 6788730 h 6858000"/>
              <a:gd name="connsiteX5" fmla="*/ 3598499 w 4811477"/>
              <a:gd name="connsiteY5" fmla="*/ 6858000 h 6858000"/>
              <a:gd name="connsiteX6" fmla="*/ 0 w 481147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11477" h="6858000">
                <a:moveTo>
                  <a:pt x="0" y="0"/>
                </a:moveTo>
                <a:lnTo>
                  <a:pt x="3598499" y="0"/>
                </a:lnTo>
                <a:lnTo>
                  <a:pt x="3661482" y="69271"/>
                </a:lnTo>
                <a:cubicBezTo>
                  <a:pt x="4372008" y="929100"/>
                  <a:pt x="4811477" y="2116944"/>
                  <a:pt x="4811477" y="3429000"/>
                </a:cubicBezTo>
                <a:cubicBezTo>
                  <a:pt x="4811477" y="4741056"/>
                  <a:pt x="4372008" y="5928900"/>
                  <a:pt x="3661482" y="6788730"/>
                </a:cubicBezTo>
                <a:lnTo>
                  <a:pt x="3598499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249351-AF20-EF4B-A2A0-353BF43AB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1161288"/>
            <a:ext cx="3602736" cy="4526280"/>
          </a:xfrm>
        </p:spPr>
        <p:txBody>
          <a:bodyPr>
            <a:normAutofit/>
          </a:bodyPr>
          <a:lstStyle/>
          <a:p>
            <a:r>
              <a:rPr lang="en-FI" dirty="0"/>
              <a:t>What it is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63EEC44-1BA3-44ED-81FC-A644B04B2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102049"/>
            <a:ext cx="128016" cy="6539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44954-6811-8C4D-AEB1-96A4C0F4C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4149" y="932688"/>
            <a:ext cx="5916603" cy="4992624"/>
          </a:xfrm>
        </p:spPr>
        <p:txBody>
          <a:bodyPr anchor="ctr">
            <a:normAutofit/>
          </a:bodyPr>
          <a:lstStyle/>
          <a:p>
            <a:r>
              <a:rPr lang="en-FI" sz="2000"/>
              <a:t>Running courses with students from partnering universities</a:t>
            </a:r>
          </a:p>
          <a:p>
            <a:r>
              <a:rPr lang="en-FI" sz="2000"/>
              <a:t>The students will come to IdeaSquare typically for 1, 2, or even 3 weeks during the course, following design thinking methodology or similar</a:t>
            </a:r>
          </a:p>
          <a:p>
            <a:r>
              <a:rPr lang="en-FI" sz="2000"/>
              <a:t>Using CERN technologies as inspiration</a:t>
            </a:r>
          </a:p>
        </p:txBody>
      </p:sp>
    </p:spTree>
    <p:extLst>
      <p:ext uri="{BB962C8B-B14F-4D97-AF65-F5344CB8AC3E}">
        <p14:creationId xmlns:p14="http://schemas.microsoft.com/office/powerpoint/2010/main" val="3237328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301F447-EEF7-48F5-AF73-7566EE7F64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FCF3F6-8610-7044-BD73-801860585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en-FI" dirty="0"/>
              <a:t>Why are we doing it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117410-A2A4-4085-9ADC-46744551D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2772" y="0"/>
            <a:ext cx="10506456" cy="1913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9F74EB5-E547-4FB4-95F5-BCC788F3C4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1512994"/>
            <a:ext cx="1050645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C5B23CE-9510-43A4-B6F8-BE7064A5FB2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7876122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479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49351-AF20-EF4B-A2A0-353BF43AB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I" dirty="0"/>
              <a:t>Why should we keep on doing 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44954-6811-8C4D-AEB1-96A4C0F4CD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I" dirty="0"/>
              <a:t>Students can work on ATTRACT technologies</a:t>
            </a:r>
          </a:p>
          <a:p>
            <a:r>
              <a:rPr lang="en-FI" dirty="0"/>
              <a:t>Methods to be used in ATTRACT can be tested in CBI</a:t>
            </a:r>
          </a:p>
          <a:p>
            <a:r>
              <a:rPr lang="en-FI" dirty="0"/>
              <a:t>Methods to be used in CROWD4SDG can be tested in CBI</a:t>
            </a:r>
          </a:p>
          <a:p>
            <a:r>
              <a:rPr lang="en-FI"/>
              <a:t>There will be a teachers meeting in Nov-Dec, in which the further potential of CBI and CBI-like student courses will be discussed</a:t>
            </a:r>
            <a:endParaRPr lang="en-FI" dirty="0"/>
          </a:p>
        </p:txBody>
      </p:sp>
    </p:spTree>
    <p:extLst>
      <p:ext uri="{BB962C8B-B14F-4D97-AF65-F5344CB8AC3E}">
        <p14:creationId xmlns:p14="http://schemas.microsoft.com/office/powerpoint/2010/main" val="244236387"/>
      </p:ext>
    </p:extLst>
  </p:cSld>
  <p:clrMapOvr>
    <a:masterClrMapping/>
  </p:clrMapOvr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148</Words>
  <Application>Microsoft Macintosh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Avenir Next LT Pro</vt:lpstr>
      <vt:lpstr>Calibri</vt:lpstr>
      <vt:lpstr>AccentBoxVTI</vt:lpstr>
      <vt:lpstr>CBI</vt:lpstr>
      <vt:lpstr>What it is</vt:lpstr>
      <vt:lpstr>Why are we doing it</vt:lpstr>
      <vt:lpstr>Why should we keep on doing 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CBI</dc:title>
  <dc:creator>Laura Wirtavuori</dc:creator>
  <cp:lastModifiedBy>Laura Wirtavuori</cp:lastModifiedBy>
  <cp:revision>2</cp:revision>
  <dcterms:created xsi:type="dcterms:W3CDTF">2020-05-25T20:40:03Z</dcterms:created>
  <dcterms:modified xsi:type="dcterms:W3CDTF">2020-05-25T20:44:03Z</dcterms:modified>
</cp:coreProperties>
</file>