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Lst>
  <p:sldSz cy="6858000" cx="9144000"/>
  <p:notesSz cx="6858000" cy="9144000"/>
  <p:embeddedFontLst>
    <p:embeddedFont>
      <p:font typeface="Cabin"/>
      <p:regular r:id="rId41"/>
      <p:bold r:id="rId42"/>
      <p:italic r:id="rId43"/>
      <p:boldItalic r:id="rId44"/>
    </p:embeddedFont>
    <p:embeddedFont>
      <p:font typeface="Lato"/>
      <p:regular r:id="rId45"/>
      <p:bold r:id="rId46"/>
      <p:italic r:id="rId47"/>
      <p:boldItalic r:id="rId48"/>
    </p:embeddedFont>
    <p:embeddedFont>
      <p:font typeface="Source Sans Pro"/>
      <p:regular r:id="rId49"/>
      <p:bold r:id="rId50"/>
      <p:italic r:id="rId51"/>
      <p:boldItalic r:id="rId52"/>
    </p:embeddedFont>
    <p:embeddedFont>
      <p:font typeface="Century Gothic"/>
      <p:regular r:id="rId53"/>
      <p:bold r:id="rId54"/>
      <p:italic r:id="rId55"/>
      <p:boldItalic r:id="rId5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57" roundtripDataSignature="AMtx7mhrMSxsTkbvXy04+tUXEuQEKjN8m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font" Target="fonts/Cabin-bold.fntdata"/><Relationship Id="rId41" Type="http://schemas.openxmlformats.org/officeDocument/2006/relationships/font" Target="fonts/Cabin-regular.fntdata"/><Relationship Id="rId44" Type="http://schemas.openxmlformats.org/officeDocument/2006/relationships/font" Target="fonts/Cabin-boldItalic.fntdata"/><Relationship Id="rId43" Type="http://schemas.openxmlformats.org/officeDocument/2006/relationships/font" Target="fonts/Cabin-italic.fntdata"/><Relationship Id="rId46" Type="http://schemas.openxmlformats.org/officeDocument/2006/relationships/font" Target="fonts/Lato-bold.fntdata"/><Relationship Id="rId45" Type="http://schemas.openxmlformats.org/officeDocument/2006/relationships/font" Target="fonts/Lato-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Lato-boldItalic.fntdata"/><Relationship Id="rId47" Type="http://schemas.openxmlformats.org/officeDocument/2006/relationships/font" Target="fonts/Lato-italic.fntdata"/><Relationship Id="rId49" Type="http://schemas.openxmlformats.org/officeDocument/2006/relationships/font" Target="fonts/SourceSansPro-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SourceSansPro-italic.fntdata"/><Relationship Id="rId50" Type="http://schemas.openxmlformats.org/officeDocument/2006/relationships/font" Target="fonts/SourceSansPro-bold.fntdata"/><Relationship Id="rId53" Type="http://schemas.openxmlformats.org/officeDocument/2006/relationships/font" Target="fonts/CenturyGothic-regular.fntdata"/><Relationship Id="rId52" Type="http://schemas.openxmlformats.org/officeDocument/2006/relationships/font" Target="fonts/SourceSansPro-boldItalic.fntdata"/><Relationship Id="rId11" Type="http://schemas.openxmlformats.org/officeDocument/2006/relationships/slide" Target="slides/slide6.xml"/><Relationship Id="rId55" Type="http://schemas.openxmlformats.org/officeDocument/2006/relationships/font" Target="fonts/CenturyGothic-italic.fntdata"/><Relationship Id="rId10" Type="http://schemas.openxmlformats.org/officeDocument/2006/relationships/slide" Target="slides/slide5.xml"/><Relationship Id="rId54" Type="http://schemas.openxmlformats.org/officeDocument/2006/relationships/font" Target="fonts/CenturyGothic-bold.fntdata"/><Relationship Id="rId13" Type="http://schemas.openxmlformats.org/officeDocument/2006/relationships/slide" Target="slides/slide8.xml"/><Relationship Id="rId57" Type="http://customschemas.google.com/relationships/presentationmetadata" Target="metadata"/><Relationship Id="rId12" Type="http://schemas.openxmlformats.org/officeDocument/2006/relationships/slide" Target="slides/slide7.xml"/><Relationship Id="rId56" Type="http://schemas.openxmlformats.org/officeDocument/2006/relationships/font" Target="fonts/CenturyGothic-boldItalic.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06" name="Google Shape;106;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 name="Shape 187"/>
        <p:cNvGrpSpPr/>
        <p:nvPr/>
      </p:nvGrpSpPr>
      <p:grpSpPr>
        <a:xfrm>
          <a:off x="0" y="0"/>
          <a:ext cx="0" cy="0"/>
          <a:chOff x="0" y="0"/>
          <a:chExt cx="0" cy="0"/>
        </a:xfrm>
      </p:grpSpPr>
      <p:sp>
        <p:nvSpPr>
          <p:cNvPr id="188" name="Google Shape;188;p1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89" name="Google Shape;189;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 name="Shape 193"/>
        <p:cNvGrpSpPr/>
        <p:nvPr/>
      </p:nvGrpSpPr>
      <p:grpSpPr>
        <a:xfrm>
          <a:off x="0" y="0"/>
          <a:ext cx="0" cy="0"/>
          <a:chOff x="0" y="0"/>
          <a:chExt cx="0" cy="0"/>
        </a:xfrm>
      </p:grpSpPr>
      <p:sp>
        <p:nvSpPr>
          <p:cNvPr id="194" name="Google Shape;194;p1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95" name="Google Shape;195;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9" name="Shape 199"/>
        <p:cNvGrpSpPr/>
        <p:nvPr/>
      </p:nvGrpSpPr>
      <p:grpSpPr>
        <a:xfrm>
          <a:off x="0" y="0"/>
          <a:ext cx="0" cy="0"/>
          <a:chOff x="0" y="0"/>
          <a:chExt cx="0" cy="0"/>
        </a:xfrm>
      </p:grpSpPr>
      <p:sp>
        <p:nvSpPr>
          <p:cNvPr id="200" name="Google Shape;200;p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01" name="Google Shape;201;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6" name="Shape 206"/>
        <p:cNvGrpSpPr/>
        <p:nvPr/>
      </p:nvGrpSpPr>
      <p:grpSpPr>
        <a:xfrm>
          <a:off x="0" y="0"/>
          <a:ext cx="0" cy="0"/>
          <a:chOff x="0" y="0"/>
          <a:chExt cx="0" cy="0"/>
        </a:xfrm>
      </p:grpSpPr>
      <p:sp>
        <p:nvSpPr>
          <p:cNvPr id="207" name="Google Shape;207;p1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08" name="Google Shape;208;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Google Shape;214;p1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15" name="Google Shape;215;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0" name="Shape 220"/>
        <p:cNvGrpSpPr/>
        <p:nvPr/>
      </p:nvGrpSpPr>
      <p:grpSpPr>
        <a:xfrm>
          <a:off x="0" y="0"/>
          <a:ext cx="0" cy="0"/>
          <a:chOff x="0" y="0"/>
          <a:chExt cx="0" cy="0"/>
        </a:xfrm>
      </p:grpSpPr>
      <p:sp>
        <p:nvSpPr>
          <p:cNvPr id="221" name="Google Shape;221;p1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22" name="Google Shape;222;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 name="Shape 227"/>
        <p:cNvGrpSpPr/>
        <p:nvPr/>
      </p:nvGrpSpPr>
      <p:grpSpPr>
        <a:xfrm>
          <a:off x="0" y="0"/>
          <a:ext cx="0" cy="0"/>
          <a:chOff x="0" y="0"/>
          <a:chExt cx="0" cy="0"/>
        </a:xfrm>
      </p:grpSpPr>
      <p:sp>
        <p:nvSpPr>
          <p:cNvPr id="228" name="Google Shape;228;p1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29" name="Google Shape;229;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 name="Shape 233"/>
        <p:cNvGrpSpPr/>
        <p:nvPr/>
      </p:nvGrpSpPr>
      <p:grpSpPr>
        <a:xfrm>
          <a:off x="0" y="0"/>
          <a:ext cx="0" cy="0"/>
          <a:chOff x="0" y="0"/>
          <a:chExt cx="0" cy="0"/>
        </a:xfrm>
      </p:grpSpPr>
      <p:sp>
        <p:nvSpPr>
          <p:cNvPr id="234" name="Google Shape;234;p2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35" name="Google Shape;235;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 name="Shape 239"/>
        <p:cNvGrpSpPr/>
        <p:nvPr/>
      </p:nvGrpSpPr>
      <p:grpSpPr>
        <a:xfrm>
          <a:off x="0" y="0"/>
          <a:ext cx="0" cy="0"/>
          <a:chOff x="0" y="0"/>
          <a:chExt cx="0" cy="0"/>
        </a:xfrm>
      </p:grpSpPr>
      <p:sp>
        <p:nvSpPr>
          <p:cNvPr id="240" name="Google Shape;240;p2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41" name="Google Shape;241;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 name="Shape 245"/>
        <p:cNvGrpSpPr/>
        <p:nvPr/>
      </p:nvGrpSpPr>
      <p:grpSpPr>
        <a:xfrm>
          <a:off x="0" y="0"/>
          <a:ext cx="0" cy="0"/>
          <a:chOff x="0" y="0"/>
          <a:chExt cx="0" cy="0"/>
        </a:xfrm>
      </p:grpSpPr>
      <p:sp>
        <p:nvSpPr>
          <p:cNvPr id="246" name="Google Shape;246;p2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47" name="Google Shape;247;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 name="Shape 118"/>
        <p:cNvGrpSpPr/>
        <p:nvPr/>
      </p:nvGrpSpPr>
      <p:grpSpPr>
        <a:xfrm>
          <a:off x="0" y="0"/>
          <a:ext cx="0" cy="0"/>
          <a:chOff x="0" y="0"/>
          <a:chExt cx="0" cy="0"/>
        </a:xfrm>
      </p:grpSpPr>
      <p:sp>
        <p:nvSpPr>
          <p:cNvPr id="119" name="Google Shape;119;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20" name="Google Shape;120;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3" name="Shape 253"/>
        <p:cNvGrpSpPr/>
        <p:nvPr/>
      </p:nvGrpSpPr>
      <p:grpSpPr>
        <a:xfrm>
          <a:off x="0" y="0"/>
          <a:ext cx="0" cy="0"/>
          <a:chOff x="0" y="0"/>
          <a:chExt cx="0" cy="0"/>
        </a:xfrm>
      </p:grpSpPr>
      <p:sp>
        <p:nvSpPr>
          <p:cNvPr id="254" name="Google Shape;254;p2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55" name="Google Shape;255;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 name="Shape 260"/>
        <p:cNvGrpSpPr/>
        <p:nvPr/>
      </p:nvGrpSpPr>
      <p:grpSpPr>
        <a:xfrm>
          <a:off x="0" y="0"/>
          <a:ext cx="0" cy="0"/>
          <a:chOff x="0" y="0"/>
          <a:chExt cx="0" cy="0"/>
        </a:xfrm>
      </p:grpSpPr>
      <p:sp>
        <p:nvSpPr>
          <p:cNvPr id="261" name="Google Shape;261;p3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62" name="Google Shape;262;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 name="Shape 267"/>
        <p:cNvGrpSpPr/>
        <p:nvPr/>
      </p:nvGrpSpPr>
      <p:grpSpPr>
        <a:xfrm>
          <a:off x="0" y="0"/>
          <a:ext cx="0" cy="0"/>
          <a:chOff x="0" y="0"/>
          <a:chExt cx="0" cy="0"/>
        </a:xfrm>
      </p:grpSpPr>
      <p:sp>
        <p:nvSpPr>
          <p:cNvPr id="268" name="Google Shape;268;p3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69" name="Google Shape;269;p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Google Shape;275;p2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76" name="Google Shape;276;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0" name="Shape 280"/>
        <p:cNvGrpSpPr/>
        <p:nvPr/>
      </p:nvGrpSpPr>
      <p:grpSpPr>
        <a:xfrm>
          <a:off x="0" y="0"/>
          <a:ext cx="0" cy="0"/>
          <a:chOff x="0" y="0"/>
          <a:chExt cx="0" cy="0"/>
        </a:xfrm>
      </p:grpSpPr>
      <p:sp>
        <p:nvSpPr>
          <p:cNvPr id="281" name="Google Shape;281;p2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82" name="Google Shape;282;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6" name="Shape 286"/>
        <p:cNvGrpSpPr/>
        <p:nvPr/>
      </p:nvGrpSpPr>
      <p:grpSpPr>
        <a:xfrm>
          <a:off x="0" y="0"/>
          <a:ext cx="0" cy="0"/>
          <a:chOff x="0" y="0"/>
          <a:chExt cx="0" cy="0"/>
        </a:xfrm>
      </p:grpSpPr>
      <p:sp>
        <p:nvSpPr>
          <p:cNvPr id="287" name="Google Shape;287;p2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88" name="Google Shape;288;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3" name="Shape 293"/>
        <p:cNvGrpSpPr/>
        <p:nvPr/>
      </p:nvGrpSpPr>
      <p:grpSpPr>
        <a:xfrm>
          <a:off x="0" y="0"/>
          <a:ext cx="0" cy="0"/>
          <a:chOff x="0" y="0"/>
          <a:chExt cx="0" cy="0"/>
        </a:xfrm>
      </p:grpSpPr>
      <p:sp>
        <p:nvSpPr>
          <p:cNvPr id="294" name="Google Shape;294;p2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95" name="Google Shape;295;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1" name="Shape 301"/>
        <p:cNvGrpSpPr/>
        <p:nvPr/>
      </p:nvGrpSpPr>
      <p:grpSpPr>
        <a:xfrm>
          <a:off x="0" y="0"/>
          <a:ext cx="0" cy="0"/>
          <a:chOff x="0" y="0"/>
          <a:chExt cx="0" cy="0"/>
        </a:xfrm>
      </p:grpSpPr>
      <p:sp>
        <p:nvSpPr>
          <p:cNvPr id="302" name="Google Shape;302;p2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303" name="Google Shape;303;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8" name="Shape 308"/>
        <p:cNvGrpSpPr/>
        <p:nvPr/>
      </p:nvGrpSpPr>
      <p:grpSpPr>
        <a:xfrm>
          <a:off x="0" y="0"/>
          <a:ext cx="0" cy="0"/>
          <a:chOff x="0" y="0"/>
          <a:chExt cx="0" cy="0"/>
        </a:xfrm>
      </p:grpSpPr>
      <p:sp>
        <p:nvSpPr>
          <p:cNvPr id="309" name="Google Shape;309;p2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310" name="Google Shape;310;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5" name="Shape 315"/>
        <p:cNvGrpSpPr/>
        <p:nvPr/>
      </p:nvGrpSpPr>
      <p:grpSpPr>
        <a:xfrm>
          <a:off x="0" y="0"/>
          <a:ext cx="0" cy="0"/>
          <a:chOff x="0" y="0"/>
          <a:chExt cx="0" cy="0"/>
        </a:xfrm>
      </p:grpSpPr>
      <p:sp>
        <p:nvSpPr>
          <p:cNvPr id="316" name="Google Shape;316;g86f7cb9639_2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7" name="Google Shape;317;g86f7cb9639_2_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318" name="Google Shape;318;g86f7cb9639_2_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27" name="Google Shape;127;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6" name="Shape 336"/>
        <p:cNvGrpSpPr/>
        <p:nvPr/>
      </p:nvGrpSpPr>
      <p:grpSpPr>
        <a:xfrm>
          <a:off x="0" y="0"/>
          <a:ext cx="0" cy="0"/>
          <a:chOff x="0" y="0"/>
          <a:chExt cx="0" cy="0"/>
        </a:xfrm>
      </p:grpSpPr>
      <p:sp>
        <p:nvSpPr>
          <p:cNvPr id="337" name="Google Shape;337;g8713010874_1_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338" name="Google Shape;338;g8713010874_1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2" name="Shape 342"/>
        <p:cNvGrpSpPr/>
        <p:nvPr/>
      </p:nvGrpSpPr>
      <p:grpSpPr>
        <a:xfrm>
          <a:off x="0" y="0"/>
          <a:ext cx="0" cy="0"/>
          <a:chOff x="0" y="0"/>
          <a:chExt cx="0" cy="0"/>
        </a:xfrm>
      </p:grpSpPr>
      <p:sp>
        <p:nvSpPr>
          <p:cNvPr id="343" name="Google Shape;343;g78355831b9_1_21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4" name="Google Shape;344;g78355831b9_1_21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8" name="Shape 348"/>
        <p:cNvGrpSpPr/>
        <p:nvPr/>
      </p:nvGrpSpPr>
      <p:grpSpPr>
        <a:xfrm>
          <a:off x="0" y="0"/>
          <a:ext cx="0" cy="0"/>
          <a:chOff x="0" y="0"/>
          <a:chExt cx="0" cy="0"/>
        </a:xfrm>
      </p:grpSpPr>
      <p:sp>
        <p:nvSpPr>
          <p:cNvPr id="349" name="Google Shape;349;p1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350" name="Google Shape;350;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5" name="Shape 355"/>
        <p:cNvGrpSpPr/>
        <p:nvPr/>
      </p:nvGrpSpPr>
      <p:grpSpPr>
        <a:xfrm>
          <a:off x="0" y="0"/>
          <a:ext cx="0" cy="0"/>
          <a:chOff x="0" y="0"/>
          <a:chExt cx="0" cy="0"/>
        </a:xfrm>
      </p:grpSpPr>
      <p:sp>
        <p:nvSpPr>
          <p:cNvPr id="356" name="Google Shape;356;g78355831b9_1_219: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7" name="Google Shape;357;g78355831b9_1_21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3" name="Shape 363"/>
        <p:cNvGrpSpPr/>
        <p:nvPr/>
      </p:nvGrpSpPr>
      <p:grpSpPr>
        <a:xfrm>
          <a:off x="0" y="0"/>
          <a:ext cx="0" cy="0"/>
          <a:chOff x="0" y="0"/>
          <a:chExt cx="0" cy="0"/>
        </a:xfrm>
      </p:grpSpPr>
      <p:sp>
        <p:nvSpPr>
          <p:cNvPr id="364" name="Google Shape;364;g78355831b9_1_226: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5" name="Google Shape;365;g78355831b9_1_22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rPr lang="en-GB"/>
              <a:t>E</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0" name="Shape 370"/>
        <p:cNvGrpSpPr/>
        <p:nvPr/>
      </p:nvGrpSpPr>
      <p:grpSpPr>
        <a:xfrm>
          <a:off x="0" y="0"/>
          <a:ext cx="0" cy="0"/>
          <a:chOff x="0" y="0"/>
          <a:chExt cx="0" cy="0"/>
        </a:xfrm>
      </p:grpSpPr>
      <p:sp>
        <p:nvSpPr>
          <p:cNvPr id="371" name="Google Shape;371;g78355831b9_1_232: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2" name="Google Shape;372;g78355831b9_1_23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rPr lang="en-GB"/>
              <a:t>?</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p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35" name="Google Shape;135;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44" name="Google Shape;144;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Google Shape;153;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54" name="Google Shape;154;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Google Shape;161;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62" name="Google Shape;162;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Google Shape;171;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72" name="Google Shape;172;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Google Shape;181;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82" name="Google Shape;182;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9" name="Shape 19"/>
        <p:cNvGrpSpPr/>
        <p:nvPr/>
      </p:nvGrpSpPr>
      <p:grpSpPr>
        <a:xfrm>
          <a:off x="0" y="0"/>
          <a:ext cx="0" cy="0"/>
          <a:chOff x="0" y="0"/>
          <a:chExt cx="0" cy="0"/>
        </a:xfrm>
      </p:grpSpPr>
      <p:sp>
        <p:nvSpPr>
          <p:cNvPr id="20" name="Google Shape;20;p35"/>
          <p:cNvSpPr/>
          <p:nvPr/>
        </p:nvSpPr>
        <p:spPr>
          <a:xfrm>
            <a:off x="0" y="0"/>
            <a:ext cx="6964363" cy="593725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1" name="Google Shape;21;p35"/>
          <p:cNvSpPr/>
          <p:nvPr/>
        </p:nvSpPr>
        <p:spPr>
          <a:xfrm>
            <a:off x="6751638" y="0"/>
            <a:ext cx="2392362" cy="672147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2" name="Google Shape;22;p35"/>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3" name="Google Shape;23;p35"/>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24" name="Google Shape;24;p3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3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3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78" name="Shape 78"/>
        <p:cNvGrpSpPr/>
        <p:nvPr/>
      </p:nvGrpSpPr>
      <p:grpSpPr>
        <a:xfrm>
          <a:off x="0" y="0"/>
          <a:ext cx="0" cy="0"/>
          <a:chOff x="0" y="0"/>
          <a:chExt cx="0" cy="0"/>
        </a:xfrm>
      </p:grpSpPr>
      <p:sp>
        <p:nvSpPr>
          <p:cNvPr id="79" name="Google Shape;79;p42"/>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b="1" sz="20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80" name="Google Shape;80;p42"/>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81" name="Google Shape;81;p42"/>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82" name="Google Shape;82;p4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4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4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85" name="Shape 85"/>
        <p:cNvGrpSpPr/>
        <p:nvPr/>
      </p:nvGrpSpPr>
      <p:grpSpPr>
        <a:xfrm>
          <a:off x="0" y="0"/>
          <a:ext cx="0" cy="0"/>
          <a:chOff x="0" y="0"/>
          <a:chExt cx="0" cy="0"/>
        </a:xfrm>
      </p:grpSpPr>
      <p:sp>
        <p:nvSpPr>
          <p:cNvPr id="86" name="Google Shape;86;p43"/>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b="1" sz="20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87" name="Google Shape;87;p43"/>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640"/>
              </a:spcBef>
              <a:spcAft>
                <a:spcPts val="0"/>
              </a:spcAft>
              <a:buClr>
                <a:schemeClr val="dk1"/>
              </a:buClr>
              <a:buSzPts val="3200"/>
              <a:buFont typeface="Arial"/>
              <a:buNone/>
              <a:defRPr b="0" i="0" sz="3200" u="none" cap="none" strike="noStrike">
                <a:solidFill>
                  <a:schemeClr val="dk1"/>
                </a:solidFill>
                <a:latin typeface="Source Sans Pro"/>
                <a:ea typeface="Source Sans Pro"/>
                <a:cs typeface="Source Sans Pro"/>
                <a:sym typeface="Source Sans Pro"/>
              </a:defRPr>
            </a:lvl1pPr>
            <a:lvl2pPr lvl="1" marR="0" rtl="0" algn="l">
              <a:lnSpc>
                <a:spcPct val="100000"/>
              </a:lnSpc>
              <a:spcBef>
                <a:spcPts val="560"/>
              </a:spcBef>
              <a:spcAft>
                <a:spcPts val="0"/>
              </a:spcAft>
              <a:buClr>
                <a:schemeClr val="dk1"/>
              </a:buClr>
              <a:buSzPts val="2800"/>
              <a:buFont typeface="Arial"/>
              <a:buNone/>
              <a:defRPr b="0" i="0" sz="2800" u="none" cap="none" strike="noStrike">
                <a:solidFill>
                  <a:schemeClr val="dk1"/>
                </a:solidFill>
                <a:latin typeface="Source Sans Pro"/>
                <a:ea typeface="Source Sans Pro"/>
                <a:cs typeface="Source Sans Pro"/>
                <a:sym typeface="Source Sans Pro"/>
              </a:defRPr>
            </a:lvl2pPr>
            <a:lvl3pPr lvl="2"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Source Sans Pro"/>
                <a:ea typeface="Source Sans Pro"/>
                <a:cs typeface="Source Sans Pro"/>
                <a:sym typeface="Source Sans Pro"/>
              </a:defRPr>
            </a:lvl3pPr>
            <a:lvl4pPr lvl="3"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Source Sans Pro"/>
                <a:ea typeface="Source Sans Pro"/>
                <a:cs typeface="Source Sans Pro"/>
                <a:sym typeface="Source Sans Pro"/>
              </a:defRPr>
            </a:lvl4pPr>
            <a:lvl5pPr lvl="4"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Source Sans Pro"/>
                <a:ea typeface="Source Sans Pro"/>
                <a:cs typeface="Source Sans Pro"/>
                <a:sym typeface="Source Sans Pro"/>
              </a:defRPr>
            </a:lvl5pPr>
            <a:lvl6pPr lvl="5"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Source Sans Pro"/>
                <a:ea typeface="Source Sans Pro"/>
                <a:cs typeface="Source Sans Pro"/>
                <a:sym typeface="Source Sans Pro"/>
              </a:defRPr>
            </a:lvl6pPr>
            <a:lvl7pPr lvl="6"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Source Sans Pro"/>
                <a:ea typeface="Source Sans Pro"/>
                <a:cs typeface="Source Sans Pro"/>
                <a:sym typeface="Source Sans Pro"/>
              </a:defRPr>
            </a:lvl7pPr>
            <a:lvl8pPr lvl="7"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Source Sans Pro"/>
                <a:ea typeface="Source Sans Pro"/>
                <a:cs typeface="Source Sans Pro"/>
                <a:sym typeface="Source Sans Pro"/>
              </a:defRPr>
            </a:lvl8pPr>
            <a:lvl9pPr lvl="8"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Source Sans Pro"/>
                <a:ea typeface="Source Sans Pro"/>
                <a:cs typeface="Source Sans Pro"/>
                <a:sym typeface="Source Sans Pro"/>
              </a:defRPr>
            </a:lvl9pPr>
          </a:lstStyle>
          <a:p/>
        </p:txBody>
      </p:sp>
      <p:sp>
        <p:nvSpPr>
          <p:cNvPr id="88" name="Google Shape;88;p43"/>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89" name="Google Shape;89;p4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4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4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92" name="Shape 92"/>
        <p:cNvGrpSpPr/>
        <p:nvPr/>
      </p:nvGrpSpPr>
      <p:grpSpPr>
        <a:xfrm>
          <a:off x="0" y="0"/>
          <a:ext cx="0" cy="0"/>
          <a:chOff x="0" y="0"/>
          <a:chExt cx="0" cy="0"/>
        </a:xfrm>
      </p:grpSpPr>
      <p:sp>
        <p:nvSpPr>
          <p:cNvPr id="93" name="Google Shape;93;p4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94" name="Google Shape;94;p44"/>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5" name="Google Shape;95;p4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6" name="Google Shape;96;p4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7" name="Google Shape;97;p4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45"/>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00" name="Google Shape;100;p45"/>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1" name="Google Shape;101;p4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2" name="Google Shape;102;p4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3" name="Google Shape;103;p4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7" name="Shape 27"/>
        <p:cNvGrpSpPr/>
        <p:nvPr/>
      </p:nvGrpSpPr>
      <p:grpSpPr>
        <a:xfrm>
          <a:off x="0" y="0"/>
          <a:ext cx="0" cy="0"/>
          <a:chOff x="0" y="0"/>
          <a:chExt cx="0" cy="0"/>
        </a:xfrm>
      </p:grpSpPr>
      <p:sp>
        <p:nvSpPr>
          <p:cNvPr id="28" name="Google Shape;28;p3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9" name="Google Shape;29;p36"/>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0" name="Google Shape;30;p3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3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3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GB"/>
              <a:t>‹#›</a:t>
            </a:fld>
            <a:endParaRPr/>
          </a:p>
        </p:txBody>
      </p:sp>
      <p:sp>
        <p:nvSpPr>
          <p:cNvPr id="33" name="Google Shape;33;p36"/>
          <p:cNvSpPr txBox="1"/>
          <p:nvPr/>
        </p:nvSpPr>
        <p:spPr>
          <a:xfrm>
            <a:off x="8888628" y="1186249"/>
            <a:ext cx="238897" cy="4939914"/>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Calibri"/>
              <a:ea typeface="Calibri"/>
              <a:cs typeface="Calibri"/>
              <a:sym typeface="Calibri"/>
            </a:endParaRPr>
          </a:p>
        </p:txBody>
      </p:sp>
      <p:sp>
        <p:nvSpPr>
          <p:cNvPr id="34" name="Google Shape;34;p36"/>
          <p:cNvSpPr txBox="1"/>
          <p:nvPr/>
        </p:nvSpPr>
        <p:spPr>
          <a:xfrm rot="5400000">
            <a:off x="6142275" y="3598225"/>
            <a:ext cx="5622300" cy="338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rgbClr val="B7B7B7"/>
                </a:solidFill>
                <a:latin typeface="Calibri"/>
                <a:ea typeface="Calibri"/>
                <a:cs typeface="Calibri"/>
                <a:sym typeface="Calibri"/>
              </a:rPr>
              <a:t>Krishan Jethwa, Enrico Zammit Lonardelli – 2</a:t>
            </a:r>
            <a:r>
              <a:rPr lang="en-GB" sz="1600">
                <a:solidFill>
                  <a:srgbClr val="B7B7B7"/>
                </a:solidFill>
                <a:latin typeface="Calibri"/>
                <a:ea typeface="Calibri"/>
                <a:cs typeface="Calibri"/>
                <a:sym typeface="Calibri"/>
              </a:rPr>
              <a:t>2</a:t>
            </a:r>
            <a:r>
              <a:rPr baseline="30000" lang="en-GB" sz="1600">
                <a:solidFill>
                  <a:srgbClr val="B7B7B7"/>
                </a:solidFill>
                <a:latin typeface="Calibri"/>
                <a:ea typeface="Calibri"/>
                <a:cs typeface="Calibri"/>
                <a:sym typeface="Calibri"/>
              </a:rPr>
              <a:t>nd</a:t>
            </a:r>
            <a:r>
              <a:rPr b="0" i="0" lang="en-GB" sz="1600" u="none" cap="none" strike="noStrike">
                <a:solidFill>
                  <a:srgbClr val="B7B7B7"/>
                </a:solidFill>
                <a:latin typeface="Calibri"/>
                <a:ea typeface="Calibri"/>
                <a:cs typeface="Calibri"/>
                <a:sym typeface="Calibri"/>
              </a:rPr>
              <a:t> May 2020</a:t>
            </a:r>
            <a:endParaRPr b="0" i="0" sz="1400" u="none" cap="none" strike="noStrike">
              <a:solidFill>
                <a:srgbClr val="B7B7B7"/>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_HEADER_1">
  <p:cSld name="SECTION_HEADER_1">
    <p:bg>
      <p:bgPr>
        <a:solidFill>
          <a:schemeClr val="dk1"/>
        </a:solidFill>
      </p:bgPr>
    </p:bg>
    <p:spTree>
      <p:nvGrpSpPr>
        <p:cNvPr id="35" name="Shape 35"/>
        <p:cNvGrpSpPr/>
        <p:nvPr/>
      </p:nvGrpSpPr>
      <p:grpSpPr>
        <a:xfrm>
          <a:off x="0" y="0"/>
          <a:ext cx="0" cy="0"/>
          <a:chOff x="0" y="0"/>
          <a:chExt cx="0" cy="0"/>
        </a:xfrm>
      </p:grpSpPr>
      <p:cxnSp>
        <p:nvCxnSpPr>
          <p:cNvPr id="36" name="Google Shape;36;g78355831b9_1_310"/>
          <p:cNvCxnSpPr/>
          <p:nvPr/>
        </p:nvCxnSpPr>
        <p:spPr>
          <a:xfrm>
            <a:off x="425200" y="554200"/>
            <a:ext cx="8296800" cy="0"/>
          </a:xfrm>
          <a:prstGeom prst="straightConnector1">
            <a:avLst/>
          </a:prstGeom>
          <a:noFill/>
          <a:ln cap="flat" cmpd="sng" w="38100">
            <a:solidFill>
              <a:schemeClr val="lt1"/>
            </a:solidFill>
            <a:prstDash val="solid"/>
            <a:round/>
            <a:headEnd len="sm" w="sm" type="none"/>
            <a:tailEnd len="sm" w="sm" type="none"/>
          </a:ln>
        </p:spPr>
      </p:cxnSp>
      <p:cxnSp>
        <p:nvCxnSpPr>
          <p:cNvPr id="37" name="Google Shape;37;g78355831b9_1_310"/>
          <p:cNvCxnSpPr/>
          <p:nvPr/>
        </p:nvCxnSpPr>
        <p:spPr>
          <a:xfrm>
            <a:off x="425200" y="6320000"/>
            <a:ext cx="8296800" cy="0"/>
          </a:xfrm>
          <a:prstGeom prst="straightConnector1">
            <a:avLst/>
          </a:prstGeom>
          <a:noFill/>
          <a:ln cap="flat" cmpd="sng" w="19050">
            <a:solidFill>
              <a:schemeClr val="lt1"/>
            </a:solidFill>
            <a:prstDash val="solid"/>
            <a:round/>
            <a:headEnd len="sm" w="sm" type="none"/>
            <a:tailEnd len="sm" w="sm" type="none"/>
          </a:ln>
        </p:spPr>
      </p:cxnSp>
      <p:sp>
        <p:nvSpPr>
          <p:cNvPr id="38" name="Google Shape;38;g78355831b9_1_310"/>
          <p:cNvSpPr txBox="1"/>
          <p:nvPr>
            <p:ph type="title"/>
          </p:nvPr>
        </p:nvSpPr>
        <p:spPr>
          <a:xfrm>
            <a:off x="406425" y="2409100"/>
            <a:ext cx="8296800" cy="20559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4800"/>
              <a:buNone/>
              <a:defRPr sz="4800">
                <a:solidFill>
                  <a:schemeClr val="lt1"/>
                </a:solidFill>
              </a:defRPr>
            </a:lvl2pPr>
            <a:lvl3pPr lvl="2" algn="ctr">
              <a:lnSpc>
                <a:spcPct val="100000"/>
              </a:lnSpc>
              <a:spcBef>
                <a:spcPts val="0"/>
              </a:spcBef>
              <a:spcAft>
                <a:spcPts val="0"/>
              </a:spcAft>
              <a:buClr>
                <a:schemeClr val="lt1"/>
              </a:buClr>
              <a:buSzPts val="4800"/>
              <a:buNone/>
              <a:defRPr sz="4800">
                <a:solidFill>
                  <a:schemeClr val="lt1"/>
                </a:solidFill>
              </a:defRPr>
            </a:lvl3pPr>
            <a:lvl4pPr lvl="3" algn="ctr">
              <a:lnSpc>
                <a:spcPct val="100000"/>
              </a:lnSpc>
              <a:spcBef>
                <a:spcPts val="0"/>
              </a:spcBef>
              <a:spcAft>
                <a:spcPts val="0"/>
              </a:spcAft>
              <a:buClr>
                <a:schemeClr val="lt1"/>
              </a:buClr>
              <a:buSzPts val="4800"/>
              <a:buNone/>
              <a:defRPr sz="4800">
                <a:solidFill>
                  <a:schemeClr val="lt1"/>
                </a:solidFill>
              </a:defRPr>
            </a:lvl4pPr>
            <a:lvl5pPr lvl="4" algn="ctr">
              <a:lnSpc>
                <a:spcPct val="100000"/>
              </a:lnSpc>
              <a:spcBef>
                <a:spcPts val="0"/>
              </a:spcBef>
              <a:spcAft>
                <a:spcPts val="0"/>
              </a:spcAft>
              <a:buClr>
                <a:schemeClr val="lt1"/>
              </a:buClr>
              <a:buSzPts val="4800"/>
              <a:buNone/>
              <a:defRPr sz="4800">
                <a:solidFill>
                  <a:schemeClr val="lt1"/>
                </a:solidFill>
              </a:defRPr>
            </a:lvl5pPr>
            <a:lvl6pPr lvl="5" algn="ctr">
              <a:lnSpc>
                <a:spcPct val="100000"/>
              </a:lnSpc>
              <a:spcBef>
                <a:spcPts val="0"/>
              </a:spcBef>
              <a:spcAft>
                <a:spcPts val="0"/>
              </a:spcAft>
              <a:buClr>
                <a:schemeClr val="lt1"/>
              </a:buClr>
              <a:buSzPts val="4800"/>
              <a:buNone/>
              <a:defRPr sz="4800">
                <a:solidFill>
                  <a:schemeClr val="lt1"/>
                </a:solidFill>
              </a:defRPr>
            </a:lvl6pPr>
            <a:lvl7pPr lvl="6" algn="ctr">
              <a:lnSpc>
                <a:spcPct val="100000"/>
              </a:lnSpc>
              <a:spcBef>
                <a:spcPts val="0"/>
              </a:spcBef>
              <a:spcAft>
                <a:spcPts val="0"/>
              </a:spcAft>
              <a:buClr>
                <a:schemeClr val="lt1"/>
              </a:buClr>
              <a:buSzPts val="4800"/>
              <a:buNone/>
              <a:defRPr sz="4800">
                <a:solidFill>
                  <a:schemeClr val="lt1"/>
                </a:solidFill>
              </a:defRPr>
            </a:lvl7pPr>
            <a:lvl8pPr lvl="7" algn="ctr">
              <a:lnSpc>
                <a:spcPct val="100000"/>
              </a:lnSpc>
              <a:spcBef>
                <a:spcPts val="0"/>
              </a:spcBef>
              <a:spcAft>
                <a:spcPts val="0"/>
              </a:spcAft>
              <a:buClr>
                <a:schemeClr val="lt1"/>
              </a:buClr>
              <a:buSzPts val="4800"/>
              <a:buNone/>
              <a:defRPr sz="4800">
                <a:solidFill>
                  <a:schemeClr val="lt1"/>
                </a:solidFill>
              </a:defRPr>
            </a:lvl8pPr>
            <a:lvl9pPr lvl="8" algn="ctr">
              <a:lnSpc>
                <a:spcPct val="100000"/>
              </a:lnSpc>
              <a:spcBef>
                <a:spcPts val="0"/>
              </a:spcBef>
              <a:spcAft>
                <a:spcPts val="0"/>
              </a:spcAft>
              <a:buClr>
                <a:schemeClr val="lt1"/>
              </a:buClr>
              <a:buSzPts val="4800"/>
              <a:buNone/>
              <a:defRPr sz="4800">
                <a:solidFill>
                  <a:schemeClr val="lt1"/>
                </a:solidFill>
              </a:defRPr>
            </a:lvl9pPr>
          </a:lstStyle>
          <a:p/>
        </p:txBody>
      </p:sp>
      <p:sp>
        <p:nvSpPr>
          <p:cNvPr id="39" name="Google Shape;39;g78355831b9_1_310"/>
          <p:cNvSpPr txBox="1"/>
          <p:nvPr>
            <p:ph idx="12" type="sldNum"/>
          </p:nvPr>
        </p:nvSpPr>
        <p:spPr>
          <a:xfrm>
            <a:off x="8497999" y="6251679"/>
            <a:ext cx="548700" cy="5247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0" name="Shape 40"/>
        <p:cNvGrpSpPr/>
        <p:nvPr/>
      </p:nvGrpSpPr>
      <p:grpSpPr>
        <a:xfrm>
          <a:off x="0" y="0"/>
          <a:ext cx="0" cy="0"/>
          <a:chOff x="0" y="0"/>
          <a:chExt cx="0" cy="0"/>
        </a:xfrm>
      </p:grpSpPr>
      <p:sp>
        <p:nvSpPr>
          <p:cNvPr id="41" name="Google Shape;41;p4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2" name="Google Shape;42;p4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4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4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45" name="Shape 45"/>
        <p:cNvGrpSpPr/>
        <p:nvPr/>
      </p:nvGrpSpPr>
      <p:grpSpPr>
        <a:xfrm>
          <a:off x="0" y="0"/>
          <a:ext cx="0" cy="0"/>
          <a:chOff x="0" y="0"/>
          <a:chExt cx="0" cy="0"/>
        </a:xfrm>
      </p:grpSpPr>
      <p:cxnSp>
        <p:nvCxnSpPr>
          <p:cNvPr id="46" name="Google Shape;46;g78355831b9_1_315"/>
          <p:cNvCxnSpPr/>
          <p:nvPr/>
        </p:nvCxnSpPr>
        <p:spPr>
          <a:xfrm>
            <a:off x="2477724" y="554200"/>
            <a:ext cx="6244200" cy="0"/>
          </a:xfrm>
          <a:prstGeom prst="straightConnector1">
            <a:avLst/>
          </a:prstGeom>
          <a:noFill/>
          <a:ln cap="flat" cmpd="sng" w="38100">
            <a:solidFill>
              <a:schemeClr val="dk2"/>
            </a:solidFill>
            <a:prstDash val="solid"/>
            <a:round/>
            <a:headEnd len="sm" w="sm" type="none"/>
            <a:tailEnd len="sm" w="sm" type="none"/>
          </a:ln>
        </p:spPr>
      </p:cxnSp>
      <p:cxnSp>
        <p:nvCxnSpPr>
          <p:cNvPr id="47" name="Google Shape;47;g78355831b9_1_315"/>
          <p:cNvCxnSpPr/>
          <p:nvPr/>
        </p:nvCxnSpPr>
        <p:spPr>
          <a:xfrm>
            <a:off x="2477724" y="632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48" name="Google Shape;48;g78355831b9_1_315"/>
          <p:cNvCxnSpPr/>
          <p:nvPr/>
        </p:nvCxnSpPr>
        <p:spPr>
          <a:xfrm>
            <a:off x="425198" y="554200"/>
            <a:ext cx="183300" cy="0"/>
          </a:xfrm>
          <a:prstGeom prst="straightConnector1">
            <a:avLst/>
          </a:prstGeom>
          <a:noFill/>
          <a:ln cap="flat" cmpd="sng" w="19050">
            <a:solidFill>
              <a:schemeClr val="dk2"/>
            </a:solidFill>
            <a:prstDash val="solid"/>
            <a:round/>
            <a:headEnd len="sm" w="sm" type="none"/>
            <a:tailEnd len="sm" w="sm" type="none"/>
          </a:ln>
        </p:spPr>
      </p:cxnSp>
      <p:sp>
        <p:nvSpPr>
          <p:cNvPr id="49" name="Google Shape;49;g78355831b9_1_315"/>
          <p:cNvSpPr txBox="1"/>
          <p:nvPr>
            <p:ph type="title"/>
          </p:nvPr>
        </p:nvSpPr>
        <p:spPr>
          <a:xfrm>
            <a:off x="2400250" y="767933"/>
            <a:ext cx="6321600" cy="8472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50" name="Google Shape;50;g78355831b9_1_315"/>
          <p:cNvSpPr txBox="1"/>
          <p:nvPr>
            <p:ph idx="1" type="body"/>
          </p:nvPr>
        </p:nvSpPr>
        <p:spPr>
          <a:xfrm>
            <a:off x="2410112" y="2127701"/>
            <a:ext cx="6321600" cy="4003200"/>
          </a:xfrm>
          <a:prstGeom prst="rect">
            <a:avLst/>
          </a:prstGeom>
          <a:noFill/>
          <a:ln>
            <a:noFill/>
          </a:ln>
        </p:spPr>
        <p:txBody>
          <a:bodyPr anchorCtr="0" anchor="t" bIns="45700" lIns="91425" spcFirstLastPara="1" rIns="91425" wrap="square" tIns="45700">
            <a:noAutofit/>
          </a:bodyPr>
          <a:lstStyle>
            <a:lvl1pPr indent="-431800" lvl="0" marL="457200" algn="l">
              <a:lnSpc>
                <a:spcPct val="100000"/>
              </a:lnSpc>
              <a:spcBef>
                <a:spcPts val="640"/>
              </a:spcBef>
              <a:spcAft>
                <a:spcPts val="0"/>
              </a:spcAft>
              <a:buSzPts val="3200"/>
              <a:buChar char="•"/>
              <a:defRPr/>
            </a:lvl1pPr>
            <a:lvl2pPr indent="-406400" lvl="1" marL="914400" algn="l">
              <a:lnSpc>
                <a:spcPct val="100000"/>
              </a:lnSpc>
              <a:spcBef>
                <a:spcPts val="560"/>
              </a:spcBef>
              <a:spcAft>
                <a:spcPts val="0"/>
              </a:spcAft>
              <a:buSzPts val="2800"/>
              <a:buChar char="–"/>
              <a:defRPr/>
            </a:lvl2pPr>
            <a:lvl3pPr indent="-381000" lvl="2" marL="1371600" algn="l">
              <a:lnSpc>
                <a:spcPct val="100000"/>
              </a:lnSpc>
              <a:spcBef>
                <a:spcPts val="480"/>
              </a:spcBef>
              <a:spcAft>
                <a:spcPts val="0"/>
              </a:spcAft>
              <a:buSzPts val="2400"/>
              <a:buChar char="•"/>
              <a:defRPr/>
            </a:lvl3pPr>
            <a:lvl4pPr indent="-355600" lvl="3" marL="1828800" algn="l">
              <a:lnSpc>
                <a:spcPct val="100000"/>
              </a:lnSpc>
              <a:spcBef>
                <a:spcPts val="400"/>
              </a:spcBef>
              <a:spcAft>
                <a:spcPts val="0"/>
              </a:spcAft>
              <a:buSzPts val="2000"/>
              <a:buChar char="–"/>
              <a:defRPr/>
            </a:lvl4pPr>
            <a:lvl5pPr indent="-355600" lvl="4" marL="2286000" algn="l">
              <a:lnSpc>
                <a:spcPct val="100000"/>
              </a:lnSpc>
              <a:spcBef>
                <a:spcPts val="400"/>
              </a:spcBef>
              <a:spcAft>
                <a:spcPts val="0"/>
              </a:spcAft>
              <a:buSzPts val="2000"/>
              <a:buChar char="»"/>
              <a:defRPr/>
            </a:lvl5pPr>
            <a:lvl6pPr indent="-355600" lvl="5" marL="2743200" algn="l">
              <a:lnSpc>
                <a:spcPct val="100000"/>
              </a:lnSpc>
              <a:spcBef>
                <a:spcPts val="400"/>
              </a:spcBef>
              <a:spcAft>
                <a:spcPts val="0"/>
              </a:spcAft>
              <a:buSzPts val="2000"/>
              <a:buChar char="•"/>
              <a:defRPr/>
            </a:lvl6pPr>
            <a:lvl7pPr indent="-355600" lvl="6" marL="3200400" algn="l">
              <a:lnSpc>
                <a:spcPct val="100000"/>
              </a:lnSpc>
              <a:spcBef>
                <a:spcPts val="400"/>
              </a:spcBef>
              <a:spcAft>
                <a:spcPts val="0"/>
              </a:spcAft>
              <a:buSzPts val="2000"/>
              <a:buChar char="•"/>
              <a:defRPr/>
            </a:lvl7pPr>
            <a:lvl8pPr indent="-355600" lvl="7" marL="3657600" algn="l">
              <a:lnSpc>
                <a:spcPct val="100000"/>
              </a:lnSpc>
              <a:spcBef>
                <a:spcPts val="400"/>
              </a:spcBef>
              <a:spcAft>
                <a:spcPts val="0"/>
              </a:spcAft>
              <a:buSzPts val="2000"/>
              <a:buChar char="•"/>
              <a:defRPr/>
            </a:lvl8pPr>
            <a:lvl9pPr indent="-355600" lvl="8" marL="4114800" algn="l">
              <a:lnSpc>
                <a:spcPct val="100000"/>
              </a:lnSpc>
              <a:spcBef>
                <a:spcPts val="400"/>
              </a:spcBef>
              <a:spcAft>
                <a:spcPts val="0"/>
              </a:spcAft>
              <a:buSzPts val="2000"/>
              <a:buChar char="•"/>
              <a:defRPr/>
            </a:lvl9pPr>
          </a:lstStyle>
          <a:p/>
        </p:txBody>
      </p:sp>
      <p:sp>
        <p:nvSpPr>
          <p:cNvPr id="51" name="Google Shape;51;g78355831b9_1_315"/>
          <p:cNvSpPr txBox="1"/>
          <p:nvPr>
            <p:ph idx="12" type="sldNum"/>
          </p:nvPr>
        </p:nvSpPr>
        <p:spPr>
          <a:xfrm>
            <a:off x="8497999" y="6251679"/>
            <a:ext cx="548700" cy="5247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52" name="Shape 52"/>
        <p:cNvGrpSpPr/>
        <p:nvPr/>
      </p:nvGrpSpPr>
      <p:grpSpPr>
        <a:xfrm>
          <a:off x="0" y="0"/>
          <a:ext cx="0" cy="0"/>
          <a:chOff x="0" y="0"/>
          <a:chExt cx="0" cy="0"/>
        </a:xfrm>
      </p:grpSpPr>
      <p:sp>
        <p:nvSpPr>
          <p:cNvPr id="53" name="Google Shape;53;p37"/>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b="1" sz="4000" cap="none"/>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54" name="Google Shape;54;p37"/>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55" name="Google Shape;55;p3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3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3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58" name="Shape 58"/>
        <p:cNvGrpSpPr/>
        <p:nvPr/>
      </p:nvGrpSpPr>
      <p:grpSpPr>
        <a:xfrm>
          <a:off x="0" y="0"/>
          <a:ext cx="0" cy="0"/>
          <a:chOff x="0" y="0"/>
          <a:chExt cx="0" cy="0"/>
        </a:xfrm>
      </p:grpSpPr>
      <p:sp>
        <p:nvSpPr>
          <p:cNvPr id="59" name="Google Shape;59;p3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60" name="Google Shape;60;p38"/>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61" name="Google Shape;61;p38"/>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62" name="Google Shape;62;p3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3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3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65" name="Shape 65"/>
        <p:cNvGrpSpPr/>
        <p:nvPr/>
      </p:nvGrpSpPr>
      <p:grpSpPr>
        <a:xfrm>
          <a:off x="0" y="0"/>
          <a:ext cx="0" cy="0"/>
          <a:chOff x="0" y="0"/>
          <a:chExt cx="0" cy="0"/>
        </a:xfrm>
      </p:grpSpPr>
      <p:sp>
        <p:nvSpPr>
          <p:cNvPr id="66" name="Google Shape;66;p3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67" name="Google Shape;67;p39"/>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68" name="Google Shape;68;p39"/>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69" name="Google Shape;69;p39"/>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70" name="Google Shape;70;p39"/>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71" name="Google Shape;71;p3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3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3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74" name="Shape 74"/>
        <p:cNvGrpSpPr/>
        <p:nvPr/>
      </p:nvGrpSpPr>
      <p:grpSpPr>
        <a:xfrm>
          <a:off x="0" y="0"/>
          <a:ext cx="0" cy="0"/>
          <a:chOff x="0" y="0"/>
          <a:chExt cx="0" cy="0"/>
        </a:xfrm>
      </p:grpSpPr>
      <p:sp>
        <p:nvSpPr>
          <p:cNvPr id="75" name="Google Shape;75;p4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4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4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theme" Target="../theme/theme2.xml"/><Relationship Id="rId14" Type="http://schemas.openxmlformats.org/officeDocument/2006/relationships/slideLayout" Target="../slideLayouts/slideLayout1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34"/>
          <p:cNvSpPr/>
          <p:nvPr/>
        </p:nvSpPr>
        <p:spPr>
          <a:xfrm>
            <a:off x="0" y="-9525"/>
            <a:ext cx="9159875" cy="514350"/>
          </a:xfrm>
          <a:prstGeom prst="rect">
            <a:avLst/>
          </a:prstGeom>
          <a:solidFill>
            <a:srgbClr val="56187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p:txBody>
      </p:sp>
      <p:sp>
        <p:nvSpPr>
          <p:cNvPr id="11" name="Google Shape;11;p3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Source Sans Pro"/>
                <a:ea typeface="Source Sans Pro"/>
                <a:cs typeface="Source Sans Pro"/>
                <a:sym typeface="Source Sans Pro"/>
              </a:defRPr>
            </a:lvl1pPr>
            <a:lvl2pPr lvl="1"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Source Sans Pro"/>
                <a:ea typeface="Source Sans Pro"/>
                <a:cs typeface="Source Sans Pro"/>
                <a:sym typeface="Source Sans Pro"/>
              </a:defRPr>
            </a:lvl2pPr>
            <a:lvl3pPr lvl="2"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Source Sans Pro"/>
                <a:ea typeface="Source Sans Pro"/>
                <a:cs typeface="Source Sans Pro"/>
                <a:sym typeface="Source Sans Pro"/>
              </a:defRPr>
            </a:lvl3pPr>
            <a:lvl4pPr lvl="3"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Source Sans Pro"/>
                <a:ea typeface="Source Sans Pro"/>
                <a:cs typeface="Source Sans Pro"/>
                <a:sym typeface="Source Sans Pro"/>
              </a:defRPr>
            </a:lvl4pPr>
            <a:lvl5pPr lvl="4"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Source Sans Pro"/>
                <a:ea typeface="Source Sans Pro"/>
                <a:cs typeface="Source Sans Pro"/>
                <a:sym typeface="Source Sans Pro"/>
              </a:defRPr>
            </a:lvl5pPr>
            <a:lvl6pPr lvl="5"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Calibri"/>
                <a:ea typeface="Calibri"/>
                <a:cs typeface="Calibri"/>
                <a:sym typeface="Calibri"/>
              </a:defRPr>
            </a:lvl6pPr>
            <a:lvl7pPr lvl="6"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Calibri"/>
                <a:ea typeface="Calibri"/>
                <a:cs typeface="Calibri"/>
                <a:sym typeface="Calibri"/>
              </a:defRPr>
            </a:lvl7pPr>
            <a:lvl8pPr lvl="7"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Calibri"/>
                <a:ea typeface="Calibri"/>
                <a:cs typeface="Calibri"/>
                <a:sym typeface="Calibri"/>
              </a:defRPr>
            </a:lvl8pPr>
            <a:lvl9pPr lvl="8"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Calibri"/>
                <a:ea typeface="Calibri"/>
                <a:cs typeface="Calibri"/>
                <a:sym typeface="Calibri"/>
              </a:defRPr>
            </a:lvl9pPr>
          </a:lstStyle>
          <a:p/>
        </p:txBody>
      </p:sp>
      <p:sp>
        <p:nvSpPr>
          <p:cNvPr id="12" name="Google Shape;12;p3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Source Sans Pro"/>
                <a:ea typeface="Source Sans Pro"/>
                <a:cs typeface="Source Sans Pro"/>
                <a:sym typeface="Source Sans Pro"/>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Source Sans Pro"/>
                <a:ea typeface="Source Sans Pro"/>
                <a:cs typeface="Source Sans Pro"/>
                <a:sym typeface="Source Sans Pro"/>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Source Sans Pro"/>
                <a:ea typeface="Source Sans Pro"/>
                <a:cs typeface="Source Sans Pro"/>
                <a:sym typeface="Source Sans Pro"/>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9pPr>
          </a:lstStyle>
          <a:p/>
        </p:txBody>
      </p:sp>
      <p:sp>
        <p:nvSpPr>
          <p:cNvPr id="13" name="Google Shape;13;p3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Source Sans Pro"/>
                <a:ea typeface="Source Sans Pro"/>
                <a:cs typeface="Source Sans Pro"/>
                <a:sym typeface="Source Sans Pro"/>
              </a:defRPr>
            </a:lvl1pPr>
            <a:lvl2pPr lvl="1"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9pPr>
          </a:lstStyle>
          <a:p/>
        </p:txBody>
      </p:sp>
      <p:sp>
        <p:nvSpPr>
          <p:cNvPr id="14" name="Google Shape;14;p3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Source Sans Pro"/>
                <a:ea typeface="Source Sans Pro"/>
                <a:cs typeface="Source Sans Pro"/>
                <a:sym typeface="Source Sans Pro"/>
              </a:defRPr>
            </a:lvl1pPr>
            <a:lvl2pPr lvl="1"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9pPr>
          </a:lstStyle>
          <a:p/>
        </p:txBody>
      </p:sp>
      <p:sp>
        <p:nvSpPr>
          <p:cNvPr id="15" name="Google Shape;15;p3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GB"/>
              <a:t>‹#›</a:t>
            </a:fld>
            <a:endParaRPr/>
          </a:p>
        </p:txBody>
      </p:sp>
      <p:sp>
        <p:nvSpPr>
          <p:cNvPr id="16" name="Google Shape;16;p34"/>
          <p:cNvSpPr txBox="1"/>
          <p:nvPr/>
        </p:nvSpPr>
        <p:spPr>
          <a:xfrm>
            <a:off x="8099425" y="-55563"/>
            <a:ext cx="1044575" cy="365126"/>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000000"/>
              </a:buClr>
              <a:buSzPts val="2800"/>
              <a:buFont typeface="Arial"/>
              <a:buNone/>
            </a:pPr>
            <a:fld id="{00000000-1234-1234-1234-123412341234}" type="slidenum">
              <a:rPr b="1" i="0" lang="en-GB" sz="2800" u="none" cap="none" strike="noStrike">
                <a:solidFill>
                  <a:srgbClr val="D8D8D8"/>
                </a:solidFill>
                <a:latin typeface="Calibri"/>
                <a:ea typeface="Calibri"/>
                <a:cs typeface="Calibri"/>
                <a:sym typeface="Calibri"/>
              </a:rPr>
              <a:t>‹#›</a:t>
            </a:fld>
            <a:endParaRPr b="1" i="0" sz="2800" u="none" cap="none" strike="noStrike">
              <a:solidFill>
                <a:srgbClr val="D8D8D8"/>
              </a:solidFill>
              <a:latin typeface="Calibri"/>
              <a:ea typeface="Calibri"/>
              <a:cs typeface="Calibri"/>
              <a:sym typeface="Calibri"/>
            </a:endParaRPr>
          </a:p>
        </p:txBody>
      </p:sp>
      <p:pic>
        <p:nvPicPr>
          <p:cNvPr descr="TAB_col_white_background.png" id="17" name="Google Shape;17;p34"/>
          <p:cNvPicPr preferRelativeResize="0"/>
          <p:nvPr/>
        </p:nvPicPr>
        <p:blipFill rotWithShape="1">
          <a:blip r:embed="rId1">
            <a:alphaModFix/>
          </a:blip>
          <a:srcRect b="0" l="0" r="0" t="0"/>
          <a:stretch/>
        </p:blipFill>
        <p:spPr>
          <a:xfrm>
            <a:off x="-11113" y="-11113"/>
            <a:ext cx="1655763" cy="701676"/>
          </a:xfrm>
          <a:prstGeom prst="rect">
            <a:avLst/>
          </a:prstGeom>
          <a:noFill/>
          <a:ln>
            <a:noFill/>
          </a:ln>
        </p:spPr>
      </p:pic>
      <p:sp>
        <p:nvSpPr>
          <p:cNvPr id="18" name="Google Shape;18;p34"/>
          <p:cNvSpPr txBox="1"/>
          <p:nvPr/>
        </p:nvSpPr>
        <p:spPr>
          <a:xfrm rot="5400000">
            <a:off x="6142275" y="3598225"/>
            <a:ext cx="5622300" cy="338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rgbClr val="B7B7B7"/>
                </a:solidFill>
                <a:latin typeface="Calibri"/>
                <a:ea typeface="Calibri"/>
                <a:cs typeface="Calibri"/>
                <a:sym typeface="Calibri"/>
              </a:rPr>
              <a:t>Krishan Jethwa, Enrico Zammit Lonardelli – 2</a:t>
            </a:r>
            <a:r>
              <a:rPr lang="en-GB" sz="1600">
                <a:solidFill>
                  <a:srgbClr val="B7B7B7"/>
                </a:solidFill>
                <a:latin typeface="Calibri"/>
                <a:ea typeface="Calibri"/>
                <a:cs typeface="Calibri"/>
                <a:sym typeface="Calibri"/>
              </a:rPr>
              <a:t>2</a:t>
            </a:r>
            <a:r>
              <a:rPr baseline="30000" lang="en-GB" sz="1600">
                <a:solidFill>
                  <a:srgbClr val="B7B7B7"/>
                </a:solidFill>
                <a:latin typeface="Calibri"/>
                <a:ea typeface="Calibri"/>
                <a:cs typeface="Calibri"/>
                <a:sym typeface="Calibri"/>
              </a:rPr>
              <a:t>nd</a:t>
            </a:r>
            <a:r>
              <a:rPr b="0" i="0" lang="en-GB" sz="1600" u="none" cap="none" strike="noStrike">
                <a:solidFill>
                  <a:srgbClr val="B7B7B7"/>
                </a:solidFill>
                <a:latin typeface="Calibri"/>
                <a:ea typeface="Calibri"/>
                <a:cs typeface="Calibri"/>
                <a:sym typeface="Calibri"/>
              </a:rPr>
              <a:t> May 2020</a:t>
            </a:r>
            <a:endParaRPr b="0" i="0" sz="1400" u="none" cap="none" strike="noStrike">
              <a:solidFill>
                <a:srgbClr val="B7B7B7"/>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 Id="rId4" Type="http://schemas.openxmlformats.org/officeDocument/2006/relationships/image" Target="../media/image2.png"/><Relationship Id="rId5" Type="http://schemas.openxmlformats.org/officeDocument/2006/relationships/image" Target="../media/image4.png"/><Relationship Id="rId6" Type="http://schemas.openxmlformats.org/officeDocument/2006/relationships/image" Target="../media/image35.png"/><Relationship Id="rId7" Type="http://schemas.openxmlformats.org/officeDocument/2006/relationships/image" Target="../media/image5.png"/><Relationship Id="rId8" Type="http://schemas.openxmlformats.org/officeDocument/2006/relationships/image" Target="../media/image3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http://drive.google.com/file/d/1_g0KJhGr9XWPNhYzra50oLkgT7Lh7zHP/view" TargetMode="External"/><Relationship Id="rId4" Type="http://schemas.openxmlformats.org/officeDocument/2006/relationships/image" Target="../media/image17.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drive.google.com/file/d/1jjoCWfnZdM9Q7BXnYvj7zK--RYu8bJFN/view" TargetMode="External"/><Relationship Id="rId4" Type="http://schemas.openxmlformats.org/officeDocument/2006/relationships/image" Target="../media/image27.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drive.google.com/file/d/1oWcrkd-C9WlzHyHOr8XQ6cgC_E1dE6RZ/view" TargetMode="External"/><Relationship Id="rId4" Type="http://schemas.openxmlformats.org/officeDocument/2006/relationships/image" Target="../media/image2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3.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6.png"/><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2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8.png"/><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3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3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hyperlink" Target="http://drive.google.com/file/d/1ccp8v0N4GAVnOSIODQMitekPbo6tXlV5/view" TargetMode="External"/><Relationship Id="rId4" Type="http://schemas.openxmlformats.org/officeDocument/2006/relationships/image" Target="../media/image36.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 Id="rId3" Type="http://schemas.openxmlformats.org/officeDocument/2006/relationships/hyperlink" Target="http://drive.google.com/file/d/1qoATeRnshn_iHd-c7PPZQPGZOg-hC3Ua/view" TargetMode="External"/><Relationship Id="rId4" Type="http://schemas.openxmlformats.org/officeDocument/2006/relationships/image" Target="../media/image3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5.xml"/><Relationship Id="rId3" Type="http://schemas.openxmlformats.org/officeDocument/2006/relationships/image" Target="../media/image3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3.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11.png"/><Relationship Id="rId5"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pic>
        <p:nvPicPr>
          <p:cNvPr descr="brand_ppt_back.jpg" id="108" name="Google Shape;108;p1"/>
          <p:cNvPicPr preferRelativeResize="0"/>
          <p:nvPr/>
        </p:nvPicPr>
        <p:blipFill rotWithShape="1">
          <a:blip r:embed="rId3">
            <a:alphaModFix/>
          </a:blip>
          <a:srcRect b="0" l="0" r="0" t="0"/>
          <a:stretch/>
        </p:blipFill>
        <p:spPr>
          <a:xfrm>
            <a:off x="0" y="-2117"/>
            <a:ext cx="9229725" cy="6923089"/>
          </a:xfrm>
          <a:prstGeom prst="rect">
            <a:avLst/>
          </a:prstGeom>
          <a:noFill/>
          <a:ln>
            <a:noFill/>
          </a:ln>
        </p:spPr>
      </p:pic>
      <p:sp>
        <p:nvSpPr>
          <p:cNvPr id="109" name="Google Shape;109;p1"/>
          <p:cNvSpPr/>
          <p:nvPr/>
        </p:nvSpPr>
        <p:spPr>
          <a:xfrm>
            <a:off x="362539" y="1812279"/>
            <a:ext cx="8599897" cy="95410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chemeClr val="lt1"/>
                </a:solidFill>
                <a:latin typeface="Century Gothic"/>
                <a:ea typeface="Century Gothic"/>
                <a:cs typeface="Century Gothic"/>
                <a:sym typeface="Century Gothic"/>
              </a:rPr>
              <a:t>Towards a fast simulation of light detection in </a:t>
            </a:r>
            <a:br>
              <a:rPr b="1" i="0" lang="en-GB" sz="2800" u="none" cap="none" strike="noStrike">
                <a:solidFill>
                  <a:schemeClr val="lt1"/>
                </a:solidFill>
                <a:latin typeface="Century Gothic"/>
                <a:ea typeface="Century Gothic"/>
                <a:cs typeface="Century Gothic"/>
                <a:sym typeface="Century Gothic"/>
              </a:rPr>
            </a:br>
            <a:r>
              <a:rPr b="1" i="0" lang="en-GB" sz="2800" u="none" cap="none" strike="noStrike">
                <a:solidFill>
                  <a:schemeClr val="lt1"/>
                </a:solidFill>
                <a:latin typeface="Century Gothic"/>
                <a:ea typeface="Century Gothic"/>
                <a:cs typeface="Century Gothic"/>
                <a:sym typeface="Century Gothic"/>
              </a:rPr>
              <a:t>LAr TPCs with deep learning techniques</a:t>
            </a:r>
            <a:endParaRPr b="1" i="0" sz="2800" u="none" cap="none" strike="noStrike">
              <a:solidFill>
                <a:schemeClr val="lt1"/>
              </a:solidFill>
              <a:latin typeface="Century Gothic"/>
              <a:ea typeface="Century Gothic"/>
              <a:cs typeface="Century Gothic"/>
              <a:sym typeface="Century Gothic"/>
            </a:endParaRPr>
          </a:p>
        </p:txBody>
      </p:sp>
      <p:sp>
        <p:nvSpPr>
          <p:cNvPr id="110" name="Google Shape;110;p1"/>
          <p:cNvSpPr/>
          <p:nvPr/>
        </p:nvSpPr>
        <p:spPr>
          <a:xfrm>
            <a:off x="404813" y="4295825"/>
            <a:ext cx="8739300" cy="894600"/>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Clr>
                <a:srgbClr val="000000"/>
              </a:buClr>
              <a:buSzPts val="2400"/>
              <a:buFont typeface="Arial"/>
              <a:buNone/>
            </a:pPr>
            <a:r>
              <a:rPr b="0" i="0" lang="en-GB" sz="2400" u="sng" cap="none" strike="noStrike">
                <a:solidFill>
                  <a:schemeClr val="lt1"/>
                </a:solidFill>
                <a:latin typeface="Century Gothic"/>
                <a:ea typeface="Century Gothic"/>
                <a:cs typeface="Century Gothic"/>
                <a:sym typeface="Century Gothic"/>
              </a:rPr>
              <a:t>Krishan Jethwa</a:t>
            </a:r>
            <a:r>
              <a:rPr b="0" i="0" lang="en-GB" sz="2400" u="none" cap="none" strike="noStrike">
                <a:solidFill>
                  <a:schemeClr val="lt1"/>
                </a:solidFill>
                <a:latin typeface="Century Gothic"/>
                <a:ea typeface="Century Gothic"/>
                <a:cs typeface="Century Gothic"/>
                <a:sym typeface="Century Gothic"/>
              </a:rPr>
              <a:t>, </a:t>
            </a:r>
            <a:r>
              <a:rPr b="0" i="0" lang="en-GB" sz="2400" u="sng" cap="none" strike="noStrike">
                <a:solidFill>
                  <a:schemeClr val="lt1"/>
                </a:solidFill>
                <a:latin typeface="Century Gothic"/>
                <a:ea typeface="Century Gothic"/>
                <a:cs typeface="Century Gothic"/>
                <a:sym typeface="Century Gothic"/>
              </a:rPr>
              <a:t>Enrico Zammit Lonardelli</a:t>
            </a:r>
            <a:r>
              <a:rPr b="0" i="0" lang="en-GB" sz="2400" u="none" cap="none" strike="noStrike">
                <a:solidFill>
                  <a:schemeClr val="lt1"/>
                </a:solidFill>
                <a:latin typeface="Century Gothic"/>
                <a:ea typeface="Century Gothic"/>
                <a:cs typeface="Century Gothic"/>
                <a:sym typeface="Century Gothic"/>
              </a:rPr>
              <a:t>, </a:t>
            </a:r>
            <a:br>
              <a:rPr b="0" i="0" lang="en-GB" sz="2400" u="none" cap="none" strike="noStrike">
                <a:solidFill>
                  <a:schemeClr val="lt1"/>
                </a:solidFill>
                <a:latin typeface="Century Gothic"/>
                <a:ea typeface="Century Gothic"/>
                <a:cs typeface="Century Gothic"/>
                <a:sym typeface="Century Gothic"/>
              </a:rPr>
            </a:br>
            <a:r>
              <a:rPr b="0" i="0" lang="en-GB" sz="2400" u="none" cap="none" strike="noStrike">
                <a:solidFill>
                  <a:schemeClr val="lt1"/>
                </a:solidFill>
                <a:latin typeface="Century Gothic"/>
                <a:ea typeface="Century Gothic"/>
                <a:cs typeface="Century Gothic"/>
                <a:sym typeface="Century Gothic"/>
              </a:rPr>
              <a:t>Darren Price, Stephen Menary</a:t>
            </a:r>
            <a:endParaRPr b="0" i="0" sz="2400" u="none" cap="none" strike="noStrike">
              <a:solidFill>
                <a:schemeClr val="lt1"/>
              </a:solidFill>
              <a:latin typeface="Century Gothic"/>
              <a:ea typeface="Century Gothic"/>
              <a:cs typeface="Century Gothic"/>
              <a:sym typeface="Century Gothic"/>
            </a:endParaRPr>
          </a:p>
          <a:p>
            <a:pPr indent="0" lvl="0" marL="0" marR="0" rtl="0" algn="l">
              <a:lnSpc>
                <a:spcPct val="120000"/>
              </a:lnSpc>
              <a:spcBef>
                <a:spcPts val="0"/>
              </a:spcBef>
              <a:spcAft>
                <a:spcPts val="0"/>
              </a:spcAft>
              <a:buClr>
                <a:srgbClr val="000000"/>
              </a:buClr>
              <a:buSzPts val="2100"/>
              <a:buFont typeface="Arial"/>
              <a:buNone/>
            </a:pPr>
            <a:r>
              <a:rPr lang="en-GB" sz="2100">
                <a:solidFill>
                  <a:schemeClr val="lt1"/>
                </a:solidFill>
                <a:latin typeface="Century Gothic"/>
                <a:ea typeface="Century Gothic"/>
                <a:cs typeface="Century Gothic"/>
                <a:sym typeface="Century Gothic"/>
              </a:rPr>
              <a:t>ECHEP Simulation</a:t>
            </a:r>
            <a:r>
              <a:rPr b="0" i="0" lang="en-GB" sz="2100" u="none" cap="none" strike="noStrike">
                <a:solidFill>
                  <a:schemeClr val="lt1"/>
                </a:solidFill>
                <a:latin typeface="Century Gothic"/>
                <a:ea typeface="Century Gothic"/>
                <a:cs typeface="Century Gothic"/>
                <a:sym typeface="Century Gothic"/>
              </a:rPr>
              <a:t> meeting</a:t>
            </a:r>
            <a:br>
              <a:rPr b="0" i="0" lang="en-GB" sz="2100" u="none" cap="none" strike="noStrike">
                <a:solidFill>
                  <a:schemeClr val="lt1"/>
                </a:solidFill>
                <a:latin typeface="Century Gothic"/>
                <a:ea typeface="Century Gothic"/>
                <a:cs typeface="Century Gothic"/>
                <a:sym typeface="Century Gothic"/>
              </a:rPr>
            </a:br>
            <a:r>
              <a:rPr b="0" i="0" lang="en-GB" sz="1700" u="none" cap="none" strike="noStrike">
                <a:solidFill>
                  <a:schemeClr val="lt1"/>
                </a:solidFill>
                <a:latin typeface="Century Gothic"/>
                <a:ea typeface="Century Gothic"/>
                <a:cs typeface="Century Gothic"/>
                <a:sym typeface="Century Gothic"/>
              </a:rPr>
              <a:t>May 2</a:t>
            </a:r>
            <a:r>
              <a:rPr lang="en-GB" sz="1700">
                <a:solidFill>
                  <a:schemeClr val="lt1"/>
                </a:solidFill>
                <a:latin typeface="Century Gothic"/>
                <a:ea typeface="Century Gothic"/>
                <a:cs typeface="Century Gothic"/>
                <a:sym typeface="Century Gothic"/>
              </a:rPr>
              <a:t>2</a:t>
            </a:r>
            <a:r>
              <a:rPr baseline="30000" lang="en-GB" sz="1700">
                <a:solidFill>
                  <a:schemeClr val="lt1"/>
                </a:solidFill>
                <a:latin typeface="Century Gothic"/>
                <a:ea typeface="Century Gothic"/>
                <a:cs typeface="Century Gothic"/>
                <a:sym typeface="Century Gothic"/>
              </a:rPr>
              <a:t>nd</a:t>
            </a:r>
            <a:r>
              <a:rPr b="0" i="0" lang="en-GB" sz="1700" u="none" cap="none" strike="noStrike">
                <a:solidFill>
                  <a:schemeClr val="lt1"/>
                </a:solidFill>
                <a:latin typeface="Century Gothic"/>
                <a:ea typeface="Century Gothic"/>
                <a:cs typeface="Century Gothic"/>
                <a:sym typeface="Century Gothic"/>
              </a:rPr>
              <a:t> 2020</a:t>
            </a:r>
            <a:endParaRPr b="0" i="0" sz="2900" u="none" cap="none" strike="noStrike">
              <a:solidFill>
                <a:schemeClr val="lt1"/>
              </a:solidFill>
              <a:latin typeface="Century Gothic"/>
              <a:ea typeface="Century Gothic"/>
              <a:cs typeface="Century Gothic"/>
              <a:sym typeface="Century Gothic"/>
            </a:endParaRPr>
          </a:p>
        </p:txBody>
      </p:sp>
      <p:cxnSp>
        <p:nvCxnSpPr>
          <p:cNvPr id="111" name="Google Shape;111;p1"/>
          <p:cNvCxnSpPr/>
          <p:nvPr/>
        </p:nvCxnSpPr>
        <p:spPr>
          <a:xfrm>
            <a:off x="517525" y="2847230"/>
            <a:ext cx="7782299" cy="0"/>
          </a:xfrm>
          <a:prstGeom prst="straightConnector1">
            <a:avLst/>
          </a:prstGeom>
          <a:noFill/>
          <a:ln cap="flat" cmpd="sng" w="25400">
            <a:solidFill>
              <a:schemeClr val="lt1"/>
            </a:solidFill>
            <a:prstDash val="dot"/>
            <a:round/>
            <a:headEnd len="sm" w="sm" type="none"/>
            <a:tailEnd len="sm" w="sm" type="none"/>
          </a:ln>
          <a:effectLst>
            <a:outerShdw blurRad="63500" rotWithShape="0" dir="5400000" dist="20000">
              <a:srgbClr val="000000">
                <a:alpha val="37254"/>
              </a:srgbClr>
            </a:outerShdw>
          </a:effectLst>
        </p:spPr>
      </p:cxnSp>
      <p:pic>
        <p:nvPicPr>
          <p:cNvPr descr="TAB_allwhite.eps" id="112" name="Google Shape;112;p1"/>
          <p:cNvPicPr preferRelativeResize="0"/>
          <p:nvPr/>
        </p:nvPicPr>
        <p:blipFill rotWithShape="1">
          <a:blip r:embed="rId4">
            <a:alphaModFix/>
          </a:blip>
          <a:srcRect b="0" l="0" r="0" t="0"/>
          <a:stretch/>
        </p:blipFill>
        <p:spPr>
          <a:xfrm>
            <a:off x="404813" y="350838"/>
            <a:ext cx="1512887" cy="646112"/>
          </a:xfrm>
          <a:prstGeom prst="rect">
            <a:avLst/>
          </a:prstGeom>
          <a:noFill/>
          <a:ln>
            <a:noFill/>
          </a:ln>
        </p:spPr>
      </p:pic>
      <p:pic>
        <p:nvPicPr>
          <p:cNvPr id="113" name="Google Shape;113;p1"/>
          <p:cNvPicPr preferRelativeResize="0"/>
          <p:nvPr/>
        </p:nvPicPr>
        <p:blipFill rotWithShape="1">
          <a:blip r:embed="rId5">
            <a:alphaModFix/>
          </a:blip>
          <a:srcRect b="0" l="0" r="0" t="0"/>
          <a:stretch/>
        </p:blipFill>
        <p:spPr>
          <a:xfrm>
            <a:off x="3869325" y="255588"/>
            <a:ext cx="2624138" cy="741363"/>
          </a:xfrm>
          <a:prstGeom prst="rect">
            <a:avLst/>
          </a:prstGeom>
          <a:noFill/>
          <a:ln>
            <a:noFill/>
          </a:ln>
        </p:spPr>
      </p:pic>
      <p:pic>
        <p:nvPicPr>
          <p:cNvPr id="114" name="Google Shape;114;p1"/>
          <p:cNvPicPr preferRelativeResize="0"/>
          <p:nvPr/>
        </p:nvPicPr>
        <p:blipFill rotWithShape="1">
          <a:blip r:embed="rId6">
            <a:alphaModFix/>
          </a:blip>
          <a:srcRect b="26513" l="7843" r="0" t="25916"/>
          <a:stretch/>
        </p:blipFill>
        <p:spPr>
          <a:xfrm>
            <a:off x="0" y="3012875"/>
            <a:ext cx="4756737" cy="1289051"/>
          </a:xfrm>
          <a:prstGeom prst="rect">
            <a:avLst/>
          </a:prstGeom>
          <a:noFill/>
          <a:ln>
            <a:noFill/>
          </a:ln>
        </p:spPr>
      </p:pic>
      <p:pic>
        <p:nvPicPr>
          <p:cNvPr id="115" name="Google Shape;115;p1"/>
          <p:cNvPicPr preferRelativeResize="0"/>
          <p:nvPr/>
        </p:nvPicPr>
        <p:blipFill rotWithShape="1">
          <a:blip r:embed="rId7">
            <a:alphaModFix/>
          </a:blip>
          <a:srcRect b="0" l="0" r="0" t="0"/>
          <a:stretch/>
        </p:blipFill>
        <p:spPr>
          <a:xfrm>
            <a:off x="2137074" y="342262"/>
            <a:ext cx="1512878" cy="663278"/>
          </a:xfrm>
          <a:prstGeom prst="rect">
            <a:avLst/>
          </a:prstGeom>
          <a:noFill/>
          <a:ln>
            <a:noFill/>
          </a:ln>
        </p:spPr>
      </p:pic>
      <p:pic>
        <p:nvPicPr>
          <p:cNvPr id="116" name="Google Shape;116;p1"/>
          <p:cNvPicPr preferRelativeResize="0"/>
          <p:nvPr/>
        </p:nvPicPr>
        <p:blipFill rotWithShape="1">
          <a:blip r:embed="rId8">
            <a:alphaModFix/>
          </a:blip>
          <a:srcRect b="13285" l="0" r="0" t="22991"/>
          <a:stretch/>
        </p:blipFill>
        <p:spPr>
          <a:xfrm>
            <a:off x="4700800" y="3012875"/>
            <a:ext cx="4528924" cy="1289050"/>
          </a:xfrm>
          <a:prstGeom prst="rect">
            <a:avLst/>
          </a:prstGeom>
          <a:noFill/>
          <a:ln>
            <a:noFill/>
          </a:ln>
        </p:spPr>
      </p:pic>
      <p:sp>
        <p:nvSpPr>
          <p:cNvPr id="117" name="Google Shape;117;p1"/>
          <p:cNvSpPr/>
          <p:nvPr/>
        </p:nvSpPr>
        <p:spPr>
          <a:xfrm rot="-5400000">
            <a:off x="3960950" y="839325"/>
            <a:ext cx="1289100" cy="5636100"/>
          </a:xfrm>
          <a:prstGeom prst="rect">
            <a:avLst/>
          </a:prstGeom>
          <a:gradFill>
            <a:gsLst>
              <a:gs pos="0">
                <a:srgbClr val="FFFFFF">
                  <a:alpha val="0"/>
                </a:srgbClr>
              </a:gs>
              <a:gs pos="47000">
                <a:schemeClr val="lt1"/>
              </a:gs>
              <a:gs pos="67000">
                <a:schemeClr val="lt1"/>
              </a:gs>
              <a:gs pos="100000">
                <a:srgbClr val="FFFFFF">
                  <a:alpha val="0"/>
                </a:srgbClr>
              </a:gs>
            </a:gsLst>
            <a:lin ang="5400012"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0" name="Shape 190"/>
        <p:cNvGrpSpPr/>
        <p:nvPr/>
      </p:nvGrpSpPr>
      <p:grpSpPr>
        <a:xfrm>
          <a:off x="0" y="0"/>
          <a:ext cx="0" cy="0"/>
          <a:chOff x="0" y="0"/>
          <a:chExt cx="0" cy="0"/>
        </a:xfrm>
      </p:grpSpPr>
      <p:sp>
        <p:nvSpPr>
          <p:cNvPr id="191" name="Google Shape;191;p12"/>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Can we reduce time spent simulating?</a:t>
            </a:r>
            <a:endParaRPr/>
          </a:p>
        </p:txBody>
      </p:sp>
      <p:sp>
        <p:nvSpPr>
          <p:cNvPr id="192" name="Google Shape;192;p12"/>
          <p:cNvSpPr txBox="1"/>
          <p:nvPr/>
        </p:nvSpPr>
        <p:spPr>
          <a:xfrm>
            <a:off x="272256" y="1228397"/>
            <a:ext cx="8599487" cy="4401205"/>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chemeClr val="dk1"/>
              </a:buClr>
              <a:buSzPts val="2000"/>
              <a:buFont typeface="Arial"/>
              <a:buChar char="•"/>
            </a:pPr>
            <a:r>
              <a:rPr b="0" i="0" lang="en-GB" sz="2000" u="none" cap="none" strike="noStrike">
                <a:solidFill>
                  <a:schemeClr val="dk1"/>
                </a:solidFill>
                <a:latin typeface="Cabin"/>
                <a:ea typeface="Cabin"/>
                <a:cs typeface="Cabin"/>
                <a:sym typeface="Cabin"/>
              </a:rPr>
              <a:t>Machine learning changes the focus on where processing time is spent.</a:t>
            </a:r>
            <a:endParaRPr b="0" i="0" sz="1400" u="none" cap="none" strike="noStrike">
              <a:solidFill>
                <a:srgbClr val="000000"/>
              </a:solidFill>
              <a:latin typeface="Arial"/>
              <a:ea typeface="Arial"/>
              <a:cs typeface="Arial"/>
              <a:sym typeface="Arial"/>
            </a:endParaRPr>
          </a:p>
          <a:p>
            <a:pPr indent="-215900" lvl="0" marL="342900" marR="0" rtl="0" algn="l">
              <a:lnSpc>
                <a:spcPct val="100000"/>
              </a:lnSpc>
              <a:spcBef>
                <a:spcPts val="0"/>
              </a:spcBef>
              <a:spcAft>
                <a:spcPts val="0"/>
              </a:spcAft>
              <a:buClr>
                <a:schemeClr val="dk1"/>
              </a:buClr>
              <a:buSzPts val="2000"/>
              <a:buFont typeface="Arial"/>
              <a:buNone/>
            </a:pPr>
            <a:r>
              <a:t/>
            </a:r>
            <a:endParaRPr b="0" i="0" sz="2000" u="none" cap="none" strike="noStrike">
              <a:solidFill>
                <a:schemeClr val="dk1"/>
              </a:solidFill>
              <a:latin typeface="Cabin"/>
              <a:ea typeface="Cabin"/>
              <a:cs typeface="Cabin"/>
              <a:sym typeface="Cabin"/>
            </a:endParaRPr>
          </a:p>
          <a:p>
            <a:pPr indent="-342900" lvl="0" marL="342900" marR="0" rtl="0" algn="l">
              <a:lnSpc>
                <a:spcPct val="100000"/>
              </a:lnSpc>
              <a:spcBef>
                <a:spcPts val="0"/>
              </a:spcBef>
              <a:spcAft>
                <a:spcPts val="0"/>
              </a:spcAft>
              <a:buClr>
                <a:schemeClr val="dk1"/>
              </a:buClr>
              <a:buSzPts val="2000"/>
              <a:buFont typeface="Arial"/>
              <a:buChar char="•"/>
            </a:pPr>
            <a:r>
              <a:rPr b="0" i="0" lang="en-GB" sz="2000" u="none" cap="none" strike="noStrike">
                <a:solidFill>
                  <a:schemeClr val="dk1"/>
                </a:solidFill>
                <a:latin typeface="Cabin"/>
                <a:ea typeface="Cabin"/>
                <a:cs typeface="Cabin"/>
                <a:sym typeface="Cabin"/>
              </a:rPr>
              <a:t>Long training done </a:t>
            </a:r>
            <a:r>
              <a:rPr b="0" i="0" lang="en-GB" sz="2000" u="sng" cap="none" strike="noStrike">
                <a:solidFill>
                  <a:schemeClr val="dk1"/>
                </a:solidFill>
                <a:latin typeface="Cabin"/>
                <a:ea typeface="Cabin"/>
                <a:cs typeface="Cabin"/>
                <a:sym typeface="Cabin"/>
              </a:rPr>
              <a:t>once</a:t>
            </a:r>
            <a:r>
              <a:rPr b="0" i="0" lang="en-GB" sz="2000" u="none" cap="none" strike="noStrike">
                <a:solidFill>
                  <a:schemeClr val="dk1"/>
                </a:solidFill>
                <a:latin typeface="Cabin"/>
                <a:ea typeface="Cabin"/>
                <a:cs typeface="Cabin"/>
                <a:sym typeface="Cabin"/>
              </a:rPr>
              <a:t> -&gt; Run trained models very fast, </a:t>
            </a:r>
            <a:r>
              <a:rPr b="0" i="0" lang="en-GB" sz="2000" u="sng" cap="none" strike="noStrike">
                <a:solidFill>
                  <a:schemeClr val="dk1"/>
                </a:solidFill>
                <a:latin typeface="Cabin"/>
                <a:ea typeface="Cabin"/>
                <a:cs typeface="Cabin"/>
                <a:sym typeface="Cabin"/>
              </a:rPr>
              <a:t>many times</a:t>
            </a:r>
            <a:endParaRPr b="0" i="0" sz="1400" u="none" cap="none" strike="noStrike">
              <a:solidFill>
                <a:srgbClr val="000000"/>
              </a:solidFill>
              <a:latin typeface="Arial"/>
              <a:ea typeface="Arial"/>
              <a:cs typeface="Arial"/>
              <a:sym typeface="Arial"/>
            </a:endParaRPr>
          </a:p>
          <a:p>
            <a:pPr indent="-215900" lvl="0" marL="342900" marR="0" rtl="0" algn="l">
              <a:lnSpc>
                <a:spcPct val="100000"/>
              </a:lnSpc>
              <a:spcBef>
                <a:spcPts val="0"/>
              </a:spcBef>
              <a:spcAft>
                <a:spcPts val="0"/>
              </a:spcAft>
              <a:buClr>
                <a:schemeClr val="dk1"/>
              </a:buClr>
              <a:buSzPts val="2000"/>
              <a:buFont typeface="Arial"/>
              <a:buNone/>
            </a:pPr>
            <a:r>
              <a:t/>
            </a:r>
            <a:endParaRPr b="0" i="0" sz="2000" u="none" cap="none" strike="noStrike">
              <a:solidFill>
                <a:schemeClr val="dk1"/>
              </a:solidFill>
              <a:latin typeface="Cabin"/>
              <a:ea typeface="Cabin"/>
              <a:cs typeface="Cabin"/>
              <a:sym typeface="Cabin"/>
            </a:endParaRPr>
          </a:p>
          <a:p>
            <a:pPr indent="-342900" lvl="0" marL="342900" marR="0" rtl="0" algn="l">
              <a:lnSpc>
                <a:spcPct val="100000"/>
              </a:lnSpc>
              <a:spcBef>
                <a:spcPts val="0"/>
              </a:spcBef>
              <a:spcAft>
                <a:spcPts val="0"/>
              </a:spcAft>
              <a:buClr>
                <a:schemeClr val="dk1"/>
              </a:buClr>
              <a:buSzPts val="2000"/>
              <a:buFont typeface="Arial"/>
              <a:buChar char="•"/>
            </a:pPr>
            <a:r>
              <a:rPr b="0" i="0" lang="en-GB" sz="2000" u="none" cap="none" strike="noStrike">
                <a:solidFill>
                  <a:schemeClr val="dk1"/>
                </a:solidFill>
                <a:latin typeface="Cabin"/>
                <a:ea typeface="Cabin"/>
                <a:cs typeface="Cabin"/>
                <a:sym typeface="Cabin"/>
              </a:rPr>
              <a:t>Machine learning is widely used for classification, however generative models have proven to be more difficult to train.</a:t>
            </a:r>
            <a:endParaRPr b="0" i="0" sz="1400" u="none" cap="none" strike="noStrike">
              <a:solidFill>
                <a:srgbClr val="000000"/>
              </a:solidFill>
              <a:latin typeface="Arial"/>
              <a:ea typeface="Arial"/>
              <a:cs typeface="Arial"/>
              <a:sym typeface="Arial"/>
            </a:endParaRPr>
          </a:p>
          <a:p>
            <a:pPr indent="-215900" lvl="0" marL="342900" marR="0" rtl="0" algn="l">
              <a:lnSpc>
                <a:spcPct val="100000"/>
              </a:lnSpc>
              <a:spcBef>
                <a:spcPts val="0"/>
              </a:spcBef>
              <a:spcAft>
                <a:spcPts val="0"/>
              </a:spcAft>
              <a:buClr>
                <a:schemeClr val="dk1"/>
              </a:buClr>
              <a:buSzPts val="2000"/>
              <a:buFont typeface="Arial"/>
              <a:buNone/>
            </a:pPr>
            <a:r>
              <a:t/>
            </a:r>
            <a:endParaRPr b="0" i="0" sz="2000" u="none" cap="none" strike="noStrike">
              <a:solidFill>
                <a:schemeClr val="dk1"/>
              </a:solidFill>
              <a:latin typeface="Cabin"/>
              <a:ea typeface="Cabin"/>
              <a:cs typeface="Cabin"/>
              <a:sym typeface="Cabin"/>
            </a:endParaRPr>
          </a:p>
          <a:p>
            <a:pPr indent="-342900" lvl="0" marL="342900" marR="0" rtl="0" algn="l">
              <a:lnSpc>
                <a:spcPct val="100000"/>
              </a:lnSpc>
              <a:spcBef>
                <a:spcPts val="0"/>
              </a:spcBef>
              <a:spcAft>
                <a:spcPts val="0"/>
              </a:spcAft>
              <a:buClr>
                <a:schemeClr val="dk1"/>
              </a:buClr>
              <a:buSzPts val="2000"/>
              <a:buFont typeface="Arial"/>
              <a:buChar char="•"/>
            </a:pPr>
            <a:r>
              <a:rPr b="0" i="0" lang="en-GB" sz="2000" u="none" cap="none" strike="noStrike">
                <a:solidFill>
                  <a:schemeClr val="dk1"/>
                </a:solidFill>
                <a:latin typeface="Cabin"/>
                <a:ea typeface="Cabin"/>
                <a:cs typeface="Cabin"/>
                <a:sym typeface="Cabin"/>
              </a:rPr>
              <a:t>Possible generative models include generative adversarial networks (GANs) and variational autoencoders (VAEs).</a:t>
            </a:r>
            <a:endParaRPr b="0" i="0" sz="1400" u="none" cap="none" strike="noStrike">
              <a:solidFill>
                <a:srgbClr val="000000"/>
              </a:solidFill>
              <a:latin typeface="Arial"/>
              <a:ea typeface="Arial"/>
              <a:cs typeface="Arial"/>
              <a:sym typeface="Arial"/>
            </a:endParaRPr>
          </a:p>
          <a:p>
            <a:pPr indent="-215900" lvl="0" marL="342900" marR="0" rtl="0" algn="l">
              <a:lnSpc>
                <a:spcPct val="100000"/>
              </a:lnSpc>
              <a:spcBef>
                <a:spcPts val="0"/>
              </a:spcBef>
              <a:spcAft>
                <a:spcPts val="0"/>
              </a:spcAft>
              <a:buClr>
                <a:schemeClr val="dk1"/>
              </a:buClr>
              <a:buSzPts val="2000"/>
              <a:buFont typeface="Arial"/>
              <a:buNone/>
            </a:pPr>
            <a:r>
              <a:t/>
            </a:r>
            <a:endParaRPr b="0" i="0" sz="2000" u="none" cap="none" strike="noStrike">
              <a:solidFill>
                <a:schemeClr val="dk1"/>
              </a:solidFill>
              <a:latin typeface="Cabin"/>
              <a:ea typeface="Cabin"/>
              <a:cs typeface="Cabin"/>
              <a:sym typeface="Cabin"/>
            </a:endParaRPr>
          </a:p>
          <a:p>
            <a:pPr indent="-342900" lvl="0" marL="342900" marR="0" rtl="0" algn="l">
              <a:lnSpc>
                <a:spcPct val="100000"/>
              </a:lnSpc>
              <a:spcBef>
                <a:spcPts val="0"/>
              </a:spcBef>
              <a:spcAft>
                <a:spcPts val="0"/>
              </a:spcAft>
              <a:buClr>
                <a:schemeClr val="dk1"/>
              </a:buClr>
              <a:buSzPts val="2000"/>
              <a:buFont typeface="Arial"/>
              <a:buChar char="•"/>
            </a:pPr>
            <a:r>
              <a:rPr b="0" i="0" lang="en-GB" sz="2000" u="none" cap="none" strike="noStrike">
                <a:solidFill>
                  <a:schemeClr val="dk1"/>
                </a:solidFill>
                <a:latin typeface="Cabin"/>
                <a:ea typeface="Cabin"/>
                <a:cs typeface="Cabin"/>
                <a:sym typeface="Cabin"/>
              </a:rPr>
              <a:t>GANs were investigated as they are very fast to sample, and produce a stochastic result identically to how usual MC simulation works. Furthermore, in principle they can learn to sample from the "true" underlying distribution with no approximation or smoothing, which other methods do.</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660066"/>
              </a:solidFill>
              <a:latin typeface="Cabin"/>
              <a:ea typeface="Cabin"/>
              <a:cs typeface="Cabin"/>
              <a:sym typeface="Cabin"/>
            </a:endParaRPr>
          </a:p>
          <a:p>
            <a:pPr indent="0" lvl="1" marL="102870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660066"/>
              </a:solidFill>
              <a:latin typeface="Cabin"/>
              <a:ea typeface="Cabin"/>
              <a:cs typeface="Cabin"/>
              <a:sym typeface="Cabin"/>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6" name="Shape 196"/>
        <p:cNvGrpSpPr/>
        <p:nvPr/>
      </p:nvGrpSpPr>
      <p:grpSpPr>
        <a:xfrm>
          <a:off x="0" y="0"/>
          <a:ext cx="0" cy="0"/>
          <a:chOff x="0" y="0"/>
          <a:chExt cx="0" cy="0"/>
        </a:xfrm>
      </p:grpSpPr>
      <p:sp>
        <p:nvSpPr>
          <p:cNvPr id="197" name="Google Shape;197;p14"/>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Training Dataset</a:t>
            </a:r>
            <a:endParaRPr/>
          </a:p>
        </p:txBody>
      </p:sp>
      <p:sp>
        <p:nvSpPr>
          <p:cNvPr id="198" name="Google Shape;198;p14"/>
          <p:cNvSpPr/>
          <p:nvPr/>
        </p:nvSpPr>
        <p:spPr>
          <a:xfrm>
            <a:off x="493466" y="2383109"/>
            <a:ext cx="8157067" cy="36009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Char char="•"/>
            </a:pPr>
            <a:r>
              <a:rPr b="0" i="0" lang="en-GB" sz="2000" u="none" cap="none" strike="noStrike">
                <a:solidFill>
                  <a:srgbClr val="000000"/>
                </a:solidFill>
                <a:latin typeface="Cabin"/>
                <a:ea typeface="Cabin"/>
                <a:cs typeface="Cabin"/>
                <a:sym typeface="Cabin"/>
              </a:rPr>
              <a:t>Network was trained on G4DS data from [5,235] keV in steps of 1 keV for S1, S2 and </a:t>
            </a:r>
            <a:r>
              <a:rPr b="0" i="0" lang="en-GB" sz="2000" u="none" cap="none" strike="noStrike">
                <a:solidFill>
                  <a:schemeClr val="dk1"/>
                </a:solidFill>
                <a:latin typeface="Cabin"/>
                <a:ea typeface="Cabin"/>
                <a:cs typeface="Cabin"/>
                <a:sym typeface="Cabin"/>
              </a:rPr>
              <a:t>f</a:t>
            </a:r>
            <a:r>
              <a:rPr b="0" baseline="-25000" i="0" lang="en-GB" sz="2000" u="none" cap="none" strike="noStrike">
                <a:solidFill>
                  <a:schemeClr val="dk1"/>
                </a:solidFill>
                <a:latin typeface="Cabin"/>
                <a:ea typeface="Cabin"/>
                <a:cs typeface="Cabin"/>
                <a:sym typeface="Cabin"/>
              </a:rPr>
              <a:t>200</a:t>
            </a:r>
            <a:r>
              <a:rPr b="0" i="0" lang="en-GB" sz="2000" u="none" cap="none" strike="noStrike">
                <a:solidFill>
                  <a:srgbClr val="000000"/>
                </a:solidFill>
                <a:latin typeface="Cabin"/>
                <a:ea typeface="Cabin"/>
                <a:cs typeface="Cabin"/>
                <a:sym typeface="Cabin"/>
              </a:rPr>
              <a:t>.</a:t>
            </a:r>
            <a:br>
              <a:rPr b="0" i="0" lang="en-GB" sz="2000" u="none" cap="none" strike="noStrike">
                <a:solidFill>
                  <a:srgbClr val="000000"/>
                </a:solidFill>
                <a:latin typeface="Cabin"/>
                <a:ea typeface="Cabin"/>
                <a:cs typeface="Cabin"/>
                <a:sym typeface="Cabin"/>
              </a:rPr>
            </a:b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Char char="•"/>
            </a:pPr>
            <a:r>
              <a:rPr b="0" i="0" lang="en-GB" sz="2000" u="none" cap="none" strike="noStrike">
                <a:solidFill>
                  <a:srgbClr val="000000"/>
                </a:solidFill>
                <a:latin typeface="Cabin"/>
                <a:ea typeface="Cabin"/>
                <a:cs typeface="Cabin"/>
                <a:sym typeface="Cabin"/>
              </a:rPr>
              <a:t>Trained for 10,000 cycles of learning (epochs)</a:t>
            </a:r>
            <a:br>
              <a:rPr b="0" i="0" lang="en-GB" sz="2000" u="none" cap="none" strike="noStrike">
                <a:solidFill>
                  <a:srgbClr val="000000"/>
                </a:solidFill>
                <a:latin typeface="Cabin"/>
                <a:ea typeface="Cabin"/>
                <a:cs typeface="Cabin"/>
                <a:sym typeface="Cabin"/>
              </a:rPr>
            </a:b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600"/>
              </a:spcBef>
              <a:spcAft>
                <a:spcPts val="0"/>
              </a:spcAft>
              <a:buClr>
                <a:srgbClr val="000000"/>
              </a:buClr>
              <a:buSzPts val="2000"/>
              <a:buFont typeface="Arial"/>
              <a:buNone/>
            </a:pPr>
            <a:r>
              <a:rPr b="1" i="0" lang="en-GB" sz="2000" u="none" cap="none" strike="noStrike">
                <a:solidFill>
                  <a:srgbClr val="000000"/>
                </a:solidFill>
                <a:latin typeface="Cabin"/>
                <a:ea typeface="Cabin"/>
                <a:cs typeface="Cabin"/>
                <a:sym typeface="Cabin"/>
              </a:rPr>
              <a:t>Desired final product:</a:t>
            </a:r>
            <a:endParaRPr b="1" i="0" sz="2000" u="none" cap="none" strike="noStrike">
              <a:solidFill>
                <a:schemeClr val="dk1"/>
              </a:solidFill>
              <a:latin typeface="Cabin"/>
              <a:ea typeface="Cabin"/>
              <a:cs typeface="Cabin"/>
              <a:sym typeface="Cabin"/>
            </a:endParaRPr>
          </a:p>
          <a:p>
            <a:pPr indent="-355600" lvl="1" marL="914400" marR="0" rtl="0" algn="l">
              <a:lnSpc>
                <a:spcPct val="100000"/>
              </a:lnSpc>
              <a:spcBef>
                <a:spcPts val="1600"/>
              </a:spcBef>
              <a:spcAft>
                <a:spcPts val="0"/>
              </a:spcAft>
              <a:buClr>
                <a:srgbClr val="000000"/>
              </a:buClr>
              <a:buSzPts val="2000"/>
              <a:buFont typeface="Arial"/>
              <a:buChar char="○"/>
            </a:pPr>
            <a:r>
              <a:rPr b="0" i="0" lang="en-GB" sz="2000" u="none" cap="none" strike="noStrike">
                <a:solidFill>
                  <a:srgbClr val="000000"/>
                </a:solidFill>
                <a:latin typeface="Cabin"/>
                <a:ea typeface="Cabin"/>
                <a:cs typeface="Cabin"/>
                <a:sym typeface="Cabin"/>
              </a:rPr>
              <a:t>Input: a nuclear recoil energy </a:t>
            </a:r>
            <a:br>
              <a:rPr b="0" i="0" lang="en-GB" sz="2000" u="none" cap="none" strike="noStrike">
                <a:solidFill>
                  <a:srgbClr val="000000"/>
                </a:solidFill>
                <a:latin typeface="Cabin"/>
                <a:ea typeface="Cabin"/>
                <a:cs typeface="Cabin"/>
                <a:sym typeface="Cabin"/>
              </a:rPr>
            </a:br>
            <a:endParaRPr b="0" i="0" sz="1400" u="none" cap="none" strike="noStrike">
              <a:solidFill>
                <a:srgbClr val="000000"/>
              </a:solidFill>
              <a:latin typeface="Arial"/>
              <a:ea typeface="Arial"/>
              <a:cs typeface="Arial"/>
              <a:sym typeface="Arial"/>
            </a:endParaRPr>
          </a:p>
          <a:p>
            <a:pPr indent="-355600" lvl="1" marL="914400" marR="0" rtl="0" algn="l">
              <a:lnSpc>
                <a:spcPct val="100000"/>
              </a:lnSpc>
              <a:spcBef>
                <a:spcPts val="0"/>
              </a:spcBef>
              <a:spcAft>
                <a:spcPts val="0"/>
              </a:spcAft>
              <a:buClr>
                <a:srgbClr val="000000"/>
              </a:buClr>
              <a:buSzPts val="2000"/>
              <a:buFont typeface="Arial"/>
              <a:buChar char="○"/>
            </a:pPr>
            <a:r>
              <a:rPr b="0" i="0" lang="en-GB" sz="2000" u="none" cap="none" strike="noStrike">
                <a:solidFill>
                  <a:srgbClr val="000000"/>
                </a:solidFill>
                <a:latin typeface="Cabin"/>
                <a:ea typeface="Cabin"/>
                <a:cs typeface="Cabin"/>
                <a:sym typeface="Cabin"/>
              </a:rPr>
              <a:t>Output: a distribution for each of these variables.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600"/>
              </a:spcBef>
              <a:spcAft>
                <a:spcPts val="0"/>
              </a:spcAft>
              <a:buClr>
                <a:srgbClr val="000000"/>
              </a:buClr>
              <a:buSzPts val="2400"/>
              <a:buFont typeface="Arial"/>
              <a:buNone/>
            </a:pPr>
            <a:br>
              <a:rPr b="0" i="0" lang="en-GB" sz="2400" u="none" cap="none" strike="noStrike">
                <a:solidFill>
                  <a:schemeClr val="dk1"/>
                </a:solidFill>
                <a:latin typeface="Calibri"/>
                <a:ea typeface="Calibri"/>
                <a:cs typeface="Calibri"/>
                <a:sym typeface="Calibri"/>
              </a:rPr>
            </a:br>
            <a:endParaRPr b="0" i="0" sz="2400" u="none" cap="none" strike="noStrike">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 name="Shape 202"/>
        <p:cNvGrpSpPr/>
        <p:nvPr/>
      </p:nvGrpSpPr>
      <p:grpSpPr>
        <a:xfrm>
          <a:off x="0" y="0"/>
          <a:ext cx="0" cy="0"/>
          <a:chOff x="0" y="0"/>
          <a:chExt cx="0" cy="0"/>
        </a:xfrm>
      </p:grpSpPr>
      <p:sp>
        <p:nvSpPr>
          <p:cNvPr id="203" name="Google Shape;203;p13"/>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GAN</a:t>
            </a:r>
            <a:endParaRPr/>
          </a:p>
        </p:txBody>
      </p:sp>
      <p:pic>
        <p:nvPicPr>
          <p:cNvPr id="204" name="Google Shape;204;p13"/>
          <p:cNvPicPr preferRelativeResize="0"/>
          <p:nvPr/>
        </p:nvPicPr>
        <p:blipFill rotWithShape="1">
          <a:blip r:embed="rId3">
            <a:alphaModFix/>
          </a:blip>
          <a:srcRect b="0" l="0" r="0" t="0"/>
          <a:stretch/>
        </p:blipFill>
        <p:spPr>
          <a:xfrm>
            <a:off x="894075" y="1055150"/>
            <a:ext cx="6616779" cy="2263337"/>
          </a:xfrm>
          <a:prstGeom prst="rect">
            <a:avLst/>
          </a:prstGeom>
          <a:noFill/>
          <a:ln>
            <a:noFill/>
          </a:ln>
        </p:spPr>
      </p:pic>
      <p:sp>
        <p:nvSpPr>
          <p:cNvPr id="205" name="Google Shape;205;p13"/>
          <p:cNvSpPr txBox="1"/>
          <p:nvPr/>
        </p:nvSpPr>
        <p:spPr>
          <a:xfrm>
            <a:off x="435006" y="3877056"/>
            <a:ext cx="7439487" cy="1631216"/>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chemeClr val="dk1"/>
              </a:buClr>
              <a:buSzPts val="2000"/>
              <a:buFont typeface="Arial"/>
              <a:buChar char="•"/>
            </a:pPr>
            <a:r>
              <a:rPr b="0" i="0" lang="en-GB" sz="2000" u="none" cap="none" strike="noStrike">
                <a:solidFill>
                  <a:schemeClr val="dk1"/>
                </a:solidFill>
                <a:latin typeface="Cabin"/>
                <a:ea typeface="Cabin"/>
                <a:cs typeface="Cabin"/>
                <a:sym typeface="Cabin"/>
              </a:rPr>
              <a:t>Two neural networks: Generator and discriminator.</a:t>
            </a:r>
            <a:endParaRPr b="0" i="0" sz="1400" u="none" cap="none" strike="noStrike">
              <a:solidFill>
                <a:srgbClr val="000000"/>
              </a:solidFill>
              <a:latin typeface="Arial"/>
              <a:ea typeface="Arial"/>
              <a:cs typeface="Arial"/>
              <a:sym typeface="Arial"/>
            </a:endParaRPr>
          </a:p>
          <a:p>
            <a:pPr indent="-330200" lvl="1" marL="914400" marR="0" rtl="0" algn="l">
              <a:lnSpc>
                <a:spcPct val="100000"/>
              </a:lnSpc>
              <a:spcBef>
                <a:spcPts val="0"/>
              </a:spcBef>
              <a:spcAft>
                <a:spcPts val="0"/>
              </a:spcAft>
              <a:buClr>
                <a:schemeClr val="dk1"/>
              </a:buClr>
              <a:buSzPts val="1600"/>
              <a:buFont typeface="Arial"/>
              <a:buChar char="○"/>
            </a:pPr>
            <a:r>
              <a:rPr b="1" i="0" lang="en-GB" sz="1600" u="none" cap="none" strike="noStrike">
                <a:solidFill>
                  <a:schemeClr val="dk1"/>
                </a:solidFill>
                <a:latin typeface="Cabin"/>
                <a:ea typeface="Cabin"/>
                <a:cs typeface="Cabin"/>
                <a:sym typeface="Cabin"/>
              </a:rPr>
              <a:t>Generator</a:t>
            </a:r>
            <a:r>
              <a:rPr b="0" i="0" lang="en-GB" sz="1600" u="none" cap="none" strike="noStrike">
                <a:solidFill>
                  <a:schemeClr val="dk1"/>
                </a:solidFill>
                <a:latin typeface="Cabin"/>
                <a:ea typeface="Cabin"/>
                <a:cs typeface="Cabin"/>
                <a:sym typeface="Cabin"/>
              </a:rPr>
              <a:t>: 	Attempts to create datapoints following same underlying </a:t>
            </a:r>
            <a:br>
              <a:rPr b="0" i="0" lang="en-GB" sz="1600" u="none" cap="none" strike="noStrike">
                <a:solidFill>
                  <a:schemeClr val="dk1"/>
                </a:solidFill>
                <a:latin typeface="Cabin"/>
                <a:ea typeface="Cabin"/>
                <a:cs typeface="Cabin"/>
                <a:sym typeface="Cabin"/>
              </a:rPr>
            </a:br>
            <a:r>
              <a:rPr b="0" i="0" lang="en-GB" sz="1600" u="none" cap="none" strike="noStrike">
                <a:solidFill>
                  <a:schemeClr val="dk1"/>
                </a:solidFill>
                <a:latin typeface="Cabin"/>
                <a:ea typeface="Cabin"/>
                <a:cs typeface="Cabin"/>
                <a:sym typeface="Cabin"/>
              </a:rPr>
              <a:t>		 	distribution as G4DS.</a:t>
            </a:r>
            <a:endParaRPr b="0" i="0" sz="1000" u="none" cap="none" strike="noStrike">
              <a:solidFill>
                <a:srgbClr val="000000"/>
              </a:solidFill>
              <a:latin typeface="Arial"/>
              <a:ea typeface="Arial"/>
              <a:cs typeface="Arial"/>
              <a:sym typeface="Arial"/>
            </a:endParaRPr>
          </a:p>
          <a:p>
            <a:pPr indent="-330200" lvl="1" marL="914400" marR="0" rtl="0" algn="l">
              <a:lnSpc>
                <a:spcPct val="100000"/>
              </a:lnSpc>
              <a:spcBef>
                <a:spcPts val="0"/>
              </a:spcBef>
              <a:spcAft>
                <a:spcPts val="0"/>
              </a:spcAft>
              <a:buClr>
                <a:schemeClr val="dk1"/>
              </a:buClr>
              <a:buSzPts val="1600"/>
              <a:buFont typeface="Arial"/>
              <a:buChar char="○"/>
            </a:pPr>
            <a:r>
              <a:rPr b="1" i="0" lang="en-GB" sz="1600" u="none" cap="none" strike="noStrike">
                <a:solidFill>
                  <a:schemeClr val="dk1"/>
                </a:solidFill>
                <a:latin typeface="Cabin"/>
                <a:ea typeface="Cabin"/>
                <a:cs typeface="Cabin"/>
                <a:sym typeface="Cabin"/>
              </a:rPr>
              <a:t>Discriminator</a:t>
            </a:r>
            <a:r>
              <a:rPr b="0" i="0" lang="en-GB" sz="1600" u="none" cap="none" strike="noStrike">
                <a:solidFill>
                  <a:schemeClr val="dk1"/>
                </a:solidFill>
                <a:latin typeface="Cabin"/>
                <a:ea typeface="Cabin"/>
                <a:cs typeface="Cabin"/>
                <a:sym typeface="Cabin"/>
              </a:rPr>
              <a:t>: 	Attempts to distinguish real and generated datapoints.</a:t>
            </a:r>
            <a:br>
              <a:rPr b="0" i="0" lang="en-GB" sz="1600" u="none" cap="none" strike="noStrike">
                <a:solidFill>
                  <a:schemeClr val="dk1"/>
                </a:solidFill>
                <a:latin typeface="Cabin"/>
                <a:ea typeface="Cabin"/>
                <a:cs typeface="Cabin"/>
                <a:sym typeface="Cabin"/>
              </a:rPr>
            </a:br>
            <a:endParaRPr b="0" i="0" sz="1600" u="none" cap="none" strike="noStrike">
              <a:solidFill>
                <a:schemeClr val="dk1"/>
              </a:solidFill>
              <a:latin typeface="Cabin"/>
              <a:ea typeface="Cabin"/>
              <a:cs typeface="Cabin"/>
              <a:sym typeface="Cabin"/>
            </a:endParaRPr>
          </a:p>
          <a:p>
            <a:pPr indent="-342900" lvl="0" marL="342900" marR="0" rtl="0" algn="l">
              <a:lnSpc>
                <a:spcPct val="100000"/>
              </a:lnSpc>
              <a:spcBef>
                <a:spcPts val="0"/>
              </a:spcBef>
              <a:spcAft>
                <a:spcPts val="0"/>
              </a:spcAft>
              <a:buClr>
                <a:schemeClr val="dk1"/>
              </a:buClr>
              <a:buSzPts val="2000"/>
              <a:buFont typeface="Cabin"/>
              <a:buChar char="•"/>
            </a:pPr>
            <a:r>
              <a:rPr b="0" i="0" lang="en-GB" sz="2000" u="none" cap="none" strike="noStrike">
                <a:solidFill>
                  <a:schemeClr val="dk1"/>
                </a:solidFill>
                <a:latin typeface="Cabin"/>
                <a:ea typeface="Cabin"/>
                <a:cs typeface="Cabin"/>
                <a:sym typeface="Cabin"/>
              </a:rPr>
              <a:t>Still requires G4DS simulation/ data to act as  ‘real samples’</a:t>
            </a:r>
            <a:endParaRPr b="0" i="0" sz="2000" u="none" cap="none" strike="noStrike">
              <a:solidFill>
                <a:schemeClr val="dk1"/>
              </a:solidFill>
              <a:latin typeface="Cabin"/>
              <a:ea typeface="Cabin"/>
              <a:cs typeface="Cabin"/>
              <a:sym typeface="Cabin"/>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9" name="Shape 209"/>
        <p:cNvGrpSpPr/>
        <p:nvPr/>
      </p:nvGrpSpPr>
      <p:grpSpPr>
        <a:xfrm>
          <a:off x="0" y="0"/>
          <a:ext cx="0" cy="0"/>
          <a:chOff x="0" y="0"/>
          <a:chExt cx="0" cy="0"/>
        </a:xfrm>
      </p:grpSpPr>
      <p:sp>
        <p:nvSpPr>
          <p:cNvPr id="210" name="Google Shape;210;p15"/>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3 variables, 1 condition</a:t>
            </a:r>
            <a:endParaRPr/>
          </a:p>
        </p:txBody>
      </p:sp>
      <p:pic>
        <p:nvPicPr>
          <p:cNvPr id="211" name="Google Shape;211;p15"/>
          <p:cNvPicPr preferRelativeResize="0"/>
          <p:nvPr/>
        </p:nvPicPr>
        <p:blipFill rotWithShape="1">
          <a:blip r:embed="rId3">
            <a:alphaModFix/>
          </a:blip>
          <a:srcRect b="0" l="0" r="0" t="0"/>
          <a:stretch/>
        </p:blipFill>
        <p:spPr>
          <a:xfrm>
            <a:off x="1043023" y="1468385"/>
            <a:ext cx="7057953" cy="2756505"/>
          </a:xfrm>
          <a:prstGeom prst="rect">
            <a:avLst/>
          </a:prstGeom>
          <a:noFill/>
          <a:ln>
            <a:noFill/>
          </a:ln>
        </p:spPr>
      </p:pic>
      <p:sp>
        <p:nvSpPr>
          <p:cNvPr id="212" name="Google Shape;212;p15"/>
          <p:cNvSpPr/>
          <p:nvPr/>
        </p:nvSpPr>
        <p:spPr>
          <a:xfrm>
            <a:off x="1043024" y="4785712"/>
            <a:ext cx="7469100" cy="1015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Char char="•"/>
            </a:pPr>
            <a:r>
              <a:rPr b="0" i="0" lang="en-GB" sz="2000" u="none" cap="none" strike="noStrike">
                <a:solidFill>
                  <a:srgbClr val="000000"/>
                </a:solidFill>
                <a:latin typeface="Cabin"/>
                <a:ea typeface="Cabin"/>
                <a:cs typeface="Cabin"/>
                <a:sym typeface="Cabin"/>
              </a:rPr>
              <a:t>Single GAN producing all three variables was initially favoured</a:t>
            </a:r>
            <a:br>
              <a:rPr b="0" i="0" lang="en-GB" sz="2000" u="none" cap="none" strike="noStrike">
                <a:solidFill>
                  <a:srgbClr val="000000"/>
                </a:solidFill>
                <a:latin typeface="Cabin"/>
                <a:ea typeface="Cabin"/>
                <a:cs typeface="Cabin"/>
                <a:sym typeface="Cabin"/>
              </a:rPr>
            </a:b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Char char="•"/>
            </a:pPr>
            <a:r>
              <a:rPr b="0" i="0" lang="en-GB" sz="2000" u="none" cap="none" strike="noStrike">
                <a:solidFill>
                  <a:srgbClr val="000000"/>
                </a:solidFill>
                <a:latin typeface="Cabin"/>
                <a:ea typeface="Cabin"/>
                <a:cs typeface="Cabin"/>
                <a:sym typeface="Cabin"/>
              </a:rPr>
              <a:t>We found that it was difficult for one GAN to accurately produce all three distributions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6" name="Shape 216"/>
        <p:cNvGrpSpPr/>
        <p:nvPr/>
      </p:nvGrpSpPr>
      <p:grpSpPr>
        <a:xfrm>
          <a:off x="0" y="0"/>
          <a:ext cx="0" cy="0"/>
          <a:chOff x="0" y="0"/>
          <a:chExt cx="0" cy="0"/>
        </a:xfrm>
      </p:grpSpPr>
      <p:sp>
        <p:nvSpPr>
          <p:cNvPr id="217" name="Google Shape;217;p17"/>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Autoregressive GAN	</a:t>
            </a:r>
            <a:endParaRPr/>
          </a:p>
        </p:txBody>
      </p:sp>
      <p:sp>
        <p:nvSpPr>
          <p:cNvPr id="218" name="Google Shape;218;p17"/>
          <p:cNvSpPr txBox="1"/>
          <p:nvPr/>
        </p:nvSpPr>
        <p:spPr>
          <a:xfrm>
            <a:off x="207963" y="2475649"/>
            <a:ext cx="8599487" cy="255454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chemeClr val="dk1"/>
                </a:solidFill>
                <a:latin typeface="Cabin"/>
                <a:ea typeface="Cabin"/>
                <a:cs typeface="Cabin"/>
                <a:sym typeface="Cabin"/>
              </a:rPr>
              <a:t>Uses chain rule of probability: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br>
              <a:rPr b="0" i="0" lang="en-GB" sz="2000" u="none" cap="none" strike="noStrike">
                <a:solidFill>
                  <a:schemeClr val="dk1"/>
                </a:solidFill>
                <a:latin typeface="Cabin"/>
                <a:ea typeface="Cabin"/>
                <a:cs typeface="Cabin"/>
                <a:sym typeface="Cabin"/>
              </a:rPr>
            </a:br>
            <a:endParaRPr b="0" i="0" sz="2000" u="none" cap="none" strike="noStrike">
              <a:solidFill>
                <a:schemeClr val="dk1"/>
              </a:solidFill>
              <a:latin typeface="Cabin"/>
              <a:ea typeface="Cabin"/>
              <a:cs typeface="Cabin"/>
              <a:sym typeface="Cabin"/>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Cabin"/>
              <a:ea typeface="Cabin"/>
              <a:cs typeface="Cabin"/>
              <a:sym typeface="Cabin"/>
            </a:endParaRPr>
          </a:p>
          <a:p>
            <a:pPr indent="0" lvl="0" marL="0" marR="0" rtl="0" algn="l">
              <a:lnSpc>
                <a:spcPct val="100000"/>
              </a:lnSpc>
              <a:spcBef>
                <a:spcPts val="0"/>
              </a:spcBef>
              <a:spcAft>
                <a:spcPts val="0"/>
              </a:spcAft>
              <a:buClr>
                <a:srgbClr val="000000"/>
              </a:buClr>
              <a:buSzPts val="2000"/>
              <a:buFont typeface="Arial"/>
              <a:buNone/>
            </a:pPr>
            <a:br>
              <a:rPr b="0" i="0" lang="en-GB" sz="2000" u="none" cap="none" strike="noStrike">
                <a:solidFill>
                  <a:schemeClr val="dk1"/>
                </a:solidFill>
                <a:latin typeface="Cabin"/>
                <a:ea typeface="Cabin"/>
                <a:cs typeface="Cabin"/>
                <a:sym typeface="Cabin"/>
              </a:rPr>
            </a:br>
            <a:r>
              <a:rPr b="0" i="0" lang="en-GB" sz="2000" u="none" cap="none" strike="noStrike">
                <a:solidFill>
                  <a:schemeClr val="dk1"/>
                </a:solidFill>
                <a:latin typeface="Cabin"/>
                <a:ea typeface="Cabin"/>
                <a:cs typeface="Cabin"/>
                <a:sym typeface="Cabin"/>
              </a:rPr>
              <a:t>Break up vector of distributions into components</a:t>
            </a:r>
            <a:br>
              <a:rPr b="0" i="0" lang="en-GB" sz="2000" u="none" cap="none" strike="noStrike">
                <a:solidFill>
                  <a:schemeClr val="dk1"/>
                </a:solidFill>
                <a:latin typeface="Cabin"/>
                <a:ea typeface="Cabin"/>
                <a:cs typeface="Cabin"/>
                <a:sym typeface="Cabin"/>
              </a:rPr>
            </a:b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chemeClr val="dk1"/>
                </a:solidFill>
                <a:latin typeface="Cabin"/>
                <a:ea typeface="Cabin"/>
                <a:cs typeface="Cabin"/>
                <a:sym typeface="Cabin"/>
              </a:rPr>
              <a:t>Conditions for the next variable are all the variables learnt previously + nuclear recoil energy</a:t>
            </a:r>
            <a:endParaRPr b="0" i="0" sz="1400" u="none" cap="none" strike="noStrike">
              <a:solidFill>
                <a:srgbClr val="000000"/>
              </a:solidFill>
              <a:latin typeface="Arial"/>
              <a:ea typeface="Arial"/>
              <a:cs typeface="Arial"/>
              <a:sym typeface="Arial"/>
            </a:endParaRPr>
          </a:p>
        </p:txBody>
      </p:sp>
      <p:pic>
        <p:nvPicPr>
          <p:cNvPr id="219" name="Google Shape;219;p17"/>
          <p:cNvPicPr preferRelativeResize="0"/>
          <p:nvPr/>
        </p:nvPicPr>
        <p:blipFill rotWithShape="1">
          <a:blip r:embed="rId3">
            <a:alphaModFix/>
          </a:blip>
          <a:srcRect b="0" l="0" r="0" t="0"/>
          <a:stretch/>
        </p:blipFill>
        <p:spPr>
          <a:xfrm>
            <a:off x="1771650" y="2810292"/>
            <a:ext cx="5600700" cy="10953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3" name="Shape 223"/>
        <p:cNvGrpSpPr/>
        <p:nvPr/>
      </p:nvGrpSpPr>
      <p:grpSpPr>
        <a:xfrm>
          <a:off x="0" y="0"/>
          <a:ext cx="0" cy="0"/>
          <a:chOff x="0" y="0"/>
          <a:chExt cx="0" cy="0"/>
        </a:xfrm>
      </p:grpSpPr>
      <p:sp>
        <p:nvSpPr>
          <p:cNvPr id="224" name="Google Shape;224;p18"/>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Autoregressive GAN layout</a:t>
            </a:r>
            <a:endParaRPr/>
          </a:p>
        </p:txBody>
      </p:sp>
      <p:sp>
        <p:nvSpPr>
          <p:cNvPr id="225" name="Google Shape;225;p18"/>
          <p:cNvSpPr txBox="1"/>
          <p:nvPr/>
        </p:nvSpPr>
        <p:spPr>
          <a:xfrm>
            <a:off x="207963" y="1764298"/>
            <a:ext cx="8599487" cy="163121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chemeClr val="dk1"/>
                </a:solidFill>
                <a:latin typeface="Cabin"/>
                <a:ea typeface="Cabin"/>
                <a:cs typeface="Cabin"/>
                <a:sym typeface="Cabin"/>
              </a:rPr>
              <a:t>Each box is one GAN, trained separately. Each modules output is given as a condition to subsequent modules.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br>
              <a:rPr b="0" i="0" lang="en-GB" sz="2000" u="none" cap="none" strike="noStrike">
                <a:solidFill>
                  <a:schemeClr val="dk1"/>
                </a:solidFill>
                <a:latin typeface="Calibri"/>
                <a:ea typeface="Calibri"/>
                <a:cs typeface="Calibri"/>
                <a:sym typeface="Calibri"/>
              </a:rPr>
            </a:br>
            <a:endParaRPr b="0" i="0" sz="2000" u="none" cap="none" strike="noStrike">
              <a:solidFill>
                <a:srgbClr val="660066"/>
              </a:solidFill>
              <a:latin typeface="Cabin"/>
              <a:ea typeface="Cabin"/>
              <a:cs typeface="Cabin"/>
              <a:sym typeface="Cabin"/>
            </a:endParaRPr>
          </a:p>
          <a:p>
            <a:pPr indent="0" lvl="1" marL="102870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660066"/>
              </a:solidFill>
              <a:latin typeface="Cabin"/>
              <a:ea typeface="Cabin"/>
              <a:cs typeface="Cabin"/>
              <a:sym typeface="Cabin"/>
            </a:endParaRPr>
          </a:p>
        </p:txBody>
      </p:sp>
      <p:pic>
        <p:nvPicPr>
          <p:cNvPr id="226" name="Google Shape;226;p18"/>
          <p:cNvPicPr preferRelativeResize="0"/>
          <p:nvPr/>
        </p:nvPicPr>
        <p:blipFill rotWithShape="1">
          <a:blip r:embed="rId3">
            <a:alphaModFix/>
          </a:blip>
          <a:srcRect b="0" l="0" r="0" t="0"/>
          <a:stretch/>
        </p:blipFill>
        <p:spPr>
          <a:xfrm>
            <a:off x="99695" y="2703016"/>
            <a:ext cx="8412480" cy="2370392"/>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0" name="Shape 230"/>
        <p:cNvGrpSpPr/>
        <p:nvPr/>
      </p:nvGrpSpPr>
      <p:grpSpPr>
        <a:xfrm>
          <a:off x="0" y="0"/>
          <a:ext cx="0" cy="0"/>
          <a:chOff x="0" y="0"/>
          <a:chExt cx="0" cy="0"/>
        </a:xfrm>
      </p:grpSpPr>
      <p:sp>
        <p:nvSpPr>
          <p:cNvPr id="231" name="Google Shape;231;p19"/>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GAN4DS Training on S1 Demonstration</a:t>
            </a:r>
            <a:endParaRPr/>
          </a:p>
        </p:txBody>
      </p:sp>
      <p:pic>
        <p:nvPicPr>
          <p:cNvPr id="232" name="Google Shape;232;p19" title="s1_1D_cGAN_complete_reel.mp4">
            <a:hlinkClick r:id="rId3"/>
          </p:cNvPr>
          <p:cNvPicPr preferRelativeResize="0"/>
          <p:nvPr/>
        </p:nvPicPr>
        <p:blipFill rotWithShape="1">
          <a:blip r:embed="rId4">
            <a:alphaModFix/>
          </a:blip>
          <a:srcRect b="0" l="0" r="0" t="0"/>
          <a:stretch/>
        </p:blipFill>
        <p:spPr>
          <a:xfrm>
            <a:off x="1542250" y="798513"/>
            <a:ext cx="6059489" cy="605948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6" name="Shape 236"/>
        <p:cNvGrpSpPr/>
        <p:nvPr/>
      </p:nvGrpSpPr>
      <p:grpSpPr>
        <a:xfrm>
          <a:off x="0" y="0"/>
          <a:ext cx="0" cy="0"/>
          <a:chOff x="0" y="0"/>
          <a:chExt cx="0" cy="0"/>
        </a:xfrm>
      </p:grpSpPr>
      <p:sp>
        <p:nvSpPr>
          <p:cNvPr id="237" name="Google Shape;237;p20"/>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GAN4DS Training on S2 Demonstration</a:t>
            </a:r>
            <a:endParaRPr/>
          </a:p>
        </p:txBody>
      </p:sp>
      <p:pic>
        <p:nvPicPr>
          <p:cNvPr id="238" name="Google Shape;238;p20" title="s2_1D_cGAN_complete_reel.mp4">
            <a:hlinkClick r:id="rId3"/>
          </p:cNvPr>
          <p:cNvPicPr preferRelativeResize="0"/>
          <p:nvPr/>
        </p:nvPicPr>
        <p:blipFill rotWithShape="1">
          <a:blip r:embed="rId4">
            <a:alphaModFix/>
          </a:blip>
          <a:srcRect b="0" l="0" r="0" t="0"/>
          <a:stretch/>
        </p:blipFill>
        <p:spPr>
          <a:xfrm>
            <a:off x="1542250" y="798513"/>
            <a:ext cx="6059489" cy="605948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2" name="Shape 242"/>
        <p:cNvGrpSpPr/>
        <p:nvPr/>
      </p:nvGrpSpPr>
      <p:grpSpPr>
        <a:xfrm>
          <a:off x="0" y="0"/>
          <a:ext cx="0" cy="0"/>
          <a:chOff x="0" y="0"/>
          <a:chExt cx="0" cy="0"/>
        </a:xfrm>
      </p:grpSpPr>
      <p:sp>
        <p:nvSpPr>
          <p:cNvPr id="243" name="Google Shape;243;p21"/>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GAN4DS Training on f200 Demonstration</a:t>
            </a:r>
            <a:endParaRPr/>
          </a:p>
        </p:txBody>
      </p:sp>
      <p:pic>
        <p:nvPicPr>
          <p:cNvPr id="244" name="Google Shape;244;p21" title="f200like_1D_cGAN_complete_reel.mp4">
            <a:hlinkClick r:id="rId3"/>
          </p:cNvPr>
          <p:cNvPicPr preferRelativeResize="0"/>
          <p:nvPr/>
        </p:nvPicPr>
        <p:blipFill rotWithShape="1">
          <a:blip r:embed="rId4">
            <a:alphaModFix/>
          </a:blip>
          <a:srcRect b="0" l="0" r="0" t="0"/>
          <a:stretch/>
        </p:blipFill>
        <p:spPr>
          <a:xfrm>
            <a:off x="1542250" y="798513"/>
            <a:ext cx="6059489" cy="6059489"/>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 name="Shape 248"/>
        <p:cNvGrpSpPr/>
        <p:nvPr/>
      </p:nvGrpSpPr>
      <p:grpSpPr>
        <a:xfrm>
          <a:off x="0" y="0"/>
          <a:ext cx="0" cy="0"/>
          <a:chOff x="0" y="0"/>
          <a:chExt cx="0" cy="0"/>
        </a:xfrm>
      </p:grpSpPr>
      <p:sp>
        <p:nvSpPr>
          <p:cNvPr id="249" name="Google Shape;249;p28"/>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Font typeface="Arial"/>
              <a:buNone/>
            </a:pPr>
            <a:r>
              <a:rPr b="1" lang="en-GB" sz="2800">
                <a:solidFill>
                  <a:schemeClr val="lt1"/>
                </a:solidFill>
                <a:latin typeface="Calibri"/>
                <a:ea typeface="Calibri"/>
                <a:cs typeface="Calibri"/>
                <a:sym typeface="Calibri"/>
              </a:rPr>
              <a:t>Discrimination Plots: f200 vs S1</a:t>
            </a:r>
            <a:endParaRPr/>
          </a:p>
        </p:txBody>
      </p:sp>
      <p:pic>
        <p:nvPicPr>
          <p:cNvPr id="250" name="Google Shape;250;p28"/>
          <p:cNvPicPr preferRelativeResize="0"/>
          <p:nvPr/>
        </p:nvPicPr>
        <p:blipFill rotWithShape="1">
          <a:blip r:embed="rId3">
            <a:alphaModFix/>
          </a:blip>
          <a:srcRect b="0" l="0" r="0" t="0"/>
          <a:stretch/>
        </p:blipFill>
        <p:spPr>
          <a:xfrm>
            <a:off x="562787" y="916392"/>
            <a:ext cx="4365157" cy="3273868"/>
          </a:xfrm>
          <a:prstGeom prst="rect">
            <a:avLst/>
          </a:prstGeom>
          <a:noFill/>
          <a:ln>
            <a:noFill/>
          </a:ln>
        </p:spPr>
      </p:pic>
      <p:pic>
        <p:nvPicPr>
          <p:cNvPr id="251" name="Google Shape;251;p28"/>
          <p:cNvPicPr preferRelativeResize="0"/>
          <p:nvPr/>
        </p:nvPicPr>
        <p:blipFill rotWithShape="1">
          <a:blip r:embed="rId4">
            <a:alphaModFix/>
          </a:blip>
          <a:srcRect b="0" l="0" r="0" t="0"/>
          <a:stretch/>
        </p:blipFill>
        <p:spPr>
          <a:xfrm>
            <a:off x="4376070" y="916392"/>
            <a:ext cx="4365157" cy="3273868"/>
          </a:xfrm>
          <a:prstGeom prst="rect">
            <a:avLst/>
          </a:prstGeom>
          <a:noFill/>
          <a:ln>
            <a:noFill/>
          </a:ln>
        </p:spPr>
      </p:pic>
      <p:sp>
        <p:nvSpPr>
          <p:cNvPr id="252" name="Google Shape;252;p28"/>
          <p:cNvSpPr/>
          <p:nvPr/>
        </p:nvSpPr>
        <p:spPr>
          <a:xfrm>
            <a:off x="367479" y="4347478"/>
            <a:ext cx="8144696" cy="1754326"/>
          </a:xfrm>
          <a:prstGeom prst="rect">
            <a:avLst/>
          </a:prstGeom>
          <a:noFill/>
          <a:ln>
            <a:noFill/>
          </a:ln>
        </p:spPr>
        <p:txBody>
          <a:bodyPr anchorCtr="0" anchor="t" bIns="45700" lIns="91425" spcFirstLastPara="1" rIns="91425" wrap="square" tIns="45700">
            <a:spAutoFit/>
          </a:bodyPr>
          <a:lstStyle/>
          <a:p>
            <a:pPr indent="-342900" lvl="0" marL="800100" marR="0" rtl="0" algn="l">
              <a:lnSpc>
                <a:spcPct val="100000"/>
              </a:lnSpc>
              <a:spcBef>
                <a:spcPts val="0"/>
              </a:spcBef>
              <a:spcAft>
                <a:spcPts val="0"/>
              </a:spcAft>
              <a:buClr>
                <a:srgbClr val="000000"/>
              </a:buClr>
              <a:buSzPts val="2000"/>
              <a:buFont typeface="Arial"/>
              <a:buChar char="•"/>
            </a:pPr>
            <a:r>
              <a:rPr b="0" i="0" lang="en-GB" sz="2000" u="none" cap="none" strike="noStrike">
                <a:solidFill>
                  <a:srgbClr val="000000"/>
                </a:solidFill>
                <a:latin typeface="Cabin"/>
                <a:ea typeface="Cabin"/>
                <a:cs typeface="Cabin"/>
                <a:sym typeface="Cabin"/>
              </a:rPr>
              <a:t>Shape agrees with G4DS</a:t>
            </a:r>
            <a:br>
              <a:rPr b="0" i="0" lang="en-GB" sz="2000" u="none" cap="none" strike="noStrike">
                <a:solidFill>
                  <a:srgbClr val="000000"/>
                </a:solidFill>
                <a:latin typeface="Cabin"/>
                <a:ea typeface="Cabin"/>
                <a:cs typeface="Cabin"/>
                <a:sym typeface="Cabin"/>
              </a:rPr>
            </a:br>
            <a:endParaRPr b="0" i="0" sz="2000" u="none" cap="none" strike="noStrike">
              <a:solidFill>
                <a:schemeClr val="dk1"/>
              </a:solidFill>
              <a:latin typeface="Cabin"/>
              <a:ea typeface="Cabin"/>
              <a:cs typeface="Cabin"/>
              <a:sym typeface="Cabin"/>
            </a:endParaRPr>
          </a:p>
          <a:p>
            <a:pPr indent="-342900" lvl="0" marL="800100" marR="0" rtl="0" algn="l">
              <a:lnSpc>
                <a:spcPct val="100000"/>
              </a:lnSpc>
              <a:spcBef>
                <a:spcPts val="0"/>
              </a:spcBef>
              <a:spcAft>
                <a:spcPts val="0"/>
              </a:spcAft>
              <a:buClr>
                <a:srgbClr val="000000"/>
              </a:buClr>
              <a:buSzPts val="2000"/>
              <a:buFont typeface="Arial"/>
              <a:buChar char="•"/>
            </a:pPr>
            <a:r>
              <a:rPr b="0" i="0" lang="en-GB" sz="2000" u="none" cap="none" strike="noStrike">
                <a:solidFill>
                  <a:srgbClr val="000000"/>
                </a:solidFill>
                <a:latin typeface="Cabin"/>
                <a:ea typeface="Cabin"/>
                <a:cs typeface="Cabin"/>
                <a:sym typeface="Cabin"/>
              </a:rPr>
              <a:t>Significant differences for lower values of S1 (correlate with lower NR energies).</a:t>
            </a:r>
            <a:endParaRPr b="0" i="0" sz="2000" u="none" cap="none" strike="noStrike">
              <a:solidFill>
                <a:schemeClr val="dk1"/>
              </a:solidFill>
              <a:latin typeface="Cabin"/>
              <a:ea typeface="Cabin"/>
              <a:cs typeface="Cabin"/>
              <a:sym typeface="Cabin"/>
            </a:endParaRPr>
          </a:p>
          <a:p>
            <a:pPr indent="0" lvl="0" marL="0" marR="0" rtl="0" algn="l">
              <a:lnSpc>
                <a:spcPct val="100000"/>
              </a:lnSpc>
              <a:spcBef>
                <a:spcPts val="0"/>
              </a:spcBef>
              <a:spcAft>
                <a:spcPts val="0"/>
              </a:spcAft>
              <a:buClr>
                <a:srgbClr val="000000"/>
              </a:buClr>
              <a:buSzPts val="2400"/>
              <a:buFont typeface="Arial"/>
              <a:buNone/>
            </a:pPr>
            <a:br>
              <a:rPr b="0" i="0" lang="en-GB" sz="2400" u="none" cap="none" strike="noStrike">
                <a:solidFill>
                  <a:schemeClr val="dk1"/>
                </a:solidFill>
                <a:latin typeface="Calibri"/>
                <a:ea typeface="Calibri"/>
                <a:cs typeface="Calibri"/>
                <a:sym typeface="Calibri"/>
              </a:rPr>
            </a:br>
            <a:endParaRPr b="0" i="0" sz="2400" u="none" cap="none" strike="noStrike">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 name="Shape 121"/>
        <p:cNvGrpSpPr/>
        <p:nvPr/>
      </p:nvGrpSpPr>
      <p:grpSpPr>
        <a:xfrm>
          <a:off x="0" y="0"/>
          <a:ext cx="0" cy="0"/>
          <a:chOff x="0" y="0"/>
          <a:chExt cx="0" cy="0"/>
        </a:xfrm>
      </p:grpSpPr>
      <p:sp>
        <p:nvSpPr>
          <p:cNvPr id="122" name="Google Shape;122;p2"/>
          <p:cNvSpPr txBox="1"/>
          <p:nvPr>
            <p:ph idx="1" type="body"/>
          </p:nvPr>
        </p:nvSpPr>
        <p:spPr>
          <a:xfrm>
            <a:off x="1754538" y="40100"/>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Font typeface="Arial"/>
              <a:buNone/>
            </a:pPr>
            <a:r>
              <a:rPr b="1" lang="en-GB" sz="2800">
                <a:solidFill>
                  <a:schemeClr val="lt1"/>
                </a:solidFill>
                <a:latin typeface="Calibri"/>
                <a:ea typeface="Calibri"/>
                <a:cs typeface="Calibri"/>
                <a:sym typeface="Calibri"/>
              </a:rPr>
              <a:t>Overview</a:t>
            </a:r>
            <a:endParaRPr/>
          </a:p>
        </p:txBody>
      </p:sp>
      <p:sp>
        <p:nvSpPr>
          <p:cNvPr id="123" name="Google Shape;123;p2"/>
          <p:cNvSpPr/>
          <p:nvPr/>
        </p:nvSpPr>
        <p:spPr>
          <a:xfrm>
            <a:off x="326400" y="930250"/>
            <a:ext cx="8491200" cy="4786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1600"/>
              </a:spcBef>
              <a:spcAft>
                <a:spcPts val="0"/>
              </a:spcAft>
              <a:buClr>
                <a:srgbClr val="000000"/>
              </a:buClr>
              <a:buSzPts val="2000"/>
              <a:buFont typeface="Arial"/>
              <a:buNone/>
            </a:pPr>
            <a:r>
              <a:rPr b="0" i="0" lang="en-GB" sz="2000" u="none" cap="none" strike="noStrike">
                <a:solidFill>
                  <a:schemeClr val="dk1"/>
                </a:solidFill>
                <a:latin typeface="Cabin"/>
                <a:ea typeface="Cabin"/>
                <a:cs typeface="Cabin"/>
                <a:sym typeface="Cabin"/>
              </a:rPr>
              <a:t>Current workflows for detector simulations consume large amounts of computing power: limits events generated, simulation tuning capacity...</a:t>
            </a:r>
            <a:br>
              <a:rPr b="0" i="0" lang="en-GB" sz="2000" u="none" cap="none" strike="noStrike">
                <a:solidFill>
                  <a:schemeClr val="dk1"/>
                </a:solidFill>
                <a:latin typeface="Cabin"/>
                <a:ea typeface="Cabin"/>
                <a:cs typeface="Cabin"/>
                <a:sym typeface="Cabin"/>
              </a:rPr>
            </a:br>
            <a:endParaRPr b="0" i="0" sz="2000" u="none" cap="none" strike="noStrike">
              <a:solidFill>
                <a:schemeClr val="dk1"/>
              </a:solidFill>
              <a:latin typeface="Cabin"/>
              <a:ea typeface="Cabin"/>
              <a:cs typeface="Cabin"/>
              <a:sym typeface="Cabin"/>
            </a:endParaRPr>
          </a:p>
          <a:p>
            <a:pPr indent="0" lvl="0" marL="0" marR="0" rtl="0" algn="l">
              <a:lnSpc>
                <a:spcPct val="100000"/>
              </a:lnSpc>
              <a:spcBef>
                <a:spcPts val="1600"/>
              </a:spcBef>
              <a:spcAft>
                <a:spcPts val="0"/>
              </a:spcAft>
              <a:buClr>
                <a:srgbClr val="000000"/>
              </a:buClr>
              <a:buSzPts val="2000"/>
              <a:buFont typeface="Arial"/>
              <a:buNone/>
            </a:pPr>
            <a:r>
              <a:rPr b="0" i="0" lang="en-GB" sz="2000" u="none" cap="none" strike="noStrike">
                <a:solidFill>
                  <a:schemeClr val="dk1"/>
                </a:solidFill>
                <a:latin typeface="Cabin"/>
                <a:ea typeface="Cabin"/>
                <a:cs typeface="Cabin"/>
                <a:sym typeface="Cabin"/>
              </a:rPr>
              <a:t>Is it possible to use machine learning to reduce overheads / enable more? </a:t>
            </a:r>
            <a:endParaRPr b="0" i="0" sz="2000" u="none" cap="none" strike="noStrike">
              <a:solidFill>
                <a:schemeClr val="dk1"/>
              </a:solidFill>
              <a:latin typeface="Cabin"/>
              <a:ea typeface="Cabin"/>
              <a:cs typeface="Cabin"/>
              <a:sym typeface="Cabin"/>
            </a:endParaRPr>
          </a:p>
          <a:p>
            <a:pPr indent="-317500" lvl="0" marL="457200" marR="0" rtl="0" algn="l">
              <a:lnSpc>
                <a:spcPct val="100000"/>
              </a:lnSpc>
              <a:spcBef>
                <a:spcPts val="1600"/>
              </a:spcBef>
              <a:spcAft>
                <a:spcPts val="0"/>
              </a:spcAft>
              <a:buClr>
                <a:schemeClr val="dk1"/>
              </a:buClr>
              <a:buSzPts val="1400"/>
              <a:buFont typeface="Cabin"/>
              <a:buChar char="●"/>
            </a:pPr>
            <a:r>
              <a:rPr b="0" i="0" lang="en-GB" sz="1400" u="none" cap="none" strike="noStrike">
                <a:solidFill>
                  <a:schemeClr val="dk1"/>
                </a:solidFill>
                <a:latin typeface="Cabin"/>
                <a:ea typeface="Cabin"/>
                <a:cs typeface="Cabin"/>
                <a:sym typeface="Cabin"/>
              </a:rPr>
              <a:t>Very active area of research, e.g. </a:t>
            </a:r>
            <a:r>
              <a:rPr b="0" i="0" lang="en-GB" sz="900" u="none" cap="none" strike="noStrike">
                <a:solidFill>
                  <a:schemeClr val="dk1"/>
                </a:solidFill>
                <a:latin typeface="Cabin"/>
                <a:ea typeface="Cabin"/>
                <a:cs typeface="Cabin"/>
                <a:sym typeface="Cabin"/>
              </a:rPr>
              <a:t>[1--3]</a:t>
            </a:r>
            <a:endParaRPr b="0" i="0" sz="900" u="none" cap="none" strike="noStrike">
              <a:solidFill>
                <a:schemeClr val="dk1"/>
              </a:solidFill>
              <a:latin typeface="Cabin"/>
              <a:ea typeface="Cabin"/>
              <a:cs typeface="Cabin"/>
              <a:sym typeface="Cabin"/>
            </a:endParaRPr>
          </a:p>
          <a:p>
            <a:pPr indent="-317500" lvl="0" marL="457200" marR="0" rtl="0" algn="l">
              <a:lnSpc>
                <a:spcPct val="100000"/>
              </a:lnSpc>
              <a:spcBef>
                <a:spcPts val="0"/>
              </a:spcBef>
              <a:spcAft>
                <a:spcPts val="0"/>
              </a:spcAft>
              <a:buClr>
                <a:schemeClr val="dk1"/>
              </a:buClr>
              <a:buSzPts val="1400"/>
              <a:buFont typeface="Cabin"/>
              <a:buChar char="●"/>
            </a:pPr>
            <a:r>
              <a:rPr b="0" i="0" lang="en-GB" sz="1400" u="none" cap="none" strike="noStrike">
                <a:solidFill>
                  <a:schemeClr val="dk1"/>
                </a:solidFill>
                <a:latin typeface="Cabin"/>
                <a:ea typeface="Cabin"/>
                <a:cs typeface="Cabin"/>
                <a:sym typeface="Cabin"/>
              </a:rPr>
              <a:t>We study the use of Monte Carlo generation for the DarkSide direct dark matter detection experiment as input, but this could be extended to use of calibration data or other experiments. </a:t>
            </a:r>
            <a:br>
              <a:rPr b="0" i="0" lang="en-GB" sz="1400" u="none" cap="none" strike="noStrike">
                <a:solidFill>
                  <a:schemeClr val="dk1"/>
                </a:solidFill>
                <a:latin typeface="Cabin"/>
                <a:ea typeface="Cabin"/>
                <a:cs typeface="Cabin"/>
                <a:sym typeface="Cabin"/>
              </a:rPr>
            </a:br>
            <a:endParaRPr b="0" i="0" sz="1400" u="none" cap="none" strike="noStrike">
              <a:solidFill>
                <a:schemeClr val="dk1"/>
              </a:solidFill>
              <a:latin typeface="Cabin"/>
              <a:ea typeface="Cabin"/>
              <a:cs typeface="Cabin"/>
              <a:sym typeface="Cabin"/>
            </a:endParaRPr>
          </a:p>
          <a:p>
            <a:pPr indent="-317500" lvl="0" marL="457200" marR="0" rtl="0" algn="l">
              <a:lnSpc>
                <a:spcPct val="100000"/>
              </a:lnSpc>
              <a:spcBef>
                <a:spcPts val="0"/>
              </a:spcBef>
              <a:spcAft>
                <a:spcPts val="0"/>
              </a:spcAft>
              <a:buClr>
                <a:schemeClr val="dk1"/>
              </a:buClr>
              <a:buSzPts val="1400"/>
              <a:buFont typeface="Cabin"/>
              <a:buChar char="●"/>
            </a:pPr>
            <a:r>
              <a:rPr b="0" i="0" lang="en-GB" sz="1400" u="none" cap="none" strike="noStrike">
                <a:solidFill>
                  <a:schemeClr val="dk1"/>
                </a:solidFill>
                <a:latin typeface="Cabin"/>
                <a:ea typeface="Cabin"/>
                <a:cs typeface="Cabin"/>
                <a:sym typeface="Cabin"/>
              </a:rPr>
              <a:t>We explore using an autoregressive generative adversarial network (arGAN) to produce data points which follow the same distribution as those created by current simulation, but greatly reducing computing power and time required.</a:t>
            </a:r>
            <a:br>
              <a:rPr b="0" i="0" lang="en-GB" sz="1400" u="none" cap="none" strike="noStrike">
                <a:solidFill>
                  <a:schemeClr val="dk1"/>
                </a:solidFill>
                <a:latin typeface="Cabin"/>
                <a:ea typeface="Cabin"/>
                <a:cs typeface="Cabin"/>
                <a:sym typeface="Cabin"/>
              </a:rPr>
            </a:br>
            <a:endParaRPr b="0" i="0" sz="1400" u="none" cap="none" strike="noStrike">
              <a:solidFill>
                <a:schemeClr val="dk1"/>
              </a:solidFill>
              <a:latin typeface="Cabin"/>
              <a:ea typeface="Cabin"/>
              <a:cs typeface="Cabin"/>
              <a:sym typeface="Cabin"/>
            </a:endParaRPr>
          </a:p>
          <a:p>
            <a:pPr indent="0" lvl="0" marL="0" marR="0" rtl="0" algn="l">
              <a:lnSpc>
                <a:spcPct val="100000"/>
              </a:lnSpc>
              <a:spcBef>
                <a:spcPts val="1600"/>
              </a:spcBef>
              <a:spcAft>
                <a:spcPts val="0"/>
              </a:spcAft>
              <a:buClr>
                <a:srgbClr val="000000"/>
              </a:buClr>
              <a:buSzPts val="2000"/>
              <a:buFont typeface="Arial"/>
              <a:buNone/>
            </a:pPr>
            <a:r>
              <a:rPr b="0" i="0" lang="en-GB" sz="2000" u="none" cap="none" strike="noStrike">
                <a:solidFill>
                  <a:schemeClr val="dk1"/>
                </a:solidFill>
                <a:latin typeface="Cabin"/>
                <a:ea typeface="Cabin"/>
                <a:cs typeface="Cabin"/>
                <a:sym typeface="Cabin"/>
              </a:rPr>
              <a:t>Our </a:t>
            </a:r>
            <a:r>
              <a:rPr b="0" i="1" lang="en-GB" sz="2000" u="none" cap="none" strike="noStrike">
                <a:solidFill>
                  <a:schemeClr val="dk1"/>
                </a:solidFill>
                <a:latin typeface="Cabin"/>
                <a:ea typeface="Cabin"/>
                <a:cs typeface="Cabin"/>
                <a:sym typeface="Cabin"/>
              </a:rPr>
              <a:t>early </a:t>
            </a:r>
            <a:r>
              <a:rPr i="1" lang="en-GB" sz="2000">
                <a:solidFill>
                  <a:schemeClr val="dk1"/>
                </a:solidFill>
                <a:latin typeface="Cabin"/>
                <a:ea typeface="Cabin"/>
                <a:cs typeface="Cabin"/>
                <a:sym typeface="Cabin"/>
              </a:rPr>
              <a:t>work</a:t>
            </a:r>
            <a:r>
              <a:rPr b="0" i="0" lang="en-GB" sz="2000" u="none" cap="none" strike="noStrike">
                <a:solidFill>
                  <a:schemeClr val="dk1"/>
                </a:solidFill>
                <a:latin typeface="Cabin"/>
                <a:ea typeface="Cabin"/>
                <a:cs typeface="Cabin"/>
                <a:sym typeface="Cabin"/>
              </a:rPr>
              <a:t> shows the potential for GANs to accurately replicate current Monte Carlo data with promising performance, however further iterations of our work would be required for a robust arGAN.</a:t>
            </a:r>
            <a:br>
              <a:rPr b="0" i="0" lang="en-GB" sz="2400" u="none" cap="none" strike="noStrike">
                <a:solidFill>
                  <a:schemeClr val="dk1"/>
                </a:solidFill>
                <a:latin typeface="Source Sans Pro"/>
                <a:ea typeface="Source Sans Pro"/>
                <a:cs typeface="Source Sans Pro"/>
                <a:sym typeface="Source Sans Pro"/>
              </a:rPr>
            </a:br>
            <a:endParaRPr b="0" i="0" sz="2400" u="none" cap="none" strike="noStrike">
              <a:solidFill>
                <a:schemeClr val="dk1"/>
              </a:solidFill>
              <a:latin typeface="Source Sans Pro"/>
              <a:ea typeface="Source Sans Pro"/>
              <a:cs typeface="Source Sans Pro"/>
              <a:sym typeface="Source Sans Pro"/>
            </a:endParaRPr>
          </a:p>
        </p:txBody>
      </p:sp>
      <p:sp>
        <p:nvSpPr>
          <p:cNvPr id="124" name="Google Shape;124;p2"/>
          <p:cNvSpPr txBox="1"/>
          <p:nvPr/>
        </p:nvSpPr>
        <p:spPr>
          <a:xfrm>
            <a:off x="210450" y="6111600"/>
            <a:ext cx="8491200" cy="565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600"/>
              <a:buFont typeface="Arial"/>
              <a:buNone/>
            </a:pPr>
            <a:r>
              <a:rPr b="0" i="0" lang="en-GB" sz="600" u="none" cap="none" strike="noStrike">
                <a:solidFill>
                  <a:srgbClr val="000000"/>
                </a:solidFill>
                <a:latin typeface="Verdana"/>
                <a:ea typeface="Verdana"/>
                <a:cs typeface="Verdana"/>
                <a:sym typeface="Verdana"/>
              </a:rPr>
              <a:t>[1] CaloGAN: Simulating 3D high energy particle showers in multilayer electromagnetic calorimeters with generative adversarial networks, arXiv:1712.10321</a:t>
            </a:r>
            <a:endParaRPr b="0" i="0" sz="6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600"/>
              <a:buFont typeface="Arial"/>
              <a:buNone/>
            </a:pPr>
            <a:r>
              <a:rPr b="0" i="0" lang="en-GB" sz="600" u="none" cap="none" strike="noStrike">
                <a:solidFill>
                  <a:srgbClr val="000000"/>
                </a:solidFill>
                <a:latin typeface="Verdana"/>
                <a:ea typeface="Verdana"/>
                <a:cs typeface="Verdana"/>
                <a:sym typeface="Verdana"/>
              </a:rPr>
              <a:t>[2] Image-Based Model Parameter Optimization Using Model-Assisted Generative Adversarial Networks, arXiv:1812.00879</a:t>
            </a:r>
            <a:endParaRPr b="0" i="0" sz="6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600"/>
              <a:buFont typeface="Arial"/>
              <a:buNone/>
            </a:pPr>
            <a:r>
              <a:rPr b="0" i="0" lang="en-GB" sz="600" u="none" cap="none" strike="noStrike">
                <a:solidFill>
                  <a:srgbClr val="000000"/>
                </a:solidFill>
                <a:latin typeface="Verdana"/>
                <a:ea typeface="Verdana"/>
                <a:cs typeface="Verdana"/>
                <a:sym typeface="Verdana"/>
              </a:rPr>
              <a:t>[3] Getting High: High Fidelity Simulation of High Granularity Calorimeters with High Speed, arXiv:2005.05334  </a:t>
            </a:r>
            <a:endParaRPr b="0" i="0" sz="600" u="none" cap="none" strike="noStrike">
              <a:solidFill>
                <a:srgbClr val="000000"/>
              </a:solidFill>
              <a:latin typeface="Verdana"/>
              <a:ea typeface="Verdana"/>
              <a:cs typeface="Verdana"/>
              <a:sym typeface="Verdana"/>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6" name="Shape 256"/>
        <p:cNvGrpSpPr/>
        <p:nvPr/>
      </p:nvGrpSpPr>
      <p:grpSpPr>
        <a:xfrm>
          <a:off x="0" y="0"/>
          <a:ext cx="0" cy="0"/>
          <a:chOff x="0" y="0"/>
          <a:chExt cx="0" cy="0"/>
        </a:xfrm>
      </p:grpSpPr>
      <p:sp>
        <p:nvSpPr>
          <p:cNvPr id="257" name="Google Shape;257;p29"/>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f200 vs S1 : GAN4DS - G4DS</a:t>
            </a:r>
            <a:endParaRPr/>
          </a:p>
        </p:txBody>
      </p:sp>
      <p:sp>
        <p:nvSpPr>
          <p:cNvPr id="258" name="Google Shape;258;p29"/>
          <p:cNvSpPr/>
          <p:nvPr/>
        </p:nvSpPr>
        <p:spPr>
          <a:xfrm>
            <a:off x="315912" y="4762542"/>
            <a:ext cx="8512175" cy="188769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Char char="•"/>
            </a:pPr>
            <a:r>
              <a:rPr b="0" i="0" lang="en-GB" sz="2000" u="none" cap="none" strike="noStrike">
                <a:solidFill>
                  <a:srgbClr val="000000"/>
                </a:solidFill>
                <a:latin typeface="Cabin"/>
                <a:ea typeface="Cabin"/>
                <a:cs typeface="Cabin"/>
                <a:sym typeface="Cabin"/>
              </a:rPr>
              <a:t>Differences plot shows low S1 modelled more poorly than higher S1</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2000"/>
              <a:buFont typeface="Arial"/>
              <a:buChar char="•"/>
            </a:pPr>
            <a:r>
              <a:rPr b="0" i="0" lang="en-GB" sz="2000" u="none" cap="none" strike="noStrike">
                <a:solidFill>
                  <a:srgbClr val="000000"/>
                </a:solidFill>
                <a:latin typeface="Cabin"/>
                <a:ea typeface="Cabin"/>
                <a:cs typeface="Cabin"/>
                <a:sym typeface="Cabin"/>
              </a:rPr>
              <a:t>Comparable to GAN performing worse for lower nuclear recoil energies than for higher ones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2000"/>
              <a:buFont typeface="Arial"/>
              <a:buChar char="•"/>
            </a:pPr>
            <a:r>
              <a:rPr b="0" i="0" lang="en-GB" sz="2000" u="none" cap="none" strike="noStrike">
                <a:solidFill>
                  <a:srgbClr val="000000"/>
                </a:solidFill>
                <a:latin typeface="Cabin"/>
                <a:ea typeface="Cabin"/>
                <a:cs typeface="Cabin"/>
                <a:sym typeface="Cabin"/>
              </a:rPr>
              <a:t>Symmetries appear for under and over estimation by the GAN of the G4DS data -  A kind of offset</a:t>
            </a:r>
            <a:endParaRPr b="0" i="0" sz="1400" u="none" cap="none" strike="noStrike">
              <a:solidFill>
                <a:srgbClr val="000000"/>
              </a:solidFill>
              <a:latin typeface="Arial"/>
              <a:ea typeface="Arial"/>
              <a:cs typeface="Arial"/>
              <a:sym typeface="Arial"/>
            </a:endParaRPr>
          </a:p>
        </p:txBody>
      </p:sp>
      <p:pic>
        <p:nvPicPr>
          <p:cNvPr id="259" name="Google Shape;259;p29"/>
          <p:cNvPicPr preferRelativeResize="0"/>
          <p:nvPr/>
        </p:nvPicPr>
        <p:blipFill rotWithShape="1">
          <a:blip r:embed="rId3">
            <a:alphaModFix/>
          </a:blip>
          <a:srcRect b="0" l="0" r="0" t="0"/>
          <a:stretch/>
        </p:blipFill>
        <p:spPr>
          <a:xfrm>
            <a:off x="1900316" y="755017"/>
            <a:ext cx="5343366" cy="400752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3" name="Shape 263"/>
        <p:cNvGrpSpPr/>
        <p:nvPr/>
      </p:nvGrpSpPr>
      <p:grpSpPr>
        <a:xfrm>
          <a:off x="0" y="0"/>
          <a:ext cx="0" cy="0"/>
          <a:chOff x="0" y="0"/>
          <a:chExt cx="0" cy="0"/>
        </a:xfrm>
      </p:grpSpPr>
      <p:sp>
        <p:nvSpPr>
          <p:cNvPr id="264" name="Google Shape;264;p30"/>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Discrimination Plots: log(S2/S1) vs S1</a:t>
            </a:r>
            <a:endParaRPr/>
          </a:p>
        </p:txBody>
      </p:sp>
      <p:pic>
        <p:nvPicPr>
          <p:cNvPr id="265" name="Google Shape;265;p30"/>
          <p:cNvPicPr preferRelativeResize="0"/>
          <p:nvPr/>
        </p:nvPicPr>
        <p:blipFill rotWithShape="1">
          <a:blip r:embed="rId3">
            <a:alphaModFix/>
          </a:blip>
          <a:srcRect b="0" l="0" r="0" t="0"/>
          <a:stretch/>
        </p:blipFill>
        <p:spPr>
          <a:xfrm>
            <a:off x="182880" y="2081784"/>
            <a:ext cx="4604512" cy="3453384"/>
          </a:xfrm>
          <a:prstGeom prst="rect">
            <a:avLst/>
          </a:prstGeom>
          <a:noFill/>
          <a:ln>
            <a:noFill/>
          </a:ln>
        </p:spPr>
      </p:pic>
      <p:pic>
        <p:nvPicPr>
          <p:cNvPr id="266" name="Google Shape;266;p30"/>
          <p:cNvPicPr preferRelativeResize="0"/>
          <p:nvPr/>
        </p:nvPicPr>
        <p:blipFill rotWithShape="1">
          <a:blip r:embed="rId4">
            <a:alphaModFix/>
          </a:blip>
          <a:srcRect b="0" l="0" r="9265" t="0"/>
          <a:stretch/>
        </p:blipFill>
        <p:spPr>
          <a:xfrm>
            <a:off x="4222496" y="2081784"/>
            <a:ext cx="4177792" cy="3453384"/>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0" name="Shape 270"/>
        <p:cNvGrpSpPr/>
        <p:nvPr/>
      </p:nvGrpSpPr>
      <p:grpSpPr>
        <a:xfrm>
          <a:off x="0" y="0"/>
          <a:ext cx="0" cy="0"/>
          <a:chOff x="0" y="0"/>
          <a:chExt cx="0" cy="0"/>
        </a:xfrm>
      </p:grpSpPr>
      <p:sp>
        <p:nvSpPr>
          <p:cNvPr id="271" name="Google Shape;271;p31"/>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log(S2/S1) vs S1: GAN4DS - G4DS</a:t>
            </a:r>
            <a:endParaRPr/>
          </a:p>
        </p:txBody>
      </p:sp>
      <p:sp>
        <p:nvSpPr>
          <p:cNvPr id="272" name="Google Shape;272;p31"/>
          <p:cNvSpPr/>
          <p:nvPr/>
        </p:nvSpPr>
        <p:spPr>
          <a:xfrm>
            <a:off x="394553" y="5215280"/>
            <a:ext cx="8354894" cy="127214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Char char="•"/>
            </a:pPr>
            <a:r>
              <a:rPr b="0" i="0" lang="en-GB" sz="2000" u="none" cap="none" strike="noStrike">
                <a:solidFill>
                  <a:srgbClr val="000000"/>
                </a:solidFill>
                <a:latin typeface="Cabin"/>
                <a:ea typeface="Cabin"/>
                <a:cs typeface="Cabin"/>
                <a:sym typeface="Cabin"/>
              </a:rPr>
              <a:t>Low S1 is modelled more poorly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2000"/>
              <a:buFont typeface="Arial"/>
              <a:buChar char="•"/>
            </a:pPr>
            <a:r>
              <a:rPr b="0" i="0" lang="en-GB" sz="2000" u="none" cap="none" strike="noStrike">
                <a:solidFill>
                  <a:srgbClr val="000000"/>
                </a:solidFill>
                <a:latin typeface="Cabin"/>
                <a:ea typeface="Cabin"/>
                <a:cs typeface="Cabin"/>
                <a:sym typeface="Cabin"/>
              </a:rPr>
              <a:t>Symmetry appears as before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2000"/>
              <a:buFont typeface="Arial"/>
              <a:buChar char="•"/>
            </a:pPr>
            <a:r>
              <a:rPr b="0" i="0" lang="en-GB" sz="2000" u="none" cap="none" strike="noStrike">
                <a:solidFill>
                  <a:srgbClr val="000000"/>
                </a:solidFill>
                <a:latin typeface="Cabin"/>
                <a:ea typeface="Cabin"/>
                <a:cs typeface="Cabin"/>
                <a:sym typeface="Cabin"/>
              </a:rPr>
              <a:t>For a given S1, the log(S2/S1) has a lower mean than expected</a:t>
            </a:r>
            <a:endParaRPr b="0" i="0" sz="1400" u="none" cap="none" strike="noStrike">
              <a:solidFill>
                <a:srgbClr val="000000"/>
              </a:solidFill>
              <a:latin typeface="Arial"/>
              <a:ea typeface="Arial"/>
              <a:cs typeface="Arial"/>
              <a:sym typeface="Arial"/>
            </a:endParaRPr>
          </a:p>
        </p:txBody>
      </p:sp>
      <p:pic>
        <p:nvPicPr>
          <p:cNvPr id="273" name="Google Shape;273;p31"/>
          <p:cNvPicPr preferRelativeResize="0"/>
          <p:nvPr/>
        </p:nvPicPr>
        <p:blipFill rotWithShape="1">
          <a:blip r:embed="rId3">
            <a:alphaModFix/>
          </a:blip>
          <a:srcRect b="0" l="0" r="0" t="0"/>
          <a:stretch/>
        </p:blipFill>
        <p:spPr>
          <a:xfrm>
            <a:off x="1733395" y="957373"/>
            <a:ext cx="5677210" cy="4257907"/>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Google Shape;278;p22"/>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Analysis of Distributions</a:t>
            </a:r>
            <a:endParaRPr/>
          </a:p>
        </p:txBody>
      </p:sp>
      <p:sp>
        <p:nvSpPr>
          <p:cNvPr id="279" name="Google Shape;279;p22"/>
          <p:cNvSpPr/>
          <p:nvPr/>
        </p:nvSpPr>
        <p:spPr>
          <a:xfrm>
            <a:off x="452525" y="2645550"/>
            <a:ext cx="8316900" cy="156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Char char="•"/>
            </a:pPr>
            <a:r>
              <a:rPr b="0" i="0" lang="en-GB" sz="2000" u="none" cap="none" strike="noStrike">
                <a:solidFill>
                  <a:srgbClr val="000000"/>
                </a:solidFill>
                <a:latin typeface="Cabin"/>
                <a:ea typeface="Cabin"/>
                <a:cs typeface="Cabin"/>
                <a:sym typeface="Cabin"/>
              </a:rPr>
              <a:t>Wanted to be able to quantitatively compare distributions to G4DS.</a:t>
            </a:r>
            <a:br>
              <a:rPr b="0" i="0" lang="en-GB" sz="2000" u="none" cap="none" strike="noStrike">
                <a:solidFill>
                  <a:srgbClr val="000000"/>
                </a:solidFill>
                <a:latin typeface="Cabin"/>
                <a:ea typeface="Cabin"/>
                <a:cs typeface="Cabin"/>
                <a:sym typeface="Cabin"/>
              </a:rPr>
            </a:b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Char char="•"/>
            </a:pPr>
            <a:r>
              <a:rPr b="0" i="0" lang="en-GB" sz="2000" u="none" cap="none" strike="noStrike">
                <a:solidFill>
                  <a:srgbClr val="000000"/>
                </a:solidFill>
                <a:latin typeface="Cabin"/>
                <a:ea typeface="Cabin"/>
                <a:cs typeface="Cabin"/>
                <a:sym typeface="Cabin"/>
              </a:rPr>
              <a:t>Can therefore understand the flexibility of current architecture, and </a:t>
            </a:r>
            <a:br>
              <a:rPr b="0" i="0" lang="en-GB" sz="2000" u="none" cap="none" strike="noStrike">
                <a:solidFill>
                  <a:srgbClr val="000000"/>
                </a:solidFill>
                <a:latin typeface="Cabin"/>
                <a:ea typeface="Cabin"/>
                <a:cs typeface="Cabin"/>
                <a:sym typeface="Cabin"/>
              </a:rPr>
            </a:br>
            <a:r>
              <a:rPr b="0" i="0" lang="en-GB" sz="2000" u="none" cap="none" strike="noStrike">
                <a:solidFill>
                  <a:srgbClr val="000000"/>
                </a:solidFill>
                <a:latin typeface="Cabin"/>
                <a:ea typeface="Cabin"/>
                <a:cs typeface="Cabin"/>
                <a:sym typeface="Cabin"/>
              </a:rPr>
              <a:t>	understand energies it is modelling well/poorly.</a:t>
            </a:r>
            <a:br>
              <a:rPr b="0" i="0" lang="en-GB" sz="2000" u="none" cap="none" strike="noStrike">
                <a:solidFill>
                  <a:srgbClr val="000000"/>
                </a:solidFill>
                <a:latin typeface="Cabin"/>
                <a:ea typeface="Cabin"/>
                <a:cs typeface="Cabin"/>
                <a:sym typeface="Cabin"/>
              </a:rPr>
            </a:b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Char char="•"/>
            </a:pPr>
            <a:r>
              <a:rPr b="0" i="0" lang="en-GB" sz="2000" u="none" cap="none" strike="noStrike">
                <a:solidFill>
                  <a:srgbClr val="000000"/>
                </a:solidFill>
                <a:latin typeface="Cabin"/>
                <a:ea typeface="Cabin"/>
                <a:cs typeface="Cabin"/>
                <a:sym typeface="Cabin"/>
              </a:rPr>
              <a:t>Decided to use permutation test as well as the Wasserstein distance.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600"/>
              </a:spcBef>
              <a:spcAft>
                <a:spcPts val="0"/>
              </a:spcAft>
              <a:buClr>
                <a:srgbClr val="000000"/>
              </a:buClr>
              <a:buSzPts val="2400"/>
              <a:buFont typeface="Arial"/>
              <a:buNone/>
            </a:pPr>
            <a:br>
              <a:rPr b="0" i="0" lang="en-GB" sz="2400" u="none" cap="none" strike="noStrike">
                <a:solidFill>
                  <a:schemeClr val="dk1"/>
                </a:solidFill>
                <a:latin typeface="Calibri"/>
                <a:ea typeface="Calibri"/>
                <a:cs typeface="Calibri"/>
                <a:sym typeface="Calibri"/>
              </a:rPr>
            </a:br>
            <a:endParaRPr b="0" i="0" sz="2400" u="none" cap="none" strike="noStrike">
              <a:solidFill>
                <a:schemeClr val="dk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3" name="Shape 283"/>
        <p:cNvGrpSpPr/>
        <p:nvPr/>
      </p:nvGrpSpPr>
      <p:grpSpPr>
        <a:xfrm>
          <a:off x="0" y="0"/>
          <a:ext cx="0" cy="0"/>
          <a:chOff x="0" y="0"/>
          <a:chExt cx="0" cy="0"/>
        </a:xfrm>
      </p:grpSpPr>
      <p:sp>
        <p:nvSpPr>
          <p:cNvPr id="284" name="Google Shape;284;p23"/>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Permutation test &amp; Wasserstein Distance</a:t>
            </a:r>
            <a:endParaRPr/>
          </a:p>
        </p:txBody>
      </p:sp>
      <p:sp>
        <p:nvSpPr>
          <p:cNvPr id="285" name="Google Shape;285;p23"/>
          <p:cNvSpPr/>
          <p:nvPr/>
        </p:nvSpPr>
        <p:spPr>
          <a:xfrm>
            <a:off x="272256" y="938990"/>
            <a:ext cx="8239919" cy="5139869"/>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chemeClr val="dk1"/>
              </a:buClr>
              <a:buSzPts val="2000"/>
              <a:buFont typeface="Arial"/>
              <a:buChar char="•"/>
            </a:pPr>
            <a:r>
              <a:rPr b="0" i="0" lang="en-GB" sz="2000" u="none" cap="none" strike="noStrike">
                <a:solidFill>
                  <a:schemeClr val="dk1"/>
                </a:solidFill>
                <a:latin typeface="Cabin"/>
                <a:ea typeface="Cabin"/>
                <a:cs typeface="Cabin"/>
                <a:sym typeface="Cabin"/>
              </a:rPr>
              <a:t>Permutation test is a frequentist test to compare two sets of data.</a:t>
            </a:r>
            <a:endParaRPr b="0" i="0" sz="2000" u="none" cap="none" strike="noStrike">
              <a:solidFill>
                <a:schemeClr val="dk1"/>
              </a:solidFill>
              <a:latin typeface="Cabin"/>
              <a:ea typeface="Cabin"/>
              <a:cs typeface="Cabin"/>
              <a:sym typeface="Cabin"/>
            </a:endParaRPr>
          </a:p>
          <a:p>
            <a:pPr indent="0" lvl="0" marL="45720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Cabin"/>
              <a:ea typeface="Cabin"/>
              <a:cs typeface="Cabin"/>
              <a:sym typeface="Cabin"/>
            </a:endParaRPr>
          </a:p>
          <a:p>
            <a:pPr indent="-342900" lvl="0" marL="342900" marR="0" rtl="0" algn="l">
              <a:lnSpc>
                <a:spcPct val="100000"/>
              </a:lnSpc>
              <a:spcBef>
                <a:spcPts val="0"/>
              </a:spcBef>
              <a:spcAft>
                <a:spcPts val="0"/>
              </a:spcAft>
              <a:buClr>
                <a:schemeClr val="dk1"/>
              </a:buClr>
              <a:buSzPts val="2000"/>
              <a:buFont typeface="Arial"/>
              <a:buChar char="•"/>
            </a:pPr>
            <a:r>
              <a:rPr b="0" i="0" lang="en-GB" sz="2000" u="none" cap="none" strike="noStrike">
                <a:solidFill>
                  <a:schemeClr val="dk1"/>
                </a:solidFill>
                <a:latin typeface="Cabin"/>
                <a:ea typeface="Cabin"/>
                <a:cs typeface="Cabin"/>
                <a:sym typeface="Cabin"/>
              </a:rPr>
              <a:t>Null Hypothesis:  Two datasets follow same underlying distribution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Cabin"/>
              <a:ea typeface="Cabin"/>
              <a:cs typeface="Cabin"/>
              <a:sym typeface="Cabin"/>
            </a:endParaRPr>
          </a:p>
          <a:p>
            <a:pPr indent="-330200" lvl="0" marL="457200" marR="0" rtl="0" algn="l">
              <a:lnSpc>
                <a:spcPct val="100000"/>
              </a:lnSpc>
              <a:spcBef>
                <a:spcPts val="0"/>
              </a:spcBef>
              <a:spcAft>
                <a:spcPts val="0"/>
              </a:spcAft>
              <a:buClr>
                <a:srgbClr val="000000"/>
              </a:buClr>
              <a:buSzPts val="1600"/>
              <a:buFont typeface="Cabin"/>
              <a:buAutoNum type="arabicPeriod"/>
            </a:pPr>
            <a:r>
              <a:rPr b="0" i="0" lang="en-GB" sz="1600" u="none" cap="none" strike="noStrike">
                <a:solidFill>
                  <a:srgbClr val="000000"/>
                </a:solidFill>
                <a:latin typeface="Cabin"/>
                <a:ea typeface="Cabin"/>
                <a:cs typeface="Cabin"/>
                <a:sym typeface="Cabin"/>
              </a:rPr>
              <a:t>For two data sets,  A of size n and B of size m, calculate the absolute difference between the geometric means , Z.</a:t>
            </a:r>
            <a:br>
              <a:rPr b="0" i="0" lang="en-GB" sz="1600" u="none" cap="none" strike="noStrike">
                <a:solidFill>
                  <a:srgbClr val="000000"/>
                </a:solidFill>
                <a:latin typeface="Cabin"/>
                <a:ea typeface="Cabin"/>
                <a:cs typeface="Cabin"/>
                <a:sym typeface="Cabin"/>
              </a:rPr>
            </a:br>
            <a:endParaRPr b="0" i="0" sz="1600" u="none" cap="none" strike="noStrike">
              <a:solidFill>
                <a:schemeClr val="dk1"/>
              </a:solidFill>
              <a:latin typeface="Cabin"/>
              <a:ea typeface="Cabin"/>
              <a:cs typeface="Cabin"/>
              <a:sym typeface="Cabin"/>
            </a:endParaRPr>
          </a:p>
          <a:p>
            <a:pPr indent="-330200" lvl="0" marL="457200" marR="0" rtl="0" algn="l">
              <a:lnSpc>
                <a:spcPct val="100000"/>
              </a:lnSpc>
              <a:spcBef>
                <a:spcPts val="0"/>
              </a:spcBef>
              <a:spcAft>
                <a:spcPts val="0"/>
              </a:spcAft>
              <a:buClr>
                <a:srgbClr val="000000"/>
              </a:buClr>
              <a:buSzPts val="1600"/>
              <a:buFont typeface="Cabin"/>
              <a:buAutoNum type="arabicPeriod"/>
            </a:pPr>
            <a:r>
              <a:rPr b="0" i="0" lang="en-GB" sz="1600" u="none" cap="none" strike="noStrike">
                <a:solidFill>
                  <a:srgbClr val="000000"/>
                </a:solidFill>
                <a:latin typeface="Cabin"/>
                <a:ea typeface="Cabin"/>
                <a:cs typeface="Cabin"/>
                <a:sym typeface="Cabin"/>
              </a:rPr>
              <a:t>We then combine all data points into a single data set, and draw a permuted data sets from all permutations of the joint data set, of equal size.</a:t>
            </a:r>
            <a:br>
              <a:rPr b="0" i="0" lang="en-GB" sz="1600" u="none" cap="none" strike="noStrike">
                <a:solidFill>
                  <a:srgbClr val="000000"/>
                </a:solidFill>
                <a:latin typeface="Cabin"/>
                <a:ea typeface="Cabin"/>
                <a:cs typeface="Cabin"/>
                <a:sym typeface="Cabin"/>
              </a:rPr>
            </a:br>
            <a:endParaRPr b="0" i="0" sz="1600" u="none" cap="none" strike="noStrike">
              <a:solidFill>
                <a:schemeClr val="dk1"/>
              </a:solidFill>
              <a:latin typeface="Cabin"/>
              <a:ea typeface="Cabin"/>
              <a:cs typeface="Cabin"/>
              <a:sym typeface="Cabin"/>
            </a:endParaRPr>
          </a:p>
          <a:p>
            <a:pPr indent="-330200" lvl="0" marL="457200" marR="0" rtl="0" algn="l">
              <a:lnSpc>
                <a:spcPct val="100000"/>
              </a:lnSpc>
              <a:spcBef>
                <a:spcPts val="0"/>
              </a:spcBef>
              <a:spcAft>
                <a:spcPts val="0"/>
              </a:spcAft>
              <a:buClr>
                <a:srgbClr val="000000"/>
              </a:buClr>
              <a:buSzPts val="1600"/>
              <a:buFont typeface="Cabin"/>
              <a:buAutoNum type="arabicPeriod"/>
            </a:pPr>
            <a:r>
              <a:rPr b="0" i="0" lang="en-GB" sz="1600" u="none" cap="none" strike="noStrike">
                <a:solidFill>
                  <a:srgbClr val="000000"/>
                </a:solidFill>
                <a:latin typeface="Cabin"/>
                <a:ea typeface="Cabin"/>
                <a:cs typeface="Cabin"/>
                <a:sym typeface="Cabin"/>
              </a:rPr>
              <a:t>For permuted data set, compute difference in mean.</a:t>
            </a:r>
            <a:br>
              <a:rPr b="0" i="0" lang="en-GB" sz="1600" u="none" cap="none" strike="noStrike">
                <a:solidFill>
                  <a:srgbClr val="000000"/>
                </a:solidFill>
                <a:latin typeface="Cabin"/>
                <a:ea typeface="Cabin"/>
                <a:cs typeface="Cabin"/>
                <a:sym typeface="Cabin"/>
              </a:rPr>
            </a:br>
            <a:endParaRPr b="0" i="0" sz="1600" u="none" cap="none" strike="noStrike">
              <a:solidFill>
                <a:schemeClr val="dk1"/>
              </a:solidFill>
              <a:latin typeface="Cabin"/>
              <a:ea typeface="Cabin"/>
              <a:cs typeface="Cabin"/>
              <a:sym typeface="Cabin"/>
            </a:endParaRPr>
          </a:p>
          <a:p>
            <a:pPr indent="-330200" lvl="0" marL="457200" marR="0" rtl="0" algn="l">
              <a:lnSpc>
                <a:spcPct val="100000"/>
              </a:lnSpc>
              <a:spcBef>
                <a:spcPts val="0"/>
              </a:spcBef>
              <a:spcAft>
                <a:spcPts val="0"/>
              </a:spcAft>
              <a:buClr>
                <a:srgbClr val="000000"/>
              </a:buClr>
              <a:buSzPts val="1600"/>
              <a:buFont typeface="Cabin"/>
              <a:buAutoNum type="arabicPeriod"/>
            </a:pPr>
            <a:r>
              <a:rPr b="0" i="0" lang="en-GB" sz="1600" u="none" cap="none" strike="noStrike">
                <a:solidFill>
                  <a:srgbClr val="000000"/>
                </a:solidFill>
                <a:latin typeface="Cabin"/>
                <a:ea typeface="Cabin"/>
                <a:cs typeface="Cabin"/>
                <a:sym typeface="Cabin"/>
              </a:rPr>
              <a:t>p value is number of times we obtain difference in mean greater  than in step 1.</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Cabin"/>
              <a:ea typeface="Cabin"/>
              <a:cs typeface="Cabin"/>
              <a:sym typeface="Cabin"/>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Cabin"/>
              <a:ea typeface="Cabin"/>
              <a:cs typeface="Cabin"/>
              <a:sym typeface="Cabin"/>
            </a:endParaRPr>
          </a:p>
          <a:p>
            <a:pPr indent="-342900" lvl="0" marL="342900" marR="0" rtl="0" algn="l">
              <a:lnSpc>
                <a:spcPct val="100000"/>
              </a:lnSpc>
              <a:spcBef>
                <a:spcPts val="0"/>
              </a:spcBef>
              <a:spcAft>
                <a:spcPts val="0"/>
              </a:spcAft>
              <a:buClr>
                <a:schemeClr val="dk1"/>
              </a:buClr>
              <a:buSzPts val="2000"/>
              <a:buFont typeface="Arial"/>
              <a:buChar char="•"/>
            </a:pPr>
            <a:r>
              <a:rPr b="0" i="0" lang="en-GB" sz="2000" u="none" cap="none" strike="noStrike">
                <a:solidFill>
                  <a:schemeClr val="dk1"/>
                </a:solidFill>
                <a:latin typeface="Cabin"/>
                <a:ea typeface="Cabin"/>
                <a:cs typeface="Cabin"/>
                <a:sym typeface="Cabin"/>
              </a:rPr>
              <a:t>Wasserstein Distance to gauge difference between distributions. It is the ‘minimum energy required to transform one distribution to the other’.</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Cabin"/>
              <a:ea typeface="Cabin"/>
              <a:cs typeface="Cabin"/>
              <a:sym typeface="Cabin"/>
            </a:endParaRPr>
          </a:p>
          <a:p>
            <a:pPr indent="0" lvl="0" marL="0" marR="0" rtl="0" algn="l">
              <a:lnSpc>
                <a:spcPct val="100000"/>
              </a:lnSpc>
              <a:spcBef>
                <a:spcPts val="0"/>
              </a:spcBef>
              <a:spcAft>
                <a:spcPts val="0"/>
              </a:spcAft>
              <a:buClr>
                <a:srgbClr val="000000"/>
              </a:buClr>
              <a:buSzPts val="2400"/>
              <a:buFont typeface="Arial"/>
              <a:buNone/>
            </a:pPr>
            <a:br>
              <a:rPr b="0" i="0" lang="en-GB" sz="2400" u="none" cap="none" strike="noStrike">
                <a:solidFill>
                  <a:schemeClr val="dk1"/>
                </a:solidFill>
                <a:latin typeface="Calibri"/>
                <a:ea typeface="Calibri"/>
                <a:cs typeface="Calibri"/>
                <a:sym typeface="Calibri"/>
              </a:rPr>
            </a:br>
            <a:endParaRPr b="0" i="0" sz="2400" u="none" cap="none" strike="noStrike">
              <a:solidFill>
                <a:schemeClr val="dk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9" name="Shape 289"/>
        <p:cNvGrpSpPr/>
        <p:nvPr/>
      </p:nvGrpSpPr>
      <p:grpSpPr>
        <a:xfrm>
          <a:off x="0" y="0"/>
          <a:ext cx="0" cy="0"/>
          <a:chOff x="0" y="0"/>
          <a:chExt cx="0" cy="0"/>
        </a:xfrm>
      </p:grpSpPr>
      <p:sp>
        <p:nvSpPr>
          <p:cNvPr id="290" name="Google Shape;290;p24"/>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Analysis on S1 across NR energy domain</a:t>
            </a:r>
            <a:endParaRPr/>
          </a:p>
        </p:txBody>
      </p:sp>
      <p:pic>
        <p:nvPicPr>
          <p:cNvPr id="291" name="Google Shape;291;p24"/>
          <p:cNvPicPr preferRelativeResize="0"/>
          <p:nvPr/>
        </p:nvPicPr>
        <p:blipFill rotWithShape="1">
          <a:blip r:embed="rId3">
            <a:alphaModFix/>
          </a:blip>
          <a:srcRect b="0" l="0" r="8677" t="0"/>
          <a:stretch/>
        </p:blipFill>
        <p:spPr>
          <a:xfrm>
            <a:off x="3682537" y="1601787"/>
            <a:ext cx="5097484" cy="4186453"/>
          </a:xfrm>
          <a:prstGeom prst="rect">
            <a:avLst/>
          </a:prstGeom>
          <a:noFill/>
          <a:ln>
            <a:noFill/>
          </a:ln>
        </p:spPr>
      </p:pic>
      <p:sp>
        <p:nvSpPr>
          <p:cNvPr id="292" name="Google Shape;292;p24"/>
          <p:cNvSpPr/>
          <p:nvPr/>
        </p:nvSpPr>
        <p:spPr>
          <a:xfrm>
            <a:off x="200343" y="2417740"/>
            <a:ext cx="3139440" cy="2554545"/>
          </a:xfrm>
          <a:prstGeom prst="rect">
            <a:avLst/>
          </a:prstGeom>
          <a:noFill/>
          <a:ln>
            <a:noFill/>
          </a:ln>
        </p:spPr>
        <p:txBody>
          <a:bodyPr anchorCtr="0" anchor="t" bIns="45700" lIns="91425" spcFirstLastPara="1" rIns="91425" wrap="square" tIns="45700">
            <a:spAutoFit/>
          </a:bodyPr>
          <a:lstStyle/>
          <a:p>
            <a:pPr indent="-355600" lvl="0" marL="457200" marR="0" rtl="0" algn="l">
              <a:lnSpc>
                <a:spcPct val="100000"/>
              </a:lnSpc>
              <a:spcBef>
                <a:spcPts val="0"/>
              </a:spcBef>
              <a:spcAft>
                <a:spcPts val="0"/>
              </a:spcAft>
              <a:buClr>
                <a:srgbClr val="000000"/>
              </a:buClr>
              <a:buSzPts val="2000"/>
              <a:buFont typeface="Cabin"/>
              <a:buChar char="●"/>
            </a:pPr>
            <a:r>
              <a:rPr b="0" i="0" lang="en-GB" sz="2000" u="none" cap="none" strike="noStrike">
                <a:solidFill>
                  <a:srgbClr val="000000"/>
                </a:solidFill>
                <a:latin typeface="Cabin"/>
                <a:ea typeface="Cabin"/>
                <a:cs typeface="Cabin"/>
                <a:sym typeface="Cabin"/>
              </a:rPr>
              <a:t>Permutation test values agree with Wasserstein distance.</a:t>
            </a:r>
            <a:br>
              <a:rPr b="0" i="0" lang="en-GB" sz="2000" u="none" cap="none" strike="noStrike">
                <a:solidFill>
                  <a:srgbClr val="000000"/>
                </a:solidFill>
                <a:latin typeface="Cabin"/>
                <a:ea typeface="Cabin"/>
                <a:cs typeface="Cabin"/>
                <a:sym typeface="Cabin"/>
              </a:rPr>
            </a:br>
            <a:endParaRPr b="0" i="0" sz="1400" u="none" cap="none" strike="noStrike">
              <a:solidFill>
                <a:srgbClr val="000000"/>
              </a:solidFill>
              <a:latin typeface="Arial"/>
              <a:ea typeface="Arial"/>
              <a:cs typeface="Arial"/>
              <a:sym typeface="Arial"/>
            </a:endParaRPr>
          </a:p>
          <a:p>
            <a:pPr indent="-355600" lvl="0" marL="457200" marR="0" rtl="0" algn="l">
              <a:lnSpc>
                <a:spcPct val="100000"/>
              </a:lnSpc>
              <a:spcBef>
                <a:spcPts val="0"/>
              </a:spcBef>
              <a:spcAft>
                <a:spcPts val="0"/>
              </a:spcAft>
              <a:buClr>
                <a:srgbClr val="000000"/>
              </a:buClr>
              <a:buSzPts val="2000"/>
              <a:buFont typeface="Cabin"/>
              <a:buChar char="●"/>
            </a:pPr>
            <a:r>
              <a:rPr b="0" i="0" lang="en-GB" sz="2000" u="none" cap="none" strike="noStrike">
                <a:solidFill>
                  <a:srgbClr val="000000"/>
                </a:solidFill>
                <a:latin typeface="Cabin"/>
                <a:ea typeface="Cabin"/>
                <a:cs typeface="Cabin"/>
                <a:sym typeface="Cabin"/>
              </a:rPr>
              <a:t>Low energies are modelled significantly more poorly than higher energies</a:t>
            </a:r>
            <a:br>
              <a:rPr b="0" i="0" lang="en-GB" sz="2000" u="none" cap="none" strike="noStrike">
                <a:solidFill>
                  <a:srgbClr val="000000"/>
                </a:solidFill>
                <a:latin typeface="Cabin"/>
                <a:ea typeface="Cabin"/>
                <a:cs typeface="Cabin"/>
                <a:sym typeface="Cabin"/>
              </a:rPr>
            </a:br>
            <a:endParaRPr b="0" i="0" sz="1400" u="none" cap="none" strike="noStrike">
              <a:solidFill>
                <a:srgbClr val="000000"/>
              </a:solidFill>
              <a:latin typeface="Arial"/>
              <a:ea typeface="Arial"/>
              <a:cs typeface="Arial"/>
              <a:sym typeface="Arial"/>
            </a:endParaRPr>
          </a:p>
          <a:p>
            <a:pPr indent="-355600" lvl="0" marL="457200" marR="0" rtl="0" algn="l">
              <a:lnSpc>
                <a:spcPct val="100000"/>
              </a:lnSpc>
              <a:spcBef>
                <a:spcPts val="0"/>
              </a:spcBef>
              <a:spcAft>
                <a:spcPts val="0"/>
              </a:spcAft>
              <a:buClr>
                <a:srgbClr val="000000"/>
              </a:buClr>
              <a:buSzPts val="2000"/>
              <a:buFont typeface="Cabin"/>
              <a:buChar char="●"/>
            </a:pPr>
            <a:r>
              <a:rPr b="0" i="0" lang="en-GB" sz="2000" u="none" cap="none" strike="noStrike">
                <a:solidFill>
                  <a:srgbClr val="000000"/>
                </a:solidFill>
                <a:latin typeface="Cabin"/>
                <a:ea typeface="Cabin"/>
                <a:cs typeface="Cabin"/>
                <a:sym typeface="Cabin"/>
              </a:rPr>
              <a:t>Leads to bell-shaped curve at low energies.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6" name="Shape 296"/>
        <p:cNvGrpSpPr/>
        <p:nvPr/>
      </p:nvGrpSpPr>
      <p:grpSpPr>
        <a:xfrm>
          <a:off x="0" y="0"/>
          <a:ext cx="0" cy="0"/>
          <a:chOff x="0" y="0"/>
          <a:chExt cx="0" cy="0"/>
        </a:xfrm>
      </p:grpSpPr>
      <p:sp>
        <p:nvSpPr>
          <p:cNvPr id="297" name="Google Shape;297;p25"/>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Analysis on S1 across NR energy domain</a:t>
            </a:r>
            <a:endParaRPr b="1" sz="2800">
              <a:solidFill>
                <a:schemeClr val="lt1"/>
              </a:solidFill>
              <a:latin typeface="Calibri"/>
              <a:ea typeface="Calibri"/>
              <a:cs typeface="Calibri"/>
              <a:sym typeface="Calibri"/>
            </a:endParaRPr>
          </a:p>
        </p:txBody>
      </p:sp>
      <p:pic>
        <p:nvPicPr>
          <p:cNvPr id="298" name="Google Shape;298;p25"/>
          <p:cNvPicPr preferRelativeResize="0"/>
          <p:nvPr/>
        </p:nvPicPr>
        <p:blipFill rotWithShape="1">
          <a:blip r:embed="rId3">
            <a:alphaModFix/>
          </a:blip>
          <a:srcRect b="0" l="0" r="0" t="0"/>
          <a:stretch/>
        </p:blipFill>
        <p:spPr>
          <a:xfrm>
            <a:off x="128016" y="947247"/>
            <a:ext cx="3474720" cy="2606040"/>
          </a:xfrm>
          <a:prstGeom prst="rect">
            <a:avLst/>
          </a:prstGeom>
          <a:noFill/>
          <a:ln>
            <a:noFill/>
          </a:ln>
        </p:spPr>
      </p:pic>
      <p:pic>
        <p:nvPicPr>
          <p:cNvPr id="299" name="Google Shape;299;p25"/>
          <p:cNvPicPr preferRelativeResize="0"/>
          <p:nvPr/>
        </p:nvPicPr>
        <p:blipFill rotWithShape="1">
          <a:blip r:embed="rId4">
            <a:alphaModFix/>
          </a:blip>
          <a:srcRect b="0" l="0" r="0" t="0"/>
          <a:stretch/>
        </p:blipFill>
        <p:spPr>
          <a:xfrm>
            <a:off x="128017" y="3553287"/>
            <a:ext cx="3474720" cy="2606040"/>
          </a:xfrm>
          <a:prstGeom prst="rect">
            <a:avLst/>
          </a:prstGeom>
          <a:noFill/>
          <a:ln>
            <a:noFill/>
          </a:ln>
        </p:spPr>
      </p:pic>
      <p:sp>
        <p:nvSpPr>
          <p:cNvPr id="300" name="Google Shape;300;p25"/>
          <p:cNvSpPr/>
          <p:nvPr/>
        </p:nvSpPr>
        <p:spPr>
          <a:xfrm>
            <a:off x="3922420" y="2395383"/>
            <a:ext cx="4572000" cy="2067233"/>
          </a:xfrm>
          <a:prstGeom prst="rect">
            <a:avLst/>
          </a:prstGeom>
          <a:noFill/>
          <a:ln>
            <a:noFill/>
          </a:ln>
        </p:spPr>
        <p:txBody>
          <a:bodyPr anchorCtr="0" anchor="t" bIns="45700" lIns="91425" spcFirstLastPara="1" rIns="91425" wrap="square" tIns="45700">
            <a:spAutoFit/>
          </a:bodyPr>
          <a:lstStyle/>
          <a:p>
            <a:pPr indent="-355600" lvl="0" marL="457200" marR="0" rtl="0" algn="l">
              <a:lnSpc>
                <a:spcPct val="100000"/>
              </a:lnSpc>
              <a:spcBef>
                <a:spcPts val="0"/>
              </a:spcBef>
              <a:spcAft>
                <a:spcPts val="0"/>
              </a:spcAft>
              <a:buClr>
                <a:srgbClr val="000000"/>
              </a:buClr>
              <a:buSzPts val="2000"/>
              <a:buFont typeface="Cabin"/>
              <a:buChar char="●"/>
            </a:pPr>
            <a:r>
              <a:rPr b="0" i="0" lang="en-GB" sz="2000" u="none" cap="none" strike="noStrike">
                <a:solidFill>
                  <a:srgbClr val="000000"/>
                </a:solidFill>
                <a:latin typeface="Cabin"/>
                <a:ea typeface="Cabin"/>
                <a:cs typeface="Cabin"/>
                <a:sym typeface="Cabin"/>
              </a:rPr>
              <a:t>On the left, the GAN output is compared to the G4DS output for two energies.</a:t>
            </a:r>
            <a:br>
              <a:rPr b="0" i="0" lang="en-GB" sz="2000" u="none" cap="none" strike="noStrike">
                <a:solidFill>
                  <a:srgbClr val="000000"/>
                </a:solidFill>
                <a:latin typeface="Cabin"/>
                <a:ea typeface="Cabin"/>
                <a:cs typeface="Cabin"/>
                <a:sym typeface="Cabin"/>
              </a:rPr>
            </a:br>
            <a:endParaRPr b="0" i="0" sz="1400" u="none" cap="none" strike="noStrike">
              <a:solidFill>
                <a:srgbClr val="000000"/>
              </a:solidFill>
              <a:latin typeface="Arial"/>
              <a:ea typeface="Arial"/>
              <a:cs typeface="Arial"/>
              <a:sym typeface="Arial"/>
            </a:endParaRPr>
          </a:p>
          <a:p>
            <a:pPr indent="-355600" lvl="0" marL="457200" marR="0" rtl="0" algn="l">
              <a:lnSpc>
                <a:spcPct val="100000"/>
              </a:lnSpc>
              <a:spcBef>
                <a:spcPts val="0"/>
              </a:spcBef>
              <a:spcAft>
                <a:spcPts val="0"/>
              </a:spcAft>
              <a:buClr>
                <a:srgbClr val="000000"/>
              </a:buClr>
              <a:buSzPts val="2000"/>
              <a:buFont typeface="Cabin"/>
              <a:buChar char="●"/>
            </a:pPr>
            <a:r>
              <a:rPr b="0" i="0" lang="en-GB" sz="2000" u="none" cap="none" strike="noStrike">
                <a:solidFill>
                  <a:srgbClr val="000000"/>
                </a:solidFill>
                <a:latin typeface="Cabin"/>
                <a:ea typeface="Cabin"/>
                <a:cs typeface="Cabin"/>
                <a:sym typeface="Cabin"/>
              </a:rPr>
              <a:t>This supports the Wasserstein distance plot, as the low energy distributions are less similar than the high energy distributions.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4" name="Shape 304"/>
        <p:cNvGrpSpPr/>
        <p:nvPr/>
      </p:nvGrpSpPr>
      <p:grpSpPr>
        <a:xfrm>
          <a:off x="0" y="0"/>
          <a:ext cx="0" cy="0"/>
          <a:chOff x="0" y="0"/>
          <a:chExt cx="0" cy="0"/>
        </a:xfrm>
      </p:grpSpPr>
      <p:sp>
        <p:nvSpPr>
          <p:cNvPr id="305" name="Google Shape;305;p26"/>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Analysis on S2 across NR energy domain</a:t>
            </a:r>
            <a:endParaRPr/>
          </a:p>
        </p:txBody>
      </p:sp>
      <p:sp>
        <p:nvSpPr>
          <p:cNvPr id="306" name="Google Shape;306;p26"/>
          <p:cNvSpPr/>
          <p:nvPr/>
        </p:nvSpPr>
        <p:spPr>
          <a:xfrm>
            <a:off x="237744" y="2266458"/>
            <a:ext cx="3358896" cy="2811026"/>
          </a:xfrm>
          <a:prstGeom prst="rect">
            <a:avLst/>
          </a:prstGeom>
          <a:noFill/>
          <a:ln>
            <a:noFill/>
          </a:ln>
        </p:spPr>
        <p:txBody>
          <a:bodyPr anchorCtr="0" anchor="t" bIns="45700" lIns="91425" spcFirstLastPara="1" rIns="91425" wrap="square" tIns="45700">
            <a:spAutoFit/>
          </a:bodyPr>
          <a:lstStyle/>
          <a:p>
            <a:pPr indent="-355600" lvl="0" marL="457200" marR="0" rtl="0" algn="l">
              <a:lnSpc>
                <a:spcPct val="100000"/>
              </a:lnSpc>
              <a:spcBef>
                <a:spcPts val="0"/>
              </a:spcBef>
              <a:spcAft>
                <a:spcPts val="0"/>
              </a:spcAft>
              <a:buClr>
                <a:srgbClr val="000000"/>
              </a:buClr>
              <a:buSzPts val="2000"/>
              <a:buFont typeface="Cabin"/>
              <a:buChar char="●"/>
            </a:pPr>
            <a:r>
              <a:rPr b="0" i="0" lang="en-GB" sz="2000" u="none" cap="none" strike="noStrike">
                <a:solidFill>
                  <a:srgbClr val="000000"/>
                </a:solidFill>
                <a:latin typeface="Cabin"/>
                <a:ea typeface="Cabin"/>
                <a:cs typeface="Cabin"/>
                <a:sym typeface="Cabin"/>
              </a:rPr>
              <a:t>Average Wasserstein distance is lower when compared to S1.</a:t>
            </a:r>
            <a:br>
              <a:rPr b="0" i="0" lang="en-GB" sz="2000" u="none" cap="none" strike="noStrike">
                <a:solidFill>
                  <a:srgbClr val="000000"/>
                </a:solidFill>
                <a:latin typeface="Cabin"/>
                <a:ea typeface="Cabin"/>
                <a:cs typeface="Cabin"/>
                <a:sym typeface="Cabin"/>
              </a:rPr>
            </a:br>
            <a:endParaRPr b="0" i="0" sz="1400" u="none" cap="none" strike="noStrike">
              <a:solidFill>
                <a:srgbClr val="000000"/>
              </a:solidFill>
              <a:latin typeface="Arial"/>
              <a:ea typeface="Arial"/>
              <a:cs typeface="Arial"/>
              <a:sym typeface="Arial"/>
            </a:endParaRPr>
          </a:p>
          <a:p>
            <a:pPr indent="-355600" lvl="0" marL="457200" marR="0" rtl="0" algn="l">
              <a:lnSpc>
                <a:spcPct val="100000"/>
              </a:lnSpc>
              <a:spcBef>
                <a:spcPts val="0"/>
              </a:spcBef>
              <a:spcAft>
                <a:spcPts val="0"/>
              </a:spcAft>
              <a:buClr>
                <a:srgbClr val="000000"/>
              </a:buClr>
              <a:buSzPts val="2000"/>
              <a:buFont typeface="Cabin"/>
              <a:buChar char="●"/>
            </a:pPr>
            <a:r>
              <a:rPr b="0" i="0" lang="en-GB" sz="2000" u="none" cap="none" strike="noStrike">
                <a:solidFill>
                  <a:srgbClr val="000000"/>
                </a:solidFill>
                <a:latin typeface="Cabin"/>
                <a:ea typeface="Cabin"/>
                <a:cs typeface="Cabin"/>
                <a:sym typeface="Cabin"/>
              </a:rPr>
              <a:t>Lower energies modelled less well than higher energies, but </a:t>
            </a:r>
            <a:r>
              <a:rPr lang="en-GB" sz="2000">
                <a:latin typeface="Cabin"/>
                <a:ea typeface="Cabin"/>
                <a:cs typeface="Cabin"/>
                <a:sym typeface="Cabin"/>
              </a:rPr>
              <a:t>biases</a:t>
            </a:r>
            <a:r>
              <a:rPr b="0" i="0" lang="en-GB" sz="2000" u="none" cap="none" strike="noStrike">
                <a:solidFill>
                  <a:srgbClr val="000000"/>
                </a:solidFill>
                <a:latin typeface="Cabin"/>
                <a:ea typeface="Cabin"/>
                <a:cs typeface="Cabin"/>
                <a:sym typeface="Cabin"/>
              </a:rPr>
              <a:t> less prevalent.</a:t>
            </a:r>
            <a:br>
              <a:rPr b="0" i="0" lang="en-GB" sz="2000" u="none" cap="none" strike="noStrike">
                <a:solidFill>
                  <a:srgbClr val="000000"/>
                </a:solidFill>
                <a:latin typeface="Cabin"/>
                <a:ea typeface="Cabin"/>
                <a:cs typeface="Cabin"/>
                <a:sym typeface="Cabin"/>
              </a:rPr>
            </a:br>
            <a:endParaRPr b="0" i="0" sz="1400" u="none" cap="none" strike="noStrike">
              <a:solidFill>
                <a:srgbClr val="000000"/>
              </a:solidFill>
              <a:latin typeface="Arial"/>
              <a:ea typeface="Arial"/>
              <a:cs typeface="Arial"/>
              <a:sym typeface="Arial"/>
            </a:endParaRPr>
          </a:p>
          <a:p>
            <a:pPr indent="-355600" lvl="0" marL="457200" marR="0" rtl="0" algn="l">
              <a:lnSpc>
                <a:spcPct val="100000"/>
              </a:lnSpc>
              <a:spcBef>
                <a:spcPts val="0"/>
              </a:spcBef>
              <a:spcAft>
                <a:spcPts val="0"/>
              </a:spcAft>
              <a:buClr>
                <a:srgbClr val="000000"/>
              </a:buClr>
              <a:buSzPts val="2000"/>
              <a:buFont typeface="Cabin"/>
              <a:buChar char="●"/>
            </a:pPr>
            <a:r>
              <a:rPr b="0" i="0" lang="en-GB" sz="2000" u="none" cap="none" strike="noStrike">
                <a:solidFill>
                  <a:srgbClr val="000000"/>
                </a:solidFill>
                <a:latin typeface="Cabin"/>
                <a:ea typeface="Cabin"/>
                <a:cs typeface="Cabin"/>
                <a:sym typeface="Cabin"/>
              </a:rPr>
              <a:t>GAN seems to learn when S1 datapoint is bad and accounts for it.</a:t>
            </a:r>
            <a:endParaRPr b="0" i="0" sz="1400" u="none" cap="none" strike="noStrike">
              <a:solidFill>
                <a:srgbClr val="000000"/>
              </a:solidFill>
              <a:latin typeface="Arial"/>
              <a:ea typeface="Arial"/>
              <a:cs typeface="Arial"/>
              <a:sym typeface="Arial"/>
            </a:endParaRPr>
          </a:p>
        </p:txBody>
      </p:sp>
      <p:pic>
        <p:nvPicPr>
          <p:cNvPr id="307" name="Google Shape;307;p26"/>
          <p:cNvPicPr preferRelativeResize="0"/>
          <p:nvPr/>
        </p:nvPicPr>
        <p:blipFill rotWithShape="1">
          <a:blip r:embed="rId3">
            <a:alphaModFix/>
          </a:blip>
          <a:srcRect b="0" l="0" r="8633" t="0"/>
          <a:stretch/>
        </p:blipFill>
        <p:spPr>
          <a:xfrm>
            <a:off x="3765315" y="1608967"/>
            <a:ext cx="5026401" cy="4126008"/>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sp>
        <p:nvSpPr>
          <p:cNvPr id="312" name="Google Shape;312;p27"/>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Analysis on S2 across NR energy domain</a:t>
            </a:r>
            <a:endParaRPr/>
          </a:p>
        </p:txBody>
      </p:sp>
      <p:sp>
        <p:nvSpPr>
          <p:cNvPr id="313" name="Google Shape;313;p27"/>
          <p:cNvSpPr/>
          <p:nvPr/>
        </p:nvSpPr>
        <p:spPr>
          <a:xfrm>
            <a:off x="237744" y="2500175"/>
            <a:ext cx="3358896" cy="2554545"/>
          </a:xfrm>
          <a:prstGeom prst="rect">
            <a:avLst/>
          </a:prstGeom>
          <a:noFill/>
          <a:ln>
            <a:noFill/>
          </a:ln>
        </p:spPr>
        <p:txBody>
          <a:bodyPr anchorCtr="0" anchor="t" bIns="45700" lIns="91425" spcFirstLastPara="1" rIns="91425" wrap="square" tIns="45700">
            <a:spAutoFit/>
          </a:bodyPr>
          <a:lstStyle/>
          <a:p>
            <a:pPr indent="-355600" lvl="0" marL="457200" marR="0" rtl="0" algn="l">
              <a:lnSpc>
                <a:spcPct val="100000"/>
              </a:lnSpc>
              <a:spcBef>
                <a:spcPts val="0"/>
              </a:spcBef>
              <a:spcAft>
                <a:spcPts val="0"/>
              </a:spcAft>
              <a:buClr>
                <a:schemeClr val="dk1"/>
              </a:buClr>
              <a:buSzPts val="2000"/>
              <a:buFont typeface="Cabin"/>
              <a:buChar char="●"/>
            </a:pPr>
            <a:r>
              <a:rPr b="0" i="0" lang="en-GB" sz="2000" u="none" cap="none" strike="noStrike">
                <a:solidFill>
                  <a:schemeClr val="dk1"/>
                </a:solidFill>
                <a:latin typeface="Cabin"/>
                <a:ea typeface="Cabin"/>
                <a:cs typeface="Cabin"/>
                <a:sym typeface="Cabin"/>
              </a:rPr>
              <a:t>Average </a:t>
            </a:r>
            <a:r>
              <a:rPr lang="en-GB" sz="2000">
                <a:solidFill>
                  <a:schemeClr val="dk1"/>
                </a:solidFill>
                <a:latin typeface="Cabin"/>
                <a:ea typeface="Cabin"/>
                <a:cs typeface="Cabin"/>
                <a:sym typeface="Cabin"/>
              </a:rPr>
              <a:t>W</a:t>
            </a:r>
            <a:r>
              <a:rPr b="0" i="0" lang="en-GB" sz="2000" u="none" cap="none" strike="noStrike">
                <a:solidFill>
                  <a:schemeClr val="dk1"/>
                </a:solidFill>
                <a:latin typeface="Cabin"/>
                <a:ea typeface="Cabin"/>
                <a:cs typeface="Cabin"/>
                <a:sym typeface="Cabin"/>
              </a:rPr>
              <a:t>asserstein distance is lower compared to S1 and S2.</a:t>
            </a:r>
            <a:br>
              <a:rPr b="0" i="0" lang="en-GB" sz="2000" u="none" cap="none" strike="noStrike">
                <a:solidFill>
                  <a:schemeClr val="dk1"/>
                </a:solidFill>
                <a:latin typeface="Cabin"/>
                <a:ea typeface="Cabin"/>
                <a:cs typeface="Cabin"/>
                <a:sym typeface="Cabin"/>
              </a:rPr>
            </a:br>
            <a:endParaRPr b="0" i="0" sz="1400" u="none" cap="none" strike="noStrike">
              <a:solidFill>
                <a:srgbClr val="000000"/>
              </a:solidFill>
              <a:latin typeface="Arial"/>
              <a:ea typeface="Arial"/>
              <a:cs typeface="Arial"/>
              <a:sym typeface="Arial"/>
            </a:endParaRPr>
          </a:p>
          <a:p>
            <a:pPr indent="-355600" lvl="0" marL="457200" marR="0" rtl="0" algn="l">
              <a:lnSpc>
                <a:spcPct val="100000"/>
              </a:lnSpc>
              <a:spcBef>
                <a:spcPts val="0"/>
              </a:spcBef>
              <a:spcAft>
                <a:spcPts val="0"/>
              </a:spcAft>
              <a:buClr>
                <a:schemeClr val="dk1"/>
              </a:buClr>
              <a:buSzPts val="2000"/>
              <a:buFont typeface="Cabin"/>
              <a:buChar char="●"/>
            </a:pPr>
            <a:r>
              <a:rPr b="0" i="0" lang="en-GB" sz="2000" u="none" cap="none" strike="noStrike">
                <a:solidFill>
                  <a:schemeClr val="dk1"/>
                </a:solidFill>
                <a:latin typeface="Cabin"/>
                <a:ea typeface="Cabin"/>
                <a:cs typeface="Cabin"/>
                <a:sym typeface="Cabin"/>
              </a:rPr>
              <a:t>Lower energies modelled worse than higher energies, but bell curve even less prevalent compared to S1 and S2.</a:t>
            </a:r>
            <a:endParaRPr b="0" i="0" sz="1400" u="none" cap="none" strike="noStrike">
              <a:solidFill>
                <a:srgbClr val="000000"/>
              </a:solidFill>
              <a:latin typeface="Arial"/>
              <a:ea typeface="Arial"/>
              <a:cs typeface="Arial"/>
              <a:sym typeface="Arial"/>
            </a:endParaRPr>
          </a:p>
        </p:txBody>
      </p:sp>
      <p:pic>
        <p:nvPicPr>
          <p:cNvPr id="314" name="Google Shape;314;p27"/>
          <p:cNvPicPr preferRelativeResize="0"/>
          <p:nvPr/>
        </p:nvPicPr>
        <p:blipFill rotWithShape="1">
          <a:blip r:embed="rId3">
            <a:alphaModFix/>
          </a:blip>
          <a:srcRect b="0" l="0" r="8798" t="0"/>
          <a:stretch/>
        </p:blipFill>
        <p:spPr>
          <a:xfrm>
            <a:off x="3958482" y="1775534"/>
            <a:ext cx="4868690" cy="4003829"/>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9" name="Shape 319"/>
        <p:cNvGrpSpPr/>
        <p:nvPr/>
      </p:nvGrpSpPr>
      <p:grpSpPr>
        <a:xfrm>
          <a:off x="0" y="0"/>
          <a:ext cx="0" cy="0"/>
          <a:chOff x="0" y="0"/>
          <a:chExt cx="0" cy="0"/>
        </a:xfrm>
      </p:grpSpPr>
      <p:sp>
        <p:nvSpPr>
          <p:cNvPr id="320" name="Google Shape;320;g86f7cb9639_2_0"/>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Processing Times Comparison</a:t>
            </a:r>
            <a:endParaRPr/>
          </a:p>
        </p:txBody>
      </p:sp>
      <p:cxnSp>
        <p:nvCxnSpPr>
          <p:cNvPr id="321" name="Google Shape;321;g86f7cb9639_2_0"/>
          <p:cNvCxnSpPr/>
          <p:nvPr/>
        </p:nvCxnSpPr>
        <p:spPr>
          <a:xfrm flipH="1">
            <a:off x="5152813" y="1053450"/>
            <a:ext cx="20700" cy="4149600"/>
          </a:xfrm>
          <a:prstGeom prst="straightConnector1">
            <a:avLst/>
          </a:prstGeom>
          <a:noFill/>
          <a:ln cap="flat" cmpd="sng" w="28575">
            <a:solidFill>
              <a:schemeClr val="dk2"/>
            </a:solidFill>
            <a:prstDash val="solid"/>
            <a:round/>
            <a:headEnd len="sm" w="sm" type="none"/>
            <a:tailEnd len="sm" w="sm" type="none"/>
          </a:ln>
        </p:spPr>
      </p:cxnSp>
      <p:cxnSp>
        <p:nvCxnSpPr>
          <p:cNvPr id="322" name="Google Shape;322;g86f7cb9639_2_0"/>
          <p:cNvCxnSpPr/>
          <p:nvPr/>
        </p:nvCxnSpPr>
        <p:spPr>
          <a:xfrm>
            <a:off x="2007863" y="3686350"/>
            <a:ext cx="5704500" cy="25200"/>
          </a:xfrm>
          <a:prstGeom prst="straightConnector1">
            <a:avLst/>
          </a:prstGeom>
          <a:noFill/>
          <a:ln cap="flat" cmpd="sng" w="28575">
            <a:solidFill>
              <a:schemeClr val="dk2"/>
            </a:solidFill>
            <a:prstDash val="solid"/>
            <a:round/>
            <a:headEnd len="sm" w="sm" type="none"/>
            <a:tailEnd len="sm" w="sm" type="none"/>
          </a:ln>
        </p:spPr>
      </p:cxnSp>
      <p:cxnSp>
        <p:nvCxnSpPr>
          <p:cNvPr id="323" name="Google Shape;323;g86f7cb9639_2_0"/>
          <p:cNvCxnSpPr/>
          <p:nvPr/>
        </p:nvCxnSpPr>
        <p:spPr>
          <a:xfrm>
            <a:off x="2045463" y="1492275"/>
            <a:ext cx="5667000" cy="0"/>
          </a:xfrm>
          <a:prstGeom prst="straightConnector1">
            <a:avLst/>
          </a:prstGeom>
          <a:noFill/>
          <a:ln cap="flat" cmpd="sng" w="28575">
            <a:solidFill>
              <a:schemeClr val="dk2"/>
            </a:solidFill>
            <a:prstDash val="solid"/>
            <a:round/>
            <a:headEnd len="sm" w="sm" type="none"/>
            <a:tailEnd len="sm" w="sm" type="none"/>
          </a:ln>
        </p:spPr>
      </p:cxnSp>
      <p:sp>
        <p:nvSpPr>
          <p:cNvPr id="324" name="Google Shape;324;g86f7cb9639_2_0"/>
          <p:cNvSpPr txBox="1"/>
          <p:nvPr/>
        </p:nvSpPr>
        <p:spPr>
          <a:xfrm>
            <a:off x="3427688" y="1053450"/>
            <a:ext cx="902700" cy="300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000000"/>
                </a:solidFill>
                <a:latin typeface="Source Sans Pro"/>
                <a:ea typeface="Source Sans Pro"/>
                <a:cs typeface="Source Sans Pro"/>
                <a:sym typeface="Source Sans Pro"/>
              </a:rPr>
              <a:t>G4DS</a:t>
            </a:r>
            <a:endParaRPr b="0" i="0" sz="2000" u="none" cap="none" strike="noStrike">
              <a:solidFill>
                <a:srgbClr val="000000"/>
              </a:solidFill>
              <a:latin typeface="Source Sans Pro"/>
              <a:ea typeface="Source Sans Pro"/>
              <a:cs typeface="Source Sans Pro"/>
              <a:sym typeface="Source Sans Pro"/>
            </a:endParaRPr>
          </a:p>
        </p:txBody>
      </p:sp>
      <p:sp>
        <p:nvSpPr>
          <p:cNvPr id="325" name="Google Shape;325;g86f7cb9639_2_0"/>
          <p:cNvSpPr txBox="1"/>
          <p:nvPr/>
        </p:nvSpPr>
        <p:spPr>
          <a:xfrm>
            <a:off x="5721138" y="1053450"/>
            <a:ext cx="1418700" cy="300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000000"/>
                </a:solidFill>
                <a:latin typeface="Source Sans Pro"/>
                <a:ea typeface="Source Sans Pro"/>
                <a:cs typeface="Source Sans Pro"/>
                <a:sym typeface="Source Sans Pro"/>
              </a:rPr>
              <a:t>GAN4DS</a:t>
            </a:r>
            <a:endParaRPr b="0" i="0" sz="2000" u="none" cap="none" strike="noStrike">
              <a:solidFill>
                <a:srgbClr val="000000"/>
              </a:solidFill>
              <a:latin typeface="Source Sans Pro"/>
              <a:ea typeface="Source Sans Pro"/>
              <a:cs typeface="Source Sans Pro"/>
              <a:sym typeface="Source Sans Pro"/>
            </a:endParaRPr>
          </a:p>
        </p:txBody>
      </p:sp>
      <p:cxnSp>
        <p:nvCxnSpPr>
          <p:cNvPr id="326" name="Google Shape;326;g86f7cb9639_2_0"/>
          <p:cNvCxnSpPr/>
          <p:nvPr/>
        </p:nvCxnSpPr>
        <p:spPr>
          <a:xfrm flipH="1">
            <a:off x="2582763" y="1053450"/>
            <a:ext cx="39300" cy="4162200"/>
          </a:xfrm>
          <a:prstGeom prst="straightConnector1">
            <a:avLst/>
          </a:prstGeom>
          <a:noFill/>
          <a:ln cap="flat" cmpd="sng" w="28575">
            <a:solidFill>
              <a:schemeClr val="dk2"/>
            </a:solidFill>
            <a:prstDash val="solid"/>
            <a:round/>
            <a:headEnd len="sm" w="sm" type="none"/>
            <a:tailEnd len="sm" w="sm" type="none"/>
          </a:ln>
        </p:spPr>
      </p:cxnSp>
      <p:sp>
        <p:nvSpPr>
          <p:cNvPr id="327" name="Google Shape;327;g86f7cb9639_2_0"/>
          <p:cNvSpPr txBox="1"/>
          <p:nvPr/>
        </p:nvSpPr>
        <p:spPr>
          <a:xfrm>
            <a:off x="1251063" y="2359963"/>
            <a:ext cx="992400" cy="300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Source Sans Pro"/>
                <a:ea typeface="Source Sans Pro"/>
                <a:cs typeface="Source Sans Pro"/>
                <a:sym typeface="Source Sans Pro"/>
              </a:rPr>
              <a:t>Training</a:t>
            </a:r>
            <a:endParaRPr b="0" i="0" sz="1800" u="none" cap="none" strike="noStrike">
              <a:solidFill>
                <a:srgbClr val="000000"/>
              </a:solidFill>
              <a:latin typeface="Source Sans Pro"/>
              <a:ea typeface="Source Sans Pro"/>
              <a:cs typeface="Source Sans Pro"/>
              <a:sym typeface="Source Sans Pro"/>
            </a:endParaRPr>
          </a:p>
        </p:txBody>
      </p:sp>
      <p:sp>
        <p:nvSpPr>
          <p:cNvPr id="328" name="Google Shape;328;g86f7cb9639_2_0"/>
          <p:cNvSpPr txBox="1"/>
          <p:nvPr/>
        </p:nvSpPr>
        <p:spPr>
          <a:xfrm>
            <a:off x="1002913" y="4306850"/>
            <a:ext cx="1352100" cy="300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Source Sans Pro"/>
                <a:ea typeface="Source Sans Pro"/>
                <a:cs typeface="Source Sans Pro"/>
                <a:sym typeface="Source Sans Pro"/>
              </a:rPr>
              <a:t>Generation</a:t>
            </a:r>
            <a:endParaRPr b="0" i="0" sz="1800" u="none" cap="none" strike="noStrike">
              <a:solidFill>
                <a:srgbClr val="000000"/>
              </a:solidFill>
              <a:latin typeface="Source Sans Pro"/>
              <a:ea typeface="Source Sans Pro"/>
              <a:cs typeface="Source Sans Pro"/>
              <a:sym typeface="Source Sans Pro"/>
            </a:endParaRPr>
          </a:p>
        </p:txBody>
      </p:sp>
      <p:cxnSp>
        <p:nvCxnSpPr>
          <p:cNvPr id="329" name="Google Shape;329;g86f7cb9639_2_0"/>
          <p:cNvCxnSpPr/>
          <p:nvPr/>
        </p:nvCxnSpPr>
        <p:spPr>
          <a:xfrm flipH="1">
            <a:off x="7685388" y="1053450"/>
            <a:ext cx="39600" cy="4174800"/>
          </a:xfrm>
          <a:prstGeom prst="straightConnector1">
            <a:avLst/>
          </a:prstGeom>
          <a:noFill/>
          <a:ln cap="flat" cmpd="sng" w="28575">
            <a:solidFill>
              <a:schemeClr val="dk2"/>
            </a:solidFill>
            <a:prstDash val="solid"/>
            <a:round/>
            <a:headEnd len="sm" w="sm" type="none"/>
            <a:tailEnd len="sm" w="sm" type="none"/>
          </a:ln>
        </p:spPr>
      </p:cxnSp>
      <p:sp>
        <p:nvSpPr>
          <p:cNvPr id="330" name="Google Shape;330;g86f7cb9639_2_0"/>
          <p:cNvSpPr txBox="1"/>
          <p:nvPr/>
        </p:nvSpPr>
        <p:spPr>
          <a:xfrm>
            <a:off x="5536213" y="2359963"/>
            <a:ext cx="1796100" cy="458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GB" sz="1400" u="none" cap="none" strike="noStrike">
                <a:solidFill>
                  <a:srgbClr val="000000"/>
                </a:solidFill>
                <a:latin typeface="Source Sans Pro"/>
                <a:ea typeface="Source Sans Pro"/>
                <a:cs typeface="Source Sans Pro"/>
                <a:sym typeface="Source Sans Pro"/>
              </a:rPr>
              <a:t>222 hrs (∼9 days)</a:t>
            </a:r>
            <a:endParaRPr b="1" i="0" sz="1400" u="none" cap="none" strike="noStrike">
              <a:solidFill>
                <a:srgbClr val="000000"/>
              </a:solidFill>
              <a:latin typeface="Source Sans Pro"/>
              <a:ea typeface="Source Sans Pro"/>
              <a:cs typeface="Source Sans Pro"/>
              <a:sym typeface="Source Sans Pro"/>
            </a:endParaRPr>
          </a:p>
        </p:txBody>
      </p:sp>
      <p:sp>
        <p:nvSpPr>
          <p:cNvPr id="331" name="Google Shape;331;g86f7cb9639_2_0"/>
          <p:cNvSpPr txBox="1"/>
          <p:nvPr/>
        </p:nvSpPr>
        <p:spPr>
          <a:xfrm>
            <a:off x="2989400" y="4306850"/>
            <a:ext cx="1796100" cy="458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GB" sz="1400" u="none" cap="none" strike="noStrike">
                <a:solidFill>
                  <a:srgbClr val="000000"/>
                </a:solidFill>
                <a:latin typeface="Source Sans Pro"/>
                <a:ea typeface="Source Sans Pro"/>
                <a:cs typeface="Source Sans Pro"/>
                <a:sym typeface="Source Sans Pro"/>
              </a:rPr>
              <a:t>78 hrs (∼3 days)</a:t>
            </a:r>
            <a:endParaRPr b="1" i="0" sz="1400" u="none" cap="none" strike="noStrike">
              <a:solidFill>
                <a:srgbClr val="000000"/>
              </a:solidFill>
              <a:latin typeface="Source Sans Pro"/>
              <a:ea typeface="Source Sans Pro"/>
              <a:cs typeface="Source Sans Pro"/>
              <a:sym typeface="Source Sans Pro"/>
            </a:endParaRPr>
          </a:p>
        </p:txBody>
      </p:sp>
      <p:sp>
        <p:nvSpPr>
          <p:cNvPr id="332" name="Google Shape;332;g86f7cb9639_2_0"/>
          <p:cNvSpPr txBox="1"/>
          <p:nvPr/>
        </p:nvSpPr>
        <p:spPr>
          <a:xfrm>
            <a:off x="5531413" y="4267400"/>
            <a:ext cx="1796100" cy="379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GB" sz="1400" u="none" cap="none" strike="noStrike">
                <a:solidFill>
                  <a:srgbClr val="000000"/>
                </a:solidFill>
                <a:latin typeface="Source Sans Pro"/>
                <a:ea typeface="Source Sans Pro"/>
                <a:cs typeface="Source Sans Pro"/>
                <a:sym typeface="Source Sans Pro"/>
              </a:rPr>
              <a:t>1.5 mins</a:t>
            </a:r>
            <a:endParaRPr b="1" i="0" sz="1400" u="none" cap="none" strike="noStrike">
              <a:solidFill>
                <a:srgbClr val="000000"/>
              </a:solidFill>
              <a:latin typeface="Source Sans Pro"/>
              <a:ea typeface="Source Sans Pro"/>
              <a:cs typeface="Source Sans Pro"/>
              <a:sym typeface="Source Sans Pro"/>
            </a:endParaRPr>
          </a:p>
        </p:txBody>
      </p:sp>
      <p:cxnSp>
        <p:nvCxnSpPr>
          <p:cNvPr id="333" name="Google Shape;333;g86f7cb9639_2_0"/>
          <p:cNvCxnSpPr/>
          <p:nvPr/>
        </p:nvCxnSpPr>
        <p:spPr>
          <a:xfrm flipH="1">
            <a:off x="2598650" y="1500200"/>
            <a:ext cx="2582400" cy="2183400"/>
          </a:xfrm>
          <a:prstGeom prst="straightConnector1">
            <a:avLst/>
          </a:prstGeom>
          <a:noFill/>
          <a:ln cap="flat" cmpd="sng" w="28575">
            <a:solidFill>
              <a:schemeClr val="dk2"/>
            </a:solidFill>
            <a:prstDash val="solid"/>
            <a:round/>
            <a:headEnd len="sm" w="sm" type="none"/>
            <a:tailEnd len="sm" w="sm" type="none"/>
          </a:ln>
        </p:spPr>
      </p:cxnSp>
      <p:cxnSp>
        <p:nvCxnSpPr>
          <p:cNvPr id="334" name="Google Shape;334;g86f7cb9639_2_0"/>
          <p:cNvCxnSpPr/>
          <p:nvPr/>
        </p:nvCxnSpPr>
        <p:spPr>
          <a:xfrm>
            <a:off x="2110113" y="5203050"/>
            <a:ext cx="5575500" cy="25200"/>
          </a:xfrm>
          <a:prstGeom prst="straightConnector1">
            <a:avLst/>
          </a:prstGeom>
          <a:noFill/>
          <a:ln cap="flat" cmpd="sng" w="28575">
            <a:solidFill>
              <a:schemeClr val="dk2"/>
            </a:solidFill>
            <a:prstDash val="solid"/>
            <a:round/>
            <a:headEnd len="sm" w="sm" type="none"/>
            <a:tailEnd len="sm" w="sm" type="none"/>
          </a:ln>
        </p:spPr>
      </p:cxnSp>
      <p:sp>
        <p:nvSpPr>
          <p:cNvPr id="335" name="Google Shape;335;g86f7cb9639_2_0"/>
          <p:cNvSpPr txBox="1"/>
          <p:nvPr/>
        </p:nvSpPr>
        <p:spPr>
          <a:xfrm>
            <a:off x="483725" y="5529025"/>
            <a:ext cx="8363700" cy="1053300"/>
          </a:xfrm>
          <a:prstGeom prst="rect">
            <a:avLst/>
          </a:prstGeom>
          <a:noFill/>
          <a:ln>
            <a:noFill/>
          </a:ln>
        </p:spPr>
        <p:txBody>
          <a:bodyPr anchorCtr="0" anchor="t" bIns="91425" lIns="91425" spcFirstLastPara="1" rIns="91425" wrap="square" tIns="91425">
            <a:noAutofit/>
          </a:bodyPr>
          <a:lstStyle/>
          <a:p>
            <a:pPr indent="-311150" lvl="0" marL="457200" marR="0" rtl="0" algn="l">
              <a:lnSpc>
                <a:spcPct val="100000"/>
              </a:lnSpc>
              <a:spcBef>
                <a:spcPts val="0"/>
              </a:spcBef>
              <a:spcAft>
                <a:spcPts val="0"/>
              </a:spcAft>
              <a:buClr>
                <a:srgbClr val="000000"/>
              </a:buClr>
              <a:buSzPts val="1300"/>
              <a:buFont typeface="Source Sans Pro"/>
              <a:buChar char="●"/>
            </a:pPr>
            <a:r>
              <a:rPr b="0" i="0" lang="en-GB" sz="1300" u="none" cap="none" strike="noStrike">
                <a:solidFill>
                  <a:srgbClr val="000000"/>
                </a:solidFill>
                <a:latin typeface="Source Sans Pro"/>
                <a:ea typeface="Source Sans Pro"/>
                <a:cs typeface="Source Sans Pro"/>
                <a:sym typeface="Source Sans Pro"/>
              </a:rPr>
              <a:t>G4DS/GAN benchmarks each for 1000 events per NR energy, for energies [5,235] keV in steps of 1 keV</a:t>
            </a:r>
            <a:endParaRPr b="0" i="0" sz="1300" u="none" cap="none" strike="noStrike">
              <a:solidFill>
                <a:srgbClr val="000000"/>
              </a:solidFill>
              <a:latin typeface="Source Sans Pro"/>
              <a:ea typeface="Source Sans Pro"/>
              <a:cs typeface="Source Sans Pro"/>
              <a:sym typeface="Source Sans Pro"/>
            </a:endParaRPr>
          </a:p>
          <a:p>
            <a:pPr indent="-311150" lvl="0" marL="457200" marR="0" rtl="0" algn="l">
              <a:lnSpc>
                <a:spcPct val="100000"/>
              </a:lnSpc>
              <a:spcBef>
                <a:spcPts val="0"/>
              </a:spcBef>
              <a:spcAft>
                <a:spcPts val="0"/>
              </a:spcAft>
              <a:buClr>
                <a:srgbClr val="000000"/>
              </a:buClr>
              <a:buSzPts val="1300"/>
              <a:buFont typeface="Source Sans Pro"/>
              <a:buChar char="●"/>
            </a:pPr>
            <a:r>
              <a:rPr b="0" i="0" lang="en-GB" sz="1300" u="none" cap="none" strike="noStrike">
                <a:solidFill>
                  <a:srgbClr val="000000"/>
                </a:solidFill>
                <a:latin typeface="Source Sans Pro"/>
                <a:ea typeface="Source Sans Pro"/>
                <a:cs typeface="Source Sans Pro"/>
                <a:sym typeface="Source Sans Pro"/>
              </a:rPr>
              <a:t>GAN trained on a NVIDIA TESLA V100 16GB memory, Intel(R) Xeon(R) CPU E5-2620 v4 @ 2.10GHz and 48 GB RAM</a:t>
            </a:r>
            <a:endParaRPr b="0" i="0" sz="1300" u="none" cap="none" strike="noStrike">
              <a:solidFill>
                <a:srgbClr val="000000"/>
              </a:solidFill>
              <a:latin typeface="Source Sans Pro"/>
              <a:ea typeface="Source Sans Pro"/>
              <a:cs typeface="Source Sans Pro"/>
              <a:sym typeface="Source Sans Pro"/>
            </a:endParaRPr>
          </a:p>
          <a:p>
            <a:pPr indent="-311150" lvl="0" marL="457200" marR="0" rtl="0" algn="l">
              <a:lnSpc>
                <a:spcPct val="100000"/>
              </a:lnSpc>
              <a:spcBef>
                <a:spcPts val="0"/>
              </a:spcBef>
              <a:spcAft>
                <a:spcPts val="0"/>
              </a:spcAft>
              <a:buClr>
                <a:srgbClr val="000000"/>
              </a:buClr>
              <a:buSzPts val="1300"/>
              <a:buFont typeface="Source Sans Pro"/>
              <a:buChar char="●"/>
            </a:pPr>
            <a:r>
              <a:rPr b="0" i="0" lang="en-GB" sz="1300" u="none" cap="none" strike="noStrike">
                <a:solidFill>
                  <a:srgbClr val="000000"/>
                </a:solidFill>
                <a:latin typeface="Source Sans Pro"/>
                <a:ea typeface="Source Sans Pro"/>
                <a:cs typeface="Source Sans Pro"/>
                <a:sym typeface="Source Sans Pro"/>
              </a:rPr>
              <a:t>G4DS obtained on AMD Opteron(tm) Processor 6278 @ 2.4 GHz and 132 GB RAM</a:t>
            </a:r>
            <a:endParaRPr b="0" i="0" sz="1300" u="none" cap="none" strike="noStrike">
              <a:solidFill>
                <a:srgbClr val="000000"/>
              </a:solidFill>
              <a:latin typeface="Source Sans Pro"/>
              <a:ea typeface="Source Sans Pro"/>
              <a:cs typeface="Source Sans Pro"/>
              <a:sym typeface="Source Sans Pr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pic>
        <p:nvPicPr>
          <p:cNvPr id="129" name="Google Shape;129;p3"/>
          <p:cNvPicPr preferRelativeResize="0"/>
          <p:nvPr/>
        </p:nvPicPr>
        <p:blipFill rotWithShape="1">
          <a:blip r:embed="rId3">
            <a:alphaModFix/>
          </a:blip>
          <a:srcRect b="0" l="0" r="0" t="0"/>
          <a:stretch/>
        </p:blipFill>
        <p:spPr>
          <a:xfrm>
            <a:off x="113600" y="2406525"/>
            <a:ext cx="4267202" cy="3544692"/>
          </a:xfrm>
          <a:prstGeom prst="rect">
            <a:avLst/>
          </a:prstGeom>
          <a:noFill/>
          <a:ln>
            <a:noFill/>
          </a:ln>
        </p:spPr>
      </p:pic>
      <p:sp>
        <p:nvSpPr>
          <p:cNvPr id="130" name="Google Shape;130;p3"/>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Font typeface="Arial"/>
              <a:buNone/>
            </a:pPr>
            <a:r>
              <a:rPr b="1" lang="en-GB" sz="2800">
                <a:solidFill>
                  <a:schemeClr val="lt1"/>
                </a:solidFill>
                <a:latin typeface="Calibri"/>
                <a:ea typeface="Calibri"/>
                <a:cs typeface="Calibri"/>
                <a:sym typeface="Calibri"/>
              </a:rPr>
              <a:t>DarkSide experiment</a:t>
            </a:r>
            <a:endParaRPr/>
          </a:p>
        </p:txBody>
      </p:sp>
      <p:sp>
        <p:nvSpPr>
          <p:cNvPr id="131" name="Google Shape;131;p3"/>
          <p:cNvSpPr/>
          <p:nvPr/>
        </p:nvSpPr>
        <p:spPr>
          <a:xfrm>
            <a:off x="4298125" y="2874100"/>
            <a:ext cx="4477200" cy="3177600"/>
          </a:xfrm>
          <a:prstGeom prst="rect">
            <a:avLst/>
          </a:prstGeom>
          <a:noFill/>
          <a:ln>
            <a:noFill/>
          </a:ln>
        </p:spPr>
        <p:txBody>
          <a:bodyPr anchorCtr="0" anchor="t" bIns="45700" lIns="91425" spcFirstLastPara="1" rIns="91425" wrap="square" tIns="45700">
            <a:spAutoFit/>
          </a:bodyPr>
          <a:lstStyle/>
          <a:p>
            <a:pPr indent="-342900" lvl="0" marL="457200" marR="0" rtl="0" algn="l">
              <a:lnSpc>
                <a:spcPct val="100000"/>
              </a:lnSpc>
              <a:spcBef>
                <a:spcPts val="0"/>
              </a:spcBef>
              <a:spcAft>
                <a:spcPts val="0"/>
              </a:spcAft>
              <a:buClr>
                <a:srgbClr val="000000"/>
              </a:buClr>
              <a:buSzPts val="1800"/>
              <a:buFont typeface="Cabin"/>
              <a:buChar char="●"/>
            </a:pPr>
            <a:r>
              <a:rPr b="0" i="0" lang="en-GB" sz="1800" u="none" cap="none" strike="noStrike">
                <a:solidFill>
                  <a:srgbClr val="000000"/>
                </a:solidFill>
                <a:latin typeface="Cabin"/>
                <a:ea typeface="Cabin"/>
                <a:cs typeface="Cabin"/>
                <a:sym typeface="Cabin"/>
              </a:rPr>
              <a:t>Liquid Argon Time Projection Chamber</a:t>
            </a:r>
            <a:br>
              <a:rPr b="0" i="0" lang="en-GB" sz="1800" u="none" cap="none" strike="noStrike">
                <a:solidFill>
                  <a:srgbClr val="000000"/>
                </a:solidFill>
                <a:latin typeface="Cabin"/>
                <a:ea typeface="Cabin"/>
                <a:cs typeface="Cabin"/>
                <a:sym typeface="Cabin"/>
              </a:rPr>
            </a:br>
            <a:endParaRPr b="0" i="0" sz="1800" u="none" cap="none" strike="noStrike">
              <a:solidFill>
                <a:srgbClr val="000000"/>
              </a:solidFill>
              <a:latin typeface="Cabin"/>
              <a:ea typeface="Cabin"/>
              <a:cs typeface="Cabin"/>
              <a:sym typeface="Cabin"/>
            </a:endParaRPr>
          </a:p>
          <a:p>
            <a:pPr indent="-342900" lvl="0" marL="457200" marR="0" rtl="0" algn="l">
              <a:lnSpc>
                <a:spcPct val="100000"/>
              </a:lnSpc>
              <a:spcBef>
                <a:spcPts val="0"/>
              </a:spcBef>
              <a:spcAft>
                <a:spcPts val="0"/>
              </a:spcAft>
              <a:buClr>
                <a:schemeClr val="dk1"/>
              </a:buClr>
              <a:buSzPts val="1800"/>
              <a:buFont typeface="Cabin"/>
              <a:buChar char="●"/>
            </a:pPr>
            <a:r>
              <a:rPr b="0" i="0" lang="en-GB" sz="1800" u="none" cap="none" strike="noStrike">
                <a:solidFill>
                  <a:schemeClr val="dk1"/>
                </a:solidFill>
                <a:latin typeface="Cabin"/>
                <a:ea typeface="Cabin"/>
                <a:cs typeface="Cabin"/>
                <a:sym typeface="Cabin"/>
              </a:rPr>
              <a:t>11,280 SiPMs to detect scintillation light</a:t>
            </a:r>
            <a:br>
              <a:rPr b="0" i="0" lang="en-GB" sz="1800" u="none" cap="none" strike="noStrike">
                <a:solidFill>
                  <a:schemeClr val="dk1"/>
                </a:solidFill>
                <a:latin typeface="Cabin"/>
                <a:ea typeface="Cabin"/>
                <a:cs typeface="Cabin"/>
                <a:sym typeface="Cabin"/>
              </a:rPr>
            </a:br>
            <a:endParaRPr b="0" i="0" sz="1800" u="none" cap="none" strike="noStrike">
              <a:solidFill>
                <a:schemeClr val="dk1"/>
              </a:solidFill>
              <a:latin typeface="Cabin"/>
              <a:ea typeface="Cabin"/>
              <a:cs typeface="Cabin"/>
              <a:sym typeface="Cabin"/>
            </a:endParaRPr>
          </a:p>
          <a:p>
            <a:pPr indent="-342900" lvl="0" marL="457200" marR="0" rtl="0" algn="l">
              <a:lnSpc>
                <a:spcPct val="100000"/>
              </a:lnSpc>
              <a:spcBef>
                <a:spcPts val="0"/>
              </a:spcBef>
              <a:spcAft>
                <a:spcPts val="0"/>
              </a:spcAft>
              <a:buClr>
                <a:srgbClr val="000000"/>
              </a:buClr>
              <a:buSzPts val="1800"/>
              <a:buFont typeface="Cabin"/>
              <a:buChar char="●"/>
            </a:pPr>
            <a:r>
              <a:rPr b="0" i="0" lang="en-GB" sz="1800" u="none" cap="none" strike="noStrike">
                <a:solidFill>
                  <a:srgbClr val="000000"/>
                </a:solidFill>
                <a:latin typeface="Cabin"/>
                <a:ea typeface="Cabin"/>
                <a:cs typeface="Cabin"/>
                <a:sym typeface="Cabin"/>
              </a:rPr>
              <a:t>50t total LAr volume</a:t>
            </a:r>
            <a:br>
              <a:rPr b="0" i="0" lang="en-GB" sz="1800" u="none" cap="none" strike="noStrike">
                <a:solidFill>
                  <a:srgbClr val="000000"/>
                </a:solidFill>
                <a:latin typeface="Cabin"/>
                <a:ea typeface="Cabin"/>
                <a:cs typeface="Cabin"/>
                <a:sym typeface="Cabin"/>
              </a:rPr>
            </a:br>
            <a:endParaRPr b="0" i="0" sz="1200" u="none" cap="none" strike="noStrike">
              <a:solidFill>
                <a:srgbClr val="000000"/>
              </a:solidFill>
              <a:latin typeface="Arial"/>
              <a:ea typeface="Arial"/>
              <a:cs typeface="Arial"/>
              <a:sym typeface="Arial"/>
            </a:endParaRPr>
          </a:p>
          <a:p>
            <a:pPr indent="-342900" lvl="0" marL="457200" marR="0" rtl="0" algn="l">
              <a:lnSpc>
                <a:spcPct val="100000"/>
              </a:lnSpc>
              <a:spcBef>
                <a:spcPts val="0"/>
              </a:spcBef>
              <a:spcAft>
                <a:spcPts val="0"/>
              </a:spcAft>
              <a:buClr>
                <a:srgbClr val="000000"/>
              </a:buClr>
              <a:buSzPts val="1800"/>
              <a:buFont typeface="Cabin"/>
              <a:buChar char="●"/>
            </a:pPr>
            <a:r>
              <a:rPr b="0" i="0" lang="en-GB" sz="1800" u="none" cap="none" strike="noStrike">
                <a:solidFill>
                  <a:srgbClr val="000000"/>
                </a:solidFill>
                <a:latin typeface="Cabin"/>
                <a:ea typeface="Cabin"/>
                <a:cs typeface="Cabin"/>
                <a:sym typeface="Cabin"/>
              </a:rPr>
              <a:t>Region of interest (ROI) for the WIMP search is 30 keV</a:t>
            </a:r>
            <a:r>
              <a:rPr b="0" baseline="-25000" i="0" lang="en-GB" sz="1800" u="none" cap="none" strike="noStrike">
                <a:solidFill>
                  <a:srgbClr val="000000"/>
                </a:solidFill>
                <a:latin typeface="Cabin"/>
                <a:ea typeface="Cabin"/>
                <a:cs typeface="Cabin"/>
                <a:sym typeface="Cabin"/>
              </a:rPr>
              <a:t>nr</a:t>
            </a:r>
            <a:r>
              <a:rPr b="0" i="0" lang="en-GB" sz="1800" u="none" cap="none" strike="noStrike">
                <a:solidFill>
                  <a:srgbClr val="000000"/>
                </a:solidFill>
                <a:latin typeface="Cabin"/>
                <a:ea typeface="Cabin"/>
                <a:cs typeface="Cabin"/>
                <a:sym typeface="Cabin"/>
              </a:rPr>
              <a:t> to 200 keV</a:t>
            </a:r>
            <a:r>
              <a:rPr b="0" baseline="-25000" i="0" lang="en-GB" sz="1800" u="none" cap="none" strike="noStrike">
                <a:solidFill>
                  <a:srgbClr val="000000"/>
                </a:solidFill>
                <a:latin typeface="Cabin"/>
                <a:ea typeface="Cabin"/>
                <a:cs typeface="Cabin"/>
                <a:sym typeface="Cabin"/>
              </a:rPr>
              <a:t>nr</a:t>
            </a:r>
            <a:r>
              <a:rPr b="0" i="0" lang="en-GB" sz="1800" u="none" cap="none" strike="noStrike">
                <a:solidFill>
                  <a:srgbClr val="000000"/>
                </a:solidFill>
                <a:latin typeface="Cabin"/>
                <a:ea typeface="Cabin"/>
                <a:cs typeface="Cabin"/>
                <a:sym typeface="Cabin"/>
              </a:rPr>
              <a:t> </a:t>
            </a:r>
            <a:br>
              <a:rPr b="0" i="0" lang="en-GB" sz="1800" u="none" cap="none" strike="noStrike">
                <a:solidFill>
                  <a:srgbClr val="000000"/>
                </a:solidFill>
                <a:latin typeface="Cabin"/>
                <a:ea typeface="Cabin"/>
                <a:cs typeface="Cabin"/>
                <a:sym typeface="Cabin"/>
              </a:rPr>
            </a:br>
            <a:endParaRPr b="0" i="0" sz="1200" u="none" cap="none" strike="noStrike">
              <a:solidFill>
                <a:srgbClr val="000000"/>
              </a:solidFill>
              <a:latin typeface="Arial"/>
              <a:ea typeface="Arial"/>
              <a:cs typeface="Arial"/>
              <a:sym typeface="Arial"/>
            </a:endParaRPr>
          </a:p>
        </p:txBody>
      </p:sp>
      <p:sp>
        <p:nvSpPr>
          <p:cNvPr id="132" name="Google Shape;132;p3"/>
          <p:cNvSpPr/>
          <p:nvPr/>
        </p:nvSpPr>
        <p:spPr>
          <a:xfrm>
            <a:off x="424600" y="866225"/>
            <a:ext cx="8159400" cy="1395000"/>
          </a:xfrm>
          <a:prstGeom prst="rect">
            <a:avLst/>
          </a:prstGeom>
          <a:noFill/>
          <a:ln>
            <a:noFill/>
          </a:ln>
        </p:spPr>
        <p:txBody>
          <a:bodyPr anchorCtr="0" anchor="t" bIns="45700" lIns="91425" spcFirstLastPara="1" rIns="91425" wrap="square" tIns="45700">
            <a:noAutofit/>
          </a:bodyPr>
          <a:lstStyle/>
          <a:p>
            <a:pPr indent="0" lvl="0" marL="457200" marR="0" rtl="0" algn="l">
              <a:lnSpc>
                <a:spcPct val="100000"/>
              </a:lnSpc>
              <a:spcBef>
                <a:spcPts val="1000"/>
              </a:spcBef>
              <a:spcAft>
                <a:spcPts val="0"/>
              </a:spcAft>
              <a:buClr>
                <a:srgbClr val="000000"/>
              </a:buClr>
              <a:buSzPts val="2000"/>
              <a:buFont typeface="Arial"/>
              <a:buNone/>
            </a:pPr>
            <a:r>
              <a:rPr b="0" i="0" lang="en-GB" sz="2000" u="none" cap="none" strike="noStrike">
                <a:solidFill>
                  <a:srgbClr val="000000"/>
                </a:solidFill>
                <a:latin typeface="Cabin"/>
                <a:ea typeface="Cabin"/>
                <a:cs typeface="Cabin"/>
                <a:sym typeface="Cabin"/>
              </a:rPr>
              <a:t>DarkSide is a direct dark matter detection experiment due to begin taking physics data in 2023: </a:t>
            </a:r>
            <a:br>
              <a:rPr b="0" i="0" lang="en-GB" sz="2000" u="none" cap="none" strike="noStrike">
                <a:solidFill>
                  <a:srgbClr val="000000"/>
                </a:solidFill>
                <a:latin typeface="Cabin"/>
                <a:ea typeface="Cabin"/>
                <a:cs typeface="Cabin"/>
                <a:sym typeface="Cabin"/>
              </a:rPr>
            </a:br>
            <a:r>
              <a:rPr b="0" i="1" lang="en-GB" sz="1800" u="none" cap="none" strike="noStrike">
                <a:solidFill>
                  <a:srgbClr val="000000"/>
                </a:solidFill>
                <a:latin typeface="Cabin"/>
                <a:ea typeface="Cabin"/>
                <a:cs typeface="Cabin"/>
                <a:sym typeface="Cabin"/>
              </a:rPr>
              <a:t>Primary signature: scintillation light from LAr nuclear recoil from DM interaction</a:t>
            </a:r>
            <a:endParaRPr b="0" i="1" sz="1200" u="none" cap="none" strike="noStrike">
              <a:solidFill>
                <a:srgbClr val="00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9" name="Shape 339"/>
        <p:cNvGrpSpPr/>
        <p:nvPr/>
      </p:nvGrpSpPr>
      <p:grpSpPr>
        <a:xfrm>
          <a:off x="0" y="0"/>
          <a:ext cx="0" cy="0"/>
          <a:chOff x="0" y="0"/>
          <a:chExt cx="0" cy="0"/>
        </a:xfrm>
      </p:grpSpPr>
      <p:sp>
        <p:nvSpPr>
          <p:cNvPr id="340" name="Google Shape;340;g8713010874_1_0"/>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Next steps</a:t>
            </a:r>
            <a:endParaRPr/>
          </a:p>
        </p:txBody>
      </p:sp>
      <p:sp>
        <p:nvSpPr>
          <p:cNvPr id="341" name="Google Shape;341;g8713010874_1_0"/>
          <p:cNvSpPr txBox="1"/>
          <p:nvPr/>
        </p:nvSpPr>
        <p:spPr>
          <a:xfrm>
            <a:off x="272250" y="826900"/>
            <a:ext cx="8599500" cy="58605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en-GB" sz="2000" u="none" cap="none" strike="noStrike">
                <a:solidFill>
                  <a:schemeClr val="dk1"/>
                </a:solidFill>
                <a:latin typeface="Cabin"/>
                <a:ea typeface="Cabin"/>
                <a:cs typeface="Cabin"/>
                <a:sym typeface="Cabin"/>
              </a:rPr>
              <a:t>The potential of GANs to reproduce fast high-level LAr DM detector outputs compared to G4 simulations demonstrated in these initial ArGAN studies</a:t>
            </a:r>
            <a:br>
              <a:rPr b="1" i="0" lang="en-GB" sz="2000" u="none" cap="none" strike="noStrike">
                <a:solidFill>
                  <a:schemeClr val="dk1"/>
                </a:solidFill>
                <a:latin typeface="Cabin"/>
                <a:ea typeface="Cabin"/>
                <a:cs typeface="Cabin"/>
                <a:sym typeface="Cabin"/>
              </a:rPr>
            </a:br>
            <a:r>
              <a:rPr b="0" i="1" lang="en-GB" sz="1600" u="none" cap="none" strike="noStrike">
                <a:solidFill>
                  <a:schemeClr val="dk1"/>
                </a:solidFill>
                <a:latin typeface="Cabin"/>
                <a:ea typeface="Cabin"/>
                <a:cs typeface="Cabin"/>
                <a:sym typeface="Cabin"/>
              </a:rPr>
              <a:t>Fixes to observed discrepancies expected in near future </a:t>
            </a:r>
            <a:r>
              <a:rPr i="1" lang="en-GB" sz="1600">
                <a:solidFill>
                  <a:schemeClr val="dk1"/>
                </a:solidFill>
                <a:latin typeface="Cabin"/>
                <a:ea typeface="Cabin"/>
                <a:cs typeface="Cabin"/>
                <a:sym typeface="Cabin"/>
              </a:rPr>
              <a:t>(currently being developed)</a:t>
            </a:r>
            <a:endParaRPr b="0" i="1"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Cabin"/>
              <a:ea typeface="Cabin"/>
              <a:cs typeface="Cabin"/>
              <a:sym typeface="Cabin"/>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chemeClr val="dk1"/>
                </a:solidFill>
                <a:latin typeface="Cabin"/>
                <a:ea typeface="Cabin"/>
                <a:cs typeface="Cabin"/>
                <a:sym typeface="Cabin"/>
              </a:rPr>
              <a:t>Our developments envisaged along two streams:</a:t>
            </a:r>
            <a:br>
              <a:rPr b="0" i="0" lang="en-GB" sz="2000" u="none" cap="none" strike="noStrike">
                <a:solidFill>
                  <a:schemeClr val="dk1"/>
                </a:solidFill>
                <a:latin typeface="Cabin"/>
                <a:ea typeface="Cabin"/>
                <a:cs typeface="Cabin"/>
                <a:sym typeface="Cabin"/>
              </a:rPr>
            </a:b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000"/>
              <a:buFont typeface="Arial"/>
              <a:buChar char="•"/>
            </a:pPr>
            <a:r>
              <a:rPr b="0" i="0" lang="en-GB" sz="2000" u="none" cap="none" strike="noStrike">
                <a:solidFill>
                  <a:schemeClr val="dk1"/>
                </a:solidFill>
                <a:latin typeface="Cabin"/>
                <a:ea typeface="Cabin"/>
                <a:cs typeface="Cabin"/>
                <a:sym typeface="Cabin"/>
              </a:rPr>
              <a:t>Implementation enhancements — more versatile architectures:</a:t>
            </a:r>
            <a:endParaRPr b="0" i="0" sz="1400" u="none" cap="none" strike="noStrike">
              <a:solidFill>
                <a:srgbClr val="000000"/>
              </a:solidFill>
              <a:latin typeface="Arial"/>
              <a:ea typeface="Arial"/>
              <a:cs typeface="Arial"/>
              <a:sym typeface="Arial"/>
            </a:endParaRPr>
          </a:p>
          <a:p>
            <a:pPr indent="-336550" lvl="1" marL="914400" marR="0" rtl="0" algn="l">
              <a:lnSpc>
                <a:spcPct val="100000"/>
              </a:lnSpc>
              <a:spcBef>
                <a:spcPts val="0"/>
              </a:spcBef>
              <a:spcAft>
                <a:spcPts val="0"/>
              </a:spcAft>
              <a:buClr>
                <a:schemeClr val="dk1"/>
              </a:buClr>
              <a:buSzPts val="1700"/>
              <a:buFont typeface="Cabin"/>
              <a:buChar char="•"/>
            </a:pPr>
            <a:r>
              <a:rPr b="0" i="0" lang="en-GB" sz="1700" u="none" cap="none" strike="noStrike">
                <a:solidFill>
                  <a:schemeClr val="dk1"/>
                </a:solidFill>
                <a:latin typeface="Cabin"/>
                <a:ea typeface="Cabin"/>
                <a:cs typeface="Cabin"/>
                <a:sym typeface="Cabin"/>
              </a:rPr>
              <a:t>Patch-GAN: Different GANs for different energies</a:t>
            </a:r>
            <a:endParaRPr b="0" i="0" sz="1100" u="none" cap="none" strike="noStrike">
              <a:solidFill>
                <a:srgbClr val="000000"/>
              </a:solidFill>
              <a:latin typeface="Arial"/>
              <a:ea typeface="Arial"/>
              <a:cs typeface="Arial"/>
              <a:sym typeface="Arial"/>
            </a:endParaRPr>
          </a:p>
          <a:p>
            <a:pPr indent="-336550" lvl="1" marL="914400" marR="0" rtl="0" algn="l">
              <a:lnSpc>
                <a:spcPct val="100000"/>
              </a:lnSpc>
              <a:spcBef>
                <a:spcPts val="0"/>
              </a:spcBef>
              <a:spcAft>
                <a:spcPts val="0"/>
              </a:spcAft>
              <a:buClr>
                <a:schemeClr val="dk1"/>
              </a:buClr>
              <a:buSzPts val="1700"/>
              <a:buFont typeface="Cabin"/>
              <a:buChar char="•"/>
            </a:pPr>
            <a:r>
              <a:rPr b="0" i="0" lang="en-GB" sz="1700" u="none" cap="none" strike="noStrike">
                <a:solidFill>
                  <a:schemeClr val="dk1"/>
                </a:solidFill>
                <a:latin typeface="Cabin"/>
                <a:ea typeface="Cabin"/>
                <a:cs typeface="Cabin"/>
                <a:sym typeface="Cabin"/>
              </a:rPr>
              <a:t>VAEs as a possible alternative</a:t>
            </a:r>
            <a:endParaRPr b="0" i="0" sz="1100" u="none" cap="none" strike="noStrike">
              <a:solidFill>
                <a:srgbClr val="000000"/>
              </a:solidFill>
              <a:latin typeface="Arial"/>
              <a:ea typeface="Arial"/>
              <a:cs typeface="Arial"/>
              <a:sym typeface="Arial"/>
            </a:endParaRPr>
          </a:p>
          <a:p>
            <a:pPr indent="-317500" lvl="1" marL="914400" marR="0" rtl="0" algn="l">
              <a:lnSpc>
                <a:spcPct val="100000"/>
              </a:lnSpc>
              <a:spcBef>
                <a:spcPts val="0"/>
              </a:spcBef>
              <a:spcAft>
                <a:spcPts val="0"/>
              </a:spcAft>
              <a:buClr>
                <a:schemeClr val="dk1"/>
              </a:buClr>
              <a:buSzPts val="1400"/>
              <a:buFont typeface="Cabin"/>
              <a:buChar char="•"/>
            </a:pPr>
            <a:r>
              <a:rPr b="0" i="0" lang="en-GB" sz="1700" u="none" cap="none" strike="noStrike">
                <a:solidFill>
                  <a:schemeClr val="dk1"/>
                </a:solidFill>
                <a:latin typeface="Cabin"/>
                <a:ea typeface="Cabin"/>
                <a:cs typeface="Cabin"/>
                <a:sym typeface="Cabin"/>
              </a:rPr>
              <a:t>Wasserstein GANs as a standalone study</a:t>
            </a:r>
            <a:br>
              <a:rPr b="0" i="0" lang="en-GB" sz="2000" u="none" cap="none" strike="noStrike">
                <a:solidFill>
                  <a:schemeClr val="dk1"/>
                </a:solidFill>
                <a:latin typeface="Cabin"/>
                <a:ea typeface="Cabin"/>
                <a:cs typeface="Cabin"/>
                <a:sym typeface="Cabin"/>
              </a:rPr>
            </a:b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000"/>
              <a:buFont typeface="Arial"/>
              <a:buChar char="•"/>
            </a:pPr>
            <a:r>
              <a:rPr b="0" i="0" lang="en-GB" sz="2000" u="none" cap="none" strike="noStrike">
                <a:solidFill>
                  <a:schemeClr val="dk1"/>
                </a:solidFill>
                <a:latin typeface="Cabin"/>
                <a:ea typeface="Cabin"/>
                <a:cs typeface="Cabin"/>
                <a:sym typeface="Cabin"/>
              </a:rPr>
              <a:t>Particle physics applications</a:t>
            </a:r>
            <a:r>
              <a:rPr lang="en-GB" sz="2000">
                <a:solidFill>
                  <a:schemeClr val="dk1"/>
                </a:solidFill>
                <a:latin typeface="Cabin"/>
                <a:ea typeface="Cabin"/>
                <a:cs typeface="Cabin"/>
                <a:sym typeface="Cabin"/>
              </a:rPr>
              <a:t>:</a:t>
            </a:r>
            <a:endParaRPr b="0" i="0" sz="1700" u="none" cap="none" strike="noStrike">
              <a:solidFill>
                <a:schemeClr val="dk1"/>
              </a:solidFill>
              <a:latin typeface="Cabin"/>
              <a:ea typeface="Cabin"/>
              <a:cs typeface="Cabin"/>
              <a:sym typeface="Cabin"/>
            </a:endParaRPr>
          </a:p>
          <a:p>
            <a:pPr indent="-336550" lvl="1" marL="914400" marR="0" rtl="0" algn="l">
              <a:lnSpc>
                <a:spcPct val="100000"/>
              </a:lnSpc>
              <a:spcBef>
                <a:spcPts val="0"/>
              </a:spcBef>
              <a:spcAft>
                <a:spcPts val="0"/>
              </a:spcAft>
              <a:buClr>
                <a:schemeClr val="dk1"/>
              </a:buClr>
              <a:buSzPts val="1700"/>
              <a:buFont typeface="Cabin"/>
              <a:buChar char="•"/>
            </a:pPr>
            <a:r>
              <a:rPr b="0" i="0" lang="en-GB" sz="1700" u="none" cap="none" strike="noStrike">
                <a:solidFill>
                  <a:schemeClr val="dk1"/>
                </a:solidFill>
                <a:latin typeface="Cabin"/>
                <a:ea typeface="Cabin"/>
                <a:cs typeface="Cabin"/>
                <a:sym typeface="Cabin"/>
              </a:rPr>
              <a:t>Add recoil location (</a:t>
            </a:r>
            <a:r>
              <a:rPr b="0" i="1" lang="en-GB" sz="1700" u="none" cap="none" strike="noStrike">
                <a:solidFill>
                  <a:schemeClr val="dk1"/>
                </a:solidFill>
                <a:latin typeface="Cabin"/>
                <a:ea typeface="Cabin"/>
                <a:cs typeface="Cabin"/>
                <a:sym typeface="Cabin"/>
              </a:rPr>
              <a:t>r, z</a:t>
            </a:r>
            <a:r>
              <a:rPr b="0" i="0" lang="en-GB" sz="1700" u="none" cap="none" strike="noStrike">
                <a:solidFill>
                  <a:schemeClr val="dk1"/>
                </a:solidFill>
                <a:latin typeface="Cabin"/>
                <a:ea typeface="Cabin"/>
                <a:cs typeface="Cabin"/>
                <a:sym typeface="Cabin"/>
              </a:rPr>
              <a:t>) as conditions </a:t>
            </a:r>
            <a:r>
              <a:rPr lang="en-GB" sz="1300">
                <a:solidFill>
                  <a:schemeClr val="dk1"/>
                </a:solidFill>
                <a:latin typeface="Cabin"/>
                <a:ea typeface="Cabin"/>
                <a:cs typeface="Cabin"/>
                <a:sym typeface="Cabin"/>
              </a:rPr>
              <a:t>(under study)</a:t>
            </a:r>
            <a:endParaRPr b="0" i="0" sz="1100" u="none" cap="none" strike="noStrike">
              <a:solidFill>
                <a:srgbClr val="000000"/>
              </a:solidFill>
              <a:latin typeface="Arial"/>
              <a:ea typeface="Arial"/>
              <a:cs typeface="Arial"/>
              <a:sym typeface="Arial"/>
            </a:endParaRPr>
          </a:p>
          <a:p>
            <a:pPr indent="-336550" lvl="1" marL="914400" marR="0" rtl="0" algn="l">
              <a:lnSpc>
                <a:spcPct val="100000"/>
              </a:lnSpc>
              <a:spcBef>
                <a:spcPts val="0"/>
              </a:spcBef>
              <a:spcAft>
                <a:spcPts val="0"/>
              </a:spcAft>
              <a:buClr>
                <a:schemeClr val="dk1"/>
              </a:buClr>
              <a:buSzPts val="1700"/>
              <a:buFont typeface="Cabin"/>
              <a:buChar char="•"/>
            </a:pPr>
            <a:r>
              <a:rPr lang="en-GB" sz="1700">
                <a:solidFill>
                  <a:schemeClr val="dk1"/>
                </a:solidFill>
                <a:latin typeface="Cabin"/>
                <a:ea typeface="Cabin"/>
                <a:cs typeface="Cabin"/>
                <a:sym typeface="Cabin"/>
              </a:rPr>
              <a:t>Train for low-level outputs: #photons on SiPMs with timing information </a:t>
            </a:r>
            <a:r>
              <a:rPr lang="en-GB" sz="1300">
                <a:solidFill>
                  <a:schemeClr val="dk1"/>
                </a:solidFill>
                <a:latin typeface="Cabin"/>
                <a:ea typeface="Cabin"/>
                <a:cs typeface="Cabin"/>
                <a:sym typeface="Cabin"/>
              </a:rPr>
              <a:t>(under study)</a:t>
            </a:r>
            <a:endParaRPr sz="1300">
              <a:solidFill>
                <a:schemeClr val="dk1"/>
              </a:solidFill>
              <a:latin typeface="Cabin"/>
              <a:ea typeface="Cabin"/>
              <a:cs typeface="Cabin"/>
              <a:sym typeface="Cabin"/>
            </a:endParaRPr>
          </a:p>
          <a:p>
            <a:pPr indent="-336550" lvl="1" marL="914400" marR="0" rtl="0" algn="l">
              <a:lnSpc>
                <a:spcPct val="100000"/>
              </a:lnSpc>
              <a:spcBef>
                <a:spcPts val="0"/>
              </a:spcBef>
              <a:spcAft>
                <a:spcPts val="0"/>
              </a:spcAft>
              <a:buClr>
                <a:schemeClr val="dk1"/>
              </a:buClr>
              <a:buSzPts val="1700"/>
              <a:buFont typeface="Cabin"/>
              <a:buChar char="•"/>
            </a:pPr>
            <a:r>
              <a:rPr lang="en-GB" sz="1700">
                <a:solidFill>
                  <a:schemeClr val="dk1"/>
                </a:solidFill>
                <a:latin typeface="Cabin"/>
                <a:ea typeface="Cabin"/>
                <a:cs typeface="Cabin"/>
                <a:sym typeface="Cabin"/>
              </a:rPr>
              <a:t>Future directions:</a:t>
            </a:r>
            <a:endParaRPr sz="1700">
              <a:solidFill>
                <a:schemeClr val="dk1"/>
              </a:solidFill>
              <a:latin typeface="Cabin"/>
              <a:ea typeface="Cabin"/>
              <a:cs typeface="Cabin"/>
              <a:sym typeface="Cabin"/>
            </a:endParaRPr>
          </a:p>
          <a:p>
            <a:pPr indent="-317500" lvl="2" marL="1371600" marR="0" rtl="0" algn="l">
              <a:lnSpc>
                <a:spcPct val="100000"/>
              </a:lnSpc>
              <a:spcBef>
                <a:spcPts val="0"/>
              </a:spcBef>
              <a:spcAft>
                <a:spcPts val="0"/>
              </a:spcAft>
              <a:buClr>
                <a:schemeClr val="dk1"/>
              </a:buClr>
              <a:buSzPts val="1400"/>
              <a:buFont typeface="Arial"/>
              <a:buChar char="■"/>
            </a:pPr>
            <a:r>
              <a:rPr b="0" i="1" lang="en-GB" u="none" cap="none" strike="noStrike">
                <a:solidFill>
                  <a:schemeClr val="dk1"/>
                </a:solidFill>
                <a:latin typeface="Cabin"/>
                <a:ea typeface="Cabin"/>
                <a:cs typeface="Cabin"/>
                <a:sym typeface="Cabin"/>
              </a:rPr>
              <a:t>Training against calibration data for </a:t>
            </a:r>
            <a:r>
              <a:rPr i="1" lang="en-GB">
                <a:solidFill>
                  <a:schemeClr val="dk1"/>
                </a:solidFill>
                <a:latin typeface="Cabin"/>
                <a:ea typeface="Cabin"/>
                <a:cs typeface="Cabin"/>
                <a:sym typeface="Cabin"/>
              </a:rPr>
              <a:t>data-driven</a:t>
            </a:r>
            <a:r>
              <a:rPr b="0" i="1" lang="en-GB" u="none" cap="none" strike="noStrike">
                <a:solidFill>
                  <a:schemeClr val="dk1"/>
                </a:solidFill>
                <a:latin typeface="Cabin"/>
                <a:ea typeface="Cabin"/>
                <a:cs typeface="Cabin"/>
                <a:sym typeface="Cabin"/>
              </a:rPr>
              <a:t> background modelling</a:t>
            </a:r>
            <a:endParaRPr b="0" i="1" u="none" cap="none" strike="noStrike">
              <a:solidFill>
                <a:schemeClr val="dk1"/>
              </a:solidFill>
              <a:latin typeface="Cabin"/>
              <a:ea typeface="Cabin"/>
              <a:cs typeface="Cabin"/>
              <a:sym typeface="Cabin"/>
            </a:endParaRPr>
          </a:p>
          <a:p>
            <a:pPr indent="-317500" lvl="2" marL="1371600" marR="0" rtl="0" algn="l">
              <a:lnSpc>
                <a:spcPct val="100000"/>
              </a:lnSpc>
              <a:spcBef>
                <a:spcPts val="0"/>
              </a:spcBef>
              <a:spcAft>
                <a:spcPts val="0"/>
              </a:spcAft>
              <a:buClr>
                <a:schemeClr val="dk1"/>
              </a:buClr>
              <a:buSzPts val="1400"/>
              <a:buFont typeface="Cabin"/>
              <a:buChar char="■"/>
            </a:pPr>
            <a:r>
              <a:rPr i="1" lang="en-GB">
                <a:solidFill>
                  <a:schemeClr val="dk1"/>
                </a:solidFill>
                <a:latin typeface="Cabin"/>
                <a:ea typeface="Cabin"/>
                <a:cs typeface="Cabin"/>
                <a:sym typeface="Cabin"/>
              </a:rPr>
              <a:t>Study potential use to constrain physical simulation</a:t>
            </a:r>
            <a:r>
              <a:rPr b="0" i="1" lang="en-GB" u="none" cap="none" strike="noStrike">
                <a:solidFill>
                  <a:schemeClr val="dk1"/>
                </a:solidFill>
                <a:latin typeface="Cabin"/>
                <a:ea typeface="Cabin"/>
                <a:cs typeface="Cabin"/>
                <a:sym typeface="Cabin"/>
              </a:rPr>
              <a:t> parameters </a:t>
            </a:r>
            <a:r>
              <a:rPr i="1" lang="en-GB">
                <a:solidFill>
                  <a:schemeClr val="dk1"/>
                </a:solidFill>
                <a:latin typeface="Cabin"/>
                <a:ea typeface="Cabin"/>
                <a:cs typeface="Cabin"/>
                <a:sym typeface="Cabin"/>
              </a:rPr>
              <a:t>from</a:t>
            </a:r>
            <a:r>
              <a:rPr b="0" i="1" lang="en-GB" u="none" cap="none" strike="noStrike">
                <a:solidFill>
                  <a:schemeClr val="dk1"/>
                </a:solidFill>
                <a:latin typeface="Cabin"/>
                <a:ea typeface="Cabin"/>
                <a:cs typeface="Cabin"/>
                <a:sym typeface="Cabin"/>
              </a:rPr>
              <a:t> data</a:t>
            </a:r>
            <a:endParaRPr b="0" i="1" sz="1700" u="none" cap="none" strike="noStrike">
              <a:solidFill>
                <a:schemeClr val="dk1"/>
              </a:solidFill>
              <a:latin typeface="Cabin"/>
              <a:ea typeface="Cabin"/>
              <a:cs typeface="Cabin"/>
              <a:sym typeface="Cabin"/>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Cabin"/>
              <a:ea typeface="Cabin"/>
              <a:cs typeface="Cabin"/>
              <a:sym typeface="Cabin"/>
            </a:endParaRPr>
          </a:p>
          <a:p>
            <a:pPr indent="0" lvl="0" marL="0" marR="0" rtl="0" algn="ctr">
              <a:lnSpc>
                <a:spcPct val="100000"/>
              </a:lnSpc>
              <a:spcBef>
                <a:spcPts val="0"/>
              </a:spcBef>
              <a:spcAft>
                <a:spcPts val="0"/>
              </a:spcAft>
              <a:buClr>
                <a:srgbClr val="000000"/>
              </a:buClr>
              <a:buSzPts val="2000"/>
              <a:buFont typeface="Arial"/>
              <a:buNone/>
            </a:pPr>
            <a:r>
              <a:rPr i="1" lang="en-GB" sz="2000">
                <a:solidFill>
                  <a:srgbClr val="351C75"/>
                </a:solidFill>
                <a:latin typeface="Cabin"/>
                <a:ea typeface="Cabin"/>
                <a:cs typeface="Cabin"/>
                <a:sym typeface="Cabin"/>
              </a:rPr>
              <a:t>Working towards broader applications building on this base architecture: </a:t>
            </a:r>
            <a:br>
              <a:rPr i="1" lang="en-GB" sz="2000">
                <a:solidFill>
                  <a:srgbClr val="351C75"/>
                </a:solidFill>
                <a:latin typeface="Cabin"/>
                <a:ea typeface="Cabin"/>
                <a:cs typeface="Cabin"/>
                <a:sym typeface="Cabin"/>
              </a:rPr>
            </a:br>
            <a:r>
              <a:rPr b="0" i="1" lang="en-GB" sz="2000" u="none" cap="none" strike="noStrike">
                <a:solidFill>
                  <a:srgbClr val="351C75"/>
                </a:solidFill>
                <a:latin typeface="Cabin"/>
                <a:ea typeface="Cabin"/>
                <a:cs typeface="Cabin"/>
                <a:sym typeface="Cabin"/>
              </a:rPr>
              <a:t>feedback </a:t>
            </a:r>
            <a:r>
              <a:rPr i="1" lang="en-GB" sz="2000">
                <a:solidFill>
                  <a:srgbClr val="351C75"/>
                </a:solidFill>
                <a:latin typeface="Cabin"/>
                <a:ea typeface="Cabin"/>
                <a:cs typeface="Cabin"/>
                <a:sym typeface="Cabin"/>
              </a:rPr>
              <a:t>on what is of i</a:t>
            </a:r>
            <a:r>
              <a:rPr b="0" i="1" lang="en-GB" sz="2000" u="none" cap="none" strike="noStrike">
                <a:solidFill>
                  <a:srgbClr val="351C75"/>
                </a:solidFill>
                <a:latin typeface="Cabin"/>
                <a:ea typeface="Cabin"/>
                <a:cs typeface="Cabin"/>
                <a:sym typeface="Cabin"/>
              </a:rPr>
              <a:t>nteres</a:t>
            </a:r>
            <a:r>
              <a:rPr i="1" lang="en-GB" sz="2000">
                <a:solidFill>
                  <a:srgbClr val="351C75"/>
                </a:solidFill>
                <a:latin typeface="Cabin"/>
                <a:ea typeface="Cabin"/>
                <a:cs typeface="Cabin"/>
                <a:sym typeface="Cabin"/>
              </a:rPr>
              <a:t>t</a:t>
            </a:r>
            <a:r>
              <a:rPr b="0" i="1" lang="en-GB" sz="2000" u="none" cap="none" strike="noStrike">
                <a:solidFill>
                  <a:srgbClr val="351C75"/>
                </a:solidFill>
                <a:latin typeface="Cabin"/>
                <a:ea typeface="Cabin"/>
                <a:cs typeface="Cabin"/>
                <a:sym typeface="Cabin"/>
              </a:rPr>
              <a:t> to this community </a:t>
            </a:r>
            <a:r>
              <a:rPr i="1" lang="en-GB" sz="2000">
                <a:solidFill>
                  <a:srgbClr val="351C75"/>
                </a:solidFill>
                <a:latin typeface="Cabin"/>
                <a:ea typeface="Cabin"/>
                <a:cs typeface="Cabin"/>
                <a:sym typeface="Cabin"/>
              </a:rPr>
              <a:t>for</a:t>
            </a:r>
            <a:r>
              <a:rPr b="0" i="1" lang="en-GB" sz="2000" u="none" cap="none" strike="noStrike">
                <a:solidFill>
                  <a:srgbClr val="351C75"/>
                </a:solidFill>
                <a:latin typeface="Cabin"/>
                <a:ea typeface="Cabin"/>
                <a:cs typeface="Cabin"/>
                <a:sym typeface="Cabin"/>
              </a:rPr>
              <a:t> st</a:t>
            </a:r>
            <a:r>
              <a:rPr i="1" lang="en-GB" sz="2000">
                <a:solidFill>
                  <a:srgbClr val="351C75"/>
                </a:solidFill>
                <a:latin typeface="Cabin"/>
                <a:ea typeface="Cabin"/>
                <a:cs typeface="Cabin"/>
                <a:sym typeface="Cabin"/>
              </a:rPr>
              <a:t>udy in coming months?</a:t>
            </a:r>
            <a:endParaRPr b="0" i="1" sz="2000" u="none" cap="none" strike="noStrike">
              <a:solidFill>
                <a:srgbClr val="351C75"/>
              </a:solidFill>
              <a:latin typeface="Cabin"/>
              <a:ea typeface="Cabin"/>
              <a:cs typeface="Cabin"/>
              <a:sym typeface="Cabin"/>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345" name="Shape 345"/>
        <p:cNvGrpSpPr/>
        <p:nvPr/>
      </p:nvGrpSpPr>
      <p:grpSpPr>
        <a:xfrm>
          <a:off x="0" y="0"/>
          <a:ext cx="0" cy="0"/>
          <a:chOff x="0" y="0"/>
          <a:chExt cx="0" cy="0"/>
        </a:xfrm>
      </p:grpSpPr>
      <p:sp>
        <p:nvSpPr>
          <p:cNvPr id="346" name="Google Shape;346;g78355831b9_1_214"/>
          <p:cNvSpPr txBox="1"/>
          <p:nvPr>
            <p:ph type="title"/>
          </p:nvPr>
        </p:nvSpPr>
        <p:spPr>
          <a:xfrm>
            <a:off x="423600" y="2401050"/>
            <a:ext cx="8296800" cy="20559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4800"/>
              <a:buNone/>
            </a:pPr>
            <a:r>
              <a:rPr lang="en-GB">
                <a:solidFill>
                  <a:schemeClr val="dk1"/>
                </a:solidFill>
              </a:rPr>
              <a:t>Backup</a:t>
            </a:r>
            <a:endParaRPr>
              <a:solidFill>
                <a:schemeClr val="dk1"/>
              </a:solidFill>
            </a:endParaRPr>
          </a:p>
        </p:txBody>
      </p:sp>
      <p:sp>
        <p:nvSpPr>
          <p:cNvPr id="347" name="Google Shape;347;g78355831b9_1_214"/>
          <p:cNvSpPr txBox="1"/>
          <p:nvPr>
            <p:ph idx="12" type="sldNum"/>
          </p:nvPr>
        </p:nvSpPr>
        <p:spPr>
          <a:xfrm>
            <a:off x="8497999" y="6251679"/>
            <a:ext cx="548700" cy="5247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GB"/>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1" name="Shape 351"/>
        <p:cNvGrpSpPr/>
        <p:nvPr/>
      </p:nvGrpSpPr>
      <p:grpSpPr>
        <a:xfrm>
          <a:off x="0" y="0"/>
          <a:ext cx="0" cy="0"/>
          <a:chOff x="0" y="0"/>
          <a:chExt cx="0" cy="0"/>
        </a:xfrm>
      </p:grpSpPr>
      <p:sp>
        <p:nvSpPr>
          <p:cNvPr id="352" name="Google Shape;352;p16"/>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3 variables, 1 condition</a:t>
            </a:r>
            <a:endParaRPr/>
          </a:p>
        </p:txBody>
      </p:sp>
      <p:sp>
        <p:nvSpPr>
          <p:cNvPr id="353" name="Google Shape;353;p16"/>
          <p:cNvSpPr/>
          <p:nvPr/>
        </p:nvSpPr>
        <p:spPr>
          <a:xfrm>
            <a:off x="188976" y="1006870"/>
            <a:ext cx="8323199" cy="107721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Char char="•"/>
            </a:pPr>
            <a:r>
              <a:rPr b="0" i="0" lang="en-GB" sz="2000" u="none" cap="none" strike="noStrike">
                <a:solidFill>
                  <a:srgbClr val="000000"/>
                </a:solidFill>
                <a:latin typeface="Cabin"/>
                <a:ea typeface="Cabin"/>
                <a:cs typeface="Cabin"/>
                <a:sym typeface="Cabin"/>
              </a:rPr>
              <a:t>Video </a:t>
            </a:r>
            <a:r>
              <a:rPr b="0" i="0" lang="en-GB" sz="2000" u="none" cap="none" strike="noStrike">
                <a:solidFill>
                  <a:schemeClr val="dk1"/>
                </a:solidFill>
                <a:latin typeface="Cabin"/>
                <a:ea typeface="Cabin"/>
                <a:cs typeface="Cabin"/>
                <a:sym typeface="Cabin"/>
              </a:rPr>
              <a:t>of GAN during training shown below, very difficult for it to converge on all variables at once.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2400"/>
              <a:buFont typeface="Arial"/>
              <a:buNone/>
            </a:pPr>
            <a:r>
              <a:t/>
            </a:r>
            <a:endParaRPr b="0" i="0" sz="2400" u="none" cap="none" strike="noStrike">
              <a:solidFill>
                <a:srgbClr val="000000"/>
              </a:solidFill>
              <a:latin typeface="Lato"/>
              <a:ea typeface="Lato"/>
              <a:cs typeface="Lato"/>
              <a:sym typeface="Lato"/>
            </a:endParaRPr>
          </a:p>
        </p:txBody>
      </p:sp>
      <p:pic>
        <p:nvPicPr>
          <p:cNvPr id="354" name="Google Shape;354;p16" title="3D_cGAN_complete_reel.mp4">
            <a:hlinkClick r:id="rId3"/>
          </p:cNvPr>
          <p:cNvPicPr preferRelativeResize="0"/>
          <p:nvPr/>
        </p:nvPicPr>
        <p:blipFill rotWithShape="1">
          <a:blip r:embed="rId4">
            <a:alphaModFix/>
          </a:blip>
          <a:srcRect b="0" l="0" r="0" t="0"/>
          <a:stretch/>
        </p:blipFill>
        <p:spPr>
          <a:xfrm>
            <a:off x="152400" y="2236488"/>
            <a:ext cx="8839200" cy="2965552"/>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8" name="Shape 358"/>
        <p:cNvGrpSpPr/>
        <p:nvPr/>
      </p:nvGrpSpPr>
      <p:grpSpPr>
        <a:xfrm>
          <a:off x="0" y="0"/>
          <a:ext cx="0" cy="0"/>
          <a:chOff x="0" y="0"/>
          <a:chExt cx="0" cy="0"/>
        </a:xfrm>
      </p:grpSpPr>
      <p:sp>
        <p:nvSpPr>
          <p:cNvPr id="359" name="Google Shape;359;g78355831b9_1_219"/>
          <p:cNvSpPr txBox="1"/>
          <p:nvPr>
            <p:ph idx="12" type="sldNum"/>
          </p:nvPr>
        </p:nvSpPr>
        <p:spPr>
          <a:xfrm>
            <a:off x="6553200" y="8475133"/>
            <a:ext cx="2133600" cy="486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pic>
        <p:nvPicPr>
          <p:cNvPr id="360" name="Google Shape;360;g78355831b9_1_219" title="WhatsApp Video 2020-05-05 at 15.21.30.mp4">
            <a:hlinkClick r:id="rId3"/>
          </p:cNvPr>
          <p:cNvPicPr preferRelativeResize="0"/>
          <p:nvPr/>
        </p:nvPicPr>
        <p:blipFill rotWithShape="1">
          <a:blip r:embed="rId4">
            <a:alphaModFix/>
          </a:blip>
          <a:srcRect b="0" l="0" r="0" t="0"/>
          <a:stretch/>
        </p:blipFill>
        <p:spPr>
          <a:xfrm>
            <a:off x="4251900" y="1540617"/>
            <a:ext cx="4572000" cy="3429000"/>
          </a:xfrm>
          <a:prstGeom prst="rect">
            <a:avLst/>
          </a:prstGeom>
          <a:noFill/>
          <a:ln>
            <a:noFill/>
          </a:ln>
        </p:spPr>
      </p:pic>
      <p:sp>
        <p:nvSpPr>
          <p:cNvPr id="361" name="Google Shape;361;g78355831b9_1_219"/>
          <p:cNvSpPr txBox="1"/>
          <p:nvPr/>
        </p:nvSpPr>
        <p:spPr>
          <a:xfrm>
            <a:off x="348325" y="1935100"/>
            <a:ext cx="3390300" cy="3018900"/>
          </a:xfrm>
          <a:prstGeom prst="rect">
            <a:avLst/>
          </a:prstGeom>
          <a:noFill/>
          <a:ln>
            <a:noFill/>
          </a:ln>
        </p:spPr>
        <p:txBody>
          <a:bodyPr anchorCtr="0" anchor="t" bIns="91425" lIns="91425" spcFirstLastPara="1" rIns="91425" wrap="square" tIns="91425">
            <a:noAutofit/>
          </a:bodyPr>
          <a:lstStyle/>
          <a:p>
            <a:pPr indent="-317500" lvl="0" marL="457200" marR="0" rtl="0" algn="l">
              <a:lnSpc>
                <a:spcPct val="100000"/>
              </a:lnSpc>
              <a:spcBef>
                <a:spcPts val="0"/>
              </a:spcBef>
              <a:spcAft>
                <a:spcPts val="0"/>
              </a:spcAft>
              <a:buClr>
                <a:srgbClr val="000000"/>
              </a:buClr>
              <a:buSzPts val="1400"/>
              <a:buFont typeface="Lato"/>
              <a:buChar char="●"/>
            </a:pPr>
            <a:r>
              <a:rPr b="0" i="0" lang="en-GB" sz="1400" u="none" cap="none" strike="noStrike">
                <a:solidFill>
                  <a:srgbClr val="000000"/>
                </a:solidFill>
                <a:latin typeface="Lato"/>
                <a:ea typeface="Lato"/>
                <a:cs typeface="Lato"/>
                <a:sym typeface="Lato"/>
              </a:rPr>
              <a:t>We implemented a reusable, scalable solution in Python3 we call GAN4DS</a:t>
            </a:r>
            <a:endParaRPr b="0" i="0" sz="1400" u="none" cap="none" strike="noStrike">
              <a:solidFill>
                <a:srgbClr val="000000"/>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317500" lvl="0" marL="457200" marR="0" rtl="0" algn="l">
              <a:lnSpc>
                <a:spcPct val="100000"/>
              </a:lnSpc>
              <a:spcBef>
                <a:spcPts val="0"/>
              </a:spcBef>
              <a:spcAft>
                <a:spcPts val="0"/>
              </a:spcAft>
              <a:buClr>
                <a:srgbClr val="000000"/>
              </a:buClr>
              <a:buSzPts val="1400"/>
              <a:buFont typeface="Lato"/>
              <a:buChar char="●"/>
            </a:pPr>
            <a:r>
              <a:rPr b="0" i="0" lang="en-GB" sz="1400" u="none" cap="none" strike="noStrike">
                <a:solidFill>
                  <a:srgbClr val="000000"/>
                </a:solidFill>
                <a:latin typeface="Lato"/>
                <a:ea typeface="Lato"/>
                <a:cs typeface="Lato"/>
                <a:sym typeface="Lato"/>
              </a:rPr>
              <a:t>Used Tensorboard for monitoring metrics + histograms + individual layers of the network</a:t>
            </a:r>
            <a:endParaRPr b="0" i="0" sz="1400" u="none" cap="none" strike="noStrike">
              <a:solidFill>
                <a:srgbClr val="000000"/>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317500" lvl="0" marL="457200" marR="0" rtl="0" algn="l">
              <a:lnSpc>
                <a:spcPct val="100000"/>
              </a:lnSpc>
              <a:spcBef>
                <a:spcPts val="0"/>
              </a:spcBef>
              <a:spcAft>
                <a:spcPts val="0"/>
              </a:spcAft>
              <a:buClr>
                <a:srgbClr val="000000"/>
              </a:buClr>
              <a:buSzPts val="1400"/>
              <a:buFont typeface="Lato"/>
              <a:buChar char="●"/>
            </a:pPr>
            <a:r>
              <a:rPr b="0" i="0" lang="en-GB" sz="1400" u="none" cap="none" strike="noStrike">
                <a:solidFill>
                  <a:srgbClr val="000000"/>
                </a:solidFill>
                <a:latin typeface="Lato"/>
                <a:ea typeface="Lato"/>
                <a:cs typeface="Lato"/>
                <a:sym typeface="Lato"/>
              </a:rPr>
              <a:t>Interchangeable layouts to be able to test different configurations</a:t>
            </a:r>
            <a:endParaRPr b="0" i="0" sz="1400" u="none" cap="none" strike="noStrike">
              <a:solidFill>
                <a:srgbClr val="000000"/>
              </a:solidFill>
              <a:latin typeface="Lato"/>
              <a:ea typeface="Lato"/>
              <a:cs typeface="Lato"/>
              <a:sym typeface="Lato"/>
            </a:endParaRPr>
          </a:p>
          <a:p>
            <a:pPr indent="-317500" lvl="1" marL="914400" marR="0" rtl="0" algn="l">
              <a:lnSpc>
                <a:spcPct val="100000"/>
              </a:lnSpc>
              <a:spcBef>
                <a:spcPts val="0"/>
              </a:spcBef>
              <a:spcAft>
                <a:spcPts val="0"/>
              </a:spcAft>
              <a:buClr>
                <a:srgbClr val="000000"/>
              </a:buClr>
              <a:buSzPts val="1400"/>
              <a:buFont typeface="Lato"/>
              <a:buChar char="○"/>
            </a:pPr>
            <a:r>
              <a:rPr b="0" i="0" lang="en-GB" sz="1400" u="none" cap="none" strike="noStrike">
                <a:solidFill>
                  <a:srgbClr val="000000"/>
                </a:solidFill>
                <a:latin typeface="Lato"/>
                <a:ea typeface="Lato"/>
                <a:cs typeface="Lato"/>
                <a:sym typeface="Lato"/>
              </a:rPr>
              <a:t>Layout markup language is separate to the Python implementation</a:t>
            </a:r>
            <a:endParaRPr b="0" i="0" sz="1400" u="none" cap="none" strike="noStrike">
              <a:solidFill>
                <a:srgbClr val="000000"/>
              </a:solidFill>
              <a:latin typeface="Lato"/>
              <a:ea typeface="Lato"/>
              <a:cs typeface="Lato"/>
              <a:sym typeface="Lato"/>
            </a:endParaRPr>
          </a:p>
        </p:txBody>
      </p:sp>
      <p:sp>
        <p:nvSpPr>
          <p:cNvPr id="362" name="Google Shape;362;g78355831b9_1_219"/>
          <p:cNvSpPr txBox="1"/>
          <p:nvPr>
            <p:ph idx="4294967295"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3200"/>
              <a:buNone/>
            </a:pPr>
            <a:r>
              <a:rPr b="1" lang="en-GB">
                <a:solidFill>
                  <a:srgbClr val="FFFFFF"/>
                </a:solidFill>
                <a:latin typeface="Calibri"/>
                <a:ea typeface="Calibri"/>
                <a:cs typeface="Calibri"/>
                <a:sym typeface="Calibri"/>
              </a:rPr>
              <a:t>Tensorboard</a:t>
            </a:r>
            <a:endParaRPr b="1" sz="2800">
              <a:solidFill>
                <a:srgbClr val="FFFFFF"/>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6" name="Shape 366"/>
        <p:cNvGrpSpPr/>
        <p:nvPr/>
      </p:nvGrpSpPr>
      <p:grpSpPr>
        <a:xfrm>
          <a:off x="0" y="0"/>
          <a:ext cx="0" cy="0"/>
          <a:chOff x="0" y="0"/>
          <a:chExt cx="0" cy="0"/>
        </a:xfrm>
      </p:grpSpPr>
      <p:sp>
        <p:nvSpPr>
          <p:cNvPr id="367" name="Google Shape;367;g78355831b9_1_226"/>
          <p:cNvSpPr txBox="1"/>
          <p:nvPr>
            <p:ph idx="12" type="sldNum"/>
          </p:nvPr>
        </p:nvSpPr>
        <p:spPr>
          <a:xfrm>
            <a:off x="8497999" y="6251679"/>
            <a:ext cx="548700" cy="5247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GB"/>
              <a:t>‹#›</a:t>
            </a:fld>
            <a:endParaRPr/>
          </a:p>
        </p:txBody>
      </p:sp>
      <p:sp>
        <p:nvSpPr>
          <p:cNvPr id="368" name="Google Shape;368;g78355831b9_1_226"/>
          <p:cNvSpPr txBox="1"/>
          <p:nvPr>
            <p:ph idx="1" type="body"/>
          </p:nvPr>
        </p:nvSpPr>
        <p:spPr>
          <a:xfrm>
            <a:off x="1411200" y="2240400"/>
            <a:ext cx="6321600" cy="2377200"/>
          </a:xfrm>
          <a:prstGeom prst="rect">
            <a:avLst/>
          </a:prstGeom>
          <a:noFill/>
          <a:ln>
            <a:noFill/>
          </a:ln>
        </p:spPr>
        <p:txBody>
          <a:bodyPr anchorCtr="0" anchor="t" bIns="45700" lIns="91425" spcFirstLastPara="1" rIns="91425" wrap="square" tIns="45700">
            <a:noAutofit/>
          </a:bodyPr>
          <a:lstStyle/>
          <a:p>
            <a:pPr indent="-355600" lvl="0" marL="457200" rtl="0" algn="l">
              <a:lnSpc>
                <a:spcPct val="150000"/>
              </a:lnSpc>
              <a:spcBef>
                <a:spcPts val="640"/>
              </a:spcBef>
              <a:spcAft>
                <a:spcPts val="0"/>
              </a:spcAft>
              <a:buSzPts val="2000"/>
              <a:buChar char="•"/>
            </a:pPr>
            <a:r>
              <a:rPr lang="en-GB" sz="2000"/>
              <a:t>At every 100 epochs (out of total 10,000 epochs)</a:t>
            </a:r>
            <a:endParaRPr sz="2000"/>
          </a:p>
          <a:p>
            <a:pPr indent="-355600" lvl="0" marL="457200" rtl="0" algn="l">
              <a:lnSpc>
                <a:spcPct val="150000"/>
              </a:lnSpc>
              <a:spcBef>
                <a:spcPts val="0"/>
              </a:spcBef>
              <a:spcAft>
                <a:spcPts val="0"/>
              </a:spcAft>
              <a:buSzPts val="2000"/>
              <a:buChar char="•"/>
            </a:pPr>
            <a:r>
              <a:rPr lang="en-GB" sz="2000"/>
              <a:t>Calculated manhattan distance between distributions for lowest, highest and median energies</a:t>
            </a:r>
            <a:endParaRPr sz="2000"/>
          </a:p>
          <a:p>
            <a:pPr indent="-355600" lvl="0" marL="457200" rtl="0" algn="l">
              <a:lnSpc>
                <a:spcPct val="150000"/>
              </a:lnSpc>
              <a:spcBef>
                <a:spcPts val="0"/>
              </a:spcBef>
              <a:spcAft>
                <a:spcPts val="0"/>
              </a:spcAft>
              <a:buSzPts val="2000"/>
              <a:buChar char="•"/>
            </a:pPr>
            <a:r>
              <a:rPr lang="en-GB" sz="2000"/>
              <a:t>If new calculation is less than last calculation - saved weights and current model</a:t>
            </a:r>
            <a:endParaRPr sz="2000"/>
          </a:p>
        </p:txBody>
      </p:sp>
      <p:sp>
        <p:nvSpPr>
          <p:cNvPr id="369" name="Google Shape;369;g78355831b9_1_226"/>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3200"/>
              <a:buNone/>
            </a:pPr>
            <a:r>
              <a:rPr b="1" lang="en-GB">
                <a:solidFill>
                  <a:srgbClr val="FFFFFF"/>
                </a:solidFill>
                <a:latin typeface="Calibri"/>
                <a:ea typeface="Calibri"/>
                <a:cs typeface="Calibri"/>
                <a:sym typeface="Calibri"/>
              </a:rPr>
              <a:t>Saving distributions</a:t>
            </a:r>
            <a:endParaRPr b="1" sz="2800">
              <a:solidFill>
                <a:srgbClr val="FFFFFF"/>
              </a:solidFill>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3" name="Shape 373"/>
        <p:cNvGrpSpPr/>
        <p:nvPr/>
      </p:nvGrpSpPr>
      <p:grpSpPr>
        <a:xfrm>
          <a:off x="0" y="0"/>
          <a:ext cx="0" cy="0"/>
          <a:chOff x="0" y="0"/>
          <a:chExt cx="0" cy="0"/>
        </a:xfrm>
      </p:grpSpPr>
      <p:sp>
        <p:nvSpPr>
          <p:cNvPr id="374" name="Google Shape;374;g78355831b9_1_232"/>
          <p:cNvSpPr txBox="1"/>
          <p:nvPr>
            <p:ph idx="12" type="sldNum"/>
          </p:nvPr>
        </p:nvSpPr>
        <p:spPr>
          <a:xfrm>
            <a:off x="6553200" y="8475133"/>
            <a:ext cx="2133600" cy="486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pic>
        <p:nvPicPr>
          <p:cNvPr id="375" name="Google Shape;375;g78355831b9_1_232"/>
          <p:cNvPicPr preferRelativeResize="0"/>
          <p:nvPr/>
        </p:nvPicPr>
        <p:blipFill rotWithShape="1">
          <a:blip r:embed="rId3">
            <a:alphaModFix/>
          </a:blip>
          <a:srcRect b="0" l="0" r="0" t="0"/>
          <a:stretch/>
        </p:blipFill>
        <p:spPr>
          <a:xfrm>
            <a:off x="2720325" y="1016325"/>
            <a:ext cx="6012760" cy="4949250"/>
          </a:xfrm>
          <a:prstGeom prst="rect">
            <a:avLst/>
          </a:prstGeom>
          <a:noFill/>
          <a:ln>
            <a:noFill/>
          </a:ln>
        </p:spPr>
      </p:pic>
      <p:sp>
        <p:nvSpPr>
          <p:cNvPr id="376" name="Google Shape;376;g78355831b9_1_232"/>
          <p:cNvSpPr txBox="1"/>
          <p:nvPr/>
        </p:nvSpPr>
        <p:spPr>
          <a:xfrm>
            <a:off x="127725" y="1455875"/>
            <a:ext cx="2592600" cy="4821900"/>
          </a:xfrm>
          <a:prstGeom prst="rect">
            <a:avLst/>
          </a:prstGeom>
          <a:noFill/>
          <a:ln>
            <a:noFill/>
          </a:ln>
        </p:spPr>
        <p:txBody>
          <a:bodyPr anchorCtr="0" anchor="t" bIns="91425" lIns="91425" spcFirstLastPara="1" rIns="91425" wrap="square" tIns="91425">
            <a:noAutofit/>
          </a:bodyPr>
          <a:lstStyle/>
          <a:p>
            <a:pPr indent="-317500" lvl="0" marL="457200" marR="0" rtl="0" algn="l">
              <a:lnSpc>
                <a:spcPct val="100000"/>
              </a:lnSpc>
              <a:spcBef>
                <a:spcPts val="0"/>
              </a:spcBef>
              <a:spcAft>
                <a:spcPts val="0"/>
              </a:spcAft>
              <a:buClr>
                <a:srgbClr val="000000"/>
              </a:buClr>
              <a:buSzPts val="1400"/>
              <a:buFont typeface="Lato"/>
              <a:buChar char="●"/>
            </a:pPr>
            <a:r>
              <a:rPr b="0" i="0" lang="en-GB" sz="1400" u="none" cap="none" strike="noStrike">
                <a:solidFill>
                  <a:schemeClr val="dk2"/>
                </a:solidFill>
                <a:latin typeface="Lato"/>
                <a:ea typeface="Lato"/>
                <a:cs typeface="Lato"/>
                <a:sym typeface="Lato"/>
              </a:rPr>
              <a:t>Every 100 epochs (out of total 10,000 epochs)</a:t>
            </a:r>
            <a:endParaRPr b="0" i="0" sz="1400" u="none" cap="none" strike="noStrike">
              <a:solidFill>
                <a:schemeClr val="dk2"/>
              </a:solidFill>
              <a:latin typeface="Lato"/>
              <a:ea typeface="Lato"/>
              <a:cs typeface="Lato"/>
              <a:sym typeface="Lato"/>
            </a:endParaRPr>
          </a:p>
          <a:p>
            <a:pPr indent="0" lvl="0" marL="457200" marR="0" rtl="0" algn="l">
              <a:lnSpc>
                <a:spcPct val="100000"/>
              </a:lnSpc>
              <a:spcBef>
                <a:spcPts val="800"/>
              </a:spcBef>
              <a:spcAft>
                <a:spcPts val="0"/>
              </a:spcAft>
              <a:buClr>
                <a:srgbClr val="000000"/>
              </a:buClr>
              <a:buSzPts val="1400"/>
              <a:buFont typeface="Arial"/>
              <a:buNone/>
            </a:pPr>
            <a:r>
              <a:t/>
            </a:r>
            <a:endParaRPr b="0" i="0" sz="1400" u="none" cap="none" strike="noStrike">
              <a:solidFill>
                <a:schemeClr val="dk2"/>
              </a:solidFill>
              <a:latin typeface="Lato"/>
              <a:ea typeface="Lato"/>
              <a:cs typeface="Lato"/>
              <a:sym typeface="Lato"/>
            </a:endParaRPr>
          </a:p>
          <a:p>
            <a:pPr indent="-317500" lvl="0" marL="457200" marR="0" rtl="0" algn="l">
              <a:lnSpc>
                <a:spcPct val="100000"/>
              </a:lnSpc>
              <a:spcBef>
                <a:spcPts val="800"/>
              </a:spcBef>
              <a:spcAft>
                <a:spcPts val="0"/>
              </a:spcAft>
              <a:buClr>
                <a:srgbClr val="000000"/>
              </a:buClr>
              <a:buSzPts val="1400"/>
              <a:buFont typeface="Lato"/>
              <a:buChar char="●"/>
            </a:pPr>
            <a:r>
              <a:rPr b="0" i="0" lang="en-GB" sz="1400" u="none" cap="none" strike="noStrike">
                <a:solidFill>
                  <a:srgbClr val="000000"/>
                </a:solidFill>
                <a:latin typeface="Lato"/>
                <a:ea typeface="Lato"/>
                <a:cs typeface="Lato"/>
                <a:sym typeface="Lato"/>
              </a:rPr>
              <a:t>Moments were used to analyse the output of the GAN.</a:t>
            </a:r>
            <a:endParaRPr b="0" i="0" sz="1400" u="none" cap="none" strike="noStrike">
              <a:solidFill>
                <a:srgbClr val="000000"/>
              </a:solidFill>
              <a:latin typeface="Lato"/>
              <a:ea typeface="Lato"/>
              <a:cs typeface="Lato"/>
              <a:sym typeface="Lato"/>
            </a:endParaRPr>
          </a:p>
          <a:p>
            <a:pPr indent="0" lvl="0" marL="457200" marR="0" rtl="0" algn="l">
              <a:lnSpc>
                <a:spcPct val="100000"/>
              </a:lnSpc>
              <a:spcBef>
                <a:spcPts val="80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317500" lvl="0" marL="457200" marR="0" rtl="0" algn="l">
              <a:lnSpc>
                <a:spcPct val="100000"/>
              </a:lnSpc>
              <a:spcBef>
                <a:spcPts val="800"/>
              </a:spcBef>
              <a:spcAft>
                <a:spcPts val="800"/>
              </a:spcAft>
              <a:buClr>
                <a:srgbClr val="000000"/>
              </a:buClr>
              <a:buSzPts val="1400"/>
              <a:buFont typeface="Lato"/>
              <a:buChar char="●"/>
            </a:pPr>
            <a:r>
              <a:rPr b="0" i="0" lang="en-GB" sz="1400" u="none" cap="none" strike="noStrike">
                <a:solidFill>
                  <a:srgbClr val="000000"/>
                </a:solidFill>
                <a:latin typeface="Lato"/>
                <a:ea typeface="Lato"/>
                <a:cs typeface="Lato"/>
                <a:sym typeface="Lato"/>
              </a:rPr>
              <a:t>Even though loss/accuracy is constant, the generated distributions are still training - illustrating a failure mode of the GAN</a:t>
            </a:r>
            <a:endParaRPr b="0" i="0" sz="1400" u="none" cap="none" strike="noStrike">
              <a:solidFill>
                <a:srgbClr val="000000"/>
              </a:solidFill>
              <a:latin typeface="Lato"/>
              <a:ea typeface="Lato"/>
              <a:cs typeface="Lato"/>
              <a:sym typeface="Lato"/>
            </a:endParaRPr>
          </a:p>
        </p:txBody>
      </p:sp>
      <p:sp>
        <p:nvSpPr>
          <p:cNvPr id="377" name="Google Shape;377;g78355831b9_1_232"/>
          <p:cNvSpPr txBox="1"/>
          <p:nvPr>
            <p:ph idx="4294967295"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3200"/>
              <a:buNone/>
            </a:pPr>
            <a:r>
              <a:rPr b="1" lang="en-GB">
                <a:solidFill>
                  <a:srgbClr val="FFFFFF"/>
                </a:solidFill>
                <a:latin typeface="Calibri"/>
                <a:ea typeface="Calibri"/>
                <a:cs typeface="Calibri"/>
                <a:sym typeface="Calibri"/>
              </a:rPr>
              <a:t>Moments</a:t>
            </a:r>
            <a:endParaRPr b="1" sz="2800">
              <a:solidFill>
                <a:srgbClr val="FFFFFF"/>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Google Shape;137;p4"/>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LAr TPC &amp; Variables of Interest: S1,S2</a:t>
            </a:r>
            <a:endParaRPr b="1" sz="2800">
              <a:solidFill>
                <a:schemeClr val="lt1"/>
              </a:solidFill>
              <a:latin typeface="Calibri"/>
              <a:ea typeface="Calibri"/>
              <a:cs typeface="Calibri"/>
              <a:sym typeface="Calibri"/>
            </a:endParaRPr>
          </a:p>
        </p:txBody>
      </p:sp>
      <p:pic>
        <p:nvPicPr>
          <p:cNvPr id="138" name="Google Shape;138;p4"/>
          <p:cNvPicPr preferRelativeResize="0"/>
          <p:nvPr/>
        </p:nvPicPr>
        <p:blipFill rotWithShape="1">
          <a:blip r:embed="rId3">
            <a:alphaModFix/>
          </a:blip>
          <a:srcRect b="0" l="0" r="45800" t="0"/>
          <a:stretch/>
        </p:blipFill>
        <p:spPr>
          <a:xfrm>
            <a:off x="4874387" y="1056626"/>
            <a:ext cx="3851398" cy="4744747"/>
          </a:xfrm>
          <a:prstGeom prst="rect">
            <a:avLst/>
          </a:prstGeom>
          <a:noFill/>
          <a:ln>
            <a:noFill/>
          </a:ln>
        </p:spPr>
      </p:pic>
      <p:sp>
        <p:nvSpPr>
          <p:cNvPr id="139" name="Google Shape;139;p4"/>
          <p:cNvSpPr/>
          <p:nvPr/>
        </p:nvSpPr>
        <p:spPr>
          <a:xfrm>
            <a:off x="392375" y="1079777"/>
            <a:ext cx="4572000" cy="3933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GB" sz="2000" u="none" cap="none" strike="noStrike">
                <a:solidFill>
                  <a:srgbClr val="000000"/>
                </a:solidFill>
                <a:latin typeface="Cabin"/>
                <a:ea typeface="Cabin"/>
                <a:cs typeface="Cabin"/>
                <a:sym typeface="Cabin"/>
              </a:rPr>
              <a:t>Three key high-level observables for DM detection. First two:</a:t>
            </a:r>
            <a:br>
              <a:rPr b="0" i="0" lang="en-GB" sz="2000" u="none" cap="none" strike="noStrike">
                <a:solidFill>
                  <a:srgbClr val="000000"/>
                </a:solidFill>
                <a:latin typeface="Cabin"/>
                <a:ea typeface="Cabin"/>
                <a:cs typeface="Cabin"/>
                <a:sym typeface="Cabin"/>
              </a:rPr>
            </a:br>
            <a:endParaRPr b="0" i="0" sz="2000" u="none" cap="none" strike="noStrike">
              <a:solidFill>
                <a:srgbClr val="000000"/>
              </a:solidFill>
              <a:latin typeface="Cabin"/>
              <a:ea typeface="Cabin"/>
              <a:cs typeface="Cabin"/>
              <a:sym typeface="Cabin"/>
            </a:endParaRPr>
          </a:p>
          <a:p>
            <a:pPr indent="0" lvl="0" marL="0" marR="0" rtl="0" algn="l">
              <a:lnSpc>
                <a:spcPct val="100000"/>
              </a:lnSpc>
              <a:spcBef>
                <a:spcPts val="0"/>
              </a:spcBef>
              <a:spcAft>
                <a:spcPts val="0"/>
              </a:spcAft>
              <a:buClr>
                <a:srgbClr val="000000"/>
              </a:buClr>
              <a:buSzPts val="2000"/>
              <a:buFont typeface="Arial"/>
              <a:buNone/>
            </a:pPr>
            <a:r>
              <a:rPr b="1" i="0" lang="en-GB" sz="2000" u="none" cap="none" strike="noStrike">
                <a:solidFill>
                  <a:srgbClr val="000000"/>
                </a:solidFill>
                <a:latin typeface="Cabin"/>
                <a:ea typeface="Cabin"/>
                <a:cs typeface="Cabin"/>
                <a:sym typeface="Cabin"/>
              </a:rPr>
              <a:t>S1 </a:t>
            </a:r>
            <a:r>
              <a:rPr b="0" i="0" lang="en-GB" sz="2000" u="none" cap="none" strike="noStrike">
                <a:solidFill>
                  <a:srgbClr val="000000"/>
                </a:solidFill>
                <a:latin typeface="Cabin"/>
                <a:ea typeface="Cabin"/>
                <a:cs typeface="Cabin"/>
                <a:sym typeface="Cabin"/>
              </a:rPr>
              <a:t>is first signal caused by scintillation due to excitation (7𝝁s window)</a:t>
            </a:r>
            <a:br>
              <a:rPr b="0" i="0" lang="en-GB" sz="2000" u="none" cap="none" strike="noStrike">
                <a:solidFill>
                  <a:srgbClr val="000000"/>
                </a:solidFill>
                <a:latin typeface="Cabin"/>
                <a:ea typeface="Cabin"/>
                <a:cs typeface="Cabin"/>
                <a:sym typeface="Cabin"/>
              </a:rPr>
            </a:b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1" i="0" lang="en-GB" sz="2000" u="none" cap="none" strike="noStrike">
                <a:solidFill>
                  <a:srgbClr val="000000"/>
                </a:solidFill>
                <a:latin typeface="Cabin"/>
                <a:ea typeface="Cabin"/>
                <a:cs typeface="Cabin"/>
                <a:sym typeface="Cabin"/>
              </a:rPr>
              <a:t>S2 </a:t>
            </a:r>
            <a:r>
              <a:rPr b="0" i="0" lang="en-GB" sz="2000" u="none" cap="none" strike="noStrike">
                <a:solidFill>
                  <a:srgbClr val="000000"/>
                </a:solidFill>
                <a:latin typeface="Cabin"/>
                <a:ea typeface="Cabin"/>
                <a:cs typeface="Cabin"/>
                <a:sym typeface="Cabin"/>
              </a:rPr>
              <a:t>signal caused by free electrons from ionisation moving to gaseous phase due to drift field (30𝝁s window)</a:t>
            </a:r>
            <a:endParaRPr b="0" i="0" sz="2000" u="none" cap="none" strike="noStrike">
              <a:solidFill>
                <a:srgbClr val="000000"/>
              </a:solidFill>
              <a:latin typeface="Cabin"/>
              <a:ea typeface="Cabin"/>
              <a:cs typeface="Cabin"/>
              <a:sym typeface="Cabin"/>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Cabin"/>
              <a:ea typeface="Cabin"/>
              <a:cs typeface="Cabin"/>
              <a:sym typeface="Cabin"/>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Cabin"/>
              <a:ea typeface="Cabin"/>
              <a:cs typeface="Cabin"/>
              <a:sym typeface="Cabin"/>
            </a:endParaRPr>
          </a:p>
          <a:p>
            <a:pPr indent="0" lvl="0" marL="0" marR="0" rtl="0" algn="l">
              <a:lnSpc>
                <a:spcPct val="100000"/>
              </a:lnSpc>
              <a:spcBef>
                <a:spcPts val="0"/>
              </a:spcBef>
              <a:spcAft>
                <a:spcPts val="0"/>
              </a:spcAft>
              <a:buClr>
                <a:srgbClr val="000000"/>
              </a:buClr>
              <a:buSzPts val="1800"/>
              <a:buFont typeface="Arial"/>
              <a:buNone/>
            </a:pPr>
            <a:r>
              <a:rPr b="0" i="1" lang="en-GB" sz="1800" u="none" cap="none" strike="noStrike">
                <a:solidFill>
                  <a:srgbClr val="000000"/>
                </a:solidFill>
                <a:latin typeface="Cabin"/>
                <a:ea typeface="Cabin"/>
                <a:cs typeface="Cabin"/>
                <a:sym typeface="Cabin"/>
              </a:rPr>
              <a:t>Ratio of S2 to S1 (logarithms) is greater for background electron recoils than for DM signal</a:t>
            </a:r>
            <a:br>
              <a:rPr b="0" i="1" lang="en-GB" sz="2200" u="none" cap="none" strike="noStrike">
                <a:solidFill>
                  <a:schemeClr val="dk1"/>
                </a:solidFill>
                <a:latin typeface="Calibri"/>
                <a:ea typeface="Calibri"/>
                <a:cs typeface="Calibri"/>
                <a:sym typeface="Calibri"/>
              </a:rPr>
            </a:br>
            <a:endParaRPr b="0" i="1" sz="2200" u="none" cap="none" strike="noStrike">
              <a:solidFill>
                <a:schemeClr val="dk1"/>
              </a:solidFill>
              <a:latin typeface="Calibri"/>
              <a:ea typeface="Calibri"/>
              <a:cs typeface="Calibri"/>
              <a:sym typeface="Calibri"/>
            </a:endParaRPr>
          </a:p>
        </p:txBody>
      </p:sp>
      <p:sp>
        <p:nvSpPr>
          <p:cNvPr id="140" name="Google Shape;140;p4"/>
          <p:cNvSpPr/>
          <p:nvPr/>
        </p:nvSpPr>
        <p:spPr>
          <a:xfrm>
            <a:off x="5232525" y="1222975"/>
            <a:ext cx="1254000" cy="278700"/>
          </a:xfrm>
          <a:prstGeom prst="rect">
            <a:avLst/>
          </a:prstGeom>
          <a:solidFill>
            <a:srgbClr val="B7B7B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TOP SiPMs</a:t>
            </a:r>
            <a:endParaRPr b="0" i="0" sz="1400" u="none" cap="none" strike="noStrike">
              <a:solidFill>
                <a:srgbClr val="000000"/>
              </a:solidFill>
              <a:latin typeface="Arial"/>
              <a:ea typeface="Arial"/>
              <a:cs typeface="Arial"/>
              <a:sym typeface="Arial"/>
            </a:endParaRPr>
          </a:p>
        </p:txBody>
      </p:sp>
      <p:sp>
        <p:nvSpPr>
          <p:cNvPr id="141" name="Google Shape;141;p4"/>
          <p:cNvSpPr/>
          <p:nvPr/>
        </p:nvSpPr>
        <p:spPr>
          <a:xfrm>
            <a:off x="5232525" y="5369425"/>
            <a:ext cx="1548000" cy="278700"/>
          </a:xfrm>
          <a:prstGeom prst="rect">
            <a:avLst/>
          </a:prstGeom>
          <a:solidFill>
            <a:srgbClr val="B7B7B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BOTTOM SiPMs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Google Shape;146;p5"/>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LAr TPC &amp; Variables of Interest: f200</a:t>
            </a:r>
            <a:endParaRPr b="1" sz="2800">
              <a:solidFill>
                <a:schemeClr val="lt1"/>
              </a:solidFill>
              <a:latin typeface="Calibri"/>
              <a:ea typeface="Calibri"/>
              <a:cs typeface="Calibri"/>
              <a:sym typeface="Calibri"/>
            </a:endParaRPr>
          </a:p>
        </p:txBody>
      </p:sp>
      <p:sp>
        <p:nvSpPr>
          <p:cNvPr id="147" name="Google Shape;147;p5"/>
          <p:cNvSpPr txBox="1"/>
          <p:nvPr/>
        </p:nvSpPr>
        <p:spPr>
          <a:xfrm>
            <a:off x="207963" y="948690"/>
            <a:ext cx="8599487" cy="1600438"/>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chemeClr val="dk1"/>
              </a:buClr>
              <a:buSzPts val="2000"/>
              <a:buFont typeface="Arial"/>
              <a:buChar char="•"/>
            </a:pPr>
            <a:r>
              <a:rPr b="1" i="0" lang="en-GB" sz="2000" u="none" cap="none" strike="noStrike">
                <a:solidFill>
                  <a:schemeClr val="dk1"/>
                </a:solidFill>
                <a:latin typeface="Cabin"/>
                <a:ea typeface="Cabin"/>
                <a:cs typeface="Cabin"/>
                <a:sym typeface="Cabin"/>
              </a:rPr>
              <a:t>f</a:t>
            </a:r>
            <a:r>
              <a:rPr b="1" baseline="-25000" i="0" lang="en-GB" sz="2000" u="none" cap="none" strike="noStrike">
                <a:solidFill>
                  <a:schemeClr val="dk1"/>
                </a:solidFill>
                <a:latin typeface="Cabin"/>
                <a:ea typeface="Cabin"/>
                <a:cs typeface="Cabin"/>
                <a:sym typeface="Cabin"/>
              </a:rPr>
              <a:t>200</a:t>
            </a:r>
            <a:r>
              <a:rPr b="0" i="0" lang="en-GB" sz="2000" u="none" cap="none" strike="noStrike">
                <a:solidFill>
                  <a:schemeClr val="dk1"/>
                </a:solidFill>
                <a:latin typeface="Cabin"/>
                <a:ea typeface="Cabin"/>
                <a:cs typeface="Cabin"/>
                <a:sym typeface="Cabin"/>
              </a:rPr>
              <a:t> is the ratio of total intensity observed in first 200ns against all S1</a:t>
            </a:r>
            <a:br>
              <a:rPr b="0" i="0" lang="en-GB" sz="2000" u="none" cap="none" strike="noStrike">
                <a:solidFill>
                  <a:schemeClr val="dk1"/>
                </a:solidFill>
                <a:latin typeface="Cabin"/>
                <a:ea typeface="Cabin"/>
                <a:cs typeface="Cabin"/>
                <a:sym typeface="Cabin"/>
              </a:rPr>
            </a:b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000"/>
              <a:buFont typeface="Arial"/>
              <a:buChar char="•"/>
            </a:pPr>
            <a:r>
              <a:rPr b="0" i="0" lang="en-GB" sz="2000" u="none" cap="none" strike="noStrike">
                <a:solidFill>
                  <a:schemeClr val="dk1"/>
                </a:solidFill>
                <a:latin typeface="Cabin"/>
                <a:ea typeface="Cabin"/>
                <a:cs typeface="Cabin"/>
                <a:sym typeface="Cabin"/>
              </a:rPr>
              <a:t>Pulse shape discrimination uses correlations between S1 and f</a:t>
            </a:r>
            <a:r>
              <a:rPr b="0" baseline="-25000" i="0" lang="en-GB" sz="2000" u="none" cap="none" strike="noStrike">
                <a:solidFill>
                  <a:schemeClr val="dk1"/>
                </a:solidFill>
                <a:latin typeface="Cabin"/>
                <a:ea typeface="Cabin"/>
                <a:cs typeface="Cabin"/>
                <a:sym typeface="Cabin"/>
              </a:rPr>
              <a:t>200</a:t>
            </a:r>
            <a:r>
              <a:rPr b="0" i="0" lang="en-GB" sz="2000" u="none" cap="none" strike="noStrike">
                <a:solidFill>
                  <a:schemeClr val="dk1"/>
                </a:solidFill>
                <a:latin typeface="Cabin"/>
                <a:ea typeface="Cabin"/>
                <a:cs typeface="Cabin"/>
                <a:sym typeface="Cabin"/>
              </a:rPr>
              <a:t> to distinguish signal and background events</a:t>
            </a:r>
            <a:endParaRPr b="0" i="0" sz="1400" u="none" cap="none" strike="noStrike">
              <a:solidFill>
                <a:srgbClr val="000000"/>
              </a:solidFill>
              <a:latin typeface="Arial"/>
              <a:ea typeface="Arial"/>
              <a:cs typeface="Arial"/>
              <a:sym typeface="Arial"/>
            </a:endParaRPr>
          </a:p>
          <a:p>
            <a:pPr indent="-228600" lvl="0" marL="342900" marR="0" rtl="0" algn="l">
              <a:lnSpc>
                <a:spcPct val="100000"/>
              </a:lnSpc>
              <a:spcBef>
                <a:spcPts val="0"/>
              </a:spcBef>
              <a:spcAft>
                <a:spcPts val="0"/>
              </a:spcAft>
              <a:buClr>
                <a:schemeClr val="dk1"/>
              </a:buClr>
              <a:buSzPts val="1800"/>
              <a:buFont typeface="Arial"/>
              <a:buNone/>
            </a:pPr>
            <a:r>
              <a:t/>
            </a:r>
            <a:endParaRPr b="0" i="0" sz="1800" u="none" cap="none" strike="noStrike">
              <a:solidFill>
                <a:srgbClr val="660066"/>
              </a:solidFill>
              <a:latin typeface="Cabin"/>
              <a:ea typeface="Cabin"/>
              <a:cs typeface="Cabin"/>
              <a:sym typeface="Cabin"/>
            </a:endParaRPr>
          </a:p>
          <a:p>
            <a:pPr indent="0" lvl="1" marL="102870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660066"/>
              </a:solidFill>
              <a:latin typeface="Cabin"/>
              <a:ea typeface="Cabin"/>
              <a:cs typeface="Cabin"/>
              <a:sym typeface="Cabin"/>
            </a:endParaRPr>
          </a:p>
        </p:txBody>
      </p:sp>
      <p:pic>
        <p:nvPicPr>
          <p:cNvPr id="148" name="Google Shape;148;p5"/>
          <p:cNvPicPr preferRelativeResize="0"/>
          <p:nvPr/>
        </p:nvPicPr>
        <p:blipFill rotWithShape="1">
          <a:blip r:embed="rId3">
            <a:alphaModFix/>
          </a:blip>
          <a:srcRect b="0" l="900" r="0" t="0"/>
          <a:stretch/>
        </p:blipFill>
        <p:spPr>
          <a:xfrm>
            <a:off x="-1" y="2564922"/>
            <a:ext cx="4479431" cy="2799956"/>
          </a:xfrm>
          <a:prstGeom prst="rect">
            <a:avLst/>
          </a:prstGeom>
          <a:noFill/>
          <a:ln>
            <a:noFill/>
          </a:ln>
        </p:spPr>
      </p:pic>
      <p:pic>
        <p:nvPicPr>
          <p:cNvPr id="149" name="Google Shape;149;p5"/>
          <p:cNvPicPr preferRelativeResize="0"/>
          <p:nvPr/>
        </p:nvPicPr>
        <p:blipFill rotWithShape="1">
          <a:blip r:embed="rId4">
            <a:alphaModFix/>
          </a:blip>
          <a:srcRect b="0" l="0" r="0" t="0"/>
          <a:stretch/>
        </p:blipFill>
        <p:spPr>
          <a:xfrm>
            <a:off x="4271468" y="2564922"/>
            <a:ext cx="4572000" cy="2809082"/>
          </a:xfrm>
          <a:prstGeom prst="rect">
            <a:avLst/>
          </a:prstGeom>
          <a:noFill/>
          <a:ln>
            <a:noFill/>
          </a:ln>
        </p:spPr>
      </p:pic>
      <p:sp>
        <p:nvSpPr>
          <p:cNvPr id="150" name="Google Shape;150;p5"/>
          <p:cNvSpPr/>
          <p:nvPr/>
        </p:nvSpPr>
        <p:spPr>
          <a:xfrm>
            <a:off x="207963" y="5364878"/>
            <a:ext cx="4572000" cy="11387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Cabin"/>
                <a:ea typeface="Cabin"/>
                <a:cs typeface="Cabin"/>
                <a:sym typeface="Cabin"/>
              </a:rPr>
              <a:t>DS20k Geant4 Simulations </a:t>
            </a:r>
            <a:r>
              <a:rPr b="1" i="0" lang="en-GB" sz="1800" u="none" cap="none" strike="noStrike">
                <a:solidFill>
                  <a:srgbClr val="000000"/>
                </a:solidFill>
                <a:latin typeface="Cabin"/>
                <a:ea typeface="Cabin"/>
                <a:cs typeface="Cabin"/>
                <a:sym typeface="Cabin"/>
              </a:rPr>
              <a:t>Background</a:t>
            </a:r>
            <a:endParaRPr b="1" i="0" sz="1800" u="none" cap="none" strike="noStrike">
              <a:solidFill>
                <a:schemeClr val="dk1"/>
              </a:solidFill>
              <a:latin typeface="Cabin"/>
              <a:ea typeface="Cabin"/>
              <a:cs typeface="Cabin"/>
              <a:sym typeface="Cabin"/>
            </a:endParaRPr>
          </a:p>
          <a:p>
            <a:pPr indent="0" lvl="0" marL="0" marR="0" rtl="0" algn="l">
              <a:lnSpc>
                <a:spcPct val="100000"/>
              </a:lnSpc>
              <a:spcBef>
                <a:spcPts val="0"/>
              </a:spcBef>
              <a:spcAft>
                <a:spcPts val="0"/>
              </a:spcAft>
              <a:buClr>
                <a:srgbClr val="000000"/>
              </a:buClr>
              <a:buSzPts val="2200"/>
              <a:buFont typeface="Arial"/>
              <a:buNone/>
            </a:pPr>
            <a:br>
              <a:rPr b="0" i="0" lang="en-GB" sz="2200" u="none" cap="none" strike="noStrike">
                <a:solidFill>
                  <a:schemeClr val="dk1"/>
                </a:solidFill>
                <a:latin typeface="Calibri"/>
                <a:ea typeface="Calibri"/>
                <a:cs typeface="Calibri"/>
                <a:sym typeface="Calibri"/>
              </a:rPr>
            </a:br>
            <a:endParaRPr b="0" i="0" sz="2200" u="none" cap="none" strike="noStrike">
              <a:solidFill>
                <a:schemeClr val="dk1"/>
              </a:solidFill>
              <a:latin typeface="Calibri"/>
              <a:ea typeface="Calibri"/>
              <a:cs typeface="Calibri"/>
              <a:sym typeface="Calibri"/>
            </a:endParaRPr>
          </a:p>
        </p:txBody>
      </p:sp>
      <p:sp>
        <p:nvSpPr>
          <p:cNvPr id="151" name="Google Shape;151;p5"/>
          <p:cNvSpPr/>
          <p:nvPr/>
        </p:nvSpPr>
        <p:spPr>
          <a:xfrm>
            <a:off x="4572000" y="5364878"/>
            <a:ext cx="4572000" cy="11387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Cabin"/>
                <a:ea typeface="Cabin"/>
                <a:cs typeface="Cabin"/>
                <a:sym typeface="Cabin"/>
              </a:rPr>
              <a:t>DS20k Geant4 Simulations </a:t>
            </a:r>
            <a:r>
              <a:rPr b="1" i="0" lang="en-GB" sz="1800" u="none" cap="none" strike="noStrike">
                <a:solidFill>
                  <a:srgbClr val="000000"/>
                </a:solidFill>
                <a:latin typeface="Cabin"/>
                <a:ea typeface="Cabin"/>
                <a:cs typeface="Cabin"/>
                <a:sym typeface="Cabin"/>
              </a:rPr>
              <a:t>Signal</a:t>
            </a:r>
            <a:endParaRPr b="1" i="0" sz="1800" u="none" cap="none" strike="noStrike">
              <a:solidFill>
                <a:schemeClr val="dk1"/>
              </a:solidFill>
              <a:latin typeface="Cabin"/>
              <a:ea typeface="Cabin"/>
              <a:cs typeface="Cabin"/>
              <a:sym typeface="Cabin"/>
            </a:endParaRPr>
          </a:p>
          <a:p>
            <a:pPr indent="0" lvl="0" marL="0" marR="0" rtl="0" algn="l">
              <a:lnSpc>
                <a:spcPct val="100000"/>
              </a:lnSpc>
              <a:spcBef>
                <a:spcPts val="0"/>
              </a:spcBef>
              <a:spcAft>
                <a:spcPts val="0"/>
              </a:spcAft>
              <a:buClr>
                <a:srgbClr val="000000"/>
              </a:buClr>
              <a:buSzPts val="2200"/>
              <a:buFont typeface="Arial"/>
              <a:buNone/>
            </a:pPr>
            <a:br>
              <a:rPr b="0" i="0" lang="en-GB" sz="2200" u="none" cap="none" strike="noStrike">
                <a:solidFill>
                  <a:schemeClr val="dk1"/>
                </a:solidFill>
                <a:latin typeface="Calibri"/>
                <a:ea typeface="Calibri"/>
                <a:cs typeface="Calibri"/>
                <a:sym typeface="Calibri"/>
              </a:rPr>
            </a:br>
            <a:endParaRPr b="0" i="0" sz="2200" u="none" cap="none" strike="noStrike">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Google Shape;156;p6"/>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Geant4 DarkSide (G4DS)</a:t>
            </a:r>
            <a:endParaRPr/>
          </a:p>
        </p:txBody>
      </p:sp>
      <p:sp>
        <p:nvSpPr>
          <p:cNvPr id="157" name="Google Shape;157;p6"/>
          <p:cNvSpPr/>
          <p:nvPr/>
        </p:nvSpPr>
        <p:spPr>
          <a:xfrm>
            <a:off x="-186431" y="4415295"/>
            <a:ext cx="8851037" cy="1964640"/>
          </a:xfrm>
          <a:prstGeom prst="rect">
            <a:avLst/>
          </a:prstGeom>
          <a:noFill/>
          <a:ln>
            <a:noFill/>
          </a:ln>
        </p:spPr>
        <p:txBody>
          <a:bodyPr anchorCtr="0" anchor="t" bIns="45700" lIns="91425" spcFirstLastPara="1" rIns="91425" wrap="square" tIns="45700">
            <a:spAutoFit/>
          </a:bodyPr>
          <a:lstStyle/>
          <a:p>
            <a:pPr indent="-107950" lvl="1" marL="457200" marR="0" rtl="0" algn="l">
              <a:lnSpc>
                <a:spcPct val="100000"/>
              </a:lnSpc>
              <a:spcBef>
                <a:spcPts val="0"/>
              </a:spcBef>
              <a:spcAft>
                <a:spcPts val="0"/>
              </a:spcAft>
              <a:buClr>
                <a:srgbClr val="000000"/>
              </a:buClr>
              <a:buSzPts val="1700"/>
              <a:buFont typeface="Arial"/>
              <a:buChar char="•"/>
            </a:pPr>
            <a:r>
              <a:rPr b="0" i="0" lang="en-GB" sz="1700" u="none" cap="none" strike="noStrike">
                <a:solidFill>
                  <a:srgbClr val="000000"/>
                </a:solidFill>
                <a:latin typeface="Cabin"/>
                <a:ea typeface="Cabin"/>
                <a:cs typeface="Cabin"/>
                <a:sym typeface="Cabin"/>
              </a:rPr>
              <a:t>Monte Carlo methods based on Geant4</a:t>
            </a:r>
            <a:endParaRPr b="0" i="0" sz="1100" u="none" cap="none" strike="noStrike">
              <a:solidFill>
                <a:srgbClr val="000000"/>
              </a:solidFill>
              <a:latin typeface="Arial"/>
              <a:ea typeface="Arial"/>
              <a:cs typeface="Arial"/>
              <a:sym typeface="Arial"/>
            </a:endParaRPr>
          </a:p>
          <a:p>
            <a:pPr indent="-107950" lvl="1" marL="457200" marR="0" rtl="0" algn="l">
              <a:lnSpc>
                <a:spcPct val="100000"/>
              </a:lnSpc>
              <a:spcBef>
                <a:spcPts val="2600"/>
              </a:spcBef>
              <a:spcAft>
                <a:spcPts val="0"/>
              </a:spcAft>
              <a:buClr>
                <a:srgbClr val="000000"/>
              </a:buClr>
              <a:buSzPts val="1700"/>
              <a:buFont typeface="Arial"/>
              <a:buChar char="•"/>
            </a:pPr>
            <a:r>
              <a:rPr b="0" i="0" lang="en-GB" sz="1700" u="none" cap="none" strike="noStrike">
                <a:solidFill>
                  <a:srgbClr val="000000"/>
                </a:solidFill>
                <a:latin typeface="Cabin"/>
                <a:ea typeface="Cabin"/>
                <a:cs typeface="Cabin"/>
                <a:sym typeface="Cabin"/>
              </a:rPr>
              <a:t>G4DS implementation of DarkSide in G4 providing detailed geometry descriptions, physical processes and the full optical propagation of photons produced by scintillation in liquid argon and electroluminescence in gaseous argon.</a:t>
            </a:r>
            <a:endParaRPr b="0" i="0" sz="1100" u="none" cap="none" strike="noStrike">
              <a:solidFill>
                <a:srgbClr val="000000"/>
              </a:solidFill>
              <a:latin typeface="Arial"/>
              <a:ea typeface="Arial"/>
              <a:cs typeface="Arial"/>
              <a:sym typeface="Arial"/>
            </a:endParaRPr>
          </a:p>
        </p:txBody>
      </p:sp>
      <p:pic>
        <p:nvPicPr>
          <p:cNvPr id="158" name="Google Shape;158;p6"/>
          <p:cNvPicPr preferRelativeResize="0"/>
          <p:nvPr/>
        </p:nvPicPr>
        <p:blipFill rotWithShape="1">
          <a:blip r:embed="rId3">
            <a:alphaModFix/>
          </a:blip>
          <a:srcRect b="0" l="0" r="0" t="0"/>
          <a:stretch/>
        </p:blipFill>
        <p:spPr>
          <a:xfrm>
            <a:off x="1857270" y="808715"/>
            <a:ext cx="5516667" cy="3102168"/>
          </a:xfrm>
          <a:prstGeom prst="rect">
            <a:avLst/>
          </a:prstGeom>
          <a:noFill/>
          <a:ln>
            <a:noFill/>
          </a:ln>
        </p:spPr>
      </p:pic>
      <p:sp>
        <p:nvSpPr>
          <p:cNvPr id="159" name="Google Shape;159;p6"/>
          <p:cNvSpPr/>
          <p:nvPr/>
        </p:nvSpPr>
        <p:spPr>
          <a:xfrm>
            <a:off x="1905178" y="3906714"/>
            <a:ext cx="5420850" cy="1138773"/>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700"/>
              <a:buFont typeface="Arial"/>
              <a:buNone/>
            </a:pPr>
            <a:r>
              <a:rPr b="0" i="0" lang="en-GB" sz="1700" u="none" cap="none" strike="noStrike">
                <a:solidFill>
                  <a:srgbClr val="000000"/>
                </a:solidFill>
                <a:latin typeface="Cabin"/>
                <a:ea typeface="Cabin"/>
                <a:cs typeface="Cabin"/>
                <a:sym typeface="Cabin"/>
              </a:rPr>
              <a:t>Sample configuration used in G4DS for DarkSide</a:t>
            </a:r>
            <a:endParaRPr b="0" i="0" sz="1700" u="none" cap="none" strike="noStrike">
              <a:solidFill>
                <a:schemeClr val="dk1"/>
              </a:solidFill>
              <a:latin typeface="Cabin"/>
              <a:ea typeface="Cabin"/>
              <a:cs typeface="Cabin"/>
              <a:sym typeface="Cabin"/>
            </a:endParaRPr>
          </a:p>
          <a:p>
            <a:pPr indent="0" lvl="0" marL="0" marR="0" rtl="0" algn="ctr">
              <a:lnSpc>
                <a:spcPct val="100000"/>
              </a:lnSpc>
              <a:spcBef>
                <a:spcPts val="0"/>
              </a:spcBef>
              <a:spcAft>
                <a:spcPts val="0"/>
              </a:spcAft>
              <a:buClr>
                <a:srgbClr val="000000"/>
              </a:buClr>
              <a:buSzPts val="2200"/>
              <a:buFont typeface="Arial"/>
              <a:buNone/>
            </a:pPr>
            <a:br>
              <a:rPr b="0" i="0" lang="en-GB" sz="2200" u="none" cap="none" strike="noStrike">
                <a:solidFill>
                  <a:schemeClr val="dk1"/>
                </a:solidFill>
                <a:latin typeface="Calibri"/>
                <a:ea typeface="Calibri"/>
                <a:cs typeface="Calibri"/>
                <a:sym typeface="Calibri"/>
              </a:rPr>
            </a:br>
            <a:endParaRPr b="0" i="0" sz="2200" u="none" cap="none" strike="noStrike">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Google Shape;164;p7"/>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G4DS - Output</a:t>
            </a:r>
            <a:endParaRPr/>
          </a:p>
        </p:txBody>
      </p:sp>
      <p:sp>
        <p:nvSpPr>
          <p:cNvPr id="165" name="Google Shape;165;p7"/>
          <p:cNvSpPr/>
          <p:nvPr/>
        </p:nvSpPr>
        <p:spPr>
          <a:xfrm>
            <a:off x="54775" y="1617100"/>
            <a:ext cx="3707700" cy="3529200"/>
          </a:xfrm>
          <a:prstGeom prst="rect">
            <a:avLst/>
          </a:prstGeom>
          <a:noFill/>
          <a:ln>
            <a:noFill/>
          </a:ln>
        </p:spPr>
        <p:txBody>
          <a:bodyPr anchorCtr="0" anchor="t" bIns="45700" lIns="91425" spcFirstLastPara="1" rIns="91425" wrap="square" tIns="45700">
            <a:spAutoFit/>
          </a:bodyPr>
          <a:lstStyle/>
          <a:p>
            <a:pPr indent="-355600" lvl="0" marL="457200" marR="0" rtl="0" algn="l">
              <a:lnSpc>
                <a:spcPct val="100000"/>
              </a:lnSpc>
              <a:spcBef>
                <a:spcPts val="0"/>
              </a:spcBef>
              <a:spcAft>
                <a:spcPts val="0"/>
              </a:spcAft>
              <a:buClr>
                <a:srgbClr val="000000"/>
              </a:buClr>
              <a:buSzPts val="2000"/>
              <a:buFont typeface="Cabin"/>
              <a:buChar char="●"/>
            </a:pPr>
            <a:r>
              <a:rPr b="0" i="0" lang="en-GB" sz="2000" u="none" cap="none" strike="noStrike">
                <a:solidFill>
                  <a:srgbClr val="000000"/>
                </a:solidFill>
                <a:latin typeface="Cabin"/>
                <a:ea typeface="Cabin"/>
                <a:cs typeface="Cabin"/>
                <a:sym typeface="Cabin"/>
              </a:rPr>
              <a:t>G4DS simulates result of dark matter interaction within TPC</a:t>
            </a:r>
            <a:br>
              <a:rPr b="0" i="0" lang="en-GB" sz="2000" u="none" cap="none" strike="noStrike">
                <a:solidFill>
                  <a:srgbClr val="000000"/>
                </a:solidFill>
                <a:latin typeface="Cabin"/>
                <a:ea typeface="Cabin"/>
                <a:cs typeface="Cabin"/>
                <a:sym typeface="Cabin"/>
              </a:rPr>
            </a:br>
            <a:endParaRPr b="0" i="0" sz="1400" u="none" cap="none" strike="noStrike">
              <a:solidFill>
                <a:srgbClr val="000000"/>
              </a:solidFill>
              <a:latin typeface="Arial"/>
              <a:ea typeface="Arial"/>
              <a:cs typeface="Arial"/>
              <a:sym typeface="Arial"/>
            </a:endParaRPr>
          </a:p>
          <a:p>
            <a:pPr indent="-355600" lvl="0" marL="457200" marR="0" rtl="0" algn="l">
              <a:lnSpc>
                <a:spcPct val="100000"/>
              </a:lnSpc>
              <a:spcBef>
                <a:spcPts val="0"/>
              </a:spcBef>
              <a:spcAft>
                <a:spcPts val="0"/>
              </a:spcAft>
              <a:buClr>
                <a:srgbClr val="000000"/>
              </a:buClr>
              <a:buSzPts val="2000"/>
              <a:buFont typeface="Cabin"/>
              <a:buChar char="●"/>
            </a:pPr>
            <a:r>
              <a:rPr b="0" i="0" lang="en-GB" sz="2000" u="none" cap="none" strike="noStrike">
                <a:solidFill>
                  <a:srgbClr val="000000"/>
                </a:solidFill>
                <a:latin typeface="Cabin"/>
                <a:ea typeface="Cabin"/>
                <a:cs typeface="Cabin"/>
                <a:sym typeface="Cabin"/>
              </a:rPr>
              <a:t>Each dark matter mass ( m</a:t>
            </a:r>
            <a:r>
              <a:rPr b="0" baseline="-25000" i="0" lang="en-GB" sz="2000" u="none" cap="none" strike="noStrike">
                <a:solidFill>
                  <a:srgbClr val="000000"/>
                </a:solidFill>
                <a:latin typeface="Cabin"/>
                <a:ea typeface="Cabin"/>
                <a:cs typeface="Cabin"/>
                <a:sym typeface="Cabin"/>
              </a:rPr>
              <a:t>𝝌 </a:t>
            </a:r>
            <a:r>
              <a:rPr b="0" i="0" lang="en-GB" sz="2000" u="none" cap="none" strike="noStrike">
                <a:solidFill>
                  <a:srgbClr val="000000"/>
                </a:solidFill>
                <a:latin typeface="Cabin"/>
                <a:ea typeface="Cabin"/>
                <a:cs typeface="Cabin"/>
                <a:sym typeface="Cabin"/>
              </a:rPr>
              <a:t>) has a unique nuclear recoil spectrum</a:t>
            </a:r>
            <a:br>
              <a:rPr b="0" i="0" lang="en-GB" sz="2000" u="none" cap="none" strike="noStrike">
                <a:solidFill>
                  <a:srgbClr val="000000"/>
                </a:solidFill>
                <a:latin typeface="Cabin"/>
                <a:ea typeface="Cabin"/>
                <a:cs typeface="Cabin"/>
                <a:sym typeface="Cabin"/>
              </a:rPr>
            </a:br>
            <a:endParaRPr b="0" i="0" sz="1400" u="none" cap="none" strike="noStrike">
              <a:solidFill>
                <a:srgbClr val="000000"/>
              </a:solidFill>
              <a:latin typeface="Arial"/>
              <a:ea typeface="Arial"/>
              <a:cs typeface="Arial"/>
              <a:sym typeface="Arial"/>
            </a:endParaRPr>
          </a:p>
          <a:p>
            <a:pPr indent="-355600" lvl="0" marL="457200" marR="0" rtl="0" algn="l">
              <a:lnSpc>
                <a:spcPct val="100000"/>
              </a:lnSpc>
              <a:spcBef>
                <a:spcPts val="0"/>
              </a:spcBef>
              <a:spcAft>
                <a:spcPts val="0"/>
              </a:spcAft>
              <a:buSzPts val="2000"/>
              <a:buFont typeface="Cabin"/>
              <a:buChar char="●"/>
            </a:pPr>
            <a:r>
              <a:rPr b="0" i="0" lang="en-GB" sz="2000" u="none" cap="none" strike="noStrike">
                <a:solidFill>
                  <a:srgbClr val="000000"/>
                </a:solidFill>
                <a:latin typeface="Cabin"/>
                <a:ea typeface="Cabin"/>
                <a:cs typeface="Cabin"/>
                <a:sym typeface="Cabin"/>
              </a:rPr>
              <a:t>For each nuclear recoil energy, we expect unique distributions of S1, S2, and </a:t>
            </a:r>
            <a:r>
              <a:rPr b="0" i="0" lang="en-GB" sz="2000" u="none" cap="none" strike="noStrike">
                <a:solidFill>
                  <a:schemeClr val="dk1"/>
                </a:solidFill>
                <a:latin typeface="Cabin"/>
                <a:ea typeface="Cabin"/>
                <a:cs typeface="Cabin"/>
                <a:sym typeface="Cabin"/>
              </a:rPr>
              <a:t>f</a:t>
            </a:r>
            <a:r>
              <a:rPr b="0" baseline="-25000" i="0" lang="en-GB" sz="2000" u="none" cap="none" strike="noStrike">
                <a:solidFill>
                  <a:schemeClr val="dk1"/>
                </a:solidFill>
                <a:latin typeface="Cabin"/>
                <a:ea typeface="Cabin"/>
                <a:cs typeface="Cabin"/>
                <a:sym typeface="Cabin"/>
              </a:rPr>
              <a:t>200</a:t>
            </a:r>
            <a:endParaRPr b="0" i="0" sz="1400" u="none" cap="none" strike="noStrike">
              <a:solidFill>
                <a:srgbClr val="000000"/>
              </a:solidFill>
              <a:latin typeface="Arial"/>
              <a:ea typeface="Arial"/>
              <a:cs typeface="Arial"/>
              <a:sym typeface="Arial"/>
            </a:endParaRPr>
          </a:p>
        </p:txBody>
      </p:sp>
      <p:pic>
        <p:nvPicPr>
          <p:cNvPr id="166" name="Google Shape;166;p7"/>
          <p:cNvPicPr preferRelativeResize="0"/>
          <p:nvPr/>
        </p:nvPicPr>
        <p:blipFill rotWithShape="1">
          <a:blip r:embed="rId3">
            <a:alphaModFix/>
          </a:blip>
          <a:srcRect b="0" l="0" r="0" t="0"/>
          <a:stretch/>
        </p:blipFill>
        <p:spPr>
          <a:xfrm>
            <a:off x="3767822" y="2303600"/>
            <a:ext cx="4972952" cy="3440408"/>
          </a:xfrm>
          <a:prstGeom prst="rect">
            <a:avLst/>
          </a:prstGeom>
          <a:noFill/>
          <a:ln>
            <a:noFill/>
          </a:ln>
        </p:spPr>
      </p:pic>
      <p:sp>
        <p:nvSpPr>
          <p:cNvPr id="167" name="Google Shape;167;p7"/>
          <p:cNvSpPr/>
          <p:nvPr/>
        </p:nvSpPr>
        <p:spPr>
          <a:xfrm>
            <a:off x="4189351" y="1460052"/>
            <a:ext cx="6226200" cy="1138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700"/>
              <a:buFont typeface="Arial"/>
              <a:buNone/>
            </a:pPr>
            <a:r>
              <a:rPr b="0" i="1" lang="en-GB" sz="1700" u="none" cap="none" strike="noStrike">
                <a:solidFill>
                  <a:srgbClr val="000000"/>
                </a:solidFill>
                <a:latin typeface="Cabin"/>
                <a:ea typeface="Cabin"/>
                <a:cs typeface="Cabin"/>
                <a:sym typeface="Cabin"/>
              </a:rPr>
              <a:t>Recoil spectra for spin-independent WIMPs</a:t>
            </a:r>
            <a:endParaRPr b="0" i="1" sz="1700" u="none" cap="none" strike="noStrike">
              <a:solidFill>
                <a:schemeClr val="dk1"/>
              </a:solidFill>
              <a:latin typeface="Cabin"/>
              <a:ea typeface="Cabin"/>
              <a:cs typeface="Cabin"/>
              <a:sym typeface="Cabin"/>
            </a:endParaRPr>
          </a:p>
          <a:p>
            <a:pPr indent="0" lvl="0" marL="0" marR="0" rtl="0" algn="l">
              <a:lnSpc>
                <a:spcPct val="100000"/>
              </a:lnSpc>
              <a:spcBef>
                <a:spcPts val="0"/>
              </a:spcBef>
              <a:spcAft>
                <a:spcPts val="0"/>
              </a:spcAft>
              <a:buClr>
                <a:srgbClr val="000000"/>
              </a:buClr>
              <a:buSzPts val="2100"/>
              <a:buFont typeface="Arial"/>
              <a:buNone/>
            </a:pPr>
            <a:br>
              <a:rPr b="0" i="1" lang="en-GB" sz="2100" u="none" cap="none" strike="noStrike">
                <a:solidFill>
                  <a:schemeClr val="dk1"/>
                </a:solidFill>
                <a:latin typeface="Calibri"/>
                <a:ea typeface="Calibri"/>
                <a:cs typeface="Calibri"/>
                <a:sym typeface="Calibri"/>
              </a:rPr>
            </a:br>
            <a:endParaRPr b="0" i="1" sz="2100" u="none" cap="none" strike="noStrike">
              <a:solidFill>
                <a:schemeClr val="dk1"/>
              </a:solidFill>
              <a:latin typeface="Calibri"/>
              <a:ea typeface="Calibri"/>
              <a:cs typeface="Calibri"/>
              <a:sym typeface="Calibri"/>
            </a:endParaRPr>
          </a:p>
        </p:txBody>
      </p:sp>
      <p:sp>
        <p:nvSpPr>
          <p:cNvPr id="168" name="Google Shape;168;p7"/>
          <p:cNvSpPr/>
          <p:nvPr/>
        </p:nvSpPr>
        <p:spPr>
          <a:xfrm>
            <a:off x="4454350" y="1932065"/>
            <a:ext cx="1800000" cy="1138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700"/>
              <a:buFont typeface="Arial"/>
              <a:buNone/>
            </a:pPr>
            <a:r>
              <a:rPr b="0" i="1" lang="en-GB" sz="1700" u="none" cap="none" strike="noStrike">
                <a:solidFill>
                  <a:schemeClr val="dk1"/>
                </a:solidFill>
                <a:latin typeface="Cabin"/>
                <a:ea typeface="Cabin"/>
                <a:cs typeface="Cabin"/>
                <a:sym typeface="Cabin"/>
              </a:rPr>
              <a:t>log( m</a:t>
            </a:r>
            <a:r>
              <a:rPr b="0" baseline="-25000" i="1" lang="en-GB" sz="1700" u="none" cap="none" strike="noStrike">
                <a:solidFill>
                  <a:schemeClr val="dk1"/>
                </a:solidFill>
                <a:latin typeface="Cabin"/>
                <a:ea typeface="Cabin"/>
                <a:cs typeface="Cabin"/>
                <a:sym typeface="Cabin"/>
              </a:rPr>
              <a:t>𝝌</a:t>
            </a:r>
            <a:r>
              <a:rPr b="0" i="1" lang="en-GB" sz="1700" u="none" cap="none" strike="noStrike">
                <a:solidFill>
                  <a:schemeClr val="dk1"/>
                </a:solidFill>
                <a:latin typeface="Cabin"/>
                <a:ea typeface="Cabin"/>
                <a:cs typeface="Cabin"/>
                <a:sym typeface="Cabin"/>
              </a:rPr>
              <a:t> )=1.5</a:t>
            </a:r>
            <a:endParaRPr b="0" i="1"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100"/>
              <a:buFont typeface="Arial"/>
              <a:buNone/>
            </a:pPr>
            <a:br>
              <a:rPr b="0" i="1" lang="en-GB" sz="2100" u="none" cap="none" strike="noStrike">
                <a:solidFill>
                  <a:schemeClr val="dk1"/>
                </a:solidFill>
                <a:latin typeface="Calibri"/>
                <a:ea typeface="Calibri"/>
                <a:cs typeface="Calibri"/>
                <a:sym typeface="Calibri"/>
              </a:rPr>
            </a:br>
            <a:endParaRPr b="0" i="1" sz="2100" u="none" cap="none" strike="noStrike">
              <a:solidFill>
                <a:schemeClr val="dk1"/>
              </a:solidFill>
              <a:latin typeface="Calibri"/>
              <a:ea typeface="Calibri"/>
              <a:cs typeface="Calibri"/>
              <a:sym typeface="Calibri"/>
            </a:endParaRPr>
          </a:p>
        </p:txBody>
      </p:sp>
      <p:sp>
        <p:nvSpPr>
          <p:cNvPr id="169" name="Google Shape;169;p7"/>
          <p:cNvSpPr/>
          <p:nvPr/>
        </p:nvSpPr>
        <p:spPr>
          <a:xfrm>
            <a:off x="6922672" y="1889010"/>
            <a:ext cx="1832400" cy="1138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700"/>
              <a:buFont typeface="Arial"/>
              <a:buNone/>
            </a:pPr>
            <a:r>
              <a:rPr b="0" i="1" lang="en-GB" sz="1700" u="none" cap="none" strike="noStrike">
                <a:solidFill>
                  <a:srgbClr val="000000"/>
                </a:solidFill>
                <a:latin typeface="Cabin"/>
                <a:ea typeface="Cabin"/>
                <a:cs typeface="Cabin"/>
                <a:sym typeface="Cabin"/>
              </a:rPr>
              <a:t>log( m</a:t>
            </a:r>
            <a:r>
              <a:rPr b="0" baseline="-25000" i="1" lang="en-GB" sz="1700" u="none" cap="none" strike="noStrike">
                <a:solidFill>
                  <a:srgbClr val="000000"/>
                </a:solidFill>
                <a:latin typeface="Cabin"/>
                <a:ea typeface="Cabin"/>
                <a:cs typeface="Cabin"/>
                <a:sym typeface="Cabin"/>
              </a:rPr>
              <a:t>𝝌</a:t>
            </a:r>
            <a:r>
              <a:rPr b="0" i="1" lang="en-GB" sz="1700" u="none" cap="none" strike="noStrike">
                <a:solidFill>
                  <a:srgbClr val="000000"/>
                </a:solidFill>
                <a:latin typeface="Cabin"/>
                <a:ea typeface="Cabin"/>
                <a:cs typeface="Cabin"/>
                <a:sym typeface="Cabin"/>
              </a:rPr>
              <a:t> )=4</a:t>
            </a:r>
            <a:endParaRPr b="0" i="1" sz="1700" u="none" cap="none" strike="noStrike">
              <a:solidFill>
                <a:schemeClr val="dk1"/>
              </a:solidFill>
              <a:latin typeface="Cabin"/>
              <a:ea typeface="Cabin"/>
              <a:cs typeface="Cabin"/>
              <a:sym typeface="Cabin"/>
            </a:endParaRPr>
          </a:p>
          <a:p>
            <a:pPr indent="0" lvl="0" marL="0" marR="0" rtl="0" algn="l">
              <a:lnSpc>
                <a:spcPct val="100000"/>
              </a:lnSpc>
              <a:spcBef>
                <a:spcPts val="0"/>
              </a:spcBef>
              <a:spcAft>
                <a:spcPts val="0"/>
              </a:spcAft>
              <a:buClr>
                <a:srgbClr val="000000"/>
              </a:buClr>
              <a:buSzPts val="2100"/>
              <a:buFont typeface="Arial"/>
              <a:buNone/>
            </a:pPr>
            <a:br>
              <a:rPr b="0" i="1" lang="en-GB" sz="2100" u="none" cap="none" strike="noStrike">
                <a:solidFill>
                  <a:schemeClr val="dk1"/>
                </a:solidFill>
                <a:latin typeface="Calibri"/>
                <a:ea typeface="Calibri"/>
                <a:cs typeface="Calibri"/>
                <a:sym typeface="Calibri"/>
              </a:rPr>
            </a:br>
            <a:endParaRPr b="0" i="1" sz="2100" u="none" cap="none" strike="noStrike">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pic>
        <p:nvPicPr>
          <p:cNvPr id="174" name="Google Shape;174;p8"/>
          <p:cNvPicPr preferRelativeResize="0"/>
          <p:nvPr/>
        </p:nvPicPr>
        <p:blipFill rotWithShape="1">
          <a:blip r:embed="rId3">
            <a:alphaModFix/>
          </a:blip>
          <a:srcRect b="0" l="0" r="0" t="0"/>
          <a:stretch/>
        </p:blipFill>
        <p:spPr>
          <a:xfrm>
            <a:off x="26775" y="1208337"/>
            <a:ext cx="3110965" cy="2231456"/>
          </a:xfrm>
          <a:prstGeom prst="rect">
            <a:avLst/>
          </a:prstGeom>
          <a:noFill/>
          <a:ln>
            <a:noFill/>
          </a:ln>
        </p:spPr>
      </p:pic>
      <p:pic>
        <p:nvPicPr>
          <p:cNvPr id="175" name="Google Shape;175;p8"/>
          <p:cNvPicPr preferRelativeResize="0"/>
          <p:nvPr/>
        </p:nvPicPr>
        <p:blipFill rotWithShape="1">
          <a:blip r:embed="rId4">
            <a:alphaModFix/>
          </a:blip>
          <a:srcRect b="0" l="0" r="0" t="0"/>
          <a:stretch/>
        </p:blipFill>
        <p:spPr>
          <a:xfrm>
            <a:off x="2877902" y="1208336"/>
            <a:ext cx="3186726" cy="2285800"/>
          </a:xfrm>
          <a:prstGeom prst="rect">
            <a:avLst/>
          </a:prstGeom>
          <a:noFill/>
          <a:ln>
            <a:noFill/>
          </a:ln>
        </p:spPr>
      </p:pic>
      <p:pic>
        <p:nvPicPr>
          <p:cNvPr id="176" name="Google Shape;176;p8"/>
          <p:cNvPicPr preferRelativeResize="0"/>
          <p:nvPr/>
        </p:nvPicPr>
        <p:blipFill rotWithShape="1">
          <a:blip r:embed="rId5">
            <a:alphaModFix/>
          </a:blip>
          <a:srcRect b="0" l="0" r="0" t="0"/>
          <a:stretch/>
        </p:blipFill>
        <p:spPr>
          <a:xfrm>
            <a:off x="5761650" y="1224813"/>
            <a:ext cx="3140773" cy="2252825"/>
          </a:xfrm>
          <a:prstGeom prst="rect">
            <a:avLst/>
          </a:prstGeom>
          <a:noFill/>
          <a:ln>
            <a:noFill/>
          </a:ln>
        </p:spPr>
      </p:pic>
      <p:sp>
        <p:nvSpPr>
          <p:cNvPr id="177" name="Google Shape;177;p8"/>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G4DS - Output</a:t>
            </a:r>
            <a:endParaRPr/>
          </a:p>
        </p:txBody>
      </p:sp>
      <p:sp>
        <p:nvSpPr>
          <p:cNvPr id="178" name="Google Shape;178;p8"/>
          <p:cNvSpPr/>
          <p:nvPr/>
        </p:nvSpPr>
        <p:spPr>
          <a:xfrm>
            <a:off x="134198" y="4393512"/>
            <a:ext cx="9207900" cy="1990200"/>
          </a:xfrm>
          <a:prstGeom prst="rect">
            <a:avLst/>
          </a:prstGeom>
          <a:noFill/>
          <a:ln>
            <a:noFill/>
          </a:ln>
        </p:spPr>
        <p:txBody>
          <a:bodyPr anchorCtr="0" anchor="t" bIns="45700" lIns="91425" spcFirstLastPara="1" rIns="91425" wrap="square" tIns="45700">
            <a:spAutoFit/>
          </a:bodyPr>
          <a:lstStyle/>
          <a:p>
            <a:pPr indent="-355600" lvl="0" marL="457200" marR="0" rtl="0" algn="l">
              <a:lnSpc>
                <a:spcPct val="100000"/>
              </a:lnSpc>
              <a:spcBef>
                <a:spcPts val="0"/>
              </a:spcBef>
              <a:spcAft>
                <a:spcPts val="0"/>
              </a:spcAft>
              <a:buClr>
                <a:schemeClr val="dk1"/>
              </a:buClr>
              <a:buSzPts val="2000"/>
              <a:buFont typeface="Arial"/>
              <a:buChar char="•"/>
            </a:pPr>
            <a:r>
              <a:rPr b="0" i="0" lang="en-GB" sz="2000" u="none" cap="none" strike="noStrike">
                <a:solidFill>
                  <a:schemeClr val="dk1"/>
                </a:solidFill>
                <a:latin typeface="Cabin"/>
                <a:ea typeface="Cabin"/>
                <a:cs typeface="Cabin"/>
                <a:sym typeface="Cabin"/>
              </a:rPr>
              <a:t>G4DS simulates result of dark matter interaction within TPC</a:t>
            </a:r>
            <a:endParaRPr b="0" i="0" sz="1400" u="none" cap="none" strike="noStrike">
              <a:solidFill>
                <a:schemeClr val="dk1"/>
              </a:solidFill>
              <a:latin typeface="Arial"/>
              <a:ea typeface="Arial"/>
              <a:cs typeface="Arial"/>
              <a:sym typeface="Arial"/>
            </a:endParaRPr>
          </a:p>
          <a:p>
            <a:pPr indent="-355600" lvl="0" marL="457200" marR="0" rtl="0" algn="l">
              <a:lnSpc>
                <a:spcPct val="100000"/>
              </a:lnSpc>
              <a:spcBef>
                <a:spcPts val="2600"/>
              </a:spcBef>
              <a:spcAft>
                <a:spcPts val="0"/>
              </a:spcAft>
              <a:buClr>
                <a:schemeClr val="dk1"/>
              </a:buClr>
              <a:buSzPts val="2000"/>
              <a:buFont typeface="Arial"/>
              <a:buChar char="•"/>
            </a:pPr>
            <a:r>
              <a:rPr b="0" i="0" lang="en-GB" sz="2000" u="none" cap="none" strike="noStrike">
                <a:solidFill>
                  <a:schemeClr val="dk1"/>
                </a:solidFill>
                <a:latin typeface="Cabin"/>
                <a:ea typeface="Cabin"/>
                <a:cs typeface="Cabin"/>
                <a:sym typeface="Cabin"/>
              </a:rPr>
              <a:t>Each dark matter mass ( m</a:t>
            </a:r>
            <a:r>
              <a:rPr b="0" baseline="-25000" i="0" lang="en-GB" sz="2000" u="none" cap="none" strike="noStrike">
                <a:solidFill>
                  <a:schemeClr val="dk1"/>
                </a:solidFill>
                <a:latin typeface="Cabin"/>
                <a:ea typeface="Cabin"/>
                <a:cs typeface="Cabin"/>
                <a:sym typeface="Cabin"/>
              </a:rPr>
              <a:t>𝝌 </a:t>
            </a:r>
            <a:r>
              <a:rPr b="0" i="0" lang="en-GB" sz="2000" u="none" cap="none" strike="noStrike">
                <a:solidFill>
                  <a:schemeClr val="dk1"/>
                </a:solidFill>
                <a:latin typeface="Cabin"/>
                <a:ea typeface="Cabin"/>
                <a:cs typeface="Cabin"/>
                <a:sym typeface="Cabin"/>
              </a:rPr>
              <a:t>) has a unique nuclear recoil spectrum</a:t>
            </a:r>
            <a:endParaRPr b="0" i="0" sz="1400" u="none" cap="none" strike="noStrike">
              <a:solidFill>
                <a:schemeClr val="dk1"/>
              </a:solidFill>
              <a:latin typeface="Arial"/>
              <a:ea typeface="Arial"/>
              <a:cs typeface="Arial"/>
              <a:sym typeface="Arial"/>
            </a:endParaRPr>
          </a:p>
          <a:p>
            <a:pPr indent="-355600" lvl="0" marL="457200" marR="0" rtl="0" algn="l">
              <a:lnSpc>
                <a:spcPct val="100000"/>
              </a:lnSpc>
              <a:spcBef>
                <a:spcPts val="2600"/>
              </a:spcBef>
              <a:spcAft>
                <a:spcPts val="0"/>
              </a:spcAft>
              <a:buClr>
                <a:schemeClr val="dk1"/>
              </a:buClr>
              <a:buSzPts val="2000"/>
              <a:buFont typeface="Arial"/>
              <a:buChar char="•"/>
            </a:pPr>
            <a:r>
              <a:rPr b="0" i="0" lang="en-GB" sz="2000" u="none" cap="none" strike="noStrike">
                <a:solidFill>
                  <a:schemeClr val="dk1"/>
                </a:solidFill>
                <a:latin typeface="Cabin"/>
                <a:ea typeface="Cabin"/>
                <a:cs typeface="Cabin"/>
                <a:sym typeface="Cabin"/>
              </a:rPr>
              <a:t>For each nuclear recoil energy, we expect unique distributions of S1, S2, and f200</a:t>
            </a:r>
            <a:endParaRPr b="0" i="0" sz="2000" u="none" cap="none" strike="noStrike">
              <a:solidFill>
                <a:srgbClr val="000000"/>
              </a:solidFill>
              <a:latin typeface="Cabin"/>
              <a:ea typeface="Cabin"/>
              <a:cs typeface="Cabin"/>
              <a:sym typeface="Cabin"/>
            </a:endParaRPr>
          </a:p>
        </p:txBody>
      </p:sp>
      <p:sp>
        <p:nvSpPr>
          <p:cNvPr id="179" name="Google Shape;179;p8"/>
          <p:cNvSpPr/>
          <p:nvPr/>
        </p:nvSpPr>
        <p:spPr>
          <a:xfrm>
            <a:off x="1021500" y="3529525"/>
            <a:ext cx="7278300" cy="3981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700"/>
              <a:buFont typeface="Arial"/>
              <a:buNone/>
            </a:pPr>
            <a:r>
              <a:rPr b="0" i="1" lang="en-GB" sz="1700" u="none" cap="none" strike="noStrike">
                <a:solidFill>
                  <a:srgbClr val="000000"/>
                </a:solidFill>
                <a:latin typeface="Cabin"/>
                <a:ea typeface="Cabin"/>
                <a:cs typeface="Cabin"/>
                <a:sym typeface="Cabin"/>
              </a:rPr>
              <a:t>Example of S1, S2, f200 distribution for 100 keV elastic nuclear recoil (signal)</a:t>
            </a:r>
            <a:endParaRPr b="0" i="1" sz="1700" u="none" cap="none" strike="noStrike">
              <a:solidFill>
                <a:schemeClr val="dk1"/>
              </a:solidFill>
              <a:latin typeface="Cabin"/>
              <a:ea typeface="Cabin"/>
              <a:cs typeface="Cabin"/>
              <a:sym typeface="Cabin"/>
            </a:endParaRPr>
          </a:p>
          <a:p>
            <a:pPr indent="0" lvl="0" marL="0" marR="0" rtl="0" algn="ctr">
              <a:lnSpc>
                <a:spcPct val="100000"/>
              </a:lnSpc>
              <a:spcBef>
                <a:spcPts val="0"/>
              </a:spcBef>
              <a:spcAft>
                <a:spcPts val="0"/>
              </a:spcAft>
              <a:buClr>
                <a:srgbClr val="000000"/>
              </a:buClr>
              <a:buSzPts val="2100"/>
              <a:buFont typeface="Arial"/>
              <a:buNone/>
            </a:pPr>
            <a:br>
              <a:rPr b="0" i="1" lang="en-GB" sz="2100" u="none" cap="none" strike="noStrike">
                <a:solidFill>
                  <a:schemeClr val="dk1"/>
                </a:solidFill>
                <a:latin typeface="Calibri"/>
                <a:ea typeface="Calibri"/>
                <a:cs typeface="Calibri"/>
                <a:sym typeface="Calibri"/>
              </a:rPr>
            </a:br>
            <a:endParaRPr b="0" i="1" sz="2100" u="none" cap="none" strike="noStrike">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sp>
        <p:nvSpPr>
          <p:cNvPr id="184" name="Google Shape;184;p11"/>
          <p:cNvSpPr txBox="1"/>
          <p:nvPr>
            <p:ph idx="1" type="body"/>
          </p:nvPr>
        </p:nvSpPr>
        <p:spPr>
          <a:xfrm>
            <a:off x="1770063" y="34925"/>
            <a:ext cx="6742200" cy="458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800"/>
              <a:buNone/>
            </a:pPr>
            <a:r>
              <a:rPr b="1" lang="en-GB" sz="2800">
                <a:solidFill>
                  <a:schemeClr val="lt1"/>
                </a:solidFill>
                <a:latin typeface="Calibri"/>
                <a:ea typeface="Calibri"/>
                <a:cs typeface="Calibri"/>
                <a:sym typeface="Calibri"/>
              </a:rPr>
              <a:t>G4DS</a:t>
            </a:r>
            <a:endParaRPr/>
          </a:p>
        </p:txBody>
      </p:sp>
      <p:sp>
        <p:nvSpPr>
          <p:cNvPr id="185" name="Google Shape;185;p11"/>
          <p:cNvSpPr/>
          <p:nvPr/>
        </p:nvSpPr>
        <p:spPr>
          <a:xfrm>
            <a:off x="115887" y="3602099"/>
            <a:ext cx="8396288" cy="1656864"/>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1" i="0" lang="en-GB" sz="3200" u="none" cap="none" strike="noStrike">
                <a:solidFill>
                  <a:schemeClr val="dk1"/>
                </a:solidFill>
                <a:latin typeface="Cabin"/>
                <a:ea typeface="Cabin"/>
                <a:cs typeface="Cabin"/>
                <a:sym typeface="Cabin"/>
              </a:rPr>
              <a:t>Advantages</a:t>
            </a:r>
            <a:br>
              <a:rPr b="0" i="0" lang="en-GB" sz="2400" u="none" cap="none" strike="noStrike">
                <a:solidFill>
                  <a:schemeClr val="dk1"/>
                </a:solidFill>
                <a:latin typeface="Cabin"/>
                <a:ea typeface="Cabin"/>
                <a:cs typeface="Cabin"/>
                <a:sym typeface="Cabin"/>
              </a:rPr>
            </a:br>
            <a:endParaRPr b="0" i="0" sz="2400" u="none" cap="none" strike="noStrike">
              <a:solidFill>
                <a:schemeClr val="dk1"/>
              </a:solidFill>
              <a:latin typeface="Cabin"/>
              <a:ea typeface="Cabin"/>
              <a:cs typeface="Cabin"/>
              <a:sym typeface="Cabin"/>
            </a:endParaRPr>
          </a:p>
          <a:p>
            <a:pPr indent="-317500" lvl="0" marL="457200" marR="0" rtl="0" algn="l">
              <a:lnSpc>
                <a:spcPct val="100000"/>
              </a:lnSpc>
              <a:spcBef>
                <a:spcPts val="0"/>
              </a:spcBef>
              <a:spcAft>
                <a:spcPts val="0"/>
              </a:spcAft>
              <a:buClr>
                <a:srgbClr val="000000"/>
              </a:buClr>
              <a:buSzPts val="1400"/>
              <a:buFont typeface="Arial"/>
              <a:buChar char="●"/>
            </a:pPr>
            <a:r>
              <a:rPr b="0" i="0" lang="en-GB" sz="2200" u="none" cap="none" strike="noStrike">
                <a:solidFill>
                  <a:schemeClr val="dk1"/>
                </a:solidFill>
                <a:latin typeface="Cabin"/>
                <a:ea typeface="Cabin"/>
                <a:cs typeface="Cabin"/>
                <a:sym typeface="Cabin"/>
              </a:rPr>
              <a:t>Accurate as it is proven to model real data well</a:t>
            </a:r>
            <a:endParaRPr b="0" i="0" sz="1200" u="none" cap="none" strike="noStrike">
              <a:solidFill>
                <a:srgbClr val="000000"/>
              </a:solidFill>
              <a:latin typeface="Arial"/>
              <a:ea typeface="Arial"/>
              <a:cs typeface="Arial"/>
              <a:sym typeface="Arial"/>
            </a:endParaRPr>
          </a:p>
          <a:p>
            <a:pPr indent="-317500" lvl="0" marL="457200" marR="0" rtl="0" algn="l">
              <a:lnSpc>
                <a:spcPct val="100000"/>
              </a:lnSpc>
              <a:spcBef>
                <a:spcPts val="0"/>
              </a:spcBef>
              <a:spcAft>
                <a:spcPts val="0"/>
              </a:spcAft>
              <a:buClr>
                <a:srgbClr val="000000"/>
              </a:buClr>
              <a:buSzPts val="1400"/>
              <a:buFont typeface="Arial"/>
              <a:buChar char="●"/>
            </a:pPr>
            <a:r>
              <a:rPr b="0" i="0" lang="en-GB" sz="2200" u="none" cap="none" strike="noStrike">
                <a:solidFill>
                  <a:schemeClr val="dk1"/>
                </a:solidFill>
                <a:latin typeface="Cabin"/>
                <a:ea typeface="Cabin"/>
                <a:cs typeface="Cabin"/>
                <a:sym typeface="Cabin"/>
              </a:rPr>
              <a:t>Used widely in particle physics so known to be trustworthy</a:t>
            </a:r>
            <a:endParaRPr b="0" i="0" sz="1200" u="none" cap="none" strike="noStrike">
              <a:solidFill>
                <a:srgbClr val="000000"/>
              </a:solidFill>
              <a:latin typeface="Arial"/>
              <a:ea typeface="Arial"/>
              <a:cs typeface="Arial"/>
              <a:sym typeface="Arial"/>
            </a:endParaRPr>
          </a:p>
        </p:txBody>
      </p:sp>
      <p:sp>
        <p:nvSpPr>
          <p:cNvPr id="186" name="Google Shape;186;p11"/>
          <p:cNvSpPr/>
          <p:nvPr/>
        </p:nvSpPr>
        <p:spPr>
          <a:xfrm>
            <a:off x="115887" y="1229706"/>
            <a:ext cx="8396287" cy="2026196"/>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1" i="0" lang="en-GB" sz="3200" u="none" cap="none" strike="noStrike">
                <a:solidFill>
                  <a:schemeClr val="dk1"/>
                </a:solidFill>
                <a:latin typeface="Cabin"/>
                <a:ea typeface="Cabin"/>
                <a:cs typeface="Cabin"/>
                <a:sym typeface="Cabin"/>
              </a:rPr>
              <a:t>Disadvantages</a:t>
            </a:r>
            <a:br>
              <a:rPr b="0" i="0" lang="en-GB" sz="2400" u="none" cap="none" strike="noStrike">
                <a:solidFill>
                  <a:schemeClr val="dk1"/>
                </a:solidFill>
                <a:latin typeface="Cabin"/>
                <a:ea typeface="Cabin"/>
                <a:cs typeface="Cabin"/>
                <a:sym typeface="Cabin"/>
              </a:rPr>
            </a:br>
            <a:endParaRPr b="0" i="0" sz="2400" u="none" cap="none" strike="noStrike">
              <a:solidFill>
                <a:schemeClr val="dk1"/>
              </a:solidFill>
              <a:latin typeface="Cabin"/>
              <a:ea typeface="Cabin"/>
              <a:cs typeface="Cabin"/>
              <a:sym typeface="Cabin"/>
            </a:endParaRPr>
          </a:p>
          <a:p>
            <a:pPr indent="-355600" lvl="0" marL="457200" marR="0" rtl="0" algn="l">
              <a:lnSpc>
                <a:spcPct val="100000"/>
              </a:lnSpc>
              <a:spcBef>
                <a:spcPts val="0"/>
              </a:spcBef>
              <a:spcAft>
                <a:spcPts val="0"/>
              </a:spcAft>
              <a:buClr>
                <a:schemeClr val="dk1"/>
              </a:buClr>
              <a:buSzPts val="2000"/>
              <a:buFont typeface="Cabin"/>
              <a:buChar char="●"/>
            </a:pPr>
            <a:r>
              <a:rPr b="0" i="0" lang="en-GB" sz="2000" u="none" cap="none" strike="noStrike">
                <a:solidFill>
                  <a:schemeClr val="dk1"/>
                </a:solidFill>
                <a:latin typeface="Cabin"/>
                <a:ea typeface="Cabin"/>
                <a:cs typeface="Cabin"/>
                <a:sym typeface="Cabin"/>
              </a:rPr>
              <a:t>Very slow for tracking large number of photons (S2 &gt;&gt; S1)</a:t>
            </a:r>
            <a:endParaRPr b="0" i="0" sz="1000" u="none" cap="none" strike="noStrike">
              <a:solidFill>
                <a:srgbClr val="000000"/>
              </a:solidFill>
              <a:latin typeface="Arial"/>
              <a:ea typeface="Arial"/>
              <a:cs typeface="Arial"/>
              <a:sym typeface="Arial"/>
            </a:endParaRPr>
          </a:p>
          <a:p>
            <a:pPr indent="-355600" lvl="0" marL="457200" marR="0" rtl="0" algn="l">
              <a:lnSpc>
                <a:spcPct val="100000"/>
              </a:lnSpc>
              <a:spcBef>
                <a:spcPts val="0"/>
              </a:spcBef>
              <a:spcAft>
                <a:spcPts val="0"/>
              </a:spcAft>
              <a:buClr>
                <a:schemeClr val="dk1"/>
              </a:buClr>
              <a:buSzPts val="2000"/>
              <a:buFont typeface="Cabin"/>
              <a:buChar char="●"/>
            </a:pPr>
            <a:r>
              <a:rPr b="0" i="0" lang="en-GB" sz="2000" u="none" cap="none" strike="noStrike">
                <a:solidFill>
                  <a:schemeClr val="dk1"/>
                </a:solidFill>
                <a:latin typeface="Cabin"/>
                <a:ea typeface="Cabin"/>
                <a:cs typeface="Cabin"/>
                <a:sym typeface="Cabin"/>
              </a:rPr>
              <a:t>Changing initial setup (for tuning of simulation, generation of new signal or background models) means full re-simulation</a:t>
            </a:r>
            <a:endParaRPr b="0" i="0" sz="10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2012-05-25T13:28:06Z</dcterms:created>
  <dc:creator>Darren Price</dc:creator>
</cp:coreProperties>
</file>