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8"/>
  </p:notesMasterIdLst>
  <p:sldIdLst>
    <p:sldId id="258" r:id="rId2"/>
    <p:sldId id="259" r:id="rId3"/>
    <p:sldId id="262" r:id="rId4"/>
    <p:sldId id="263" r:id="rId5"/>
    <p:sldId id="273" r:id="rId6"/>
    <p:sldId id="260" r:id="rId7"/>
    <p:sldId id="261" r:id="rId8"/>
    <p:sldId id="264" r:id="rId9"/>
    <p:sldId id="266" r:id="rId10"/>
    <p:sldId id="267" r:id="rId11"/>
    <p:sldId id="265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65" autoAdjust="0"/>
    <p:restoredTop sz="94643" autoAdjust="0"/>
  </p:normalViewPr>
  <p:slideViewPr>
    <p:cSldViewPr snapToGrid="0">
      <p:cViewPr varScale="1">
        <p:scale>
          <a:sx n="110" d="100"/>
          <a:sy n="110" d="100"/>
        </p:scale>
        <p:origin x="10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1884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BF9A85-0B5D-45BC-8665-D92D942DEFB6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080E0-77E9-4D79-9DE0-E4CF2B74CA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575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7550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29267" y="171425"/>
            <a:ext cx="10046422" cy="61597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Title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4765" y="152910"/>
            <a:ext cx="656934" cy="64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913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9794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29267" y="171425"/>
            <a:ext cx="10046422" cy="615975"/>
          </a:xfrm>
          <a:prstGeom prst="rect">
            <a:avLst/>
          </a:prstGeom>
        </p:spPr>
        <p:txBody>
          <a:bodyPr/>
          <a:lstStyle>
            <a:lvl1pPr algn="l">
              <a:defRPr baseline="0"/>
            </a:lvl1pPr>
          </a:lstStyle>
          <a:p>
            <a:r>
              <a:rPr lang="en-US" dirty="0" smtClean="0"/>
              <a:t>New Tasks Coming soon…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40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6175" y="1852612"/>
            <a:ext cx="857250" cy="8667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1412" y="2881311"/>
            <a:ext cx="866775" cy="857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3311" y="3823229"/>
            <a:ext cx="94297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139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0738624" y="6389648"/>
            <a:ext cx="122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3E62C39-EF42-473D-8AE1-0A5377474EE5}" type="slidenum">
              <a:rPr lang="en-US" sz="1400" smtClean="0">
                <a:solidFill>
                  <a:schemeClr val="tx1"/>
                </a:solidFill>
                <a:latin typeface="Consolas" panose="020B0609020204030204" pitchFamily="49" charset="0"/>
              </a:rPr>
              <a:t>‹#›</a:t>
            </a:fld>
            <a:r>
              <a:rPr lang="en-US" sz="1400" dirty="0" smtClean="0">
                <a:solidFill>
                  <a:schemeClr val="tx1"/>
                </a:solidFill>
                <a:latin typeface="Consolas" panose="020B0609020204030204" pitchFamily="49" charset="0"/>
              </a:rPr>
              <a:t> of </a:t>
            </a:r>
            <a:r>
              <a:rPr lang="en-US" sz="1400" dirty="0" smtClean="0">
                <a:solidFill>
                  <a:schemeClr val="tx1"/>
                </a:solidFill>
                <a:latin typeface="Consolas" panose="020B0609020204030204" pitchFamily="49" charset="0"/>
              </a:rPr>
              <a:t>16</a:t>
            </a:r>
            <a:endParaRPr lang="en-US" sz="800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90881" y="6389647"/>
            <a:ext cx="296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1"/>
                </a:solidFill>
                <a:latin typeface="Consolas" panose="020B0609020204030204" pitchFamily="49" charset="0"/>
              </a:rPr>
              <a:t>Sebastien.Blanchard@cern.ch</a:t>
            </a:r>
            <a:endParaRPr lang="en-US" sz="800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90881" y="6434251"/>
            <a:ext cx="117743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7361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1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317395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79231" y="1947475"/>
            <a:ext cx="10496458" cy="1569452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dirty="0" smtClean="0"/>
              <a:t>Topic: Standard </a:t>
            </a:r>
            <a:r>
              <a:rPr lang="en-GB" dirty="0"/>
              <a:t>animation of device </a:t>
            </a:r>
            <a:r>
              <a:rPr lang="en-GB" dirty="0" smtClean="0"/>
              <a:t>widgets</a:t>
            </a:r>
            <a:endParaRPr lang="en-GB" dirty="0"/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1329267" y="171425"/>
            <a:ext cx="10046422" cy="114876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Vacuum Supervisory applications Users’ meeting</a:t>
            </a:r>
            <a:endParaRPr lang="en-GB" sz="3600" dirty="0"/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1104249" y="3242872"/>
            <a:ext cx="10046422" cy="114876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Goal: Discussions and decisions to standardize device widget animation</a:t>
            </a:r>
            <a:endParaRPr lang="en-GB" sz="3600" dirty="0"/>
          </a:p>
        </p:txBody>
      </p:sp>
      <p:sp>
        <p:nvSpPr>
          <p:cNvPr id="39" name="Rectangle 38"/>
          <p:cNvSpPr/>
          <p:nvPr/>
        </p:nvSpPr>
        <p:spPr>
          <a:xfrm>
            <a:off x="2309445" y="4391637"/>
            <a:ext cx="98825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</a:rPr>
              <a:t>Approval discussion for the EDMS doc </a:t>
            </a:r>
            <a:r>
              <a:rPr lang="en-GB" sz="24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https://edms.cern.ch/document/2317395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</a:rPr>
              <a:t>"Device Widget Animation in Vacuum Supervisory Applications"</a:t>
            </a:r>
          </a:p>
        </p:txBody>
      </p:sp>
    </p:spTree>
    <p:extLst>
      <p:ext uri="{BB962C8B-B14F-4D97-AF65-F5344CB8AC3E}">
        <p14:creationId xmlns:p14="http://schemas.microsoft.com/office/powerpoint/2010/main" val="3302246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83085" y="571585"/>
            <a:ext cx="11317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Pumping Group</a:t>
            </a:r>
            <a:r>
              <a:rPr lang="en-GB" sz="2000" dirty="0" smtClean="0">
                <a:solidFill>
                  <a:srgbClr val="002060"/>
                </a:solidFill>
              </a:rPr>
              <a:t> p.8 </a:t>
            </a:r>
            <a:r>
              <a:rPr lang="en-GB" sz="2000" dirty="0">
                <a:solidFill>
                  <a:srgbClr val="002060"/>
                </a:solidFill>
              </a:rPr>
              <a:t>“This is different from the animation the new groups </a:t>
            </a:r>
            <a:r>
              <a:rPr lang="en-GB" sz="2000" dirty="0" smtClean="0">
                <a:solidFill>
                  <a:srgbClr val="002060"/>
                </a:solidFill>
              </a:rPr>
              <a:t>have</a:t>
            </a:r>
            <a:r>
              <a:rPr lang="en-GB" sz="2000" dirty="0">
                <a:solidFill>
                  <a:srgbClr val="002060"/>
                </a:solidFill>
              </a:rPr>
              <a:t>? We cannot have half </a:t>
            </a:r>
            <a:r>
              <a:rPr lang="en-GB" sz="2000" dirty="0" err="1">
                <a:solidFill>
                  <a:srgbClr val="002060"/>
                </a:solidFill>
              </a:rPr>
              <a:t>color</a:t>
            </a:r>
            <a:r>
              <a:rPr lang="en-GB" sz="2000" dirty="0">
                <a:solidFill>
                  <a:srgbClr val="002060"/>
                </a:solidFill>
              </a:rPr>
              <a:t> . This is practically impossible to follow </a:t>
            </a:r>
            <a:r>
              <a:rPr lang="en-GB" sz="2000" dirty="0" smtClean="0">
                <a:solidFill>
                  <a:srgbClr val="002060"/>
                </a:solidFill>
              </a:rPr>
              <a:t>” (Giuseppe) 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350477" y="39858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2350477" y="8875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350477" y="8875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2512402" y="212638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2512402" y="258358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60" name="Picture 20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207" y="1679664"/>
            <a:ext cx="9943610" cy="474456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11201" y="1195095"/>
            <a:ext cx="110897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Jaime requested different animations for all the below states. This is not possible with a single color, so the body has been split horizontally in two areas.</a:t>
            </a:r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2710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32175" y="344409"/>
            <a:ext cx="11317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Pumping Group</a:t>
            </a:r>
            <a:r>
              <a:rPr lang="en-GB" sz="2000" dirty="0" smtClean="0">
                <a:solidFill>
                  <a:srgbClr val="002060"/>
                </a:solidFill>
              </a:rPr>
              <a:t> p.8 </a:t>
            </a:r>
            <a:r>
              <a:rPr lang="en-GB" sz="2000" dirty="0">
                <a:solidFill>
                  <a:srgbClr val="002060"/>
                </a:solidFill>
              </a:rPr>
              <a:t>“The white </a:t>
            </a:r>
            <a:r>
              <a:rPr lang="en-GB" sz="2000" dirty="0" err="1">
                <a:solidFill>
                  <a:srgbClr val="002060"/>
                </a:solidFill>
              </a:rPr>
              <a:t>color</a:t>
            </a:r>
            <a:r>
              <a:rPr lang="en-GB" sz="2000" dirty="0">
                <a:solidFill>
                  <a:srgbClr val="002060"/>
                </a:solidFill>
              </a:rPr>
              <a:t> is wrong, this is defined as stopped. The error code should be the purple, and the not nominal speed should be </a:t>
            </a:r>
            <a:r>
              <a:rPr lang="en-GB" sz="2000" dirty="0" smtClean="0">
                <a:solidFill>
                  <a:srgbClr val="002060"/>
                </a:solidFill>
              </a:rPr>
              <a:t>orange? ” (Giuseppe) </a:t>
            </a:r>
            <a:endParaRPr lang="en-GB" sz="2000" dirty="0">
              <a:solidFill>
                <a:srgbClr val="00206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679831" y="2136814"/>
            <a:ext cx="822543" cy="522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780940" y="2512365"/>
            <a:ext cx="474662" cy="259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901" y="1177839"/>
            <a:ext cx="14414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350477" y="39858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2350477" y="8875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350477" y="8875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4" name="Picture 2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45" y="2136814"/>
            <a:ext cx="3706495" cy="3145790"/>
          </a:xfrm>
          <a:prstGeom prst="rect">
            <a:avLst/>
          </a:prstGeom>
          <a:noFill/>
        </p:spPr>
      </p:pic>
      <p:pic>
        <p:nvPicPr>
          <p:cNvPr id="25" name="Picture 2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374" y="2736104"/>
            <a:ext cx="3706495" cy="2164080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1074445" y="5458100"/>
            <a:ext cx="10596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Decision: Keep the split animation or roll back to single </a:t>
            </a:r>
            <a:r>
              <a:rPr lang="en-GB" sz="2000" b="1" dirty="0" err="1" smtClean="0"/>
              <a:t>color</a:t>
            </a:r>
            <a:r>
              <a:rPr lang="en-GB" sz="2000" b="1" dirty="0" smtClean="0"/>
              <a:t> (current LHC app animation)?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795441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83085" y="571585"/>
            <a:ext cx="11317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Pumping Group</a:t>
            </a:r>
            <a:r>
              <a:rPr lang="en-GB" sz="2000" dirty="0" smtClean="0">
                <a:solidFill>
                  <a:srgbClr val="002060"/>
                </a:solidFill>
              </a:rPr>
              <a:t> p.8 </a:t>
            </a:r>
            <a:r>
              <a:rPr lang="en-GB" sz="2000" dirty="0">
                <a:solidFill>
                  <a:srgbClr val="002060"/>
                </a:solidFill>
              </a:rPr>
              <a:t>“Why not to have the TMP in </a:t>
            </a:r>
            <a:r>
              <a:rPr lang="en-GB" sz="2000" dirty="0" smtClean="0">
                <a:solidFill>
                  <a:srgbClr val="002060"/>
                </a:solidFill>
              </a:rPr>
              <a:t>green/yellow?” (Julien) 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350477" y="39858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2350477" y="8875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350477" y="8875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2512402" y="212638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263" y="895449"/>
            <a:ext cx="1582582" cy="17123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5939" y="3811345"/>
            <a:ext cx="1641231" cy="177379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02266" y="979608"/>
            <a:ext cx="11089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document :</a:t>
            </a:r>
            <a:endParaRPr lang="en-GB" sz="2000" dirty="0" smtClean="0"/>
          </a:p>
          <a:p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927337" y="3535973"/>
            <a:ext cx="11089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You mean changing to:</a:t>
            </a:r>
            <a:endParaRPr lang="en-GB" sz="20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497014"/>
              </p:ext>
            </p:extLst>
          </p:nvPr>
        </p:nvGraphicFramePr>
        <p:xfrm>
          <a:off x="4862851" y="979608"/>
          <a:ext cx="3681791" cy="2118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9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85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24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NOMINAL</a:t>
                      </a:r>
                      <a:r>
                        <a:rPr lang="en-GB" sz="1100" b="1" baseline="0" dirty="0" smtClean="0">
                          <a:solidFill>
                            <a:schemeClr val="tx1"/>
                          </a:solidFill>
                        </a:rPr>
                        <a:t> SPEED</a:t>
                      </a:r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 STATE</a:t>
                      </a:r>
                      <a:r>
                        <a:rPr lang="en-GB" sz="1100" b="1" baseline="0" dirty="0" smtClean="0">
                          <a:solidFill>
                            <a:schemeClr val="tx1"/>
                          </a:solidFill>
                        </a:rPr>
                        <a:t> COLOR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dirty="0" smtClean="0">
                          <a:solidFill>
                            <a:schemeClr val="tx1"/>
                          </a:solidFill>
                        </a:rPr>
                        <a:t>Top body filled colour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PRIORITY</a:t>
                      </a:r>
                      <a:endParaRPr lang="en-GB" sz="9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NOT REMOTE CONTROLLED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Grey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r>
                        <a:rPr lang="en-GB" sz="1050" i="1" dirty="0" smtClean="0">
                          <a:solidFill>
                            <a:schemeClr val="tx1"/>
                          </a:solidFill>
                        </a:rPr>
                        <a:t>Highest</a:t>
                      </a: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050" i="1" dirty="0" smtClean="0">
                          <a:solidFill>
                            <a:schemeClr val="tx1"/>
                          </a:solidFill>
                        </a:rPr>
                        <a:t>Lowest</a:t>
                      </a:r>
                      <a:endParaRPr lang="en-GB" sz="105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  COMMUNICATION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Blue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ERROR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Red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WARNING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Yellow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4982533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NOT NOMINAL SPEED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White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NOMINAL SPEED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Green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972574"/>
              </p:ext>
            </p:extLst>
          </p:nvPr>
        </p:nvGraphicFramePr>
        <p:xfrm>
          <a:off x="4862850" y="3853216"/>
          <a:ext cx="3681791" cy="1822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9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85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24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NOMINAL</a:t>
                      </a:r>
                      <a:r>
                        <a:rPr lang="en-GB" sz="1100" b="1" baseline="0" dirty="0" smtClean="0">
                          <a:solidFill>
                            <a:schemeClr val="tx1"/>
                          </a:solidFill>
                        </a:rPr>
                        <a:t> SPEED</a:t>
                      </a:r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 STATE</a:t>
                      </a:r>
                      <a:r>
                        <a:rPr lang="en-GB" sz="1100" b="1" baseline="0" dirty="0" smtClean="0">
                          <a:solidFill>
                            <a:schemeClr val="tx1"/>
                          </a:solidFill>
                        </a:rPr>
                        <a:t> COLOR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dirty="0" smtClean="0">
                          <a:solidFill>
                            <a:schemeClr val="tx1"/>
                          </a:solidFill>
                        </a:rPr>
                        <a:t>Top body filled colour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PRIORITY</a:t>
                      </a:r>
                      <a:endParaRPr lang="en-GB" sz="9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NOT REMOTE CONTROLLED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Grey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r>
                        <a:rPr lang="en-GB" sz="1050" i="1" dirty="0" smtClean="0">
                          <a:solidFill>
                            <a:schemeClr val="tx1"/>
                          </a:solidFill>
                        </a:rPr>
                        <a:t>Highest</a:t>
                      </a: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050" i="1" dirty="0" smtClean="0">
                          <a:solidFill>
                            <a:schemeClr val="tx1"/>
                          </a:solidFill>
                        </a:rPr>
                        <a:t>Lowest</a:t>
                      </a:r>
                      <a:endParaRPr lang="en-GB" sz="105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  COMMUNICATION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Blue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ERROR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Red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NOT NOMINAL SPEED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White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NOMINAL SPEED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Green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136856" y="578456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/>
              <a:t>Decision: </a:t>
            </a:r>
            <a:r>
              <a:rPr lang="en-GB" b="1" dirty="0" smtClean="0"/>
              <a:t> Agree with change?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9493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83085" y="571585"/>
            <a:ext cx="11317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Pumping Group</a:t>
            </a:r>
            <a:r>
              <a:rPr lang="en-GB" sz="2000" dirty="0" smtClean="0">
                <a:solidFill>
                  <a:srgbClr val="002060"/>
                </a:solidFill>
              </a:rPr>
              <a:t> </a:t>
            </a:r>
            <a:r>
              <a:rPr lang="en-GB" sz="2000" dirty="0">
                <a:solidFill>
                  <a:srgbClr val="002060"/>
                </a:solidFill>
              </a:rPr>
              <a:t>p.8 “: I am surprised that the Recovering Mode (VVR open) exists  I find it very dangerous for the above VVR vacuum </a:t>
            </a:r>
            <a:r>
              <a:rPr lang="en-GB" sz="2000" dirty="0" smtClean="0">
                <a:solidFill>
                  <a:srgbClr val="002060"/>
                </a:solidFill>
              </a:rPr>
              <a:t>system” (Eric) 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350477" y="39858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2350477" y="8875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350477" y="8875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2512402" y="212638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2512402" y="258358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1201" y="1195095"/>
            <a:ext cx="110897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This document is not a functional specification for pumping group.</a:t>
            </a:r>
          </a:p>
          <a:p>
            <a:r>
              <a:rPr lang="en-US" sz="2000" dirty="0" smtClean="0"/>
              <a:t>This mode is only for Insulation Vacuum pumping group. </a:t>
            </a:r>
          </a:p>
          <a:p>
            <a:endParaRPr lang="en-GB" sz="2000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54646" y="2927326"/>
            <a:ext cx="1487366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Recovering</a:t>
            </a:r>
            <a:endParaRPr lang="en-GB" sz="14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(VVR open)</a:t>
            </a:r>
            <a:endParaRPr lang="en-GB" sz="14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921" y="1902981"/>
            <a:ext cx="561975" cy="105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1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83085" y="571585"/>
            <a:ext cx="11317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2060"/>
                </a:solidFill>
              </a:rPr>
              <a:t>Hardware Alarm </a:t>
            </a:r>
            <a:r>
              <a:rPr lang="en-GB" sz="2000" dirty="0">
                <a:solidFill>
                  <a:srgbClr val="002060"/>
                </a:solidFill>
              </a:rPr>
              <a:t>Group</a:t>
            </a:r>
            <a:r>
              <a:rPr lang="en-GB" sz="2000" dirty="0" smtClean="0">
                <a:solidFill>
                  <a:srgbClr val="002060"/>
                </a:solidFill>
              </a:rPr>
              <a:t> </a:t>
            </a:r>
            <a:r>
              <a:rPr lang="en-GB" sz="2000" dirty="0">
                <a:solidFill>
                  <a:srgbClr val="002060"/>
                </a:solidFill>
              </a:rPr>
              <a:t>p.9 “Again, yellow is warning, Orange for specific status, Error for purple, I do not know why Red is BAD and what does it means, but makes no sense</a:t>
            </a:r>
            <a:r>
              <a:rPr lang="en-GB" sz="2000" dirty="0" smtClean="0">
                <a:solidFill>
                  <a:srgbClr val="002060"/>
                </a:solidFill>
              </a:rPr>
              <a:t>.” (Giuseppe)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350477" y="39858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2350477" y="8875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350477" y="8875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2512402" y="212638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2512402" y="258358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1205" y="1567918"/>
            <a:ext cx="110897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There is no warning status for Hardware Alarm, so I remove the warning row from the table.</a:t>
            </a:r>
          </a:p>
          <a:p>
            <a:r>
              <a:rPr lang="en-US" sz="2000" dirty="0" smtClean="0"/>
              <a:t>There is no specific status for this device type, so no ORANGE (actually most of the device types have no specific status)</a:t>
            </a:r>
          </a:p>
          <a:p>
            <a:endParaRPr lang="en-US" sz="2000" dirty="0" smtClean="0"/>
          </a:p>
          <a:p>
            <a:r>
              <a:rPr lang="en-US" sz="2000" dirty="0" smtClean="0"/>
              <a:t>BAD means alarm is raised, (the output signal of the alarm is low) </a:t>
            </a:r>
            <a:r>
              <a:rPr lang="en-US" sz="2000" b="1" dirty="0" smtClean="0"/>
              <a:t>if not RED what should be the color?</a:t>
            </a:r>
          </a:p>
          <a:p>
            <a:endParaRPr lang="en-GB" sz="2000" b="1" dirty="0"/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434" y="3417629"/>
            <a:ext cx="5057043" cy="26900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791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83085" y="571585"/>
            <a:ext cx="11317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2060"/>
                </a:solidFill>
              </a:rPr>
              <a:t>Hardware Alarm Group </a:t>
            </a:r>
            <a:r>
              <a:rPr lang="en-GB" sz="2000" dirty="0">
                <a:solidFill>
                  <a:srgbClr val="002060"/>
                </a:solidFill>
              </a:rPr>
              <a:t>p.10 “If you cannot change the </a:t>
            </a:r>
            <a:r>
              <a:rPr lang="en-GB" sz="2000" dirty="0" err="1">
                <a:solidFill>
                  <a:srgbClr val="002060"/>
                </a:solidFill>
              </a:rPr>
              <a:t>color</a:t>
            </a:r>
            <a:r>
              <a:rPr lang="en-GB" sz="2000" dirty="0">
                <a:solidFill>
                  <a:srgbClr val="002060"/>
                </a:solidFill>
              </a:rPr>
              <a:t> code of “Output” column at least the “State” one has to respect the global </a:t>
            </a:r>
            <a:r>
              <a:rPr lang="en-GB" sz="2000" dirty="0" err="1" smtClean="0">
                <a:solidFill>
                  <a:srgbClr val="002060"/>
                </a:solidFill>
              </a:rPr>
              <a:t>color</a:t>
            </a:r>
            <a:r>
              <a:rPr lang="en-GB" sz="2000" dirty="0" smtClean="0">
                <a:solidFill>
                  <a:srgbClr val="002060"/>
                </a:solidFill>
              </a:rPr>
              <a:t>” (Giuseppe)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350477" y="39858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2350477" y="8875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350477" y="8875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2512402" y="212638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32785" y="1567918"/>
            <a:ext cx="446815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output column is new, it reports the output binary level (low level -&gt; BAD -&gt; RED or high level -&gt; OK -&gt; Green)</a:t>
            </a:r>
          </a:p>
          <a:p>
            <a:r>
              <a:rPr lang="en-US" sz="2000" dirty="0" smtClean="0"/>
              <a:t> </a:t>
            </a:r>
          </a:p>
          <a:p>
            <a:r>
              <a:rPr lang="en-US" sz="2000" dirty="0" smtClean="0"/>
              <a:t>The state is not binary in addition to OK or BAD it has NOT REMOTE CONTROLLED, NO COMMUNICATION, ERROR. </a:t>
            </a:r>
          </a:p>
          <a:p>
            <a:endParaRPr lang="en-US" sz="2000" dirty="0"/>
          </a:p>
          <a:p>
            <a:r>
              <a:rPr lang="en-US" sz="2000" dirty="0" smtClean="0"/>
              <a:t>Color of state in the table is same as color of the alarm rectangle in the main panel.</a:t>
            </a:r>
          </a:p>
          <a:p>
            <a:endParaRPr lang="en-US" sz="2000" b="1" dirty="0" smtClean="0"/>
          </a:p>
          <a:p>
            <a:endParaRPr lang="en-GB" sz="2000" b="1" dirty="0"/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1133841" y="1279471"/>
            <a:ext cx="5457825" cy="3493770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828" y="5333195"/>
            <a:ext cx="3371850" cy="1001395"/>
          </a:xfrm>
          <a:prstGeom prst="rect">
            <a:avLst/>
          </a:prstGeom>
          <a:noFill/>
        </p:spPr>
      </p:pic>
      <p:cxnSp>
        <p:nvCxnSpPr>
          <p:cNvPr id="15" name="Straight Arrow Connector 14"/>
          <p:cNvCxnSpPr/>
          <p:nvPr/>
        </p:nvCxnSpPr>
        <p:spPr>
          <a:xfrm>
            <a:off x="4429322" y="4858886"/>
            <a:ext cx="0" cy="472818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68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83085" y="571585"/>
            <a:ext cx="11317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2060"/>
                </a:solidFill>
              </a:rPr>
              <a:t>Controller relay alarm </a:t>
            </a:r>
            <a:r>
              <a:rPr lang="en-GB" sz="2000" dirty="0">
                <a:solidFill>
                  <a:srgbClr val="002060"/>
                </a:solidFill>
              </a:rPr>
              <a:t>p.10 “To be reviewed as said based on a global </a:t>
            </a:r>
            <a:r>
              <a:rPr lang="en-GB" sz="2000" dirty="0" err="1">
                <a:solidFill>
                  <a:srgbClr val="002060"/>
                </a:solidFill>
              </a:rPr>
              <a:t>color</a:t>
            </a:r>
            <a:r>
              <a:rPr lang="en-GB" sz="2000" dirty="0">
                <a:solidFill>
                  <a:srgbClr val="002060"/>
                </a:solidFill>
              </a:rPr>
              <a:t> code and not based on an </a:t>
            </a:r>
            <a:r>
              <a:rPr lang="en-GB" sz="2000" dirty="0" smtClean="0">
                <a:solidFill>
                  <a:srgbClr val="002060"/>
                </a:solidFill>
              </a:rPr>
              <a:t>equipment”(Giuseppe)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350477" y="39858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2350477" y="8875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GB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350477" y="8875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2512402" y="212638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9269" y="1375080"/>
            <a:ext cx="107685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arrow follow the global color code.</a:t>
            </a:r>
            <a:endParaRPr lang="en-GB" sz="2000" b="1" dirty="0"/>
          </a:p>
        </p:txBody>
      </p:sp>
      <p:pic>
        <p:nvPicPr>
          <p:cNvPr id="13" name="Picture 12"/>
          <p:cNvPicPr/>
          <p:nvPr/>
        </p:nvPicPr>
        <p:blipFill>
          <a:blip r:embed="rId2"/>
          <a:stretch>
            <a:fillRect/>
          </a:stretch>
        </p:blipFill>
        <p:spPr>
          <a:xfrm>
            <a:off x="2350477" y="3095892"/>
            <a:ext cx="462329" cy="844062"/>
          </a:xfrm>
          <a:prstGeom prst="rect">
            <a:avLst/>
          </a:prstGeom>
        </p:spPr>
      </p:pic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140677"/>
              </p:ext>
            </p:extLst>
          </p:nvPr>
        </p:nvGraphicFramePr>
        <p:xfrm>
          <a:off x="4301116" y="2126381"/>
          <a:ext cx="3681791" cy="31699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9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85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24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MAIN</a:t>
                      </a:r>
                      <a:r>
                        <a:rPr lang="en-GB" sz="1100" b="1" baseline="0" dirty="0" smtClean="0">
                          <a:solidFill>
                            <a:schemeClr val="tx1"/>
                          </a:solidFill>
                        </a:rPr>
                        <a:t> STATUS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dirty="0" smtClean="0">
                          <a:solidFill>
                            <a:schemeClr val="tx1"/>
                          </a:solidFill>
                        </a:rPr>
                        <a:t>Body filled colour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PRIORITY</a:t>
                      </a:r>
                      <a:endParaRPr lang="en-GB" sz="9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NOT REMOTE CONTROLLED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Grey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r>
                        <a:rPr lang="en-GB" sz="1050" i="1" dirty="0" smtClean="0">
                          <a:solidFill>
                            <a:schemeClr val="tx1"/>
                          </a:solidFill>
                        </a:rPr>
                        <a:t>Highest</a:t>
                      </a: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050" i="1" dirty="0" smtClean="0">
                          <a:solidFill>
                            <a:schemeClr val="tx1"/>
                          </a:solidFill>
                        </a:rPr>
                        <a:t>Lowest</a:t>
                      </a:r>
                      <a:endParaRPr lang="en-GB" sz="105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  COMMUNICATION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Blue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ERROR</a:t>
                      </a:r>
                      <a:endParaRPr lang="en-GB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Purple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04A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9784839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CLOSED (Valve) </a:t>
                      </a:r>
                    </a:p>
                    <a:p>
                      <a:r>
                        <a:rPr lang="en-GB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BAD (Hardware Alarm</a:t>
                      </a:r>
                      <a:r>
                        <a:rPr lang="en-GB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Red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DEVICE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 SPECIFIC STATUS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Orange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8922059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WARNING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Yellow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97019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OFF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White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1826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UNDER RANGE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Dark Green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ON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 or 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OPEN or OK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Green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20" name="Straight Arrow Connector 19"/>
          <p:cNvCxnSpPr/>
          <p:nvPr/>
        </p:nvCxnSpPr>
        <p:spPr>
          <a:xfrm flipV="1">
            <a:off x="3740089" y="3691053"/>
            <a:ext cx="541978" cy="10256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740089" y="5136994"/>
            <a:ext cx="541978" cy="10256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787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4829" y="2943836"/>
            <a:ext cx="100369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Why such document?:  avoid below animations, very busy and difficult to see</a:t>
            </a:r>
            <a:endParaRPr lang="en-GB" sz="2800" dirty="0">
              <a:solidFill>
                <a:srgbClr val="00206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559" y="4247224"/>
            <a:ext cx="642486" cy="10393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0571" y="4233293"/>
            <a:ext cx="709329" cy="105324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6075" y="3702101"/>
            <a:ext cx="1230270" cy="158443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1489" y="4311512"/>
            <a:ext cx="486559" cy="45536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58849" y="4311512"/>
            <a:ext cx="474343" cy="45536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24829" y="1144771"/>
            <a:ext cx="100369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What is a device widget?:  It is the representation (animated icon) of an instrument in the supervisory synoptic.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31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29267" y="171425"/>
            <a:ext cx="10046422" cy="1148765"/>
          </a:xfrm>
          <a:prstGeom prst="rect">
            <a:avLst/>
          </a:prstGeom>
        </p:spPr>
        <p:txBody>
          <a:bodyPr/>
          <a:lstStyle/>
          <a:p>
            <a:r>
              <a:rPr lang="en-GB" sz="3600" dirty="0"/>
              <a:t>Standard animation of device widgets in Vacuum Supervisory applications</a:t>
            </a:r>
            <a:endParaRPr lang="en-GB" sz="3600" dirty="0"/>
          </a:p>
        </p:txBody>
      </p:sp>
      <p:sp>
        <p:nvSpPr>
          <p:cNvPr id="5" name="Rectangle 4"/>
          <p:cNvSpPr/>
          <p:nvPr/>
        </p:nvSpPr>
        <p:spPr>
          <a:xfrm>
            <a:off x="5829456" y="3161083"/>
            <a:ext cx="1087655" cy="110690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5829456" y="3161083"/>
            <a:ext cx="1087655" cy="1106906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 rot="16200000">
            <a:off x="5826154" y="3174010"/>
            <a:ext cx="1110900" cy="1085046"/>
            <a:chOff x="5467146" y="2515472"/>
            <a:chExt cx="1117150" cy="655954"/>
          </a:xfrm>
        </p:grpSpPr>
        <p:cxnSp>
          <p:nvCxnSpPr>
            <p:cNvPr id="8" name="Straight Connector 7"/>
            <p:cNvCxnSpPr/>
            <p:nvPr/>
          </p:nvCxnSpPr>
          <p:spPr>
            <a:xfrm rot="5400000" flipV="1">
              <a:off x="5706403" y="2285839"/>
              <a:ext cx="636552" cy="1095817"/>
            </a:xfrm>
            <a:prstGeom prst="lin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5697745" y="2284875"/>
              <a:ext cx="655952" cy="1117150"/>
            </a:xfrm>
            <a:prstGeom prst="lin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Arrow Connector 10"/>
          <p:cNvCxnSpPr>
            <a:stCxn id="12" idx="3"/>
            <a:endCxn id="23" idx="2"/>
          </p:cNvCxnSpPr>
          <p:nvPr/>
        </p:nvCxnSpPr>
        <p:spPr>
          <a:xfrm>
            <a:off x="5241469" y="1700229"/>
            <a:ext cx="425647" cy="1348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240955"/>
              </p:ext>
            </p:extLst>
          </p:nvPr>
        </p:nvGraphicFramePr>
        <p:xfrm>
          <a:off x="2366798" y="1441149"/>
          <a:ext cx="2874671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535">
                <a:tc>
                  <a:txBody>
                    <a:bodyPr/>
                    <a:lstStyle/>
                    <a:p>
                      <a:r>
                        <a:rPr lang="en-GB" sz="1100" b="1" cap="all" baseline="0" dirty="0" smtClean="0"/>
                        <a:t>Interlocks</a:t>
                      </a:r>
                      <a:endParaRPr lang="en-GB" sz="1100" b="1" cap="all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Letters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Interlocked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</a:t>
                      </a:r>
                      <a:endParaRPr lang="en-GB" sz="1100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906831"/>
              </p:ext>
            </p:extLst>
          </p:nvPr>
        </p:nvGraphicFramePr>
        <p:xfrm>
          <a:off x="7466322" y="4159925"/>
          <a:ext cx="2952631" cy="20280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274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52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123">
                <a:tc>
                  <a:txBody>
                    <a:bodyPr/>
                    <a:lstStyle/>
                    <a:p>
                      <a:r>
                        <a:rPr lang="en-GB" sz="1100" b="1" cap="all" baseline="0" dirty="0" smtClean="0"/>
                        <a:t>HARDWARE Interlocks and Alarms</a:t>
                      </a:r>
                      <a:endParaRPr lang="en-GB" sz="1100" b="1" cap="all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Arrow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123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Local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 pressure interlock for next valve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123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Local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 pressure interlock for previous valve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1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Local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 pressure interlock for both previous  and next valve</a:t>
                      </a:r>
                      <a:endParaRPr lang="en-GB" sz="1100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123">
                <a:tc>
                  <a:txBody>
                    <a:bodyPr/>
                    <a:lstStyle/>
                    <a:p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External Alarm 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4" name="Straight Arrow Connector 13"/>
          <p:cNvCxnSpPr>
            <a:stCxn id="10" idx="3"/>
          </p:cNvCxnSpPr>
          <p:nvPr/>
        </p:nvCxnSpPr>
        <p:spPr>
          <a:xfrm>
            <a:off x="5229438" y="3877306"/>
            <a:ext cx="1071204" cy="142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3" idx="1"/>
          </p:cNvCxnSpPr>
          <p:nvPr/>
        </p:nvCxnSpPr>
        <p:spPr>
          <a:xfrm flipH="1" flipV="1">
            <a:off x="6788007" y="4936486"/>
            <a:ext cx="678315" cy="237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20" idx="1"/>
          </p:cNvCxnSpPr>
          <p:nvPr/>
        </p:nvCxnSpPr>
        <p:spPr>
          <a:xfrm flipH="1">
            <a:off x="7187444" y="3509085"/>
            <a:ext cx="290757" cy="3156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64142" y="1731934"/>
            <a:ext cx="11399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Device selected</a:t>
            </a:r>
            <a:endParaRPr lang="en-GB" sz="11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839081" y="4734997"/>
            <a:ext cx="1123433" cy="0"/>
          </a:xfrm>
          <a:prstGeom prst="straightConnector1">
            <a:avLst/>
          </a:prstGeom>
          <a:ln w="38100">
            <a:solidFill>
              <a:srgbClr val="00206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391055" y="4888147"/>
            <a:ext cx="0" cy="419079"/>
          </a:xfrm>
          <a:prstGeom prst="straightConnector1">
            <a:avLst/>
          </a:prstGeom>
          <a:ln w="38100">
            <a:solidFill>
              <a:schemeClr val="tx1"/>
            </a:solidFill>
            <a:headEnd type="arrow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026086"/>
              </p:ext>
            </p:extLst>
          </p:nvPr>
        </p:nvGraphicFramePr>
        <p:xfrm>
          <a:off x="7478201" y="3036645"/>
          <a:ext cx="2938462" cy="94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0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7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5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cap="all" baseline="0" dirty="0" smtClean="0">
                          <a:solidFill>
                            <a:schemeClr val="tx1"/>
                          </a:solidFill>
                        </a:rPr>
                        <a:t>Order WHEN DIFFERs FROM STATUS</a:t>
                      </a:r>
                      <a:endParaRPr lang="en-GB" sz="1100" b="1" cap="all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Letters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ON or Open order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ON/OP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4535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OFF or Close order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OFF/CL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6919176" y="2992651"/>
            <a:ext cx="373820" cy="707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F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40614" y="3728480"/>
            <a:ext cx="577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CL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0800000">
            <a:off x="5508258" y="3048597"/>
            <a:ext cx="3177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</a:t>
            </a:r>
            <a:endParaRPr lang="en-GB" sz="54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Angsana New" panose="02020603050405020304" pitchFamily="18" charset="-34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508258" y="2869562"/>
            <a:ext cx="1883501" cy="168688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644262"/>
              </p:ext>
            </p:extLst>
          </p:nvPr>
        </p:nvGraphicFramePr>
        <p:xfrm>
          <a:off x="7478201" y="1989735"/>
          <a:ext cx="2938462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0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7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5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cap="all" baseline="0" dirty="0" smtClean="0">
                          <a:solidFill>
                            <a:schemeClr val="tx1"/>
                          </a:solidFill>
                        </a:rPr>
                        <a:t>MODE</a:t>
                      </a:r>
                      <a:endParaRPr lang="en-GB" sz="1100" b="1" cap="all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Letter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535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Forced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 Mode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F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650334"/>
                  </a:ext>
                </a:extLst>
              </a:tr>
            </a:tbl>
          </a:graphicData>
        </a:graphic>
      </p:graphicFrame>
      <p:cxnSp>
        <p:nvCxnSpPr>
          <p:cNvPr id="26" name="Straight Arrow Connector 25"/>
          <p:cNvCxnSpPr>
            <a:stCxn id="25" idx="1"/>
          </p:cNvCxnSpPr>
          <p:nvPr/>
        </p:nvCxnSpPr>
        <p:spPr>
          <a:xfrm flipH="1">
            <a:off x="7110674" y="2248815"/>
            <a:ext cx="367527" cy="8564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9689576" y="4801389"/>
            <a:ext cx="426200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9623546" y="5239145"/>
            <a:ext cx="492230" cy="2647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9670526" y="5630064"/>
            <a:ext cx="426200" cy="0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9766421" y="5905463"/>
            <a:ext cx="0" cy="22609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10014071" y="5914988"/>
            <a:ext cx="0" cy="226092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7" idx="2"/>
            <a:endCxn id="24" idx="0"/>
          </p:cNvCxnSpPr>
          <p:nvPr/>
        </p:nvCxnSpPr>
        <p:spPr>
          <a:xfrm flipH="1">
            <a:off x="6450009" y="1993544"/>
            <a:ext cx="384109" cy="876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580868" y="5741377"/>
            <a:ext cx="36606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If there is no issue and device is operated in normal conditions, widget does not show any satellite letter.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632731" y="3546894"/>
            <a:ext cx="266903" cy="311362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6428146" y="3756444"/>
            <a:ext cx="213520" cy="378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434497" y="3653190"/>
            <a:ext cx="20716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600847"/>
              </p:ext>
            </p:extLst>
          </p:nvPr>
        </p:nvGraphicFramePr>
        <p:xfrm>
          <a:off x="1552662" y="2480269"/>
          <a:ext cx="3681791" cy="307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9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85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24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MAIN</a:t>
                      </a:r>
                      <a:r>
                        <a:rPr lang="en-GB" sz="1100" b="1" baseline="0" dirty="0" smtClean="0">
                          <a:solidFill>
                            <a:schemeClr val="tx1"/>
                          </a:solidFill>
                        </a:rPr>
                        <a:t> STATUS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dirty="0" smtClean="0">
                          <a:solidFill>
                            <a:schemeClr val="tx1"/>
                          </a:solidFill>
                        </a:rPr>
                        <a:t>Body filled colour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PRIORITY</a:t>
                      </a:r>
                      <a:endParaRPr lang="en-GB" sz="9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NOT REMOTE CONTROLLED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Grey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r>
                        <a:rPr lang="en-GB" sz="1050" i="1" dirty="0" smtClean="0">
                          <a:solidFill>
                            <a:schemeClr val="tx1"/>
                          </a:solidFill>
                        </a:rPr>
                        <a:t>Highest</a:t>
                      </a: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050" i="1" dirty="0" smtClean="0">
                          <a:solidFill>
                            <a:schemeClr val="tx1"/>
                          </a:solidFill>
                        </a:rPr>
                        <a:t>Lowest</a:t>
                      </a:r>
                      <a:endParaRPr lang="en-GB" sz="105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  COMMUNICATION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Blue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CLOSED (Valve) </a:t>
                      </a:r>
                    </a:p>
                    <a:p>
                      <a:r>
                        <a:rPr lang="en-GB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BAD (Hardware Alarm)</a:t>
                      </a:r>
                    </a:p>
                    <a:p>
                      <a:r>
                        <a:rPr lang="en-GB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ERROR (all other devices)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Red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DEVICE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 SPECIFIC STATUS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Orange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8922059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WARNING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Yellow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97019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OFF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White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1826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UNDER RANGE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Dark Green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ON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 or 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OPEN or OK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Green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3074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83082" y="612808"/>
            <a:ext cx="11317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“The </a:t>
            </a:r>
            <a:r>
              <a:rPr lang="en-GB" sz="2000" dirty="0" err="1">
                <a:solidFill>
                  <a:srgbClr val="002060"/>
                </a:solidFill>
              </a:rPr>
              <a:t>color</a:t>
            </a:r>
            <a:r>
              <a:rPr lang="en-GB" sz="2000" dirty="0">
                <a:solidFill>
                  <a:srgbClr val="002060"/>
                </a:solidFill>
              </a:rPr>
              <a:t> code is wrong. Missing purple for error status and the red should be used just for the closed command. </a:t>
            </a:r>
            <a:r>
              <a:rPr lang="en-GB" sz="2000" dirty="0" smtClean="0">
                <a:solidFill>
                  <a:srgbClr val="002060"/>
                </a:solidFill>
              </a:rPr>
              <a:t>” (Giuseppe) 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04824" y="1300044"/>
            <a:ext cx="10596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Will make sense.</a:t>
            </a:r>
          </a:p>
          <a:p>
            <a:r>
              <a:rPr lang="en-US" sz="2000" dirty="0" smtClean="0"/>
              <a:t>The drawback is current animation for error (except Valve) is Red, so it is a change with a lot of impact. Pumps and gauges in error will be PURPLE!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204824" y="2346682"/>
            <a:ext cx="10596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Decision Error </a:t>
            </a:r>
            <a:r>
              <a:rPr lang="en-GB" sz="2000" b="1" dirty="0" err="1" smtClean="0"/>
              <a:t>color</a:t>
            </a:r>
            <a:r>
              <a:rPr lang="en-GB" sz="2000" b="1" dirty="0" smtClean="0"/>
              <a:t> : RED/PURPLE ?</a:t>
            </a:r>
            <a:endParaRPr lang="en-GB" sz="2000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525108"/>
              </p:ext>
            </p:extLst>
          </p:nvPr>
        </p:nvGraphicFramePr>
        <p:xfrm>
          <a:off x="1497572" y="2863226"/>
          <a:ext cx="3681791" cy="307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9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85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24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MAIN</a:t>
                      </a:r>
                      <a:r>
                        <a:rPr lang="en-GB" sz="1100" b="1" baseline="0" dirty="0" smtClean="0">
                          <a:solidFill>
                            <a:schemeClr val="tx1"/>
                          </a:solidFill>
                        </a:rPr>
                        <a:t> STATUS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dirty="0" smtClean="0">
                          <a:solidFill>
                            <a:schemeClr val="tx1"/>
                          </a:solidFill>
                        </a:rPr>
                        <a:t>Body filled colour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PRIORITY</a:t>
                      </a:r>
                      <a:endParaRPr lang="en-GB" sz="9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NOT REMOTE CONTROLLED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Grey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8">
                  <a:txBody>
                    <a:bodyPr/>
                    <a:lstStyle/>
                    <a:p>
                      <a:r>
                        <a:rPr lang="en-GB" sz="1050" i="1" dirty="0" smtClean="0">
                          <a:solidFill>
                            <a:schemeClr val="tx1"/>
                          </a:solidFill>
                        </a:rPr>
                        <a:t>Highest</a:t>
                      </a: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050" i="1" dirty="0" smtClean="0">
                          <a:solidFill>
                            <a:schemeClr val="tx1"/>
                          </a:solidFill>
                        </a:rPr>
                        <a:t>Lowest</a:t>
                      </a:r>
                      <a:endParaRPr lang="en-GB" sz="105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  COMMUNICATION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Blue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CLOSED (Valve) </a:t>
                      </a:r>
                    </a:p>
                    <a:p>
                      <a:r>
                        <a:rPr lang="en-GB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BAD (Hardware Alarm)</a:t>
                      </a:r>
                    </a:p>
                    <a:p>
                      <a:r>
                        <a:rPr lang="en-GB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ERROR (all other devices)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Red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DEVICE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 SPECIFIC STATUS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Orange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8922059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WARNING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Yellow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97019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OFF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White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1826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UNDER RANGE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Dark Green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ON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 or 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OPEN or OK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Green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V="1">
            <a:off x="5307980" y="3923859"/>
            <a:ext cx="1376007" cy="12521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55100"/>
              </p:ext>
            </p:extLst>
          </p:nvPr>
        </p:nvGraphicFramePr>
        <p:xfrm>
          <a:off x="6745719" y="2817493"/>
          <a:ext cx="3681791" cy="31699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9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85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24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MAIN</a:t>
                      </a:r>
                      <a:r>
                        <a:rPr lang="en-GB" sz="1100" b="1" baseline="0" dirty="0" smtClean="0">
                          <a:solidFill>
                            <a:schemeClr val="tx1"/>
                          </a:solidFill>
                        </a:rPr>
                        <a:t> STATUS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baseline="0" dirty="0" smtClean="0">
                          <a:solidFill>
                            <a:schemeClr val="tx1"/>
                          </a:solidFill>
                        </a:rPr>
                        <a:t>Body filled colour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PRIORITY</a:t>
                      </a:r>
                      <a:endParaRPr lang="en-GB" sz="9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NOT REMOTE CONTROLLED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Grey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r>
                        <a:rPr lang="en-GB" sz="1050" i="1" dirty="0" smtClean="0">
                          <a:solidFill>
                            <a:schemeClr val="tx1"/>
                          </a:solidFill>
                        </a:rPr>
                        <a:t>Highest</a:t>
                      </a: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050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050" i="1" dirty="0" smtClean="0">
                          <a:solidFill>
                            <a:schemeClr val="tx1"/>
                          </a:solidFill>
                        </a:rPr>
                        <a:t>Lowest</a:t>
                      </a:r>
                      <a:endParaRPr lang="en-GB" sz="105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  COMMUNICATION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Blue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ERROR</a:t>
                      </a:r>
                      <a:endParaRPr lang="en-GB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Purple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04A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9784839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CLOSED (Valve) </a:t>
                      </a:r>
                    </a:p>
                    <a:p>
                      <a:r>
                        <a:rPr lang="en-GB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BAD (Hardware Alarm</a:t>
                      </a:r>
                      <a:r>
                        <a:rPr lang="en-GB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Red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DEVICE</a:t>
                      </a:r>
                      <a:r>
                        <a:rPr lang="en-US" sz="1100" baseline="0" dirty="0" smtClean="0">
                          <a:solidFill>
                            <a:schemeClr val="tx1"/>
                          </a:solidFill>
                        </a:rPr>
                        <a:t> SPECIFIC STATUS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Orange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8922059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WARNING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Yellow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697019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OFF</a:t>
                      </a:r>
                      <a:endParaRPr lang="en-GB" sz="11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White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1826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UNDER RANGE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Dark Green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24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ON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 or </a:t>
                      </a:r>
                      <a:r>
                        <a:rPr lang="en-GB" sz="1100" baseline="0" dirty="0" smtClean="0">
                          <a:solidFill>
                            <a:schemeClr val="tx1"/>
                          </a:solidFill>
                        </a:rPr>
                        <a:t>OPEN or OK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Green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7838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3082" y="517585"/>
            <a:ext cx="11317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2060"/>
                </a:solidFill>
              </a:rPr>
              <a:t>“used </a:t>
            </a:r>
            <a:r>
              <a:rPr lang="en-GB" sz="2000" dirty="0">
                <a:solidFill>
                  <a:srgbClr val="002060"/>
                </a:solidFill>
              </a:rPr>
              <a:t>orange </a:t>
            </a:r>
            <a:r>
              <a:rPr lang="en-GB" sz="2000" dirty="0" err="1">
                <a:solidFill>
                  <a:srgbClr val="002060"/>
                </a:solidFill>
              </a:rPr>
              <a:t>color</a:t>
            </a:r>
            <a:r>
              <a:rPr lang="en-GB" sz="2000" dirty="0">
                <a:solidFill>
                  <a:srgbClr val="002060"/>
                </a:solidFill>
              </a:rPr>
              <a:t> for warning and yellow  for undefined position state, in the regular yellow to red scale</a:t>
            </a:r>
            <a:r>
              <a:rPr lang="en-GB" sz="2000" dirty="0" smtClean="0">
                <a:solidFill>
                  <a:srgbClr val="002060"/>
                </a:solidFill>
              </a:rPr>
              <a:t>.” (Giuseppe) 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4824" y="1204821"/>
            <a:ext cx="1059611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This is up to you. The device specific status is most of the case more critical than the warning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Ex: a </a:t>
            </a:r>
            <a:r>
              <a:rPr lang="en-GB" sz="2000" dirty="0" err="1" smtClean="0"/>
              <a:t>puming</a:t>
            </a:r>
            <a:r>
              <a:rPr lang="en-GB" sz="2000" dirty="0" smtClean="0"/>
              <a:t> group may be :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	- yellow (warning) because auto-restart occurred  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	- orange (device specific status) because in recovering mode </a:t>
            </a:r>
          </a:p>
          <a:p>
            <a:r>
              <a:rPr lang="en-GB" sz="2000" dirty="0" smtClean="0"/>
              <a:t>Note: Some device types has no device specific status and so orange </a:t>
            </a:r>
            <a:r>
              <a:rPr lang="en-GB" sz="2000" dirty="0" err="1" smtClean="0"/>
              <a:t>color</a:t>
            </a:r>
            <a:r>
              <a:rPr lang="en-GB" sz="2000" dirty="0" smtClean="0"/>
              <a:t> is not relevant 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204824" y="3100189"/>
            <a:ext cx="10596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Decision Warning </a:t>
            </a:r>
            <a:r>
              <a:rPr lang="en-GB" sz="2000" b="1" dirty="0" err="1" smtClean="0"/>
              <a:t>color</a:t>
            </a:r>
            <a:r>
              <a:rPr lang="en-GB" sz="2000" b="1" dirty="0" smtClean="0"/>
              <a:t> : YELLOW/ORANGE ?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625284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83082" y="3585714"/>
            <a:ext cx="11317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2060"/>
                </a:solidFill>
              </a:rPr>
              <a:t>“ “</a:t>
            </a:r>
            <a:r>
              <a:rPr lang="en-GB" sz="2000" dirty="0">
                <a:solidFill>
                  <a:srgbClr val="002060"/>
                </a:solidFill>
              </a:rPr>
              <a:t>F”: Force mode, not clear for which </a:t>
            </a:r>
            <a:r>
              <a:rPr lang="en-GB" sz="2000" dirty="0" smtClean="0">
                <a:solidFill>
                  <a:srgbClr val="002060"/>
                </a:solidFill>
              </a:rPr>
              <a:t>command (Giuseppe) 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04823" y="3985824"/>
            <a:ext cx="105961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detail is device specific (ditto “Interlocked”) and so will be mentioned in the device type documentation that is not the scope of this document.</a:t>
            </a:r>
          </a:p>
          <a:p>
            <a:r>
              <a:rPr lang="en-GB" sz="2000" dirty="0"/>
              <a:t>Requested by Jaime for VVR valve of pumping group, extended to any other device type that may be interlocked (standardization)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04823" y="5370559"/>
            <a:ext cx="10596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Decision: Keep the “F” tag ?</a:t>
            </a:r>
            <a:endParaRPr lang="en-GB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83085" y="571585"/>
            <a:ext cx="11317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2060"/>
                </a:solidFill>
              </a:rPr>
              <a:t>“ “</a:t>
            </a:r>
            <a:r>
              <a:rPr lang="en-GB" sz="2000" dirty="0">
                <a:solidFill>
                  <a:srgbClr val="002060"/>
                </a:solidFill>
              </a:rPr>
              <a:t>I”: Is it interlocked? or it gives an interlock, how it is managed? Why having on the widget? ” </a:t>
            </a:r>
            <a:r>
              <a:rPr lang="en-GB" sz="2000" dirty="0" smtClean="0">
                <a:solidFill>
                  <a:srgbClr val="002060"/>
                </a:solidFill>
              </a:rPr>
              <a:t>(Giuseppe) 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04826" y="971695"/>
            <a:ext cx="105961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Means device is interlocked (i.e. for VVR valve of pumping group the valve is interlocked when turbo not at nominal speed, it means the valve will not open with a normal open order) </a:t>
            </a:r>
          </a:p>
          <a:p>
            <a:r>
              <a:rPr lang="en-GB" sz="2000" dirty="0" smtClean="0"/>
              <a:t>Requested by Jaime for </a:t>
            </a:r>
            <a:r>
              <a:rPr lang="en-GB" sz="2000" dirty="0"/>
              <a:t>VVR valve of pumping </a:t>
            </a:r>
            <a:r>
              <a:rPr lang="en-GB" sz="2000" dirty="0" smtClean="0"/>
              <a:t>group, extended to any other device type that may be interlocked (standardization)  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204826" y="2356430"/>
            <a:ext cx="10596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Decision: Keep the “I” tag ?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991533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83085" y="571585"/>
            <a:ext cx="11317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“Orange </a:t>
            </a:r>
            <a:r>
              <a:rPr lang="en-GB" sz="2000" dirty="0" err="1">
                <a:solidFill>
                  <a:srgbClr val="002060"/>
                </a:solidFill>
              </a:rPr>
              <a:t>color</a:t>
            </a:r>
            <a:r>
              <a:rPr lang="en-GB" sz="2000" dirty="0">
                <a:solidFill>
                  <a:srgbClr val="002060"/>
                </a:solidFill>
              </a:rPr>
              <a:t> should be: Undefined </a:t>
            </a:r>
            <a:r>
              <a:rPr lang="en-GB" sz="2000" dirty="0" smtClean="0">
                <a:solidFill>
                  <a:srgbClr val="002060"/>
                </a:solidFill>
              </a:rPr>
              <a:t>status, </a:t>
            </a:r>
            <a:r>
              <a:rPr lang="en-GB" sz="2000" dirty="0">
                <a:solidFill>
                  <a:srgbClr val="002060"/>
                </a:solidFill>
              </a:rPr>
              <a:t>How the system distinguishes between blue and orange?</a:t>
            </a:r>
            <a:r>
              <a:rPr lang="en-GB" sz="2000" dirty="0" smtClean="0">
                <a:solidFill>
                  <a:srgbClr val="002060"/>
                </a:solidFill>
              </a:rPr>
              <a:t> ” (Giuseppe and Jose) 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04826" y="971695"/>
            <a:ext cx="10596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204823" y="3981249"/>
            <a:ext cx="10596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Decision: Change “Not open neither closed” by “Undefined” or “Intermediate position” </a:t>
            </a:r>
            <a:r>
              <a:rPr lang="en-GB" sz="2000" b="1" dirty="0"/>
              <a:t>or </a:t>
            </a:r>
            <a:r>
              <a:rPr lang="en-GB" sz="2000" b="1" dirty="0" smtClean="0"/>
              <a:t>“Unknown </a:t>
            </a:r>
            <a:r>
              <a:rPr lang="en-GB" sz="2000" b="1" dirty="0"/>
              <a:t>position”</a:t>
            </a:r>
            <a:r>
              <a:rPr lang="en-GB" sz="2000" b="1" dirty="0" smtClean="0"/>
              <a:t> ?</a:t>
            </a:r>
          </a:p>
          <a:p>
            <a:r>
              <a:rPr lang="en-US" sz="2000" b="1" dirty="0"/>
              <a:t> </a:t>
            </a:r>
            <a:r>
              <a:rPr lang="en-US" sz="2000" b="1" dirty="0" smtClean="0"/>
              <a:t>                For valve remove ORANGE color only use BLUE ?</a:t>
            </a:r>
            <a:endParaRPr lang="en-GB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204823" y="1265403"/>
            <a:ext cx="1059611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“Undefined” is misleading, i.e. currently for a valve it can means the communication with the PLC is interrupted or the position of the gate is between opened and closed. </a:t>
            </a:r>
          </a:p>
          <a:p>
            <a:r>
              <a:rPr lang="en-US" sz="2000" dirty="0" smtClean="0"/>
              <a:t>But maybe it is not important to have different animation at the synoptic level?</a:t>
            </a:r>
          </a:p>
          <a:p>
            <a:endParaRPr lang="en-US" sz="2000" dirty="0" smtClean="0"/>
          </a:p>
          <a:p>
            <a:r>
              <a:rPr lang="en-US" sz="2000" dirty="0"/>
              <a:t>The Sector valves paragraph has been removed from this document. </a:t>
            </a:r>
            <a:endParaRPr lang="en-GB" sz="2000" dirty="0"/>
          </a:p>
          <a:p>
            <a:r>
              <a:rPr lang="en-US" sz="2000" dirty="0" smtClean="0"/>
              <a:t>There is no plan to change animation of Sector valves before Run3.</a:t>
            </a:r>
          </a:p>
          <a:p>
            <a:r>
              <a:rPr lang="en-US" sz="2000" dirty="0" smtClean="0"/>
              <a:t>The decision here will only impact pumping group valves (new control). </a:t>
            </a:r>
          </a:p>
          <a:p>
            <a:r>
              <a:rPr lang="en-US" sz="2000" dirty="0" smtClean="0"/>
              <a:t>But better to define standards now that VVS can benefit later.  </a:t>
            </a:r>
          </a:p>
        </p:txBody>
      </p:sp>
    </p:spTree>
    <p:extLst>
      <p:ext uri="{BB962C8B-B14F-4D97-AF65-F5344CB8AC3E}">
        <p14:creationId xmlns:p14="http://schemas.microsoft.com/office/powerpoint/2010/main" val="519655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83085" y="571585"/>
            <a:ext cx="11317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2060"/>
                </a:solidFill>
              </a:rPr>
              <a:t>Valve </a:t>
            </a:r>
            <a:r>
              <a:rPr lang="en-GB" sz="2000" dirty="0">
                <a:solidFill>
                  <a:srgbClr val="002060"/>
                </a:solidFill>
              </a:rPr>
              <a:t>p.6 “We need example of status: When do we have a yellow code? </a:t>
            </a:r>
            <a:r>
              <a:rPr lang="en-GB" sz="2000" dirty="0" smtClean="0">
                <a:solidFill>
                  <a:srgbClr val="002060"/>
                </a:solidFill>
              </a:rPr>
              <a:t>” (Giuseppe) 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04826" y="971695"/>
            <a:ext cx="10596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Warning status meaning is device control type specific </a:t>
            </a:r>
          </a:p>
          <a:p>
            <a:r>
              <a:rPr lang="en-GB" sz="2000" dirty="0" smtClean="0"/>
              <a:t>At widget level we have only the information there is a warning.</a:t>
            </a:r>
          </a:p>
          <a:p>
            <a:r>
              <a:rPr lang="en-GB" sz="2000" dirty="0" smtClean="0"/>
              <a:t>To have details operator has to open details panel.  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204823" y="2088310"/>
            <a:ext cx="10596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Decision: Remove Warning/Yellow state from widget animation ?</a:t>
            </a:r>
            <a:endParaRPr lang="en-GB" sz="2000" b="1" dirty="0"/>
          </a:p>
        </p:txBody>
      </p:sp>
      <p:pic>
        <p:nvPicPr>
          <p:cNvPr id="30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953" y="2728528"/>
            <a:ext cx="3705225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722273" y="3561173"/>
            <a:ext cx="1762125" cy="8207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Exemple</a:t>
            </a: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Unknown position valve (orange) Interlocked, Forced, Open order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5" name="Picture 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088" y="2808700"/>
            <a:ext cx="967465" cy="75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881553" y="310397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881553" y="356117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17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83080" y="286616"/>
            <a:ext cx="11317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2060"/>
                </a:solidFill>
              </a:rPr>
              <a:t>Pumping Group p.7 “What </a:t>
            </a:r>
            <a:r>
              <a:rPr lang="en-GB" sz="2000" dirty="0">
                <a:solidFill>
                  <a:srgbClr val="002060"/>
                </a:solidFill>
              </a:rPr>
              <a:t>happen when plug-in the touch panel in local? Is it possible to have a kind of “local mode”?  </a:t>
            </a:r>
            <a:r>
              <a:rPr lang="en-GB" sz="2000" dirty="0" smtClean="0">
                <a:solidFill>
                  <a:srgbClr val="002060"/>
                </a:solidFill>
              </a:rPr>
              <a:t>(Julien) 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04823" y="1195095"/>
            <a:ext cx="10596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It could be implemented, currently nothing avoid sending remote order when operator locally (with touch panel) act on pumping group </a:t>
            </a:r>
            <a:endParaRPr lang="en-GB" sz="2000" dirty="0" smtClean="0"/>
          </a:p>
          <a:p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204823" y="2087466"/>
            <a:ext cx="10596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Decision: Do you want a tag or an animation that report local mode at the widget level?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946967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1966</TotalTime>
  <Words>1517</Words>
  <Application>Microsoft Office PowerPoint</Application>
  <PresentationFormat>Widescreen</PresentationFormat>
  <Paragraphs>313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Angsana New</vt:lpstr>
      <vt:lpstr>Arial</vt:lpstr>
      <vt:lpstr>Calibri</vt:lpstr>
      <vt:lpstr>Calibri Light</vt:lpstr>
      <vt:lpstr>Cambria</vt:lpstr>
      <vt:lpstr>Consolas</vt:lpstr>
      <vt:lpstr>Times New Roman</vt:lpstr>
      <vt:lpstr>Verdana</vt:lpstr>
      <vt:lpstr>Office Theme</vt:lpstr>
      <vt:lpstr>Topic: Standard animation of device widgets</vt:lpstr>
      <vt:lpstr>PowerPoint Presentation</vt:lpstr>
      <vt:lpstr>Standard animation of device widgets in Vacuum Supervisory applications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Sebastien Blanchard</dc:creator>
  <cp:lastModifiedBy>Sebastien Blanchard</cp:lastModifiedBy>
  <cp:revision>70</cp:revision>
  <dcterms:created xsi:type="dcterms:W3CDTF">2020-04-22T07:23:35Z</dcterms:created>
  <dcterms:modified xsi:type="dcterms:W3CDTF">2020-05-14T13:26:22Z</dcterms:modified>
</cp:coreProperties>
</file>