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notesSlides/notesSlide4.xml" ContentType="application/vnd.openxmlformats-officedocument.presentationml.notesSlide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Default Extension="rels" ContentType="application/vnd.openxmlformats-package.relationship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Masters/slideMaster2.xml" ContentType="application/vnd.openxmlformats-officedocument.presentationml.slideMaster+xml"/>
  <Override PartName="/ppt/slides/slide3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jpeg" ContentType="image/jpeg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notesSlides/notesSlide5.xml" ContentType="application/vnd.openxmlformats-officedocument.presentationml.notes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embeddings/oleObject1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Masters/slideMaster3.xml" ContentType="application/vnd.openxmlformats-officedocument.presentationml.slideMaster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pdf" ContentType="application/pdf"/>
  <Default Extension="gif" ContentType="image/gif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theme/theme4.xml" ContentType="application/vnd.openxmlformats-officedocument.them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Default Extension="wmf" ContentType="image/x-wmf"/>
  <Override PartName="/ppt/theme/theme5.xml" ContentType="application/vnd.openxmlformats-officedocument.them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9" r:id="rId1"/>
    <p:sldMasterId id="2147483673" r:id="rId2"/>
    <p:sldMasterId id="2147483678" r:id="rId3"/>
  </p:sldMasterIdLst>
  <p:notesMasterIdLst>
    <p:notesMasterId r:id="rId41"/>
  </p:notesMasterIdLst>
  <p:handoutMasterIdLst>
    <p:handoutMasterId r:id="rId42"/>
  </p:handoutMasterIdLst>
  <p:sldIdLst>
    <p:sldId id="449" r:id="rId4"/>
    <p:sldId id="485" r:id="rId5"/>
    <p:sldId id="402" r:id="rId6"/>
    <p:sldId id="487" r:id="rId7"/>
    <p:sldId id="454" r:id="rId8"/>
    <p:sldId id="455" r:id="rId9"/>
    <p:sldId id="453" r:id="rId10"/>
    <p:sldId id="456" r:id="rId11"/>
    <p:sldId id="432" r:id="rId12"/>
    <p:sldId id="451" r:id="rId13"/>
    <p:sldId id="452" r:id="rId14"/>
    <p:sldId id="488" r:id="rId15"/>
    <p:sldId id="477" r:id="rId16"/>
    <p:sldId id="478" r:id="rId17"/>
    <p:sldId id="480" r:id="rId18"/>
    <p:sldId id="479" r:id="rId19"/>
    <p:sldId id="481" r:id="rId20"/>
    <p:sldId id="465" r:id="rId21"/>
    <p:sldId id="483" r:id="rId22"/>
    <p:sldId id="464" r:id="rId23"/>
    <p:sldId id="486" r:id="rId24"/>
    <p:sldId id="489" r:id="rId25"/>
    <p:sldId id="490" r:id="rId26"/>
    <p:sldId id="484" r:id="rId27"/>
    <p:sldId id="491" r:id="rId28"/>
    <p:sldId id="463" r:id="rId29"/>
    <p:sldId id="396" r:id="rId30"/>
    <p:sldId id="459" r:id="rId31"/>
    <p:sldId id="450" r:id="rId32"/>
    <p:sldId id="461" r:id="rId33"/>
    <p:sldId id="468" r:id="rId34"/>
    <p:sldId id="431" r:id="rId35"/>
    <p:sldId id="418" r:id="rId36"/>
    <p:sldId id="458" r:id="rId37"/>
    <p:sldId id="406" r:id="rId38"/>
    <p:sldId id="447" r:id="rId39"/>
    <p:sldId id="460" r:id="rId40"/>
  </p:sldIdLst>
  <p:sldSz cx="10077450" cy="7562850"/>
  <p:notesSz cx="6718300" cy="9855200"/>
  <p:defaultTextStyle>
    <a:defPPr>
      <a:defRPr lang="en-GB"/>
    </a:defPPr>
    <a:lvl1pPr algn="ctr" rtl="0" fontAlgn="base" hangingPunct="0">
      <a:lnSpc>
        <a:spcPct val="93000"/>
      </a:lnSpc>
      <a:spcBef>
        <a:spcPct val="50000"/>
      </a:spcBef>
      <a:spcAft>
        <a:spcPts val="1138"/>
      </a:spcAft>
      <a:buClr>
        <a:srgbClr val="000000"/>
      </a:buClr>
      <a:buSzPct val="68000"/>
      <a:buFont typeface="StarSymbol" charset="0"/>
      <a:defRPr sz="2600" kern="1200">
        <a:solidFill>
          <a:srgbClr val="FF0000"/>
        </a:solidFill>
        <a:latin typeface="Times New Roman" pitchFamily="-110" charset="0"/>
        <a:ea typeface="+mn-ea"/>
        <a:cs typeface="+mn-cs"/>
      </a:defRPr>
    </a:lvl1pPr>
    <a:lvl2pPr marL="457200" algn="ctr" rtl="0" fontAlgn="base" hangingPunct="0">
      <a:lnSpc>
        <a:spcPct val="93000"/>
      </a:lnSpc>
      <a:spcBef>
        <a:spcPct val="50000"/>
      </a:spcBef>
      <a:spcAft>
        <a:spcPts val="1138"/>
      </a:spcAft>
      <a:buClr>
        <a:srgbClr val="000000"/>
      </a:buClr>
      <a:buSzPct val="68000"/>
      <a:buFont typeface="StarSymbol" charset="0"/>
      <a:defRPr sz="2600" kern="1200">
        <a:solidFill>
          <a:srgbClr val="FF0000"/>
        </a:solidFill>
        <a:latin typeface="Times New Roman" pitchFamily="-110" charset="0"/>
        <a:ea typeface="+mn-ea"/>
        <a:cs typeface="+mn-cs"/>
      </a:defRPr>
    </a:lvl2pPr>
    <a:lvl3pPr marL="914400" algn="ctr" rtl="0" fontAlgn="base" hangingPunct="0">
      <a:lnSpc>
        <a:spcPct val="93000"/>
      </a:lnSpc>
      <a:spcBef>
        <a:spcPct val="50000"/>
      </a:spcBef>
      <a:spcAft>
        <a:spcPts val="1138"/>
      </a:spcAft>
      <a:buClr>
        <a:srgbClr val="000000"/>
      </a:buClr>
      <a:buSzPct val="68000"/>
      <a:buFont typeface="StarSymbol" charset="0"/>
      <a:defRPr sz="2600" kern="1200">
        <a:solidFill>
          <a:srgbClr val="FF0000"/>
        </a:solidFill>
        <a:latin typeface="Times New Roman" pitchFamily="-110" charset="0"/>
        <a:ea typeface="+mn-ea"/>
        <a:cs typeface="+mn-cs"/>
      </a:defRPr>
    </a:lvl3pPr>
    <a:lvl4pPr marL="1371600" algn="ctr" rtl="0" fontAlgn="base" hangingPunct="0">
      <a:lnSpc>
        <a:spcPct val="93000"/>
      </a:lnSpc>
      <a:spcBef>
        <a:spcPct val="50000"/>
      </a:spcBef>
      <a:spcAft>
        <a:spcPts val="1138"/>
      </a:spcAft>
      <a:buClr>
        <a:srgbClr val="000000"/>
      </a:buClr>
      <a:buSzPct val="68000"/>
      <a:buFont typeface="StarSymbol" charset="0"/>
      <a:defRPr sz="2600" kern="1200">
        <a:solidFill>
          <a:srgbClr val="FF0000"/>
        </a:solidFill>
        <a:latin typeface="Times New Roman" pitchFamily="-110" charset="0"/>
        <a:ea typeface="+mn-ea"/>
        <a:cs typeface="+mn-cs"/>
      </a:defRPr>
    </a:lvl4pPr>
    <a:lvl5pPr marL="1828800" algn="ctr" rtl="0" fontAlgn="base" hangingPunct="0">
      <a:lnSpc>
        <a:spcPct val="93000"/>
      </a:lnSpc>
      <a:spcBef>
        <a:spcPct val="50000"/>
      </a:spcBef>
      <a:spcAft>
        <a:spcPts val="1138"/>
      </a:spcAft>
      <a:buClr>
        <a:srgbClr val="000000"/>
      </a:buClr>
      <a:buSzPct val="68000"/>
      <a:buFont typeface="StarSymbol" charset="0"/>
      <a:defRPr sz="2600" kern="1200">
        <a:solidFill>
          <a:srgbClr val="FF0000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600" kern="1200">
        <a:solidFill>
          <a:srgbClr val="FF0000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600" kern="1200">
        <a:solidFill>
          <a:srgbClr val="FF0000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600" kern="1200">
        <a:solidFill>
          <a:srgbClr val="FF0000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600" kern="1200">
        <a:solidFill>
          <a:srgbClr val="FF0000"/>
        </a:solidFill>
        <a:latin typeface="Times New Roman" pitchFamily="-110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showPr showNarration="1">
    <p:present/>
    <p:sldAll/>
    <p:penClr>
      <a:schemeClr val="tx1"/>
    </p:penClr>
  </p:showPr>
  <p:clrMru>
    <a:srgbClr val="FF0000"/>
    <a:srgbClr val="0000FF"/>
    <a:srgbClr val="FFFF99"/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-648" y="-10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1026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9000"/>
    </p:cViewPr>
  </p:sorter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655"/>
        <p:guide pos="1921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9" Type="http://schemas.openxmlformats.org/officeDocument/2006/relationships/slide" Target="slides/slide6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notesMaster" Target="notesMasters/notesMaster1.xml"/><Relationship Id="rId42" Type="http://schemas.openxmlformats.org/officeDocument/2006/relationships/handoutMaster" Target="handoutMasters/handout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30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25" tIns="41513" rIns="83025" bIns="41513" numCol="1" anchor="t" anchorCtr="0" compatLnSpc="1">
            <a:prstTxWarp prst="textNoShape">
              <a:avLst/>
            </a:prstTxWarp>
          </a:bodyPr>
          <a:lstStyle>
            <a:lvl1pPr algn="l" defTabSz="8302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5238" y="0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25" tIns="41513" rIns="83025" bIns="41513" numCol="1" anchor="t" anchorCtr="0" compatLnSpc="1">
            <a:prstTxWarp prst="textNoShape">
              <a:avLst/>
            </a:prstTxWarp>
          </a:bodyPr>
          <a:lstStyle>
            <a:lvl1pPr algn="r" defTabSz="8302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59900"/>
            <a:ext cx="291306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25" tIns="41513" rIns="83025" bIns="41513" numCol="1" anchor="b" anchorCtr="0" compatLnSpc="1">
            <a:prstTxWarp prst="textNoShape">
              <a:avLst/>
            </a:prstTxWarp>
          </a:bodyPr>
          <a:lstStyle>
            <a:lvl1pPr algn="l" defTabSz="8302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25" tIns="41513" rIns="83025" bIns="41513" numCol="1" anchor="b" anchorCtr="0" compatLnSpc="1">
            <a:prstTxWarp prst="textNoShape">
              <a:avLst/>
            </a:prstTxWarp>
          </a:bodyPr>
          <a:lstStyle>
            <a:lvl1pPr algn="r" defTabSz="8302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</a:defRPr>
            </a:lvl1pPr>
          </a:lstStyle>
          <a:p>
            <a:fld id="{4D2D2838-4D81-044A-A3AC-4A25F4607D0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85850" y="946150"/>
            <a:ext cx="4548188" cy="3413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3351" dir="8100000" algn="ctr" rotWithShape="0">
              <a:srgbClr val="000000">
                <a:alpha val="74998"/>
              </a:srgbClr>
            </a:outerShdw>
          </a:effectLst>
        </p:spPr>
      </p:sp>
      <p:sp>
        <p:nvSpPr>
          <p:cNvPr id="30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39813" y="4689475"/>
            <a:ext cx="4645025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10" charset="0"/>
      <a:defRPr sz="1200" kern="1200">
        <a:solidFill>
          <a:srgbClr val="000000"/>
        </a:solidFill>
        <a:latin typeface="Times New Roman" pitchFamily="18" charset="0"/>
        <a:ea typeface="ＭＳ Ｐゴシック" pitchFamily="-65" charset="-128"/>
        <a:cs typeface="ＭＳ Ｐゴシック" pitchFamily="-65" charset="-128"/>
      </a:defRPr>
    </a:lvl1pPr>
    <a:lvl2pPr marL="37931725" indent="-37474525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10" charset="0"/>
      <a:defRPr sz="1200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lIns="83025" tIns="41513" rIns="83025" bIns="41513" anchor="ctr"/>
          <a:lstStyle/>
          <a:p>
            <a:endParaRPr lang="en-US" dirty="0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5843" name="Notes Placeholder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/>
          <a:lstStyle/>
          <a:p>
            <a:fld id="{F0CAC199-E53B-8F40-8320-50507E61384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>
              <a:latin typeface="Times New Roman" pitchFamily="-110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974725"/>
            <a:ext cx="4808537" cy="6059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1275" y="974725"/>
            <a:ext cx="4810125" cy="6059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775" y="119063"/>
            <a:ext cx="6824663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0338" y="974725"/>
            <a:ext cx="4808537" cy="6059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1275" y="974725"/>
            <a:ext cx="4810125" cy="6059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CERN logo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243" y="33263"/>
            <a:ext cx="554609" cy="554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0" y="621485"/>
            <a:ext cx="10077450" cy="50769"/>
          </a:xfrm>
          <a:prstGeom prst="rect">
            <a:avLst/>
          </a:prstGeom>
          <a:gradFill flip="none" rotWithShape="1">
            <a:gsLst>
              <a:gs pos="80000">
                <a:srgbClr val="0000FF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glow rad="12700">
              <a:srgbClr val="000090">
                <a:alpha val="4000"/>
              </a:srgbClr>
            </a:glow>
          </a:effectLst>
        </p:spPr>
        <p:txBody>
          <a:bodyPr wrap="none" lIns="100794" tIns="50397" rIns="100794" bIns="5039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latin typeface="+mn-lt"/>
              <a:ea typeface="+mn-ea"/>
              <a:cs typeface="+mn-cs"/>
            </a:endParaRPr>
          </a:p>
        </p:txBody>
      </p:sp>
      <p:pic>
        <p:nvPicPr>
          <p:cNvPr id="6" name="Picture 14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894003" y="252096"/>
            <a:ext cx="2158954" cy="516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png"/><Relationship Id="rId9" Type="http://schemas.openxmlformats.org/officeDocument/2006/relationships/image" Target="../media/image2.png"/><Relationship Id="rId10" Type="http://schemas.openxmlformats.org/officeDocument/2006/relationships/image" Target="../media/image3.png"/><Relationship Id="rId11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8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7788" y="801688"/>
            <a:ext cx="9885362" cy="3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342438" y="93663"/>
            <a:ext cx="604837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263" y="7275513"/>
            <a:ext cx="9885362" cy="3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317" name="Group 13"/>
          <p:cNvGrpSpPr>
            <a:grpSpLocks/>
          </p:cNvGrpSpPr>
          <p:nvPr userDrawn="1"/>
        </p:nvGrpSpPr>
        <p:grpSpPr bwMode="auto">
          <a:xfrm>
            <a:off x="503238" y="7350125"/>
            <a:ext cx="9317039" cy="174625"/>
            <a:chOff x="317" y="4630"/>
            <a:chExt cx="5869" cy="110"/>
          </a:xfrm>
        </p:grpSpPr>
        <p:sp>
          <p:nvSpPr>
            <p:cNvPr id="2054" name="Text Box 6"/>
            <p:cNvSpPr txBox="1">
              <a:spLocks noChangeArrowheads="1"/>
            </p:cNvSpPr>
            <p:nvPr/>
          </p:nvSpPr>
          <p:spPr bwMode="auto">
            <a:xfrm>
              <a:off x="4550" y="4630"/>
              <a:ext cx="1636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  <a:buSzPct val="45000"/>
                <a:tabLst>
                  <a:tab pos="723900" algn="l"/>
                  <a:tab pos="1447800" algn="l"/>
                </a:tabLst>
              </a:pPr>
              <a:r>
                <a:rPr lang="en-GB" sz="1200" b="1" dirty="0" smtClean="0">
                  <a:solidFill>
                    <a:srgbClr val="000000"/>
                  </a:solidFill>
                  <a:latin typeface="Arial" pitchFamily="-110" charset="0"/>
                </a:rPr>
                <a:t>CTF3</a:t>
              </a:r>
              <a:r>
                <a:rPr lang="en-GB" sz="1200" b="1" baseline="0" dirty="0" smtClean="0">
                  <a:solidFill>
                    <a:srgbClr val="000000"/>
                  </a:solidFill>
                  <a:latin typeface="Arial" pitchFamily="-110" charset="0"/>
                </a:rPr>
                <a:t> </a:t>
              </a:r>
              <a:r>
                <a:rPr lang="en-GB" sz="1200" b="1" baseline="0" dirty="0" err="1" smtClean="0">
                  <a:solidFill>
                    <a:srgbClr val="000000"/>
                  </a:solidFill>
                  <a:latin typeface="Arial" pitchFamily="-110" charset="0"/>
                </a:rPr>
                <a:t>Techn</a:t>
              </a:r>
              <a:r>
                <a:rPr lang="en-GB" sz="1200" b="1" baseline="0" dirty="0" smtClean="0">
                  <a:solidFill>
                    <a:srgbClr val="000000"/>
                  </a:solidFill>
                  <a:latin typeface="Arial" pitchFamily="-110" charset="0"/>
                </a:rPr>
                <a:t>. Coll. Meeting</a:t>
              </a:r>
              <a:r>
                <a:rPr lang="en-GB" sz="1200" b="1" dirty="0" smtClean="0">
                  <a:solidFill>
                    <a:srgbClr val="000000"/>
                  </a:solidFill>
                  <a:latin typeface="Arial" pitchFamily="-110" charset="0"/>
                </a:rPr>
                <a:t>, 5.5.2010</a:t>
              </a:r>
              <a:endParaRPr lang="en-GB" sz="1200" b="1" dirty="0">
                <a:solidFill>
                  <a:srgbClr val="000000"/>
                </a:solidFill>
                <a:latin typeface="Arial" pitchFamily="-110" charset="0"/>
              </a:endParaRPr>
            </a:p>
          </p:txBody>
        </p:sp>
        <p:sp>
          <p:nvSpPr>
            <p:cNvPr id="2055" name="Text Box 7"/>
            <p:cNvSpPr txBox="1">
              <a:spLocks noChangeArrowheads="1"/>
            </p:cNvSpPr>
            <p:nvPr/>
          </p:nvSpPr>
          <p:spPr bwMode="auto">
            <a:xfrm>
              <a:off x="317" y="4630"/>
              <a:ext cx="596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  <a:buSzPct val="45000"/>
                <a:tabLst>
                  <a:tab pos="723900" algn="l"/>
                </a:tabLst>
              </a:pPr>
              <a:r>
                <a:rPr lang="en-GB" sz="1200" b="1">
                  <a:solidFill>
                    <a:srgbClr val="000000"/>
                  </a:solidFill>
                  <a:latin typeface="Arial" pitchFamily="-110" charset="0"/>
                </a:rPr>
                <a:t>Frank Tecker</a:t>
              </a:r>
            </a:p>
          </p:txBody>
        </p:sp>
        <p:sp>
          <p:nvSpPr>
            <p:cNvPr id="2056" name="Text Box 8"/>
            <p:cNvSpPr txBox="1">
              <a:spLocks noChangeArrowheads="1"/>
            </p:cNvSpPr>
            <p:nvPr/>
          </p:nvSpPr>
          <p:spPr bwMode="auto">
            <a:xfrm>
              <a:off x="2768" y="4630"/>
              <a:ext cx="378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  <a:buSzPct val="45000"/>
                <a:tabLst>
                  <a:tab pos="723900" algn="l"/>
                  <a:tab pos="1447800" algn="l"/>
                </a:tabLst>
              </a:pPr>
              <a:r>
                <a:rPr lang="en-US" sz="1200" b="1">
                  <a:solidFill>
                    <a:srgbClr val="000000"/>
                  </a:solidFill>
                  <a:latin typeface="Arial" pitchFamily="-110" charset="0"/>
                </a:rPr>
                <a:t>Slide </a:t>
              </a:r>
              <a:fld id="{55509CDC-FF8B-0348-BA62-F37B30D927DB}" type="slidenum">
                <a:rPr lang="en-US" sz="1200" b="1">
                  <a:solidFill>
                    <a:srgbClr val="000000"/>
                  </a:solidFill>
                  <a:latin typeface="Arial" pitchFamily="-110" charset="0"/>
                </a:rPr>
                <a:pPr algn="l">
                  <a:spcBef>
                    <a:spcPct val="0"/>
                  </a:spcBef>
                  <a:spcAft>
                    <a:spcPct val="0"/>
                  </a:spcAft>
                  <a:buSzPct val="45000"/>
                  <a:tabLst>
                    <a:tab pos="723900" algn="l"/>
                    <a:tab pos="1447800" algn="l"/>
                  </a:tabLst>
                </a:pPr>
                <a:t>‹#›</a:t>
              </a:fld>
              <a:endParaRPr lang="en-US" sz="1200" b="1">
                <a:solidFill>
                  <a:srgbClr val="000000"/>
                </a:solidFill>
                <a:latin typeface="Arial" pitchFamily="-110" charset="0"/>
              </a:endParaRPr>
            </a:p>
          </p:txBody>
        </p:sp>
      </p:grpSp>
      <p:sp>
        <p:nvSpPr>
          <p:cNvPr id="1331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390775" y="119063"/>
            <a:ext cx="6824663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331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974725"/>
            <a:ext cx="9771062" cy="605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pic>
        <p:nvPicPr>
          <p:cNvPr id="13320" name="Picture 14"/>
          <p:cNvPicPr>
            <a:picLocks noChangeAspect="1" noChangeArrowheads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63500" y="125413"/>
            <a:ext cx="2259013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6" r:id="rId3"/>
    <p:sldLayoutId id="2147483667" r:id="rId4"/>
    <p:sldLayoutId id="2147483672" r:id="rId5"/>
    <p:sldLayoutId id="2147483675" r:id="rId6"/>
  </p:sldLayoutIdLst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5pPr>
      <a:lvl6pPr marL="15367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6pPr>
      <a:lvl7pPr marL="19939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7pPr>
      <a:lvl8pPr marL="24511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8pPr>
      <a:lvl9pPr marL="29083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64000"/>
        <a:buFont typeface="StarSymbol" charset="0"/>
        <a:buBlip>
          <a:blip r:embed="rId11"/>
        </a:buBlip>
        <a:defRPr sz="2800">
          <a:solidFill>
            <a:srgbClr val="000000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69938" indent="-287338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11"/>
        </a:buBlip>
        <a:defRPr sz="2600">
          <a:solidFill>
            <a:srgbClr val="000000"/>
          </a:solidFill>
          <a:latin typeface="+mn-lt"/>
          <a:ea typeface="ＭＳ Ｐゴシック" charset="-128"/>
        </a:defRPr>
      </a:lvl2pPr>
      <a:lvl3pPr marL="1158875" indent="-265113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11"/>
        </a:buBlip>
        <a:defRPr sz="2200">
          <a:solidFill>
            <a:srgbClr val="000000"/>
          </a:solidFill>
          <a:latin typeface="+mn-lt"/>
          <a:ea typeface="ＭＳ Ｐゴシック" charset="-128"/>
        </a:defRPr>
      </a:lvl3pPr>
      <a:lvl4pPr marL="1501775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9700" y="2794000"/>
            <a:ext cx="9815513" cy="3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66838" y="1554163"/>
            <a:ext cx="1006475" cy="104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3" y="7199313"/>
            <a:ext cx="9815512" cy="3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15"/>
          <p:cNvGrpSpPr>
            <a:grpSpLocks/>
          </p:cNvGrpSpPr>
          <p:nvPr userDrawn="1"/>
        </p:nvGrpSpPr>
        <p:grpSpPr bwMode="auto">
          <a:xfrm>
            <a:off x="427038" y="7318375"/>
            <a:ext cx="9371013" cy="176213"/>
            <a:chOff x="269" y="4632"/>
            <a:chExt cx="5903" cy="111"/>
          </a:xfrm>
        </p:grpSpPr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>
              <a:off x="4536" y="4633"/>
              <a:ext cx="1636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  <a:buSzPct val="45000"/>
                <a:tabLst>
                  <a:tab pos="723900" algn="l"/>
                  <a:tab pos="1447800" algn="l"/>
                </a:tabLst>
              </a:pPr>
              <a:r>
                <a:rPr lang="en-GB" sz="1200" b="1" dirty="0" smtClean="0">
                  <a:solidFill>
                    <a:srgbClr val="000000"/>
                  </a:solidFill>
                  <a:latin typeface="Arial" pitchFamily="-110" charset="0"/>
                </a:rPr>
                <a:t>CTF3</a:t>
              </a:r>
              <a:r>
                <a:rPr lang="en-GB" sz="1200" b="1" baseline="0" dirty="0" smtClean="0">
                  <a:solidFill>
                    <a:srgbClr val="000000"/>
                  </a:solidFill>
                  <a:latin typeface="Arial" pitchFamily="-110" charset="0"/>
                </a:rPr>
                <a:t> </a:t>
              </a:r>
              <a:r>
                <a:rPr lang="en-GB" sz="1200" b="1" baseline="0" dirty="0" err="1" smtClean="0">
                  <a:solidFill>
                    <a:srgbClr val="000000"/>
                  </a:solidFill>
                  <a:latin typeface="Arial" pitchFamily="-110" charset="0"/>
                </a:rPr>
                <a:t>Techn</a:t>
              </a:r>
              <a:r>
                <a:rPr lang="en-GB" sz="1200" b="1" baseline="0" dirty="0" smtClean="0">
                  <a:solidFill>
                    <a:srgbClr val="000000"/>
                  </a:solidFill>
                  <a:latin typeface="Arial" pitchFamily="-110" charset="0"/>
                </a:rPr>
                <a:t>. Coll. Meeting</a:t>
              </a:r>
              <a:r>
                <a:rPr lang="en-GB" sz="1200" b="1" dirty="0" smtClean="0">
                  <a:solidFill>
                    <a:srgbClr val="000000"/>
                  </a:solidFill>
                  <a:latin typeface="Arial" pitchFamily="-110" charset="0"/>
                </a:rPr>
                <a:t>, 5.5.2010</a:t>
              </a:r>
              <a:endParaRPr lang="en-GB" sz="1200" b="1" dirty="0">
                <a:solidFill>
                  <a:srgbClr val="000000"/>
                </a:solidFill>
                <a:latin typeface="Arial" pitchFamily="-110" charset="0"/>
              </a:endParaRPr>
            </a:p>
          </p:txBody>
        </p:sp>
        <p:sp>
          <p:nvSpPr>
            <p:cNvPr id="2" name="Text Box 7"/>
            <p:cNvSpPr txBox="1">
              <a:spLocks noChangeArrowheads="1"/>
            </p:cNvSpPr>
            <p:nvPr/>
          </p:nvSpPr>
          <p:spPr bwMode="auto">
            <a:xfrm>
              <a:off x="269" y="4633"/>
              <a:ext cx="596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  <a:buSzPct val="45000"/>
                <a:tabLst>
                  <a:tab pos="723900" algn="l"/>
                </a:tabLst>
              </a:pPr>
              <a:r>
                <a:rPr lang="en-GB" sz="1200" b="1">
                  <a:solidFill>
                    <a:srgbClr val="000000"/>
                  </a:solidFill>
                  <a:latin typeface="Arial" pitchFamily="-110" charset="0"/>
                </a:rPr>
                <a:t>Frank Tecker</a:t>
              </a:r>
            </a:p>
          </p:txBody>
        </p:sp>
        <p:sp>
          <p:nvSpPr>
            <p:cNvPr id="3" name="Text Box 8"/>
            <p:cNvSpPr txBox="1">
              <a:spLocks noChangeArrowheads="1"/>
            </p:cNvSpPr>
            <p:nvPr/>
          </p:nvSpPr>
          <p:spPr bwMode="auto">
            <a:xfrm>
              <a:off x="2450" y="4632"/>
              <a:ext cx="711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  <a:buSzPct val="45000"/>
                <a:tabLst>
                  <a:tab pos="723900" algn="l"/>
                  <a:tab pos="1447800" algn="l"/>
                </a:tabLst>
              </a:pPr>
              <a:r>
                <a:rPr lang="en-GB" sz="1200" b="1" dirty="0" smtClean="0">
                  <a:solidFill>
                    <a:srgbClr val="000000"/>
                  </a:solidFill>
                  <a:latin typeface="Arial" pitchFamily="-110" charset="0"/>
                </a:rPr>
                <a:t>Status</a:t>
              </a:r>
              <a:r>
                <a:rPr lang="en-GB" sz="1200" b="1" baseline="0" dirty="0" smtClean="0">
                  <a:solidFill>
                    <a:srgbClr val="000000"/>
                  </a:solidFill>
                  <a:latin typeface="Arial" pitchFamily="-110" charset="0"/>
                </a:rPr>
                <a:t> of CTF3</a:t>
              </a:r>
              <a:endParaRPr lang="en-GB" sz="1200" b="1" dirty="0">
                <a:solidFill>
                  <a:srgbClr val="000000"/>
                </a:solidFill>
                <a:latin typeface="Arial" pitchFamily="-110" charset="0"/>
              </a:endParaRPr>
            </a:p>
          </p:txBody>
        </p:sp>
      </p:grp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1174750" y="3217863"/>
            <a:ext cx="2749550" cy="68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GB" sz="2400">
                <a:solidFill>
                  <a:srgbClr val="000000"/>
                </a:solidFill>
              </a:rPr>
              <a:t>Frank Tecker – CERN</a:t>
            </a:r>
            <a:br>
              <a:rPr lang="en-GB" sz="2400">
                <a:solidFill>
                  <a:srgbClr val="000000"/>
                </a:solidFill>
              </a:rPr>
            </a:br>
            <a:r>
              <a:rPr lang="en-GB" sz="2400">
                <a:solidFill>
                  <a:srgbClr val="000000"/>
                </a:solidFill>
              </a:rPr>
              <a:t>for the CTF3 team</a:t>
            </a:r>
          </a:p>
        </p:txBody>
      </p:sp>
      <p:sp>
        <p:nvSpPr>
          <p:cNvPr id="1031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3830638" y="231775"/>
            <a:ext cx="6057900" cy="2328863"/>
          </a:xfrm>
          <a:prstGeom prst="rect">
            <a:avLst/>
          </a:prstGeom>
          <a:solidFill>
            <a:srgbClr val="FFFFFF"/>
          </a:solidFill>
          <a:ln w="73080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32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4175" y="3935413"/>
            <a:ext cx="6264275" cy="320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</p:txBody>
      </p:sp>
      <p:pic>
        <p:nvPicPr>
          <p:cNvPr id="4" name="Picture 14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152400" y="327025"/>
            <a:ext cx="3538538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5pPr>
      <a:lvl6pPr marL="15367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6pPr>
      <a:lvl7pPr marL="19939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7pPr>
      <a:lvl8pPr marL="24511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8pPr>
      <a:lvl9pPr marL="29083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56000"/>
        <a:buFont typeface="StarSymbol" charset="0"/>
        <a:buBlip>
          <a:blip r:embed="rId6"/>
        </a:buBlip>
        <a:defRPr sz="3200">
          <a:solidFill>
            <a:srgbClr val="000000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863600" indent="-287338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6"/>
        </a:buBlip>
        <a:defRPr sz="2800">
          <a:solidFill>
            <a:srgbClr val="000000"/>
          </a:solidFill>
          <a:latin typeface="+mn-lt"/>
          <a:ea typeface="ＭＳ Ｐゴシック" charset="-128"/>
        </a:defRPr>
      </a:lvl2pPr>
      <a:lvl3pPr marL="12954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6"/>
        </a:buBlip>
        <a:defRPr sz="2400">
          <a:solidFill>
            <a:srgbClr val="000000"/>
          </a:solidFill>
          <a:latin typeface="+mn-lt"/>
          <a:ea typeface="ＭＳ Ｐゴシック" charset="-128"/>
        </a:defRPr>
      </a:lvl3pPr>
      <a:lvl4pPr marL="17272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85"/>
          <p:cNvSpPr>
            <a:spLocks noChangeArrowheads="1"/>
          </p:cNvSpPr>
          <p:nvPr/>
        </p:nvSpPr>
        <p:spPr bwMode="auto">
          <a:xfrm>
            <a:off x="0" y="0"/>
            <a:ext cx="10077450" cy="463925"/>
          </a:xfrm>
          <a:prstGeom prst="rect">
            <a:avLst/>
          </a:prstGeom>
          <a:gradFill rotWithShape="1">
            <a:gsLst>
              <a:gs pos="0">
                <a:srgbClr val="000066"/>
              </a:gs>
              <a:gs pos="100000">
                <a:schemeClr val="hlink"/>
              </a:gs>
            </a:gsLst>
            <a:lin ang="0" scaled="1"/>
          </a:gradFill>
          <a:ln w="9525" algn="ctr">
            <a:noFill/>
            <a:miter lim="800000"/>
            <a:headEnd/>
            <a:tailEnd/>
          </a:ln>
          <a:effectLst/>
        </p:spPr>
        <p:txBody>
          <a:bodyPr wrap="none" lIns="100794" tIns="50397" rIns="100794" bIns="50397" anchor="ctr"/>
          <a:lstStyle/>
          <a:p>
            <a:pPr defTabSz="100794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14" name="Text Box 119"/>
          <p:cNvSpPr txBox="1">
            <a:spLocks noChangeArrowheads="1"/>
          </p:cNvSpPr>
          <p:nvPr/>
        </p:nvSpPr>
        <p:spPr bwMode="auto">
          <a:xfrm>
            <a:off x="1663829" y="34025"/>
            <a:ext cx="4795186" cy="378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17961" dir="2700000" algn="ctr" rotWithShape="0">
              <a:srgbClr val="CC0000"/>
            </a:outerShdw>
          </a:effectLst>
        </p:spPr>
        <p:txBody>
          <a:bodyPr wrap="square" lIns="100794" tIns="50397" rIns="100794" bIns="50397">
            <a:spAutoFit/>
          </a:bodyPr>
          <a:lstStyle/>
          <a:p>
            <a:pPr defTabSz="100794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800" dirty="0">
                <a:solidFill>
                  <a:srgbClr val="FF6400"/>
                </a:solidFill>
                <a:latin typeface="Arial" pitchFamily="34" charset="0"/>
              </a:rPr>
              <a:t>Update on CTF3 Operations and schedule</a:t>
            </a:r>
          </a:p>
        </p:txBody>
      </p:sp>
      <p:sp>
        <p:nvSpPr>
          <p:cNvPr id="16" name="Rounded Rectangle 15"/>
          <p:cNvSpPr/>
          <p:nvPr/>
        </p:nvSpPr>
        <p:spPr bwMode="auto">
          <a:xfrm>
            <a:off x="110223" y="164563"/>
            <a:ext cx="1553606" cy="524742"/>
          </a:xfrm>
          <a:prstGeom prst="roundRect">
            <a:avLst>
              <a:gd name="adj" fmla="val 41181"/>
            </a:avLst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0794" tIns="50397" rIns="100794" bIns="50397" numCol="1" rtlCol="0" anchor="t" anchorCtr="0" compatLnSpc="1">
            <a:prstTxWarp prst="textNoShape">
              <a:avLst/>
            </a:prstTxWarp>
          </a:bodyPr>
          <a:lstStyle/>
          <a:p>
            <a:pPr defTabSz="100794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7" name="Picture 115" descr="logo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704" y="220700"/>
            <a:ext cx="1410143" cy="43043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7" name="Text Box 122"/>
          <p:cNvSpPr txBox="1">
            <a:spLocks noChangeArrowheads="1"/>
          </p:cNvSpPr>
          <p:nvPr/>
        </p:nvSpPr>
        <p:spPr bwMode="auto">
          <a:xfrm>
            <a:off x="5494835" y="220700"/>
            <a:ext cx="3627882" cy="24027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100794" tIns="50397" rIns="100794" bIns="50397">
            <a:spAutoFit/>
          </a:bodyPr>
          <a:lstStyle/>
          <a:p>
            <a:pPr algn="r" defTabSz="100794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en-US" sz="900" i="1" dirty="0">
                <a:solidFill>
                  <a:srgbClr val="000066"/>
                </a:solidFill>
                <a:latin typeface="Arial" pitchFamily="34" charset="0"/>
                <a:cs typeface="Arial" pitchFamily="34" charset="0"/>
              </a:rPr>
              <a:t>R. Corsini - CTF3 Committee - 11 February 2010</a:t>
            </a:r>
          </a:p>
        </p:txBody>
      </p:sp>
      <p:pic>
        <p:nvPicPr>
          <p:cNvPr id="10" name="Picture 117" descr="logo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22718" y="34025"/>
            <a:ext cx="852035" cy="637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Oval 118"/>
          <p:cNvSpPr>
            <a:spLocks noChangeArrowheads="1"/>
          </p:cNvSpPr>
          <p:nvPr/>
        </p:nvSpPr>
        <p:spPr bwMode="auto">
          <a:xfrm>
            <a:off x="9120093" y="23522"/>
            <a:ext cx="852035" cy="637240"/>
          </a:xfrm>
          <a:prstGeom prst="ellipse">
            <a:avLst/>
          </a:prstGeom>
          <a:noFill/>
          <a:ln w="19050" algn="ctr">
            <a:solidFill>
              <a:srgbClr val="FF6600"/>
            </a:solidFill>
            <a:round/>
            <a:headEnd/>
            <a:tailEnd/>
          </a:ln>
          <a:effectLst/>
        </p:spPr>
        <p:txBody>
          <a:bodyPr wrap="none" lIns="100794" tIns="50397" rIns="100794" bIns="50397" anchor="ctr"/>
          <a:lstStyle/>
          <a:p>
            <a:pPr defTabSz="100794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en-US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1100" b="1" i="1">
          <a:solidFill>
            <a:srgbClr val="FF99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1100" b="1" i="1">
          <a:solidFill>
            <a:srgbClr val="FF9900"/>
          </a:solidFill>
          <a:latin typeface="Californian FB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1100" b="1" i="1">
          <a:solidFill>
            <a:srgbClr val="FF9900"/>
          </a:solidFill>
          <a:latin typeface="Californian FB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1100" b="1" i="1">
          <a:solidFill>
            <a:srgbClr val="FF9900"/>
          </a:solidFill>
          <a:latin typeface="Californian FB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1100" b="1" i="1">
          <a:solidFill>
            <a:srgbClr val="FF9900"/>
          </a:solidFill>
          <a:latin typeface="Californian FB" pitchFamily="18" charset="0"/>
        </a:defRPr>
      </a:lvl5pPr>
      <a:lvl6pPr marL="503972" algn="ctr" rtl="0" eaLnBrk="0" fontAlgn="base" hangingPunct="0">
        <a:spcBef>
          <a:spcPct val="0"/>
        </a:spcBef>
        <a:spcAft>
          <a:spcPct val="0"/>
        </a:spcAft>
        <a:defRPr sz="1100" b="1" i="1">
          <a:solidFill>
            <a:srgbClr val="FF9900"/>
          </a:solidFill>
          <a:latin typeface="Californian FB" pitchFamily="18" charset="0"/>
        </a:defRPr>
      </a:lvl6pPr>
      <a:lvl7pPr marL="1007943" algn="ctr" rtl="0" eaLnBrk="0" fontAlgn="base" hangingPunct="0">
        <a:spcBef>
          <a:spcPct val="0"/>
        </a:spcBef>
        <a:spcAft>
          <a:spcPct val="0"/>
        </a:spcAft>
        <a:defRPr sz="1100" b="1" i="1">
          <a:solidFill>
            <a:srgbClr val="FF9900"/>
          </a:solidFill>
          <a:latin typeface="Californian FB" pitchFamily="18" charset="0"/>
        </a:defRPr>
      </a:lvl7pPr>
      <a:lvl8pPr marL="1511915" algn="ctr" rtl="0" eaLnBrk="0" fontAlgn="base" hangingPunct="0">
        <a:spcBef>
          <a:spcPct val="0"/>
        </a:spcBef>
        <a:spcAft>
          <a:spcPct val="0"/>
        </a:spcAft>
        <a:defRPr sz="1100" b="1" i="1">
          <a:solidFill>
            <a:srgbClr val="FF9900"/>
          </a:solidFill>
          <a:latin typeface="Californian FB" pitchFamily="18" charset="0"/>
        </a:defRPr>
      </a:lvl8pPr>
      <a:lvl9pPr marL="2015886" algn="ctr" rtl="0" eaLnBrk="0" fontAlgn="base" hangingPunct="0">
        <a:spcBef>
          <a:spcPct val="0"/>
        </a:spcBef>
        <a:spcAft>
          <a:spcPct val="0"/>
        </a:spcAft>
        <a:defRPr sz="1100" b="1" i="1">
          <a:solidFill>
            <a:srgbClr val="FF9900"/>
          </a:solidFill>
          <a:latin typeface="Californian FB" pitchFamily="18" charset="0"/>
        </a:defRPr>
      </a:lvl9pPr>
    </p:titleStyle>
    <p:bodyStyle>
      <a:lvl1pPr marL="377979" indent="-377979" algn="l" rtl="0" eaLnBrk="0" fontAlgn="base" hangingPunct="0">
        <a:spcBef>
          <a:spcPct val="20000"/>
        </a:spcBef>
        <a:spcAft>
          <a:spcPct val="0"/>
        </a:spcAft>
        <a:buChar char="•"/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818954" indent="-314982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2pPr>
      <a:lvl3pPr marL="1259929" indent="-251986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3pPr>
      <a:lvl4pPr marL="1763900" indent="-251986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chemeClr val="tx1"/>
          </a:solidFill>
          <a:latin typeface="+mn-lt"/>
        </a:defRPr>
      </a:lvl4pPr>
      <a:lvl5pPr marL="2267872" indent="-251986" algn="l" rtl="0" eaLnBrk="0" fontAlgn="base" hangingPunct="0">
        <a:spcBef>
          <a:spcPct val="2000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</a:defRPr>
      </a:lvl5pPr>
      <a:lvl6pPr marL="2771844" indent="-251986" algn="l" rtl="0" eaLnBrk="0" fontAlgn="base" hangingPunct="0">
        <a:spcBef>
          <a:spcPct val="2000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</a:defRPr>
      </a:lvl6pPr>
      <a:lvl7pPr marL="3275815" indent="-251986" algn="l" rtl="0" eaLnBrk="0" fontAlgn="base" hangingPunct="0">
        <a:spcBef>
          <a:spcPct val="2000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</a:defRPr>
      </a:lvl7pPr>
      <a:lvl8pPr marL="3779787" indent="-251986" algn="l" rtl="0" eaLnBrk="0" fontAlgn="base" hangingPunct="0">
        <a:spcBef>
          <a:spcPct val="2000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</a:defRPr>
      </a:lvl8pPr>
      <a:lvl9pPr marL="4283758" indent="-251986" algn="l" rtl="0" eaLnBrk="0" fontAlgn="base" hangingPunct="0">
        <a:spcBef>
          <a:spcPct val="20000"/>
        </a:spcBef>
        <a:spcAft>
          <a:spcPct val="0"/>
        </a:spcAft>
        <a:buChar char="•"/>
        <a:defRPr sz="15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jpeg"/><Relationship Id="rId5" Type="http://schemas.openxmlformats.org/officeDocument/2006/relationships/image" Target="../media/image20.png"/><Relationship Id="rId6" Type="http://schemas.openxmlformats.org/officeDocument/2006/relationships/oleObject" Target="../embeddings/oleObject1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21.jpeg"/><Relationship Id="rId5" Type="http://schemas.openxmlformats.org/officeDocument/2006/relationships/image" Target="../media/image22.png"/><Relationship Id="rId6" Type="http://schemas.openxmlformats.org/officeDocument/2006/relationships/image" Target="../media/image18.emf"/><Relationship Id="rId7" Type="http://schemas.openxmlformats.org/officeDocument/2006/relationships/image" Target="../media/image23.png"/><Relationship Id="rId8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4.png"/><Relationship Id="rId5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4" Type="http://schemas.openxmlformats.org/officeDocument/2006/relationships/image" Target="../media/image34.jpeg"/><Relationship Id="rId5" Type="http://schemas.openxmlformats.org/officeDocument/2006/relationships/image" Target="../media/image35.jpeg"/><Relationship Id="rId6" Type="http://schemas.openxmlformats.org/officeDocument/2006/relationships/image" Target="../media/image36.jpeg"/><Relationship Id="rId7" Type="http://schemas.openxmlformats.org/officeDocument/2006/relationships/image" Target="../media/image37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4" Type="http://schemas.openxmlformats.org/officeDocument/2006/relationships/image" Target="../media/image40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1.jpeg"/><Relationship Id="rId3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4.pdf"/><Relationship Id="rId3" Type="http://schemas.openxmlformats.org/officeDocument/2006/relationships/image" Target="../media/image45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.png"/><Relationship Id="rId5" Type="http://schemas.openxmlformats.org/officeDocument/2006/relationships/image" Target="../media/image18.emf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7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50.png"/><Relationship Id="rId5" Type="http://schemas.openxmlformats.org/officeDocument/2006/relationships/image" Target="../media/image51.w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9.wm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7" Type="http://schemas.openxmlformats.org/officeDocument/2006/relationships/image" Target="../media/image16.png"/><Relationship Id="rId8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3890963" y="261938"/>
            <a:ext cx="6024562" cy="2335212"/>
          </a:xfrm>
          <a:gradFill rotWithShape="0">
            <a:gsLst>
              <a:gs pos="0">
                <a:srgbClr val="FFFFFF"/>
              </a:gs>
              <a:gs pos="100000">
                <a:srgbClr val="E6FF00"/>
              </a:gs>
            </a:gsLst>
            <a:path path="shape">
              <a:fillToRect l="50000" t="50000" r="50000" b="50000"/>
            </a:path>
          </a:gradFill>
          <a:effectLst>
            <a:outerShdw blurRad="63500" dist="103351" dir="8100000" algn="ctr" rotWithShape="0">
              <a:srgbClr val="000000"/>
            </a:outerShdw>
          </a:effectLst>
        </p:spPr>
        <p:txBody>
          <a:bodyPr>
            <a:noAutofit/>
          </a:bodyPr>
          <a:lstStyle/>
          <a:p>
            <a:pPr eaLnBrk="1">
              <a:spcAft>
                <a:spcPts val="1020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GB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10" charset="-128"/>
                <a:cs typeface="ＭＳ Ｐゴシック" pitchFamily="-110" charset="-128"/>
              </a:rPr>
              <a:t>Status of CTF3 Feasibility Studies</a:t>
            </a:r>
            <a:r>
              <a:rPr lang="en-US" sz="2800" b="1" dirty="0" smtClean="0"/>
              <a:t> </a:t>
            </a:r>
            <a:br>
              <a:rPr lang="en-US" sz="2800" b="1" dirty="0" smtClean="0"/>
            </a:br>
            <a:r>
              <a:rPr lang="en-US" sz="2800" b="1" dirty="0" smtClean="0"/>
              <a:t>Experimental program in 2010, 2011</a:t>
            </a:r>
            <a:endParaRPr lang="en-GB" sz="2800" dirty="0">
              <a:ea typeface="ＭＳ Ｐゴシック" pitchFamily="-110" charset="-128"/>
              <a:cs typeface="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5589" y="4187046"/>
            <a:ext cx="4548760" cy="2869618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 smtClean="0">
                <a:ea typeface="ＭＳ Ｐゴシック" pitchFamily="-110" charset="-128"/>
                <a:cs typeface="ＭＳ Ｐゴシック" pitchFamily="-110" charset="-128"/>
              </a:rPr>
              <a:t>Introduction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>
                <a:ea typeface="ＭＳ Ｐゴシック" pitchFamily="-110" charset="-128"/>
                <a:cs typeface="ＭＳ Ｐゴシック" pitchFamily="-110" charset="-128"/>
              </a:rPr>
              <a:t>CTF3</a:t>
            </a:r>
            <a:r>
              <a:rPr lang="en-GB" sz="2800" dirty="0" smtClean="0">
                <a:ea typeface="ＭＳ Ｐゴシック" pitchFamily="-110" charset="-128"/>
                <a:cs typeface="ＭＳ Ｐゴシック" pitchFamily="-110" charset="-128"/>
              </a:rPr>
              <a:t> present status</a:t>
            </a:r>
            <a:br>
              <a:rPr lang="en-GB" sz="2800" dirty="0" smtClean="0">
                <a:ea typeface="ＭＳ Ｐゴシック" pitchFamily="-110" charset="-128"/>
                <a:cs typeface="ＭＳ Ｐゴシック" pitchFamily="-110" charset="-128"/>
              </a:rPr>
            </a:br>
            <a:r>
              <a:rPr lang="en-GB" sz="2400" dirty="0" smtClean="0">
                <a:ea typeface="ＭＳ Ｐゴシック" pitchFamily="-110" charset="-128"/>
                <a:cs typeface="ＭＳ Ｐゴシック" pitchFamily="-110" charset="-128"/>
              </a:rPr>
              <a:t>(the good news and the bad news)</a:t>
            </a:r>
            <a:endParaRPr lang="en-GB" sz="2800" dirty="0" smtClean="0">
              <a:ea typeface="ＭＳ Ｐゴシック" pitchFamily="-110" charset="-128"/>
              <a:cs typeface="ＭＳ Ｐゴシック" pitchFamily="-110" charset="-128"/>
            </a:endParaRP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 smtClean="0">
                <a:ea typeface="ＭＳ Ｐゴシック" pitchFamily="-110" charset="-128"/>
                <a:cs typeface="ＭＳ Ｐゴシック" pitchFamily="-110" charset="-128"/>
              </a:rPr>
              <a:t>Future program 2010/11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>
                <a:ea typeface="ＭＳ Ｐゴシック" pitchFamily="-110" charset="-128"/>
                <a:cs typeface="ＭＳ Ｐゴシック" pitchFamily="-110" charset="-128"/>
              </a:rPr>
              <a:t>Conclusion</a:t>
            </a:r>
          </a:p>
        </p:txBody>
      </p:sp>
      <p:grpSp>
        <p:nvGrpSpPr>
          <p:cNvPr id="2" name="Group 4"/>
          <p:cNvGrpSpPr/>
          <p:nvPr/>
        </p:nvGrpSpPr>
        <p:grpSpPr>
          <a:xfrm>
            <a:off x="4954121" y="3198861"/>
            <a:ext cx="4952346" cy="3779548"/>
            <a:chOff x="2503488" y="1905000"/>
            <a:chExt cx="6564312" cy="46482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grpSpPr>
        <p:pic>
          <p:nvPicPr>
            <p:cNvPr id="6" name="Picture 43" descr="cr-combi-8.gif"/>
            <p:cNvPicPr>
              <a:picLocks noChangeAspect="1"/>
            </p:cNvPicPr>
            <p:nvPr/>
          </p:nvPicPr>
          <p:blipFill>
            <a:blip r:embed="rId3"/>
            <a:srcRect l="1639" t="20000" r="1808" b="12222"/>
            <a:stretch>
              <a:fillRect/>
            </a:stretch>
          </p:blipFill>
          <p:spPr bwMode="auto">
            <a:xfrm>
              <a:off x="2503488" y="1905000"/>
              <a:ext cx="6564312" cy="464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18"/>
            <p:cNvSpPr txBox="1">
              <a:spLocks noChangeArrowheads="1"/>
            </p:cNvSpPr>
            <p:nvPr/>
          </p:nvSpPr>
          <p:spPr bwMode="auto">
            <a:xfrm>
              <a:off x="3020588" y="3886200"/>
              <a:ext cx="1522398" cy="655638"/>
            </a:xfrm>
            <a:prstGeom prst="rect">
              <a:avLst/>
            </a:prstGeom>
            <a:solidFill>
              <a:srgbClr val="FCFFC0"/>
            </a:solidFill>
            <a:ln w="9525">
              <a:noFill/>
              <a:miter lim="800000"/>
              <a:headEnd/>
              <a:tailEnd/>
            </a:ln>
            <a:effectLst>
              <a:outerShdw blurRad="50800" dist="50800" dir="2700000" algn="tl" rotWithShape="0">
                <a:srgbClr val="000000">
                  <a:alpha val="43000"/>
                </a:srgbClr>
              </a:outerShdw>
            </a:effectLst>
          </p:spPr>
          <p:txBody>
            <a:bodyPr lIns="100794" tIns="50397" rIns="100794" bIns="50397">
              <a:prstTxWarp prst="textNoShape">
                <a:avLst/>
              </a:prstTxWarp>
              <a:normAutofit fontScale="55000" lnSpcReduction="20000"/>
            </a:bodyPr>
            <a:lstStyle/>
            <a:p>
              <a:pPr defTabSz="1008063" eaLnBrk="0">
                <a:defRPr/>
              </a:pPr>
              <a:r>
                <a:rPr lang="en-US" dirty="0">
                  <a:solidFill>
                    <a:srgbClr val="000000"/>
                  </a:solidFill>
                </a:rPr>
                <a:t>Current from </a:t>
              </a:r>
              <a:br>
                <a:rPr lang="en-US" dirty="0">
                  <a:solidFill>
                    <a:srgbClr val="000000"/>
                  </a:solidFill>
                </a:rPr>
              </a:br>
              <a:r>
                <a:rPr lang="en-US" dirty="0">
                  <a:solidFill>
                    <a:srgbClr val="000000"/>
                  </a:solidFill>
                </a:rPr>
                <a:t>Linac</a:t>
              </a:r>
            </a:p>
          </p:txBody>
        </p:sp>
        <p:cxnSp>
          <p:nvCxnSpPr>
            <p:cNvPr id="8" name="Straight Arrow Connector 8"/>
            <p:cNvCxnSpPr>
              <a:cxnSpLocks noChangeShapeType="1"/>
              <a:stCxn id="7" idx="0"/>
            </p:cNvCxnSpPr>
            <p:nvPr/>
          </p:nvCxnSpPr>
          <p:spPr bwMode="auto">
            <a:xfrm rot="5400000" flipH="1" flipV="1">
              <a:off x="3344039" y="3447652"/>
              <a:ext cx="876299" cy="8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sp>
          <p:nvSpPr>
            <p:cNvPr id="9" name="Text Box 18"/>
            <p:cNvSpPr txBox="1">
              <a:spLocks noChangeArrowheads="1"/>
            </p:cNvSpPr>
            <p:nvPr/>
          </p:nvSpPr>
          <p:spPr bwMode="auto">
            <a:xfrm>
              <a:off x="3919538" y="4678363"/>
              <a:ext cx="1447800" cy="655637"/>
            </a:xfrm>
            <a:prstGeom prst="rect">
              <a:avLst/>
            </a:prstGeom>
            <a:solidFill>
              <a:srgbClr val="FCFFC0"/>
            </a:solidFill>
            <a:ln w="9525">
              <a:noFill/>
              <a:miter lim="800000"/>
              <a:headEnd/>
              <a:tailEnd/>
            </a:ln>
            <a:effectLst>
              <a:outerShdw blurRad="50800" dist="50800" dir="2700000" algn="tl" rotWithShape="0">
                <a:srgbClr val="000000">
                  <a:alpha val="43000"/>
                </a:srgbClr>
              </a:outerShdw>
            </a:effectLst>
          </p:spPr>
          <p:txBody>
            <a:bodyPr lIns="100794" tIns="50397" rIns="100794" bIns="50397">
              <a:prstTxWarp prst="textNoShape">
                <a:avLst/>
              </a:prstTxWarp>
              <a:normAutofit fontScale="47500" lnSpcReduction="20000"/>
            </a:bodyPr>
            <a:lstStyle/>
            <a:p>
              <a:pPr defTabSz="1008063" eaLnBrk="0">
                <a:defRPr/>
              </a:pPr>
              <a:r>
                <a:rPr lang="en-US" dirty="0">
                  <a:solidFill>
                    <a:srgbClr val="000000"/>
                  </a:solidFill>
                </a:rPr>
                <a:t>Current after </a:t>
              </a:r>
              <a:br>
                <a:rPr lang="en-US" dirty="0">
                  <a:solidFill>
                    <a:srgbClr val="000000"/>
                  </a:solidFill>
                </a:rPr>
              </a:br>
              <a:r>
                <a:rPr lang="en-US" dirty="0">
                  <a:solidFill>
                    <a:srgbClr val="000000"/>
                  </a:solidFill>
                </a:rPr>
                <a:t>Delay Loop</a:t>
              </a:r>
            </a:p>
          </p:txBody>
        </p:sp>
        <p:cxnSp>
          <p:nvCxnSpPr>
            <p:cNvPr id="10" name="Straight Arrow Connector 8"/>
            <p:cNvCxnSpPr>
              <a:cxnSpLocks noChangeShapeType="1"/>
              <a:stCxn id="9" idx="0"/>
            </p:cNvCxnSpPr>
            <p:nvPr/>
          </p:nvCxnSpPr>
          <p:spPr bwMode="auto">
            <a:xfrm rot="5400000" flipH="1" flipV="1">
              <a:off x="3999706" y="3996532"/>
              <a:ext cx="1325563" cy="381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sp>
          <p:nvSpPr>
            <p:cNvPr id="11" name="Text Box 18"/>
            <p:cNvSpPr txBox="1">
              <a:spLocks noChangeArrowheads="1"/>
            </p:cNvSpPr>
            <p:nvPr/>
          </p:nvSpPr>
          <p:spPr bwMode="auto">
            <a:xfrm>
              <a:off x="5367338" y="5534025"/>
              <a:ext cx="1981200" cy="377825"/>
            </a:xfrm>
            <a:prstGeom prst="rect">
              <a:avLst/>
            </a:prstGeom>
            <a:solidFill>
              <a:srgbClr val="FCFFC0"/>
            </a:solidFill>
            <a:ln w="9525">
              <a:noFill/>
              <a:miter lim="800000"/>
              <a:headEnd/>
              <a:tailEnd/>
            </a:ln>
            <a:effectLst>
              <a:outerShdw blurRad="50800" dist="50800" dir="2700000" algn="tl" rotWithShape="0">
                <a:srgbClr val="000000">
                  <a:alpha val="43000"/>
                </a:srgbClr>
              </a:outerShdw>
            </a:effectLst>
          </p:spPr>
          <p:txBody>
            <a:bodyPr lIns="100794" tIns="50397" rIns="100794" bIns="50397">
              <a:prstTxWarp prst="textNoShape">
                <a:avLst/>
              </a:prstTxWarp>
              <a:normAutofit fontScale="47500" lnSpcReduction="20000"/>
            </a:bodyPr>
            <a:lstStyle/>
            <a:p>
              <a:pPr defTabSz="1008063" eaLnBrk="0">
                <a:defRPr/>
              </a:pPr>
              <a:r>
                <a:rPr lang="en-US" dirty="0">
                  <a:solidFill>
                    <a:srgbClr val="000000"/>
                  </a:solidFill>
                </a:rPr>
                <a:t>Current in the ring</a:t>
              </a:r>
            </a:p>
          </p:txBody>
        </p:sp>
        <p:cxnSp>
          <p:nvCxnSpPr>
            <p:cNvPr id="12" name="Straight Arrow Connector 8"/>
            <p:cNvCxnSpPr>
              <a:cxnSpLocks noChangeShapeType="1"/>
            </p:cNvCxnSpPr>
            <p:nvPr/>
          </p:nvCxnSpPr>
          <p:spPr bwMode="auto">
            <a:xfrm rot="5400000" flipH="1" flipV="1">
              <a:off x="6296025" y="5014913"/>
              <a:ext cx="657225" cy="3810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</p:cxn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TBTS – Two beam test stand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7647" y="3465621"/>
            <a:ext cx="5820724" cy="3734812"/>
          </a:xfrm>
          <a:solidFill>
            <a:srgbClr val="FBFFC4"/>
          </a:solidFill>
          <a:ln w="12700" cmpd="sng">
            <a:solidFill>
              <a:schemeClr val="tx1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Autofit/>
          </a:bodyPr>
          <a:lstStyle/>
          <a:p>
            <a:pPr>
              <a:spcAft>
                <a:spcPts val="825"/>
              </a:spcAft>
            </a:pPr>
            <a:r>
              <a:rPr lang="en-US" sz="1946" dirty="0" smtClean="0"/>
              <a:t>Combined beam of Combiner Ring extracted</a:t>
            </a:r>
            <a:br>
              <a:rPr lang="en-US" sz="1946" dirty="0" smtClean="0"/>
            </a:br>
            <a:r>
              <a:rPr lang="en-US" sz="1946" dirty="0" smtClean="0"/>
              <a:t>(up to 15A/28A), transported to CLEX</a:t>
            </a:r>
            <a:br>
              <a:rPr lang="en-US" sz="1946" dirty="0" smtClean="0"/>
            </a:br>
            <a:r>
              <a:rPr lang="en-US" sz="1946" dirty="0" smtClean="0"/>
              <a:t>used for power production in TBTS and TBL </a:t>
            </a:r>
          </a:p>
          <a:p>
            <a:pPr>
              <a:spcAft>
                <a:spcPts val="825"/>
              </a:spcAft>
            </a:pPr>
            <a:r>
              <a:rPr lang="en-US" sz="1946" b="1" dirty="0" smtClean="0">
                <a:solidFill>
                  <a:srgbClr val="0000FF"/>
                </a:solidFill>
              </a:rPr>
              <a:t>TBTS</a:t>
            </a:r>
            <a:r>
              <a:rPr lang="en-US" sz="1946" dirty="0" smtClean="0"/>
              <a:t>: Line for </a:t>
            </a:r>
            <a:r>
              <a:rPr lang="en-US" sz="1946" dirty="0" smtClean="0">
                <a:solidFill>
                  <a:srgbClr val="FF0000"/>
                </a:solidFill>
              </a:rPr>
              <a:t>Two-beam acceleration studies</a:t>
            </a:r>
          </a:p>
          <a:p>
            <a:pPr>
              <a:spcAft>
                <a:spcPts val="825"/>
              </a:spcAft>
            </a:pPr>
            <a:r>
              <a:rPr lang="en-US" sz="1946" dirty="0" smtClean="0"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</a:rPr>
              <a:t>both </a:t>
            </a:r>
            <a:r>
              <a:rPr lang="en-US" sz="1946" dirty="0" smtClean="0"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</a:rPr>
              <a:t>Drive </a:t>
            </a:r>
            <a:r>
              <a:rPr lang="en-US" sz="1946" dirty="0" smtClean="0">
                <a:solidFill>
                  <a:srgbClr val="FF0000"/>
                </a:solidFill>
              </a:rPr>
              <a:t>Beam </a:t>
            </a:r>
            <a:r>
              <a:rPr lang="en-US" sz="1946" dirty="0" smtClean="0"/>
              <a:t>and </a:t>
            </a:r>
            <a:r>
              <a:rPr lang="en-US" sz="1946" dirty="0" smtClean="0">
                <a:solidFill>
                  <a:srgbClr val="FF0000"/>
                </a:solidFill>
              </a:rPr>
              <a:t>Probe Beam to the end</a:t>
            </a:r>
          </a:p>
          <a:p>
            <a:pPr>
              <a:spcAft>
                <a:spcPts val="825"/>
              </a:spcAft>
            </a:pPr>
            <a:r>
              <a:rPr lang="en-US" sz="1946" dirty="0" smtClean="0"/>
              <a:t>Optics and first breakdown kick measurements</a:t>
            </a:r>
          </a:p>
          <a:p>
            <a:pPr>
              <a:spcAft>
                <a:spcPts val="825"/>
              </a:spcAft>
            </a:pPr>
            <a:r>
              <a:rPr lang="en-US" sz="1946" dirty="0" smtClean="0">
                <a:solidFill>
                  <a:srgbClr val="FF0000"/>
                </a:solidFill>
              </a:rPr>
              <a:t>170 MW </a:t>
            </a:r>
            <a:r>
              <a:rPr lang="en-US" sz="1946" dirty="0" smtClean="0"/>
              <a:t>(peak) RF power reached in</a:t>
            </a:r>
            <a:br>
              <a:rPr lang="en-US" sz="1946" dirty="0" smtClean="0"/>
            </a:br>
            <a:r>
              <a:rPr lang="en-US" sz="1946" dirty="0" smtClean="0">
                <a:solidFill>
                  <a:srgbClr val="FF0000"/>
                </a:solidFill>
              </a:rPr>
              <a:t>PETS</a:t>
            </a:r>
            <a:r>
              <a:rPr lang="en-US" sz="1946" dirty="0" smtClean="0"/>
              <a:t> power production structure</a:t>
            </a:r>
            <a:br>
              <a:rPr lang="en-US" sz="1946" dirty="0" smtClean="0"/>
            </a:br>
            <a:r>
              <a:rPr lang="en-US" sz="1946" dirty="0" smtClean="0"/>
              <a:t>total pulse length ~200 ns</a:t>
            </a:r>
          </a:p>
          <a:p>
            <a:pPr>
              <a:spcAft>
                <a:spcPts val="825"/>
              </a:spcAft>
            </a:pPr>
            <a:r>
              <a:rPr lang="en-US" sz="1946" dirty="0" smtClean="0">
                <a:solidFill>
                  <a:srgbClr val="FF0000"/>
                </a:solidFill>
              </a:rPr>
              <a:t>=&gt; reached nominal CLIC power </a:t>
            </a:r>
            <a:r>
              <a:rPr lang="en-US" sz="1946" dirty="0" smtClean="0"/>
              <a:t>(135 MW)</a:t>
            </a:r>
          </a:p>
          <a:p>
            <a:pPr>
              <a:spcAft>
                <a:spcPts val="825"/>
              </a:spcAft>
            </a:pPr>
            <a:r>
              <a:rPr lang="en-US" sz="1946" dirty="0" smtClean="0"/>
              <a:t>acceleration structure</a:t>
            </a:r>
            <a:r>
              <a:rPr lang="en-US" sz="1946" dirty="0" smtClean="0"/>
              <a:t> TD24 is </a:t>
            </a:r>
            <a:r>
              <a:rPr lang="en-US" sz="1946" dirty="0" smtClean="0"/>
              <a:t>installed now</a:t>
            </a:r>
            <a:r>
              <a:rPr lang="en-US" sz="2200" dirty="0" smtClean="0"/>
              <a:t/>
            </a:r>
            <a:br>
              <a:rPr lang="en-US" sz="2200" dirty="0" smtClean="0"/>
            </a:br>
            <a:endParaRPr lang="en-US" sz="2200" dirty="0" smtClean="0"/>
          </a:p>
        </p:txBody>
      </p:sp>
      <p:grpSp>
        <p:nvGrpSpPr>
          <p:cNvPr id="2" name="Group 6"/>
          <p:cNvGrpSpPr/>
          <p:nvPr/>
        </p:nvGrpSpPr>
        <p:grpSpPr>
          <a:xfrm>
            <a:off x="97645" y="744033"/>
            <a:ext cx="5237916" cy="1469223"/>
            <a:chOff x="88601" y="674689"/>
            <a:chExt cx="4752740" cy="1332293"/>
          </a:xfrm>
        </p:grpSpPr>
        <p:pic>
          <p:nvPicPr>
            <p:cNvPr id="5" name="Picture 1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8601" y="859399"/>
              <a:ext cx="4752740" cy="1147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AutoShape 15"/>
            <p:cNvSpPr>
              <a:spLocks noChangeArrowheads="1"/>
            </p:cNvSpPr>
            <p:nvPr/>
          </p:nvSpPr>
          <p:spPr bwMode="auto">
            <a:xfrm>
              <a:off x="1422400" y="674689"/>
              <a:ext cx="190500" cy="544512"/>
            </a:xfrm>
            <a:prstGeom prst="downArrow">
              <a:avLst>
                <a:gd name="adj1" fmla="val 50000"/>
                <a:gd name="adj2" fmla="val 41875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spcAft>
                  <a:spcPts val="1185"/>
                </a:spcAft>
              </a:pPr>
              <a:endParaRPr lang="en-US" dirty="0">
                <a:latin typeface="Times New Roman" pitchFamily="-110" charset="0"/>
              </a:endParaRPr>
            </a:p>
          </p:txBody>
        </p:sp>
      </p:grpSp>
      <p:pic>
        <p:nvPicPr>
          <p:cNvPr id="8" name="Picture 7" descr="TBTS-photo.jpg"/>
          <p:cNvPicPr>
            <a:picLocks noChangeAspect="1"/>
          </p:cNvPicPr>
          <p:nvPr/>
        </p:nvPicPr>
        <p:blipFill>
          <a:blip r:embed="rId4"/>
          <a:srcRect l="21634" t="18690" r="5000"/>
          <a:stretch>
            <a:fillRect/>
          </a:stretch>
        </p:blipFill>
        <p:spPr>
          <a:xfrm>
            <a:off x="6179436" y="938354"/>
            <a:ext cx="3814035" cy="2813311"/>
          </a:xfrm>
          <a:prstGeom prst="rect">
            <a:avLst/>
          </a:prstGeom>
          <a:effectLst>
            <a:outerShdw blurRad="50800" dist="63500" dir="2700000">
              <a:srgbClr val="000000">
                <a:alpha val="43000"/>
              </a:srgbClr>
            </a:outerShdw>
          </a:effectLst>
        </p:spPr>
      </p:pic>
      <p:pic>
        <p:nvPicPr>
          <p:cNvPr id="9" name="Picture 6"/>
          <p:cNvPicPr>
            <a:picLocks noChangeAspect="1"/>
          </p:cNvPicPr>
          <p:nvPr/>
        </p:nvPicPr>
        <p:blipFill>
          <a:blip r:embed="rId5"/>
          <a:srcRect l="11853" t="10345" r="10560" b="12069"/>
          <a:stretch>
            <a:fillRect/>
          </a:stretch>
        </p:blipFill>
        <p:spPr bwMode="auto">
          <a:xfrm>
            <a:off x="8918443" y="938354"/>
            <a:ext cx="1075028" cy="107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2530" name="Object 225"/>
          <p:cNvGraphicFramePr>
            <a:graphicFrameLocks noChangeAspect="1"/>
          </p:cNvGraphicFramePr>
          <p:nvPr/>
        </p:nvGraphicFramePr>
        <p:xfrm>
          <a:off x="5960359" y="4005510"/>
          <a:ext cx="4145084" cy="3161690"/>
        </p:xfrm>
        <a:graphic>
          <a:graphicData uri="http://schemas.openxmlformats.org/presentationml/2006/ole">
            <p:oleObj spid="_x0000_s97282" name="Acrobat Document" r:id="rId6" imgW="8966200" imgH="6261100" progId="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635679" y="2237043"/>
            <a:ext cx="4423857" cy="1127078"/>
          </a:xfrm>
          <a:prstGeom prst="rect">
            <a:avLst/>
          </a:prstGeom>
          <a:solidFill>
            <a:srgbClr val="CCFFCC"/>
          </a:solidFill>
          <a:ln>
            <a:solidFill>
              <a:schemeClr val="accent1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talk by Roger </a:t>
            </a:r>
            <a:r>
              <a:rPr lang="en-US" sz="2400" dirty="0" err="1" smtClean="0">
                <a:solidFill>
                  <a:schemeClr val="tx1"/>
                </a:solidFill>
              </a:rPr>
              <a:t>Ruber</a:t>
            </a:r>
            <a:r>
              <a:rPr lang="en-US" sz="2400" dirty="0" smtClean="0">
                <a:solidFill>
                  <a:schemeClr val="tx1"/>
                </a:solidFill>
              </a:rPr>
              <a:t>  this </a:t>
            </a:r>
            <a:r>
              <a:rPr lang="en-US" sz="2400" dirty="0" smtClean="0">
                <a:solidFill>
                  <a:schemeClr val="tx1"/>
                </a:solidFill>
              </a:rPr>
              <a:t>morning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err="1" smtClean="0">
                <a:solidFill>
                  <a:schemeClr val="tx1"/>
                </a:solidFill>
              </a:rPr>
              <a:t>Allessandro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Capelletti</a:t>
            </a:r>
            <a:r>
              <a:rPr lang="en-US" sz="2400" dirty="0" smtClean="0">
                <a:solidFill>
                  <a:schemeClr val="tx1"/>
                </a:solidFill>
              </a:rPr>
              <a:t>  Wed 16:</a:t>
            </a:r>
            <a:r>
              <a:rPr lang="en-US" sz="2400" dirty="0" smtClean="0">
                <a:solidFill>
                  <a:schemeClr val="tx1"/>
                </a:solidFill>
              </a:rPr>
              <a:t>00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err="1" smtClean="0">
                <a:solidFill>
                  <a:schemeClr val="tx1"/>
                </a:solidFill>
              </a:rPr>
              <a:t>Germana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Riddone</a:t>
            </a:r>
            <a:r>
              <a:rPr lang="en-US" sz="2400" dirty="0" smtClean="0">
                <a:solidFill>
                  <a:schemeClr val="tx1"/>
                </a:solidFill>
              </a:rPr>
              <a:t>         Thu 16:00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47774" y="4896794"/>
            <a:ext cx="5201743" cy="2282860"/>
          </a:xfrm>
          <a:prstGeom prst="rect">
            <a:avLst/>
          </a:prstGeom>
          <a:solidFill>
            <a:srgbClr val="FBFFC4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30476" indent="-323732" algn="l" defTabSz="456725" eaLnBrk="0">
              <a:spcBef>
                <a:spcPct val="0"/>
              </a:spcBef>
              <a:spcAft>
                <a:spcPts val="758"/>
              </a:spcAft>
              <a:buSzPct val="56000"/>
              <a:buBlip>
                <a:blip r:embed="rId3"/>
              </a:buBlip>
              <a:defRPr/>
            </a:pPr>
            <a:r>
              <a:rPr lang="en-US" sz="2200" b="1" kern="0" dirty="0" err="1">
                <a:solidFill>
                  <a:srgbClr val="0000FF"/>
                </a:solidFill>
                <a:ea typeface="ＭＳ Ｐゴシック" pitchFamily="-110" charset="-128"/>
                <a:cs typeface="ＭＳ Ｐゴシック" pitchFamily="-110" charset="-128"/>
              </a:rPr>
              <a:t>Califes</a:t>
            </a:r>
            <a:r>
              <a:rPr lang="en-US" sz="2200" kern="0" dirty="0">
                <a:solidFill>
                  <a:srgbClr val="000000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  <a:t>: </a:t>
            </a:r>
            <a:r>
              <a:rPr lang="en-US" sz="2200" kern="0" dirty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Probe beam </a:t>
            </a:r>
            <a:r>
              <a:rPr lang="en-US" sz="2200" kern="0" dirty="0">
                <a:ea typeface="ＭＳ Ｐゴシック" pitchFamily="-110" charset="-128"/>
                <a:cs typeface="ＭＳ Ｐゴシック" pitchFamily="-110" charset="-128"/>
              </a:rPr>
              <a:t>photo-injector</a:t>
            </a:r>
            <a:endParaRPr lang="en-US" sz="2200" kern="0" dirty="0">
              <a:latin typeface="+mn-lt"/>
              <a:ea typeface="ＭＳ Ｐゴシック" pitchFamily="-110" charset="-128"/>
              <a:cs typeface="ＭＳ Ｐゴシック" pitchFamily="-110" charset="-128"/>
            </a:endParaRPr>
          </a:p>
          <a:p>
            <a:pPr marL="430476" indent="-323732" algn="l" defTabSz="456725" eaLnBrk="0">
              <a:spcBef>
                <a:spcPct val="0"/>
              </a:spcBef>
              <a:spcAft>
                <a:spcPts val="758"/>
              </a:spcAft>
              <a:buSzPct val="56000"/>
              <a:buBlip>
                <a:blip r:embed="rId3"/>
              </a:buBlip>
            </a:pPr>
            <a:r>
              <a:rPr lang="en-US" sz="2200" kern="0" dirty="0">
                <a:latin typeface="+mn-lt"/>
                <a:ea typeface="ＭＳ Ｐゴシック" pitchFamily="-110" charset="-128"/>
                <a:cs typeface="ＭＳ Ｐゴシック" pitchFamily="-110" charset="-128"/>
              </a:rPr>
              <a:t>Laser performs well, </a:t>
            </a:r>
            <a:r>
              <a:rPr lang="en-US" sz="2200" kern="0" dirty="0">
                <a:ea typeface="ＭＳ Ｐゴシック" pitchFamily="-110" charset="-128"/>
                <a:cs typeface="ＭＳ Ｐゴシック" pitchFamily="-110" charset="-128"/>
              </a:rPr>
              <a:t>nominal bunch charge reached, accelerated to </a:t>
            </a:r>
            <a:r>
              <a:rPr lang="en-US" sz="2200" kern="0" dirty="0">
                <a:latin typeface="+mn-lt"/>
                <a:ea typeface="ＭＳ Ｐゴシック" pitchFamily="-110" charset="-128"/>
                <a:cs typeface="ＭＳ Ｐゴシック" pitchFamily="-110" charset="-128"/>
              </a:rPr>
              <a:t>140 </a:t>
            </a:r>
            <a:r>
              <a:rPr lang="en-US" sz="2200" kern="0" dirty="0" err="1">
                <a:latin typeface="+mn-lt"/>
                <a:ea typeface="ＭＳ Ｐゴシック" pitchFamily="-110" charset="-128"/>
                <a:cs typeface="ＭＳ Ｐゴシック" pitchFamily="-110" charset="-128"/>
              </a:rPr>
              <a:t>MeV</a:t>
            </a:r>
            <a:endParaRPr lang="en-US" sz="2200" kern="0" dirty="0">
              <a:ea typeface="ＭＳ Ｐゴシック" pitchFamily="-110" charset="-128"/>
              <a:cs typeface="ＭＳ Ｐゴシック" pitchFamily="-110" charset="-128"/>
            </a:endParaRPr>
          </a:p>
          <a:p>
            <a:pPr marL="430476" indent="-323732" algn="l" defTabSz="456725" eaLnBrk="0">
              <a:spcBef>
                <a:spcPct val="0"/>
              </a:spcBef>
              <a:spcAft>
                <a:spcPts val="758"/>
              </a:spcAft>
              <a:buSzPct val="56000"/>
              <a:buBlip>
                <a:blip r:embed="rId3"/>
              </a:buBlip>
            </a:pPr>
            <a:r>
              <a:rPr lang="en-US" sz="2200" kern="0" dirty="0">
                <a:latin typeface="+mn-lt"/>
                <a:ea typeface="ＭＳ Ｐゴシック" pitchFamily="-110" charset="-128"/>
                <a:cs typeface="ＭＳ Ｐゴシック" pitchFamily="-110" charset="-128"/>
              </a:rPr>
              <a:t>Beam</a:t>
            </a:r>
            <a:r>
              <a:rPr lang="en-US" sz="2200" kern="0" dirty="0">
                <a:solidFill>
                  <a:srgbClr val="000000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  <a:t> transported </a:t>
            </a:r>
            <a:r>
              <a:rPr lang="en-US" sz="2200" kern="0" dirty="0">
                <a:latin typeface="+mn-lt"/>
                <a:ea typeface="ＭＳ Ｐゴシック" pitchFamily="-110" charset="-128"/>
                <a:cs typeface="ＭＳ Ｐゴシック" pitchFamily="-110" charset="-128"/>
              </a:rPr>
              <a:t>to the end with ~100% transmission, reliable beam to TBTS</a:t>
            </a:r>
          </a:p>
          <a:p>
            <a:pPr marL="430476" indent="-323732" algn="l" defTabSz="456725" eaLnBrk="0">
              <a:spcBef>
                <a:spcPct val="0"/>
              </a:spcBef>
              <a:spcAft>
                <a:spcPts val="758"/>
              </a:spcAft>
              <a:buSzPct val="56000"/>
              <a:buBlip>
                <a:blip r:embed="rId3"/>
              </a:buBlip>
              <a:defRPr/>
            </a:pPr>
            <a:r>
              <a:rPr lang="en-US" sz="2200" kern="0" dirty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Detailed </a:t>
            </a:r>
            <a:r>
              <a:rPr lang="en-US" sz="2200" kern="0" dirty="0">
                <a:ea typeface="ＭＳ Ｐゴシック" pitchFamily="-110" charset="-128"/>
                <a:cs typeface="ＭＳ Ｐゴシック" pitchFamily="-110" charset="-128"/>
              </a:rPr>
              <a:t>optics studies</a:t>
            </a:r>
            <a:endParaRPr lang="en-US" sz="2200" kern="0" dirty="0">
              <a:latin typeface="+mn-lt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775" y="119063"/>
            <a:ext cx="6942360" cy="561975"/>
          </a:xfrm>
        </p:spPr>
        <p:txBody>
          <a:bodyPr/>
          <a:lstStyle/>
          <a:p>
            <a:r>
              <a:rPr lang="en-US" sz="4000" dirty="0" smtClean="0"/>
              <a:t>TBL - Test Beam Line / </a:t>
            </a:r>
            <a:r>
              <a:rPr lang="en-US" sz="4000" dirty="0" err="1" smtClean="0"/>
              <a:t>Califes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818" y="965393"/>
            <a:ext cx="5201743" cy="2926740"/>
          </a:xfrm>
          <a:solidFill>
            <a:srgbClr val="FBFFC4"/>
          </a:solidFill>
          <a:ln>
            <a:solidFill>
              <a:srgbClr val="0000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spcAft>
                <a:spcPts val="758"/>
              </a:spcAft>
            </a:pPr>
            <a:r>
              <a:rPr lang="en-US" sz="2200" b="1" dirty="0" smtClean="0">
                <a:solidFill>
                  <a:srgbClr val="0000FF"/>
                </a:solidFill>
              </a:rPr>
              <a:t>TBL</a:t>
            </a:r>
            <a:r>
              <a:rPr lang="en-US" sz="2200" dirty="0" smtClean="0"/>
              <a:t>: Line for </a:t>
            </a:r>
            <a:r>
              <a:rPr lang="en-US" sz="2200" dirty="0" smtClean="0">
                <a:solidFill>
                  <a:srgbClr val="FF0000"/>
                </a:solidFill>
              </a:rPr>
              <a:t>deceleration studies</a:t>
            </a:r>
          </a:p>
          <a:p>
            <a:pPr>
              <a:spcAft>
                <a:spcPts val="758"/>
              </a:spcAft>
            </a:pPr>
            <a:r>
              <a:rPr lang="en-US" sz="2200" dirty="0" smtClean="0">
                <a:solidFill>
                  <a:srgbClr val="FF0000"/>
                </a:solidFill>
              </a:rPr>
              <a:t>Installation</a:t>
            </a:r>
            <a:r>
              <a:rPr lang="en-US" sz="2200" dirty="0" smtClean="0"/>
              <a:t> of beam line with all magnets</a:t>
            </a:r>
            <a:br>
              <a:rPr lang="en-US" sz="2200" dirty="0" smtClean="0"/>
            </a:br>
            <a:r>
              <a:rPr lang="en-US" sz="2200" dirty="0" smtClean="0"/>
              <a:t>and </a:t>
            </a:r>
            <a:r>
              <a:rPr lang="en-US" sz="2200" dirty="0" err="1" smtClean="0"/>
              <a:t>BPMs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finished, 1</a:t>
            </a:r>
            <a:r>
              <a:rPr lang="en-US" sz="2200" baseline="30000" dirty="0" smtClean="0">
                <a:solidFill>
                  <a:srgbClr val="FF0000"/>
                </a:solidFill>
              </a:rPr>
              <a:t>st</a:t>
            </a:r>
            <a:r>
              <a:rPr lang="en-US" sz="2200" dirty="0" smtClean="0">
                <a:solidFill>
                  <a:srgbClr val="FF0000"/>
                </a:solidFill>
              </a:rPr>
              <a:t> PETS</a:t>
            </a:r>
            <a:r>
              <a:rPr lang="en-US" sz="2200" dirty="0" smtClean="0"/>
              <a:t> prototype</a:t>
            </a:r>
            <a:br>
              <a:rPr lang="en-US" sz="2200" dirty="0" smtClean="0"/>
            </a:br>
            <a:r>
              <a:rPr lang="en-US" sz="2200" dirty="0" smtClean="0">
                <a:solidFill>
                  <a:srgbClr val="FF0000"/>
                </a:solidFill>
              </a:rPr>
              <a:t>installed</a:t>
            </a:r>
            <a:r>
              <a:rPr lang="en-US" sz="2200" dirty="0" smtClean="0"/>
              <a:t> (2-3 more this year)</a:t>
            </a:r>
          </a:p>
          <a:p>
            <a:pPr>
              <a:spcAft>
                <a:spcPts val="758"/>
              </a:spcAft>
            </a:pPr>
            <a:r>
              <a:rPr lang="en-US" sz="2200" dirty="0" smtClean="0">
                <a:solidFill>
                  <a:srgbClr val="FF0000"/>
                </a:solidFill>
              </a:rPr>
              <a:t>Beam</a:t>
            </a:r>
            <a:r>
              <a:rPr lang="en-US" sz="2200" dirty="0" smtClean="0"/>
              <a:t> transported </a:t>
            </a:r>
            <a:r>
              <a:rPr lang="en-US" sz="2200" dirty="0" smtClean="0">
                <a:solidFill>
                  <a:srgbClr val="FF0000"/>
                </a:solidFill>
              </a:rPr>
              <a:t>to the end</a:t>
            </a:r>
          </a:p>
          <a:p>
            <a:r>
              <a:rPr lang="en-US" sz="2200" dirty="0" smtClean="0">
                <a:solidFill>
                  <a:srgbClr val="FF0000"/>
                </a:solidFill>
              </a:rPr>
              <a:t>10A</a:t>
            </a:r>
            <a:r>
              <a:rPr lang="en-US" sz="2200" dirty="0" smtClean="0"/>
              <a:t> beam generated </a:t>
            </a:r>
            <a:r>
              <a:rPr lang="en-US" sz="2200" dirty="0" smtClean="0">
                <a:solidFill>
                  <a:srgbClr val="FF0000"/>
                </a:solidFill>
              </a:rPr>
              <a:t>20 MW RF</a:t>
            </a:r>
            <a:br>
              <a:rPr lang="en-US" sz="2200" dirty="0" smtClean="0">
                <a:solidFill>
                  <a:srgbClr val="FF0000"/>
                </a:solidFill>
              </a:rPr>
            </a:br>
            <a:r>
              <a:rPr lang="en-US" sz="2200" dirty="0" smtClean="0"/>
              <a:t>power in the PETS structure, </a:t>
            </a:r>
            <a:br>
              <a:rPr lang="en-US" sz="2200" dirty="0" smtClean="0"/>
            </a:br>
            <a:r>
              <a:rPr lang="en-US" sz="2200" dirty="0" smtClean="0"/>
              <a:t>follows expectation</a:t>
            </a:r>
          </a:p>
        </p:txBody>
      </p:sp>
      <p:pic>
        <p:nvPicPr>
          <p:cNvPr id="5" name="Picture 6" descr="http://mediaarchive.cern.ch/MediaArchive/Photo/Public/2009/0910181/0910181_02/0910181_02-A4-at-144-dpi.jpg"/>
          <p:cNvPicPr>
            <a:picLocks noChangeAspect="1" noChangeArrowheads="1"/>
          </p:cNvPicPr>
          <p:nvPr/>
        </p:nvPicPr>
        <p:blipFill>
          <a:blip r:embed="rId4" cstate="print"/>
          <a:srcRect t="17573" r="18660" b="28336"/>
          <a:stretch>
            <a:fillRect/>
          </a:stretch>
        </p:blipFill>
        <p:spPr bwMode="auto">
          <a:xfrm>
            <a:off x="5514604" y="947726"/>
            <a:ext cx="4486580" cy="2067722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4" name="Picture 2" descr="http://elogbook.cern.ch/eLogbook/attach_reader?attach_id=1052757"/>
          <p:cNvPicPr>
            <a:picLocks noChangeAspect="1" noChangeArrowheads="1"/>
          </p:cNvPicPr>
          <p:nvPr/>
        </p:nvPicPr>
        <p:blipFill>
          <a:blip r:embed="rId5" cstate="print"/>
          <a:srcRect l="47802" t="37360" r="33444" b="33340"/>
          <a:stretch>
            <a:fillRect/>
          </a:stretch>
        </p:blipFill>
        <p:spPr bwMode="auto">
          <a:xfrm>
            <a:off x="8797490" y="1614920"/>
            <a:ext cx="1203695" cy="1400528"/>
          </a:xfrm>
          <a:prstGeom prst="rect">
            <a:avLst/>
          </a:prstGeom>
          <a:noFill/>
        </p:spPr>
      </p:pic>
      <p:grpSp>
        <p:nvGrpSpPr>
          <p:cNvPr id="8" name="Group 7"/>
          <p:cNvGrpSpPr/>
          <p:nvPr/>
        </p:nvGrpSpPr>
        <p:grpSpPr>
          <a:xfrm>
            <a:off x="4763269" y="3015448"/>
            <a:ext cx="5237916" cy="1445846"/>
            <a:chOff x="88601" y="695887"/>
            <a:chExt cx="4752740" cy="1311095"/>
          </a:xfrm>
        </p:grpSpPr>
        <p:pic>
          <p:nvPicPr>
            <p:cNvPr id="6" name="Picture 1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8601" y="859399"/>
              <a:ext cx="4752740" cy="1147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AutoShape 15"/>
            <p:cNvSpPr>
              <a:spLocks noChangeArrowheads="1"/>
            </p:cNvSpPr>
            <p:nvPr/>
          </p:nvSpPr>
          <p:spPr bwMode="auto">
            <a:xfrm>
              <a:off x="2792113" y="695887"/>
              <a:ext cx="190500" cy="319087"/>
            </a:xfrm>
            <a:prstGeom prst="downArrow">
              <a:avLst>
                <a:gd name="adj1" fmla="val 50000"/>
                <a:gd name="adj2" fmla="val 41875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spcAft>
                  <a:spcPts val="1185"/>
                </a:spcAft>
              </a:pPr>
              <a:endParaRPr lang="en-US" dirty="0">
                <a:latin typeface="Times New Roman" pitchFamily="-110" charset="0"/>
              </a:endParaRPr>
            </a:p>
          </p:txBody>
        </p:sp>
      </p:grpSp>
      <p:sp>
        <p:nvSpPr>
          <p:cNvPr id="10" name="AutoShape 15"/>
          <p:cNvSpPr>
            <a:spLocks noChangeArrowheads="1"/>
          </p:cNvSpPr>
          <p:nvPr/>
        </p:nvSpPr>
        <p:spPr bwMode="auto">
          <a:xfrm>
            <a:off x="8896499" y="4039648"/>
            <a:ext cx="209947" cy="351882"/>
          </a:xfrm>
          <a:prstGeom prst="downArrow">
            <a:avLst>
              <a:gd name="adj1" fmla="val 50000"/>
              <a:gd name="adj2" fmla="val 41875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>
              <a:rot lat="0" lon="0" rev="10800000"/>
            </a:camera>
            <a:lightRig rig="threePt" dir="t"/>
          </a:scene3d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pPr>
              <a:spcAft>
                <a:spcPts val="1185"/>
              </a:spcAft>
            </a:pPr>
            <a:endParaRPr lang="en-US" dirty="0">
              <a:latin typeface="Times New Roman" pitchFamily="-110" charset="0"/>
            </a:endParaRPr>
          </a:p>
        </p:txBody>
      </p:sp>
      <p:pic>
        <p:nvPicPr>
          <p:cNvPr id="11" name="Picture 41"/>
          <p:cNvPicPr>
            <a:picLocks noChangeAspect="1" noChangeArrowheads="1"/>
          </p:cNvPicPr>
          <p:nvPr/>
        </p:nvPicPr>
        <p:blipFill>
          <a:blip r:embed="rId7"/>
          <a:srcRect b="3195"/>
          <a:stretch>
            <a:fillRect/>
          </a:stretch>
        </p:blipFill>
        <p:spPr bwMode="auto">
          <a:xfrm>
            <a:off x="5514604" y="4464816"/>
            <a:ext cx="4486580" cy="2705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12" name="Picture 8" descr="cea quadri"/>
          <p:cNvPicPr preferRelativeResize="0"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208634" y="4461294"/>
            <a:ext cx="792550" cy="793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1081760" y="3768341"/>
            <a:ext cx="3575368" cy="1127078"/>
          </a:xfrm>
          <a:prstGeom prst="rect">
            <a:avLst/>
          </a:prstGeom>
          <a:solidFill>
            <a:srgbClr val="CCFFCC"/>
          </a:solidFill>
          <a:ln>
            <a:solidFill>
              <a:schemeClr val="accent1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Erik </a:t>
            </a:r>
            <a:r>
              <a:rPr lang="en-US" sz="2400" dirty="0" err="1" smtClean="0">
                <a:solidFill>
                  <a:schemeClr val="tx1"/>
                </a:solidFill>
              </a:rPr>
              <a:t>Adli</a:t>
            </a:r>
            <a:r>
              <a:rPr lang="en-US" sz="2400" dirty="0" smtClean="0">
                <a:solidFill>
                  <a:schemeClr val="tx1"/>
                </a:solidFill>
              </a:rPr>
              <a:t>            Wed 16:30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Fernando </a:t>
            </a:r>
            <a:r>
              <a:rPr lang="en-US" sz="2400" dirty="0" err="1" smtClean="0">
                <a:solidFill>
                  <a:schemeClr val="tx1"/>
                </a:solidFill>
              </a:rPr>
              <a:t>Toral</a:t>
            </a:r>
            <a:r>
              <a:rPr lang="en-US" sz="2400" dirty="0" smtClean="0">
                <a:solidFill>
                  <a:schemeClr val="tx1"/>
                </a:solidFill>
              </a:rPr>
              <a:t>   Thu 12:00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Steffen </a:t>
            </a:r>
            <a:r>
              <a:rPr lang="en-US" sz="2400" dirty="0" err="1" smtClean="0">
                <a:solidFill>
                  <a:schemeClr val="tx1"/>
                </a:solidFill>
              </a:rPr>
              <a:t>Doebert</a:t>
            </a:r>
            <a:r>
              <a:rPr lang="en-US" sz="2400" dirty="0" smtClean="0">
                <a:solidFill>
                  <a:schemeClr val="tx1"/>
                </a:solidFill>
              </a:rPr>
              <a:t>  Thu 14:00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16461" y="6712105"/>
            <a:ext cx="3611536" cy="440120"/>
          </a:xfrm>
          <a:prstGeom prst="rect">
            <a:avLst/>
          </a:prstGeom>
          <a:solidFill>
            <a:srgbClr val="CCFFCC"/>
          </a:solidFill>
          <a:ln>
            <a:solidFill>
              <a:schemeClr val="accent1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tx1"/>
                </a:solidFill>
              </a:rPr>
              <a:t>Wilfrid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Farabolini</a:t>
            </a:r>
            <a:r>
              <a:rPr lang="en-US" sz="2400" dirty="0" smtClean="0">
                <a:solidFill>
                  <a:schemeClr val="tx1"/>
                </a:solidFill>
              </a:rPr>
              <a:t> Thu 9:30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3" name="Picture 5"/>
          <p:cNvPicPr>
            <a:picLocks noChangeAspect="1" noChangeArrowheads="1"/>
          </p:cNvPicPr>
          <p:nvPr/>
        </p:nvPicPr>
        <p:blipFill>
          <a:blip r:embed="rId3"/>
          <a:srcRect b="9671"/>
          <a:stretch>
            <a:fillRect/>
          </a:stretch>
        </p:blipFill>
        <p:spPr bwMode="auto">
          <a:xfrm>
            <a:off x="5533567" y="912152"/>
            <a:ext cx="4424762" cy="2618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61446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PHIN / Laser status </a:t>
            </a:r>
          </a:p>
        </p:txBody>
      </p:sp>
      <p:sp>
        <p:nvSpPr>
          <p:cNvPr id="13" name="Content Placeholder 3"/>
          <p:cNvSpPr txBox="1">
            <a:spLocks/>
          </p:cNvSpPr>
          <p:nvPr/>
        </p:nvSpPr>
        <p:spPr bwMode="auto">
          <a:xfrm>
            <a:off x="55820" y="893235"/>
            <a:ext cx="5386735" cy="2623884"/>
          </a:xfrm>
          <a:prstGeom prst="rect">
            <a:avLst/>
          </a:prstGeom>
          <a:solidFill>
            <a:srgbClr val="FBFFC4"/>
          </a:solidFill>
          <a:ln w="12700" cmpd="sng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431800" lvl="0" indent="-323850" algn="l" defTabSz="457200" eaLnBrk="0">
              <a:spcBef>
                <a:spcPct val="0"/>
              </a:spcBef>
              <a:spcAft>
                <a:spcPts val="825"/>
              </a:spcAft>
              <a:buSzPct val="64000"/>
              <a:buBlip>
                <a:blip r:embed="rId4"/>
              </a:buBlip>
            </a:pPr>
            <a:r>
              <a:rPr lang="en-US" sz="2400" kern="0" dirty="0" smtClean="0">
                <a:solidFill>
                  <a:srgbClr val="0000FF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PHIN:</a:t>
            </a:r>
            <a:r>
              <a:rPr lang="en-US" sz="2400" kern="0" dirty="0" smtClean="0">
                <a:solidFill>
                  <a:srgbClr val="000000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 Drive beam photoinjector test</a:t>
            </a:r>
          </a:p>
          <a:p>
            <a:pPr marL="431800" lvl="0" indent="-323850" algn="l" defTabSz="457200" eaLnBrk="0">
              <a:spcBef>
                <a:spcPct val="0"/>
              </a:spcBef>
              <a:spcAft>
                <a:spcPts val="825"/>
              </a:spcAft>
              <a:buSzPct val="64000"/>
              <a:buBlip>
                <a:blip r:embed="rId4"/>
              </a:buBlip>
            </a:pPr>
            <a:r>
              <a:rPr lang="en-US" sz="2400" kern="0" dirty="0" smtClean="0">
                <a:solidFill>
                  <a:srgbClr val="000000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shown </a:t>
            </a:r>
            <a:r>
              <a:rPr lang="en-US" sz="2400" kern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up to 2.5 </a:t>
            </a:r>
            <a:r>
              <a:rPr lang="en-US" sz="2400" kern="0" dirty="0" err="1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nC</a:t>
            </a:r>
            <a:r>
              <a:rPr lang="en-US" sz="2400" kern="0" dirty="0" smtClean="0">
                <a:solidFill>
                  <a:srgbClr val="000000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, above nominal!</a:t>
            </a:r>
            <a:br>
              <a:rPr lang="en-US" sz="2400" kern="0" dirty="0" smtClean="0">
                <a:solidFill>
                  <a:srgbClr val="000000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</a:br>
            <a:r>
              <a:rPr lang="en-US" sz="2400" kern="0" dirty="0" smtClean="0">
                <a:solidFill>
                  <a:srgbClr val="000000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also 2.3 </a:t>
            </a:r>
            <a:r>
              <a:rPr lang="en-US" sz="2400" kern="0" dirty="0" err="1" smtClean="0">
                <a:solidFill>
                  <a:srgbClr val="000000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nC</a:t>
            </a:r>
            <a:r>
              <a:rPr lang="en-US" sz="2400" kern="0" dirty="0" smtClean="0">
                <a:solidFill>
                  <a:srgbClr val="000000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 for long train reached</a:t>
            </a:r>
          </a:p>
          <a:p>
            <a:pPr marL="431800" lvl="0" indent="-323850" algn="l" defTabSz="457200" eaLnBrk="0">
              <a:spcBef>
                <a:spcPct val="0"/>
              </a:spcBef>
              <a:spcAft>
                <a:spcPts val="825"/>
              </a:spcAft>
              <a:buSzPct val="64000"/>
              <a:buBlip>
                <a:blip r:embed="rId4"/>
              </a:buBlip>
            </a:pPr>
            <a:r>
              <a:rPr lang="en-US" sz="2400" kern="0" dirty="0" smtClean="0">
                <a:solidFill>
                  <a:srgbClr val="000000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Beam energy ~ 5-6 </a:t>
            </a:r>
            <a:r>
              <a:rPr lang="en-US" sz="2400" kern="0" dirty="0" err="1" smtClean="0">
                <a:solidFill>
                  <a:srgbClr val="000000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MeV</a:t>
            </a:r>
            <a:endParaRPr lang="en-US" sz="2400" kern="0" dirty="0" smtClean="0">
              <a:solidFill>
                <a:srgbClr val="000000"/>
              </a:solidFill>
              <a:latin typeface="+mn-lt"/>
              <a:ea typeface="ＭＳ Ｐゴシック" pitchFamily="-65" charset="-128"/>
              <a:cs typeface="ＭＳ Ｐゴシック" pitchFamily="-65" charset="-128"/>
            </a:endParaRPr>
          </a:p>
          <a:p>
            <a:pPr marL="431800" lvl="0" indent="-323850" algn="l" defTabSz="457200" eaLnBrk="0">
              <a:spcBef>
                <a:spcPct val="0"/>
              </a:spcBef>
              <a:spcAft>
                <a:spcPts val="825"/>
              </a:spcAft>
              <a:buSzPct val="64000"/>
              <a:buBlip>
                <a:blip r:embed="rId4"/>
              </a:buBlip>
            </a:pPr>
            <a:r>
              <a:rPr lang="en-US" sz="2400" kern="0" dirty="0" smtClean="0">
                <a:solidFill>
                  <a:srgbClr val="000000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Emittance measured ~7 </a:t>
            </a:r>
            <a:r>
              <a:rPr lang="en-US" sz="2400" kern="0" dirty="0" err="1" smtClean="0">
                <a:solidFill>
                  <a:srgbClr val="000000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π</a:t>
            </a:r>
            <a:r>
              <a:rPr lang="en-US" sz="2400" kern="0" dirty="0" smtClean="0">
                <a:solidFill>
                  <a:srgbClr val="000000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 mm </a:t>
            </a:r>
            <a:r>
              <a:rPr lang="en-US" sz="2400" kern="0" dirty="0" err="1" smtClean="0">
                <a:solidFill>
                  <a:srgbClr val="000000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mrad</a:t>
            </a:r>
            <a:endParaRPr lang="en-US" sz="2400" kern="0" dirty="0" smtClean="0">
              <a:solidFill>
                <a:srgbClr val="000000"/>
              </a:solidFill>
              <a:latin typeface="+mn-lt"/>
              <a:ea typeface="ＭＳ Ｐゴシック" pitchFamily="-65" charset="-128"/>
              <a:cs typeface="ＭＳ Ｐゴシック" pitchFamily="-65" charset="-128"/>
            </a:endParaRPr>
          </a:p>
          <a:p>
            <a:pPr marL="431800" lvl="0" indent="-323850" algn="l" defTabSz="457200" eaLnBrk="0">
              <a:spcBef>
                <a:spcPct val="0"/>
              </a:spcBef>
              <a:spcAft>
                <a:spcPts val="825"/>
              </a:spcAft>
              <a:buSzPct val="64000"/>
              <a:buBlip>
                <a:blip r:embed="rId4"/>
              </a:buBlip>
            </a:pPr>
            <a:r>
              <a:rPr lang="en-US" sz="2400" kern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Very good agreement with simulations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  <a:t/>
            </a:r>
            <a:b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ＭＳ Ｐゴシック" pitchFamily="-65" charset="-128"/>
                <a:cs typeface="ＭＳ Ｐゴシック" pitchFamily="-65" charset="-128"/>
              </a:rPr>
            </a:b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ＭＳ Ｐゴシック" pitchFamily="-65" charset="-128"/>
              <a:cs typeface="ＭＳ Ｐゴシック" pitchFamily="-65" charset="-128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54034" y="3293810"/>
            <a:ext cx="3548317" cy="783599"/>
          </a:xfrm>
          <a:prstGeom prst="rect">
            <a:avLst/>
          </a:prstGeom>
          <a:solidFill>
            <a:srgbClr val="CCFFCC"/>
          </a:solidFill>
          <a:ln>
            <a:solidFill>
              <a:schemeClr val="accent1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tx1"/>
                </a:solidFill>
              </a:rPr>
              <a:t>Öznur</a:t>
            </a:r>
            <a:r>
              <a:rPr lang="en-US" sz="2400" dirty="0" smtClean="0">
                <a:solidFill>
                  <a:schemeClr val="tx1"/>
                </a:solidFill>
              </a:rPr>
              <a:t> Mete        Thu 11:00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Steffen </a:t>
            </a:r>
            <a:r>
              <a:rPr lang="en-US" sz="2400" dirty="0" err="1" smtClean="0">
                <a:solidFill>
                  <a:schemeClr val="tx1"/>
                </a:solidFill>
              </a:rPr>
              <a:t>Doebert</a:t>
            </a:r>
            <a:r>
              <a:rPr lang="en-US" sz="2400" dirty="0" smtClean="0">
                <a:solidFill>
                  <a:schemeClr val="tx1"/>
                </a:solidFill>
              </a:rPr>
              <a:t>  Thu 11:20</a:t>
            </a:r>
            <a:endParaRPr lang="en-US" sz="2400" dirty="0">
              <a:solidFill>
                <a:schemeClr val="tx1"/>
              </a:solidFill>
            </a:endParaRPr>
          </a:p>
        </p:txBody>
      </p:sp>
      <p:pic>
        <p:nvPicPr>
          <p:cNvPr id="16" name="Picture 15" descr="Amplifier_table_Aprile_09 003chop.jpg"/>
          <p:cNvPicPr>
            <a:picLocks noChangeAspect="1"/>
          </p:cNvPicPr>
          <p:nvPr/>
        </p:nvPicPr>
        <p:blipFill>
          <a:blip r:embed="rId5" cstate="print"/>
          <a:srcRect l="7592"/>
          <a:stretch>
            <a:fillRect/>
          </a:stretch>
        </p:blipFill>
        <p:spPr bwMode="auto">
          <a:xfrm>
            <a:off x="5540243" y="4650716"/>
            <a:ext cx="4439270" cy="250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63500" dir="2700000">
              <a:srgbClr val="000000">
                <a:alpha val="43000"/>
              </a:srgbClr>
            </a:outerShdw>
          </a:effectLst>
        </p:spPr>
      </p:pic>
      <p:sp>
        <p:nvSpPr>
          <p:cNvPr id="17" name="Content Placeholder 3"/>
          <p:cNvSpPr txBox="1">
            <a:spLocks/>
          </p:cNvSpPr>
          <p:nvPr/>
        </p:nvSpPr>
        <p:spPr bwMode="auto">
          <a:xfrm>
            <a:off x="82625" y="4117262"/>
            <a:ext cx="5386735" cy="3097290"/>
          </a:xfrm>
          <a:prstGeom prst="rect">
            <a:avLst/>
          </a:prstGeom>
          <a:solidFill>
            <a:srgbClr val="FBFFC4"/>
          </a:solidFill>
          <a:ln w="12700" cmpd="sng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marL="431800" lvl="0" indent="-323850" algn="l" defTabSz="457200" eaLnBrk="0">
              <a:spcBef>
                <a:spcPct val="0"/>
              </a:spcBef>
              <a:spcAft>
                <a:spcPts val="1425"/>
              </a:spcAft>
              <a:buSzPct val="64000"/>
              <a:buBlip>
                <a:blip r:embed="rId4"/>
              </a:buBlip>
            </a:pPr>
            <a:r>
              <a:rPr lang="en-US" sz="2400" kern="0" dirty="0" smtClean="0">
                <a:solidFill>
                  <a:srgbClr val="0000FF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Laser: </a:t>
            </a:r>
            <a:r>
              <a:rPr lang="en-US" sz="2400" kern="0" dirty="0" smtClean="0">
                <a:solidFill>
                  <a:srgbClr val="000000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(for </a:t>
            </a:r>
            <a:r>
              <a:rPr lang="en-US" sz="2400" kern="0" dirty="0" err="1" smtClean="0">
                <a:solidFill>
                  <a:srgbClr val="000000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Califes</a:t>
            </a:r>
            <a:r>
              <a:rPr lang="en-US" sz="2400" kern="0" dirty="0" smtClean="0">
                <a:solidFill>
                  <a:srgbClr val="000000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 and PHIN)</a:t>
            </a:r>
          </a:p>
          <a:p>
            <a:pPr marL="431800" lvl="0" indent="-323850" algn="l" defTabSz="457200" eaLnBrk="0">
              <a:spcBef>
                <a:spcPct val="0"/>
              </a:spcBef>
              <a:spcAft>
                <a:spcPts val="225"/>
              </a:spcAft>
              <a:buSzPct val="64000"/>
              <a:buBlip>
                <a:blip r:embed="rId4"/>
              </a:buBlip>
            </a:pPr>
            <a:r>
              <a:rPr lang="en-US" sz="2400" kern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all </a:t>
            </a:r>
            <a:r>
              <a:rPr lang="en-US" sz="2400" kern="0" dirty="0" smtClean="0">
                <a:solidFill>
                  <a:schemeClr val="tx1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PHIN</a:t>
            </a:r>
            <a:r>
              <a:rPr lang="en-US" sz="2400" kern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 main parameters fulfilled !!!</a:t>
            </a:r>
          </a:p>
          <a:p>
            <a:pPr marL="431800" lvl="0" indent="-323850" algn="l" defTabSz="457200" eaLnBrk="0">
              <a:spcBef>
                <a:spcPct val="0"/>
              </a:spcBef>
              <a:spcAft>
                <a:spcPts val="225"/>
              </a:spcAft>
              <a:buSzPct val="64000"/>
              <a:buBlip>
                <a:blip r:embed="rId4"/>
              </a:buBlip>
            </a:pPr>
            <a:r>
              <a:rPr lang="en-US" sz="2400" kern="0" dirty="0" smtClean="0">
                <a:solidFill>
                  <a:srgbClr val="000000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0.8% beam current stability</a:t>
            </a:r>
            <a:br>
              <a:rPr lang="en-US" sz="2400" kern="0" dirty="0" smtClean="0">
                <a:solidFill>
                  <a:srgbClr val="000000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</a:br>
            <a:r>
              <a:rPr lang="en-US" sz="2400" kern="0" dirty="0" smtClean="0">
                <a:solidFill>
                  <a:srgbClr val="000000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(without feedback on the laser)</a:t>
            </a:r>
          </a:p>
          <a:p>
            <a:pPr marL="431800" lvl="0" indent="-323850" algn="l" defTabSz="457200" eaLnBrk="0">
              <a:spcBef>
                <a:spcPct val="0"/>
              </a:spcBef>
              <a:spcAft>
                <a:spcPts val="225"/>
              </a:spcAft>
              <a:buSzPct val="64000"/>
              <a:buBlip>
                <a:blip r:embed="rId4"/>
              </a:buBlip>
            </a:pPr>
            <a:r>
              <a:rPr lang="en-US" sz="2400" kern="0" dirty="0" smtClean="0">
                <a:solidFill>
                  <a:srgbClr val="000000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long term studies (cathode response, …) </a:t>
            </a:r>
            <a:br>
              <a:rPr lang="en-US" sz="2400" kern="0" dirty="0" smtClean="0">
                <a:solidFill>
                  <a:srgbClr val="000000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</a:br>
            <a:r>
              <a:rPr lang="en-US" sz="2400" kern="0" dirty="0" smtClean="0">
                <a:solidFill>
                  <a:srgbClr val="000000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to be done</a:t>
            </a:r>
          </a:p>
          <a:p>
            <a:pPr marL="431800" lvl="0" indent="-323850" algn="l" defTabSz="457200" eaLnBrk="0">
              <a:spcBef>
                <a:spcPct val="0"/>
              </a:spcBef>
              <a:spcAft>
                <a:spcPts val="225"/>
              </a:spcAft>
              <a:buSzPct val="64000"/>
              <a:buBlip>
                <a:blip r:embed="rId4"/>
              </a:buBlip>
            </a:pPr>
            <a:r>
              <a:rPr lang="en-US" sz="2400" kern="0" dirty="0" smtClean="0">
                <a:latin typeface="+mn-lt"/>
                <a:ea typeface="ＭＳ Ｐゴシック" pitchFamily="-65" charset="-128"/>
                <a:cs typeface="ＭＳ Ｐゴシック" pitchFamily="-65" charset="-128"/>
              </a:rPr>
              <a:t>Laser phase coding </a:t>
            </a:r>
            <a:r>
              <a:rPr lang="en-US" sz="2400" kern="0" dirty="0" smtClean="0">
                <a:solidFill>
                  <a:srgbClr val="000000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to be demonstrated</a:t>
            </a:r>
            <a:br>
              <a:rPr lang="en-US" sz="2400" kern="0" dirty="0" smtClean="0">
                <a:solidFill>
                  <a:srgbClr val="000000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</a:br>
            <a:r>
              <a:rPr lang="en-US" sz="2400" kern="0" dirty="0" smtClean="0">
                <a:solidFill>
                  <a:srgbClr val="000000"/>
                </a:solidFill>
                <a:latin typeface="+mn-lt"/>
                <a:ea typeface="ＭＳ Ｐゴシック" pitchFamily="-65" charset="-128"/>
                <a:cs typeface="ＭＳ Ｐゴシック" pitchFamily="-65" charset="-128"/>
              </a:rPr>
              <a:t>this year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93534" y="6767932"/>
            <a:ext cx="3290384" cy="440120"/>
          </a:xfrm>
          <a:prstGeom prst="rect">
            <a:avLst/>
          </a:prstGeom>
          <a:solidFill>
            <a:srgbClr val="CCFFCC"/>
          </a:solidFill>
          <a:ln>
            <a:solidFill>
              <a:schemeClr val="accent1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Marta </a:t>
            </a:r>
            <a:r>
              <a:rPr lang="en-US" sz="2400" dirty="0" err="1" smtClean="0">
                <a:solidFill>
                  <a:schemeClr val="tx1"/>
                </a:solidFill>
              </a:rPr>
              <a:t>Csatari</a:t>
            </a:r>
            <a:r>
              <a:rPr lang="en-US" sz="2400" dirty="0" smtClean="0">
                <a:solidFill>
                  <a:schemeClr val="tx1"/>
                </a:solidFill>
              </a:rPr>
              <a:t>  Thu 10:00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Fire in MKS13 Faraday Cage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338" y="974725"/>
            <a:ext cx="9771062" cy="700093"/>
          </a:xfrm>
        </p:spPr>
        <p:txBody>
          <a:bodyPr/>
          <a:lstStyle/>
          <a:p>
            <a:r>
              <a:rPr lang="en-US" dirty="0" smtClean="0"/>
              <a:t>Thu 4 Mar, lunch time …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2537" y="2077104"/>
            <a:ext cx="3060463" cy="4203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5" name="Picture 3" descr="C:\public\mdk photo\CTF3\PFN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2243" y="2107480"/>
            <a:ext cx="3004484" cy="4157148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81559" y="2114011"/>
            <a:ext cx="3316109" cy="41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18170" y="6446924"/>
            <a:ext cx="2346456" cy="407291"/>
          </a:xfrm>
          <a:prstGeom prst="rect">
            <a:avLst/>
          </a:prstGeom>
          <a:noFill/>
        </p:spPr>
        <p:txBody>
          <a:bodyPr wrap="none" lIns="100783" tIns="50392" rIns="100783" bIns="50392" rtlCol="0">
            <a:spAutoFit/>
          </a:bodyPr>
          <a:lstStyle/>
          <a:p>
            <a:pPr algn="l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Modulator in Gallery</a:t>
            </a:r>
            <a:endParaRPr lang="en-GB" sz="2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5631" y="1604422"/>
            <a:ext cx="1567861" cy="407291"/>
          </a:xfrm>
          <a:prstGeom prst="rect">
            <a:avLst/>
          </a:prstGeom>
          <a:noFill/>
        </p:spPr>
        <p:txBody>
          <a:bodyPr wrap="none" lIns="100783" tIns="50392" rIns="100783" bIns="50392" rtlCol="0">
            <a:spAutoFit/>
          </a:bodyPr>
          <a:lstStyle/>
          <a:p>
            <a:pPr algn="l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Faraday Cage</a:t>
            </a:r>
            <a:endParaRPr lang="en-GB" sz="20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rot="16200000" flipH="1">
            <a:off x="989933" y="2707518"/>
            <a:ext cx="1969506" cy="551114"/>
          </a:xfrm>
          <a:prstGeom prst="straightConnector1">
            <a:avLst/>
          </a:prstGeom>
          <a:ln w="63500">
            <a:solidFill>
              <a:srgbClr val="FF66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648437" y="6446926"/>
            <a:ext cx="2613148" cy="712759"/>
          </a:xfrm>
          <a:prstGeom prst="rect">
            <a:avLst/>
          </a:prstGeom>
          <a:noFill/>
        </p:spPr>
        <p:txBody>
          <a:bodyPr wrap="none" lIns="100783" tIns="50392" rIns="100783" bIns="50392" rtlCol="0">
            <a:spAutoFit/>
          </a:bodyPr>
          <a:lstStyle/>
          <a:p>
            <a:pPr algn="l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Pulse Forming Network</a:t>
            </a:r>
          </a:p>
          <a:p>
            <a:pPr algn="l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in Faraday Cage</a:t>
            </a:r>
            <a:endParaRPr lang="en-GB" sz="2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15817" y="6442007"/>
            <a:ext cx="2613148" cy="712759"/>
          </a:xfrm>
          <a:prstGeom prst="rect">
            <a:avLst/>
          </a:prstGeom>
          <a:noFill/>
        </p:spPr>
        <p:txBody>
          <a:bodyPr wrap="none" lIns="100783" tIns="50392" rIns="100783" bIns="50392" rtlCol="0">
            <a:spAutoFit/>
          </a:bodyPr>
          <a:lstStyle/>
          <a:p>
            <a:pPr algn="l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Pulse Forming Network</a:t>
            </a:r>
          </a:p>
          <a:p>
            <a:pPr algn="l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after fire</a:t>
            </a:r>
            <a:endParaRPr lang="en-GB" sz="2000" dirty="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Events and actions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24395" y="974725"/>
            <a:ext cx="9771062" cy="6213036"/>
          </a:xfrm>
        </p:spPr>
        <p:txBody>
          <a:bodyPr>
            <a:normAutofit lnSpcReduction="10000"/>
          </a:bodyPr>
          <a:lstStyle/>
          <a:p>
            <a:r>
              <a:rPr lang="en-GB" sz="2400" dirty="0" smtClean="0"/>
              <a:t>Modulator turned on around 12h00 </a:t>
            </a:r>
          </a:p>
          <a:p>
            <a:r>
              <a:rPr lang="en-GB" sz="2400" dirty="0" smtClean="0"/>
              <a:t>Smoke alarm level 3 at fire service 12h33</a:t>
            </a:r>
          </a:p>
          <a:p>
            <a:r>
              <a:rPr lang="en-GB" sz="2400" dirty="0" smtClean="0"/>
              <a:t>Fire Service in place at 12h42</a:t>
            </a:r>
            <a:br>
              <a:rPr lang="en-GB" sz="2400" dirty="0" smtClean="0"/>
            </a:br>
            <a:r>
              <a:rPr lang="en-GB" sz="2400" dirty="0" smtClean="0"/>
              <a:t>Smoke from MKS 13</a:t>
            </a:r>
            <a:br>
              <a:rPr lang="en-GB" sz="2400" dirty="0" smtClean="0"/>
            </a:br>
            <a:r>
              <a:rPr lang="en-GB" sz="2400" dirty="0" smtClean="0"/>
              <a:t>General emergency stop activated</a:t>
            </a:r>
          </a:p>
          <a:p>
            <a:r>
              <a:rPr lang="en-GB" sz="2400" dirty="0" smtClean="0"/>
              <a:t>All electricity (including MKS13) cut</a:t>
            </a:r>
            <a:br>
              <a:rPr lang="en-GB" sz="2400" dirty="0" smtClean="0"/>
            </a:br>
            <a:r>
              <a:rPr lang="en-GB" sz="2400" dirty="0" smtClean="0"/>
              <a:t>apart from lift and smoke extraction system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CO</a:t>
            </a:r>
            <a:r>
              <a:rPr lang="en-GB" sz="2400" baseline="-25000" dirty="0" smtClean="0">
                <a:solidFill>
                  <a:srgbClr val="FF0000"/>
                </a:solidFill>
              </a:rPr>
              <a:t>2</a:t>
            </a:r>
            <a:r>
              <a:rPr lang="en-GB" sz="2400" dirty="0" smtClean="0">
                <a:solidFill>
                  <a:srgbClr val="FF0000"/>
                </a:solidFill>
              </a:rPr>
              <a:t> , powder</a:t>
            </a:r>
            <a:r>
              <a:rPr lang="en-GB" sz="2400" dirty="0" smtClean="0"/>
              <a:t>, then </a:t>
            </a:r>
            <a:r>
              <a:rPr lang="en-GB" sz="2400" dirty="0" smtClean="0">
                <a:solidFill>
                  <a:srgbClr val="FF0000"/>
                </a:solidFill>
              </a:rPr>
              <a:t>water</a:t>
            </a:r>
            <a:r>
              <a:rPr lang="en-GB" sz="2400" dirty="0" smtClean="0"/>
              <a:t> and </a:t>
            </a:r>
            <a:br>
              <a:rPr lang="en-GB" sz="2400" dirty="0" smtClean="0"/>
            </a:br>
            <a:r>
              <a:rPr lang="en-GB" sz="2400" dirty="0" smtClean="0"/>
              <a:t>eventually </a:t>
            </a:r>
            <a:r>
              <a:rPr lang="en-GB" sz="2400" dirty="0" smtClean="0">
                <a:solidFill>
                  <a:srgbClr val="FF0000"/>
                </a:solidFill>
              </a:rPr>
              <a:t>foam </a:t>
            </a:r>
            <a:r>
              <a:rPr lang="en-GB" sz="2400" dirty="0" smtClean="0"/>
              <a:t>applied =&gt; </a:t>
            </a:r>
            <a:r>
              <a:rPr lang="en-GB" sz="2400" dirty="0" smtClean="0">
                <a:solidFill>
                  <a:srgbClr val="FF0000"/>
                </a:solidFill>
              </a:rPr>
              <a:t>corrosive!!!</a:t>
            </a:r>
          </a:p>
          <a:p>
            <a:r>
              <a:rPr lang="en-GB" sz="2400" dirty="0" smtClean="0"/>
              <a:t>Fire extinguished around 16h00</a:t>
            </a:r>
          </a:p>
          <a:p>
            <a:r>
              <a:rPr lang="en-GB" sz="2400" dirty="0" smtClean="0"/>
              <a:t>Building access refused to everyone </a:t>
            </a:r>
            <a:br>
              <a:rPr lang="en-GB" sz="2400" dirty="0" smtClean="0"/>
            </a:br>
            <a:r>
              <a:rPr lang="en-GB" sz="2400" dirty="0" smtClean="0"/>
              <a:t>apart from fire service and safety commission</a:t>
            </a:r>
          </a:p>
          <a:p>
            <a:r>
              <a:rPr lang="en-GB" sz="2400" dirty="0" smtClean="0"/>
              <a:t>Cleaning company BELFOR contacted for swab testing to check contamination of zone</a:t>
            </a:r>
          </a:p>
          <a:p>
            <a:r>
              <a:rPr lang="en-GB" sz="2400" dirty="0" smtClean="0"/>
              <a:t>Safety commission enquiry started</a:t>
            </a:r>
          </a:p>
          <a:p>
            <a:endParaRPr lang="en-US" sz="24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t="4116" r="35656"/>
          <a:stretch>
            <a:fillRect/>
          </a:stretch>
        </p:blipFill>
        <p:spPr bwMode="auto">
          <a:xfrm>
            <a:off x="6349887" y="886572"/>
            <a:ext cx="3630219" cy="4465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cxnSp>
        <p:nvCxnSpPr>
          <p:cNvPr id="8" name="Straight Arrow Connector 7"/>
          <p:cNvCxnSpPr/>
          <p:nvPr/>
        </p:nvCxnSpPr>
        <p:spPr>
          <a:xfrm flipV="1">
            <a:off x="3282772" y="1413730"/>
            <a:ext cx="4540768" cy="1006382"/>
          </a:xfrm>
          <a:prstGeom prst="straightConnector1">
            <a:avLst/>
          </a:prstGeom>
          <a:ln w="63500">
            <a:solidFill>
              <a:srgbClr val="FF66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6892015" y="5296769"/>
            <a:ext cx="2699297" cy="378767"/>
          </a:xfrm>
          <a:prstGeom prst="rect">
            <a:avLst/>
          </a:prstGeom>
          <a:noFill/>
        </p:spPr>
        <p:txBody>
          <a:bodyPr wrap="none" lIns="100783" tIns="50392" rIns="100783" bIns="50392" rtlCol="0">
            <a:spAutoFit/>
          </a:bodyPr>
          <a:lstStyle/>
          <a:p>
            <a:pPr algn="l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GB" sz="1800" dirty="0" smtClean="0">
                <a:solidFill>
                  <a:prstClr val="black"/>
                </a:solidFill>
                <a:latin typeface="Calibri"/>
              </a:rPr>
              <a:t>Surveillance camera image</a:t>
            </a:r>
            <a:endParaRPr lang="en-GB" sz="1800" dirty="0">
              <a:solidFill>
                <a:prstClr val="black"/>
              </a:solidFill>
              <a:latin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 up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60338" y="1557488"/>
            <a:ext cx="9771062" cy="5680402"/>
          </a:xfrm>
        </p:spPr>
        <p:txBody>
          <a:bodyPr>
            <a:normAutofit/>
          </a:bodyPr>
          <a:lstStyle/>
          <a:p>
            <a:r>
              <a:rPr lang="en-GB" sz="2400" dirty="0" smtClean="0"/>
              <a:t>Gallery partitioned </a:t>
            </a:r>
            <a:br>
              <a:rPr lang="en-GB" sz="2400" dirty="0" smtClean="0"/>
            </a:br>
            <a:r>
              <a:rPr lang="en-GB" sz="2400" dirty="0" smtClean="0"/>
              <a:t>initially into 2 zones </a:t>
            </a:r>
            <a:br>
              <a:rPr lang="en-GB" sz="2400" dirty="0" smtClean="0"/>
            </a:br>
            <a:r>
              <a:rPr lang="en-GB" sz="2400" dirty="0" smtClean="0"/>
              <a:t>(clean up area + “clean area”)</a:t>
            </a:r>
          </a:p>
          <a:p>
            <a:r>
              <a:rPr lang="en-GB" sz="2400" dirty="0" smtClean="0"/>
              <a:t>Clean up of contaminated area estimated &gt; 4 weeks</a:t>
            </a:r>
          </a:p>
          <a:p>
            <a:r>
              <a:rPr lang="en-GB" sz="2400" dirty="0" smtClean="0"/>
              <a:t>New swab test on equipment in “clean area”</a:t>
            </a:r>
          </a:p>
          <a:p>
            <a:r>
              <a:rPr lang="en-GB" sz="2400" dirty="0" smtClean="0"/>
              <a:t>contamination of ventilation ducts</a:t>
            </a:r>
          </a:p>
          <a:p>
            <a:r>
              <a:rPr lang="en-GB" sz="2400" dirty="0" smtClean="0"/>
              <a:t>Clean up </a:t>
            </a:r>
            <a:r>
              <a:rPr lang="en-GB" sz="2400" dirty="0" smtClean="0">
                <a:solidFill>
                  <a:srgbClr val="FF0000"/>
                </a:solidFill>
              </a:rPr>
              <a:t>scheduled for 6 weeks</a:t>
            </a:r>
          </a:p>
          <a:p>
            <a:pPr>
              <a:spcAft>
                <a:spcPts val="3225"/>
              </a:spcAft>
            </a:pPr>
            <a:r>
              <a:rPr lang="en-GB" sz="2400" dirty="0" smtClean="0"/>
              <a:t>cleaning </a:t>
            </a:r>
            <a:r>
              <a:rPr lang="en-GB" sz="2400" dirty="0" smtClean="0">
                <a:solidFill>
                  <a:srgbClr val="FF0000"/>
                </a:solidFill>
              </a:rPr>
              <a:t>finished 27 April </a:t>
            </a:r>
            <a:r>
              <a:rPr lang="en-GB" sz="2400" dirty="0" smtClean="0"/>
              <a:t>(most of it even before)</a:t>
            </a:r>
          </a:p>
          <a:p>
            <a:r>
              <a:rPr lang="en-GB" sz="2400" dirty="0" smtClean="0"/>
              <a:t>All electrical systems locked off</a:t>
            </a:r>
          </a:p>
          <a:p>
            <a:r>
              <a:rPr lang="en-GB" sz="2400" dirty="0" smtClean="0"/>
              <a:t>gallery classified as non controlled area (cleaning firm didn’t need film badges) =&gt; no beam or RF possible</a:t>
            </a:r>
            <a:endParaRPr lang="en-GB" dirty="0" smtClean="0"/>
          </a:p>
          <a:p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5113170" y="851367"/>
            <a:ext cx="4964280" cy="1824590"/>
            <a:chOff x="2497993" y="2707622"/>
            <a:chExt cx="6377559" cy="2583161"/>
          </a:xfrm>
        </p:grpSpPr>
        <p:pic>
          <p:nvPicPr>
            <p:cNvPr id="7" name="Picture 4" descr="\\cern.ch\dfs\Users\m\monagle\Documents\gallery layout.gif"/>
            <p:cNvPicPr>
              <a:picLocks noChangeAspect="1" noChangeArrowheads="1"/>
            </p:cNvPicPr>
            <p:nvPr/>
          </p:nvPicPr>
          <p:blipFill>
            <a:blip r:embed="rId2" cstate="print"/>
            <a:srcRect l="2185" t="23048" r="5965" b="36151"/>
            <a:stretch>
              <a:fillRect/>
            </a:stretch>
          </p:blipFill>
          <p:spPr bwMode="auto">
            <a:xfrm>
              <a:off x="2511949" y="2707622"/>
              <a:ext cx="6363603" cy="2121437"/>
            </a:xfrm>
            <a:prstGeom prst="rect">
              <a:avLst/>
            </a:prstGeom>
            <a:noFill/>
          </p:spPr>
        </p:pic>
        <p:sp>
          <p:nvSpPr>
            <p:cNvPr id="8" name="Rectangle 7"/>
            <p:cNvSpPr/>
            <p:nvPr/>
          </p:nvSpPr>
          <p:spPr>
            <a:xfrm>
              <a:off x="2497993" y="3014672"/>
              <a:ext cx="3484214" cy="1814387"/>
            </a:xfrm>
            <a:prstGeom prst="rect">
              <a:avLst/>
            </a:prstGeom>
            <a:solidFill>
              <a:schemeClr val="accent1">
                <a:alpha val="17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0783" tIns="50392" rIns="100783" bIns="50392" rtlCol="0" anchor="ctr"/>
            <a:lstStyle/>
            <a:p>
              <a:pPr defTabSz="1007838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endParaRPr lang="en-GB" sz="2000" dirty="0">
                <a:solidFill>
                  <a:prstClr val="white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174373" y="4710970"/>
              <a:ext cx="4533604" cy="579813"/>
            </a:xfrm>
            <a:prstGeom prst="rect">
              <a:avLst/>
            </a:prstGeom>
            <a:noFill/>
          </p:spPr>
          <p:txBody>
            <a:bodyPr wrap="square" lIns="100783" tIns="50392" rIns="100783" bIns="50392" rtlCol="0">
              <a:spAutoFit/>
            </a:bodyPr>
            <a:lstStyle/>
            <a:p>
              <a:pPr algn="l" defTabSz="1007838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en-GB" sz="2000" dirty="0" smtClean="0">
                  <a:solidFill>
                    <a:prstClr val="black"/>
                  </a:solidFill>
                  <a:latin typeface="Calibri"/>
                </a:rPr>
                <a:t>Contaminated area from MKS12</a:t>
              </a:r>
              <a:endParaRPr lang="en-GB" sz="2000" dirty="0">
                <a:solidFill>
                  <a:prstClr val="black"/>
                </a:solidFill>
                <a:latin typeface="Calibri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779" y="923848"/>
            <a:ext cx="2957504" cy="2364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84192" y="919767"/>
            <a:ext cx="2961012" cy="2367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77635" y="918967"/>
            <a:ext cx="2974220" cy="23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52488" y="4836168"/>
            <a:ext cx="2957503" cy="2364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47042" y="4862128"/>
            <a:ext cx="2920486" cy="2335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8963" y="4887913"/>
            <a:ext cx="2880194" cy="2302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12" name="Right Arrow 11"/>
          <p:cNvSpPr/>
          <p:nvPr/>
        </p:nvSpPr>
        <p:spPr>
          <a:xfrm>
            <a:off x="2932952" y="1917874"/>
            <a:ext cx="1011470" cy="4870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83" tIns="50392" rIns="100783" bIns="50392" rtlCol="0" anchor="ctr"/>
          <a:lstStyle/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GB" sz="2000" dirty="0">
              <a:solidFill>
                <a:prstClr val="white"/>
              </a:solidFill>
            </a:endParaRPr>
          </a:p>
        </p:txBody>
      </p:sp>
      <p:sp>
        <p:nvSpPr>
          <p:cNvPr id="13" name="Right Arrow 12"/>
          <p:cNvSpPr/>
          <p:nvPr/>
        </p:nvSpPr>
        <p:spPr>
          <a:xfrm>
            <a:off x="6397098" y="2075436"/>
            <a:ext cx="1011470" cy="4870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83" tIns="50392" rIns="100783" bIns="50392" rtlCol="0" anchor="ctr"/>
          <a:lstStyle/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GB" sz="2000" dirty="0">
              <a:solidFill>
                <a:prstClr val="white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 rot="5400000">
            <a:off x="8770292" y="3335352"/>
            <a:ext cx="983390" cy="5010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83" tIns="50392" rIns="100783" bIns="50392" rtlCol="0" anchor="ctr"/>
          <a:lstStyle/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GB" sz="2000" dirty="0">
              <a:solidFill>
                <a:prstClr val="white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 rot="10800000">
            <a:off x="6119042" y="5098245"/>
            <a:ext cx="1011470" cy="4870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83" tIns="50392" rIns="100783" bIns="50392" rtlCol="0" anchor="ctr"/>
          <a:lstStyle/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GB" sz="2000" dirty="0">
              <a:solidFill>
                <a:prstClr val="white"/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 rot="10800000">
            <a:off x="2891086" y="5255807"/>
            <a:ext cx="1011470" cy="4870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0783" tIns="50392" rIns="100783" bIns="50392" rtlCol="0" anchor="ctr"/>
          <a:lstStyle/>
          <a:p>
            <a:pPr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endParaRPr lang="en-GB" sz="2000" dirty="0">
              <a:solidFill>
                <a:prstClr val="white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952" y="3235097"/>
            <a:ext cx="3186625" cy="717321"/>
          </a:xfrm>
          <a:prstGeom prst="rect">
            <a:avLst/>
          </a:prstGeom>
          <a:noFill/>
        </p:spPr>
        <p:txBody>
          <a:bodyPr wrap="square" lIns="100783" tIns="50392" rIns="100783" bIns="50392" rtlCol="0">
            <a:spAutoFit/>
          </a:bodyPr>
          <a:lstStyle/>
          <a:p>
            <a:pPr algn="l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Components from each rack </a:t>
            </a:r>
          </a:p>
          <a:p>
            <a:pPr algn="l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dismounted and identified</a:t>
            </a:r>
            <a:endParaRPr lang="en-GB" sz="2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79565" y="3235097"/>
            <a:ext cx="2547097" cy="717321"/>
          </a:xfrm>
          <a:prstGeom prst="rect">
            <a:avLst/>
          </a:prstGeom>
          <a:noFill/>
        </p:spPr>
        <p:txBody>
          <a:bodyPr wrap="square" lIns="100783" tIns="50392" rIns="100783" bIns="50392" rtlCol="0">
            <a:spAutoFit/>
          </a:bodyPr>
          <a:lstStyle/>
          <a:p>
            <a:pPr algn="l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Dust removal from sub </a:t>
            </a:r>
          </a:p>
          <a:p>
            <a:pPr algn="l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components</a:t>
            </a:r>
            <a:endParaRPr lang="en-GB" sz="2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24512" y="3254869"/>
            <a:ext cx="1940547" cy="717321"/>
          </a:xfrm>
          <a:prstGeom prst="rect">
            <a:avLst/>
          </a:prstGeom>
          <a:noFill/>
        </p:spPr>
        <p:txBody>
          <a:bodyPr wrap="square" lIns="100783" tIns="50392" rIns="100783" bIns="50392" rtlCol="0">
            <a:spAutoFit/>
          </a:bodyPr>
          <a:lstStyle/>
          <a:p>
            <a:pPr algn="l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Chemical cleaning</a:t>
            </a:r>
            <a:endParaRPr lang="en-GB" sz="2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73703" y="4136733"/>
            <a:ext cx="2578718" cy="717321"/>
          </a:xfrm>
          <a:prstGeom prst="rect">
            <a:avLst/>
          </a:prstGeom>
          <a:noFill/>
        </p:spPr>
        <p:txBody>
          <a:bodyPr wrap="square" lIns="100783" tIns="50392" rIns="100783" bIns="50392" rtlCol="0">
            <a:spAutoFit/>
          </a:bodyPr>
          <a:lstStyle/>
          <a:p>
            <a:pPr algn="l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Ovens for drying after </a:t>
            </a:r>
          </a:p>
          <a:p>
            <a:pPr algn="l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chemical </a:t>
            </a: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cleaning</a:t>
            </a:r>
            <a:endParaRPr lang="en-GB" sz="2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98723" y="4141619"/>
            <a:ext cx="2833033" cy="717321"/>
          </a:xfrm>
          <a:prstGeom prst="rect">
            <a:avLst/>
          </a:prstGeom>
          <a:noFill/>
        </p:spPr>
        <p:txBody>
          <a:bodyPr wrap="square" lIns="100783" tIns="50392" rIns="100783" bIns="50392" rtlCol="0">
            <a:spAutoFit/>
          </a:bodyPr>
          <a:lstStyle/>
          <a:p>
            <a:pPr algn="l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Vacuum ovens for 2</a:t>
            </a:r>
            <a:r>
              <a:rPr lang="en-GB" sz="2000" baseline="30000" dirty="0" smtClean="0">
                <a:solidFill>
                  <a:prstClr val="black"/>
                </a:solidFill>
                <a:latin typeface="Calibri"/>
              </a:rPr>
              <a:t>nd</a:t>
            </a: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 stage</a:t>
            </a:r>
            <a:endParaRPr lang="en-GB" sz="2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6636" y="4113780"/>
            <a:ext cx="3392294" cy="717321"/>
          </a:xfrm>
          <a:prstGeom prst="rect">
            <a:avLst/>
          </a:prstGeom>
          <a:noFill/>
        </p:spPr>
        <p:txBody>
          <a:bodyPr wrap="square" lIns="100783" tIns="50392" rIns="100783" bIns="50392" rtlCol="0">
            <a:spAutoFit/>
          </a:bodyPr>
          <a:lstStyle/>
          <a:p>
            <a:pPr algn="l" defTabSz="1007838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</a:pPr>
            <a:r>
              <a:rPr lang="en-GB" sz="2000" dirty="0" smtClean="0">
                <a:solidFill>
                  <a:prstClr val="black"/>
                </a:solidFill>
                <a:latin typeface="Calibri"/>
              </a:rPr>
              <a:t>Cleaned components waiting for reinstallation in gallery</a:t>
            </a:r>
            <a:endParaRPr lang="en-GB" sz="20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Cleaning procedure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2606" y="920197"/>
            <a:ext cx="3606055" cy="2883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images from gallery</a:t>
            </a:r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693" y="2123157"/>
            <a:ext cx="3927753" cy="4918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35051" y="3335679"/>
            <a:ext cx="3019402" cy="3781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5" descr="IMG_6030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2596" y="921976"/>
            <a:ext cx="3645450" cy="2735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3077" name="Picture 6" descr="IMG_6035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7443" y="921977"/>
            <a:ext cx="3645450" cy="2735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Damaged cables</a:t>
            </a:r>
            <a:endParaRPr lang="en-US" dirty="0"/>
          </a:p>
        </p:txBody>
      </p:sp>
      <p:sp>
        <p:nvSpPr>
          <p:cNvPr id="21" name="Content Placeholder 20"/>
          <p:cNvSpPr>
            <a:spLocks noGrp="1"/>
          </p:cNvSpPr>
          <p:nvPr>
            <p:ph idx="1"/>
          </p:nvPr>
        </p:nvSpPr>
        <p:spPr>
          <a:xfrm>
            <a:off x="160338" y="3857801"/>
            <a:ext cx="9771062" cy="3427657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&gt;300 cables </a:t>
            </a:r>
            <a:r>
              <a:rPr lang="en-US" dirty="0" smtClean="0"/>
              <a:t>and </a:t>
            </a:r>
            <a:r>
              <a:rPr lang="en-US" dirty="0" smtClean="0">
                <a:solidFill>
                  <a:srgbClr val="FF0000"/>
                </a:solidFill>
              </a:rPr>
              <a:t>~40 HV vacuum cables </a:t>
            </a:r>
            <a:r>
              <a:rPr lang="en-US" dirty="0" smtClean="0"/>
              <a:t>in front of PFN damaged</a:t>
            </a:r>
          </a:p>
          <a:p>
            <a:r>
              <a:rPr lang="en-US" dirty="0" smtClean="0"/>
              <a:t>All cables will be repaired – </a:t>
            </a:r>
            <a:r>
              <a:rPr lang="en-US" dirty="0" smtClean="0">
                <a:solidFill>
                  <a:srgbClr val="FF0000"/>
                </a:solidFill>
              </a:rPr>
              <a:t>4 ½ weeks estimated =&gt; until 26 May</a:t>
            </a:r>
          </a:p>
          <a:p>
            <a:pPr lvl="1"/>
            <a:r>
              <a:rPr lang="en-US" dirty="0" smtClean="0"/>
              <a:t>complete replacement (vacuum)</a:t>
            </a:r>
          </a:p>
          <a:p>
            <a:pPr lvl="1">
              <a:spcAft>
                <a:spcPts val="1738"/>
              </a:spcAft>
            </a:pPr>
            <a:r>
              <a:rPr lang="en-US" dirty="0" smtClean="0"/>
              <a:t>replace damaged section with connectors at both ends</a:t>
            </a:r>
          </a:p>
          <a:p>
            <a:r>
              <a:rPr lang="en-US" dirty="0" smtClean="0"/>
              <a:t>consequence: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all power </a:t>
            </a:r>
            <a:r>
              <a:rPr lang="en-US" dirty="0" smtClean="0"/>
              <a:t>still </a:t>
            </a:r>
            <a:r>
              <a:rPr lang="en-US" dirty="0" smtClean="0">
                <a:solidFill>
                  <a:srgbClr val="FF0000"/>
                </a:solidFill>
              </a:rPr>
              <a:t>disconnected</a:t>
            </a:r>
            <a:r>
              <a:rPr lang="en-US" dirty="0" smtClean="0"/>
              <a:t> in the klystron gallery =&gt; </a:t>
            </a:r>
            <a:r>
              <a:rPr lang="en-US" dirty="0" smtClean="0">
                <a:solidFill>
                  <a:srgbClr val="FF0000"/>
                </a:solidFill>
              </a:rPr>
              <a:t>until 20 May </a:t>
            </a:r>
          </a:p>
          <a:p>
            <a:pPr lvl="1">
              <a:spcAft>
                <a:spcPts val="1738"/>
              </a:spcAft>
            </a:pPr>
            <a:r>
              <a:rPr lang="en-US" dirty="0" smtClean="0"/>
              <a:t>vacuum pumps off in Delay Loop, Combiner Ring + part of linac</a:t>
            </a:r>
          </a:p>
          <a:p>
            <a:r>
              <a:rPr lang="en-US" dirty="0" smtClean="0"/>
              <a:t>	problem: testing of connections =&gt; bumpy start-up?	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Restart planning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 smtClean="0"/>
              <a:t>Meeting on Wednesday 24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March with groups and departments who have equipment in the area to define an action plan for recovery after the clean up</a:t>
            </a:r>
          </a:p>
          <a:p>
            <a:r>
              <a:rPr lang="en-US" sz="2400" dirty="0" smtClean="0"/>
              <a:t>meeting yesterday about detailed planning </a:t>
            </a:r>
            <a:endParaRPr lang="en-GB" sz="2400" dirty="0" smtClean="0"/>
          </a:p>
          <a:p>
            <a:r>
              <a:rPr lang="en-GB" sz="2400" dirty="0" smtClean="0">
                <a:solidFill>
                  <a:srgbClr val="FF0000"/>
                </a:solidFill>
              </a:rPr>
              <a:t>Fire detection system</a:t>
            </a:r>
            <a:r>
              <a:rPr lang="en-GB" sz="2400" dirty="0" smtClean="0"/>
              <a:t> gets repaired this week</a:t>
            </a:r>
            <a:br>
              <a:rPr lang="en-GB" sz="2400" dirty="0" smtClean="0"/>
            </a:br>
            <a:r>
              <a:rPr lang="en-GB" sz="2400" dirty="0" smtClean="0"/>
              <a:t>=&gt; fire detection tests after re-establishing general power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visual inspection </a:t>
            </a:r>
            <a:r>
              <a:rPr lang="en-GB" sz="2400" dirty="0" smtClean="0"/>
              <a:t>by equipment experts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gradually power </a:t>
            </a:r>
            <a:r>
              <a:rPr lang="en-GB" sz="2400" dirty="0" smtClean="0"/>
              <a:t>on the equipments when powering possible</a:t>
            </a:r>
            <a:br>
              <a:rPr lang="en-GB" sz="2400" dirty="0" smtClean="0"/>
            </a:br>
            <a:r>
              <a:rPr lang="en-GB" sz="2400" dirty="0" smtClean="0"/>
              <a:t>=&gt; hardware + controls tests</a:t>
            </a:r>
          </a:p>
          <a:p>
            <a:r>
              <a:rPr lang="en-GB" sz="2400" dirty="0" smtClean="0"/>
              <a:t>modify klystrons for increased safety</a:t>
            </a:r>
          </a:p>
          <a:p>
            <a:pPr>
              <a:spcAft>
                <a:spcPts val="3225"/>
              </a:spcAft>
            </a:pPr>
            <a:r>
              <a:rPr lang="en-GB" sz="2400" dirty="0" smtClean="0"/>
              <a:t>restart </a:t>
            </a:r>
            <a:r>
              <a:rPr lang="en-GB" sz="2400" dirty="0" smtClean="0">
                <a:solidFill>
                  <a:srgbClr val="FF0000"/>
                </a:solidFill>
              </a:rPr>
              <a:t>klystron interlock system </a:t>
            </a:r>
            <a:r>
              <a:rPr lang="en-GB" sz="2400" dirty="0" smtClean="0"/>
              <a:t>for access =&gt; safety chain tests</a:t>
            </a:r>
          </a:p>
          <a:p>
            <a:r>
              <a:rPr lang="en-GB" sz="2400" dirty="0" smtClean="0">
                <a:solidFill>
                  <a:srgbClr val="FF0000"/>
                </a:solidFill>
              </a:rPr>
              <a:t>3-4 weeks after</a:t>
            </a:r>
            <a:r>
              <a:rPr lang="en-GB" sz="2400" dirty="0" smtClean="0"/>
              <a:t> end of </a:t>
            </a:r>
            <a:r>
              <a:rPr lang="en-GB" sz="2400" dirty="0" smtClean="0">
                <a:solidFill>
                  <a:srgbClr val="FF0000"/>
                </a:solidFill>
              </a:rPr>
              <a:t>cable repair</a:t>
            </a:r>
          </a:p>
          <a:p>
            <a:r>
              <a:rPr lang="en-GB" sz="2400" b="1" dirty="0" smtClean="0">
                <a:solidFill>
                  <a:srgbClr val="FF0000"/>
                </a:solidFill>
              </a:rPr>
              <a:t>=&gt; restart RF mid </a:t>
            </a:r>
            <a:r>
              <a:rPr lang="en-GB" sz="2400" b="1" dirty="0" err="1" smtClean="0">
                <a:solidFill>
                  <a:srgbClr val="FF0000"/>
                </a:solidFill>
              </a:rPr>
              <a:t>june</a:t>
            </a:r>
            <a:endParaRPr lang="en-GB" sz="2400" b="1" dirty="0" smtClean="0">
              <a:solidFill>
                <a:srgbClr val="FF0000"/>
              </a:solidFill>
            </a:endParaRPr>
          </a:p>
          <a:p>
            <a:endParaRPr lang="en-GB" sz="2400" dirty="0" smtClean="0"/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CLIC feasibility issues @ CTF3</a:t>
            </a:r>
            <a:endParaRPr lang="en-US" sz="4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263580" y="943164"/>
          <a:ext cx="9632659" cy="6193663"/>
        </p:xfrm>
        <a:graphic>
          <a:graphicData uri="http://schemas.openxmlformats.org/drawingml/2006/table">
            <a:tbl>
              <a:tblPr/>
              <a:tblGrid>
                <a:gridCol w="2180527"/>
                <a:gridCol w="3731836"/>
                <a:gridCol w="2470688"/>
                <a:gridCol w="1249608"/>
              </a:tblGrid>
              <a:tr h="630872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SYSTEMS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C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20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Critical parameters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Relevant Facilities</a:t>
                      </a:r>
                      <a:br>
                        <a:rPr lang="en-US" sz="12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</a:br>
                      <a:r>
                        <a:rPr lang="en-US" sz="12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Common with ILC in red</a:t>
                      </a:r>
                      <a:endParaRPr lang="en-US" sz="12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33CC"/>
                    </a:solidFill>
                  </a:tcPr>
                </a:tc>
              </a:tr>
              <a:tr h="65423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Structures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sng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Main Beam Acceleration Structures:</a:t>
                      </a:r>
                      <a: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/>
                      </a:r>
                      <a:b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Demonstrate high-power operation of nominal CLIC structures with damping features at the design gradient, with design pulse length and breakdown </a:t>
                      </a:r>
                      <a:r>
                        <a:rPr lang="en-US" sz="1050" b="1" i="0" u="none" strike="noStrike" dirty="0" smtClean="0">
                          <a:solidFill>
                            <a:srgbClr val="0000FF"/>
                          </a:solidFill>
                          <a:latin typeface="Calibri"/>
                        </a:rPr>
                        <a:t>rate</a:t>
                      </a:r>
                      <a:endParaRPr lang="en-US" sz="1050" b="1" i="0" u="sng" strike="noStrike" dirty="0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Average loaded gradient 100 MV/m                             </a:t>
                      </a:r>
                      <a:b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 total/flat-top pulse length 240/160 ns</a:t>
                      </a:r>
                      <a:b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breakdown probability/pulse  &lt; 3·10-7 /m</a:t>
                      </a:r>
                      <a:b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 average a/λ &gt; 0.11</a:t>
                      </a:r>
                      <a:b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Long range wakefield &lt;6V/(pC*m*mm )             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CTF2&amp;3 (2005-2010)                      </a:t>
                      </a:r>
                      <a:b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Test Stand (2009-10)</a:t>
                      </a:r>
                      <a:b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SLAC/NLCTA                </a:t>
                      </a:r>
                      <a:b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SLAC/ASTA</a:t>
                      </a:r>
                      <a:b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KEK/NEXTEF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70096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sng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RF Power production structures:</a:t>
                      </a:r>
                      <a:r>
                        <a:rPr lang="en-US" sz="1050" b="1" i="0" u="sng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/>
                      </a:r>
                      <a:br>
                        <a:rPr lang="en-US" sz="1050" b="1" i="0" u="sng" strike="noStrike" dirty="0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Demonstrate high-power operation of nominal PETS with damping features at the design power, with design pulse length, breakdown rate and on/off capability</a:t>
                      </a:r>
                      <a:r>
                        <a:rPr lang="en-US" sz="1050" b="0" i="0" u="none" strike="noStrike" dirty="0">
                          <a:solidFill>
                            <a:srgbClr val="0000FF"/>
                          </a:solidFill>
                          <a:latin typeface="Arial"/>
                        </a:rPr>
                        <a:t> </a:t>
                      </a:r>
                      <a:endParaRPr lang="en-US" sz="1050" b="1" i="0" u="sng" strike="noStrike" dirty="0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Generated power 132 MW</a:t>
                      </a:r>
                      <a:b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total/flat-top pulse length 240/160 ns</a:t>
                      </a:r>
                      <a:b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breakdown probability/pulse  &lt; 1·10-7 /m</a:t>
                      </a:r>
                      <a:b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Wakefield &lt; 9 V/(pC*m*mm ) </a:t>
                      </a:r>
                      <a:b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On/Off/adjust capability         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CTF3 (2005-2010)                      </a:t>
                      </a:r>
                      <a:b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CTF3/TBTS (2008-10)                </a:t>
                      </a:r>
                      <a:b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CTF3/TBL (2009-10)                  </a:t>
                      </a:r>
                      <a:b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SLAC/ASTA     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66202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Two Beam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sng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Two Beam Acceleration and module integration:</a:t>
                      </a:r>
                      <a: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/>
                      </a:r>
                      <a:b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Demonstrate two-beam acceleration and operation in a prototype module equipped with all critical subsystems</a:t>
                      </a:r>
                      <a:endParaRPr lang="en-US" sz="1050" b="1" i="0" u="sng" strike="noStrike" dirty="0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Two Beam Acceleration at nominal parameters as given above for individual components</a:t>
                      </a:r>
                      <a:br>
                        <a:rPr lang="en-US" sz="9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Pulse shape accuracy &lt; 0.1%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CTF2&amp;3/TBTS</a:t>
                      </a:r>
                      <a:b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  (2004-10)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65423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Drive Beam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sng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Drive Beam Production</a:t>
                      </a:r>
                      <a: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/>
                      </a:r>
                      <a:b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- Beam generation and combination</a:t>
                      </a:r>
                      <a:b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- phase and energy matching</a:t>
                      </a:r>
                      <a:b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- Potential feedbacks</a:t>
                      </a:r>
                      <a:endParaRPr lang="en-US" sz="1050" b="1" i="0" u="sng" strike="noStrike" dirty="0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100 A peak current- 590 </a:t>
                      </a:r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Symbol"/>
                        </a:rPr>
                        <a:t>m</a:t>
                      </a:r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C total charge</a:t>
                      </a:r>
                      <a:b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12 GHz bunch repetition frequency,</a:t>
                      </a:r>
                      <a:b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 1 mm rms bunch length</a:t>
                      </a:r>
                      <a:b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0.2 degrees phase stability at 12 GHz</a:t>
                      </a:r>
                      <a:b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7.5 10</a:t>
                      </a:r>
                      <a:r>
                        <a:rPr lang="en-US" sz="900" b="1" i="0" u="none" strike="noStrike" baseline="30000">
                          <a:solidFill>
                            <a:srgbClr val="0000FF"/>
                          </a:solidFill>
                          <a:latin typeface="Calibri"/>
                        </a:rPr>
                        <a:t>-4</a:t>
                      </a:r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 intensity stability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CTF3 (2005-2010)</a:t>
                      </a:r>
                      <a:b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CTF3/TBL (2009-10) Simulations</a:t>
                      </a:r>
                      <a:b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X-FEL</a:t>
                      </a:r>
                      <a:br>
                        <a:rPr lang="en-US" sz="9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LCLS   </a:t>
                      </a:r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              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4751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sng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RF power generation by Drive Beam</a:t>
                      </a:r>
                      <a: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/>
                      </a:r>
                      <a:b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- </a:t>
                      </a:r>
                      <a:r>
                        <a:rPr lang="en-US" sz="1050" b="1" i="0" u="none" strike="noStrike" dirty="0" err="1">
                          <a:solidFill>
                            <a:srgbClr val="0000FF"/>
                          </a:solidFill>
                          <a:latin typeface="Calibri"/>
                        </a:rPr>
                        <a:t>Rf</a:t>
                      </a:r>
                      <a: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 power </a:t>
                      </a:r>
                      <a:r>
                        <a:rPr lang="en-US" sz="1050" b="1" i="0" u="none" strike="noStrike" dirty="0" smtClean="0">
                          <a:solidFill>
                            <a:srgbClr val="0000FF"/>
                          </a:solidFill>
                          <a:latin typeface="Calibri"/>
                        </a:rPr>
                        <a:t>extraction</a:t>
                      </a:r>
                      <a: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/>
                      </a:r>
                      <a:b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- Beam stability</a:t>
                      </a:r>
                      <a:endParaRPr lang="en-US" sz="1050" b="1" i="0" u="sng" strike="noStrike" dirty="0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90% extraction efficiency</a:t>
                      </a:r>
                      <a:br>
                        <a:rPr lang="en-US" sz="9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Large momentum spread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CTF3/TBL Simulations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47510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Beam Physics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1" i="0" u="sng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Generation and Preservation of Low </a:t>
                      </a:r>
                      <a:r>
                        <a:rPr lang="en-US" sz="1050" b="1" i="0" u="sng" strike="noStrike" dirty="0" err="1">
                          <a:solidFill>
                            <a:srgbClr val="0000FF"/>
                          </a:solidFill>
                          <a:latin typeface="Calibri"/>
                        </a:rPr>
                        <a:t>Emittances</a:t>
                      </a:r>
                      <a:r>
                        <a:rPr lang="en-US" sz="1050" b="1" i="0" u="sng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/>
                      </a:r>
                      <a:br>
                        <a:rPr lang="en-US" sz="1050" b="1" i="0" u="sng" strike="noStrike" dirty="0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Damping Rings, RTML and Main </a:t>
                      </a:r>
                      <a:r>
                        <a:rPr lang="en-US" sz="1050" b="1" i="0" u="none" strike="noStrike" dirty="0" err="1">
                          <a:solidFill>
                            <a:srgbClr val="0000FF"/>
                          </a:solidFill>
                          <a:latin typeface="Calibri"/>
                        </a:rPr>
                        <a:t>Linacs</a:t>
                      </a:r>
                      <a: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 </a:t>
                      </a:r>
                      <a:endParaRPr lang="en-US" sz="1050" b="1" i="0" u="sng" strike="noStrike" dirty="0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Emittances(nm): H= 600, V=5</a:t>
                      </a:r>
                      <a:b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Absolute blow-up(nm): H=160, V=15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ATF, SLS, NSLSII</a:t>
                      </a:r>
                      <a:br>
                        <a:rPr lang="en-US" sz="9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Simulations</a:t>
                      </a:r>
                      <a:br>
                        <a:rPr lang="en-US" sz="9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LCLS, SCSS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1833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 smtClean="0">
                          <a:solidFill>
                            <a:srgbClr val="0000FF"/>
                          </a:solidFill>
                          <a:latin typeface="Calibri"/>
                        </a:rPr>
                        <a:t>Stabilization</a:t>
                      </a:r>
                      <a:endParaRPr lang="en-US" sz="1400" b="1" i="0" u="none" strike="noStrike" dirty="0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1" i="0" u="sng" strike="noStrike">
                          <a:solidFill>
                            <a:srgbClr val="0000FF"/>
                          </a:solidFill>
                          <a:latin typeface="Calibri"/>
                        </a:rPr>
                        <a:t>Main Linac and BDS Stabilization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Main Linac : 1 nm vert. above 1 Hz; </a:t>
                      </a:r>
                      <a:b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0000FF"/>
                          </a:solidFill>
                          <a:latin typeface="Calibri"/>
                        </a:rPr>
                        <a:t>BDS: 0.15 to 1 nm above 4 Hz depending on final doublet girder implementation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CESRTA</a:t>
                      </a:r>
                      <a:br>
                        <a:rPr lang="en-US" sz="9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ATF2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607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Operation and reliability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400" b="1" i="0" u="sng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Operation and Machine Protection</a:t>
                      </a:r>
                      <a: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/>
                      </a:r>
                      <a:b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Staging of commissioning and construction</a:t>
                      </a:r>
                      <a:b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Machine protection </a:t>
                      </a:r>
                      <a: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Arial"/>
                        </a:rPr>
                        <a:t>w</a:t>
                      </a:r>
                      <a: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ith high beam powe</a:t>
                      </a:r>
                      <a:r>
                        <a:rPr lang="en-US" sz="1050" b="0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r</a:t>
                      </a:r>
                      <a:endParaRPr lang="en-US" sz="1050" b="1" i="0" u="sng" strike="noStrike" dirty="0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drive beam power of 72 MW @ 2.4 GeV</a:t>
                      </a:r>
                      <a:br>
                        <a:rPr lang="en-US" sz="9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main beam power of 13 MW @ 1.5 TeV</a:t>
                      </a:r>
                      <a:br>
                        <a:rPr lang="en-US" sz="9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MTBF, MTTR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CTF3 </a:t>
                      </a:r>
                      <a:r>
                        <a:rPr lang="en-US" sz="9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Simulations</a:t>
                      </a:r>
                      <a:endParaRPr lang="en-US" sz="900" b="1" i="0" u="none" strike="noStrike" dirty="0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72433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Detector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050" b="1" i="0" u="sng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Conditions for the experiments</a:t>
                      </a:r>
                      <a: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/>
                      </a:r>
                      <a:b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105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Detector design and shielding compatible with short bunch interval and breakdown generated by beam beam effects during collisions at high energy</a:t>
                      </a:r>
                      <a:endParaRPr lang="en-US" sz="1050" b="1" i="0" u="sng" strike="noStrike" dirty="0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Time stamping: 0.5 </a:t>
                      </a:r>
                      <a:r>
                        <a:rPr lang="en-US" sz="900" b="1" i="0" u="none" strike="noStrike" dirty="0" err="1">
                          <a:solidFill>
                            <a:srgbClr val="0000FF"/>
                          </a:solidFill>
                          <a:latin typeface="Calibri"/>
                        </a:rPr>
                        <a:t>nsec</a:t>
                      </a:r>
                      <a:r>
                        <a:rPr lang="en-US" sz="9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 bunch interval</a:t>
                      </a:r>
                      <a:br>
                        <a:rPr lang="en-US" sz="9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Beam-Beam background:</a:t>
                      </a:r>
                      <a:br>
                        <a:rPr lang="en-US" sz="9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3.8 10</a:t>
                      </a:r>
                      <a:r>
                        <a:rPr lang="en-US" sz="900" b="1" i="0" u="none" strike="noStrike" baseline="30000" dirty="0">
                          <a:solidFill>
                            <a:srgbClr val="0000FF"/>
                          </a:solidFill>
                          <a:latin typeface="Calibri"/>
                        </a:rPr>
                        <a:t>8</a:t>
                      </a:r>
                      <a:r>
                        <a:rPr lang="en-US" sz="9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 coherent/1e5 incoherent  </a:t>
                      </a:r>
                      <a:r>
                        <a:rPr lang="en-US" sz="900" b="1" i="0" u="none" strike="noStrike" dirty="0" err="1">
                          <a:solidFill>
                            <a:srgbClr val="0000FF"/>
                          </a:solidFill>
                          <a:latin typeface="Calibri"/>
                        </a:rPr>
                        <a:t>e+/e</a:t>
                      </a:r>
                      <a:r>
                        <a:rPr lang="en-US" sz="9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- pairs,</a:t>
                      </a:r>
                      <a:br>
                        <a:rPr lang="en-US" sz="9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</a:br>
                      <a:r>
                        <a:rPr lang="en-US" sz="9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Hadrons, High </a:t>
                      </a:r>
                      <a:r>
                        <a:rPr lang="en-US" sz="900" b="1" i="0" u="none" strike="noStrike" dirty="0" err="1">
                          <a:solidFill>
                            <a:srgbClr val="0000FF"/>
                          </a:solidFill>
                          <a:latin typeface="Calibri"/>
                        </a:rPr>
                        <a:t>muon</a:t>
                      </a:r>
                      <a:r>
                        <a:rPr lang="en-US" sz="900" b="1" i="0" u="none" strike="noStrike" dirty="0">
                          <a:solidFill>
                            <a:srgbClr val="0000FF"/>
                          </a:solidFill>
                          <a:latin typeface="Calibri"/>
                        </a:rPr>
                        <a:t> flux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1" i="0" u="none" strike="noStrike" dirty="0">
                          <a:solidFill>
                            <a:srgbClr val="FF0000"/>
                          </a:solidFill>
                          <a:latin typeface="Calibri"/>
                        </a:rPr>
                        <a:t>Simulations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Fire Consequences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683" y="1210056"/>
            <a:ext cx="9543834" cy="5957144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17 weeks delay </a:t>
            </a:r>
            <a:r>
              <a:rPr lang="en-US" dirty="0" smtClean="0"/>
              <a:t>with respect to nominal program</a:t>
            </a:r>
            <a:br>
              <a:rPr lang="en-US" dirty="0" smtClean="0"/>
            </a:br>
            <a:r>
              <a:rPr lang="en-US" dirty="0" smtClean="0"/>
              <a:t>(42 weeks not including stops)</a:t>
            </a:r>
            <a:br>
              <a:rPr lang="en-US" dirty="0" smtClean="0"/>
            </a:br>
            <a:r>
              <a:rPr lang="en-US" dirty="0" smtClean="0"/>
              <a:t>=&gt;   </a:t>
            </a:r>
            <a:r>
              <a:rPr lang="en-US" dirty="0" smtClean="0">
                <a:solidFill>
                  <a:srgbClr val="FF0000"/>
                </a:solidFill>
              </a:rPr>
              <a:t>&gt;40% of the time lost!</a:t>
            </a:r>
          </a:p>
          <a:p>
            <a:r>
              <a:rPr lang="en-US" dirty="0" smtClean="0"/>
              <a:t>klystron MKS13 not available, acc. structures are removed</a:t>
            </a:r>
            <a:br>
              <a:rPr lang="en-US" dirty="0" smtClean="0"/>
            </a:br>
            <a:r>
              <a:rPr lang="en-US" dirty="0" smtClean="0"/>
              <a:t>=&gt; lower energy than before =&gt; </a:t>
            </a:r>
            <a:r>
              <a:rPr lang="en-US" dirty="0" smtClean="0">
                <a:solidFill>
                  <a:srgbClr val="FF0000"/>
                </a:solidFill>
              </a:rPr>
              <a:t>complete new machine setup</a:t>
            </a:r>
          </a:p>
          <a:p>
            <a:r>
              <a:rPr lang="en-US" dirty="0" smtClean="0"/>
              <a:t>repair of MKS13 man-power limited</a:t>
            </a:r>
          </a:p>
          <a:p>
            <a:r>
              <a:rPr lang="en-US" dirty="0" smtClean="0"/>
              <a:t>difficult start-up with additional HW checks</a:t>
            </a:r>
          </a:p>
          <a:p>
            <a:r>
              <a:rPr lang="en-US" dirty="0" smtClean="0"/>
              <a:t>=&gt; only </a:t>
            </a:r>
            <a:r>
              <a:rPr lang="en-US" dirty="0" smtClean="0">
                <a:solidFill>
                  <a:srgbClr val="FF0000"/>
                </a:solidFill>
              </a:rPr>
              <a:t>less than half of useful beam time this year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=&gt; compromises on the program</a:t>
            </a:r>
            <a:r>
              <a:rPr lang="en-US" dirty="0" smtClean="0"/>
              <a:t> 2010 have </a:t>
            </a:r>
            <a:r>
              <a:rPr lang="en-US" dirty="0" smtClean="0"/>
              <a:t>to be made</a:t>
            </a:r>
          </a:p>
          <a:p>
            <a:r>
              <a:rPr lang="en-US" dirty="0" smtClean="0"/>
              <a:t>plan to have minimum winter shutdown and continue operation early in 2011</a:t>
            </a:r>
            <a:br>
              <a:rPr lang="en-US" dirty="0" smtClean="0"/>
            </a:br>
            <a:r>
              <a:rPr lang="en-US" dirty="0" smtClean="0"/>
              <a:t>=&gt; </a:t>
            </a:r>
            <a:r>
              <a:rPr lang="en-US" dirty="0" smtClean="0">
                <a:solidFill>
                  <a:srgbClr val="FF0000"/>
                </a:solidFill>
              </a:rPr>
              <a:t>the items planned for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up to </a:t>
            </a:r>
            <a:r>
              <a:rPr lang="en-US" dirty="0" smtClean="0">
                <a:solidFill>
                  <a:srgbClr val="FF0000"/>
                </a:solidFill>
              </a:rPr>
              <a:t>end </a:t>
            </a:r>
            <a:r>
              <a:rPr lang="en-US" dirty="0" smtClean="0">
                <a:solidFill>
                  <a:srgbClr val="FF0000"/>
                </a:solidFill>
              </a:rPr>
              <a:t>2010 extend to mid 2011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DB generation – mid 2011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60338" y="1066287"/>
            <a:ext cx="9771062" cy="6134372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825"/>
              </a:spcAft>
            </a:pPr>
            <a:r>
              <a:rPr lang="en-US" sz="2400" dirty="0" smtClean="0">
                <a:solidFill>
                  <a:srgbClr val="0000FF"/>
                </a:solidFill>
              </a:rPr>
              <a:t>Bunch train recombination </a:t>
            </a:r>
          </a:p>
          <a:p>
            <a:pPr lvl="1">
              <a:spcAft>
                <a:spcPts val="1738"/>
              </a:spcAft>
            </a:pPr>
            <a:r>
              <a:rPr lang="en-US" sz="2000" dirty="0" smtClean="0"/>
              <a:t>Consolidate results, routine operation, stability of fully combined beam</a:t>
            </a:r>
          </a:p>
          <a:p>
            <a:pPr>
              <a:spcAft>
                <a:spcPts val="825"/>
              </a:spcAft>
            </a:pPr>
            <a:r>
              <a:rPr lang="en-US" sz="2400" dirty="0" smtClean="0">
                <a:solidFill>
                  <a:srgbClr val="0000FF"/>
                </a:solidFill>
              </a:rPr>
              <a:t>Transverse </a:t>
            </a:r>
            <a:r>
              <a:rPr lang="en-US" sz="2400" dirty="0" err="1" smtClean="0">
                <a:solidFill>
                  <a:srgbClr val="0000FF"/>
                </a:solidFill>
              </a:rPr>
              <a:t>rms</a:t>
            </a:r>
            <a:r>
              <a:rPr lang="en-US" sz="2400" dirty="0" smtClean="0">
                <a:solidFill>
                  <a:srgbClr val="0000FF"/>
                </a:solidFill>
              </a:rPr>
              <a:t> emittance </a:t>
            </a:r>
            <a:r>
              <a:rPr lang="en-US" sz="2400" dirty="0" smtClean="0"/>
              <a:t>	</a:t>
            </a:r>
          </a:p>
          <a:p>
            <a:pPr lvl="1"/>
            <a:r>
              <a:rPr lang="en-US" sz="2000" dirty="0" smtClean="0">
                <a:solidFill>
                  <a:srgbClr val="FF0000"/>
                </a:solidFill>
              </a:rPr>
              <a:t>Complete TL2, TL2’, TBTS commissioning </a:t>
            </a:r>
            <a:r>
              <a:rPr lang="en-US" sz="2000" dirty="0" smtClean="0"/>
              <a:t>– full transport to CLEX</a:t>
            </a:r>
          </a:p>
          <a:p>
            <a:pPr lvl="1"/>
            <a:r>
              <a:rPr lang="en-US" sz="2000" dirty="0" smtClean="0"/>
              <a:t>&lt; 100 </a:t>
            </a:r>
            <a:r>
              <a:rPr lang="en-US" sz="2000" dirty="0" err="1" smtClean="0"/>
              <a:t>π</a:t>
            </a:r>
            <a:r>
              <a:rPr lang="en-US" sz="2000" dirty="0" smtClean="0"/>
              <a:t> mm </a:t>
            </a:r>
            <a:r>
              <a:rPr lang="en-US" sz="2000" dirty="0" err="1" smtClean="0"/>
              <a:t>mrad</a:t>
            </a:r>
            <a:r>
              <a:rPr lang="en-US" sz="2000" dirty="0" smtClean="0"/>
              <a:t> after ring, combined beam</a:t>
            </a:r>
          </a:p>
          <a:p>
            <a:pPr lvl="1">
              <a:spcAft>
                <a:spcPts val="1738"/>
              </a:spcAft>
            </a:pPr>
            <a:r>
              <a:rPr lang="en-US" sz="2000" dirty="0" smtClean="0"/>
              <a:t>&lt; 150 </a:t>
            </a:r>
            <a:r>
              <a:rPr lang="en-US" sz="2000" dirty="0" err="1" smtClean="0"/>
              <a:t>π</a:t>
            </a:r>
            <a:r>
              <a:rPr lang="en-US" sz="2000" dirty="0" smtClean="0"/>
              <a:t> mm </a:t>
            </a:r>
            <a:r>
              <a:rPr lang="en-US" sz="2000" dirty="0" err="1" smtClean="0"/>
              <a:t>mrad</a:t>
            </a:r>
            <a:r>
              <a:rPr lang="en-US" sz="2000" dirty="0" smtClean="0"/>
              <a:t> in CLEX, combined beam</a:t>
            </a:r>
          </a:p>
          <a:p>
            <a:pPr>
              <a:spcAft>
                <a:spcPts val="825"/>
              </a:spcAft>
            </a:pPr>
            <a:r>
              <a:rPr lang="en-US" sz="2400" dirty="0" smtClean="0">
                <a:solidFill>
                  <a:srgbClr val="0000FF"/>
                </a:solidFill>
              </a:rPr>
              <a:t>Bunch length control </a:t>
            </a:r>
            <a:r>
              <a:rPr lang="en-US" sz="2400" dirty="0" smtClean="0"/>
              <a:t>to &lt; 1 mm </a:t>
            </a:r>
            <a:r>
              <a:rPr lang="en-US" sz="2400" dirty="0" err="1" smtClean="0"/>
              <a:t>rms</a:t>
            </a:r>
            <a:r>
              <a:rPr lang="en-US" sz="2400" dirty="0" smtClean="0"/>
              <a:t> (combined beam)	</a:t>
            </a:r>
          </a:p>
          <a:p>
            <a:pPr lvl="1"/>
            <a:r>
              <a:rPr lang="en-US" sz="2000" dirty="0" smtClean="0"/>
              <a:t>Measurement campaign with different meas. systems</a:t>
            </a:r>
            <a:br>
              <a:rPr lang="en-US" sz="2000" dirty="0" smtClean="0"/>
            </a:br>
            <a:r>
              <a:rPr lang="en-US" sz="2000" dirty="0" smtClean="0"/>
              <a:t>(RF </a:t>
            </a:r>
            <a:r>
              <a:rPr lang="en-US" sz="2000" dirty="0" err="1" smtClean="0"/>
              <a:t>defl</a:t>
            </a:r>
            <a:r>
              <a:rPr lang="en-US" sz="2000" dirty="0" smtClean="0"/>
              <a:t>.&amp; screen, fast streak-camera, RF monitors) </a:t>
            </a:r>
          </a:p>
          <a:p>
            <a:pPr lvl="1">
              <a:spcAft>
                <a:spcPts val="1738"/>
              </a:spcAft>
            </a:pPr>
            <a:r>
              <a:rPr lang="en-US" sz="2000" dirty="0" smtClean="0"/>
              <a:t>R</a:t>
            </a:r>
            <a:r>
              <a:rPr lang="en-US" sz="2000" baseline="-25000" dirty="0" smtClean="0"/>
              <a:t>56</a:t>
            </a:r>
            <a:r>
              <a:rPr lang="en-US" sz="2000" dirty="0" smtClean="0"/>
              <a:t> tuning experiments in </a:t>
            </a:r>
            <a:r>
              <a:rPr lang="en-US" sz="2000" dirty="0" err="1" smtClean="0"/>
              <a:t>Frascati</a:t>
            </a:r>
            <a:r>
              <a:rPr lang="en-US" sz="2000" dirty="0" smtClean="0"/>
              <a:t> chicane and TL2</a:t>
            </a:r>
          </a:p>
          <a:p>
            <a:r>
              <a:rPr lang="en-US" sz="2400" dirty="0" smtClean="0">
                <a:solidFill>
                  <a:srgbClr val="0000FF"/>
                </a:solidFill>
              </a:rPr>
              <a:t>Beam current stability</a:t>
            </a:r>
            <a:r>
              <a:rPr lang="en-US" sz="2400" dirty="0" smtClean="0"/>
              <a:t>:</a:t>
            </a:r>
            <a:r>
              <a:rPr lang="en-US" sz="2400" dirty="0" smtClean="0"/>
              <a:t> improve </a:t>
            </a:r>
            <a:r>
              <a:rPr lang="en-US" sz="2400" dirty="0" smtClean="0"/>
              <a:t>slow variations, obtain </a:t>
            </a:r>
            <a:r>
              <a:rPr lang="en-US" sz="2400" dirty="0" smtClean="0"/>
              <a:t>~0.2 </a:t>
            </a:r>
            <a:r>
              <a:rPr lang="en-US" sz="2400" dirty="0" smtClean="0"/>
              <a:t>% for combined beam</a:t>
            </a:r>
          </a:p>
          <a:p>
            <a:pPr lvl="1"/>
            <a:r>
              <a:rPr lang="en-US" sz="2000" dirty="0" smtClean="0"/>
              <a:t>Full measurement campaign</a:t>
            </a:r>
            <a:r>
              <a:rPr lang="en-US" sz="2000" dirty="0" smtClean="0"/>
              <a:t> </a:t>
            </a:r>
            <a:br>
              <a:rPr lang="en-US" sz="2000" dirty="0" smtClean="0"/>
            </a:br>
            <a:r>
              <a:rPr lang="en-US" sz="2000" dirty="0" smtClean="0"/>
              <a:t>(</a:t>
            </a:r>
            <a:r>
              <a:rPr lang="en-US" sz="2000" dirty="0" smtClean="0"/>
              <a:t>find correlations, jitter sources)</a:t>
            </a:r>
          </a:p>
          <a:p>
            <a:pPr lvl="1"/>
            <a:r>
              <a:rPr lang="en-US" sz="2000" dirty="0" smtClean="0"/>
              <a:t>Gun pulse flatness, “slow” feedback</a:t>
            </a:r>
          </a:p>
          <a:p>
            <a:pPr lvl="1"/>
            <a:r>
              <a:rPr lang="en-US" sz="2000" dirty="0" smtClean="0"/>
              <a:t>Improve</a:t>
            </a:r>
            <a:r>
              <a:rPr lang="en-US" sz="2000" dirty="0" smtClean="0"/>
              <a:t> overall </a:t>
            </a:r>
            <a:r>
              <a:rPr lang="en-US" sz="2000" dirty="0" smtClean="0"/>
              <a:t>klystron stability (at least up to best performing klystrons)</a:t>
            </a:r>
          </a:p>
          <a:p>
            <a:pPr lvl="1"/>
            <a:r>
              <a:rPr lang="en-US" sz="2000" dirty="0" smtClean="0"/>
              <a:t>Slow RF feedback (temp. in pulse compressors)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80057" y="5331778"/>
            <a:ext cx="4261403" cy="783599"/>
          </a:xfrm>
          <a:prstGeom prst="rect">
            <a:avLst/>
          </a:prstGeom>
          <a:solidFill>
            <a:srgbClr val="CCFFCC"/>
          </a:solidFill>
          <a:ln>
            <a:solidFill>
              <a:schemeClr val="accent1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Alexandra </a:t>
            </a:r>
            <a:r>
              <a:rPr lang="en-US" sz="2400" dirty="0" err="1" smtClean="0">
                <a:solidFill>
                  <a:schemeClr val="tx1"/>
                </a:solidFill>
              </a:rPr>
              <a:t>Andersson</a:t>
            </a:r>
            <a:r>
              <a:rPr lang="en-US" sz="2400" dirty="0" smtClean="0">
                <a:solidFill>
                  <a:schemeClr val="tx1"/>
                </a:solidFill>
              </a:rPr>
              <a:t> Wed 17:25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err="1" smtClean="0">
                <a:solidFill>
                  <a:schemeClr val="tx1"/>
                </a:solidFill>
              </a:rPr>
              <a:t>Alexey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Dubrovskiy</a:t>
            </a:r>
            <a:r>
              <a:rPr lang="en-US" sz="2400" dirty="0" smtClean="0">
                <a:solidFill>
                  <a:schemeClr val="tx1"/>
                </a:solidFill>
              </a:rPr>
              <a:t>    </a:t>
            </a:r>
            <a:r>
              <a:rPr lang="en-US" sz="2400" dirty="0" smtClean="0">
                <a:solidFill>
                  <a:schemeClr val="tx1"/>
                </a:solidFill>
              </a:rPr>
              <a:t>Wed </a:t>
            </a:r>
            <a:r>
              <a:rPr lang="en-US" sz="2400" dirty="0" smtClean="0">
                <a:solidFill>
                  <a:schemeClr val="tx1"/>
                </a:solidFill>
              </a:rPr>
              <a:t>17:45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structures – mid 2011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900"/>
              </a:spcAft>
            </a:pPr>
            <a:r>
              <a:rPr lang="en-US" sz="2400" dirty="0" smtClean="0">
                <a:solidFill>
                  <a:srgbClr val="0000FF"/>
                </a:solidFill>
              </a:rPr>
              <a:t>PETS TBTS</a:t>
            </a:r>
          </a:p>
          <a:p>
            <a:pPr lvl="1">
              <a:spcAft>
                <a:spcPts val="900"/>
              </a:spcAft>
            </a:pPr>
            <a:r>
              <a:rPr lang="en-US" sz="2400" dirty="0" smtClean="0"/>
              <a:t>Initial configuration with variable power splitter &amp; phase shifter</a:t>
            </a:r>
          </a:p>
          <a:p>
            <a:pPr lvl="1">
              <a:spcAft>
                <a:spcPts val="900"/>
              </a:spcAft>
            </a:pPr>
            <a:r>
              <a:rPr lang="en-US" sz="2400" dirty="0" smtClean="0"/>
              <a:t>Fast fall-back solution: recirculation with no active </a:t>
            </a:r>
            <a:r>
              <a:rPr lang="en-US" sz="2400" dirty="0" smtClean="0"/>
              <a:t>elements</a:t>
            </a:r>
            <a:br>
              <a:rPr lang="en-US" sz="2400" dirty="0" smtClean="0"/>
            </a:br>
            <a:r>
              <a:rPr lang="en-US" sz="2400" dirty="0" smtClean="0"/>
              <a:t>(</a:t>
            </a:r>
            <a:r>
              <a:rPr lang="en-US" sz="2400" dirty="0" smtClean="0"/>
              <a:t>maximum power to accelerating structure)</a:t>
            </a:r>
          </a:p>
          <a:p>
            <a:pPr lvl="1">
              <a:spcAft>
                <a:spcPts val="900"/>
              </a:spcAft>
            </a:pPr>
            <a:r>
              <a:rPr lang="en-US" sz="2400" dirty="0" smtClean="0"/>
              <a:t>Goal: </a:t>
            </a:r>
            <a:r>
              <a:rPr lang="en-US" sz="2400" dirty="0" smtClean="0">
                <a:solidFill>
                  <a:srgbClr val="FF0000"/>
                </a:solidFill>
              </a:rPr>
              <a:t>nominal power </a:t>
            </a:r>
            <a:r>
              <a:rPr lang="en-US" sz="2400" dirty="0" smtClean="0">
                <a:solidFill>
                  <a:srgbClr val="FF0000"/>
                </a:solidFill>
              </a:rPr>
              <a:t>/ pulse </a:t>
            </a:r>
            <a:r>
              <a:rPr lang="en-US" sz="2400" dirty="0" smtClean="0">
                <a:solidFill>
                  <a:srgbClr val="FF0000"/>
                </a:solidFill>
              </a:rPr>
              <a:t>length </a:t>
            </a:r>
            <a:r>
              <a:rPr lang="en-US" sz="2400" dirty="0" smtClean="0"/>
              <a:t>inside PETS </a:t>
            </a:r>
            <a:r>
              <a:rPr lang="en-US" sz="2400" dirty="0" smtClean="0">
                <a:solidFill>
                  <a:srgbClr val="FF0000"/>
                </a:solidFill>
              </a:rPr>
              <a:t>with recirculation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(135 MW, 250 ns total pulse length, 170 ns flat-top)</a:t>
            </a:r>
          </a:p>
          <a:p>
            <a:pPr lvl="1">
              <a:spcAft>
                <a:spcPts val="900"/>
              </a:spcAft>
            </a:pPr>
            <a:r>
              <a:rPr lang="en-US" sz="2400" dirty="0" smtClean="0"/>
              <a:t>Breakdown rate measurements</a:t>
            </a:r>
            <a:br>
              <a:rPr lang="en-US" sz="2400" dirty="0" smtClean="0"/>
            </a:br>
            <a:r>
              <a:rPr lang="en-US" sz="2400" dirty="0" smtClean="0"/>
              <a:t>(at high BD rate - extrapolation to lower rates)</a:t>
            </a:r>
          </a:p>
          <a:p>
            <a:pPr lvl="1">
              <a:spcAft>
                <a:spcPts val="900"/>
              </a:spcAft>
            </a:pPr>
            <a:r>
              <a:rPr lang="en-US" sz="2400" dirty="0" smtClean="0"/>
              <a:t>Operation </a:t>
            </a:r>
            <a:r>
              <a:rPr lang="en-US" sz="2400" dirty="0" err="1" smtClean="0"/>
              <a:t>w</a:t>
            </a:r>
            <a:r>
              <a:rPr lang="en-US" sz="2400" dirty="0" smtClean="0"/>
              <a:t>/out recirculation – may have different breakdown rate…</a:t>
            </a:r>
          </a:p>
          <a:p>
            <a:pPr lvl="1">
              <a:spcAft>
                <a:spcPts val="900"/>
              </a:spcAft>
            </a:pPr>
            <a:r>
              <a:rPr lang="en-US" sz="2400" dirty="0" smtClean="0"/>
              <a:t>Test of new PETS on-off scheme (components and concept)</a:t>
            </a:r>
          </a:p>
          <a:p>
            <a:pPr>
              <a:spcAft>
                <a:spcPts val="900"/>
              </a:spcAft>
            </a:pPr>
            <a:r>
              <a:rPr lang="en-US" sz="2400" dirty="0" smtClean="0">
                <a:solidFill>
                  <a:srgbClr val="0000FF"/>
                </a:solidFill>
              </a:rPr>
              <a:t>Acc. structure in TBTS</a:t>
            </a:r>
            <a:r>
              <a:rPr lang="en-US" sz="2400" dirty="0" smtClean="0"/>
              <a:t>	</a:t>
            </a:r>
          </a:p>
          <a:p>
            <a:pPr lvl="1">
              <a:spcAft>
                <a:spcPts val="900"/>
              </a:spcAft>
            </a:pPr>
            <a:r>
              <a:rPr lang="en-US" sz="2400" dirty="0" smtClean="0"/>
              <a:t>TD24, initial conditioning in the shadow of PETS operation</a:t>
            </a:r>
          </a:p>
          <a:p>
            <a:pPr lvl="1">
              <a:spcAft>
                <a:spcPts val="900"/>
              </a:spcAft>
            </a:pPr>
            <a:r>
              <a:rPr lang="en-US" sz="2400" dirty="0" smtClean="0"/>
              <a:t>Goal: </a:t>
            </a:r>
            <a:r>
              <a:rPr lang="en-US" sz="2400" dirty="0" smtClean="0">
                <a:solidFill>
                  <a:srgbClr val="FF0000"/>
                </a:solidFill>
              </a:rPr>
              <a:t>nominal power / pulse length </a:t>
            </a:r>
            <a:r>
              <a:rPr lang="en-US" sz="2400" dirty="0" smtClean="0"/>
              <a:t>delivered to structure</a:t>
            </a:r>
            <a:br>
              <a:rPr lang="en-US" sz="2400" dirty="0" smtClean="0"/>
            </a:br>
            <a:r>
              <a:rPr lang="en-US" sz="2400" dirty="0" smtClean="0"/>
              <a:t>(65 MW, 250 ns total pulse length, 170 ns flat-top)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beam issues – mid 2011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60338" y="974724"/>
            <a:ext cx="9771062" cy="6189765"/>
          </a:xfrm>
        </p:spPr>
        <p:txBody>
          <a:bodyPr/>
          <a:lstStyle/>
          <a:p>
            <a:pPr marL="431800" lvl="1" indent="-323850">
              <a:spcAft>
                <a:spcPts val="1425"/>
              </a:spcAft>
              <a:buSzPct val="64000"/>
            </a:pPr>
            <a:r>
              <a:rPr lang="en-US" dirty="0" smtClean="0">
                <a:solidFill>
                  <a:srgbClr val="0000FF"/>
                </a:solidFill>
              </a:rPr>
              <a:t>TBTS</a:t>
            </a:r>
          </a:p>
          <a:p>
            <a:pPr marL="820737" lvl="2" indent="-323850">
              <a:spcAft>
                <a:spcPts val="1425"/>
              </a:spcAft>
              <a:buSzPct val="64000"/>
            </a:pPr>
            <a:r>
              <a:rPr lang="en-US" dirty="0" smtClean="0">
                <a:solidFill>
                  <a:srgbClr val="FF0000"/>
                </a:solidFill>
              </a:rPr>
              <a:t>Two-Beam test </a:t>
            </a:r>
            <a:r>
              <a:rPr lang="en-US" dirty="0" smtClean="0"/>
              <a:t>–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100 MV/</a:t>
            </a:r>
            <a:r>
              <a:rPr lang="en-US" dirty="0" err="1" smtClean="0">
                <a:solidFill>
                  <a:srgbClr val="FF0000"/>
                </a:solidFill>
              </a:rPr>
              <a:t>m</a:t>
            </a:r>
            <a:r>
              <a:rPr lang="en-US" dirty="0" smtClean="0">
                <a:solidFill>
                  <a:srgbClr val="FF0000"/>
                </a:solidFill>
              </a:rPr>
              <a:t>, </a:t>
            </a:r>
            <a:r>
              <a:rPr lang="en-US" dirty="0" smtClean="0"/>
              <a:t>consistency </a:t>
            </a:r>
            <a:r>
              <a:rPr lang="en-US" dirty="0" smtClean="0"/>
              <a:t>between power &amp; beam energy </a:t>
            </a:r>
            <a:r>
              <a:rPr lang="en-US" dirty="0" smtClean="0"/>
              <a:t>gain </a:t>
            </a:r>
            <a:endParaRPr lang="en-US" dirty="0" smtClean="0">
              <a:solidFill>
                <a:srgbClr val="FF0000"/>
              </a:solidFill>
            </a:endParaRPr>
          </a:p>
          <a:p>
            <a:pPr marL="820737" lvl="2" indent="-323850">
              <a:spcAft>
                <a:spcPts val="1425"/>
              </a:spcAft>
              <a:buSzPct val="64000"/>
            </a:pPr>
            <a:r>
              <a:rPr lang="en-US" dirty="0" smtClean="0"/>
              <a:t>Drive beam, deceleration, power produced</a:t>
            </a:r>
          </a:p>
          <a:p>
            <a:pPr marL="820737" lvl="2" indent="-323850">
              <a:spcAft>
                <a:spcPts val="1425"/>
              </a:spcAft>
              <a:buSzPct val="64000"/>
            </a:pPr>
            <a:r>
              <a:rPr lang="en-US" dirty="0" smtClean="0"/>
              <a:t>Probe beam, power delivered to accelerating structure, energy gain</a:t>
            </a:r>
          </a:p>
          <a:p>
            <a:pPr marL="820737" lvl="2" indent="-323850">
              <a:spcAft>
                <a:spcPts val="1425"/>
              </a:spcAft>
              <a:buSzPct val="64000"/>
            </a:pPr>
            <a:r>
              <a:rPr lang="en-US" dirty="0" smtClean="0">
                <a:solidFill>
                  <a:srgbClr val="FF0000"/>
                </a:solidFill>
              </a:rPr>
              <a:t>Beam Loading compensation experiment</a:t>
            </a:r>
            <a:r>
              <a:rPr lang="en-US" dirty="0" smtClean="0"/>
              <a:t> - by </a:t>
            </a:r>
            <a:r>
              <a:rPr lang="en-US" dirty="0" smtClean="0"/>
              <a:t>varying </a:t>
            </a:r>
            <a:r>
              <a:rPr lang="en-US" dirty="0" smtClean="0"/>
              <a:t>fast phase </a:t>
            </a:r>
            <a:r>
              <a:rPr lang="en-US" dirty="0" smtClean="0"/>
              <a:t>switches </a:t>
            </a:r>
            <a:r>
              <a:rPr lang="en-US" dirty="0" smtClean="0"/>
              <a:t>– check control of RF pulse shape with probe beam acceleration</a:t>
            </a:r>
          </a:p>
          <a:p>
            <a:pPr marL="820737" lvl="2" indent="-323850">
              <a:spcAft>
                <a:spcPts val="1425"/>
              </a:spcAft>
              <a:buSzPct val="64000"/>
            </a:pPr>
            <a:r>
              <a:rPr lang="en-US" dirty="0" smtClean="0"/>
              <a:t>Measurement of </a:t>
            </a:r>
            <a:r>
              <a:rPr lang="en-US" dirty="0" smtClean="0">
                <a:solidFill>
                  <a:srgbClr val="FF0000"/>
                </a:solidFill>
              </a:rPr>
              <a:t>breakdown kicks </a:t>
            </a:r>
          </a:p>
          <a:p>
            <a:pPr marL="820737" lvl="2" indent="-323850">
              <a:spcAft>
                <a:spcPts val="1425"/>
              </a:spcAft>
              <a:buSzPct val="64000"/>
            </a:pPr>
            <a:r>
              <a:rPr lang="en-US" dirty="0" smtClean="0"/>
              <a:t>Measurement of effect of beam loading on breakdown rate</a:t>
            </a:r>
          </a:p>
          <a:p>
            <a:pPr marL="431800" lvl="1" indent="-323850">
              <a:spcAft>
                <a:spcPts val="1425"/>
              </a:spcAft>
              <a:buSzPct val="64000"/>
            </a:pPr>
            <a:r>
              <a:rPr lang="en-US" dirty="0" smtClean="0">
                <a:solidFill>
                  <a:srgbClr val="0000FF"/>
                </a:solidFill>
              </a:rPr>
              <a:t>TBL</a:t>
            </a:r>
            <a:r>
              <a:rPr lang="en-US" dirty="0" smtClean="0"/>
              <a:t>	</a:t>
            </a:r>
          </a:p>
          <a:p>
            <a:pPr marL="820737" lvl="2" indent="-323850">
              <a:spcAft>
                <a:spcPts val="1425"/>
              </a:spcAft>
              <a:buSzPct val="64000"/>
            </a:pPr>
            <a:r>
              <a:rPr lang="en-US" dirty="0" smtClean="0"/>
              <a:t>Measurement of </a:t>
            </a:r>
            <a:r>
              <a:rPr lang="en-US" dirty="0" smtClean="0">
                <a:solidFill>
                  <a:srgbClr val="FF0000"/>
                </a:solidFill>
              </a:rPr>
              <a:t>deceleration / produced power</a:t>
            </a:r>
          </a:p>
          <a:p>
            <a:pPr marL="820737" lvl="2" indent="-323850">
              <a:spcAft>
                <a:spcPts val="1425"/>
              </a:spcAft>
              <a:buSzPct val="64000"/>
            </a:pPr>
            <a:r>
              <a:rPr lang="en-US" dirty="0" smtClean="0"/>
              <a:t>Goal: deceleration by 30% (need 8 PETS installed)</a:t>
            </a:r>
            <a:br>
              <a:rPr lang="en-US" dirty="0" smtClean="0"/>
            </a:br>
            <a:r>
              <a:rPr lang="en-US" dirty="0" smtClean="0"/>
              <a:t>Measurement of energy spectrum</a:t>
            </a:r>
          </a:p>
          <a:p>
            <a:pPr marL="820737" lvl="2" indent="-323850">
              <a:spcAft>
                <a:spcPts val="1425"/>
              </a:spcAft>
              <a:buSzPct val="64000"/>
            </a:pPr>
            <a:r>
              <a:rPr lang="en-US" dirty="0" smtClean="0"/>
              <a:t>Optics, steering algorithm studies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CTF3 beam-loading experiment</a:t>
            </a:r>
            <a:endParaRPr lang="en-US" sz="40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sz="half" idx="1"/>
          </p:nvPr>
        </p:nvGraphicFramePr>
        <p:xfrm>
          <a:off x="5102614" y="2671296"/>
          <a:ext cx="4808706" cy="44038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8586"/>
                <a:gridCol w="1593462"/>
                <a:gridCol w="1536658"/>
              </a:tblGrid>
              <a:tr h="403352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L="53430" marR="53430" marT="50419" marB="50419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CTF3</a:t>
                      </a:r>
                      <a:endParaRPr lang="en-US" sz="1600" dirty="0"/>
                    </a:p>
                  </a:txBody>
                  <a:tcPr marL="53430" marR="53430" marT="50419" marB="50419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CLIC</a:t>
                      </a:r>
                      <a:endParaRPr lang="en-US" sz="1600" dirty="0"/>
                    </a:p>
                  </a:txBody>
                  <a:tcPr marL="53430" marR="53430" marT="50419" marB="50419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403352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bg1"/>
                          </a:solidFill>
                        </a:rPr>
                        <a:t>Delay</a:t>
                      </a:r>
                      <a:r>
                        <a:rPr lang="en-US" sz="1600" b="0" baseline="0" dirty="0" smtClean="0">
                          <a:solidFill>
                            <a:schemeClr val="bg1"/>
                          </a:solidFill>
                        </a:rPr>
                        <a:t> loop</a:t>
                      </a:r>
                      <a:endParaRPr lang="en-US" sz="1600" b="0" dirty="0">
                        <a:solidFill>
                          <a:schemeClr val="bg1"/>
                        </a:solidFill>
                      </a:endParaRPr>
                    </a:p>
                  </a:txBody>
                  <a:tcPr marL="53430" marR="53430" marT="50419" marB="50419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x2</a:t>
                      </a:r>
                      <a:endParaRPr lang="en-US" sz="1600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53430" marR="53430" marT="50419" marB="504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x2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53430" marR="53430" marT="50419" marB="50419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3352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bg1"/>
                          </a:solidFill>
                        </a:rPr>
                        <a:t>Combiner</a:t>
                      </a:r>
                      <a:r>
                        <a:rPr lang="en-US" sz="1600" b="0" baseline="0" dirty="0" smtClean="0">
                          <a:solidFill>
                            <a:schemeClr val="bg1"/>
                          </a:solidFill>
                        </a:rPr>
                        <a:t> Ring #1</a:t>
                      </a:r>
                      <a:endParaRPr lang="en-US" sz="1600" b="0" dirty="0">
                        <a:solidFill>
                          <a:schemeClr val="bg1"/>
                        </a:solidFill>
                      </a:endParaRPr>
                    </a:p>
                  </a:txBody>
                  <a:tcPr marL="53430" marR="53430" marT="50419" marB="50419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x4</a:t>
                      </a:r>
                      <a:endParaRPr lang="en-US" sz="1600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53430" marR="53430" marT="50419" marB="504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x3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53430" marR="53430" marT="50419" marB="50419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3352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bg1"/>
                          </a:solidFill>
                        </a:rPr>
                        <a:t>Combiner Ring #2</a:t>
                      </a:r>
                      <a:endParaRPr lang="en-US" sz="1600" b="0" dirty="0">
                        <a:solidFill>
                          <a:schemeClr val="bg1"/>
                        </a:solidFill>
                      </a:endParaRPr>
                    </a:p>
                  </a:txBody>
                  <a:tcPr marL="53430" marR="53430" marT="50419" marB="50419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-</a:t>
                      </a:r>
                      <a:endParaRPr lang="en-US" sz="1600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53430" marR="53430" marT="50419" marB="504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x4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53430" marR="53430" marT="50419" marB="50419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3352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bg1"/>
                          </a:solidFill>
                        </a:rPr>
                        <a:t>Bunch Frequency</a:t>
                      </a:r>
                      <a:endParaRPr lang="en-US" sz="1600" b="0" dirty="0">
                        <a:solidFill>
                          <a:schemeClr val="bg1"/>
                        </a:solidFill>
                      </a:endParaRPr>
                    </a:p>
                  </a:txBody>
                  <a:tcPr marL="53430" marR="53430" marT="50419" marB="50419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1.5 GHz</a:t>
                      </a:r>
                      <a:endParaRPr lang="en-US" sz="1600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53430" marR="53430" marT="50419" marB="504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 GHz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53430" marR="53430" marT="50419" marB="50419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3352">
                <a:tc>
                  <a:txBody>
                    <a:bodyPr/>
                    <a:lstStyle/>
                    <a:p>
                      <a:r>
                        <a:rPr lang="en-US" sz="1600" b="0" baseline="0" dirty="0" smtClean="0">
                          <a:solidFill>
                            <a:schemeClr val="bg1"/>
                          </a:solidFill>
                        </a:rPr>
                        <a:t># of Bunches</a:t>
                      </a:r>
                      <a:endParaRPr lang="en-US" sz="1600" b="0" dirty="0">
                        <a:solidFill>
                          <a:schemeClr val="bg1"/>
                        </a:solidFill>
                      </a:endParaRPr>
                    </a:p>
                  </a:txBody>
                  <a:tcPr marL="53430" marR="53430" marT="50419" marB="50419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1-226</a:t>
                      </a:r>
                      <a:endParaRPr lang="en-US" sz="1600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53430" marR="53430" marT="50419" marB="504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312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53430" marR="53430" marT="50419" marB="50419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3352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bg1"/>
                          </a:solidFill>
                        </a:rPr>
                        <a:t>Bunch</a:t>
                      </a:r>
                      <a:r>
                        <a:rPr lang="en-US" sz="1600" b="0" baseline="0" dirty="0" smtClean="0">
                          <a:solidFill>
                            <a:schemeClr val="bg1"/>
                          </a:solidFill>
                        </a:rPr>
                        <a:t> Charge</a:t>
                      </a:r>
                      <a:endParaRPr lang="en-US" sz="1600" b="0" dirty="0">
                        <a:solidFill>
                          <a:schemeClr val="bg1"/>
                        </a:solidFill>
                      </a:endParaRPr>
                    </a:p>
                  </a:txBody>
                  <a:tcPr marL="53430" marR="53430" marT="50419" marB="50419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Total </a:t>
                      </a:r>
                      <a:r>
                        <a:rPr lang="en-US" sz="1600" b="0" baseline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charge </a:t>
                      </a:r>
                      <a:r>
                        <a:rPr lang="en-US" sz="1600" b="0" baseline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19 </a:t>
                      </a:r>
                      <a:r>
                        <a:rPr lang="en-US" sz="1600" b="0" baseline="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nC</a:t>
                      </a:r>
                      <a:endParaRPr lang="en-US" sz="1600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53430" marR="53430" marT="50419" marB="504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0.6 </a:t>
                      </a:r>
                      <a:r>
                        <a:rPr lang="en-US" sz="16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nC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53430" marR="53430" marT="50419" marB="50419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3352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bg1"/>
                          </a:solidFill>
                        </a:rPr>
                        <a:t>Energy </a:t>
                      </a:r>
                      <a:endParaRPr lang="en-US" sz="1600" b="0" dirty="0">
                        <a:solidFill>
                          <a:schemeClr val="bg1"/>
                        </a:solidFill>
                      </a:endParaRPr>
                    </a:p>
                  </a:txBody>
                  <a:tcPr marL="53430" marR="53430" marT="50419" marB="50419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177 </a:t>
                      </a:r>
                      <a:r>
                        <a:rPr lang="en-US" sz="1600" b="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MeV</a:t>
                      </a:r>
                      <a:endParaRPr lang="en-US" sz="1600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53430" marR="53430" marT="50419" marB="50419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2.424 </a:t>
                      </a:r>
                      <a:r>
                        <a:rPr lang="en-US" sz="1600" dirty="0" err="1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GeV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53430" marR="53430" marT="50419" marB="50419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3352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bg1"/>
                          </a:solidFill>
                        </a:rPr>
                        <a:t>Energy</a:t>
                      </a:r>
                      <a:r>
                        <a:rPr lang="en-US" sz="1600" b="0" baseline="0" dirty="0" smtClean="0">
                          <a:solidFill>
                            <a:schemeClr val="bg1"/>
                          </a:solidFill>
                        </a:rPr>
                        <a:t> spread</a:t>
                      </a:r>
                      <a:endParaRPr lang="en-US" sz="1600" b="0" dirty="0">
                        <a:solidFill>
                          <a:schemeClr val="bg1"/>
                        </a:solidFill>
                      </a:endParaRPr>
                    </a:p>
                  </a:txBody>
                  <a:tcPr marL="53430" marR="53430" marT="50419" marB="50419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2% (from CALIFES)</a:t>
                      </a:r>
                      <a:endParaRPr lang="en-US" sz="1600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53430" marR="53430" marT="50419" marB="504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0.134%</a:t>
                      </a:r>
                      <a:r>
                        <a:rPr lang="en-US" sz="1600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 (from damping ring)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53430" marR="53430" marT="50419" marB="50419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403352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bg1"/>
                          </a:solidFill>
                        </a:rPr>
                        <a:t>PETS length</a:t>
                      </a:r>
                      <a:endParaRPr lang="en-US" sz="1600" b="0" dirty="0">
                        <a:solidFill>
                          <a:schemeClr val="bg1"/>
                        </a:solidFill>
                      </a:endParaRPr>
                    </a:p>
                  </a:txBody>
                  <a:tcPr marL="53430" marR="53430" marT="50419" marB="50419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1 m</a:t>
                      </a:r>
                      <a:endParaRPr lang="en-US" sz="1600" b="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53430" marR="53430" marT="50419" marB="5041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</a:rPr>
                        <a:t>0.213 m</a:t>
                      </a:r>
                      <a:endParaRPr lang="en-US" sz="16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53430" marR="53430" marT="50419" marB="50419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149194" y="914821"/>
            <a:ext cx="9759026" cy="2643462"/>
          </a:xfrm>
        </p:spPr>
        <p:txBody>
          <a:bodyPr/>
          <a:lstStyle/>
          <a:p>
            <a:r>
              <a:rPr lang="en-US" dirty="0" smtClean="0"/>
              <a:t>model for beam-loading compensation by </a:t>
            </a:r>
            <a:r>
              <a:rPr lang="en-US" dirty="0" err="1" smtClean="0"/>
              <a:t>Oleksiy</a:t>
            </a:r>
            <a:r>
              <a:rPr lang="en-US" dirty="0" smtClean="0"/>
              <a:t> </a:t>
            </a:r>
            <a:r>
              <a:rPr lang="en-US" dirty="0" err="1" smtClean="0"/>
              <a:t>Kononenko</a:t>
            </a:r>
            <a:endParaRPr lang="en-US" dirty="0" smtClean="0"/>
          </a:p>
          <a:p>
            <a:r>
              <a:rPr lang="en-US" dirty="0" smtClean="0">
                <a:solidFill>
                  <a:schemeClr val="tx1"/>
                </a:solidFill>
              </a:rPr>
              <a:t>phase coding / Full PETS Bunch Response Calculations</a:t>
            </a:r>
          </a:p>
          <a:p>
            <a:r>
              <a:rPr lang="en-US" dirty="0" smtClean="0"/>
              <a:t>applied to </a:t>
            </a:r>
            <a:r>
              <a:rPr lang="en-US" dirty="0" smtClean="0">
                <a:solidFill>
                  <a:srgbClr val="FF0000"/>
                </a:solidFill>
              </a:rPr>
              <a:t>CLIC</a:t>
            </a:r>
            <a:r>
              <a:rPr lang="en-US" dirty="0" smtClean="0"/>
              <a:t> reduced </a:t>
            </a:r>
            <a:r>
              <a:rPr lang="en-US" dirty="0" smtClean="0">
                <a:solidFill>
                  <a:srgbClr val="FF0000"/>
                </a:solidFill>
              </a:rPr>
              <a:t>voltage spread from 6% to 0.25%</a:t>
            </a:r>
          </a:p>
          <a:p>
            <a:r>
              <a:rPr lang="en-US" dirty="0" smtClean="0"/>
              <a:t>CTF3 case under study</a:t>
            </a:r>
            <a:endParaRPr lang="en-US" dirty="0"/>
          </a:p>
        </p:txBody>
      </p:sp>
      <p:pic>
        <p:nvPicPr>
          <p:cNvPr id="9" name="Content Placeholder 3" descr="linac_pets_full_voltage.emf"/>
          <p:cNvPicPr>
            <a:picLocks noChangeAspect="1"/>
          </p:cNvPicPr>
          <p:nvPr/>
        </p:nvPicPr>
        <p:blipFill>
          <a:blip r:embed="rId2"/>
          <a:srcRect l="8131" t="3368" r="8226" b="5717"/>
          <a:stretch>
            <a:fillRect/>
          </a:stretch>
        </p:blipFill>
        <p:spPr bwMode="auto">
          <a:xfrm>
            <a:off x="0" y="3496347"/>
            <a:ext cx="5023898" cy="3767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1031846" y="4513589"/>
            <a:ext cx="2514600" cy="38100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en-US" sz="1600" dirty="0">
                <a:solidFill>
                  <a:srgbClr val="632523"/>
                </a:solidFill>
              </a:rPr>
              <a:t>Voltage Spread </a:t>
            </a:r>
            <a:r>
              <a:rPr lang="en-US" sz="1600" b="1" dirty="0">
                <a:solidFill>
                  <a:srgbClr val="632523"/>
                </a:solidFill>
              </a:rPr>
              <a:t>≈ 0.25 %</a:t>
            </a:r>
            <a:endParaRPr lang="en-US" sz="1600" b="1" baseline="-25000" dirty="0">
              <a:solidFill>
                <a:srgbClr val="254061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3654180" y="6301876"/>
            <a:ext cx="1170872" cy="646960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algn="ctr"/>
            <a:r>
              <a:rPr lang="en-US" sz="1800" dirty="0" smtClean="0">
                <a:solidFill>
                  <a:srgbClr val="632523"/>
                </a:solidFill>
              </a:rPr>
              <a:t>CLIC</a:t>
            </a:r>
            <a:br>
              <a:rPr lang="en-US" sz="1800" dirty="0" smtClean="0">
                <a:solidFill>
                  <a:srgbClr val="632523"/>
                </a:solidFill>
              </a:rPr>
            </a:br>
            <a:r>
              <a:rPr lang="en-US" sz="1800" dirty="0" smtClean="0">
                <a:solidFill>
                  <a:srgbClr val="632523"/>
                </a:solidFill>
              </a:rPr>
              <a:t>optimized</a:t>
            </a:r>
            <a:endParaRPr lang="en-US" sz="1800" b="1" baseline="-25000" dirty="0">
              <a:solidFill>
                <a:srgbClr val="25406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issues – mid 2011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60338" y="1377787"/>
            <a:ext cx="9771062" cy="5680388"/>
          </a:xfrm>
        </p:spPr>
        <p:txBody>
          <a:bodyPr>
            <a:normAutofit/>
          </a:bodyPr>
          <a:lstStyle/>
          <a:p>
            <a:pPr>
              <a:spcAft>
                <a:spcPts val="825"/>
              </a:spcAft>
            </a:pPr>
            <a:r>
              <a:rPr lang="en-US" sz="2400" dirty="0" smtClean="0">
                <a:solidFill>
                  <a:srgbClr val="0000FF"/>
                </a:solidFill>
              </a:rPr>
              <a:t>CALIFES</a:t>
            </a:r>
          </a:p>
          <a:p>
            <a:pPr lvl="1"/>
            <a:r>
              <a:rPr lang="en-US" sz="2000" dirty="0" smtClean="0"/>
              <a:t>Fully reach nominal parameters (total charge)</a:t>
            </a:r>
          </a:p>
          <a:p>
            <a:pPr lvl="1">
              <a:spcAft>
                <a:spcPts val="1738"/>
              </a:spcAft>
            </a:pPr>
            <a:r>
              <a:rPr lang="en-US" sz="2000" dirty="0" smtClean="0"/>
              <a:t>Bunch length measurements (RF </a:t>
            </a:r>
            <a:r>
              <a:rPr lang="en-US" sz="2000" dirty="0" err="1" smtClean="0"/>
              <a:t>defl</a:t>
            </a:r>
            <a:r>
              <a:rPr lang="en-US" sz="2000" dirty="0" smtClean="0"/>
              <a:t>. &amp; screen)</a:t>
            </a:r>
          </a:p>
          <a:p>
            <a:pPr>
              <a:spcAft>
                <a:spcPts val="825"/>
              </a:spcAft>
            </a:pPr>
            <a:r>
              <a:rPr lang="en-US" sz="2400" dirty="0" smtClean="0">
                <a:solidFill>
                  <a:srgbClr val="0000FF"/>
                </a:solidFill>
              </a:rPr>
              <a:t>PHIN</a:t>
            </a:r>
            <a:endParaRPr lang="en-US" sz="2400" dirty="0" smtClean="0">
              <a:solidFill>
                <a:srgbClr val="0000FF"/>
              </a:solidFill>
            </a:endParaRPr>
          </a:p>
          <a:p>
            <a:pPr lvl="1"/>
            <a:r>
              <a:rPr lang="en-US" sz="2000" dirty="0" smtClean="0"/>
              <a:t>2010: </a:t>
            </a:r>
            <a:r>
              <a:rPr lang="en-US" sz="2000" dirty="0" smtClean="0"/>
              <a:t>complete measurement program</a:t>
            </a:r>
            <a:endParaRPr lang="en-US" sz="2000" dirty="0" smtClean="0"/>
          </a:p>
          <a:p>
            <a:pPr lvl="1">
              <a:spcAft>
                <a:spcPts val="1738"/>
              </a:spcAft>
            </a:pPr>
            <a:r>
              <a:rPr lang="en-US" sz="2000" dirty="0" smtClean="0"/>
              <a:t>2011: </a:t>
            </a:r>
            <a:r>
              <a:rPr lang="en-US" sz="2000" dirty="0" smtClean="0"/>
              <a:t>test of phase </a:t>
            </a:r>
            <a:r>
              <a:rPr lang="en-US" sz="2000" dirty="0" smtClean="0"/>
              <a:t>coding with beam</a:t>
            </a:r>
          </a:p>
          <a:p>
            <a:pPr>
              <a:spcAft>
                <a:spcPts val="825"/>
              </a:spcAft>
            </a:pPr>
            <a:r>
              <a:rPr lang="en-US" sz="2400" dirty="0" smtClean="0">
                <a:solidFill>
                  <a:srgbClr val="0000FF"/>
                </a:solidFill>
              </a:rPr>
              <a:t>Other</a:t>
            </a:r>
          </a:p>
          <a:p>
            <a:pPr lvl="1"/>
            <a:r>
              <a:rPr lang="en-US" sz="2000" dirty="0" smtClean="0"/>
              <a:t>First measurements of phase stability (PETS output, RF pickups…)</a:t>
            </a:r>
          </a:p>
          <a:p>
            <a:pPr lvl="1"/>
            <a:r>
              <a:rPr lang="en-US" sz="2000" dirty="0" smtClean="0"/>
              <a:t>Operation at 5 Hz (or more)</a:t>
            </a:r>
          </a:p>
          <a:p>
            <a:pPr lvl="1"/>
            <a:r>
              <a:rPr lang="en-US" sz="2000" dirty="0" smtClean="0"/>
              <a:t>Control of beam losses</a:t>
            </a:r>
          </a:p>
          <a:p>
            <a:pPr lvl="1"/>
            <a:r>
              <a:rPr lang="en-US" sz="2000" dirty="0" smtClean="0"/>
              <a:t>Coherent Diffraction Radiation (RHUL collaboration)</a:t>
            </a:r>
          </a:p>
          <a:p>
            <a:pPr lvl="1"/>
            <a:r>
              <a:rPr lang="en-US" sz="2000" dirty="0" smtClean="0"/>
              <a:t>…</a:t>
            </a:r>
            <a:br>
              <a:rPr lang="en-US" sz="2000" dirty="0" smtClean="0"/>
            </a:br>
            <a:endParaRPr lang="en-US" sz="2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081045" y="6167789"/>
            <a:ext cx="3538649" cy="440120"/>
          </a:xfrm>
          <a:prstGeom prst="rect">
            <a:avLst/>
          </a:prstGeom>
          <a:solidFill>
            <a:srgbClr val="CCFFCC"/>
          </a:solidFill>
          <a:ln>
            <a:solidFill>
              <a:schemeClr val="accent1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tx1"/>
                </a:solidFill>
              </a:rPr>
              <a:t>Pavel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Karataev</a:t>
            </a:r>
            <a:r>
              <a:rPr lang="en-US" sz="2400" dirty="0" smtClean="0">
                <a:solidFill>
                  <a:schemeClr val="tx1"/>
                </a:solidFill>
              </a:rPr>
              <a:t>  Wed 17:00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80768" y="3742464"/>
            <a:ext cx="3712825" cy="783599"/>
          </a:xfrm>
          <a:prstGeom prst="rect">
            <a:avLst/>
          </a:prstGeom>
          <a:solidFill>
            <a:srgbClr val="CCFFCC"/>
          </a:solidFill>
          <a:ln>
            <a:solidFill>
              <a:schemeClr val="accent1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Andrea </a:t>
            </a:r>
            <a:r>
              <a:rPr lang="en-US" sz="2400" dirty="0" err="1" smtClean="0">
                <a:solidFill>
                  <a:schemeClr val="tx1"/>
                </a:solidFill>
              </a:rPr>
              <a:t>Ghigo</a:t>
            </a:r>
            <a:r>
              <a:rPr lang="en-US" sz="2400" dirty="0" smtClean="0">
                <a:solidFill>
                  <a:schemeClr val="tx1"/>
                </a:solidFill>
              </a:rPr>
              <a:t>       Thu 11:40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err="1" smtClean="0">
                <a:solidFill>
                  <a:schemeClr val="tx1"/>
                </a:solidFill>
              </a:rPr>
              <a:t>Giulio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Morpurgo</a:t>
            </a:r>
            <a:r>
              <a:rPr lang="en-US" sz="2400" dirty="0" smtClean="0">
                <a:solidFill>
                  <a:schemeClr val="tx1"/>
                </a:solidFill>
              </a:rPr>
              <a:t>  Thu 14:30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61652" y="910538"/>
            <a:ext cx="6043976" cy="6347476"/>
          </a:xfrm>
          <a:prstGeom prst="rect">
            <a:avLst/>
          </a:prstGeom>
        </p:spPr>
      </p:pic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2010 </a:t>
            </a:r>
            <a:r>
              <a:rPr lang="en-US" dirty="0" smtClean="0"/>
              <a:t>(updated)</a:t>
            </a:r>
          </a:p>
        </p:txBody>
      </p:sp>
      <p:sp>
        <p:nvSpPr>
          <p:cNvPr id="6" name="Rectangle 5"/>
          <p:cNvSpPr/>
          <p:nvPr/>
        </p:nvSpPr>
        <p:spPr>
          <a:xfrm>
            <a:off x="6784725" y="882672"/>
            <a:ext cx="2939738" cy="1220418"/>
          </a:xfrm>
          <a:prstGeom prst="rect">
            <a:avLst/>
          </a:prstGeom>
        </p:spPr>
        <p:txBody>
          <a:bodyPr wrap="none" lIns="100794" tIns="50397" rIns="100794" bIns="50397" anchor="t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altLang="ja-JP" sz="13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Optics improvements (DL dispersion)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altLang="ja-JP" sz="13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Full transport to CLEX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Bunch length control (first tests)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TBTS initial PETS tests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CALIFES setup</a:t>
            </a:r>
          </a:p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13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new setup when MKS13 </a:t>
            </a:r>
            <a:r>
              <a:rPr lang="en-US" sz="13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available?</a:t>
            </a:r>
            <a:endParaRPr lang="fr-FR" sz="1300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778694" y="2182299"/>
            <a:ext cx="2327753" cy="1089408"/>
          </a:xfrm>
          <a:prstGeom prst="rect">
            <a:avLst/>
          </a:prstGeom>
        </p:spPr>
        <p:txBody>
          <a:bodyPr wrap="square" lIns="100794" tIns="50397" rIns="100794" bIns="50397">
            <a:spAutoFit/>
          </a:bodyPr>
          <a:lstStyle/>
          <a:p>
            <a:pPr algn="l"/>
            <a:r>
              <a:rPr lang="en-US" altLang="ja-JP" sz="13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PETS conditioned to nominal power/pulse </a:t>
            </a:r>
            <a:r>
              <a:rPr lang="en-US" altLang="ja-JP" sz="13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length</a:t>
            </a:r>
            <a:br>
              <a:rPr lang="en-US" altLang="ja-JP" sz="13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</a:br>
            <a:r>
              <a:rPr lang="en-US" altLang="ja-JP" sz="13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TBL PETS tests</a:t>
            </a:r>
          </a:p>
          <a:p>
            <a:pPr algn="l"/>
            <a:endParaRPr lang="fr-FR" sz="1300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793763" y="2860965"/>
            <a:ext cx="2091568" cy="1089408"/>
          </a:xfrm>
          <a:prstGeom prst="rect">
            <a:avLst/>
          </a:prstGeom>
        </p:spPr>
        <p:txBody>
          <a:bodyPr wrap="square" lIns="100794" tIns="50397" rIns="100794" bIns="50397">
            <a:spAutoFit/>
          </a:bodyPr>
          <a:lstStyle/>
          <a:p>
            <a:pPr algn="l"/>
            <a:r>
              <a:rPr lang="en-US" altLang="ja-JP" sz="13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Accelerating structure conditioned to nominal power/pulse length</a:t>
            </a:r>
          </a:p>
          <a:p>
            <a:pPr algn="l"/>
            <a:endParaRPr lang="fr-FR" sz="1300" dirty="0">
              <a:solidFill>
                <a:srgbClr val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036004" y="3601623"/>
            <a:ext cx="1946288" cy="903357"/>
          </a:xfrm>
          <a:prstGeom prst="rect">
            <a:avLst/>
          </a:prstGeom>
        </p:spPr>
        <p:txBody>
          <a:bodyPr wrap="square" lIns="100794" tIns="50397" rIns="100794" bIns="50397">
            <a:spAutoFit/>
          </a:bodyPr>
          <a:lstStyle/>
          <a:p>
            <a:r>
              <a:rPr lang="en-US" altLang="ja-JP" sz="13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PETS breakdown rate measurements</a:t>
            </a:r>
            <a:r>
              <a:rPr lang="en-US" altLang="ja-JP" sz="13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???</a:t>
            </a:r>
          </a:p>
          <a:p>
            <a:endParaRPr lang="fr-FR" sz="1300" dirty="0">
              <a:solidFill>
                <a:srgbClr val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797704" y="5396971"/>
            <a:ext cx="2697818" cy="290163"/>
          </a:xfrm>
          <a:prstGeom prst="rect">
            <a:avLst/>
          </a:prstGeom>
        </p:spPr>
        <p:txBody>
          <a:bodyPr wrap="square" lIns="100794" tIns="50397" rIns="100794" bIns="50397">
            <a:spAutoFit/>
          </a:bodyPr>
          <a:lstStyle/>
          <a:p>
            <a:pPr algn="l"/>
            <a:r>
              <a:rPr lang="en-US" altLang="ja-JP" sz="13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Test of new PETS on-off scheme</a:t>
            </a:r>
            <a:endParaRPr lang="fr-FR" sz="1300" dirty="0">
              <a:solidFill>
                <a:srgbClr val="00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511256" y="2846905"/>
            <a:ext cx="1624740" cy="662265"/>
          </a:xfrm>
          <a:prstGeom prst="rect">
            <a:avLst/>
          </a:prstGeom>
        </p:spPr>
        <p:txBody>
          <a:bodyPr wrap="square" lIns="100794" tIns="50397" rIns="100794" bIns="50397">
            <a:spAutoFit/>
          </a:bodyPr>
          <a:lstStyle/>
          <a:p>
            <a:pPr marL="94495" lvl="1">
              <a:spcBef>
                <a:spcPts val="0"/>
              </a:spcBef>
              <a:spcAft>
                <a:spcPts val="0"/>
              </a:spcAft>
              <a:tabLst>
                <a:tab pos="5547187" algn="l"/>
              </a:tabLst>
            </a:pPr>
            <a:r>
              <a:rPr lang="en-US" altLang="ja-JP" sz="1300" dirty="0">
                <a:latin typeface="Arial" charset="0"/>
                <a:ea typeface="ＭＳ Ｐゴシック" pitchFamily="1" charset="-128"/>
              </a:rPr>
              <a:t>Two-Beam test </a:t>
            </a:r>
          </a:p>
          <a:p>
            <a:pPr marL="94495" lvl="1">
              <a:spcBef>
                <a:spcPts val="0"/>
              </a:spcBef>
              <a:spcAft>
                <a:spcPts val="0"/>
              </a:spcAft>
              <a:tabLst>
                <a:tab pos="5547187" algn="l"/>
              </a:tabLst>
            </a:pPr>
            <a:r>
              <a:rPr lang="en-US" altLang="ja-JP" sz="13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power &amp; energy gain, 100MV/m</a:t>
            </a:r>
          </a:p>
        </p:txBody>
      </p:sp>
      <p:sp>
        <p:nvSpPr>
          <p:cNvPr id="15" name="Rectangle 14"/>
          <p:cNvSpPr/>
          <p:nvPr/>
        </p:nvSpPr>
        <p:spPr>
          <a:xfrm>
            <a:off x="8342959" y="4082367"/>
            <a:ext cx="1577942" cy="662265"/>
          </a:xfrm>
          <a:prstGeom prst="rect">
            <a:avLst/>
          </a:prstGeom>
        </p:spPr>
        <p:txBody>
          <a:bodyPr wrap="square" lIns="100794" tIns="50397" rIns="100794" bIns="50397">
            <a:spAutoFit/>
          </a:bodyPr>
          <a:lstStyle/>
          <a:p>
            <a:pPr marL="94495" lvl="1">
              <a:tabLst>
                <a:tab pos="5547187" algn="l"/>
              </a:tabLst>
            </a:pPr>
            <a:r>
              <a:rPr lang="en-US" altLang="ja-JP" sz="13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Beam Loading compensation experiment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592970" y="4096187"/>
            <a:ext cx="1848218" cy="476214"/>
          </a:xfrm>
          <a:prstGeom prst="rect">
            <a:avLst/>
          </a:prstGeom>
        </p:spPr>
        <p:txBody>
          <a:bodyPr wrap="square" lIns="100794" tIns="50397" rIns="100794" bIns="50397">
            <a:spAutoFit/>
          </a:bodyPr>
          <a:lstStyle/>
          <a:p>
            <a:pPr marL="199489" lvl="1" algn="l">
              <a:tabLst>
                <a:tab pos="5547187" algn="l"/>
              </a:tabLst>
            </a:pPr>
            <a:r>
              <a:rPr lang="en-US" altLang="ja-JP" sz="13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Measurement of breakdown kicks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708454" y="4824177"/>
            <a:ext cx="2697816" cy="476214"/>
          </a:xfrm>
          <a:prstGeom prst="rect">
            <a:avLst/>
          </a:prstGeom>
        </p:spPr>
        <p:txBody>
          <a:bodyPr wrap="square" lIns="100794" tIns="50397" rIns="100794" bIns="50397">
            <a:spAutoFit/>
          </a:bodyPr>
          <a:lstStyle/>
          <a:p>
            <a:pPr marL="94495" lvl="2" algn="l">
              <a:tabLst>
                <a:tab pos="5547187" algn="l"/>
              </a:tabLst>
            </a:pPr>
            <a:r>
              <a:rPr lang="en-US" altLang="ja-JP" sz="13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Measurement of effect of beam loading on breakdown rate</a:t>
            </a:r>
          </a:p>
        </p:txBody>
      </p:sp>
      <p:sp>
        <p:nvSpPr>
          <p:cNvPr id="19" name="Rectangle 18"/>
          <p:cNvSpPr/>
          <p:nvPr/>
        </p:nvSpPr>
        <p:spPr>
          <a:xfrm>
            <a:off x="445846" y="6273514"/>
            <a:ext cx="930064" cy="880786"/>
          </a:xfrm>
          <a:prstGeom prst="rect">
            <a:avLst/>
          </a:prstGeom>
          <a:solidFill>
            <a:schemeClr val="bg1"/>
          </a:solidFill>
        </p:spPr>
        <p:txBody>
          <a:bodyPr wrap="square" lIns="100794" tIns="50397" rIns="100794" bIns="50397">
            <a:spAutoFit/>
          </a:bodyPr>
          <a:lstStyle/>
          <a:p>
            <a:pPr marL="0" lvl="1">
              <a:spcAft>
                <a:spcPts val="538"/>
              </a:spcAft>
              <a:tabLst>
                <a:tab pos="5547187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1</a:t>
            </a:r>
            <a:r>
              <a:rPr lang="en-US" altLang="ja-JP" sz="900" baseline="30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st</a:t>
            </a:r>
            <a:r>
              <a:rPr lang="en-US" altLang="ja-JP" sz="9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TBL PETS </a:t>
            </a:r>
            <a:r>
              <a:rPr lang="en-US" altLang="ja-JP" sz="9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installation</a:t>
            </a:r>
            <a:br>
              <a:rPr lang="en-US" altLang="ja-JP" sz="9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</a:br>
            <a:r>
              <a:rPr lang="en-US" altLang="ja-JP" sz="9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/>
            </a:r>
            <a:br>
              <a:rPr lang="en-US" altLang="ja-JP" sz="9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</a:br>
            <a:r>
              <a:rPr lang="en-US" altLang="ja-JP" sz="9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PHIN possible</a:t>
            </a:r>
          </a:p>
          <a:p>
            <a:pPr marL="0" lvl="1">
              <a:spcAft>
                <a:spcPts val="538"/>
              </a:spcAft>
              <a:tabLst>
                <a:tab pos="5547187" algn="l"/>
              </a:tabLst>
            </a:pPr>
            <a:r>
              <a:rPr lang="en-US" altLang="ja-JP" sz="9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  <a:sym typeface="Wingdings"/>
              </a:rPr>
              <a:t>&lt;--------&gt;</a:t>
            </a:r>
            <a:endParaRPr lang="en-US" altLang="ja-JP" sz="9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133234" y="6328823"/>
            <a:ext cx="1152318" cy="876221"/>
          </a:xfrm>
          <a:prstGeom prst="rect">
            <a:avLst/>
          </a:prstGeom>
          <a:solidFill>
            <a:schemeClr val="bg1"/>
          </a:solidFill>
        </p:spPr>
        <p:txBody>
          <a:bodyPr wrap="square" lIns="100794" tIns="50397" rIns="100794" bIns="50397">
            <a:spAutoFit/>
          </a:bodyPr>
          <a:lstStyle/>
          <a:p>
            <a:pPr marL="0" lvl="1">
              <a:spcBef>
                <a:spcPts val="0"/>
              </a:spcBef>
              <a:spcAft>
                <a:spcPts val="0"/>
              </a:spcAft>
              <a:tabLst>
                <a:tab pos="5547187" algn="l"/>
              </a:tabLst>
            </a:pPr>
            <a:r>
              <a:rPr lang="en-US" altLang="ja-JP" sz="9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2</a:t>
            </a:r>
            <a:r>
              <a:rPr lang="en-US" altLang="ja-JP" sz="900" baseline="300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nd</a:t>
            </a:r>
            <a:r>
              <a:rPr lang="en-US" altLang="ja-JP" sz="9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 TBL PETS </a:t>
            </a:r>
            <a:r>
              <a:rPr lang="en-US" altLang="ja-JP" sz="9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installation</a:t>
            </a:r>
            <a:br>
              <a:rPr lang="en-US" altLang="ja-JP" sz="9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</a:br>
            <a:endParaRPr lang="en-US" altLang="ja-JP" sz="900" dirty="0" smtClean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  <a:p>
            <a:pPr marL="0" lvl="1">
              <a:spcBef>
                <a:spcPts val="0"/>
              </a:spcBef>
              <a:spcAft>
                <a:spcPts val="0"/>
              </a:spcAft>
              <a:tabLst>
                <a:tab pos="5547187" algn="l"/>
              </a:tabLst>
            </a:pPr>
            <a:r>
              <a:rPr lang="en-US" altLang="ja-JP" sz="9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6 weeks PHIN</a:t>
            </a:r>
          </a:p>
          <a:p>
            <a:pPr marL="0" lvl="1">
              <a:spcBef>
                <a:spcPts val="0"/>
              </a:spcBef>
              <a:spcAft>
                <a:spcPts val="0"/>
              </a:spcAft>
              <a:tabLst>
                <a:tab pos="5547187" algn="l"/>
              </a:tabLst>
            </a:pPr>
            <a:r>
              <a:rPr lang="en-US" altLang="ja-JP" sz="9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phase-coding</a:t>
            </a:r>
          </a:p>
          <a:p>
            <a:pPr marL="0" lvl="1">
              <a:spcBef>
                <a:spcPts val="0"/>
              </a:spcBef>
              <a:spcAft>
                <a:spcPts val="0"/>
              </a:spcAft>
              <a:tabLst>
                <a:tab pos="5547187" algn="l"/>
              </a:tabLst>
            </a:pPr>
            <a:r>
              <a:rPr lang="en-US" altLang="ja-JP" sz="9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Laser preparation</a:t>
            </a:r>
            <a:endParaRPr lang="en-US" altLang="ja-JP" sz="9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597869" y="3611017"/>
            <a:ext cx="1438135" cy="476214"/>
          </a:xfrm>
          <a:prstGeom prst="rect">
            <a:avLst/>
          </a:prstGeom>
        </p:spPr>
        <p:txBody>
          <a:bodyPr wrap="square" lIns="100794" tIns="50397" rIns="100794" bIns="50397">
            <a:spAutoFit/>
          </a:bodyPr>
          <a:lstStyle/>
          <a:p>
            <a:pPr marL="199489" lvl="1" algn="l">
              <a:tabLst>
                <a:tab pos="5547187" algn="l"/>
              </a:tabLst>
            </a:pPr>
            <a:r>
              <a:rPr lang="en-US" altLang="ja-JP" sz="13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TBL </a:t>
            </a:r>
            <a:r>
              <a:rPr lang="en-US" altLang="ja-JP" sz="13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studies</a:t>
            </a:r>
            <a:br>
              <a:rPr lang="en-US" altLang="ja-JP" sz="13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</a:br>
            <a:r>
              <a:rPr lang="en-US" altLang="ja-JP" sz="13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(limited)</a:t>
            </a:r>
            <a:endParaRPr lang="en-US" altLang="ja-JP" sz="1300" dirty="0">
              <a:solidFill>
                <a:srgbClr val="000000"/>
              </a:solidFill>
              <a:latin typeface="Arial" charset="0"/>
              <a:ea typeface="ＭＳ Ｐゴシック" pitchFamily="1" charset="-128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7085388" y="6043718"/>
            <a:ext cx="2992063" cy="1205747"/>
          </a:xfrm>
          <a:prstGeom prst="rect">
            <a:avLst/>
          </a:prstGeom>
        </p:spPr>
        <p:txBody>
          <a:bodyPr wrap="square" lIns="100794" tIns="50397" rIns="100794" bIns="50397">
            <a:spAutoFit/>
          </a:bodyPr>
          <a:lstStyle/>
          <a:p>
            <a:pPr marL="381478" lvl="1" indent="-124244" algn="just">
              <a:spcBef>
                <a:spcPts val="0"/>
              </a:spcBef>
              <a:spcAft>
                <a:spcPts val="0"/>
              </a:spcAft>
              <a:tabLst>
                <a:tab pos="5547187" algn="l"/>
              </a:tabLst>
            </a:pPr>
            <a:r>
              <a:rPr lang="en-US" altLang="ja-JP" sz="11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	</a:t>
            </a:r>
          </a:p>
          <a:p>
            <a:pPr marL="398977" lvl="2" indent="-199489" algn="just"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5547187" algn="l"/>
              </a:tabLst>
            </a:pPr>
            <a:r>
              <a:rPr lang="en-US" altLang="ja-JP" sz="11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Stability studies &amp; improvements</a:t>
            </a:r>
          </a:p>
          <a:p>
            <a:pPr marL="398977" lvl="2" indent="-199489" algn="just"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5547187" algn="l"/>
              </a:tabLst>
            </a:pPr>
            <a:r>
              <a:rPr lang="en-US" altLang="ja-JP" sz="11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PETS no recirculation</a:t>
            </a:r>
          </a:p>
          <a:p>
            <a:pPr marL="398977" lvl="2" indent="-199489" algn="just"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5547187" algn="l"/>
              </a:tabLst>
            </a:pPr>
            <a:r>
              <a:rPr lang="en-US" altLang="ja-JP" sz="11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Phase stability</a:t>
            </a:r>
          </a:p>
          <a:p>
            <a:pPr marL="398977" lvl="2" indent="-199489" algn="just"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5547187" algn="l"/>
              </a:tabLst>
            </a:pPr>
            <a:r>
              <a:rPr lang="en-US" altLang="ja-JP" sz="11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Operation at 5 Hz (or more)</a:t>
            </a:r>
          </a:p>
          <a:p>
            <a:pPr marL="398977" lvl="2" indent="-199489" algn="just"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5547187" algn="l"/>
              </a:tabLst>
            </a:pPr>
            <a:r>
              <a:rPr lang="en-US" altLang="ja-JP" sz="11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Control of beam losses</a:t>
            </a:r>
          </a:p>
          <a:p>
            <a:pPr marL="398977" lvl="2" indent="-199489" algn="just"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5547187" algn="l"/>
              </a:tabLst>
            </a:pPr>
            <a:r>
              <a:rPr lang="en-US" altLang="ja-JP" sz="1100" dirty="0" smtClean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Coherent Diffraction Radiation …</a:t>
            </a:r>
            <a:endParaRPr lang="fr-FR" sz="1100" dirty="0">
              <a:solidFill>
                <a:srgbClr val="00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691610" y="5788491"/>
            <a:ext cx="2818935" cy="290163"/>
          </a:xfrm>
          <a:prstGeom prst="rect">
            <a:avLst/>
          </a:prstGeom>
        </p:spPr>
        <p:txBody>
          <a:bodyPr wrap="square" lIns="100794" tIns="50397" rIns="100794" bIns="50397">
            <a:spAutoFit/>
          </a:bodyPr>
          <a:lstStyle/>
          <a:p>
            <a:pPr marL="94495" lvl="1" algn="l">
              <a:tabLst>
                <a:tab pos="5547187" algn="l"/>
              </a:tabLst>
            </a:pPr>
            <a:r>
              <a:rPr lang="en-US" altLang="ja-JP" sz="1300" dirty="0">
                <a:solidFill>
                  <a:srgbClr val="000000"/>
                </a:solidFill>
                <a:latin typeface="Arial" charset="0"/>
                <a:ea typeface="ＭＳ Ｐゴシック" pitchFamily="1" charset="-128"/>
              </a:rPr>
              <a:t>TBL studies 30% deceleration ?</a:t>
            </a:r>
          </a:p>
        </p:txBody>
      </p:sp>
      <p:sp>
        <p:nvSpPr>
          <p:cNvPr id="42" name="Oval 41"/>
          <p:cNvSpPr/>
          <p:nvPr/>
        </p:nvSpPr>
        <p:spPr bwMode="auto">
          <a:xfrm>
            <a:off x="6436006" y="1397615"/>
            <a:ext cx="277725" cy="2779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1006194" eaLnBrk="0"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44" name="Oval 43"/>
          <p:cNvSpPr/>
          <p:nvPr/>
        </p:nvSpPr>
        <p:spPr bwMode="auto">
          <a:xfrm>
            <a:off x="2916226" y="4787951"/>
            <a:ext cx="277725" cy="2779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1006194" eaLnBrk="0"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45" name="Oval 44"/>
          <p:cNvSpPr/>
          <p:nvPr/>
        </p:nvSpPr>
        <p:spPr bwMode="auto">
          <a:xfrm>
            <a:off x="6421977" y="2327020"/>
            <a:ext cx="277725" cy="2779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1006194" eaLnBrk="0"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46" name="Oval 45"/>
          <p:cNvSpPr/>
          <p:nvPr/>
        </p:nvSpPr>
        <p:spPr bwMode="auto">
          <a:xfrm>
            <a:off x="4218020" y="4775666"/>
            <a:ext cx="277725" cy="2779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1006194" eaLnBrk="0"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rgbClr val="000000"/>
                </a:solidFill>
              </a:rPr>
              <a:t>2</a:t>
            </a:r>
          </a:p>
        </p:txBody>
      </p:sp>
      <p:cxnSp>
        <p:nvCxnSpPr>
          <p:cNvPr id="47" name="Straight Arrow Connector 46"/>
          <p:cNvCxnSpPr/>
          <p:nvPr/>
        </p:nvCxnSpPr>
        <p:spPr bwMode="auto">
          <a:xfrm rot="5400000">
            <a:off x="771928" y="4278467"/>
            <a:ext cx="2779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8" name="Oval 47"/>
          <p:cNvSpPr/>
          <p:nvPr/>
        </p:nvSpPr>
        <p:spPr bwMode="auto">
          <a:xfrm>
            <a:off x="6421977" y="3009907"/>
            <a:ext cx="277725" cy="2779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1006194" eaLnBrk="0"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49" name="Oval 48"/>
          <p:cNvSpPr/>
          <p:nvPr/>
        </p:nvSpPr>
        <p:spPr bwMode="auto">
          <a:xfrm>
            <a:off x="5930613" y="4751723"/>
            <a:ext cx="277725" cy="2779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1006194" eaLnBrk="0"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50" name="Oval 49"/>
          <p:cNvSpPr/>
          <p:nvPr/>
        </p:nvSpPr>
        <p:spPr bwMode="auto">
          <a:xfrm>
            <a:off x="6421977" y="3693567"/>
            <a:ext cx="277725" cy="2779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1006194" eaLnBrk="0"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51" name="Oval 50"/>
          <p:cNvSpPr/>
          <p:nvPr/>
        </p:nvSpPr>
        <p:spPr bwMode="auto">
          <a:xfrm>
            <a:off x="6413885" y="4236018"/>
            <a:ext cx="277725" cy="2779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1006194" eaLnBrk="0"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52" name="Oval 51"/>
          <p:cNvSpPr/>
          <p:nvPr/>
        </p:nvSpPr>
        <p:spPr bwMode="auto">
          <a:xfrm>
            <a:off x="6421977" y="4943840"/>
            <a:ext cx="277725" cy="2779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1006194" eaLnBrk="0"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53" name="Oval 52"/>
          <p:cNvSpPr/>
          <p:nvPr/>
        </p:nvSpPr>
        <p:spPr bwMode="auto">
          <a:xfrm>
            <a:off x="6421977" y="5816059"/>
            <a:ext cx="277725" cy="2779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1006194" eaLnBrk="0"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54" name="Oval 53"/>
          <p:cNvSpPr/>
          <p:nvPr/>
        </p:nvSpPr>
        <p:spPr bwMode="auto">
          <a:xfrm>
            <a:off x="6413885" y="5419285"/>
            <a:ext cx="277725" cy="2779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1006194" eaLnBrk="0"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55" name="Oval 54"/>
          <p:cNvSpPr/>
          <p:nvPr/>
        </p:nvSpPr>
        <p:spPr bwMode="auto">
          <a:xfrm>
            <a:off x="2907666" y="6296831"/>
            <a:ext cx="277725" cy="2779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1006194" eaLnBrk="0"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56" name="Oval 55"/>
          <p:cNvSpPr/>
          <p:nvPr/>
        </p:nvSpPr>
        <p:spPr bwMode="auto">
          <a:xfrm>
            <a:off x="4652567" y="6297458"/>
            <a:ext cx="277725" cy="2779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1006194" eaLnBrk="0"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57" name="Oval 56"/>
          <p:cNvSpPr/>
          <p:nvPr/>
        </p:nvSpPr>
        <p:spPr bwMode="auto">
          <a:xfrm>
            <a:off x="5803196" y="6249571"/>
            <a:ext cx="277725" cy="2779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1006194" eaLnBrk="0"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58" name="Oval 57"/>
          <p:cNvSpPr/>
          <p:nvPr/>
        </p:nvSpPr>
        <p:spPr bwMode="auto">
          <a:xfrm>
            <a:off x="5807656" y="6536893"/>
            <a:ext cx="277725" cy="2779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1006194" eaLnBrk="0"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59" name="Oval 58"/>
          <p:cNvSpPr/>
          <p:nvPr/>
        </p:nvSpPr>
        <p:spPr bwMode="auto">
          <a:xfrm>
            <a:off x="5807656" y="6934510"/>
            <a:ext cx="277725" cy="27790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1006194" eaLnBrk="0"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rgbClr val="000000"/>
                </a:solidFill>
              </a:rPr>
              <a:t>8</a:t>
            </a:r>
          </a:p>
        </p:txBody>
      </p:sp>
      <p:sp>
        <p:nvSpPr>
          <p:cNvPr id="60" name="Oval 59"/>
          <p:cNvSpPr/>
          <p:nvPr/>
        </p:nvSpPr>
        <p:spPr bwMode="auto">
          <a:xfrm>
            <a:off x="1192456" y="3734492"/>
            <a:ext cx="277725" cy="277900"/>
          </a:xfrm>
          <a:prstGeom prst="ellipse">
            <a:avLst/>
          </a:prstGeom>
          <a:solidFill>
            <a:schemeClr val="bg1">
              <a:lumMod val="65000"/>
              <a:alpha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1006194" eaLnBrk="0"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rgbClr val="000000"/>
                </a:solidFill>
              </a:rPr>
              <a:t>1</a:t>
            </a:r>
          </a:p>
        </p:txBody>
      </p:sp>
      <p:sp>
        <p:nvSpPr>
          <p:cNvPr id="61" name="Oval 60"/>
          <p:cNvSpPr/>
          <p:nvPr/>
        </p:nvSpPr>
        <p:spPr bwMode="auto">
          <a:xfrm>
            <a:off x="1193280" y="5333290"/>
            <a:ext cx="277725" cy="277900"/>
          </a:xfrm>
          <a:prstGeom prst="ellipse">
            <a:avLst/>
          </a:prstGeom>
          <a:solidFill>
            <a:schemeClr val="bg1">
              <a:lumMod val="65000"/>
              <a:alpha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1006194" eaLnBrk="0"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62" name="Oval 61"/>
          <p:cNvSpPr/>
          <p:nvPr/>
        </p:nvSpPr>
        <p:spPr bwMode="auto">
          <a:xfrm>
            <a:off x="2508872" y="3755136"/>
            <a:ext cx="277725" cy="277900"/>
          </a:xfrm>
          <a:prstGeom prst="ellipse">
            <a:avLst/>
          </a:prstGeom>
          <a:solidFill>
            <a:schemeClr val="bg1">
              <a:lumMod val="65000"/>
              <a:alpha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1006194" eaLnBrk="0"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rgbClr val="000000"/>
                </a:solidFill>
              </a:rPr>
              <a:t>2</a:t>
            </a:r>
          </a:p>
        </p:txBody>
      </p:sp>
      <p:sp>
        <p:nvSpPr>
          <p:cNvPr id="63" name="Oval 62"/>
          <p:cNvSpPr/>
          <p:nvPr/>
        </p:nvSpPr>
        <p:spPr bwMode="auto">
          <a:xfrm>
            <a:off x="4236028" y="3734492"/>
            <a:ext cx="277725" cy="277900"/>
          </a:xfrm>
          <a:prstGeom prst="ellipse">
            <a:avLst/>
          </a:prstGeom>
          <a:solidFill>
            <a:schemeClr val="bg1">
              <a:lumMod val="65000"/>
              <a:alpha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1006194" eaLnBrk="0"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rgbClr val="000000"/>
                </a:solidFill>
              </a:rPr>
              <a:t>3</a:t>
            </a:r>
          </a:p>
        </p:txBody>
      </p:sp>
      <p:sp>
        <p:nvSpPr>
          <p:cNvPr id="64" name="Oval 63"/>
          <p:cNvSpPr/>
          <p:nvPr/>
        </p:nvSpPr>
        <p:spPr bwMode="auto">
          <a:xfrm>
            <a:off x="4236028" y="5362404"/>
            <a:ext cx="277725" cy="277900"/>
          </a:xfrm>
          <a:prstGeom prst="ellipse">
            <a:avLst/>
          </a:prstGeom>
          <a:solidFill>
            <a:schemeClr val="bg1">
              <a:lumMod val="65000"/>
              <a:alpha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1006194" eaLnBrk="0"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rgbClr val="000000"/>
                </a:solidFill>
              </a:rPr>
              <a:t>6</a:t>
            </a:r>
          </a:p>
        </p:txBody>
      </p:sp>
      <p:sp>
        <p:nvSpPr>
          <p:cNvPr id="65" name="Oval 64"/>
          <p:cNvSpPr/>
          <p:nvPr/>
        </p:nvSpPr>
        <p:spPr bwMode="auto">
          <a:xfrm>
            <a:off x="2977069" y="5362404"/>
            <a:ext cx="277725" cy="277900"/>
          </a:xfrm>
          <a:prstGeom prst="ellipse">
            <a:avLst/>
          </a:prstGeom>
          <a:solidFill>
            <a:schemeClr val="bg1">
              <a:lumMod val="65000"/>
              <a:alpha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1006194" eaLnBrk="0"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rgbClr val="000000"/>
                </a:solidFill>
              </a:rPr>
              <a:t>5</a:t>
            </a:r>
          </a:p>
        </p:txBody>
      </p:sp>
      <p:sp>
        <p:nvSpPr>
          <p:cNvPr id="66" name="Oval 65"/>
          <p:cNvSpPr/>
          <p:nvPr/>
        </p:nvSpPr>
        <p:spPr bwMode="auto">
          <a:xfrm>
            <a:off x="320906" y="6871031"/>
            <a:ext cx="277725" cy="277900"/>
          </a:xfrm>
          <a:prstGeom prst="ellipse">
            <a:avLst/>
          </a:prstGeom>
          <a:solidFill>
            <a:schemeClr val="bg1">
              <a:lumMod val="65000"/>
              <a:alpha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1006194" eaLnBrk="0"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rgbClr val="000000"/>
                </a:solidFill>
              </a:rPr>
              <a:t>7</a:t>
            </a:r>
          </a:p>
        </p:txBody>
      </p:sp>
      <p:sp>
        <p:nvSpPr>
          <p:cNvPr id="67" name="Oval 66"/>
          <p:cNvSpPr/>
          <p:nvPr/>
        </p:nvSpPr>
        <p:spPr bwMode="auto">
          <a:xfrm>
            <a:off x="3377403" y="6864229"/>
            <a:ext cx="277725" cy="277900"/>
          </a:xfrm>
          <a:prstGeom prst="ellipse">
            <a:avLst/>
          </a:prstGeom>
          <a:solidFill>
            <a:schemeClr val="bg1">
              <a:lumMod val="65000"/>
              <a:alpha val="6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1006194" eaLnBrk="0">
              <a:spcBef>
                <a:spcPct val="0"/>
              </a:spcBef>
              <a:spcAft>
                <a:spcPct val="0"/>
              </a:spcAft>
            </a:pPr>
            <a:r>
              <a:rPr lang="en-US" sz="1800" dirty="0">
                <a:solidFill>
                  <a:srgbClr val="000000"/>
                </a:solidFill>
              </a:rPr>
              <a:t>8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2" grpId="0"/>
      <p:bldP spid="13" grpId="0"/>
      <p:bldP spid="14" grpId="0"/>
      <p:bldP spid="15" grpId="0"/>
      <p:bldP spid="16" grpId="0"/>
      <p:bldP spid="17" grpId="0"/>
      <p:bldP spid="19" grpId="0" animBg="1"/>
      <p:bldP spid="20" grpId="0" animBg="1"/>
      <p:bldP spid="23" grpId="0"/>
      <p:bldP spid="24" grpId="0"/>
      <p:bldP spid="26" grpId="0"/>
      <p:bldP spid="42" grpId="0" animBg="1"/>
      <p:bldP spid="44" grpId="0" animBg="1"/>
      <p:bldP spid="45" grpId="0" animBg="1"/>
      <p:bldP spid="46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ea typeface="ＭＳ Ｐゴシック" pitchFamily="-110" charset="-128"/>
                <a:cs typeface="ＭＳ Ｐゴシック" pitchFamily="-110" charset="-128"/>
              </a:rPr>
              <a:t>Conclusion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6075" y="1016000"/>
            <a:ext cx="9585325" cy="6146800"/>
          </a:xfrm>
        </p:spPr>
        <p:txBody>
          <a:bodyPr>
            <a:noAutofit/>
          </a:bodyPr>
          <a:lstStyle/>
          <a:p>
            <a:pPr eaLnBrk="1">
              <a:lnSpc>
                <a:spcPct val="83000"/>
              </a:lnSpc>
            </a:pPr>
            <a:r>
              <a:rPr lang="en-US" dirty="0" smtClean="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>Drive Beam generation </a:t>
            </a:r>
            <a:r>
              <a:rPr lang="en-US" dirty="0" smtClean="0">
                <a:solidFill>
                  <a:schemeClr val="tx1"/>
                </a:solidFill>
                <a:ea typeface="ＭＳ Ｐゴシック" pitchFamily="-110" charset="-128"/>
                <a:cs typeface="ＭＳ Ｐゴシック" pitchFamily="-110" charset="-128"/>
              </a:rPr>
              <a:t>very well covered</a:t>
            </a:r>
          </a:p>
          <a:p>
            <a:pPr lvl="1" eaLnBrk="1">
              <a:lnSpc>
                <a:spcPct val="83000"/>
              </a:lnSpc>
            </a:pPr>
            <a:r>
              <a:rPr lang="en-US" dirty="0" smtClean="0">
                <a:solidFill>
                  <a:srgbClr val="FF0000"/>
                </a:solidFill>
              </a:rPr>
              <a:t>full bunch </a:t>
            </a:r>
            <a:r>
              <a:rPr lang="en-US" dirty="0">
                <a:solidFill>
                  <a:srgbClr val="FF0000"/>
                </a:solidFill>
              </a:rPr>
              <a:t>train combination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2x4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shown (DL+CR)</a:t>
            </a:r>
          </a:p>
          <a:p>
            <a:pPr lvl="1" eaLnBrk="1">
              <a:lnSpc>
                <a:spcPct val="83000"/>
              </a:lnSpc>
              <a:spcAft>
                <a:spcPts val="2338"/>
              </a:spcAft>
            </a:pPr>
            <a:r>
              <a:rPr lang="en-US" dirty="0" smtClean="0"/>
              <a:t>started to address performance </a:t>
            </a:r>
            <a:r>
              <a:rPr lang="en-US" dirty="0"/>
              <a:t>and </a:t>
            </a:r>
            <a:r>
              <a:rPr lang="en-US" dirty="0" smtClean="0"/>
              <a:t>stability</a:t>
            </a:r>
          </a:p>
          <a:p>
            <a:pPr eaLnBrk="1">
              <a:lnSpc>
                <a:spcPct val="83000"/>
              </a:lnSpc>
            </a:pPr>
            <a:r>
              <a:rPr lang="en-US" dirty="0" smtClean="0">
                <a:solidFill>
                  <a:srgbClr val="FF0000"/>
                </a:solidFill>
              </a:rPr>
              <a:t>Fire</a:t>
            </a:r>
            <a:r>
              <a:rPr lang="en-US" dirty="0" smtClean="0">
                <a:solidFill>
                  <a:schemeClr val="tx1"/>
                </a:solidFill>
              </a:rPr>
              <a:t> has caused </a:t>
            </a:r>
            <a:r>
              <a:rPr lang="en-US" dirty="0" smtClean="0">
                <a:solidFill>
                  <a:srgbClr val="FF0000"/>
                </a:solidFill>
              </a:rPr>
              <a:t>considerable delay</a:t>
            </a:r>
          </a:p>
          <a:p>
            <a:pPr eaLnBrk="1">
              <a:lnSpc>
                <a:spcPct val="83000"/>
              </a:lnSpc>
              <a:spcAft>
                <a:spcPts val="2625"/>
              </a:spcAft>
            </a:pPr>
            <a:r>
              <a:rPr lang="en-US" dirty="0" smtClean="0">
                <a:solidFill>
                  <a:srgbClr val="FF0000"/>
                </a:solidFill>
              </a:rPr>
              <a:t>recovery ongoing</a:t>
            </a:r>
            <a:endParaRPr lang="en-US" dirty="0" smtClean="0">
              <a:solidFill>
                <a:srgbClr val="FF0000"/>
              </a:solidFill>
            </a:endParaRPr>
          </a:p>
          <a:p>
            <a:pPr eaLnBrk="1">
              <a:lnSpc>
                <a:spcPct val="83000"/>
              </a:lnSpc>
            </a:pP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next major steps:</a:t>
            </a:r>
          </a:p>
          <a:p>
            <a:pPr lvl="1" eaLnBrk="1">
              <a:lnSpc>
                <a:spcPct val="83000"/>
              </a:lnSpc>
            </a:pPr>
            <a:r>
              <a:rPr lang="en-US" dirty="0" smtClean="0">
                <a:solidFill>
                  <a:srgbClr val="FF0000"/>
                </a:solidFill>
              </a:rPr>
              <a:t>two beam</a:t>
            </a:r>
            <a:r>
              <a:rPr lang="en-US" dirty="0" smtClean="0">
                <a:solidFill>
                  <a:srgbClr val="FF0000"/>
                </a:solidFill>
              </a:rPr>
              <a:t> acceleration tests </a:t>
            </a:r>
            <a:r>
              <a:rPr lang="en-US" dirty="0" smtClean="0"/>
              <a:t>in TBTS</a:t>
            </a:r>
          </a:p>
          <a:p>
            <a:pPr lvl="1" eaLnBrk="1">
              <a:lnSpc>
                <a:spcPct val="83000"/>
              </a:lnSpc>
            </a:pPr>
            <a:r>
              <a:rPr lang="en-US" dirty="0" smtClean="0">
                <a:solidFill>
                  <a:srgbClr val="FF0000"/>
                </a:solidFill>
              </a:rPr>
              <a:t>drive beam deceleration</a:t>
            </a:r>
            <a:r>
              <a:rPr lang="en-US" dirty="0" smtClean="0"/>
              <a:t> in TBL</a:t>
            </a:r>
          </a:p>
          <a:p>
            <a:pPr lvl="1" eaLnBrk="1">
              <a:lnSpc>
                <a:spcPct val="83000"/>
              </a:lnSpc>
            </a:pPr>
            <a:r>
              <a:rPr lang="en-US" dirty="0" smtClean="0"/>
              <a:t>increase beam </a:t>
            </a:r>
            <a:r>
              <a:rPr lang="en-US" dirty="0" smtClean="0"/>
              <a:t>stability =&gt; easier routine operation </a:t>
            </a:r>
            <a:r>
              <a:rPr lang="en-US" dirty="0" smtClean="0">
                <a:solidFill>
                  <a:srgbClr val="0000FF"/>
                </a:solidFill>
              </a:rPr>
              <a:t/>
            </a:r>
            <a:br>
              <a:rPr lang="en-US" dirty="0" smtClean="0">
                <a:solidFill>
                  <a:srgbClr val="0000FF"/>
                </a:solidFill>
              </a:rPr>
            </a:br>
            <a:endParaRPr lang="en-US" dirty="0" smtClean="0">
              <a:solidFill>
                <a:srgbClr val="0000FF"/>
              </a:solidFill>
            </a:endParaRPr>
          </a:p>
          <a:p>
            <a:pPr eaLnBrk="1">
              <a:lnSpc>
                <a:spcPct val="83000"/>
              </a:lnSpc>
              <a:spcAft>
                <a:spcPts val="2025"/>
              </a:spcAft>
            </a:pPr>
            <a:r>
              <a:rPr lang="en-US" dirty="0" smtClean="0">
                <a:solidFill>
                  <a:schemeClr val="tx1"/>
                </a:solidFill>
                <a:ea typeface="ＭＳ Ｐゴシック" pitchFamily="-110" charset="-128"/>
                <a:cs typeface="ＭＳ Ｐゴシック" pitchFamily="-110" charset="-128"/>
              </a:rPr>
              <a:t>CTF3 evolution beyond </a:t>
            </a:r>
            <a:r>
              <a:rPr lang="en-US" dirty="0" smtClean="0">
                <a:solidFill>
                  <a:schemeClr val="tx1"/>
                </a:solidFill>
                <a:ea typeface="ＭＳ Ｐゴシック" pitchFamily="-110" charset="-128"/>
                <a:cs typeface="ＭＳ Ｐゴシック" pitchFamily="-110" charset="-128"/>
              </a:rPr>
              <a:t>2012</a:t>
            </a:r>
          </a:p>
          <a:p>
            <a:pPr eaLnBrk="1">
              <a:lnSpc>
                <a:spcPct val="83000"/>
              </a:lnSpc>
            </a:pPr>
            <a:r>
              <a:rPr lang="en-US" sz="3200" dirty="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>Many THANKS to all collaborators</a:t>
            </a:r>
            <a:r>
              <a:rPr lang="en-US" sz="3200" dirty="0" smtClean="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>!</a:t>
            </a:r>
            <a:endParaRPr lang="en-US" sz="3200" dirty="0">
              <a:solidFill>
                <a:schemeClr val="tx1"/>
              </a:solidFill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59558" y="6107884"/>
            <a:ext cx="3581630" cy="440120"/>
          </a:xfrm>
          <a:prstGeom prst="rect">
            <a:avLst/>
          </a:prstGeom>
          <a:solidFill>
            <a:srgbClr val="CCFFCC"/>
          </a:solidFill>
          <a:ln>
            <a:solidFill>
              <a:schemeClr val="accent1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Roberto </a:t>
            </a:r>
            <a:r>
              <a:rPr lang="en-US" sz="2400" dirty="0" err="1" smtClean="0">
                <a:solidFill>
                  <a:schemeClr val="tx1"/>
                </a:solidFill>
              </a:rPr>
              <a:t>Corsini</a:t>
            </a:r>
            <a:r>
              <a:rPr lang="en-US" sz="2400" dirty="0" smtClean="0">
                <a:solidFill>
                  <a:schemeClr val="tx1"/>
                </a:solidFill>
              </a:rPr>
              <a:t>  Thu 16:</a:t>
            </a:r>
            <a:r>
              <a:rPr lang="en-US" sz="2400" dirty="0" smtClean="0">
                <a:solidFill>
                  <a:schemeClr val="tx1"/>
                </a:solidFill>
              </a:rPr>
              <a:t>00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Reserve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TFevolution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46946"/>
            <a:ext cx="10077450" cy="339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4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GB" dirty="0"/>
              <a:t>CTF 3 – CLIC Test Facility</a:t>
            </a:r>
          </a:p>
        </p:txBody>
      </p:sp>
      <p:sp>
        <p:nvSpPr>
          <p:cNvPr id="237572" name="Text Box 4"/>
          <p:cNvSpPr txBox="1">
            <a:spLocks noChangeArrowheads="1"/>
          </p:cNvSpPr>
          <p:nvPr/>
        </p:nvSpPr>
        <p:spPr bwMode="auto">
          <a:xfrm>
            <a:off x="122469" y="985622"/>
            <a:ext cx="6251380" cy="1139697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76200" dir="2700000" algn="br" rotWithShape="0">
              <a:srgbClr val="000000">
                <a:alpha val="43000"/>
              </a:srgbClr>
            </a:outerShdw>
          </a:effectLst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marL="451475" indent="-337731" algn="l" defTabSz="957197" fontAlgn="auto">
              <a:spcBef>
                <a:spcPts val="0"/>
              </a:spcBef>
              <a:spcAft>
                <a:spcPts val="165"/>
              </a:spcAft>
              <a:buSzPct val="69000"/>
              <a:buBlip>
                <a:blip r:embed="rId4"/>
              </a:buBlip>
              <a:tabLst>
                <a:tab pos="757708" algn="l"/>
                <a:tab pos="1517165" algn="l"/>
                <a:tab pos="2274872" algn="l"/>
                <a:tab pos="3032579" algn="l"/>
                <a:tab pos="3792037" algn="l"/>
                <a:tab pos="4549743" algn="l"/>
                <a:tab pos="5307451" algn="l"/>
                <a:tab pos="6066908" algn="l"/>
                <a:tab pos="6824615" algn="l"/>
                <a:tab pos="7582323" algn="l"/>
                <a:tab pos="8341780" algn="l"/>
                <a:tab pos="9099487" algn="l"/>
              </a:tabLst>
              <a:defRPr/>
            </a:pPr>
            <a:r>
              <a:rPr lang="en-GB" sz="1800" dirty="0">
                <a:solidFill>
                  <a:srgbClr val="000000"/>
                </a:solidFill>
                <a:latin typeface="+mn-lt"/>
              </a:rPr>
              <a:t>demonstrate CLIC RF power source </a:t>
            </a:r>
            <a:r>
              <a:rPr lang="en-GB" sz="1800" dirty="0">
                <a:latin typeface="+mn-lt"/>
              </a:rPr>
              <a:t>Drive Beam generation </a:t>
            </a:r>
            <a:r>
              <a:rPr lang="en-GB" sz="1800" dirty="0">
                <a:solidFill>
                  <a:srgbClr val="000000"/>
                </a:solidFill>
                <a:latin typeface="+mn-lt"/>
              </a:rPr>
              <a:t/>
            </a:r>
            <a:br>
              <a:rPr lang="en-GB" sz="1800" dirty="0">
                <a:solidFill>
                  <a:srgbClr val="000000"/>
                </a:solidFill>
                <a:latin typeface="+mn-lt"/>
              </a:rPr>
            </a:br>
            <a:r>
              <a:rPr lang="en-GB" sz="1800" dirty="0">
                <a:solidFill>
                  <a:srgbClr val="000000"/>
                </a:solidFill>
                <a:latin typeface="+mn-lt"/>
              </a:rPr>
              <a:t>(fully loaded acceleration, bunch frequency multiplication 8x)</a:t>
            </a:r>
          </a:p>
          <a:p>
            <a:pPr marL="451475" indent="-337731" algn="l" defTabSz="957197" fontAlgn="auto">
              <a:spcBef>
                <a:spcPts val="0"/>
              </a:spcBef>
              <a:spcAft>
                <a:spcPts val="165"/>
              </a:spcAft>
              <a:buSzPct val="69000"/>
              <a:buBlip>
                <a:blip r:embed="rId4"/>
              </a:buBlip>
              <a:tabLst>
                <a:tab pos="757708" algn="l"/>
                <a:tab pos="1517165" algn="l"/>
                <a:tab pos="2274872" algn="l"/>
                <a:tab pos="3032579" algn="l"/>
                <a:tab pos="3792037" algn="l"/>
                <a:tab pos="4549743" algn="l"/>
                <a:tab pos="5307451" algn="l"/>
                <a:tab pos="6066908" algn="l"/>
                <a:tab pos="6824615" algn="l"/>
                <a:tab pos="7582323" algn="l"/>
                <a:tab pos="8341780" algn="l"/>
                <a:tab pos="9099487" algn="l"/>
              </a:tabLst>
              <a:defRPr/>
            </a:pPr>
            <a:r>
              <a:rPr lang="en-GB" sz="1800" dirty="0">
                <a:solidFill>
                  <a:srgbClr val="000000"/>
                </a:solidFill>
                <a:latin typeface="+mn-lt"/>
              </a:rPr>
              <a:t>Test </a:t>
            </a:r>
            <a:r>
              <a:rPr lang="en-GB" sz="1800" dirty="0">
                <a:latin typeface="+mn-lt"/>
              </a:rPr>
              <a:t>CLIC accelerating structures</a:t>
            </a:r>
          </a:p>
          <a:p>
            <a:pPr marL="451475" indent="-337731" algn="l" defTabSz="957197" fontAlgn="auto">
              <a:spcBef>
                <a:spcPts val="0"/>
              </a:spcBef>
              <a:spcAft>
                <a:spcPts val="1488"/>
              </a:spcAft>
              <a:buSzPct val="69000"/>
              <a:buBlip>
                <a:blip r:embed="rId4"/>
              </a:buBlip>
              <a:tabLst>
                <a:tab pos="757708" algn="l"/>
                <a:tab pos="1517165" algn="l"/>
                <a:tab pos="2274872" algn="l"/>
                <a:tab pos="3032579" algn="l"/>
                <a:tab pos="3792037" algn="l"/>
                <a:tab pos="4549743" algn="l"/>
                <a:tab pos="5307451" algn="l"/>
                <a:tab pos="6066908" algn="l"/>
                <a:tab pos="6824615" algn="l"/>
                <a:tab pos="7582323" algn="l"/>
                <a:tab pos="8341780" algn="l"/>
                <a:tab pos="9099487" algn="l"/>
              </a:tabLst>
              <a:defRPr/>
            </a:pPr>
            <a:r>
              <a:rPr lang="en-GB" sz="1800" dirty="0">
                <a:solidFill>
                  <a:srgbClr val="000000"/>
                </a:solidFill>
                <a:latin typeface="+mn-lt"/>
              </a:rPr>
              <a:t>Test </a:t>
            </a:r>
            <a:r>
              <a:rPr lang="en-GB" sz="1800" dirty="0">
                <a:latin typeface="+mn-lt"/>
              </a:rPr>
              <a:t>power production structures </a:t>
            </a:r>
            <a:r>
              <a:rPr lang="en-GB" sz="1800" dirty="0">
                <a:solidFill>
                  <a:srgbClr val="000000"/>
                </a:solidFill>
                <a:latin typeface="+mn-lt"/>
              </a:rPr>
              <a:t>(</a:t>
            </a:r>
            <a:r>
              <a:rPr lang="en-GB" sz="1800" dirty="0" err="1">
                <a:solidFill>
                  <a:srgbClr val="000000"/>
                </a:solidFill>
                <a:latin typeface="+mn-lt"/>
              </a:rPr>
              <a:t>PETS)</a:t>
            </a:r>
            <a:r>
              <a:rPr lang="en-GB" sz="400" dirty="0" err="1">
                <a:solidFill>
                  <a:srgbClr val="000000"/>
                </a:solidFill>
                <a:latin typeface="+mn-lt"/>
              </a:rPr>
              <a:t>aaaa</a:t>
            </a:r>
            <a:r>
              <a:rPr lang="en-GB" sz="400" dirty="0">
                <a:solidFill>
                  <a:srgbClr val="000000"/>
                </a:solidFill>
                <a:latin typeface="+mn-lt"/>
              </a:rPr>
              <a:t/>
            </a:r>
            <a:br>
              <a:rPr lang="en-GB" sz="400" dirty="0">
                <a:solidFill>
                  <a:srgbClr val="000000"/>
                </a:solidFill>
                <a:latin typeface="+mn-lt"/>
              </a:rPr>
            </a:br>
            <a:r>
              <a:rPr lang="en-GB" sz="400" dirty="0">
                <a:solidFill>
                  <a:srgbClr val="000000"/>
                </a:solidFill>
                <a:latin typeface="+mn-lt"/>
              </a:rPr>
              <a:t>.</a:t>
            </a:r>
            <a:endParaRPr lang="en-GB" sz="2200" dirty="0">
              <a:solidFill>
                <a:srgbClr val="000000"/>
              </a:solidFill>
              <a:latin typeface="+mn-lt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312694" y="5169697"/>
            <a:ext cx="708275" cy="306025"/>
            <a:chOff x="4215" y="4266"/>
            <a:chExt cx="446" cy="192"/>
          </a:xfrm>
        </p:grpSpPr>
        <p:sp>
          <p:nvSpPr>
            <p:cNvPr id="12331" name="AutoShape 6"/>
            <p:cNvSpPr>
              <a:spLocks noChangeArrowheads="1"/>
            </p:cNvSpPr>
            <p:nvPr/>
          </p:nvSpPr>
          <p:spPr bwMode="auto">
            <a:xfrm>
              <a:off x="4222" y="4266"/>
              <a:ext cx="439" cy="192"/>
            </a:xfrm>
            <a:prstGeom prst="roundRect">
              <a:avLst>
                <a:gd name="adj" fmla="val 519"/>
              </a:avLst>
            </a:prstGeom>
            <a:solidFill>
              <a:srgbClr val="F8F0F6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spcAft>
                  <a:spcPts val="1185"/>
                </a:spcAft>
              </a:pPr>
              <a:endParaRPr lang="fr-FR" dirty="0">
                <a:latin typeface="Times New Roman" pitchFamily="-110" charset="0"/>
              </a:endParaRPr>
            </a:p>
          </p:txBody>
        </p:sp>
        <p:sp>
          <p:nvSpPr>
            <p:cNvPr id="12332" name="AutoShape 7"/>
            <p:cNvSpPr>
              <a:spLocks noChangeArrowheads="1"/>
            </p:cNvSpPr>
            <p:nvPr/>
          </p:nvSpPr>
          <p:spPr bwMode="auto">
            <a:xfrm>
              <a:off x="4215" y="4266"/>
              <a:ext cx="393" cy="184"/>
            </a:xfrm>
            <a:prstGeom prst="roundRect">
              <a:avLst>
                <a:gd name="adj" fmla="val 519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5527" tIns="44474" rIns="85527" bIns="44474">
              <a:prstTxWarp prst="textNoShape">
                <a:avLst/>
              </a:prstTxWarp>
              <a:spAutoFit/>
            </a:bodyPr>
            <a:lstStyle/>
            <a:p>
              <a:pPr defTabSz="957197" eaLnBrk="0">
                <a:buSzPct val="45000"/>
              </a:pPr>
              <a:r>
                <a:rPr lang="en-GB" sz="1400" b="1" dirty="0">
                  <a:solidFill>
                    <a:srgbClr val="0000FF"/>
                  </a:solidFill>
                  <a:latin typeface="Comic Sans MS" pitchFamily="-110" charset="0"/>
                </a:rPr>
                <a:t>CLEX</a:t>
              </a:r>
            </a:p>
          </p:txBody>
        </p:sp>
      </p:grpSp>
      <p:sp>
        <p:nvSpPr>
          <p:cNvPr id="12294" name="Oval 8"/>
          <p:cNvSpPr>
            <a:spLocks noChangeArrowheads="1"/>
          </p:cNvSpPr>
          <p:nvPr/>
        </p:nvSpPr>
        <p:spPr bwMode="auto">
          <a:xfrm>
            <a:off x="6590583" y="3342010"/>
            <a:ext cx="124218" cy="106790"/>
          </a:xfrm>
          <a:prstGeom prst="ellipse">
            <a:avLst/>
          </a:prstGeom>
          <a:solidFill>
            <a:srgbClr val="33CCC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pPr>
              <a:spcAft>
                <a:spcPts val="1185"/>
              </a:spcAft>
            </a:pPr>
            <a:endParaRPr lang="fr-FR" dirty="0">
              <a:latin typeface="Times New Roman" pitchFamily="-110" charset="0"/>
            </a:endParaRPr>
          </a:p>
        </p:txBody>
      </p:sp>
      <p:sp>
        <p:nvSpPr>
          <p:cNvPr id="12295" name="Oval 9"/>
          <p:cNvSpPr>
            <a:spLocks noChangeArrowheads="1"/>
          </p:cNvSpPr>
          <p:nvPr/>
        </p:nvSpPr>
        <p:spPr bwMode="auto">
          <a:xfrm>
            <a:off x="8233417" y="2668005"/>
            <a:ext cx="122469" cy="106791"/>
          </a:xfrm>
          <a:prstGeom prst="ellipse">
            <a:avLst/>
          </a:prstGeom>
          <a:solidFill>
            <a:srgbClr val="33CCC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pPr>
              <a:spcAft>
                <a:spcPts val="1185"/>
              </a:spcAft>
            </a:pPr>
            <a:endParaRPr lang="fr-FR" dirty="0">
              <a:latin typeface="Times New Roman" pitchFamily="-110" charset="0"/>
            </a:endParaRPr>
          </a:p>
        </p:txBody>
      </p:sp>
      <p:sp>
        <p:nvSpPr>
          <p:cNvPr id="12296" name="Oval 10"/>
          <p:cNvSpPr>
            <a:spLocks noChangeArrowheads="1"/>
          </p:cNvSpPr>
          <p:nvPr/>
        </p:nvSpPr>
        <p:spPr bwMode="auto">
          <a:xfrm>
            <a:off x="8791526" y="2676760"/>
            <a:ext cx="124218" cy="106790"/>
          </a:xfrm>
          <a:prstGeom prst="ellipse">
            <a:avLst/>
          </a:prstGeom>
          <a:solidFill>
            <a:srgbClr val="33CCC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pPr>
              <a:spcAft>
                <a:spcPts val="1185"/>
              </a:spcAft>
            </a:pPr>
            <a:endParaRPr lang="fr-FR" dirty="0">
              <a:latin typeface="Times New Roman" pitchFamily="-110" charset="0"/>
            </a:endParaRPr>
          </a:p>
        </p:txBody>
      </p:sp>
      <p:sp>
        <p:nvSpPr>
          <p:cNvPr id="12300" name="AutoShape 14"/>
          <p:cNvSpPr>
            <a:spLocks noChangeArrowheads="1"/>
          </p:cNvSpPr>
          <p:nvPr/>
        </p:nvSpPr>
        <p:spPr bwMode="auto">
          <a:xfrm>
            <a:off x="2433151" y="2288114"/>
            <a:ext cx="625559" cy="301882"/>
          </a:xfrm>
          <a:prstGeom prst="roundRect">
            <a:avLst>
              <a:gd name="adj" fmla="val 51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4276" tIns="49024" rIns="94276" bIns="49024">
            <a:prstTxWarp prst="textNoShape">
              <a:avLst/>
            </a:prstTxWarp>
            <a:spAutoFit/>
          </a:bodyPr>
          <a:lstStyle/>
          <a:p>
            <a:pPr defTabSz="957197" eaLnBrk="0">
              <a:buSzPct val="45000"/>
            </a:pPr>
            <a:r>
              <a:rPr lang="en-GB" sz="1400" b="1" dirty="0">
                <a:solidFill>
                  <a:srgbClr val="FF3300"/>
                </a:solidFill>
                <a:latin typeface="Comic Sans MS" pitchFamily="-110" charset="0"/>
              </a:rPr>
              <a:t>Linac</a:t>
            </a:r>
          </a:p>
        </p:txBody>
      </p:sp>
      <p:sp>
        <p:nvSpPr>
          <p:cNvPr id="12330" name="AutoShape 17"/>
          <p:cNvSpPr>
            <a:spLocks noChangeArrowheads="1"/>
          </p:cNvSpPr>
          <p:nvPr/>
        </p:nvSpPr>
        <p:spPr bwMode="auto">
          <a:xfrm>
            <a:off x="6480549" y="1177917"/>
            <a:ext cx="1130066" cy="502244"/>
          </a:xfrm>
          <a:prstGeom prst="roundRect">
            <a:avLst>
              <a:gd name="adj" fmla="val 519"/>
            </a:avLst>
          </a:prstGeom>
          <a:solidFill>
            <a:srgbClr val="CCFFFF"/>
          </a:solidFill>
          <a:ln w="9525">
            <a:noFill/>
            <a:round/>
            <a:headEnd/>
            <a:tailEnd/>
          </a:ln>
        </p:spPr>
        <p:txBody>
          <a:bodyPr wrap="none" lIns="94276" tIns="49024" rIns="94276" bIns="49024">
            <a:prstTxWarp prst="textNoShape">
              <a:avLst/>
            </a:prstTxWarp>
            <a:spAutoFit/>
          </a:bodyPr>
          <a:lstStyle/>
          <a:p>
            <a:pPr defTabSz="957197" eaLnBrk="0">
              <a:buSzPct val="45000"/>
              <a:tabLst>
                <a:tab pos="757708" algn="l"/>
              </a:tabLst>
            </a:pPr>
            <a:r>
              <a:rPr lang="en-GB" sz="1400" b="1" dirty="0">
                <a:solidFill>
                  <a:srgbClr val="6666FF"/>
                </a:solidFill>
                <a:latin typeface="Comic Sans MS" pitchFamily="-110" charset="0"/>
              </a:rPr>
              <a:t>Delay Loop</a:t>
            </a:r>
            <a:br>
              <a:rPr lang="en-GB" sz="1400" b="1" dirty="0">
                <a:solidFill>
                  <a:srgbClr val="6666FF"/>
                </a:solidFill>
                <a:latin typeface="Comic Sans MS" pitchFamily="-110" charset="0"/>
              </a:rPr>
            </a:br>
            <a:r>
              <a:rPr lang="en-GB" sz="1400" b="1" dirty="0">
                <a:solidFill>
                  <a:srgbClr val="6666FF"/>
                </a:solidFill>
                <a:latin typeface="Comic Sans MS" pitchFamily="-110" charset="0"/>
              </a:rPr>
              <a:t>42m</a:t>
            </a:r>
          </a:p>
        </p:txBody>
      </p:sp>
      <p:sp>
        <p:nvSpPr>
          <p:cNvPr id="12328" name="AutoShape 20"/>
          <p:cNvSpPr>
            <a:spLocks noChangeArrowheads="1"/>
          </p:cNvSpPr>
          <p:nvPr/>
        </p:nvSpPr>
        <p:spPr bwMode="auto">
          <a:xfrm>
            <a:off x="7790411" y="1383022"/>
            <a:ext cx="1998731" cy="301882"/>
          </a:xfrm>
          <a:prstGeom prst="roundRect">
            <a:avLst>
              <a:gd name="adj" fmla="val 519"/>
            </a:avLst>
          </a:prstGeom>
          <a:solidFill>
            <a:srgbClr val="CCFFFF"/>
          </a:solidFill>
          <a:ln w="9525">
            <a:noFill/>
            <a:round/>
            <a:headEnd/>
            <a:tailEnd/>
          </a:ln>
        </p:spPr>
        <p:txBody>
          <a:bodyPr wrap="none" lIns="94276" tIns="49024" rIns="94276" bIns="49024">
            <a:prstTxWarp prst="textNoShape">
              <a:avLst/>
            </a:prstTxWarp>
            <a:spAutoFit/>
          </a:bodyPr>
          <a:lstStyle/>
          <a:p>
            <a:pPr defTabSz="957197" eaLnBrk="0">
              <a:buSzPct val="45000"/>
              <a:tabLst>
                <a:tab pos="757708" algn="l"/>
                <a:tab pos="1517165" algn="l"/>
              </a:tabLst>
            </a:pPr>
            <a:r>
              <a:rPr lang="en-GB" sz="1400" b="1" dirty="0">
                <a:solidFill>
                  <a:srgbClr val="6666FF"/>
                </a:solidFill>
                <a:latin typeface="Comic Sans MS" pitchFamily="-110" charset="0"/>
              </a:rPr>
              <a:t>Combiner Ring – 84m</a:t>
            </a:r>
          </a:p>
        </p:txBody>
      </p:sp>
      <p:sp>
        <p:nvSpPr>
          <p:cNvPr id="12303" name="AutoShape 21"/>
          <p:cNvSpPr>
            <a:spLocks noChangeArrowheads="1"/>
          </p:cNvSpPr>
          <p:nvPr/>
        </p:nvSpPr>
        <p:spPr bwMode="auto">
          <a:xfrm>
            <a:off x="644974" y="2233842"/>
            <a:ext cx="912747" cy="301882"/>
          </a:xfrm>
          <a:prstGeom prst="roundRect">
            <a:avLst>
              <a:gd name="adj" fmla="val 51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4276" tIns="49024" rIns="94276" bIns="49024">
            <a:prstTxWarp prst="textNoShape">
              <a:avLst/>
            </a:prstTxWarp>
            <a:spAutoFit/>
          </a:bodyPr>
          <a:lstStyle/>
          <a:p>
            <a:pPr defTabSz="957197" eaLnBrk="0">
              <a:buSzPct val="45000"/>
              <a:tabLst>
                <a:tab pos="757708" algn="l"/>
              </a:tabLst>
            </a:pPr>
            <a:r>
              <a:rPr lang="en-GB" sz="1400" b="1" dirty="0">
                <a:solidFill>
                  <a:srgbClr val="FF3300"/>
                </a:solidFill>
                <a:latin typeface="Comic Sans MS" pitchFamily="-110" charset="0"/>
              </a:rPr>
              <a:t>Injector</a:t>
            </a:r>
          </a:p>
        </p:txBody>
      </p:sp>
      <p:sp>
        <p:nvSpPr>
          <p:cNvPr id="12304" name="Line 22"/>
          <p:cNvSpPr>
            <a:spLocks noChangeShapeType="1"/>
          </p:cNvSpPr>
          <p:nvPr/>
        </p:nvSpPr>
        <p:spPr bwMode="auto">
          <a:xfrm>
            <a:off x="2794044" y="2668005"/>
            <a:ext cx="367407" cy="691511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09" name="Line 27"/>
          <p:cNvSpPr>
            <a:spLocks noChangeShapeType="1"/>
          </p:cNvSpPr>
          <p:nvPr/>
        </p:nvSpPr>
        <p:spPr bwMode="auto">
          <a:xfrm flipH="1">
            <a:off x="449637" y="2554213"/>
            <a:ext cx="605347" cy="773792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10" name="Line 28"/>
          <p:cNvSpPr>
            <a:spLocks noChangeShapeType="1"/>
          </p:cNvSpPr>
          <p:nvPr/>
        </p:nvSpPr>
        <p:spPr bwMode="auto">
          <a:xfrm flipH="1">
            <a:off x="6506604" y="1720766"/>
            <a:ext cx="208197" cy="962996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11" name="Line 29"/>
          <p:cNvSpPr>
            <a:spLocks noChangeShapeType="1"/>
          </p:cNvSpPr>
          <p:nvPr/>
        </p:nvSpPr>
        <p:spPr bwMode="auto">
          <a:xfrm>
            <a:off x="8761842" y="1720766"/>
            <a:ext cx="736506" cy="1479440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7054215" y="1997502"/>
            <a:ext cx="566857" cy="304510"/>
            <a:chOff x="4444" y="2267"/>
            <a:chExt cx="357" cy="192"/>
          </a:xfrm>
        </p:grpSpPr>
        <p:sp>
          <p:nvSpPr>
            <p:cNvPr id="12325" name="AutoShape 31"/>
            <p:cNvSpPr>
              <a:spLocks noChangeArrowheads="1"/>
            </p:cNvSpPr>
            <p:nvPr/>
          </p:nvSpPr>
          <p:spPr bwMode="auto">
            <a:xfrm>
              <a:off x="4444" y="2267"/>
              <a:ext cx="357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spcAft>
                  <a:spcPts val="1185"/>
                </a:spcAft>
              </a:pPr>
              <a:endParaRPr lang="fr-FR" dirty="0">
                <a:latin typeface="Times New Roman" pitchFamily="-110" charset="0"/>
              </a:endParaRPr>
            </a:p>
          </p:txBody>
        </p:sp>
        <p:sp>
          <p:nvSpPr>
            <p:cNvPr id="12326" name="AutoShape 32"/>
            <p:cNvSpPr>
              <a:spLocks noChangeArrowheads="1"/>
            </p:cNvSpPr>
            <p:nvPr/>
          </p:nvSpPr>
          <p:spPr bwMode="auto">
            <a:xfrm>
              <a:off x="4452" y="2267"/>
              <a:ext cx="319" cy="185"/>
            </a:xfrm>
            <a:prstGeom prst="roundRect">
              <a:avLst>
                <a:gd name="adj" fmla="val 519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5527" tIns="44474" rIns="85527" bIns="44474">
              <a:prstTxWarp prst="textNoShape">
                <a:avLst/>
              </a:prstTxWarp>
              <a:spAutoFit/>
            </a:bodyPr>
            <a:lstStyle/>
            <a:p>
              <a:pPr defTabSz="957197" eaLnBrk="0">
                <a:buSzPct val="45000"/>
              </a:pPr>
              <a:r>
                <a:rPr lang="en-GB" sz="1400" b="1" dirty="0">
                  <a:solidFill>
                    <a:srgbClr val="6666FF"/>
                  </a:solidFill>
                  <a:latin typeface="Comic Sans MS" pitchFamily="-110" charset="0"/>
                </a:rPr>
                <a:t>TL1</a:t>
              </a:r>
            </a:p>
          </p:txBody>
        </p:sp>
      </p:grpSp>
      <p:sp>
        <p:nvSpPr>
          <p:cNvPr id="12324" name="AutoShape 35"/>
          <p:cNvSpPr>
            <a:spLocks noChangeArrowheads="1"/>
          </p:cNvSpPr>
          <p:nvPr/>
        </p:nvSpPr>
        <p:spPr bwMode="auto">
          <a:xfrm>
            <a:off x="8374974" y="4987630"/>
            <a:ext cx="547594" cy="316373"/>
          </a:xfrm>
          <a:prstGeom prst="roundRect">
            <a:avLst>
              <a:gd name="adj" fmla="val 51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4276" tIns="49024" rIns="94276" bIns="49024">
            <a:prstTxWarp prst="textNoShape">
              <a:avLst/>
            </a:prstTxWarp>
            <a:spAutoFit/>
          </a:bodyPr>
          <a:lstStyle/>
          <a:p>
            <a:pPr defTabSz="957197" eaLnBrk="0">
              <a:buSzPct val="45000"/>
            </a:pPr>
            <a:r>
              <a:rPr lang="en-GB" sz="1500" b="1" dirty="0">
                <a:solidFill>
                  <a:srgbClr val="6666FF"/>
                </a:solidFill>
                <a:latin typeface="Comic Sans MS" pitchFamily="-110" charset="0"/>
              </a:rPr>
              <a:t>TL2</a:t>
            </a:r>
          </a:p>
        </p:txBody>
      </p:sp>
      <p:sp>
        <p:nvSpPr>
          <p:cNvPr id="12314" name="Line 36"/>
          <p:cNvSpPr>
            <a:spLocks noChangeShapeType="1"/>
          </p:cNvSpPr>
          <p:nvPr/>
        </p:nvSpPr>
        <p:spPr bwMode="auto">
          <a:xfrm>
            <a:off x="7398879" y="2335381"/>
            <a:ext cx="31492" cy="908593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15" name="Line 37"/>
          <p:cNvSpPr>
            <a:spLocks noChangeShapeType="1"/>
          </p:cNvSpPr>
          <p:nvPr/>
        </p:nvSpPr>
        <p:spPr bwMode="auto">
          <a:xfrm>
            <a:off x="7430371" y="4173573"/>
            <a:ext cx="1121466" cy="814057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16" name="AutoShape 38"/>
          <p:cNvSpPr>
            <a:spLocks noChangeArrowheads="1"/>
          </p:cNvSpPr>
          <p:nvPr/>
        </p:nvSpPr>
        <p:spPr bwMode="auto">
          <a:xfrm>
            <a:off x="4602282" y="2106044"/>
            <a:ext cx="1296278" cy="301882"/>
          </a:xfrm>
          <a:prstGeom prst="roundRect">
            <a:avLst>
              <a:gd name="adj" fmla="val 3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4276" tIns="49024" rIns="94276" bIns="49024">
            <a:prstTxWarp prst="textNoShape">
              <a:avLst/>
            </a:prstTxWarp>
            <a:spAutoFit/>
          </a:bodyPr>
          <a:lstStyle/>
          <a:p>
            <a:pPr defTabSz="957197" eaLnBrk="0">
              <a:buSzPct val="45000"/>
              <a:tabLst>
                <a:tab pos="757708" algn="l"/>
                <a:tab pos="1517165" algn="l"/>
              </a:tabLst>
            </a:pPr>
            <a:r>
              <a:rPr lang="en-GB" sz="1400" b="1" dirty="0">
                <a:solidFill>
                  <a:srgbClr val="FF3300"/>
                </a:solidFill>
                <a:latin typeface="Comic Sans MS" pitchFamily="-110" charset="0"/>
              </a:rPr>
              <a:t>RF deflector</a:t>
            </a:r>
          </a:p>
        </p:txBody>
      </p:sp>
      <p:sp>
        <p:nvSpPr>
          <p:cNvPr id="12317" name="Line 39"/>
          <p:cNvSpPr>
            <a:spLocks noChangeShapeType="1"/>
          </p:cNvSpPr>
          <p:nvPr/>
        </p:nvSpPr>
        <p:spPr bwMode="auto">
          <a:xfrm>
            <a:off x="5325652" y="2365142"/>
            <a:ext cx="1268430" cy="1022385"/>
          </a:xfrm>
          <a:prstGeom prst="line">
            <a:avLst/>
          </a:prstGeom>
          <a:noFill/>
          <a:ln w="9398">
            <a:solidFill>
              <a:schemeClr val="tx1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40"/>
          <p:cNvGrpSpPr>
            <a:grpSpLocks/>
          </p:cNvGrpSpPr>
          <p:nvPr/>
        </p:nvGrpSpPr>
        <p:grpSpPr bwMode="auto">
          <a:xfrm>
            <a:off x="1016494" y="3749913"/>
            <a:ext cx="719067" cy="304511"/>
            <a:chOff x="640" y="3371"/>
            <a:chExt cx="454" cy="192"/>
          </a:xfrm>
        </p:grpSpPr>
        <p:sp>
          <p:nvSpPr>
            <p:cNvPr id="12321" name="AutoShape 41"/>
            <p:cNvSpPr>
              <a:spLocks noChangeArrowheads="1"/>
            </p:cNvSpPr>
            <p:nvPr/>
          </p:nvSpPr>
          <p:spPr bwMode="auto">
            <a:xfrm>
              <a:off x="640" y="3371"/>
              <a:ext cx="454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spcAft>
                  <a:spcPts val="1185"/>
                </a:spcAft>
              </a:pPr>
              <a:endParaRPr lang="fr-FR" dirty="0">
                <a:latin typeface="Times New Roman" pitchFamily="-110" charset="0"/>
              </a:endParaRPr>
            </a:p>
          </p:txBody>
        </p:sp>
        <p:sp>
          <p:nvSpPr>
            <p:cNvPr id="12322" name="AutoShape 42"/>
            <p:cNvSpPr>
              <a:spLocks noChangeArrowheads="1"/>
            </p:cNvSpPr>
            <p:nvPr/>
          </p:nvSpPr>
          <p:spPr bwMode="auto">
            <a:xfrm>
              <a:off x="649" y="3371"/>
              <a:ext cx="407" cy="185"/>
            </a:xfrm>
            <a:prstGeom prst="roundRect">
              <a:avLst>
                <a:gd name="adj" fmla="val 519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5527" tIns="44474" rIns="85527" bIns="44474">
              <a:prstTxWarp prst="textNoShape">
                <a:avLst/>
              </a:prstTxWarp>
              <a:spAutoFit/>
            </a:bodyPr>
            <a:lstStyle/>
            <a:p>
              <a:pPr defTabSz="957197" eaLnBrk="0">
                <a:buSzPct val="45000"/>
              </a:pPr>
              <a:r>
                <a:rPr lang="en-GB" sz="1400" b="1" dirty="0">
                  <a:solidFill>
                    <a:srgbClr val="6666FF"/>
                  </a:solidFill>
                  <a:latin typeface="Comic Sans MS" pitchFamily="-110" charset="0"/>
                </a:rPr>
                <a:t>Laser</a:t>
              </a:r>
            </a:p>
          </p:txBody>
        </p:sp>
      </p:grpSp>
      <p:sp>
        <p:nvSpPr>
          <p:cNvPr id="12319" name="AutoShape 43"/>
          <p:cNvSpPr>
            <a:spLocks noChangeArrowheads="1"/>
          </p:cNvSpPr>
          <p:nvPr/>
        </p:nvSpPr>
        <p:spPr bwMode="auto">
          <a:xfrm>
            <a:off x="3094967" y="2435168"/>
            <a:ext cx="1859779" cy="595224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5784" tIns="47893" rIns="95784" bIns="47893" anchor="ctr">
            <a:prstTxWarp prst="textNoShape">
              <a:avLst/>
            </a:prstTxWarp>
          </a:bodyPr>
          <a:lstStyle/>
          <a:p>
            <a:pPr marL="479473" defTabSz="479473">
              <a:spcAft>
                <a:spcPts val="1185"/>
              </a:spcAft>
            </a:pPr>
            <a:r>
              <a:rPr lang="en-US" sz="2200" dirty="0"/>
              <a:t>3.5A – 1.2</a:t>
            </a:r>
            <a:r>
              <a:rPr lang="en-US" sz="2200" dirty="0">
                <a:ea typeface="Times New Roman" pitchFamily="-110" charset="0"/>
                <a:cs typeface="Times New Roman" pitchFamily="-110" charset="0"/>
              </a:rPr>
              <a:t>µs</a:t>
            </a:r>
            <a:br>
              <a:rPr lang="en-US" sz="2200" dirty="0">
                <a:ea typeface="Times New Roman" pitchFamily="-110" charset="0"/>
                <a:cs typeface="Times New Roman" pitchFamily="-110" charset="0"/>
              </a:rPr>
            </a:br>
            <a:r>
              <a:rPr lang="en-US" sz="2200" dirty="0">
                <a:ea typeface="Times New Roman" pitchFamily="-110" charset="0"/>
                <a:cs typeface="Times New Roman" pitchFamily="-110" charset="0"/>
              </a:rPr>
              <a:t>150 </a:t>
            </a:r>
            <a:r>
              <a:rPr lang="en-US" sz="2200" dirty="0" err="1">
                <a:ea typeface="Times New Roman" pitchFamily="-110" charset="0"/>
                <a:cs typeface="Times New Roman" pitchFamily="-110" charset="0"/>
              </a:rPr>
              <a:t>MeV</a:t>
            </a:r>
            <a:endParaRPr lang="en-US" sz="2200" dirty="0">
              <a:ea typeface="Times New Roman" pitchFamily="-110" charset="0"/>
              <a:cs typeface="Times New Roman" pitchFamily="-110" charset="0"/>
            </a:endParaRPr>
          </a:p>
        </p:txBody>
      </p:sp>
      <p:sp>
        <p:nvSpPr>
          <p:cNvPr id="12320" name="AutoShape 44"/>
          <p:cNvSpPr>
            <a:spLocks noChangeArrowheads="1"/>
          </p:cNvSpPr>
          <p:nvPr/>
        </p:nvSpPr>
        <p:spPr bwMode="auto">
          <a:xfrm>
            <a:off x="8803774" y="4514952"/>
            <a:ext cx="1142461" cy="1353259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5784" tIns="47893" rIns="95784" bIns="47893" anchor="ctr">
            <a:prstTxWarp prst="textNoShape">
              <a:avLst/>
            </a:prstTxWarp>
          </a:bodyPr>
          <a:lstStyle/>
          <a:p>
            <a:pPr marL="479473" defTabSz="479473">
              <a:spcAft>
                <a:spcPts val="1185"/>
              </a:spcAft>
            </a:pPr>
            <a:r>
              <a:rPr lang="en-US" sz="2200" dirty="0"/>
              <a:t>28A</a:t>
            </a:r>
            <a:br>
              <a:rPr lang="en-US" sz="2200" dirty="0"/>
            </a:br>
            <a:r>
              <a:rPr lang="en-US" sz="2200" dirty="0"/>
              <a:t>140n</a:t>
            </a:r>
            <a:r>
              <a:rPr lang="en-US" sz="2200" dirty="0">
                <a:ea typeface="Times New Roman" pitchFamily="-110" charset="0"/>
                <a:cs typeface="Times New Roman" pitchFamily="-110" charset="0"/>
              </a:rPr>
              <a:t>s</a:t>
            </a:r>
            <a:br>
              <a:rPr lang="en-US" sz="2200" dirty="0">
                <a:ea typeface="Times New Roman" pitchFamily="-110" charset="0"/>
                <a:cs typeface="Times New Roman" pitchFamily="-110" charset="0"/>
              </a:rPr>
            </a:br>
            <a:r>
              <a:rPr lang="en-US" sz="2200" dirty="0">
                <a:ea typeface="Times New Roman" pitchFamily="-110" charset="0"/>
                <a:cs typeface="Times New Roman" pitchFamily="-110" charset="0"/>
              </a:rPr>
              <a:t>150 </a:t>
            </a:r>
            <a:r>
              <a:rPr lang="en-US" sz="2200" dirty="0" err="1">
                <a:ea typeface="Times New Roman" pitchFamily="-110" charset="0"/>
                <a:cs typeface="Times New Roman" pitchFamily="-110" charset="0"/>
              </a:rPr>
              <a:t>MeV</a:t>
            </a:r>
            <a:endParaRPr lang="en-US" sz="2200" dirty="0">
              <a:ea typeface="Times New Roman" pitchFamily="-110" charset="0"/>
              <a:cs typeface="Times New Roman" pitchFamily="-110" charset="0"/>
            </a:endParaRPr>
          </a:p>
        </p:txBody>
      </p:sp>
      <p:sp>
        <p:nvSpPr>
          <p:cNvPr id="48" name="AutoShape 7"/>
          <p:cNvSpPr>
            <a:spLocks noChangeArrowheads="1"/>
          </p:cNvSpPr>
          <p:nvPr/>
        </p:nvSpPr>
        <p:spPr bwMode="auto">
          <a:xfrm>
            <a:off x="4679250" y="5131411"/>
            <a:ext cx="779760" cy="301882"/>
          </a:xfrm>
          <a:prstGeom prst="roundRect">
            <a:avLst>
              <a:gd name="adj" fmla="val 51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4276" tIns="49024" rIns="94276" bIns="49024">
            <a:prstTxWarp prst="textNoShape">
              <a:avLst/>
            </a:prstTxWarp>
            <a:spAutoFit/>
          </a:bodyPr>
          <a:lstStyle/>
          <a:p>
            <a:pPr defTabSz="957197" eaLnBrk="0">
              <a:buSzPct val="45000"/>
            </a:pPr>
            <a:r>
              <a:rPr lang="en-GB" sz="1400" b="1" dirty="0" err="1">
                <a:solidFill>
                  <a:srgbClr val="0000FF"/>
                </a:solidFill>
                <a:latin typeface="Comic Sans MS" pitchFamily="-110" charset="0"/>
              </a:rPr>
              <a:t>Califes</a:t>
            </a:r>
            <a:endParaRPr lang="en-GB" sz="1400" b="1" dirty="0">
              <a:solidFill>
                <a:srgbClr val="0000FF"/>
              </a:solidFill>
              <a:latin typeface="Comic Sans MS" pitchFamily="-110" charset="0"/>
            </a:endParaRPr>
          </a:p>
        </p:txBody>
      </p:sp>
      <p:sp>
        <p:nvSpPr>
          <p:cNvPr id="49" name="AutoShape 7"/>
          <p:cNvSpPr>
            <a:spLocks noChangeArrowheads="1"/>
          </p:cNvSpPr>
          <p:nvPr/>
        </p:nvSpPr>
        <p:spPr bwMode="auto">
          <a:xfrm>
            <a:off x="3924021" y="5171450"/>
            <a:ext cx="536642" cy="301882"/>
          </a:xfrm>
          <a:prstGeom prst="roundRect">
            <a:avLst>
              <a:gd name="adj" fmla="val 51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4276" tIns="49024" rIns="94276" bIns="49024">
            <a:prstTxWarp prst="textNoShape">
              <a:avLst/>
            </a:prstTxWarp>
            <a:spAutoFit/>
          </a:bodyPr>
          <a:lstStyle/>
          <a:p>
            <a:pPr defTabSz="957197" eaLnBrk="0">
              <a:buSzPct val="45000"/>
            </a:pPr>
            <a:r>
              <a:rPr lang="en-GB" sz="1400" b="1" dirty="0">
                <a:solidFill>
                  <a:srgbClr val="0000FF"/>
                </a:solidFill>
                <a:latin typeface="Comic Sans MS" pitchFamily="-110" charset="0"/>
              </a:rPr>
              <a:t>TBL</a:t>
            </a:r>
          </a:p>
        </p:txBody>
      </p:sp>
      <p:sp>
        <p:nvSpPr>
          <p:cNvPr id="50" name="AutoShape 7"/>
          <p:cNvSpPr>
            <a:spLocks noChangeArrowheads="1"/>
          </p:cNvSpPr>
          <p:nvPr/>
        </p:nvSpPr>
        <p:spPr bwMode="auto">
          <a:xfrm>
            <a:off x="2722702" y="5137665"/>
            <a:ext cx="677894" cy="301882"/>
          </a:xfrm>
          <a:prstGeom prst="roundRect">
            <a:avLst>
              <a:gd name="adj" fmla="val 51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4276" tIns="49024" rIns="94276" bIns="49024">
            <a:prstTxWarp prst="textNoShape">
              <a:avLst/>
            </a:prstTxWarp>
            <a:spAutoFit/>
          </a:bodyPr>
          <a:lstStyle/>
          <a:p>
            <a:pPr defTabSz="957197" eaLnBrk="0">
              <a:buSzPct val="45000"/>
            </a:pPr>
            <a:r>
              <a:rPr lang="en-GB" sz="1400" b="1" dirty="0">
                <a:solidFill>
                  <a:srgbClr val="0000FF"/>
                </a:solidFill>
                <a:latin typeface="Comic Sans MS" pitchFamily="-110" charset="0"/>
              </a:rPr>
              <a:t>TBTS</a:t>
            </a:r>
          </a:p>
        </p:txBody>
      </p:sp>
      <p:grpSp>
        <p:nvGrpSpPr>
          <p:cNvPr id="5" name="Group 69"/>
          <p:cNvGrpSpPr/>
          <p:nvPr/>
        </p:nvGrpSpPr>
        <p:grpSpPr>
          <a:xfrm>
            <a:off x="614865" y="3612699"/>
            <a:ext cx="7679787" cy="3668034"/>
            <a:chOff x="490538" y="2604722"/>
            <a:chExt cx="8356600" cy="3923259"/>
          </a:xfrm>
        </p:grpSpPr>
        <p:sp>
          <p:nvSpPr>
            <p:cNvPr id="59" name="Line 16"/>
            <p:cNvSpPr>
              <a:spLocks noChangeShapeType="1"/>
            </p:cNvSpPr>
            <p:nvPr/>
          </p:nvSpPr>
          <p:spPr bwMode="auto">
            <a:xfrm flipH="1">
              <a:off x="515937" y="2693987"/>
              <a:ext cx="2432050" cy="1436689"/>
            </a:xfrm>
            <a:prstGeom prst="line">
              <a:avLst/>
            </a:prstGeom>
            <a:noFill/>
            <a:ln w="38100">
              <a:solidFill>
                <a:srgbClr val="00CC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Line 17"/>
            <p:cNvSpPr>
              <a:spLocks noChangeShapeType="1"/>
            </p:cNvSpPr>
            <p:nvPr/>
          </p:nvSpPr>
          <p:spPr bwMode="auto">
            <a:xfrm>
              <a:off x="6254238" y="2693987"/>
              <a:ext cx="2526268" cy="1436689"/>
            </a:xfrm>
            <a:prstGeom prst="line">
              <a:avLst/>
            </a:prstGeom>
            <a:noFill/>
            <a:ln w="38100">
              <a:solidFill>
                <a:srgbClr val="00CC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2" name="Picture 2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90538" y="4152879"/>
              <a:ext cx="8356600" cy="2017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" name="Rectangle 22"/>
            <p:cNvSpPr>
              <a:spLocks noChangeArrowheads="1"/>
            </p:cNvSpPr>
            <p:nvPr/>
          </p:nvSpPr>
          <p:spPr bwMode="auto">
            <a:xfrm>
              <a:off x="2947988" y="2604722"/>
              <a:ext cx="3306250" cy="711792"/>
            </a:xfrm>
            <a:prstGeom prst="rect">
              <a:avLst/>
            </a:prstGeom>
            <a:solidFill>
              <a:srgbClr val="3366FF">
                <a:alpha val="20000"/>
              </a:srgbClr>
            </a:solidFill>
            <a:ln w="28575">
              <a:solidFill>
                <a:srgbClr val="00CC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spcAft>
                  <a:spcPts val="1185"/>
                </a:spcAft>
              </a:pPr>
              <a:endParaRPr lang="en-US" dirty="0">
                <a:latin typeface="Times New Roman" pitchFamily="-110" charset="0"/>
              </a:endParaRPr>
            </a:p>
          </p:txBody>
        </p:sp>
        <p:sp>
          <p:nvSpPr>
            <p:cNvPr id="64" name="Text Box 23"/>
            <p:cNvSpPr txBox="1">
              <a:spLocks noChangeArrowheads="1"/>
            </p:cNvSpPr>
            <p:nvPr/>
          </p:nvSpPr>
          <p:spPr bwMode="auto">
            <a:xfrm>
              <a:off x="3592180" y="3724459"/>
              <a:ext cx="3139897" cy="439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1185"/>
                </a:spcAft>
              </a:pPr>
              <a:r>
                <a:rPr lang="en-GB" sz="2200" dirty="0">
                  <a:solidFill>
                    <a:srgbClr val="0000FF"/>
                  </a:solidFill>
                </a:rPr>
                <a:t>Test Beam Line - TBL</a:t>
              </a:r>
              <a:endParaRPr lang="en-US" sz="2200" dirty="0">
                <a:solidFill>
                  <a:srgbClr val="0000FF"/>
                </a:solidFill>
              </a:endParaRPr>
            </a:p>
          </p:txBody>
        </p:sp>
        <p:sp>
          <p:nvSpPr>
            <p:cNvPr id="65" name="Text Box 24"/>
            <p:cNvSpPr txBox="1">
              <a:spLocks noChangeArrowheads="1"/>
            </p:cNvSpPr>
            <p:nvPr/>
          </p:nvSpPr>
          <p:spPr bwMode="auto">
            <a:xfrm>
              <a:off x="498476" y="6088235"/>
              <a:ext cx="4222673" cy="439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1185"/>
                </a:spcAft>
              </a:pPr>
              <a:r>
                <a:rPr lang="en-GB" sz="2200" dirty="0">
                  <a:solidFill>
                    <a:srgbClr val="0000FF"/>
                  </a:solidFill>
                </a:rPr>
                <a:t>Two Beam Test Stand - TBTS</a:t>
              </a:r>
              <a:endParaRPr lang="en-US" sz="2200" dirty="0">
                <a:solidFill>
                  <a:srgbClr val="0000FF"/>
                </a:solidFill>
              </a:endParaRPr>
            </a:p>
          </p:txBody>
        </p:sp>
        <p:sp>
          <p:nvSpPr>
            <p:cNvPr id="66" name="Text Box 25"/>
            <p:cNvSpPr txBox="1">
              <a:spLocks noChangeArrowheads="1"/>
            </p:cNvSpPr>
            <p:nvPr/>
          </p:nvSpPr>
          <p:spPr bwMode="auto">
            <a:xfrm>
              <a:off x="5212890" y="6088236"/>
              <a:ext cx="3319463" cy="439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1185"/>
                </a:spcAft>
              </a:pPr>
              <a:r>
                <a:rPr lang="en-GB" sz="2200" dirty="0">
                  <a:solidFill>
                    <a:srgbClr val="0000FF"/>
                  </a:solidFill>
                </a:rPr>
                <a:t>Probe Beam - CALIFES</a:t>
              </a:r>
              <a:endParaRPr lang="en-US" sz="2200" dirty="0">
                <a:solidFill>
                  <a:srgbClr val="0000FF"/>
                </a:solidFill>
              </a:endParaRPr>
            </a:p>
          </p:txBody>
        </p:sp>
        <p:sp>
          <p:nvSpPr>
            <p:cNvPr id="67" name="Line 26"/>
            <p:cNvSpPr>
              <a:spLocks noChangeShapeType="1"/>
            </p:cNvSpPr>
            <p:nvPr/>
          </p:nvSpPr>
          <p:spPr bwMode="auto">
            <a:xfrm>
              <a:off x="5212891" y="4103854"/>
              <a:ext cx="725948" cy="3252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Line 27"/>
            <p:cNvSpPr>
              <a:spLocks noChangeShapeType="1"/>
            </p:cNvSpPr>
            <p:nvPr/>
          </p:nvSpPr>
          <p:spPr bwMode="auto">
            <a:xfrm flipV="1">
              <a:off x="2074863" y="5076825"/>
              <a:ext cx="873125" cy="11811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Line 28"/>
            <p:cNvSpPr>
              <a:spLocks noChangeShapeType="1"/>
            </p:cNvSpPr>
            <p:nvPr/>
          </p:nvSpPr>
          <p:spPr bwMode="auto">
            <a:xfrm flipH="1" flipV="1">
              <a:off x="6770688" y="5086350"/>
              <a:ext cx="174625" cy="11001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45"/>
          <p:cNvGrpSpPr>
            <a:grpSpLocks/>
          </p:cNvGrpSpPr>
          <p:nvPr/>
        </p:nvGrpSpPr>
        <p:grpSpPr bwMode="auto">
          <a:xfrm>
            <a:off x="927100" y="901700"/>
            <a:ext cx="8174038" cy="6110288"/>
            <a:chOff x="1390898" y="1323499"/>
            <a:chExt cx="7594157" cy="5687894"/>
          </a:xfrm>
        </p:grpSpPr>
        <p:sp>
          <p:nvSpPr>
            <p:cNvPr id="34821" name="Rectangle 2"/>
            <p:cNvSpPr>
              <a:spLocks noChangeArrowheads="1"/>
            </p:cNvSpPr>
            <p:nvPr/>
          </p:nvSpPr>
          <p:spPr bwMode="auto">
            <a:xfrm>
              <a:off x="1390898" y="1323499"/>
              <a:ext cx="7530095" cy="5687894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187E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100783" tIns="50392" rIns="100783" bIns="50392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822" name="Line 3"/>
            <p:cNvSpPr>
              <a:spLocks noChangeShapeType="1"/>
            </p:cNvSpPr>
            <p:nvPr/>
          </p:nvSpPr>
          <p:spPr bwMode="auto">
            <a:xfrm flipV="1">
              <a:off x="1938509" y="3058405"/>
              <a:ext cx="4142952" cy="33910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lIns="100783" tIns="50392" rIns="100783" bIns="50392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23" name="Oval 4"/>
            <p:cNvSpPr>
              <a:spLocks noChangeArrowheads="1"/>
            </p:cNvSpPr>
            <p:nvPr/>
          </p:nvSpPr>
          <p:spPr bwMode="auto">
            <a:xfrm rot="-2247610">
              <a:off x="5092964" y="2862329"/>
              <a:ext cx="836288" cy="581219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100783" tIns="50392" rIns="100783" bIns="50392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824" name="Freeform 5"/>
            <p:cNvSpPr>
              <a:spLocks/>
            </p:cNvSpPr>
            <p:nvPr/>
          </p:nvSpPr>
          <p:spPr bwMode="auto">
            <a:xfrm>
              <a:off x="5939749" y="1687638"/>
              <a:ext cx="1817789" cy="1495063"/>
            </a:xfrm>
            <a:custGeom>
              <a:avLst/>
              <a:gdLst>
                <a:gd name="T0" fmla="*/ 0 w 1039"/>
                <a:gd name="T1" fmla="*/ 2147483647 h 854"/>
                <a:gd name="T2" fmla="*/ 2147483647 w 1039"/>
                <a:gd name="T3" fmla="*/ 2147483647 h 854"/>
                <a:gd name="T4" fmla="*/ 2147483647 w 1039"/>
                <a:gd name="T5" fmla="*/ 2147483647 h 854"/>
                <a:gd name="T6" fmla="*/ 2147483647 w 1039"/>
                <a:gd name="T7" fmla="*/ 2147483647 h 854"/>
                <a:gd name="T8" fmla="*/ 2147483647 w 1039"/>
                <a:gd name="T9" fmla="*/ 2147483647 h 854"/>
                <a:gd name="T10" fmla="*/ 2147483647 w 1039"/>
                <a:gd name="T11" fmla="*/ 2147483647 h 854"/>
                <a:gd name="T12" fmla="*/ 2147483647 w 1039"/>
                <a:gd name="T13" fmla="*/ 2147483647 h 854"/>
                <a:gd name="T14" fmla="*/ 2147483647 w 1039"/>
                <a:gd name="T15" fmla="*/ 2147483647 h 854"/>
                <a:gd name="T16" fmla="*/ 2147483647 w 1039"/>
                <a:gd name="T17" fmla="*/ 2147483647 h 854"/>
                <a:gd name="T18" fmla="*/ 2147483647 w 1039"/>
                <a:gd name="T19" fmla="*/ 2147483647 h 854"/>
                <a:gd name="T20" fmla="*/ 2147483647 w 1039"/>
                <a:gd name="T21" fmla="*/ 2147483647 h 854"/>
                <a:gd name="T22" fmla="*/ 2147483647 w 1039"/>
                <a:gd name="T23" fmla="*/ 2147483647 h 854"/>
                <a:gd name="T24" fmla="*/ 2147483647 w 1039"/>
                <a:gd name="T25" fmla="*/ 2147483647 h 854"/>
                <a:gd name="T26" fmla="*/ 2147483647 w 1039"/>
                <a:gd name="T27" fmla="*/ 2147483647 h 854"/>
                <a:gd name="T28" fmla="*/ 2147483647 w 1039"/>
                <a:gd name="T29" fmla="*/ 2147483647 h 854"/>
                <a:gd name="T30" fmla="*/ 2147483647 w 1039"/>
                <a:gd name="T31" fmla="*/ 2147483647 h 854"/>
                <a:gd name="T32" fmla="*/ 2147483647 w 1039"/>
                <a:gd name="T33" fmla="*/ 2147483647 h 854"/>
                <a:gd name="T34" fmla="*/ 2147483647 w 1039"/>
                <a:gd name="T35" fmla="*/ 2147483647 h 85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39"/>
                <a:gd name="T55" fmla="*/ 0 h 854"/>
                <a:gd name="T56" fmla="*/ 1039 w 1039"/>
                <a:gd name="T57" fmla="*/ 854 h 85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39" h="854">
                  <a:moveTo>
                    <a:pt x="0" y="854"/>
                  </a:moveTo>
                  <a:cubicBezTo>
                    <a:pt x="12" y="833"/>
                    <a:pt x="69" y="795"/>
                    <a:pt x="72" y="728"/>
                  </a:cubicBezTo>
                  <a:cubicBezTo>
                    <a:pt x="75" y="661"/>
                    <a:pt x="11" y="516"/>
                    <a:pt x="18" y="449"/>
                  </a:cubicBezTo>
                  <a:cubicBezTo>
                    <a:pt x="25" y="382"/>
                    <a:pt x="74" y="359"/>
                    <a:pt x="114" y="323"/>
                  </a:cubicBezTo>
                  <a:cubicBezTo>
                    <a:pt x="154" y="287"/>
                    <a:pt x="200" y="278"/>
                    <a:pt x="260" y="235"/>
                  </a:cubicBezTo>
                  <a:cubicBezTo>
                    <a:pt x="320" y="192"/>
                    <a:pt x="408" y="103"/>
                    <a:pt x="474" y="65"/>
                  </a:cubicBezTo>
                  <a:cubicBezTo>
                    <a:pt x="540" y="27"/>
                    <a:pt x="593" y="0"/>
                    <a:pt x="657" y="8"/>
                  </a:cubicBezTo>
                  <a:cubicBezTo>
                    <a:pt x="721" y="16"/>
                    <a:pt x="801" y="75"/>
                    <a:pt x="861" y="116"/>
                  </a:cubicBezTo>
                  <a:cubicBezTo>
                    <a:pt x="921" y="157"/>
                    <a:pt x="995" y="194"/>
                    <a:pt x="1017" y="254"/>
                  </a:cubicBezTo>
                  <a:cubicBezTo>
                    <a:pt x="1039" y="314"/>
                    <a:pt x="1037" y="400"/>
                    <a:pt x="993" y="473"/>
                  </a:cubicBezTo>
                  <a:cubicBezTo>
                    <a:pt x="949" y="546"/>
                    <a:pt x="824" y="638"/>
                    <a:pt x="753" y="695"/>
                  </a:cubicBezTo>
                  <a:cubicBezTo>
                    <a:pt x="682" y="752"/>
                    <a:pt x="632" y="797"/>
                    <a:pt x="567" y="818"/>
                  </a:cubicBezTo>
                  <a:cubicBezTo>
                    <a:pt x="502" y="839"/>
                    <a:pt x="421" y="837"/>
                    <a:pt x="360" y="821"/>
                  </a:cubicBezTo>
                  <a:cubicBezTo>
                    <a:pt x="299" y="805"/>
                    <a:pt x="243" y="756"/>
                    <a:pt x="201" y="722"/>
                  </a:cubicBezTo>
                  <a:cubicBezTo>
                    <a:pt x="159" y="688"/>
                    <a:pt x="128" y="655"/>
                    <a:pt x="108" y="614"/>
                  </a:cubicBezTo>
                  <a:cubicBezTo>
                    <a:pt x="88" y="573"/>
                    <a:pt x="77" y="518"/>
                    <a:pt x="78" y="476"/>
                  </a:cubicBezTo>
                  <a:cubicBezTo>
                    <a:pt x="79" y="434"/>
                    <a:pt x="90" y="394"/>
                    <a:pt x="114" y="359"/>
                  </a:cubicBezTo>
                  <a:cubicBezTo>
                    <a:pt x="138" y="324"/>
                    <a:pt x="202" y="283"/>
                    <a:pt x="225" y="26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lIns="100783" tIns="50392" rIns="100783" bIns="50392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825" name="Freeform 6"/>
            <p:cNvSpPr>
              <a:spLocks/>
            </p:cNvSpPr>
            <p:nvPr/>
          </p:nvSpPr>
          <p:spPr bwMode="auto">
            <a:xfrm>
              <a:off x="6060467" y="3014636"/>
              <a:ext cx="157460" cy="56021"/>
            </a:xfrm>
            <a:custGeom>
              <a:avLst/>
              <a:gdLst>
                <a:gd name="T0" fmla="*/ 0 w 90"/>
                <a:gd name="T1" fmla="*/ 2147483647 h 32"/>
                <a:gd name="T2" fmla="*/ 2147483647 w 90"/>
                <a:gd name="T3" fmla="*/ 2147483647 h 32"/>
                <a:gd name="T4" fmla="*/ 2147483647 w 90"/>
                <a:gd name="T5" fmla="*/ 0 h 32"/>
                <a:gd name="T6" fmla="*/ 0 60000 65536"/>
                <a:gd name="T7" fmla="*/ 0 60000 65536"/>
                <a:gd name="T8" fmla="*/ 0 60000 65536"/>
                <a:gd name="T9" fmla="*/ 0 w 90"/>
                <a:gd name="T10" fmla="*/ 0 h 32"/>
                <a:gd name="T11" fmla="*/ 90 w 90"/>
                <a:gd name="T12" fmla="*/ 32 h 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0" h="32">
                  <a:moveTo>
                    <a:pt x="0" y="32"/>
                  </a:moveTo>
                  <a:lnTo>
                    <a:pt x="42" y="12"/>
                  </a:lnTo>
                  <a:lnTo>
                    <a:pt x="90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lIns="100783" tIns="50392" rIns="100783" bIns="50392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826" name="Freeform 7"/>
            <p:cNvSpPr>
              <a:spLocks/>
            </p:cNvSpPr>
            <p:nvPr/>
          </p:nvSpPr>
          <p:spPr bwMode="auto">
            <a:xfrm>
              <a:off x="3945254" y="2841323"/>
              <a:ext cx="3390642" cy="2489438"/>
            </a:xfrm>
            <a:custGeom>
              <a:avLst/>
              <a:gdLst>
                <a:gd name="T0" fmla="*/ 2147483647 w 1938"/>
                <a:gd name="T1" fmla="*/ 0 h 1422"/>
                <a:gd name="T2" fmla="*/ 2147483647 w 1938"/>
                <a:gd name="T3" fmla="*/ 2147483647 h 1422"/>
                <a:gd name="T4" fmla="*/ 2147483647 w 1938"/>
                <a:gd name="T5" fmla="*/ 2147483647 h 1422"/>
                <a:gd name="T6" fmla="*/ 2147483647 w 1938"/>
                <a:gd name="T7" fmla="*/ 2147483647 h 1422"/>
                <a:gd name="T8" fmla="*/ 2147483647 w 1938"/>
                <a:gd name="T9" fmla="*/ 2147483647 h 1422"/>
                <a:gd name="T10" fmla="*/ 0 w 1938"/>
                <a:gd name="T11" fmla="*/ 2147483647 h 14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38"/>
                <a:gd name="T19" fmla="*/ 0 h 1422"/>
                <a:gd name="T20" fmla="*/ 1938 w 1938"/>
                <a:gd name="T21" fmla="*/ 1422 h 14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38" h="1422">
                  <a:moveTo>
                    <a:pt x="1938" y="0"/>
                  </a:moveTo>
                  <a:cubicBezTo>
                    <a:pt x="1910" y="25"/>
                    <a:pt x="1829" y="98"/>
                    <a:pt x="1767" y="150"/>
                  </a:cubicBezTo>
                  <a:cubicBezTo>
                    <a:pt x="1705" y="202"/>
                    <a:pt x="1650" y="243"/>
                    <a:pt x="1563" y="312"/>
                  </a:cubicBezTo>
                  <a:cubicBezTo>
                    <a:pt x="1476" y="381"/>
                    <a:pt x="1346" y="508"/>
                    <a:pt x="1242" y="564"/>
                  </a:cubicBezTo>
                  <a:cubicBezTo>
                    <a:pt x="1138" y="620"/>
                    <a:pt x="1143" y="508"/>
                    <a:pt x="936" y="651"/>
                  </a:cubicBezTo>
                  <a:cubicBezTo>
                    <a:pt x="729" y="794"/>
                    <a:pt x="195" y="1261"/>
                    <a:pt x="0" y="1422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lIns="100783" tIns="50392" rIns="100783" bIns="50392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827" name="Freeform 8"/>
            <p:cNvSpPr>
              <a:spLocks/>
            </p:cNvSpPr>
            <p:nvPr/>
          </p:nvSpPr>
          <p:spPr bwMode="auto">
            <a:xfrm>
              <a:off x="4401888" y="4254103"/>
              <a:ext cx="822292" cy="807055"/>
            </a:xfrm>
            <a:custGeom>
              <a:avLst/>
              <a:gdLst>
                <a:gd name="T0" fmla="*/ 2147483647 w 470"/>
                <a:gd name="T1" fmla="*/ 0 h 461"/>
                <a:gd name="T2" fmla="*/ 2147483647 w 470"/>
                <a:gd name="T3" fmla="*/ 2147483647 h 461"/>
                <a:gd name="T4" fmla="*/ 2147483647 w 470"/>
                <a:gd name="T5" fmla="*/ 2147483647 h 461"/>
                <a:gd name="T6" fmla="*/ 2147483647 w 470"/>
                <a:gd name="T7" fmla="*/ 2147483647 h 461"/>
                <a:gd name="T8" fmla="*/ 0 w 470"/>
                <a:gd name="T9" fmla="*/ 2147483647 h 4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0"/>
                <a:gd name="T16" fmla="*/ 0 h 461"/>
                <a:gd name="T17" fmla="*/ 470 w 470"/>
                <a:gd name="T18" fmla="*/ 461 h 4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0" h="461">
                  <a:moveTo>
                    <a:pt x="470" y="0"/>
                  </a:moveTo>
                  <a:cubicBezTo>
                    <a:pt x="462" y="8"/>
                    <a:pt x="433" y="27"/>
                    <a:pt x="420" y="50"/>
                  </a:cubicBezTo>
                  <a:cubicBezTo>
                    <a:pt x="407" y="73"/>
                    <a:pt x="421" y="103"/>
                    <a:pt x="389" y="141"/>
                  </a:cubicBezTo>
                  <a:cubicBezTo>
                    <a:pt x="357" y="179"/>
                    <a:pt x="294" y="225"/>
                    <a:pt x="229" y="278"/>
                  </a:cubicBezTo>
                  <a:cubicBezTo>
                    <a:pt x="164" y="331"/>
                    <a:pt x="48" y="423"/>
                    <a:pt x="0" y="461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lIns="100783" tIns="50392" rIns="100783" bIns="50392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828" name="Freeform 9"/>
            <p:cNvSpPr>
              <a:spLocks/>
            </p:cNvSpPr>
            <p:nvPr/>
          </p:nvSpPr>
          <p:spPr bwMode="auto">
            <a:xfrm>
              <a:off x="4498114" y="4297872"/>
              <a:ext cx="981501" cy="808805"/>
            </a:xfrm>
            <a:custGeom>
              <a:avLst/>
              <a:gdLst>
                <a:gd name="T0" fmla="*/ 2147483647 w 561"/>
                <a:gd name="T1" fmla="*/ 0 h 462"/>
                <a:gd name="T2" fmla="*/ 0 w 561"/>
                <a:gd name="T3" fmla="*/ 2147483647 h 462"/>
                <a:gd name="T4" fmla="*/ 0 60000 65536"/>
                <a:gd name="T5" fmla="*/ 0 60000 65536"/>
                <a:gd name="T6" fmla="*/ 0 w 561"/>
                <a:gd name="T7" fmla="*/ 0 h 462"/>
                <a:gd name="T8" fmla="*/ 561 w 561"/>
                <a:gd name="T9" fmla="*/ 462 h 46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61" h="462">
                  <a:moveTo>
                    <a:pt x="561" y="0"/>
                  </a:moveTo>
                  <a:lnTo>
                    <a:pt x="0" y="462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lIns="100783" tIns="50392" rIns="100783" bIns="50392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829" name="Freeform 10"/>
            <p:cNvSpPr>
              <a:spLocks/>
            </p:cNvSpPr>
            <p:nvPr/>
          </p:nvSpPr>
          <p:spPr bwMode="auto">
            <a:xfrm>
              <a:off x="3040732" y="5220467"/>
              <a:ext cx="248437" cy="336127"/>
            </a:xfrm>
            <a:custGeom>
              <a:avLst/>
              <a:gdLst>
                <a:gd name="T0" fmla="*/ 0 w 142"/>
                <a:gd name="T1" fmla="*/ 2147483647 h 192"/>
                <a:gd name="T2" fmla="*/ 2147483647 w 142"/>
                <a:gd name="T3" fmla="*/ 2147483647 h 192"/>
                <a:gd name="T4" fmla="*/ 2147483647 w 142"/>
                <a:gd name="T5" fmla="*/ 2147483647 h 192"/>
                <a:gd name="T6" fmla="*/ 2147483647 w 142"/>
                <a:gd name="T7" fmla="*/ 2147483647 h 192"/>
                <a:gd name="T8" fmla="*/ 2147483647 w 142"/>
                <a:gd name="T9" fmla="*/ 0 h 1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2"/>
                <a:gd name="T16" fmla="*/ 0 h 192"/>
                <a:gd name="T17" fmla="*/ 142 w 142"/>
                <a:gd name="T18" fmla="*/ 192 h 1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2" h="192">
                  <a:moveTo>
                    <a:pt x="0" y="192"/>
                  </a:moveTo>
                  <a:cubicBezTo>
                    <a:pt x="12" y="180"/>
                    <a:pt x="56" y="143"/>
                    <a:pt x="72" y="119"/>
                  </a:cubicBezTo>
                  <a:cubicBezTo>
                    <a:pt x="88" y="95"/>
                    <a:pt x="89" y="63"/>
                    <a:pt x="96" y="48"/>
                  </a:cubicBezTo>
                  <a:cubicBezTo>
                    <a:pt x="103" y="33"/>
                    <a:pt x="104" y="35"/>
                    <a:pt x="112" y="27"/>
                  </a:cubicBezTo>
                  <a:cubicBezTo>
                    <a:pt x="120" y="19"/>
                    <a:pt x="137" y="4"/>
                    <a:pt x="142" y="0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lIns="100783" tIns="50392" rIns="100783" bIns="50392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830" name="Freeform 11"/>
            <p:cNvSpPr>
              <a:spLocks/>
            </p:cNvSpPr>
            <p:nvPr/>
          </p:nvSpPr>
          <p:spPr bwMode="auto">
            <a:xfrm>
              <a:off x="4676569" y="3902221"/>
              <a:ext cx="227442" cy="313368"/>
            </a:xfrm>
            <a:custGeom>
              <a:avLst/>
              <a:gdLst>
                <a:gd name="T0" fmla="*/ 0 w 130"/>
                <a:gd name="T1" fmla="*/ 2147483647 h 179"/>
                <a:gd name="T2" fmla="*/ 2147483647 w 130"/>
                <a:gd name="T3" fmla="*/ 2147483647 h 179"/>
                <a:gd name="T4" fmla="*/ 2147483647 w 130"/>
                <a:gd name="T5" fmla="*/ 2147483647 h 179"/>
                <a:gd name="T6" fmla="*/ 2147483647 w 130"/>
                <a:gd name="T7" fmla="*/ 2147483647 h 179"/>
                <a:gd name="T8" fmla="*/ 2147483647 w 130"/>
                <a:gd name="T9" fmla="*/ 0 h 1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0"/>
                <a:gd name="T16" fmla="*/ 0 h 179"/>
                <a:gd name="T17" fmla="*/ 130 w 130"/>
                <a:gd name="T18" fmla="*/ 179 h 1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0" h="179">
                  <a:moveTo>
                    <a:pt x="0" y="179"/>
                  </a:moveTo>
                  <a:cubicBezTo>
                    <a:pt x="12" y="167"/>
                    <a:pt x="56" y="129"/>
                    <a:pt x="72" y="106"/>
                  </a:cubicBezTo>
                  <a:cubicBezTo>
                    <a:pt x="88" y="83"/>
                    <a:pt x="88" y="54"/>
                    <a:pt x="94" y="39"/>
                  </a:cubicBezTo>
                  <a:cubicBezTo>
                    <a:pt x="100" y="24"/>
                    <a:pt x="104" y="24"/>
                    <a:pt x="110" y="17"/>
                  </a:cubicBezTo>
                  <a:cubicBezTo>
                    <a:pt x="116" y="10"/>
                    <a:pt x="126" y="4"/>
                    <a:pt x="130" y="0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lIns="100783" tIns="50392" rIns="100783" bIns="50392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831" name="Freeform 12"/>
            <p:cNvSpPr>
              <a:spLocks/>
            </p:cNvSpPr>
            <p:nvPr/>
          </p:nvSpPr>
          <p:spPr bwMode="auto">
            <a:xfrm>
              <a:off x="4862022" y="3739411"/>
              <a:ext cx="388402" cy="199575"/>
            </a:xfrm>
            <a:custGeom>
              <a:avLst/>
              <a:gdLst>
                <a:gd name="T0" fmla="*/ 2147483647 w 222"/>
                <a:gd name="T1" fmla="*/ 0 h 114"/>
                <a:gd name="T2" fmla="*/ 2147483647 w 222"/>
                <a:gd name="T3" fmla="*/ 2147483647 h 114"/>
                <a:gd name="T4" fmla="*/ 2147483647 w 222"/>
                <a:gd name="T5" fmla="*/ 2147483647 h 114"/>
                <a:gd name="T6" fmla="*/ 2147483647 w 222"/>
                <a:gd name="T7" fmla="*/ 2147483647 h 114"/>
                <a:gd name="T8" fmla="*/ 0 w 222"/>
                <a:gd name="T9" fmla="*/ 2147483647 h 1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2"/>
                <a:gd name="T16" fmla="*/ 0 h 114"/>
                <a:gd name="T17" fmla="*/ 222 w 222"/>
                <a:gd name="T18" fmla="*/ 114 h 1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2" h="114">
                  <a:moveTo>
                    <a:pt x="222" y="0"/>
                  </a:moveTo>
                  <a:cubicBezTo>
                    <a:pt x="207" y="10"/>
                    <a:pt x="163" y="50"/>
                    <a:pt x="136" y="62"/>
                  </a:cubicBezTo>
                  <a:cubicBezTo>
                    <a:pt x="109" y="74"/>
                    <a:pt x="75" y="68"/>
                    <a:pt x="58" y="72"/>
                  </a:cubicBezTo>
                  <a:cubicBezTo>
                    <a:pt x="41" y="76"/>
                    <a:pt x="41" y="82"/>
                    <a:pt x="31" y="89"/>
                  </a:cubicBezTo>
                  <a:cubicBezTo>
                    <a:pt x="21" y="96"/>
                    <a:pt x="6" y="109"/>
                    <a:pt x="0" y="114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lIns="100783" tIns="50392" rIns="100783" bIns="50392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832" name="Line 13"/>
            <p:cNvSpPr>
              <a:spLocks noChangeShapeType="1"/>
            </p:cNvSpPr>
            <p:nvPr/>
          </p:nvSpPr>
          <p:spPr bwMode="auto">
            <a:xfrm>
              <a:off x="3117711" y="5316756"/>
              <a:ext cx="379654" cy="31862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lIns="100783" tIns="50392" rIns="100783" bIns="50392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33" name="Line 14"/>
            <p:cNvSpPr>
              <a:spLocks noChangeShapeType="1"/>
            </p:cNvSpPr>
            <p:nvPr/>
          </p:nvSpPr>
          <p:spPr bwMode="auto">
            <a:xfrm flipV="1">
              <a:off x="3245429" y="5197709"/>
              <a:ext cx="0" cy="6827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lIns="100783" tIns="50392" rIns="100783" bIns="50392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34" name="Line 15"/>
            <p:cNvSpPr>
              <a:spLocks noChangeShapeType="1"/>
            </p:cNvSpPr>
            <p:nvPr/>
          </p:nvSpPr>
          <p:spPr bwMode="auto">
            <a:xfrm flipH="1">
              <a:off x="3114214" y="5199461"/>
              <a:ext cx="131217" cy="11729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lIns="100783" tIns="50392" rIns="100783" bIns="50392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35" name="Line 16"/>
            <p:cNvSpPr>
              <a:spLocks noChangeShapeType="1"/>
            </p:cNvSpPr>
            <p:nvPr/>
          </p:nvSpPr>
          <p:spPr bwMode="auto">
            <a:xfrm flipH="1">
              <a:off x="3493868" y="5644127"/>
              <a:ext cx="3499" cy="13480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lIns="100783" tIns="50392" rIns="100783" bIns="50392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36" name="Line 17"/>
            <p:cNvSpPr>
              <a:spLocks noChangeShapeType="1"/>
            </p:cNvSpPr>
            <p:nvPr/>
          </p:nvSpPr>
          <p:spPr bwMode="auto">
            <a:xfrm flipH="1">
              <a:off x="3387143" y="5764923"/>
              <a:ext cx="120720" cy="9628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lIns="100783" tIns="50392" rIns="100783" bIns="50392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37" name="Rectangle 18"/>
            <p:cNvSpPr>
              <a:spLocks noChangeArrowheads="1"/>
            </p:cNvSpPr>
            <p:nvPr/>
          </p:nvSpPr>
          <p:spPr bwMode="auto">
            <a:xfrm>
              <a:off x="1418892" y="1383023"/>
              <a:ext cx="4249674" cy="41659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100783" tIns="50392" rIns="100783" bIns="50392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200">
                  <a:solidFill>
                    <a:schemeClr val="bg1"/>
                  </a:solidFill>
                  <a:latin typeface="Arial" pitchFamily="-110" charset="0"/>
                </a:rPr>
                <a:t>CTF3 – R&amp;D Issues - where</a:t>
              </a:r>
            </a:p>
          </p:txBody>
        </p:sp>
        <p:grpSp>
          <p:nvGrpSpPr>
            <p:cNvPr id="34838" name="Group 57"/>
            <p:cNvGrpSpPr>
              <a:grpSpLocks/>
            </p:cNvGrpSpPr>
            <p:nvPr/>
          </p:nvGrpSpPr>
          <p:grpSpPr bwMode="auto">
            <a:xfrm>
              <a:off x="1614843" y="2303869"/>
              <a:ext cx="5943246" cy="3242222"/>
              <a:chOff x="923" y="1316"/>
              <a:chExt cx="3397" cy="1852"/>
            </a:xfrm>
          </p:grpSpPr>
          <p:sp>
            <p:nvSpPr>
              <p:cNvPr id="34858" name="Rectangle 23"/>
              <p:cNvSpPr>
                <a:spLocks noChangeArrowheads="1"/>
              </p:cNvSpPr>
              <p:nvPr/>
            </p:nvSpPr>
            <p:spPr bwMode="auto">
              <a:xfrm>
                <a:off x="1695" y="2404"/>
                <a:ext cx="595" cy="2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500">
                    <a:solidFill>
                      <a:schemeClr val="bg1"/>
                    </a:solidFill>
                    <a:latin typeface="Arial" pitchFamily="-110" charset="0"/>
                  </a:rPr>
                  <a:t>fully loaded</a:t>
                </a:r>
                <a:br>
                  <a:rPr lang="en-US" sz="1500">
                    <a:solidFill>
                      <a:schemeClr val="bg1"/>
                    </a:solidFill>
                    <a:latin typeface="Arial" pitchFamily="-110" charset="0"/>
                  </a:rPr>
                </a:br>
                <a:r>
                  <a:rPr lang="en-US" sz="1500">
                    <a:solidFill>
                      <a:schemeClr val="bg1"/>
                    </a:solidFill>
                    <a:latin typeface="Arial" pitchFamily="-110" charset="0"/>
                  </a:rPr>
                  <a:t>acceleration</a:t>
                </a:r>
                <a:endParaRPr sz="1500" noProof="1">
                  <a:solidFill>
                    <a:schemeClr val="bg1"/>
                  </a:solidFill>
                  <a:latin typeface="Arial" pitchFamily="-110" charset="0"/>
                </a:endParaRPr>
              </a:p>
            </p:txBody>
          </p:sp>
          <p:sp>
            <p:nvSpPr>
              <p:cNvPr id="34859" name="Rectangle 24"/>
              <p:cNvSpPr>
                <a:spLocks noChangeArrowheads="1"/>
              </p:cNvSpPr>
              <p:nvPr/>
            </p:nvSpPr>
            <p:spPr bwMode="auto">
              <a:xfrm>
                <a:off x="2130" y="1450"/>
                <a:ext cx="870" cy="1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500">
                    <a:solidFill>
                      <a:schemeClr val="bg1"/>
                    </a:solidFill>
                    <a:latin typeface="Arial" pitchFamily="-110" charset="0"/>
                  </a:rPr>
                  <a:t>recombination x 2</a:t>
                </a:r>
                <a:endParaRPr sz="1500" noProof="1">
                  <a:solidFill>
                    <a:schemeClr val="bg1"/>
                  </a:solidFill>
                  <a:latin typeface="Arial" pitchFamily="-110" charset="0"/>
                </a:endParaRPr>
              </a:p>
            </p:txBody>
          </p:sp>
          <p:sp>
            <p:nvSpPr>
              <p:cNvPr id="34860" name="Rectangle 25"/>
              <p:cNvSpPr>
                <a:spLocks noChangeArrowheads="1"/>
              </p:cNvSpPr>
              <p:nvPr/>
            </p:nvSpPr>
            <p:spPr bwMode="auto">
              <a:xfrm>
                <a:off x="923" y="3045"/>
                <a:ext cx="662" cy="1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500">
                    <a:solidFill>
                      <a:schemeClr val="bg1"/>
                    </a:solidFill>
                    <a:latin typeface="Arial" pitchFamily="-110" charset="0"/>
                  </a:rPr>
                  <a:t>phase-coding</a:t>
                </a:r>
                <a:endParaRPr sz="1500" noProof="1">
                  <a:solidFill>
                    <a:schemeClr val="bg1"/>
                  </a:solidFill>
                  <a:latin typeface="Arial" pitchFamily="-110" charset="0"/>
                </a:endParaRPr>
              </a:p>
            </p:txBody>
          </p:sp>
          <p:sp>
            <p:nvSpPr>
              <p:cNvPr id="34861" name="Rectangle 26"/>
              <p:cNvSpPr>
                <a:spLocks noChangeArrowheads="1"/>
              </p:cNvSpPr>
              <p:nvPr/>
            </p:nvSpPr>
            <p:spPr bwMode="auto">
              <a:xfrm>
                <a:off x="2077" y="2002"/>
                <a:ext cx="631" cy="2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500">
                    <a:solidFill>
                      <a:schemeClr val="bg1"/>
                    </a:solidFill>
                    <a:latin typeface="Arial" pitchFamily="-110" charset="0"/>
                  </a:rPr>
                  <a:t>bunch length</a:t>
                </a:r>
                <a:br>
                  <a:rPr lang="en-US" sz="1500">
                    <a:solidFill>
                      <a:schemeClr val="bg1"/>
                    </a:solidFill>
                    <a:latin typeface="Arial" pitchFamily="-110" charset="0"/>
                  </a:rPr>
                </a:br>
                <a:r>
                  <a:rPr lang="en-US" sz="1500">
                    <a:solidFill>
                      <a:schemeClr val="bg1"/>
                    </a:solidFill>
                    <a:latin typeface="Arial" pitchFamily="-110" charset="0"/>
                  </a:rPr>
                  <a:t>control</a:t>
                </a:r>
                <a:endParaRPr sz="1500" noProof="1">
                  <a:solidFill>
                    <a:schemeClr val="bg1"/>
                  </a:solidFill>
                  <a:latin typeface="Arial" pitchFamily="-110" charset="0"/>
                </a:endParaRPr>
              </a:p>
            </p:txBody>
          </p:sp>
          <p:sp>
            <p:nvSpPr>
              <p:cNvPr id="34862" name="Rectangle 27"/>
              <p:cNvSpPr>
                <a:spLocks noChangeArrowheads="1"/>
              </p:cNvSpPr>
              <p:nvPr/>
            </p:nvSpPr>
            <p:spPr bwMode="auto">
              <a:xfrm>
                <a:off x="3627" y="1316"/>
                <a:ext cx="693" cy="2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500">
                    <a:solidFill>
                      <a:schemeClr val="bg1"/>
                    </a:solidFill>
                    <a:latin typeface="Arial" pitchFamily="-110" charset="0"/>
                  </a:rPr>
                  <a:t>recombination</a:t>
                </a:r>
                <a:br>
                  <a:rPr lang="en-US" sz="1500">
                    <a:solidFill>
                      <a:schemeClr val="bg1"/>
                    </a:solidFill>
                    <a:latin typeface="Arial" pitchFamily="-110" charset="0"/>
                  </a:rPr>
                </a:br>
                <a:r>
                  <a:rPr lang="en-US" sz="1500">
                    <a:solidFill>
                      <a:schemeClr val="bg1"/>
                    </a:solidFill>
                    <a:latin typeface="Arial" pitchFamily="-110" charset="0"/>
                  </a:rPr>
                  <a:t>x 4</a:t>
                </a:r>
                <a:endParaRPr sz="1500" noProof="1">
                  <a:solidFill>
                    <a:schemeClr val="bg1"/>
                  </a:solidFill>
                  <a:latin typeface="Arial" pitchFamily="-110" charset="0"/>
                </a:endParaRPr>
              </a:p>
            </p:txBody>
          </p:sp>
          <p:sp>
            <p:nvSpPr>
              <p:cNvPr id="34863" name="Rectangle 28"/>
              <p:cNvSpPr>
                <a:spLocks noChangeArrowheads="1"/>
              </p:cNvSpPr>
              <p:nvPr/>
            </p:nvSpPr>
            <p:spPr bwMode="auto">
              <a:xfrm>
                <a:off x="3627" y="2095"/>
                <a:ext cx="625" cy="2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500">
                    <a:solidFill>
                      <a:schemeClr val="bg1"/>
                    </a:solidFill>
                    <a:latin typeface="Arial" pitchFamily="-110" charset="0"/>
                  </a:rPr>
                  <a:t>bunch</a:t>
                </a:r>
                <a:br>
                  <a:rPr lang="en-US" sz="1500">
                    <a:solidFill>
                      <a:schemeClr val="bg1"/>
                    </a:solidFill>
                    <a:latin typeface="Arial" pitchFamily="-110" charset="0"/>
                  </a:rPr>
                </a:br>
                <a:r>
                  <a:rPr lang="en-US" sz="1500">
                    <a:solidFill>
                      <a:schemeClr val="bg1"/>
                    </a:solidFill>
                    <a:latin typeface="Arial" pitchFamily="-110" charset="0"/>
                  </a:rPr>
                  <a:t>compression</a:t>
                </a:r>
                <a:endParaRPr sz="1500" noProof="1">
                  <a:solidFill>
                    <a:schemeClr val="bg1"/>
                  </a:solidFill>
                  <a:latin typeface="Arial" pitchFamily="-110" charset="0"/>
                </a:endParaRPr>
              </a:p>
            </p:txBody>
          </p:sp>
        </p:grpSp>
        <p:grpSp>
          <p:nvGrpSpPr>
            <p:cNvPr id="34839" name="Group 29"/>
            <p:cNvGrpSpPr>
              <a:grpSpLocks/>
            </p:cNvGrpSpPr>
            <p:nvPr/>
          </p:nvGrpSpPr>
          <p:grpSpPr bwMode="auto">
            <a:xfrm>
              <a:off x="5297656" y="4516701"/>
              <a:ext cx="782052" cy="428912"/>
              <a:chOff x="3296" y="3107"/>
              <a:chExt cx="447" cy="245"/>
            </a:xfrm>
          </p:grpSpPr>
          <p:sp>
            <p:nvSpPr>
              <p:cNvPr id="34856" name="Rectangle 30"/>
              <p:cNvSpPr>
                <a:spLocks noChangeArrowheads="1"/>
              </p:cNvSpPr>
              <p:nvPr/>
            </p:nvSpPr>
            <p:spPr bwMode="auto">
              <a:xfrm>
                <a:off x="3296" y="3107"/>
                <a:ext cx="446" cy="2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500">
                    <a:solidFill>
                      <a:srgbClr val="FFFF00"/>
                    </a:solidFill>
                    <a:latin typeface="Arial" pitchFamily="-110" charset="0"/>
                  </a:rPr>
                  <a:t>PETS</a:t>
                </a:r>
                <a:br>
                  <a:rPr lang="en-US" sz="1500">
                    <a:solidFill>
                      <a:srgbClr val="FFFF00"/>
                    </a:solidFill>
                    <a:latin typeface="Arial" pitchFamily="-110" charset="0"/>
                  </a:rPr>
                </a:br>
                <a:r>
                  <a:rPr lang="en-US" sz="1500">
                    <a:solidFill>
                      <a:srgbClr val="FFFF00"/>
                    </a:solidFill>
                    <a:latin typeface="Arial" pitchFamily="-110" charset="0"/>
                  </a:rPr>
                  <a:t>on-off</a:t>
                </a:r>
                <a:endParaRPr sz="1500" noProof="1">
                  <a:solidFill>
                    <a:srgbClr val="FFFF00"/>
                  </a:solidFill>
                  <a:latin typeface="Arial" pitchFamily="-110" charset="0"/>
                </a:endParaRPr>
              </a:p>
            </p:txBody>
          </p:sp>
          <p:sp>
            <p:nvSpPr>
              <p:cNvPr id="34857" name="Rectangle 31"/>
              <p:cNvSpPr>
                <a:spLocks noChangeArrowheads="1"/>
              </p:cNvSpPr>
              <p:nvPr/>
            </p:nvSpPr>
            <p:spPr bwMode="auto">
              <a:xfrm>
                <a:off x="3743" y="3107"/>
                <a:ext cx="0" cy="1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endParaRPr sz="1500" noProof="1">
                  <a:solidFill>
                    <a:schemeClr val="bg1"/>
                  </a:solidFill>
                  <a:latin typeface="Arial" pitchFamily="-110" charset="0"/>
                </a:endParaRPr>
              </a:p>
            </p:txBody>
          </p:sp>
        </p:grpSp>
        <p:grpSp>
          <p:nvGrpSpPr>
            <p:cNvPr id="34840" name="Group 32"/>
            <p:cNvGrpSpPr>
              <a:grpSpLocks/>
            </p:cNvGrpSpPr>
            <p:nvPr/>
          </p:nvGrpSpPr>
          <p:grpSpPr bwMode="auto">
            <a:xfrm>
              <a:off x="5686059" y="4985883"/>
              <a:ext cx="1315667" cy="428912"/>
              <a:chOff x="3620" y="3407"/>
              <a:chExt cx="752" cy="245"/>
            </a:xfrm>
          </p:grpSpPr>
          <p:sp>
            <p:nvSpPr>
              <p:cNvPr id="34854" name="Rectangle 33"/>
              <p:cNvSpPr>
                <a:spLocks noChangeArrowheads="1"/>
              </p:cNvSpPr>
              <p:nvPr/>
            </p:nvSpPr>
            <p:spPr bwMode="auto">
              <a:xfrm>
                <a:off x="3620" y="3407"/>
                <a:ext cx="595" cy="2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500">
                    <a:latin typeface="Arial" pitchFamily="-110" charset="0"/>
                  </a:rPr>
                  <a:t>two-beam</a:t>
                </a:r>
                <a:br>
                  <a:rPr lang="en-US" sz="1500">
                    <a:latin typeface="Arial" pitchFamily="-110" charset="0"/>
                  </a:rPr>
                </a:br>
                <a:r>
                  <a:rPr lang="en-US" sz="1500">
                    <a:latin typeface="Arial" pitchFamily="-110" charset="0"/>
                  </a:rPr>
                  <a:t>acceleration</a:t>
                </a:r>
                <a:endParaRPr sz="1500" noProof="1">
                  <a:latin typeface="Arial" pitchFamily="-110" charset="0"/>
                </a:endParaRPr>
              </a:p>
            </p:txBody>
          </p:sp>
          <p:sp>
            <p:nvSpPr>
              <p:cNvPr id="34855" name="Rectangle 34"/>
              <p:cNvSpPr>
                <a:spLocks noChangeArrowheads="1"/>
              </p:cNvSpPr>
              <p:nvPr/>
            </p:nvSpPr>
            <p:spPr bwMode="auto">
              <a:xfrm>
                <a:off x="4372" y="3426"/>
                <a:ext cx="0" cy="1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endParaRPr sz="1500" noProof="1">
                  <a:solidFill>
                    <a:schemeClr val="bg1"/>
                  </a:solidFill>
                  <a:latin typeface="Arial" pitchFamily="-110" charset="0"/>
                </a:endParaRPr>
              </a:p>
            </p:txBody>
          </p:sp>
        </p:grpSp>
        <p:grpSp>
          <p:nvGrpSpPr>
            <p:cNvPr id="34841" name="Group 58"/>
            <p:cNvGrpSpPr>
              <a:grpSpLocks/>
            </p:cNvGrpSpPr>
            <p:nvPr/>
          </p:nvGrpSpPr>
          <p:grpSpPr bwMode="auto">
            <a:xfrm>
              <a:off x="2979497" y="5019143"/>
              <a:ext cx="2974246" cy="1645619"/>
              <a:chOff x="1703" y="2867"/>
              <a:chExt cx="1700" cy="940"/>
            </a:xfrm>
          </p:grpSpPr>
          <p:grpSp>
            <p:nvGrpSpPr>
              <p:cNvPr id="34848" name="Group 19"/>
              <p:cNvGrpSpPr>
                <a:grpSpLocks/>
              </p:cNvGrpSpPr>
              <p:nvPr/>
            </p:nvGrpSpPr>
            <p:grpSpPr bwMode="auto">
              <a:xfrm>
                <a:off x="2689" y="2867"/>
                <a:ext cx="714" cy="245"/>
                <a:chOff x="2862" y="2817"/>
                <a:chExt cx="714" cy="245"/>
              </a:xfrm>
            </p:grpSpPr>
            <p:sp>
              <p:nvSpPr>
                <p:cNvPr id="34852" name="Rectangle 20"/>
                <p:cNvSpPr>
                  <a:spLocks noChangeArrowheads="1"/>
                </p:cNvSpPr>
                <p:nvPr/>
              </p:nvSpPr>
              <p:spPr bwMode="auto">
                <a:xfrm>
                  <a:off x="2862" y="2817"/>
                  <a:ext cx="483" cy="24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500">
                      <a:solidFill>
                        <a:srgbClr val="FF9900"/>
                      </a:solidFill>
                      <a:latin typeface="Arial" pitchFamily="-110" charset="0"/>
                    </a:rPr>
                    <a:t>structures</a:t>
                  </a:r>
                  <a:br>
                    <a:rPr lang="en-US" sz="1500">
                      <a:solidFill>
                        <a:srgbClr val="FF9900"/>
                      </a:solidFill>
                      <a:latin typeface="Arial" pitchFamily="-110" charset="0"/>
                    </a:rPr>
                  </a:br>
                  <a:r>
                    <a:rPr lang="en-US" sz="1500">
                      <a:solidFill>
                        <a:srgbClr val="FF9900"/>
                      </a:solidFill>
                      <a:latin typeface="Arial" pitchFamily="-110" charset="0"/>
                    </a:rPr>
                    <a:t>12 GHz</a:t>
                  </a:r>
                  <a:endParaRPr sz="1500" noProof="1">
                    <a:solidFill>
                      <a:srgbClr val="FF9900"/>
                    </a:solidFill>
                    <a:latin typeface="Arial" pitchFamily="-110" charset="0"/>
                  </a:endParaRPr>
                </a:p>
              </p:txBody>
            </p:sp>
            <p:sp>
              <p:nvSpPr>
                <p:cNvPr id="34853" name="Rectangle 21"/>
                <p:cNvSpPr>
                  <a:spLocks noChangeArrowheads="1"/>
                </p:cNvSpPr>
                <p:nvPr/>
              </p:nvSpPr>
              <p:spPr bwMode="auto">
                <a:xfrm>
                  <a:off x="3576" y="2865"/>
                  <a:ext cx="0" cy="12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endParaRPr sz="1500" noProof="1">
                    <a:solidFill>
                      <a:schemeClr val="bg1"/>
                    </a:solidFill>
                    <a:latin typeface="Arial" pitchFamily="-110" charset="0"/>
                  </a:endParaRPr>
                </a:p>
              </p:txBody>
            </p:sp>
          </p:grpSp>
          <p:grpSp>
            <p:nvGrpSpPr>
              <p:cNvPr id="34849" name="Group 35"/>
              <p:cNvGrpSpPr>
                <a:grpSpLocks/>
              </p:cNvGrpSpPr>
              <p:nvPr/>
            </p:nvGrpSpPr>
            <p:grpSpPr bwMode="auto">
              <a:xfrm>
                <a:off x="1703" y="3416"/>
                <a:ext cx="513" cy="391"/>
                <a:chOff x="1697" y="3541"/>
                <a:chExt cx="513" cy="391"/>
              </a:xfrm>
            </p:grpSpPr>
            <p:sp>
              <p:nvSpPr>
                <p:cNvPr id="34850" name="Rectangle 36"/>
                <p:cNvSpPr>
                  <a:spLocks noChangeArrowheads="1"/>
                </p:cNvSpPr>
                <p:nvPr/>
              </p:nvSpPr>
              <p:spPr bwMode="auto">
                <a:xfrm>
                  <a:off x="1697" y="3541"/>
                  <a:ext cx="513" cy="24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500">
                      <a:solidFill>
                        <a:srgbClr val="FF9900"/>
                      </a:solidFill>
                      <a:latin typeface="Arial" pitchFamily="-110" charset="0"/>
                    </a:rPr>
                    <a:t>structures </a:t>
                  </a:r>
                  <a:br>
                    <a:rPr lang="en-US" sz="1500">
                      <a:solidFill>
                        <a:srgbClr val="FF9900"/>
                      </a:solidFill>
                      <a:latin typeface="Arial" pitchFamily="-110" charset="0"/>
                    </a:rPr>
                  </a:br>
                  <a:r>
                    <a:rPr lang="en-US" sz="1500">
                      <a:solidFill>
                        <a:srgbClr val="FF9900"/>
                      </a:solidFill>
                      <a:latin typeface="Arial" pitchFamily="-110" charset="0"/>
                    </a:rPr>
                    <a:t>30 GHz</a:t>
                  </a:r>
                  <a:endParaRPr sz="1500" noProof="1">
                    <a:solidFill>
                      <a:srgbClr val="FF9900"/>
                    </a:solidFill>
                    <a:latin typeface="Arial" pitchFamily="-110" charset="0"/>
                  </a:endParaRPr>
                </a:p>
              </p:txBody>
            </p:sp>
            <p:sp>
              <p:nvSpPr>
                <p:cNvPr id="34851" name="Rectangle 37"/>
                <p:cNvSpPr>
                  <a:spLocks noChangeArrowheads="1"/>
                </p:cNvSpPr>
                <p:nvPr/>
              </p:nvSpPr>
              <p:spPr bwMode="auto">
                <a:xfrm>
                  <a:off x="2181" y="3809"/>
                  <a:ext cx="0" cy="12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endParaRPr sz="1500" noProof="1">
                    <a:solidFill>
                      <a:schemeClr val="bg1"/>
                    </a:solidFill>
                    <a:latin typeface="Arial" pitchFamily="-110" charset="0"/>
                  </a:endParaRPr>
                </a:p>
              </p:txBody>
            </p:sp>
          </p:grpSp>
        </p:grpSp>
        <p:grpSp>
          <p:nvGrpSpPr>
            <p:cNvPr id="34842" name="Group 38"/>
            <p:cNvGrpSpPr>
              <a:grpSpLocks/>
            </p:cNvGrpSpPr>
            <p:nvPr/>
          </p:nvGrpSpPr>
          <p:grpSpPr bwMode="auto">
            <a:xfrm>
              <a:off x="4174445" y="5181952"/>
              <a:ext cx="1082977" cy="1248221"/>
              <a:chOff x="2380" y="3085"/>
              <a:chExt cx="619" cy="713"/>
            </a:xfrm>
          </p:grpSpPr>
          <p:sp>
            <p:nvSpPr>
              <p:cNvPr id="34845" name="Rectangle 39"/>
              <p:cNvSpPr>
                <a:spLocks noChangeArrowheads="1"/>
              </p:cNvSpPr>
              <p:nvPr/>
            </p:nvSpPr>
            <p:spPr bwMode="auto">
              <a:xfrm>
                <a:off x="2380" y="3349"/>
                <a:ext cx="619" cy="2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500">
                    <a:solidFill>
                      <a:srgbClr val="99FF33"/>
                    </a:solidFill>
                    <a:latin typeface="Arial" pitchFamily="-110" charset="0"/>
                  </a:rPr>
                  <a:t>Deceleration</a:t>
                </a:r>
                <a:br>
                  <a:rPr lang="en-US" sz="1500">
                    <a:solidFill>
                      <a:srgbClr val="99FF33"/>
                    </a:solidFill>
                    <a:latin typeface="Arial" pitchFamily="-110" charset="0"/>
                  </a:rPr>
                </a:br>
                <a:r>
                  <a:rPr lang="en-US" sz="1500">
                    <a:solidFill>
                      <a:srgbClr val="99FF33"/>
                    </a:solidFill>
                    <a:latin typeface="Arial" pitchFamily="-110" charset="0"/>
                  </a:rPr>
                  <a:t>stability</a:t>
                </a:r>
                <a:endParaRPr sz="1500" noProof="1">
                  <a:solidFill>
                    <a:srgbClr val="99FF33"/>
                  </a:solidFill>
                  <a:latin typeface="Arial" pitchFamily="-110" charset="0"/>
                </a:endParaRPr>
              </a:p>
            </p:txBody>
          </p:sp>
          <p:sp>
            <p:nvSpPr>
              <p:cNvPr id="34846" name="Line 40"/>
              <p:cNvSpPr>
                <a:spLocks noChangeShapeType="1"/>
              </p:cNvSpPr>
              <p:nvPr/>
            </p:nvSpPr>
            <p:spPr bwMode="auto">
              <a:xfrm>
                <a:off x="2380" y="3085"/>
                <a:ext cx="130" cy="264"/>
              </a:xfrm>
              <a:prstGeom prst="line">
                <a:avLst/>
              </a:prstGeom>
              <a:noFill/>
              <a:ln w="9525">
                <a:solidFill>
                  <a:srgbClr val="99FF33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47" name="Rectangle 41"/>
              <p:cNvSpPr>
                <a:spLocks noChangeArrowheads="1"/>
              </p:cNvSpPr>
              <p:nvPr/>
            </p:nvSpPr>
            <p:spPr bwMode="auto">
              <a:xfrm>
                <a:off x="2887" y="3675"/>
                <a:ext cx="0" cy="1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endParaRPr sz="1500" noProof="1">
                  <a:solidFill>
                    <a:schemeClr val="bg1"/>
                  </a:solidFill>
                  <a:latin typeface="Arial" pitchFamily="-110" charset="0"/>
                </a:endParaRPr>
              </a:p>
            </p:txBody>
          </p:sp>
        </p:grpSp>
        <p:sp>
          <p:nvSpPr>
            <p:cNvPr id="34843" name="Rectangle 42"/>
            <p:cNvSpPr>
              <a:spLocks noChangeArrowheads="1"/>
            </p:cNvSpPr>
            <p:nvPr/>
          </p:nvSpPr>
          <p:spPr bwMode="auto">
            <a:xfrm>
              <a:off x="6739295" y="5479566"/>
              <a:ext cx="2245760" cy="1389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83" tIns="50392" rIns="100783" bIns="50392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500">
                  <a:solidFill>
                    <a:srgbClr val="FF9900"/>
                  </a:solidFill>
                  <a:latin typeface="Arial" pitchFamily="-110" charset="0"/>
                </a:rPr>
                <a:t>R1.1 – </a:t>
              </a:r>
              <a:r>
                <a:rPr lang="en-US" sz="1300">
                  <a:solidFill>
                    <a:srgbClr val="FF9900"/>
                  </a:solidFill>
                  <a:latin typeface="Arial" pitchFamily="-110" charset="0"/>
                </a:rPr>
                <a:t>structures</a:t>
              </a:r>
              <a:br>
                <a:rPr lang="en-US" sz="1300">
                  <a:solidFill>
                    <a:srgbClr val="FF9900"/>
                  </a:solidFill>
                  <a:latin typeface="Arial" pitchFamily="-110" charset="0"/>
                </a:rPr>
              </a:br>
              <a:r>
                <a:rPr lang="en-US" sz="1500">
                  <a:solidFill>
                    <a:schemeClr val="bg1"/>
                  </a:solidFill>
                  <a:latin typeface="Arial" pitchFamily="-110" charset="0"/>
                </a:rPr>
                <a:t>R1.2 – </a:t>
              </a:r>
              <a:r>
                <a:rPr lang="en-US" sz="1300">
                  <a:solidFill>
                    <a:schemeClr val="bg1"/>
                  </a:solidFill>
                  <a:latin typeface="Arial" pitchFamily="-110" charset="0"/>
                </a:rPr>
                <a:t>DB generation </a:t>
              </a:r>
              <a:br>
                <a:rPr lang="en-US" sz="1300">
                  <a:solidFill>
                    <a:schemeClr val="bg1"/>
                  </a:solidFill>
                  <a:latin typeface="Arial" pitchFamily="-110" charset="0"/>
                </a:rPr>
              </a:br>
              <a:r>
                <a:rPr lang="en-US" sz="1500">
                  <a:solidFill>
                    <a:srgbClr val="FFFF00"/>
                  </a:solidFill>
                  <a:latin typeface="Arial" pitchFamily="-110" charset="0"/>
                </a:rPr>
                <a:t>R1.3 –</a:t>
              </a:r>
              <a:r>
                <a:rPr lang="en-US" sz="1300">
                  <a:solidFill>
                    <a:srgbClr val="FFFF00"/>
                  </a:solidFill>
                  <a:latin typeface="Arial" pitchFamily="-110" charset="0"/>
                </a:rPr>
                <a:t> PETS on-off</a:t>
              </a:r>
              <a:br>
                <a:rPr lang="en-US" sz="1300">
                  <a:solidFill>
                    <a:srgbClr val="FFFF00"/>
                  </a:solidFill>
                  <a:latin typeface="Arial" pitchFamily="-110" charset="0"/>
                </a:rPr>
              </a:br>
              <a:r>
                <a:rPr lang="en-US" sz="1500">
                  <a:solidFill>
                    <a:srgbClr val="FF9900"/>
                  </a:solidFill>
                  <a:latin typeface="Arial" pitchFamily="-110" charset="0"/>
                </a:rPr>
                <a:t>R 2.1 –</a:t>
              </a:r>
              <a:r>
                <a:rPr lang="en-US" sz="1300">
                  <a:solidFill>
                    <a:srgbClr val="FF9900"/>
                  </a:solidFill>
                  <a:latin typeface="Arial" pitchFamily="-110" charset="0"/>
                </a:rPr>
                <a:t> structure materials</a:t>
              </a:r>
              <a:br>
                <a:rPr lang="en-US" sz="1300">
                  <a:solidFill>
                    <a:srgbClr val="FF9900"/>
                  </a:solidFill>
                  <a:latin typeface="Arial" pitchFamily="-110" charset="0"/>
                </a:rPr>
              </a:br>
              <a:r>
                <a:rPr lang="en-US" sz="1500">
                  <a:solidFill>
                    <a:srgbClr val="99FF33"/>
                  </a:solidFill>
                  <a:latin typeface="Arial" pitchFamily="-110" charset="0"/>
                </a:rPr>
                <a:t>R 2.2 –</a:t>
              </a:r>
              <a:r>
                <a:rPr lang="en-US" sz="1300">
                  <a:solidFill>
                    <a:srgbClr val="99FF33"/>
                  </a:solidFill>
                  <a:latin typeface="Arial" pitchFamily="-110" charset="0"/>
                </a:rPr>
                <a:t> DB decelerator</a:t>
              </a:r>
              <a:br>
                <a:rPr lang="en-US" sz="1300">
                  <a:solidFill>
                    <a:srgbClr val="99FF33"/>
                  </a:solidFill>
                  <a:latin typeface="Arial" pitchFamily="-110" charset="0"/>
                </a:rPr>
              </a:br>
              <a:r>
                <a:rPr lang="en-US" sz="1500">
                  <a:latin typeface="Arial" pitchFamily="-110" charset="0"/>
                </a:rPr>
                <a:t>R 2.3 –</a:t>
              </a:r>
              <a:r>
                <a:rPr lang="en-US" sz="1300">
                  <a:latin typeface="Arial" pitchFamily="-110" charset="0"/>
                </a:rPr>
                <a:t> CLIC sub-unit</a:t>
              </a:r>
              <a:endParaRPr lang="en-US" sz="1300">
                <a:solidFill>
                  <a:srgbClr val="FF9900"/>
                </a:solidFill>
                <a:latin typeface="Arial" pitchFamily="-110" charset="0"/>
              </a:endParaRPr>
            </a:p>
          </p:txBody>
        </p:sp>
        <p:sp>
          <p:nvSpPr>
            <p:cNvPr id="34844" name="Line 48"/>
            <p:cNvSpPr>
              <a:spLocks noChangeShapeType="1"/>
            </p:cNvSpPr>
            <p:nvPr/>
          </p:nvSpPr>
          <p:spPr bwMode="auto">
            <a:xfrm>
              <a:off x="4806036" y="4712777"/>
              <a:ext cx="97975" cy="8578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lIns="100783" tIns="50392" rIns="100783" bIns="50392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819" name="TextBox 46"/>
          <p:cNvSpPr txBox="1">
            <a:spLocks noChangeArrowheads="1"/>
          </p:cNvSpPr>
          <p:nvPr/>
        </p:nvSpPr>
        <p:spPr bwMode="auto">
          <a:xfrm>
            <a:off x="9001125" y="6942138"/>
            <a:ext cx="10763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sz="1800">
                <a:solidFill>
                  <a:schemeClr val="tx1"/>
                </a:solidFill>
              </a:rPr>
              <a:t>R.Corsini</a:t>
            </a:r>
          </a:p>
        </p:txBody>
      </p:sp>
      <p:sp>
        <p:nvSpPr>
          <p:cNvPr id="34820" name="Title 4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CTF3 base line programme</a:t>
            </a:r>
            <a:endParaRPr lang="fr-FR"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Factor 8 combination (DL+CR)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289" y="924348"/>
            <a:ext cx="9544050" cy="1123634"/>
          </a:xfrm>
        </p:spPr>
        <p:txBody>
          <a:bodyPr/>
          <a:lstStyle/>
          <a:p>
            <a:pPr>
              <a:buNone/>
            </a:pPr>
            <a:endParaRPr lang="en-US" dirty="0" smtClean="0"/>
          </a:p>
        </p:txBody>
      </p:sp>
      <p:grpSp>
        <p:nvGrpSpPr>
          <p:cNvPr id="7" name="Group 4"/>
          <p:cNvGrpSpPr/>
          <p:nvPr/>
        </p:nvGrpSpPr>
        <p:grpSpPr>
          <a:xfrm>
            <a:off x="515178" y="946479"/>
            <a:ext cx="8736947" cy="6158116"/>
            <a:chOff x="2722837" y="615532"/>
            <a:chExt cx="5902875" cy="5509917"/>
          </a:xfrm>
        </p:grpSpPr>
        <p:pic>
          <p:nvPicPr>
            <p:cNvPr id="45" name="Picture 43" descr="cr-combi-8.gif"/>
            <p:cNvPicPr>
              <a:picLocks noChangeAspect="1"/>
            </p:cNvPicPr>
            <p:nvPr/>
          </p:nvPicPr>
          <p:blipFill>
            <a:blip r:embed="rId2"/>
            <a:srcRect l="26284" t="16999" r="2589" b="9203"/>
            <a:stretch>
              <a:fillRect/>
            </a:stretch>
          </p:blipFill>
          <p:spPr bwMode="auto">
            <a:xfrm>
              <a:off x="2722837" y="615532"/>
              <a:ext cx="5902875" cy="55099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Text Box 18"/>
            <p:cNvSpPr txBox="1">
              <a:spLocks noChangeArrowheads="1"/>
            </p:cNvSpPr>
            <p:nvPr/>
          </p:nvSpPr>
          <p:spPr bwMode="auto">
            <a:xfrm>
              <a:off x="3093440" y="3725402"/>
              <a:ext cx="1522398" cy="655638"/>
            </a:xfrm>
            <a:prstGeom prst="rect">
              <a:avLst/>
            </a:prstGeom>
            <a:solidFill>
              <a:srgbClr val="FCFFC0"/>
            </a:solidFill>
            <a:ln w="9525">
              <a:noFill/>
              <a:miter lim="800000"/>
              <a:headEnd/>
              <a:tailEnd/>
            </a:ln>
            <a:effectLst>
              <a:outerShdw blurRad="50800" dist="50800" dir="2700000" algn="tl" rotWithShape="0">
                <a:srgbClr val="000000">
                  <a:alpha val="43000"/>
                </a:srgbClr>
              </a:outerShdw>
            </a:effectLst>
          </p:spPr>
          <p:txBody>
            <a:bodyPr lIns="100794" tIns="50397" rIns="100794" bIns="50397">
              <a:prstTxWarp prst="textNoShape">
                <a:avLst/>
              </a:prstTxWarp>
              <a:normAutofit fontScale="92500" lnSpcReduction="10000"/>
            </a:bodyPr>
            <a:lstStyle/>
            <a:p>
              <a:pPr defTabSz="1008063" eaLnBrk="0">
                <a:defRPr/>
              </a:pPr>
              <a:r>
                <a:rPr lang="en-US" dirty="0">
                  <a:solidFill>
                    <a:srgbClr val="000000"/>
                  </a:solidFill>
                </a:rPr>
                <a:t>Current from </a:t>
              </a:r>
              <a:br>
                <a:rPr lang="en-US" dirty="0">
                  <a:solidFill>
                    <a:srgbClr val="000000"/>
                  </a:solidFill>
                </a:rPr>
              </a:br>
              <a:r>
                <a:rPr lang="en-US" dirty="0">
                  <a:solidFill>
                    <a:srgbClr val="000000"/>
                  </a:solidFill>
                </a:rPr>
                <a:t>Linac</a:t>
              </a:r>
            </a:p>
          </p:txBody>
        </p:sp>
        <p:cxnSp>
          <p:nvCxnSpPr>
            <p:cNvPr id="47" name="Straight Arrow Connector 8"/>
            <p:cNvCxnSpPr>
              <a:cxnSpLocks noChangeShapeType="1"/>
            </p:cNvCxnSpPr>
            <p:nvPr/>
          </p:nvCxnSpPr>
          <p:spPr bwMode="auto">
            <a:xfrm rot="5400000" flipH="1" flipV="1">
              <a:off x="3449270" y="3276134"/>
              <a:ext cx="876299" cy="8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sp>
          <p:nvSpPr>
            <p:cNvPr id="48" name="Text Box 18"/>
            <p:cNvSpPr txBox="1">
              <a:spLocks noChangeArrowheads="1"/>
            </p:cNvSpPr>
            <p:nvPr/>
          </p:nvSpPr>
          <p:spPr bwMode="auto">
            <a:xfrm>
              <a:off x="4761374" y="4303175"/>
              <a:ext cx="1447800" cy="655637"/>
            </a:xfrm>
            <a:prstGeom prst="rect">
              <a:avLst/>
            </a:prstGeom>
            <a:solidFill>
              <a:srgbClr val="FCFFC0"/>
            </a:solidFill>
            <a:ln w="9525">
              <a:noFill/>
              <a:miter lim="800000"/>
              <a:headEnd/>
              <a:tailEnd/>
            </a:ln>
            <a:effectLst>
              <a:outerShdw blurRad="50800" dist="50800" dir="2700000" algn="tl" rotWithShape="0">
                <a:srgbClr val="000000">
                  <a:alpha val="43000"/>
                </a:srgbClr>
              </a:outerShdw>
            </a:effectLst>
          </p:spPr>
          <p:txBody>
            <a:bodyPr lIns="100794" tIns="50397" rIns="100794" bIns="50397">
              <a:prstTxWarp prst="textNoShape">
                <a:avLst/>
              </a:prstTxWarp>
              <a:normAutofit fontScale="92500" lnSpcReduction="10000"/>
            </a:bodyPr>
            <a:lstStyle/>
            <a:p>
              <a:pPr defTabSz="1008063" eaLnBrk="0">
                <a:defRPr/>
              </a:pPr>
              <a:r>
                <a:rPr lang="en-US" dirty="0">
                  <a:solidFill>
                    <a:srgbClr val="000000"/>
                  </a:solidFill>
                </a:rPr>
                <a:t>Current after </a:t>
              </a:r>
              <a:br>
                <a:rPr lang="en-US" dirty="0">
                  <a:solidFill>
                    <a:srgbClr val="000000"/>
                  </a:solidFill>
                </a:rPr>
              </a:br>
              <a:r>
                <a:rPr lang="en-US" dirty="0">
                  <a:solidFill>
                    <a:srgbClr val="000000"/>
                  </a:solidFill>
                </a:rPr>
                <a:t>Delay Loop</a:t>
              </a:r>
            </a:p>
          </p:txBody>
        </p:sp>
        <p:cxnSp>
          <p:nvCxnSpPr>
            <p:cNvPr id="49" name="Straight Arrow Connector 8"/>
            <p:cNvCxnSpPr>
              <a:cxnSpLocks noChangeShapeType="1"/>
            </p:cNvCxnSpPr>
            <p:nvPr/>
          </p:nvCxnSpPr>
          <p:spPr bwMode="auto">
            <a:xfrm rot="5400000" flipH="1" flipV="1">
              <a:off x="4639178" y="3642783"/>
              <a:ext cx="1325563" cy="381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sp>
          <p:nvSpPr>
            <p:cNvPr id="50" name="Text Box 18"/>
            <p:cNvSpPr txBox="1">
              <a:spLocks noChangeArrowheads="1"/>
            </p:cNvSpPr>
            <p:nvPr/>
          </p:nvSpPr>
          <p:spPr bwMode="auto">
            <a:xfrm>
              <a:off x="5383528" y="5148117"/>
              <a:ext cx="1981200" cy="377825"/>
            </a:xfrm>
            <a:prstGeom prst="rect">
              <a:avLst/>
            </a:prstGeom>
            <a:solidFill>
              <a:srgbClr val="FCFFC0"/>
            </a:solidFill>
            <a:ln w="9525">
              <a:noFill/>
              <a:miter lim="800000"/>
              <a:headEnd/>
              <a:tailEnd/>
            </a:ln>
            <a:effectLst>
              <a:outerShdw blurRad="50800" dist="50800" dir="2700000" algn="tl" rotWithShape="0">
                <a:srgbClr val="000000">
                  <a:alpha val="43000"/>
                </a:srgbClr>
              </a:outerShdw>
            </a:effectLst>
          </p:spPr>
          <p:txBody>
            <a:bodyPr lIns="100794" tIns="50397" rIns="100794" bIns="50397">
              <a:prstTxWarp prst="textNoShape">
                <a:avLst/>
              </a:prstTxWarp>
              <a:normAutofit fontScale="92500" lnSpcReduction="10000"/>
            </a:bodyPr>
            <a:lstStyle/>
            <a:p>
              <a:pPr defTabSz="1008063" eaLnBrk="0">
                <a:defRPr/>
              </a:pPr>
              <a:r>
                <a:rPr lang="en-US" dirty="0">
                  <a:solidFill>
                    <a:srgbClr val="000000"/>
                  </a:solidFill>
                </a:rPr>
                <a:t>Current in the ring</a:t>
              </a:r>
            </a:p>
          </p:txBody>
        </p:sp>
        <p:cxnSp>
          <p:nvCxnSpPr>
            <p:cNvPr id="51" name="Straight Arrow Connector 8"/>
            <p:cNvCxnSpPr>
              <a:cxnSpLocks noChangeShapeType="1"/>
            </p:cNvCxnSpPr>
            <p:nvPr/>
          </p:nvCxnSpPr>
          <p:spPr bwMode="auto">
            <a:xfrm rot="5400000" flipH="1" flipV="1">
              <a:off x="6878836" y="4607567"/>
              <a:ext cx="657225" cy="3810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</p:cxn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454886" y="1353789"/>
            <a:ext cx="8945487" cy="6026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83" tIns="50392" rIns="100783" bIns="50392" anchor="ctr">
            <a:spAutoFit/>
          </a:bodyPr>
          <a:lstStyle/>
          <a:p>
            <a:pPr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de-CH" altLang="ja-JP" sz="15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Drive Beam Generation</a:t>
            </a:r>
            <a:endParaRPr lang="en-US" altLang="ja-JP" sz="1500" dirty="0">
              <a:solidFill>
                <a:srgbClr val="00187E"/>
              </a:solidFill>
              <a:latin typeface="Arial" pitchFamily="34" charset="0"/>
              <a:ea typeface="ＭＳ Ｐゴシック" pitchFamily="34" charset="-128"/>
            </a:endParaRPr>
          </a:p>
          <a:p>
            <a:pPr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endParaRPr lang="en-US" altLang="ja-JP" sz="1100" dirty="0">
              <a:solidFill>
                <a:srgbClr val="00187E"/>
              </a:solidFill>
              <a:latin typeface="Arial" pitchFamily="34" charset="0"/>
              <a:ea typeface="ＭＳ Ｐゴシック" pitchFamily="34" charset="-128"/>
            </a:endParaRPr>
          </a:p>
          <a:p>
            <a:pPr marL="379689" lvl="1" indent="-122480"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13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Bunch train recombination </a:t>
            </a:r>
            <a:r>
              <a:rPr lang="en-US" altLang="ja-JP" sz="1300" dirty="0">
                <a:solidFill>
                  <a:srgbClr val="CC0000"/>
                </a:solidFill>
                <a:latin typeface="Arial" pitchFamily="34" charset="0"/>
                <a:ea typeface="ＭＳ Ｐゴシック" pitchFamily="34" charset="-128"/>
              </a:rPr>
              <a:t>2 x 4</a:t>
            </a:r>
            <a:r>
              <a:rPr lang="en-US" altLang="ja-JP" sz="13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 in DL and CR (from 3.5 to </a:t>
            </a:r>
            <a:r>
              <a:rPr lang="en-US" altLang="ja-JP" sz="1300" dirty="0">
                <a:solidFill>
                  <a:srgbClr val="CC0000"/>
                </a:solidFill>
                <a:latin typeface="Arial" pitchFamily="34" charset="0"/>
                <a:ea typeface="ＭＳ Ｐゴシック" pitchFamily="34" charset="-128"/>
              </a:rPr>
              <a:t>28 A</a:t>
            </a:r>
            <a:r>
              <a:rPr lang="en-US" altLang="ja-JP" sz="13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)</a:t>
            </a:r>
          </a:p>
          <a:p>
            <a:pPr marL="379689" lvl="1" indent="-122480"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endParaRPr lang="en-US" altLang="ja-JP" sz="90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  <a:p>
            <a:pPr marL="379689" lvl="1" indent="-122480"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13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Transverse </a:t>
            </a:r>
            <a:r>
              <a:rPr lang="en-US" altLang="ja-JP" sz="1300" dirty="0" err="1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rms</a:t>
            </a:r>
            <a:r>
              <a:rPr lang="en-US" altLang="ja-JP" sz="13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 emittance &lt; </a:t>
            </a:r>
            <a:r>
              <a:rPr lang="en-US" altLang="ja-JP" sz="13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150</a:t>
            </a:r>
            <a:r>
              <a:rPr lang="en-US" altLang="ja-JP" sz="1300" dirty="0" smtClean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 </a:t>
            </a:r>
            <a:r>
              <a:rPr lang="en-US" altLang="ja-JP" sz="1300" dirty="0" smtClean="0">
                <a:solidFill>
                  <a:srgbClr val="00187E"/>
                </a:solidFill>
                <a:latin typeface="Symbol" pitchFamily="18" charset="2"/>
                <a:ea typeface="ＭＳ Ｐゴシック" pitchFamily="34" charset="-128"/>
              </a:rPr>
              <a:t>π</a:t>
            </a:r>
            <a:r>
              <a:rPr lang="en-US" altLang="ja-JP" sz="1300" dirty="0" smtClean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 </a:t>
            </a:r>
            <a:r>
              <a:rPr lang="en-US" altLang="ja-JP" sz="13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mm </a:t>
            </a:r>
            <a:r>
              <a:rPr lang="en-US" altLang="ja-JP" sz="1300" dirty="0" err="1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mrad</a:t>
            </a:r>
            <a:r>
              <a:rPr lang="en-US" altLang="ja-JP" sz="13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 (combined beam)</a:t>
            </a:r>
          </a:p>
          <a:p>
            <a:pPr marL="379689" lvl="1" indent="-122480"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endParaRPr lang="en-US" altLang="ja-JP" sz="90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  <a:p>
            <a:pPr marL="379689" lvl="1" indent="-122480"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13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Bunch length control to </a:t>
            </a:r>
            <a:r>
              <a:rPr lang="en-US" altLang="ja-JP" sz="13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&lt; 1 mm </a:t>
            </a:r>
            <a:r>
              <a:rPr lang="en-US" altLang="ja-JP" sz="1300" dirty="0" err="1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rms</a:t>
            </a:r>
            <a:r>
              <a:rPr lang="en-US" altLang="ja-JP" sz="13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 (combined beam)</a:t>
            </a:r>
          </a:p>
          <a:p>
            <a:pPr marL="379689" lvl="1" indent="-122480"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endParaRPr lang="en-US" altLang="ja-JP" sz="90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  <a:p>
            <a:pPr marL="379689" lvl="1" indent="-122480"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13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Beam current stability </a:t>
            </a:r>
            <a:r>
              <a:rPr lang="en-US" altLang="ja-JP" sz="13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~ 0.1 %</a:t>
            </a:r>
            <a:r>
              <a:rPr lang="en-US" altLang="ja-JP" sz="13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 for combined beam</a:t>
            </a:r>
          </a:p>
          <a:p>
            <a:pPr marL="379689" lvl="1" indent="-122480"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endParaRPr lang="de-CH" altLang="ja-JP" sz="130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  <a:p>
            <a:pPr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de-CH" altLang="ja-JP" sz="15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Drive Beam Power Production &amp; Two Beam Acceleration</a:t>
            </a:r>
          </a:p>
          <a:p>
            <a:pPr marL="379689" lvl="1" indent="-122480"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endParaRPr lang="de-CH" altLang="ja-JP" sz="110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  <a:p>
            <a:pPr marL="379689" lvl="1" indent="-122480"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13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20.8 A</a:t>
            </a:r>
            <a:r>
              <a:rPr lang="en-US" altLang="ja-JP" sz="13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 beam-powered test of a single PETS (without recirculation) in the TBTS</a:t>
            </a:r>
          </a:p>
          <a:p>
            <a:pPr marL="883609" lvl="2" indent="-122480"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1100" b="1" dirty="0">
                <a:solidFill>
                  <a:srgbClr val="CC0000"/>
                </a:solidFill>
                <a:latin typeface="Arial" pitchFamily="34" charset="0"/>
                <a:ea typeface="ＭＳ Ｐゴシック" pitchFamily="34" charset="-128"/>
              </a:rPr>
              <a:t>135 MW</a:t>
            </a:r>
            <a:r>
              <a:rPr lang="en-US" altLang="ja-JP" sz="11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 (with 28 A potentially available in CLEX, the peak power can reach 240 MW)</a:t>
            </a:r>
          </a:p>
          <a:p>
            <a:pPr marL="883609" lvl="2" indent="-122480"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11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140 ns</a:t>
            </a:r>
            <a:r>
              <a:rPr lang="en-US" altLang="ja-JP" sz="11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 total pulse length</a:t>
            </a:r>
          </a:p>
          <a:p>
            <a:pPr marL="883609" lvl="2" indent="-122480"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11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A measured breakdown rate in the range of </a:t>
            </a:r>
            <a:r>
              <a:rPr lang="en-US" altLang="ja-JP" sz="11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10-4</a:t>
            </a:r>
            <a:r>
              <a:rPr lang="en-US" altLang="ja-JP" sz="11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 or lower</a:t>
            </a:r>
          </a:p>
          <a:p>
            <a:pPr marL="883609" lvl="2" indent="-122480"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11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Operation of a few hundred hours at </a:t>
            </a:r>
            <a:r>
              <a:rPr lang="en-US" altLang="ja-JP" sz="11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1 Hz</a:t>
            </a:r>
          </a:p>
          <a:p>
            <a:pPr marL="883609" lvl="2" indent="-122480"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endParaRPr lang="en-US" altLang="ja-JP" sz="110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  <a:p>
            <a:pPr marL="379689" lvl="1" indent="-122480"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13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7.4(10)</a:t>
            </a:r>
            <a:r>
              <a:rPr lang="en-US" altLang="ja-JP" sz="13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 A beam-powered test of a single PETS with ext. recirculation in TBTS</a:t>
            </a:r>
          </a:p>
          <a:p>
            <a:pPr marL="883609" lvl="2" indent="-122480"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1100" b="1" dirty="0">
                <a:solidFill>
                  <a:srgbClr val="CC0000"/>
                </a:solidFill>
                <a:latin typeface="Arial" pitchFamily="34" charset="0"/>
                <a:ea typeface="ＭＳ Ｐゴシック" pitchFamily="34" charset="-128"/>
              </a:rPr>
              <a:t>135 (81) MW</a:t>
            </a:r>
            <a:r>
              <a:rPr lang="en-US" altLang="ja-JP" sz="11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 circulating power or </a:t>
            </a:r>
            <a:r>
              <a:rPr lang="en-US" altLang="ja-JP" sz="1100" b="1" dirty="0">
                <a:solidFill>
                  <a:srgbClr val="CC0000"/>
                </a:solidFill>
                <a:latin typeface="Arial" pitchFamily="34" charset="0"/>
                <a:ea typeface="ＭＳ Ｐゴシック" pitchFamily="34" charset="-128"/>
              </a:rPr>
              <a:t>65 (65) MW</a:t>
            </a:r>
            <a:r>
              <a:rPr lang="en-US" altLang="ja-JP" sz="11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 available for accelerating testing</a:t>
            </a:r>
          </a:p>
          <a:p>
            <a:pPr marL="883609" lvl="2" indent="-122480"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11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250 ns</a:t>
            </a:r>
            <a:r>
              <a:rPr lang="en-US" altLang="ja-JP" sz="11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 total pulse length, </a:t>
            </a:r>
            <a:r>
              <a:rPr lang="en-US" altLang="ja-JP" sz="11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100 (170) ns</a:t>
            </a:r>
            <a:r>
              <a:rPr lang="en-US" altLang="ja-JP" sz="11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 flattish-top</a:t>
            </a:r>
          </a:p>
          <a:p>
            <a:pPr marL="883609" lvl="2" indent="-122480"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11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A measured breakdown rate in the range of </a:t>
            </a:r>
            <a:r>
              <a:rPr lang="en-US" altLang="ja-JP" sz="11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10-4</a:t>
            </a:r>
            <a:r>
              <a:rPr lang="en-US" altLang="ja-JP" sz="11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 or lower</a:t>
            </a:r>
          </a:p>
          <a:p>
            <a:pPr marL="883609" lvl="2" indent="-122480"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11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Operation of a few hundred hours at </a:t>
            </a:r>
            <a:r>
              <a:rPr lang="en-US" altLang="ja-JP" sz="11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5 Hz</a:t>
            </a:r>
          </a:p>
          <a:p>
            <a:pPr marL="883609" lvl="2" indent="-122480"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11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On/off/adjust will be demonstrated using the external reflection/recirculation system mounted on one of the PETS in TBL.</a:t>
            </a:r>
            <a:endParaRPr lang="de-CH" altLang="ja-JP" sz="150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  <a:p>
            <a:pPr marL="379689" lvl="1" indent="-122480"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endParaRPr lang="de-CH" altLang="ja-JP" sz="110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  <a:p>
            <a:pPr marL="379689" lvl="1" indent="-122480"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13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TBTS</a:t>
            </a:r>
          </a:p>
          <a:p>
            <a:pPr marL="883609" lvl="2" indent="-122480"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11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Improved measurements of </a:t>
            </a:r>
            <a:r>
              <a:rPr lang="en-US" altLang="ja-JP" sz="11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power and energy loss</a:t>
            </a:r>
            <a:r>
              <a:rPr lang="en-US" altLang="ja-JP" sz="11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. </a:t>
            </a:r>
          </a:p>
          <a:p>
            <a:pPr marL="883609" lvl="2" indent="-122480"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11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Breakdown </a:t>
            </a:r>
            <a:r>
              <a:rPr lang="en-US" altLang="ja-JP" sz="11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transverse kick</a:t>
            </a:r>
            <a:r>
              <a:rPr lang="en-US" altLang="ja-JP" sz="11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 measurements.</a:t>
            </a:r>
          </a:p>
          <a:p>
            <a:pPr marL="883609" lvl="2" indent="-122480"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11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Probe Beam </a:t>
            </a:r>
            <a:r>
              <a:rPr lang="en-US" altLang="ja-JP" sz="1100" dirty="0">
                <a:solidFill>
                  <a:srgbClr val="00187E"/>
                </a:solidFill>
                <a:latin typeface="Arial" pitchFamily="34" charset="0"/>
                <a:ea typeface="ＭＳ Ｐゴシック" pitchFamily="34" charset="-128"/>
              </a:rPr>
              <a:t>energy gain and beam loading</a:t>
            </a:r>
            <a:r>
              <a:rPr lang="en-US" altLang="ja-JP" sz="11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 tests. </a:t>
            </a:r>
          </a:p>
          <a:p>
            <a:pPr marL="379689" lvl="1" indent="-122480"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endParaRPr lang="en-US" altLang="ja-JP" sz="130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  <a:p>
            <a:pPr marL="379689" lvl="1" indent="-122480"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13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TBL</a:t>
            </a:r>
          </a:p>
          <a:p>
            <a:pPr marL="883609" lvl="2" indent="-122480"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</a:pPr>
            <a:r>
              <a:rPr lang="en-US" altLang="ja-JP" sz="11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The current schedule is to have </a:t>
            </a:r>
            <a:r>
              <a:rPr lang="en-US" altLang="ja-JP" sz="1100" b="1" dirty="0">
                <a:solidFill>
                  <a:srgbClr val="CC0000"/>
                </a:solidFill>
                <a:latin typeface="Arial" pitchFamily="34" charset="0"/>
                <a:ea typeface="ＭＳ Ｐゴシック" pitchFamily="34" charset="-128"/>
              </a:rPr>
              <a:t>8 PETS</a:t>
            </a:r>
            <a:r>
              <a:rPr lang="en-US" altLang="ja-JP" sz="11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 installed as well as a spectrometer dump for energy spectrum studies, toward the summer 2010. This will allow to verify transport of a beam with up to </a:t>
            </a:r>
            <a:r>
              <a:rPr lang="en-US" altLang="ja-JP" sz="1100" b="1" dirty="0">
                <a:solidFill>
                  <a:srgbClr val="CC0000"/>
                </a:solidFill>
                <a:latin typeface="Arial" pitchFamily="34" charset="0"/>
                <a:ea typeface="ＭＳ Ｐゴシック" pitchFamily="34" charset="-128"/>
              </a:rPr>
              <a:t>30%</a:t>
            </a:r>
            <a:r>
              <a:rPr lang="en-US" altLang="ja-JP" sz="1100" dirty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 of the energy extracted.</a:t>
            </a:r>
          </a:p>
        </p:txBody>
      </p:sp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1614842" y="761539"/>
            <a:ext cx="7341142" cy="437665"/>
          </a:xfrm>
          <a:prstGeom prst="rect">
            <a:avLst/>
          </a:prstGeom>
          <a:solidFill>
            <a:schemeClr val="bg1"/>
          </a:solidFill>
          <a:ln w="0">
            <a:noFill/>
            <a:miter lim="800000"/>
            <a:headEnd/>
            <a:tailEnd/>
          </a:ln>
        </p:spPr>
        <p:txBody>
          <a:bodyPr lIns="100783" tIns="50392" rIns="100783" bIns="50392">
            <a:spAutoFit/>
          </a:bodyPr>
          <a:lstStyle/>
          <a:p>
            <a:pPr algn="l" defTabSz="1007838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en-US" sz="2200" dirty="0">
                <a:solidFill>
                  <a:srgbClr val="00187E"/>
                </a:solidFill>
                <a:latin typeface="Arial" pitchFamily="34" charset="0"/>
              </a:rPr>
              <a:t>CTF3 2010 outlook</a:t>
            </a:r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6672812" y="3884956"/>
            <a:ext cx="3404638" cy="1071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01483" tIns="50743" rIns="101483" bIns="50743"/>
          <a:lstStyle/>
          <a:p>
            <a:pPr marL="377940" indent="-377940" algn="l" defTabSz="1007838" eaLnBrk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defRPr/>
            </a:pP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Overall reasonable goals, but difficult to have a few hundred hours, and 5 Hz</a:t>
            </a:r>
          </a:p>
        </p:txBody>
      </p:sp>
      <p:sp>
        <p:nvSpPr>
          <p:cNvPr id="5" name="Rectangle 8"/>
          <p:cNvSpPr>
            <a:spLocks noChangeArrowheads="1"/>
          </p:cNvSpPr>
          <p:nvPr/>
        </p:nvSpPr>
        <p:spPr bwMode="auto">
          <a:xfrm>
            <a:off x="6251171" y="5781065"/>
            <a:ext cx="3404638" cy="1071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01483" tIns="50743" rIns="101483" bIns="50743"/>
          <a:lstStyle/>
          <a:p>
            <a:pPr marL="377940" indent="-377940" algn="l" defTabSz="1007838" eaLnBrk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defRPr/>
            </a:pP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TBTS studies and especially TBL results can happen only </a:t>
            </a:r>
            <a:r>
              <a:rPr lang="en-US" sz="1800" b="1" dirty="0"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Arial" pitchFamily="34" charset="0"/>
              </a:rPr>
              <a:t>quite late </a:t>
            </a:r>
            <a:r>
              <a:rPr lang="en-US" sz="1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in 2010…</a:t>
            </a:r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6251171" y="1720178"/>
            <a:ext cx="3404638" cy="1419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101483" tIns="50743" rIns="101483" bIns="50743"/>
          <a:lstStyle/>
          <a:p>
            <a:pPr marL="377940" indent="-377940" algn="l" defTabSz="1007838" eaLnBrk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defRPr/>
            </a:pPr>
            <a:r>
              <a:rPr lang="en-US" sz="2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	Will be OK, possibly somewhat reduced performance…</a:t>
            </a:r>
          </a:p>
        </p:txBody>
      </p:sp>
      <p:sp>
        <p:nvSpPr>
          <p:cNvPr id="7" name="Rectangle 6"/>
          <p:cNvSpPr/>
          <p:nvPr/>
        </p:nvSpPr>
        <p:spPr>
          <a:xfrm>
            <a:off x="5507792" y="561157"/>
            <a:ext cx="3470847" cy="898810"/>
          </a:xfrm>
          <a:prstGeom prst="rect">
            <a:avLst/>
          </a:prstGeom>
          <a:solidFill>
            <a:srgbClr val="FFFF99"/>
          </a:solidFill>
        </p:spPr>
        <p:txBody>
          <a:bodyPr wrap="none">
            <a:spAutoFit/>
          </a:bodyPr>
          <a:lstStyle/>
          <a:p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Roberto’s comments</a:t>
            </a:r>
            <a:b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</a:br>
            <a:r>
              <a:rPr lang="en-U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before the fire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-110" charset="-128"/>
                <a:cs typeface="ＭＳ Ｐゴシック" pitchFamily="-110" charset="-128"/>
              </a:rPr>
              <a:t>State of the art today</a:t>
            </a:r>
          </a:p>
        </p:txBody>
      </p:sp>
      <p:sp>
        <p:nvSpPr>
          <p:cNvPr id="52227" name="Content Placeholder 3"/>
          <p:cNvSpPr>
            <a:spLocks noGrp="1"/>
          </p:cNvSpPr>
          <p:nvPr>
            <p:ph idx="1"/>
          </p:nvPr>
        </p:nvSpPr>
        <p:spPr>
          <a:xfrm>
            <a:off x="160338" y="1063682"/>
            <a:ext cx="9771062" cy="5970532"/>
          </a:xfrm>
        </p:spPr>
        <p:txBody>
          <a:bodyPr/>
          <a:lstStyle/>
          <a:p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ongoing Drive Beam generation demonstration in CTF3.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Full beam loading </a:t>
            </a:r>
            <a:r>
              <a:rPr lang="en-US" dirty="0" smtClean="0"/>
              <a:t>(95% transfer), high current (up to 5A) in DBA</a:t>
            </a:r>
          </a:p>
          <a:p>
            <a:pPr lvl="1"/>
            <a:r>
              <a:rPr lang="en-US" dirty="0" smtClean="0"/>
              <a:t>Sub-Harmonic bunching, </a:t>
            </a:r>
            <a:r>
              <a:rPr lang="en-US" dirty="0" smtClean="0">
                <a:solidFill>
                  <a:srgbClr val="FF0000"/>
                </a:solidFill>
              </a:rPr>
              <a:t>phase coding </a:t>
            </a:r>
            <a:r>
              <a:rPr lang="en-US" dirty="0" smtClean="0"/>
              <a:t>(7% satellites)</a:t>
            </a:r>
          </a:p>
          <a:p>
            <a:pPr lvl="1"/>
            <a:r>
              <a:rPr lang="en-US" dirty="0" smtClean="0"/>
              <a:t>Bunch train recombination factor 2 in </a:t>
            </a:r>
            <a:r>
              <a:rPr lang="en-US" dirty="0" smtClean="0">
                <a:solidFill>
                  <a:srgbClr val="FF0000"/>
                </a:solidFill>
              </a:rPr>
              <a:t>Delay Loop </a:t>
            </a:r>
            <a:r>
              <a:rPr lang="en-US" dirty="0" smtClean="0"/>
              <a:t>(up to ~7 A)</a:t>
            </a:r>
          </a:p>
          <a:p>
            <a:pPr lvl="1"/>
            <a:r>
              <a:rPr lang="en-US" dirty="0" smtClean="0"/>
              <a:t>Bunch train recombination factor 4 in </a:t>
            </a:r>
            <a:r>
              <a:rPr lang="en-US" dirty="0" smtClean="0">
                <a:solidFill>
                  <a:srgbClr val="FF0000"/>
                </a:solidFill>
              </a:rPr>
              <a:t>Combiner Ring </a:t>
            </a:r>
            <a:r>
              <a:rPr lang="en-US" dirty="0" smtClean="0"/>
              <a:t>(3.8 to 15 A)</a:t>
            </a:r>
          </a:p>
          <a:p>
            <a:pPr lvl="1"/>
            <a:r>
              <a:rPr lang="en-US" dirty="0" smtClean="0"/>
              <a:t>Recombination </a:t>
            </a:r>
            <a:r>
              <a:rPr lang="en-US" dirty="0" smtClean="0">
                <a:solidFill>
                  <a:srgbClr val="FF0000"/>
                </a:solidFill>
              </a:rPr>
              <a:t>2x4 DL/CR </a:t>
            </a:r>
            <a:r>
              <a:rPr lang="en-US" dirty="0" smtClean="0"/>
              <a:t>achieved ~ 28 A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Isochronous operation </a:t>
            </a:r>
            <a:r>
              <a:rPr lang="en-US" dirty="0" smtClean="0"/>
              <a:t>of ring, </a:t>
            </a:r>
            <a:r>
              <a:rPr lang="en-US" dirty="0" err="1" smtClean="0">
                <a:latin typeface="Symbol" pitchFamily="-110" charset="2"/>
                <a:ea typeface="Symbol" pitchFamily="-110" charset="2"/>
                <a:cs typeface="Symbol" pitchFamily="-110" charset="2"/>
              </a:rPr>
              <a:t>a</a:t>
            </a:r>
            <a:r>
              <a:rPr lang="en-US" baseline="-25000" dirty="0" err="1" smtClean="0"/>
              <a:t>p</a:t>
            </a:r>
            <a:r>
              <a:rPr lang="en-US" dirty="0" smtClean="0"/>
              <a:t> &lt; 10</a:t>
            </a:r>
            <a:r>
              <a:rPr lang="en-US" baseline="30000" dirty="0" smtClean="0"/>
              <a:t>-4</a:t>
            </a:r>
          </a:p>
          <a:p>
            <a:pPr lvl="1"/>
            <a:r>
              <a:rPr lang="en-US" dirty="0" smtClean="0"/>
              <a:t>Transverse </a:t>
            </a:r>
            <a:r>
              <a:rPr lang="en-US" dirty="0" err="1" smtClean="0"/>
              <a:t>rms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emittance</a:t>
            </a:r>
            <a:r>
              <a:rPr lang="en-US" dirty="0" smtClean="0"/>
              <a:t> 100 </a:t>
            </a:r>
            <a:r>
              <a:rPr lang="en-US" dirty="0" err="1" smtClean="0"/>
              <a:t>π</a:t>
            </a:r>
            <a:r>
              <a:rPr lang="en-US" dirty="0" smtClean="0"/>
              <a:t> mm </a:t>
            </a:r>
            <a:r>
              <a:rPr lang="en-US" dirty="0" err="1" smtClean="0"/>
              <a:t>mrad</a:t>
            </a:r>
            <a:r>
              <a:rPr lang="en-US" dirty="0" smtClean="0"/>
              <a:t> (end of linac only)</a:t>
            </a:r>
            <a:br>
              <a:rPr lang="en-US" dirty="0" smtClean="0"/>
            </a:br>
            <a:r>
              <a:rPr lang="en-US" dirty="0" smtClean="0"/>
              <a:t>150 </a:t>
            </a:r>
            <a:r>
              <a:rPr lang="en-US" dirty="0" err="1" smtClean="0"/>
              <a:t>π</a:t>
            </a:r>
            <a:r>
              <a:rPr lang="en-US" dirty="0" smtClean="0"/>
              <a:t> mm </a:t>
            </a:r>
            <a:r>
              <a:rPr lang="en-US" dirty="0" err="1" smtClean="0"/>
              <a:t>mrad</a:t>
            </a:r>
            <a:r>
              <a:rPr lang="en-US" dirty="0" smtClean="0"/>
              <a:t> (vert., 4x combination)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Bunch length </a:t>
            </a:r>
            <a:r>
              <a:rPr lang="en-US" dirty="0" smtClean="0"/>
              <a:t>control to &lt; 1 mm </a:t>
            </a:r>
            <a:r>
              <a:rPr lang="en-US" dirty="0" err="1" smtClean="0"/>
              <a:t>rms</a:t>
            </a:r>
            <a:r>
              <a:rPr lang="en-US" dirty="0" smtClean="0"/>
              <a:t> (end of linac only)</a:t>
            </a:r>
          </a:p>
          <a:p>
            <a:pPr lvl="1"/>
            <a:r>
              <a:rPr lang="en-US" dirty="0" smtClean="0"/>
              <a:t>Control of </a:t>
            </a:r>
            <a:r>
              <a:rPr lang="en-US" dirty="0" smtClean="0">
                <a:solidFill>
                  <a:srgbClr val="FF0000"/>
                </a:solidFill>
              </a:rPr>
              <a:t>ring length </a:t>
            </a:r>
            <a:r>
              <a:rPr lang="en-US" dirty="0" smtClean="0"/>
              <a:t>to better than 0.5 mm</a:t>
            </a:r>
          </a:p>
          <a:p>
            <a:pPr lvl="1"/>
            <a:r>
              <a:rPr lang="en-US" dirty="0" smtClean="0"/>
              <a:t>Beam </a:t>
            </a:r>
            <a:r>
              <a:rPr lang="en-US" dirty="0" smtClean="0">
                <a:solidFill>
                  <a:srgbClr val="FF0000"/>
                </a:solidFill>
              </a:rPr>
              <a:t>current stability </a:t>
            </a:r>
            <a:r>
              <a:rPr lang="en-US" dirty="0" smtClean="0"/>
              <a:t>~ 0.15% end-of-linac, ~0.25% combiner ring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To be addressed …</a:t>
            </a:r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>
          <a:xfrm>
            <a:off x="160338" y="1016053"/>
            <a:ext cx="9771062" cy="608044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Dispersion / </a:t>
            </a:r>
            <a:r>
              <a:rPr lang="en-US" dirty="0" err="1" smtClean="0">
                <a:ea typeface="ＭＳ Ｐゴシック" pitchFamily="-110" charset="-128"/>
                <a:cs typeface="ＭＳ Ｐゴシック" pitchFamily="-110" charset="-128"/>
              </a:rPr>
              <a:t>isochronicity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 in DL/CR</a:t>
            </a:r>
          </a:p>
          <a:p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Full </a:t>
            </a:r>
            <a:r>
              <a:rPr lang="en-US" dirty="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>bunch length </a:t>
            </a: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manipulations </a:t>
            </a:r>
            <a:r>
              <a:rPr lang="en-US" dirty="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>in TL2 </a:t>
            </a: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after 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combination</a:t>
            </a:r>
            <a:b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</a:b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(we see from RF that the form factor is close to 1)</a:t>
            </a:r>
          </a:p>
          <a:p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full beam (28 A) to users (new TL2/CLEX BPM readout)</a:t>
            </a:r>
          </a:p>
          <a:p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RF </a:t>
            </a: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power production in CLEX</a:t>
            </a:r>
          </a:p>
          <a:p>
            <a:r>
              <a:rPr lang="en-US" dirty="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>Two-beam operation </a:t>
            </a: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in TBTS (relevant CLIC sub-unit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)</a:t>
            </a:r>
            <a:b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</a:b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(we started with CCC operator supervision)</a:t>
            </a:r>
          </a:p>
          <a:p>
            <a:r>
              <a:rPr lang="en-US" dirty="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>Deceleration </a:t>
            </a: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stability</a:t>
            </a:r>
          </a:p>
          <a:p>
            <a:r>
              <a:rPr lang="en-US" dirty="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>Loss management</a:t>
            </a: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, machine protection system</a:t>
            </a:r>
          </a:p>
          <a:p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Satellite bunches</a:t>
            </a:r>
          </a:p>
          <a:p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Photo injector option</a:t>
            </a:r>
          </a:p>
          <a:p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…</a:t>
            </a:r>
          </a:p>
          <a:p>
            <a:endParaRPr lang="en-US" dirty="0"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2009 CTF3 experimental program</a:t>
            </a:r>
            <a:endParaRPr lang="en-US" sz="3600" dirty="0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381000" y="1373583"/>
            <a:ext cx="9144749" cy="5416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1947863" algn="l"/>
              </a:tabLst>
            </a:pPr>
            <a:r>
              <a:rPr lang="en-US" sz="1600" dirty="0">
                <a:solidFill>
                  <a:srgbClr val="00187E"/>
                </a:solidFill>
                <a:latin typeface="Arial" charset="0"/>
              </a:rPr>
              <a:t>	</a:t>
            </a:r>
            <a:endParaRPr lang="en-US" sz="1600" b="1" dirty="0">
              <a:solidFill>
                <a:srgbClr val="00187E"/>
              </a:solidFill>
              <a:latin typeface="Arial" charset="0"/>
            </a:endParaRP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1947863" algn="l"/>
              </a:tabLst>
            </a:pPr>
            <a:r>
              <a:rPr lang="de-CH" sz="1600" dirty="0">
                <a:solidFill>
                  <a:srgbClr val="000000"/>
                </a:solidFill>
                <a:latin typeface="Arial" charset="0"/>
              </a:rPr>
              <a:t>30 GHz:</a:t>
            </a:r>
            <a:r>
              <a:rPr lang="de-CH" sz="1600" dirty="0">
                <a:latin typeface="Arial" charset="0"/>
              </a:rPr>
              <a:t>	</a:t>
            </a:r>
            <a:r>
              <a:rPr lang="de-CH" sz="1600" dirty="0">
                <a:solidFill>
                  <a:srgbClr val="00B050"/>
                </a:solidFill>
                <a:latin typeface="Arial" charset="0"/>
              </a:rPr>
              <a:t>One structure test (TM02) </a:t>
            </a:r>
            <a:r>
              <a:rPr lang="de-CH" sz="1600" dirty="0">
                <a:solidFill>
                  <a:schemeClr val="tx1"/>
                </a:solidFill>
                <a:latin typeface="Arial" charset="0"/>
              </a:rPr>
              <a:t>+</a:t>
            </a:r>
            <a:r>
              <a:rPr lang="de-CH" sz="1600" dirty="0">
                <a:latin typeface="Arial" charset="0"/>
              </a:rPr>
              <a:t> </a:t>
            </a:r>
            <a:r>
              <a:rPr lang="de-CH" sz="1600" dirty="0">
                <a:solidFill>
                  <a:srgbClr val="00B050"/>
                </a:solidFill>
                <a:latin typeface="Arial" charset="0"/>
              </a:rPr>
              <a:t>breakdown studies</a:t>
            </a:r>
            <a:endParaRPr lang="en-US" sz="1600" dirty="0">
              <a:solidFill>
                <a:srgbClr val="00B050"/>
              </a:solidFill>
              <a:latin typeface="Arial" charset="0"/>
            </a:endParaRP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1947863" algn="l"/>
              </a:tabLst>
            </a:pPr>
            <a:endParaRPr lang="en-US" sz="1600" dirty="0">
              <a:latin typeface="Arial" charset="0"/>
            </a:endParaRP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1947863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charset="0"/>
              </a:rPr>
              <a:t>PHIN</a:t>
            </a:r>
            <a:r>
              <a:rPr lang="en-US" sz="1600" dirty="0">
                <a:latin typeface="Arial" charset="0"/>
              </a:rPr>
              <a:t>	</a:t>
            </a:r>
            <a:r>
              <a:rPr lang="en-US" sz="1600" dirty="0">
                <a:solidFill>
                  <a:srgbClr val="00B050"/>
                </a:solidFill>
                <a:latin typeface="Arial" charset="0"/>
              </a:rPr>
              <a:t>Beam characterization, reach ½ of nominal bunch </a:t>
            </a:r>
            <a:r>
              <a:rPr lang="en-US" sz="1600" dirty="0" smtClean="0">
                <a:solidFill>
                  <a:srgbClr val="00B050"/>
                </a:solidFill>
                <a:latin typeface="Arial" charset="0"/>
              </a:rPr>
              <a:t>charge</a:t>
            </a:r>
            <a:endParaRPr lang="en-US" sz="1600" dirty="0" smtClean="0">
              <a:solidFill>
                <a:srgbClr val="CC0000"/>
              </a:solidFill>
              <a:latin typeface="Arial" charset="0"/>
            </a:endParaRP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1947863" algn="l"/>
              </a:tabLst>
            </a:pPr>
            <a:endParaRPr lang="en-US" sz="1600" dirty="0">
              <a:latin typeface="Arial" charset="0"/>
            </a:endParaRP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1947863" algn="l"/>
              </a:tabLst>
            </a:pPr>
            <a:r>
              <a:rPr lang="de-CH" sz="1600" dirty="0">
                <a:solidFill>
                  <a:srgbClr val="000000"/>
                </a:solidFill>
                <a:latin typeface="Arial" charset="0"/>
              </a:rPr>
              <a:t>CALIFES</a:t>
            </a:r>
            <a:r>
              <a:rPr lang="de-CH" sz="1600" dirty="0">
                <a:latin typeface="Arial" charset="0"/>
              </a:rPr>
              <a:t>	</a:t>
            </a:r>
            <a:r>
              <a:rPr lang="de-CH" sz="1600" dirty="0">
                <a:solidFill>
                  <a:srgbClr val="00B050"/>
                </a:solidFill>
                <a:latin typeface="Arial" charset="0"/>
              </a:rPr>
              <a:t>Beam characterization, beam to TBTS (most likely still reduced current)</a:t>
            </a:r>
            <a:endParaRPr lang="en-US" sz="1600" dirty="0">
              <a:solidFill>
                <a:srgbClr val="00B050"/>
              </a:solidFill>
              <a:latin typeface="Arial" charset="0"/>
            </a:endParaRP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1947863" algn="l"/>
              </a:tabLst>
            </a:pPr>
            <a:endParaRPr lang="en-US" sz="1600" dirty="0">
              <a:solidFill>
                <a:srgbClr val="79DCE8"/>
              </a:solidFill>
              <a:latin typeface="Arial" charset="0"/>
            </a:endParaRP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1947863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charset="0"/>
              </a:rPr>
              <a:t>Delay Loop</a:t>
            </a:r>
            <a:r>
              <a:rPr lang="en-US" sz="1600" dirty="0">
                <a:latin typeface="Arial" charset="0"/>
              </a:rPr>
              <a:t>	</a:t>
            </a:r>
            <a:r>
              <a:rPr lang="en-US" sz="1600" dirty="0">
                <a:solidFill>
                  <a:srgbClr val="00B050"/>
                </a:solidFill>
                <a:latin typeface="Arial" charset="0"/>
              </a:rPr>
              <a:t>Back in operation</a:t>
            </a:r>
            <a:r>
              <a:rPr lang="en-US" sz="1600" dirty="0">
                <a:latin typeface="Arial" charset="0"/>
              </a:rPr>
              <a:t>, </a:t>
            </a:r>
            <a:r>
              <a:rPr lang="en-US" sz="1600" dirty="0">
                <a:solidFill>
                  <a:srgbClr val="00B05B"/>
                </a:solidFill>
                <a:latin typeface="Arial" charset="0"/>
              </a:rPr>
              <a:t>retrieve combination x 2 (~ 7 A)</a:t>
            </a: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1947863" algn="l"/>
              </a:tabLst>
            </a:pPr>
            <a:endParaRPr lang="en-US" sz="1600" dirty="0">
              <a:latin typeface="Arial" charset="0"/>
            </a:endParaRP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1947863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charset="0"/>
              </a:rPr>
              <a:t>Combiner Ring</a:t>
            </a:r>
            <a:r>
              <a:rPr lang="en-US" sz="1600" dirty="0">
                <a:latin typeface="Arial" charset="0"/>
              </a:rPr>
              <a:t>	</a:t>
            </a:r>
            <a:r>
              <a:rPr lang="en-US" sz="1600" dirty="0">
                <a:solidFill>
                  <a:srgbClr val="00B050"/>
                </a:solidFill>
                <a:latin typeface="Arial" charset="0"/>
              </a:rPr>
              <a:t>Final optics checks, </a:t>
            </a:r>
            <a:r>
              <a:rPr lang="en-US" sz="1600" dirty="0" err="1">
                <a:solidFill>
                  <a:srgbClr val="FFCC00"/>
                </a:solidFill>
                <a:latin typeface="Arial" charset="0"/>
              </a:rPr>
              <a:t>isochronicity</a:t>
            </a:r>
            <a:r>
              <a:rPr lang="en-US" sz="1600" dirty="0">
                <a:solidFill>
                  <a:srgbClr val="FFCC00"/>
                </a:solidFill>
                <a:latin typeface="Arial" charset="0"/>
              </a:rPr>
              <a:t>, </a:t>
            </a:r>
            <a:r>
              <a:rPr lang="en-US" sz="1600" dirty="0">
                <a:solidFill>
                  <a:srgbClr val="00B05B"/>
                </a:solidFill>
                <a:latin typeface="Arial" charset="0"/>
              </a:rPr>
              <a:t>put together with DL (&gt; 24 A) </a:t>
            </a: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1947863" algn="l"/>
              </a:tabLst>
            </a:pPr>
            <a:endParaRPr lang="en-US" sz="1600" dirty="0">
              <a:latin typeface="Arial" charset="0"/>
            </a:endParaRP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1947863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charset="0"/>
              </a:rPr>
              <a:t>TL2</a:t>
            </a:r>
            <a:r>
              <a:rPr lang="en-US" sz="1600" dirty="0">
                <a:latin typeface="Arial" charset="0"/>
              </a:rPr>
              <a:t>	</a:t>
            </a:r>
            <a:r>
              <a:rPr lang="en-US" sz="1600" dirty="0">
                <a:solidFill>
                  <a:srgbClr val="FFCC00"/>
                </a:solidFill>
                <a:latin typeface="Arial" charset="0"/>
              </a:rPr>
              <a:t>Complete commissioning </a:t>
            </a:r>
            <a:r>
              <a:rPr lang="en-US" sz="1600" dirty="0">
                <a:solidFill>
                  <a:srgbClr val="00B050"/>
                </a:solidFill>
                <a:latin typeface="Arial" charset="0"/>
              </a:rPr>
              <a:t>(tail clipper)</a:t>
            </a:r>
            <a:r>
              <a:rPr lang="en-US" sz="1600" dirty="0">
                <a:latin typeface="Arial" charset="0"/>
              </a:rPr>
              <a:t>, </a:t>
            </a:r>
            <a:r>
              <a:rPr lang="en-US" sz="1600" dirty="0">
                <a:solidFill>
                  <a:srgbClr val="00B050"/>
                </a:solidFill>
                <a:latin typeface="Arial" charset="0"/>
              </a:rPr>
              <a:t>bunch length control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1600" dirty="0">
                <a:latin typeface="Arial" charset="0"/>
              </a:rPr>
              <a:t>&gt; </a:t>
            </a:r>
            <a:r>
              <a:rPr lang="en-US" sz="1600" dirty="0">
                <a:solidFill>
                  <a:srgbClr val="CC0000"/>
                </a:solidFill>
                <a:latin typeface="Arial" charset="0"/>
              </a:rPr>
              <a:t>20 A</a:t>
            </a:r>
            <a:r>
              <a:rPr lang="en-US" sz="1600" dirty="0">
                <a:latin typeface="Arial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to users</a:t>
            </a: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1947863" algn="l"/>
              </a:tabLst>
            </a:pPr>
            <a:endParaRPr lang="de-CH" sz="1600" dirty="0">
              <a:latin typeface="Arial" charset="0"/>
            </a:endParaRP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1947863" algn="l"/>
              </a:tabLst>
            </a:pPr>
            <a:r>
              <a:rPr lang="de-CH" sz="1600" dirty="0">
                <a:solidFill>
                  <a:srgbClr val="000000"/>
                </a:solidFill>
                <a:latin typeface="Arial" charset="0"/>
              </a:rPr>
              <a:t>TBTS</a:t>
            </a:r>
            <a:r>
              <a:rPr lang="de-CH" sz="1600" dirty="0">
                <a:latin typeface="Arial" charset="0"/>
              </a:rPr>
              <a:t>	</a:t>
            </a:r>
            <a:r>
              <a:rPr lang="de-CH" sz="1600" dirty="0">
                <a:solidFill>
                  <a:srgbClr val="FFC000"/>
                </a:solidFill>
                <a:latin typeface="Arial" charset="0"/>
              </a:rPr>
              <a:t>PETS to nominal </a:t>
            </a:r>
            <a:r>
              <a:rPr lang="de-CH" sz="1600" dirty="0">
                <a:solidFill>
                  <a:srgbClr val="00B050"/>
                </a:solidFill>
                <a:latin typeface="Arial" charset="0"/>
              </a:rPr>
              <a:t>power</a:t>
            </a:r>
            <a:r>
              <a:rPr lang="de-CH" sz="1600" dirty="0">
                <a:solidFill>
                  <a:srgbClr val="FFC000"/>
                </a:solidFill>
                <a:latin typeface="Arial" charset="0"/>
              </a:rPr>
              <a:t>/pulse length </a:t>
            </a:r>
            <a:r>
              <a:rPr lang="de-CH" sz="1600" dirty="0">
                <a:solidFill>
                  <a:srgbClr val="000000"/>
                </a:solidFill>
                <a:latin typeface="Arial" charset="0"/>
              </a:rPr>
              <a:t>(</a:t>
            </a:r>
            <a:r>
              <a:rPr lang="de-CH" sz="1600" dirty="0">
                <a:solidFill>
                  <a:srgbClr val="CC0000"/>
                </a:solidFill>
                <a:latin typeface="Arial" charset="0"/>
              </a:rPr>
              <a:t>15 A</a:t>
            </a:r>
            <a:r>
              <a:rPr lang="de-CH" sz="1600" dirty="0">
                <a:solidFill>
                  <a:srgbClr val="000000"/>
                </a:solidFill>
                <a:latin typeface="Arial" charset="0"/>
              </a:rPr>
              <a:t>, recirculation)</a:t>
            </a: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1947863" algn="l"/>
              </a:tabLst>
            </a:pPr>
            <a:r>
              <a:rPr lang="de-CH" sz="1600" dirty="0">
                <a:latin typeface="Arial" charset="0"/>
              </a:rPr>
              <a:t>		</a:t>
            </a:r>
            <a:r>
              <a:rPr lang="de-CH" sz="1600" dirty="0">
                <a:solidFill>
                  <a:srgbClr val="00B050"/>
                </a:solidFill>
                <a:latin typeface="Arial" charset="0"/>
              </a:rPr>
              <a:t>Beam commissioning of probe beam line</a:t>
            </a: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1947863" algn="l"/>
              </a:tabLst>
            </a:pPr>
            <a:r>
              <a:rPr lang="de-CH" sz="1600" dirty="0">
                <a:latin typeface="Arial" charset="0"/>
              </a:rPr>
              <a:t>		</a:t>
            </a:r>
            <a:r>
              <a:rPr lang="de-CH" sz="1600" dirty="0">
                <a:solidFill>
                  <a:srgbClr val="FF0000"/>
                </a:solidFill>
                <a:latin typeface="Arial" charset="0"/>
              </a:rPr>
              <a:t>First accelerating structure tests (one structure ? – CLIC G)</a:t>
            </a: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1947863" algn="l"/>
              </a:tabLst>
            </a:pPr>
            <a:r>
              <a:rPr lang="de-CH" sz="1600" dirty="0">
                <a:latin typeface="Arial" charset="0"/>
              </a:rPr>
              <a:t>		</a:t>
            </a:r>
            <a:r>
              <a:rPr lang="de-CH" sz="1600" dirty="0">
                <a:solidFill>
                  <a:srgbClr val="FF0000"/>
                </a:solidFill>
                <a:latin typeface="Arial" charset="0"/>
              </a:rPr>
              <a:t>Two-beam studies (deceleration/acceleration), initial breakdown kicks studies</a:t>
            </a:r>
            <a:r>
              <a:rPr lang="de-CH" sz="1600" dirty="0">
                <a:latin typeface="Arial" charset="0"/>
              </a:rPr>
              <a:t>		</a:t>
            </a:r>
            <a:endParaRPr lang="en-US" sz="1600" dirty="0">
              <a:latin typeface="Arial" charset="0"/>
            </a:endParaRP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1947863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charset="0"/>
              </a:rPr>
              <a:t>TBL</a:t>
            </a:r>
            <a:r>
              <a:rPr lang="en-US" sz="1600" dirty="0">
                <a:latin typeface="Arial" charset="0"/>
              </a:rPr>
              <a:t>	</a:t>
            </a:r>
            <a:r>
              <a:rPr lang="en-US" sz="1600" dirty="0">
                <a:solidFill>
                  <a:srgbClr val="FF6600"/>
                </a:solidFill>
                <a:latin typeface="Arial" charset="0"/>
              </a:rPr>
              <a:t>PETS validation </a:t>
            </a:r>
            <a:r>
              <a:rPr lang="en-US" sz="1600" dirty="0">
                <a:solidFill>
                  <a:srgbClr val="FF0000"/>
                </a:solidFill>
                <a:latin typeface="Arial" charset="0"/>
              </a:rPr>
              <a:t>(100 MW, need &gt; 20 A), beam line studies (2-3 PETS ?)</a:t>
            </a: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1947863" algn="l"/>
              </a:tabLst>
            </a:pPr>
            <a:endParaRPr lang="en-US" sz="1600" dirty="0">
              <a:latin typeface="Arial" charset="0"/>
            </a:endParaRP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1947863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charset="0"/>
              </a:rPr>
              <a:t>Others</a:t>
            </a:r>
            <a:r>
              <a:rPr lang="en-US" sz="1600" dirty="0">
                <a:latin typeface="Arial" charset="0"/>
              </a:rPr>
              <a:t>	</a:t>
            </a:r>
            <a:r>
              <a:rPr lang="en-US" sz="1600" dirty="0">
                <a:solidFill>
                  <a:srgbClr val="FFC000"/>
                </a:solidFill>
                <a:latin typeface="Arial" charset="0"/>
              </a:rPr>
              <a:t>CDR studies in CRM</a:t>
            </a:r>
            <a:r>
              <a:rPr lang="en-US" sz="1600" dirty="0">
                <a:latin typeface="Arial" charset="0"/>
              </a:rPr>
              <a:t>, </a:t>
            </a:r>
            <a:r>
              <a:rPr lang="en-US" sz="1600" dirty="0">
                <a:solidFill>
                  <a:srgbClr val="FF0000"/>
                </a:solidFill>
                <a:latin typeface="Arial" charset="0"/>
              </a:rPr>
              <a:t>beam dynamics benchmarking</a:t>
            </a:r>
            <a:r>
              <a:rPr lang="en-US" sz="1600" dirty="0">
                <a:latin typeface="Arial" charset="0"/>
              </a:rPr>
              <a:t>, </a:t>
            </a:r>
            <a:r>
              <a:rPr lang="en-US" sz="1600" dirty="0">
                <a:solidFill>
                  <a:srgbClr val="FFC000"/>
                </a:solidFill>
                <a:latin typeface="Arial" charset="0"/>
              </a:rPr>
              <a:t>stability studies</a:t>
            </a:r>
            <a:r>
              <a:rPr lang="en-US" sz="1600" dirty="0" smtClean="0">
                <a:latin typeface="Arial" charset="0"/>
              </a:rPr>
              <a:t>,	</a:t>
            </a:r>
            <a:r>
              <a:rPr lang="en-US" sz="1600" dirty="0" smtClean="0">
                <a:solidFill>
                  <a:srgbClr val="FFC000"/>
                </a:solidFill>
                <a:latin typeface="Arial" charset="0"/>
              </a:rPr>
              <a:t>control of </a:t>
            </a:r>
            <a:r>
              <a:rPr lang="en-US" sz="1600" dirty="0">
                <a:solidFill>
                  <a:srgbClr val="FFC000"/>
                </a:solidFill>
                <a:latin typeface="Arial" charset="0"/>
              </a:rPr>
              <a:t>beam losses…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227888" y="954088"/>
            <a:ext cx="781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 i="1" dirty="0">
                <a:solidFill>
                  <a:srgbClr val="CC0000"/>
                </a:solidFill>
                <a:latin typeface="Arial" charset="0"/>
              </a:rPr>
              <a:t>Goals</a:t>
            </a:r>
            <a:endParaRPr lang="en-US" sz="1800" i="1" dirty="0">
              <a:solidFill>
                <a:srgbClr val="CC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tf3lina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56188" y="1493838"/>
            <a:ext cx="4854575" cy="565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7891" name="Group 3"/>
          <p:cNvGrpSpPr>
            <a:grpSpLocks/>
          </p:cNvGrpSpPr>
          <p:nvPr/>
        </p:nvGrpSpPr>
        <p:grpSpPr bwMode="auto">
          <a:xfrm>
            <a:off x="211138" y="6011863"/>
            <a:ext cx="7210425" cy="1328737"/>
            <a:chOff x="426" y="1078"/>
            <a:chExt cx="4887" cy="899"/>
          </a:xfrm>
        </p:grpSpPr>
        <p:sp>
          <p:nvSpPr>
            <p:cNvPr id="244740" name="Rectangle 4"/>
            <p:cNvSpPr>
              <a:spLocks noChangeArrowheads="1"/>
            </p:cNvSpPr>
            <p:nvPr/>
          </p:nvSpPr>
          <p:spPr bwMode="auto">
            <a:xfrm>
              <a:off x="426" y="1436"/>
              <a:ext cx="97" cy="104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05" name="Rectangle 5"/>
            <p:cNvSpPr>
              <a:spLocks noChangeArrowheads="1"/>
            </p:cNvSpPr>
            <p:nvPr/>
          </p:nvSpPr>
          <p:spPr bwMode="auto">
            <a:xfrm>
              <a:off x="607" y="1436"/>
              <a:ext cx="52" cy="104"/>
            </a:xfrm>
            <a:prstGeom prst="rect">
              <a:avLst/>
            </a:prstGeom>
            <a:gradFill rotWithShape="1">
              <a:gsLst>
                <a:gs pos="0">
                  <a:srgbClr val="003B00"/>
                </a:gs>
                <a:gs pos="50000">
                  <a:srgbClr val="008000"/>
                </a:gs>
                <a:gs pos="100000">
                  <a:srgbClr val="003B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06" name="Rectangle 6"/>
            <p:cNvSpPr>
              <a:spLocks noChangeArrowheads="1"/>
            </p:cNvSpPr>
            <p:nvPr/>
          </p:nvSpPr>
          <p:spPr bwMode="auto">
            <a:xfrm>
              <a:off x="712" y="1437"/>
              <a:ext cx="52" cy="104"/>
            </a:xfrm>
            <a:prstGeom prst="rect">
              <a:avLst/>
            </a:prstGeom>
            <a:gradFill rotWithShape="1">
              <a:gsLst>
                <a:gs pos="0">
                  <a:srgbClr val="003B00"/>
                </a:gs>
                <a:gs pos="50000">
                  <a:srgbClr val="008000"/>
                </a:gs>
                <a:gs pos="100000">
                  <a:srgbClr val="003B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07" name="Rectangle 7"/>
            <p:cNvSpPr>
              <a:spLocks noChangeArrowheads="1"/>
            </p:cNvSpPr>
            <p:nvPr/>
          </p:nvSpPr>
          <p:spPr bwMode="auto">
            <a:xfrm>
              <a:off x="810" y="1437"/>
              <a:ext cx="52" cy="104"/>
            </a:xfrm>
            <a:prstGeom prst="rect">
              <a:avLst/>
            </a:prstGeom>
            <a:gradFill rotWithShape="1">
              <a:gsLst>
                <a:gs pos="0">
                  <a:srgbClr val="003B00"/>
                </a:gs>
                <a:gs pos="50000">
                  <a:srgbClr val="008000"/>
                </a:gs>
                <a:gs pos="100000">
                  <a:srgbClr val="003B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744" name="Rectangle 8"/>
            <p:cNvSpPr>
              <a:spLocks noChangeArrowheads="1"/>
            </p:cNvSpPr>
            <p:nvPr/>
          </p:nvSpPr>
          <p:spPr bwMode="auto">
            <a:xfrm>
              <a:off x="1007" y="1435"/>
              <a:ext cx="128" cy="107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745" name="Rectangle 9"/>
            <p:cNvSpPr>
              <a:spLocks noChangeArrowheads="1"/>
            </p:cNvSpPr>
            <p:nvPr/>
          </p:nvSpPr>
          <p:spPr bwMode="auto">
            <a:xfrm>
              <a:off x="912" y="1436"/>
              <a:ext cx="59" cy="10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10" name="Line 10"/>
            <p:cNvSpPr>
              <a:spLocks noChangeShapeType="1"/>
            </p:cNvSpPr>
            <p:nvPr/>
          </p:nvSpPr>
          <p:spPr bwMode="auto">
            <a:xfrm>
              <a:off x="517" y="1488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11" name="Line 11"/>
            <p:cNvSpPr>
              <a:spLocks noChangeShapeType="1"/>
            </p:cNvSpPr>
            <p:nvPr/>
          </p:nvSpPr>
          <p:spPr bwMode="auto">
            <a:xfrm>
              <a:off x="654" y="1488"/>
              <a:ext cx="6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12" name="Line 12"/>
            <p:cNvSpPr>
              <a:spLocks noChangeShapeType="1"/>
            </p:cNvSpPr>
            <p:nvPr/>
          </p:nvSpPr>
          <p:spPr bwMode="auto">
            <a:xfrm>
              <a:off x="764" y="1488"/>
              <a:ext cx="4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13" name="Line 13"/>
            <p:cNvSpPr>
              <a:spLocks noChangeShapeType="1"/>
            </p:cNvSpPr>
            <p:nvPr/>
          </p:nvSpPr>
          <p:spPr bwMode="auto">
            <a:xfrm flipV="1">
              <a:off x="866" y="1488"/>
              <a:ext cx="4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14" name="Line 14"/>
            <p:cNvSpPr>
              <a:spLocks noChangeShapeType="1"/>
            </p:cNvSpPr>
            <p:nvPr/>
          </p:nvSpPr>
          <p:spPr bwMode="auto">
            <a:xfrm>
              <a:off x="974" y="1488"/>
              <a:ext cx="3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15" name="Line 15"/>
            <p:cNvSpPr>
              <a:spLocks noChangeShapeType="1"/>
            </p:cNvSpPr>
            <p:nvPr/>
          </p:nvSpPr>
          <p:spPr bwMode="auto">
            <a:xfrm>
              <a:off x="1139" y="1488"/>
              <a:ext cx="7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16" name="Line 16"/>
            <p:cNvSpPr>
              <a:spLocks noChangeShapeType="1"/>
            </p:cNvSpPr>
            <p:nvPr/>
          </p:nvSpPr>
          <p:spPr bwMode="auto">
            <a:xfrm flipV="1">
              <a:off x="1457" y="1488"/>
              <a:ext cx="4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17" name="Line 17"/>
            <p:cNvSpPr>
              <a:spLocks noChangeShapeType="1"/>
            </p:cNvSpPr>
            <p:nvPr/>
          </p:nvSpPr>
          <p:spPr bwMode="auto">
            <a:xfrm>
              <a:off x="1742" y="1482"/>
              <a:ext cx="10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18" name="Line 18"/>
            <p:cNvSpPr>
              <a:spLocks noChangeShapeType="1"/>
            </p:cNvSpPr>
            <p:nvPr/>
          </p:nvSpPr>
          <p:spPr bwMode="auto">
            <a:xfrm>
              <a:off x="2263" y="1481"/>
              <a:ext cx="10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19" name="Line 19"/>
            <p:cNvSpPr>
              <a:spLocks noChangeShapeType="1"/>
            </p:cNvSpPr>
            <p:nvPr/>
          </p:nvSpPr>
          <p:spPr bwMode="auto">
            <a:xfrm flipV="1">
              <a:off x="1841" y="1368"/>
              <a:ext cx="63" cy="1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20" name="Line 20"/>
            <p:cNvSpPr>
              <a:spLocks noChangeShapeType="1"/>
            </p:cNvSpPr>
            <p:nvPr/>
          </p:nvSpPr>
          <p:spPr bwMode="auto">
            <a:xfrm flipH="1" flipV="1">
              <a:off x="2197" y="1364"/>
              <a:ext cx="63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21" name="Line 21"/>
            <p:cNvSpPr>
              <a:spLocks noChangeShapeType="1"/>
            </p:cNvSpPr>
            <p:nvPr/>
          </p:nvSpPr>
          <p:spPr bwMode="auto">
            <a:xfrm>
              <a:off x="1907" y="1362"/>
              <a:ext cx="29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22" name="Line 22"/>
            <p:cNvSpPr>
              <a:spLocks noChangeShapeType="1"/>
            </p:cNvSpPr>
            <p:nvPr/>
          </p:nvSpPr>
          <p:spPr bwMode="auto">
            <a:xfrm>
              <a:off x="1844" y="1482"/>
              <a:ext cx="132" cy="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23" name="Rectangle 23"/>
            <p:cNvSpPr>
              <a:spLocks noChangeArrowheads="1"/>
            </p:cNvSpPr>
            <p:nvPr/>
          </p:nvSpPr>
          <p:spPr bwMode="auto">
            <a:xfrm rot="1983558">
              <a:off x="1964" y="1581"/>
              <a:ext cx="201" cy="99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24" name="Line 24"/>
            <p:cNvSpPr>
              <a:spLocks noChangeShapeType="1"/>
            </p:cNvSpPr>
            <p:nvPr/>
          </p:nvSpPr>
          <p:spPr bwMode="auto">
            <a:xfrm>
              <a:off x="2606" y="1482"/>
              <a:ext cx="5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25" name="Line 25"/>
            <p:cNvSpPr>
              <a:spLocks noChangeShapeType="1"/>
            </p:cNvSpPr>
            <p:nvPr/>
          </p:nvSpPr>
          <p:spPr bwMode="auto">
            <a:xfrm>
              <a:off x="2912" y="1482"/>
              <a:ext cx="22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26" name="Line 26"/>
            <p:cNvSpPr>
              <a:spLocks noChangeShapeType="1"/>
            </p:cNvSpPr>
            <p:nvPr/>
          </p:nvSpPr>
          <p:spPr bwMode="auto">
            <a:xfrm>
              <a:off x="3386" y="1482"/>
              <a:ext cx="5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27" name="Line 27"/>
            <p:cNvSpPr>
              <a:spLocks noChangeShapeType="1"/>
            </p:cNvSpPr>
            <p:nvPr/>
          </p:nvSpPr>
          <p:spPr bwMode="auto">
            <a:xfrm>
              <a:off x="3683" y="1482"/>
              <a:ext cx="2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28" name="Line 28"/>
            <p:cNvSpPr>
              <a:spLocks noChangeShapeType="1"/>
            </p:cNvSpPr>
            <p:nvPr/>
          </p:nvSpPr>
          <p:spPr bwMode="auto">
            <a:xfrm>
              <a:off x="4142" y="1482"/>
              <a:ext cx="5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29" name="Line 29"/>
            <p:cNvSpPr>
              <a:spLocks noChangeShapeType="1"/>
            </p:cNvSpPr>
            <p:nvPr/>
          </p:nvSpPr>
          <p:spPr bwMode="auto">
            <a:xfrm>
              <a:off x="4441" y="1478"/>
              <a:ext cx="8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30" name="Line 30"/>
            <p:cNvSpPr>
              <a:spLocks noChangeShapeType="1"/>
            </p:cNvSpPr>
            <p:nvPr/>
          </p:nvSpPr>
          <p:spPr bwMode="auto">
            <a:xfrm>
              <a:off x="4893" y="1483"/>
              <a:ext cx="132" cy="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31" name="Rectangle 31"/>
            <p:cNvSpPr>
              <a:spLocks noChangeArrowheads="1"/>
            </p:cNvSpPr>
            <p:nvPr/>
          </p:nvSpPr>
          <p:spPr bwMode="auto">
            <a:xfrm rot="1983558">
              <a:off x="5013" y="1582"/>
              <a:ext cx="201" cy="99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32" name="Line 32"/>
            <p:cNvSpPr>
              <a:spLocks noChangeShapeType="1"/>
            </p:cNvSpPr>
            <p:nvPr/>
          </p:nvSpPr>
          <p:spPr bwMode="auto">
            <a:xfrm flipH="1">
              <a:off x="1243" y="1258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33" name="Line 33"/>
            <p:cNvSpPr>
              <a:spLocks noChangeShapeType="1"/>
            </p:cNvSpPr>
            <p:nvPr/>
          </p:nvSpPr>
          <p:spPr bwMode="auto">
            <a:xfrm>
              <a:off x="1240" y="1322"/>
              <a:ext cx="2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34" name="Line 34"/>
            <p:cNvSpPr>
              <a:spLocks noChangeShapeType="1"/>
            </p:cNvSpPr>
            <p:nvPr/>
          </p:nvSpPr>
          <p:spPr bwMode="auto">
            <a:xfrm>
              <a:off x="1532" y="1322"/>
              <a:ext cx="0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35" name="Line 35"/>
            <p:cNvSpPr>
              <a:spLocks noChangeShapeType="1"/>
            </p:cNvSpPr>
            <p:nvPr/>
          </p:nvSpPr>
          <p:spPr bwMode="auto">
            <a:xfrm flipH="1">
              <a:off x="3928" y="1247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36" name="Line 36"/>
            <p:cNvSpPr>
              <a:spLocks noChangeShapeType="1"/>
            </p:cNvSpPr>
            <p:nvPr/>
          </p:nvSpPr>
          <p:spPr bwMode="auto">
            <a:xfrm>
              <a:off x="3925" y="1311"/>
              <a:ext cx="2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37" name="Line 37"/>
            <p:cNvSpPr>
              <a:spLocks noChangeShapeType="1"/>
            </p:cNvSpPr>
            <p:nvPr/>
          </p:nvSpPr>
          <p:spPr bwMode="auto">
            <a:xfrm>
              <a:off x="4217" y="1311"/>
              <a:ext cx="0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38" name="Line 38"/>
            <p:cNvSpPr>
              <a:spLocks noChangeShapeType="1"/>
            </p:cNvSpPr>
            <p:nvPr/>
          </p:nvSpPr>
          <p:spPr bwMode="auto">
            <a:xfrm flipH="1">
              <a:off x="3177" y="1248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39" name="Line 39"/>
            <p:cNvSpPr>
              <a:spLocks noChangeShapeType="1"/>
            </p:cNvSpPr>
            <p:nvPr/>
          </p:nvSpPr>
          <p:spPr bwMode="auto">
            <a:xfrm>
              <a:off x="3174" y="1312"/>
              <a:ext cx="2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40" name="Line 40"/>
            <p:cNvSpPr>
              <a:spLocks noChangeShapeType="1"/>
            </p:cNvSpPr>
            <p:nvPr/>
          </p:nvSpPr>
          <p:spPr bwMode="auto">
            <a:xfrm>
              <a:off x="3466" y="1312"/>
              <a:ext cx="0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41" name="Line 41"/>
            <p:cNvSpPr>
              <a:spLocks noChangeShapeType="1"/>
            </p:cNvSpPr>
            <p:nvPr/>
          </p:nvSpPr>
          <p:spPr bwMode="auto">
            <a:xfrm flipH="1">
              <a:off x="2394" y="1253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42" name="Line 42"/>
            <p:cNvSpPr>
              <a:spLocks noChangeShapeType="1"/>
            </p:cNvSpPr>
            <p:nvPr/>
          </p:nvSpPr>
          <p:spPr bwMode="auto">
            <a:xfrm>
              <a:off x="2391" y="1317"/>
              <a:ext cx="2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43" name="Line 43"/>
            <p:cNvSpPr>
              <a:spLocks noChangeShapeType="1"/>
            </p:cNvSpPr>
            <p:nvPr/>
          </p:nvSpPr>
          <p:spPr bwMode="auto">
            <a:xfrm>
              <a:off x="2683" y="1317"/>
              <a:ext cx="0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44" name="Text Box 44"/>
            <p:cNvSpPr txBox="1">
              <a:spLocks noChangeArrowheads="1"/>
            </p:cNvSpPr>
            <p:nvPr/>
          </p:nvSpPr>
          <p:spPr bwMode="auto">
            <a:xfrm>
              <a:off x="1328" y="1082"/>
              <a:ext cx="545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500">
                  <a:solidFill>
                    <a:schemeClr val="tx1"/>
                  </a:solidFill>
                </a:rPr>
                <a:t>MKS03</a:t>
              </a:r>
            </a:p>
          </p:txBody>
        </p:sp>
        <p:sp>
          <p:nvSpPr>
            <p:cNvPr id="37945" name="Text Box 45"/>
            <p:cNvSpPr txBox="1">
              <a:spLocks noChangeArrowheads="1"/>
            </p:cNvSpPr>
            <p:nvPr/>
          </p:nvSpPr>
          <p:spPr bwMode="auto">
            <a:xfrm>
              <a:off x="4026" y="1090"/>
              <a:ext cx="546" cy="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500">
                  <a:solidFill>
                    <a:schemeClr val="tx1"/>
                  </a:solidFill>
                </a:rPr>
                <a:t>MKS07</a:t>
              </a:r>
            </a:p>
          </p:txBody>
        </p:sp>
        <p:sp>
          <p:nvSpPr>
            <p:cNvPr id="37946" name="Text Box 46"/>
            <p:cNvSpPr txBox="1">
              <a:spLocks noChangeArrowheads="1"/>
            </p:cNvSpPr>
            <p:nvPr/>
          </p:nvSpPr>
          <p:spPr bwMode="auto">
            <a:xfrm>
              <a:off x="3267" y="1082"/>
              <a:ext cx="545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500">
                  <a:solidFill>
                    <a:schemeClr val="tx1"/>
                  </a:solidFill>
                </a:rPr>
                <a:t>MKS06</a:t>
              </a:r>
            </a:p>
          </p:txBody>
        </p:sp>
        <p:sp>
          <p:nvSpPr>
            <p:cNvPr id="37947" name="Text Box 47"/>
            <p:cNvSpPr txBox="1">
              <a:spLocks noChangeArrowheads="1"/>
            </p:cNvSpPr>
            <p:nvPr/>
          </p:nvSpPr>
          <p:spPr bwMode="auto">
            <a:xfrm>
              <a:off x="2486" y="1079"/>
              <a:ext cx="546" cy="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500">
                  <a:solidFill>
                    <a:schemeClr val="tx1"/>
                  </a:solidFill>
                </a:rPr>
                <a:t>MKS05</a:t>
              </a:r>
            </a:p>
          </p:txBody>
        </p:sp>
        <p:sp>
          <p:nvSpPr>
            <p:cNvPr id="37948" name="Text Box 48"/>
            <p:cNvSpPr txBox="1">
              <a:spLocks noChangeArrowheads="1"/>
            </p:cNvSpPr>
            <p:nvPr/>
          </p:nvSpPr>
          <p:spPr bwMode="auto">
            <a:xfrm>
              <a:off x="4246" y="1599"/>
              <a:ext cx="85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500">
                  <a:solidFill>
                    <a:schemeClr val="tx1"/>
                  </a:solidFill>
                </a:rPr>
                <a:t>Spectrometer </a:t>
              </a:r>
            </a:p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500">
                  <a:solidFill>
                    <a:schemeClr val="tx1"/>
                  </a:solidFill>
                </a:rPr>
                <a:t>10</a:t>
              </a:r>
            </a:p>
          </p:txBody>
        </p:sp>
        <p:sp>
          <p:nvSpPr>
            <p:cNvPr id="37949" name="Text Box 49"/>
            <p:cNvSpPr txBox="1">
              <a:spLocks noChangeArrowheads="1"/>
            </p:cNvSpPr>
            <p:nvPr/>
          </p:nvSpPr>
          <p:spPr bwMode="auto">
            <a:xfrm>
              <a:off x="2170" y="1583"/>
              <a:ext cx="85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500">
                  <a:solidFill>
                    <a:schemeClr val="tx1"/>
                  </a:solidFill>
                </a:rPr>
                <a:t>Spectrometer </a:t>
              </a:r>
            </a:p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50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244786" name="Rectangle 50"/>
            <p:cNvSpPr>
              <a:spLocks noChangeArrowheads="1"/>
            </p:cNvSpPr>
            <p:nvPr/>
          </p:nvSpPr>
          <p:spPr bwMode="auto">
            <a:xfrm>
              <a:off x="2365" y="1430"/>
              <a:ext cx="240" cy="105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787" name="Rectangle 51"/>
            <p:cNvSpPr>
              <a:spLocks noChangeArrowheads="1"/>
            </p:cNvSpPr>
            <p:nvPr/>
          </p:nvSpPr>
          <p:spPr bwMode="auto">
            <a:xfrm>
              <a:off x="2665" y="1429"/>
              <a:ext cx="247" cy="105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788" name="Rectangle 52"/>
            <p:cNvSpPr>
              <a:spLocks noChangeArrowheads="1"/>
            </p:cNvSpPr>
            <p:nvPr/>
          </p:nvSpPr>
          <p:spPr bwMode="auto">
            <a:xfrm>
              <a:off x="3443" y="1429"/>
              <a:ext cx="240" cy="105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789" name="Rectangle 53"/>
            <p:cNvSpPr>
              <a:spLocks noChangeArrowheads="1"/>
            </p:cNvSpPr>
            <p:nvPr/>
          </p:nvSpPr>
          <p:spPr bwMode="auto">
            <a:xfrm>
              <a:off x="3136" y="1429"/>
              <a:ext cx="247" cy="105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790" name="Rectangle 54"/>
            <p:cNvSpPr>
              <a:spLocks noChangeArrowheads="1"/>
            </p:cNvSpPr>
            <p:nvPr/>
          </p:nvSpPr>
          <p:spPr bwMode="auto">
            <a:xfrm>
              <a:off x="1215" y="1436"/>
              <a:ext cx="240" cy="105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791" name="Rectangle 55"/>
            <p:cNvSpPr>
              <a:spLocks noChangeArrowheads="1"/>
            </p:cNvSpPr>
            <p:nvPr/>
          </p:nvSpPr>
          <p:spPr bwMode="auto">
            <a:xfrm>
              <a:off x="3892" y="1426"/>
              <a:ext cx="247" cy="111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792" name="Rectangle 56"/>
            <p:cNvSpPr>
              <a:spLocks noChangeArrowheads="1"/>
            </p:cNvSpPr>
            <p:nvPr/>
          </p:nvSpPr>
          <p:spPr bwMode="auto">
            <a:xfrm>
              <a:off x="1500" y="1436"/>
              <a:ext cx="240" cy="105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793" name="Rectangle 57"/>
            <p:cNvSpPr>
              <a:spLocks noChangeArrowheads="1"/>
            </p:cNvSpPr>
            <p:nvPr/>
          </p:nvSpPr>
          <p:spPr bwMode="auto">
            <a:xfrm>
              <a:off x="4192" y="1427"/>
              <a:ext cx="247" cy="111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74" name="AutoShape 58"/>
            <p:cNvSpPr>
              <a:spLocks noChangeArrowheads="1"/>
            </p:cNvSpPr>
            <p:nvPr/>
          </p:nvSpPr>
          <p:spPr bwMode="auto">
            <a:xfrm flipV="1">
              <a:off x="1153" y="1105"/>
              <a:ext cx="186" cy="169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75" name="AutoShape 59"/>
            <p:cNvSpPr>
              <a:spLocks noChangeArrowheads="1"/>
            </p:cNvSpPr>
            <p:nvPr/>
          </p:nvSpPr>
          <p:spPr bwMode="auto">
            <a:xfrm flipV="1">
              <a:off x="2298" y="1090"/>
              <a:ext cx="186" cy="169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76" name="AutoShape 60"/>
            <p:cNvSpPr>
              <a:spLocks noChangeArrowheads="1"/>
            </p:cNvSpPr>
            <p:nvPr/>
          </p:nvSpPr>
          <p:spPr bwMode="auto">
            <a:xfrm flipV="1">
              <a:off x="3084" y="1078"/>
              <a:ext cx="186" cy="169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77" name="AutoShape 61"/>
            <p:cNvSpPr>
              <a:spLocks noChangeArrowheads="1"/>
            </p:cNvSpPr>
            <p:nvPr/>
          </p:nvSpPr>
          <p:spPr bwMode="auto">
            <a:xfrm flipV="1">
              <a:off x="3840" y="1078"/>
              <a:ext cx="186" cy="169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892" name="Group 62"/>
          <p:cNvGrpSpPr>
            <a:grpSpLocks/>
          </p:cNvGrpSpPr>
          <p:nvPr/>
        </p:nvGrpSpPr>
        <p:grpSpPr bwMode="auto">
          <a:xfrm>
            <a:off x="187325" y="1503363"/>
            <a:ext cx="5715000" cy="2279650"/>
            <a:chOff x="2275" y="771"/>
            <a:chExt cx="3160" cy="1206"/>
          </a:xfrm>
        </p:grpSpPr>
        <p:pic>
          <p:nvPicPr>
            <p:cNvPr id="37896" name="Picture 63" descr="beam_loading_MKS06_power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75" y="771"/>
              <a:ext cx="3160" cy="120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37897" name="Text Box 64"/>
            <p:cNvSpPr txBox="1">
              <a:spLocks noChangeArrowheads="1"/>
            </p:cNvSpPr>
            <p:nvPr/>
          </p:nvSpPr>
          <p:spPr bwMode="auto">
            <a:xfrm>
              <a:off x="3491" y="1534"/>
              <a:ext cx="1240" cy="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l" defTabSz="1008063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300">
                  <a:solidFill>
                    <a:schemeClr val="tx1"/>
                  </a:solidFill>
                  <a:latin typeface="Arial" pitchFamily="-110" charset="0"/>
                </a:rPr>
                <a:t>RF pulse at structure output</a:t>
              </a:r>
              <a:endParaRPr lang="el-GR" sz="1300">
                <a:solidFill>
                  <a:schemeClr val="tx1"/>
                </a:solidFill>
                <a:latin typeface="Arial" pitchFamily="-110" charset="0"/>
                <a:ea typeface="Arial" pitchFamily="-110" charset="0"/>
                <a:cs typeface="Arial" pitchFamily="-110" charset="0"/>
              </a:endParaRPr>
            </a:p>
          </p:txBody>
        </p:sp>
        <p:sp>
          <p:nvSpPr>
            <p:cNvPr id="37898" name="Text Box 65"/>
            <p:cNvSpPr txBox="1">
              <a:spLocks noChangeArrowheads="1"/>
            </p:cNvSpPr>
            <p:nvPr/>
          </p:nvSpPr>
          <p:spPr bwMode="auto">
            <a:xfrm>
              <a:off x="3002" y="1019"/>
              <a:ext cx="1184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l" defTabSz="1008063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300">
                  <a:solidFill>
                    <a:schemeClr val="tx1"/>
                  </a:solidFill>
                  <a:latin typeface="Arial" pitchFamily="-110" charset="0"/>
                </a:rPr>
                <a:t>RF pulse at structure input</a:t>
              </a:r>
              <a:endParaRPr lang="el-GR" sz="1300">
                <a:solidFill>
                  <a:schemeClr val="tx1"/>
                </a:solidFill>
                <a:latin typeface="Arial" pitchFamily="-110" charset="0"/>
                <a:ea typeface="Arial" pitchFamily="-110" charset="0"/>
                <a:cs typeface="Arial" pitchFamily="-110" charset="0"/>
              </a:endParaRPr>
            </a:p>
          </p:txBody>
        </p:sp>
        <p:sp>
          <p:nvSpPr>
            <p:cNvPr id="37899" name="Line 66"/>
            <p:cNvSpPr>
              <a:spLocks noChangeShapeType="1"/>
            </p:cNvSpPr>
            <p:nvPr/>
          </p:nvSpPr>
          <p:spPr bwMode="auto">
            <a:xfrm flipV="1">
              <a:off x="3933" y="881"/>
              <a:ext cx="175" cy="1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00" name="Line 67"/>
            <p:cNvSpPr>
              <a:spLocks noChangeShapeType="1"/>
            </p:cNvSpPr>
            <p:nvPr/>
          </p:nvSpPr>
          <p:spPr bwMode="auto">
            <a:xfrm>
              <a:off x="4951" y="1674"/>
              <a:ext cx="117" cy="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01" name="Text Box 68"/>
            <p:cNvSpPr txBox="1">
              <a:spLocks noChangeArrowheads="1"/>
            </p:cNvSpPr>
            <p:nvPr/>
          </p:nvSpPr>
          <p:spPr bwMode="auto">
            <a:xfrm>
              <a:off x="2280" y="1819"/>
              <a:ext cx="728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300">
                  <a:solidFill>
                    <a:schemeClr val="tx1"/>
                  </a:solidFill>
                </a:rPr>
                <a:t>analog signal</a:t>
              </a:r>
            </a:p>
          </p:txBody>
        </p:sp>
        <p:sp>
          <p:nvSpPr>
            <p:cNvPr id="37902" name="Line 69"/>
            <p:cNvSpPr>
              <a:spLocks noChangeShapeType="1"/>
            </p:cNvSpPr>
            <p:nvPr/>
          </p:nvSpPr>
          <p:spPr bwMode="auto">
            <a:xfrm>
              <a:off x="2707" y="1366"/>
              <a:ext cx="23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03" name="Text Box 70"/>
            <p:cNvSpPr txBox="1">
              <a:spLocks noChangeArrowheads="1"/>
            </p:cNvSpPr>
            <p:nvPr/>
          </p:nvSpPr>
          <p:spPr bwMode="auto">
            <a:xfrm>
              <a:off x="3386" y="1282"/>
              <a:ext cx="847" cy="15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300">
                  <a:solidFill>
                    <a:schemeClr val="tx1"/>
                  </a:solidFill>
                  <a:latin typeface="Arial" pitchFamily="-110" charset="0"/>
                </a:rPr>
                <a:t>1.5 </a:t>
              </a:r>
              <a:r>
                <a:rPr lang="en-US" sz="1300">
                  <a:solidFill>
                    <a:schemeClr val="tx1"/>
                  </a:solidFill>
                  <a:ea typeface="Times New Roman" pitchFamily="-110" charset="0"/>
                  <a:cs typeface="Times New Roman" pitchFamily="-110" charset="0"/>
                </a:rPr>
                <a:t>µs </a:t>
              </a:r>
              <a:r>
                <a:rPr lang="en-US" sz="1300">
                  <a:solidFill>
                    <a:schemeClr val="tx1"/>
                  </a:solidFill>
                  <a:latin typeface="Arial" pitchFamily="-110" charset="0"/>
                </a:rPr>
                <a:t>beam pulse</a:t>
              </a:r>
            </a:p>
          </p:txBody>
        </p:sp>
      </p:grpSp>
      <p:sp>
        <p:nvSpPr>
          <p:cNvPr id="37893" name="Rectangle 72"/>
          <p:cNvSpPr>
            <a:spLocks noChangeArrowheads="1"/>
          </p:cNvSpPr>
          <p:nvPr/>
        </p:nvSpPr>
        <p:spPr bwMode="auto">
          <a:xfrm>
            <a:off x="223838" y="3987800"/>
            <a:ext cx="4187825" cy="18224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431800" indent="-323850" algn="l" defTabSz="45720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4"/>
              </a:buBlip>
            </a:pPr>
            <a:r>
              <a:rPr lang="en-US" sz="2800">
                <a:ea typeface="Times New Roman" pitchFamily="-110" charset="0"/>
                <a:cs typeface="Times New Roman" pitchFamily="-110" charset="0"/>
              </a:rPr>
              <a:t>Measured</a:t>
            </a:r>
            <a:r>
              <a:rPr lang="en-US" sz="2800">
                <a:solidFill>
                  <a:schemeClr val="tx1"/>
                </a:solidFill>
                <a:ea typeface="Times New Roman" pitchFamily="-110" charset="0"/>
                <a:cs typeface="Times New Roman" pitchFamily="-110" charset="0"/>
              </a:rPr>
              <a:t> RF-to-beam </a:t>
            </a:r>
            <a:r>
              <a:rPr lang="en-US" sz="2800">
                <a:ea typeface="Times New Roman" pitchFamily="-110" charset="0"/>
                <a:cs typeface="Times New Roman" pitchFamily="-110" charset="0"/>
              </a:rPr>
              <a:t>efficiency 95.3%</a:t>
            </a:r>
          </a:p>
          <a:p>
            <a:pPr marL="431800" indent="-323850" algn="l" defTabSz="45720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4"/>
              </a:buBlip>
            </a:pPr>
            <a:r>
              <a:rPr lang="en-US" sz="2800">
                <a:solidFill>
                  <a:schemeClr val="tx1"/>
                </a:solidFill>
                <a:ea typeface="Times New Roman" pitchFamily="-110" charset="0"/>
                <a:cs typeface="Times New Roman" pitchFamily="-110" charset="0"/>
              </a:rPr>
              <a:t>Theory 96%</a:t>
            </a:r>
            <a:br>
              <a:rPr lang="en-US" sz="2800">
                <a:solidFill>
                  <a:schemeClr val="tx1"/>
                </a:solidFill>
                <a:ea typeface="Times New Roman" pitchFamily="-110" charset="0"/>
                <a:cs typeface="Times New Roman" pitchFamily="-110" charset="0"/>
              </a:rPr>
            </a:br>
            <a:r>
              <a:rPr lang="en-US" sz="2800">
                <a:solidFill>
                  <a:schemeClr val="tx1"/>
                </a:solidFill>
                <a:ea typeface="Times New Roman" pitchFamily="-110" charset="0"/>
                <a:cs typeface="Times New Roman" pitchFamily="-110" charset="0"/>
              </a:rPr>
              <a:t>(~ 4 % ohmic losses)</a:t>
            </a:r>
          </a:p>
        </p:txBody>
      </p:sp>
      <p:sp>
        <p:nvSpPr>
          <p:cNvPr id="37894" name="Title 7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>
                <a:ea typeface="ＭＳ Ｐゴシック" pitchFamily="-110" charset="-128"/>
                <a:cs typeface="ＭＳ Ｐゴシック" pitchFamily="-110" charset="-128"/>
              </a:rPr>
              <a:t>Full beam-loading acceleration in CTF3</a:t>
            </a:r>
          </a:p>
        </p:txBody>
      </p:sp>
      <p:sp>
        <p:nvSpPr>
          <p:cNvPr id="37895" name="Content Placeholder 73"/>
          <p:cNvSpPr>
            <a:spLocks noGrp="1"/>
          </p:cNvSpPr>
          <p:nvPr>
            <p:ph idx="1"/>
          </p:nvPr>
        </p:nvSpPr>
        <p:spPr>
          <a:xfrm>
            <a:off x="306388" y="896938"/>
            <a:ext cx="9771062" cy="552450"/>
          </a:xfrm>
        </p:spPr>
        <p:txBody>
          <a:bodyPr/>
          <a:lstStyle/>
          <a:p>
            <a:r>
              <a:rPr lang="en-US" smtClean="0">
                <a:ea typeface="ＭＳ Ｐゴシック" pitchFamily="-110" charset="-128"/>
                <a:cs typeface="ＭＳ Ｐゴシック" pitchFamily="-110" charset="-128"/>
              </a:rPr>
              <a:t>high current </a:t>
            </a:r>
            <a:r>
              <a:rPr lang="en-US" b="1" smtClean="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>routine operation demonstrated</a:t>
            </a:r>
            <a:endParaRPr lang="en-US" b="1">
              <a:solidFill>
                <a:srgbClr val="FF0000"/>
              </a:solidFill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Content Placeholder 9"/>
          <p:cNvSpPr>
            <a:spLocks noGrp="1"/>
          </p:cNvSpPr>
          <p:nvPr>
            <p:ph idx="1"/>
          </p:nvPr>
        </p:nvSpPr>
        <p:spPr>
          <a:xfrm>
            <a:off x="190514" y="3869783"/>
            <a:ext cx="9886935" cy="3343821"/>
          </a:xfrm>
        </p:spPr>
        <p:txBody>
          <a:bodyPr>
            <a:normAutofit/>
          </a:bodyPr>
          <a:lstStyle/>
          <a:p>
            <a:r>
              <a:rPr lang="en-US" sz="2000" dirty="0" smtClean="0">
                <a:ea typeface="ＭＳ Ｐゴシック" pitchFamily="-110" charset="-128"/>
                <a:cs typeface="ＭＳ Ｐゴシック" pitchFamily="-110" charset="-128"/>
              </a:rPr>
              <a:t>Smaller transverse emittance, shorter bunches, no energy tails, no satellites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Bunch charge </a:t>
            </a:r>
            <a:r>
              <a:rPr lang="en-US" sz="2000" dirty="0" smtClean="0">
                <a:ea typeface="ＭＳ Ｐゴシック" pitchFamily="-110" charset="-128"/>
                <a:cs typeface="ＭＳ Ｐゴシック" pitchFamily="-110" charset="-128"/>
              </a:rPr>
              <a:t>lower than present injector</a:t>
            </a:r>
            <a:br>
              <a:rPr lang="en-US" sz="2000" dirty="0" smtClean="0">
                <a:ea typeface="ＭＳ Ｐゴシック" pitchFamily="-110" charset="-128"/>
                <a:cs typeface="ＭＳ Ｐゴシック" pitchFamily="-110" charset="-128"/>
              </a:rPr>
            </a:br>
            <a:r>
              <a:rPr lang="en-US" sz="2000" dirty="0" smtClean="0">
                <a:ea typeface="ＭＳ Ｐゴシック" pitchFamily="-110" charset="-128"/>
                <a:cs typeface="ＭＳ Ｐゴシック" pitchFamily="-110" charset="-128"/>
              </a:rPr>
              <a:t>shown </a:t>
            </a:r>
            <a:r>
              <a:rPr lang="en-US" sz="2000" dirty="0" smtClean="0"/>
              <a:t>up to 2.5 </a:t>
            </a:r>
            <a:r>
              <a:rPr lang="en-US" sz="2000" dirty="0" err="1" smtClean="0"/>
              <a:t>nC</a:t>
            </a:r>
            <a:r>
              <a:rPr lang="en-US" sz="2000" dirty="0" smtClean="0"/>
              <a:t>, </a:t>
            </a:r>
            <a:r>
              <a:rPr lang="en-US" sz="2000" dirty="0" smtClean="0">
                <a:solidFill>
                  <a:srgbClr val="FF0000"/>
                </a:solidFill>
              </a:rPr>
              <a:t>above nominal</a:t>
            </a:r>
            <a:r>
              <a:rPr lang="en-US" sz="2000" dirty="0" smtClean="0"/>
              <a:t>!, also 2.3 </a:t>
            </a:r>
            <a:r>
              <a:rPr lang="en-US" sz="2000" dirty="0" err="1" smtClean="0"/>
              <a:t>nC</a:t>
            </a:r>
            <a:r>
              <a:rPr lang="en-US" sz="2000" dirty="0" smtClean="0"/>
              <a:t> for long train reached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Beam energy ~ 5-6 </a:t>
            </a:r>
            <a:r>
              <a:rPr lang="en-US" sz="2000" dirty="0" err="1" smtClean="0">
                <a:solidFill>
                  <a:srgbClr val="FF0000"/>
                </a:solidFill>
              </a:rPr>
              <a:t>MeV</a:t>
            </a:r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Emittance</a:t>
            </a:r>
            <a:r>
              <a:rPr lang="en-US" sz="2000" dirty="0" smtClean="0"/>
              <a:t> measured </a:t>
            </a:r>
            <a:r>
              <a:rPr lang="en-US" sz="2000" dirty="0" smtClean="0">
                <a:solidFill>
                  <a:srgbClr val="FF0000"/>
                </a:solidFill>
              </a:rPr>
              <a:t>~7 </a:t>
            </a:r>
            <a:r>
              <a:rPr lang="en-US" sz="2000" dirty="0" err="1" smtClean="0">
                <a:solidFill>
                  <a:srgbClr val="FF0000"/>
                </a:solidFill>
              </a:rPr>
              <a:t>π</a:t>
            </a:r>
            <a:r>
              <a:rPr lang="en-US" sz="2000" dirty="0" smtClean="0">
                <a:solidFill>
                  <a:srgbClr val="FF0000"/>
                </a:solidFill>
              </a:rPr>
              <a:t> mm </a:t>
            </a:r>
            <a:r>
              <a:rPr lang="en-US" sz="2000" dirty="0" err="1" smtClean="0">
                <a:solidFill>
                  <a:srgbClr val="FF0000"/>
                </a:solidFill>
              </a:rPr>
              <a:t>mrad</a:t>
            </a:r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Very good agreement with simulations</a:t>
            </a:r>
          </a:p>
          <a:p>
            <a:r>
              <a:rPr lang="en-US" sz="2000" dirty="0" smtClean="0"/>
              <a:t>started to measure laser/beam stability:</a:t>
            </a:r>
            <a:br>
              <a:rPr lang="en-US" sz="2000" dirty="0" smtClean="0"/>
            </a:br>
            <a:r>
              <a:rPr lang="en-US" sz="2000" dirty="0" smtClean="0"/>
              <a:t>better than requirements</a:t>
            </a:r>
          </a:p>
        </p:txBody>
      </p:sp>
      <p:pic>
        <p:nvPicPr>
          <p:cNvPr id="10" name="Object 3"/>
          <p:cNvPicPr>
            <a:picLocks noChangeAspect="1" noChangeArrowheads="1"/>
          </p:cNvPicPr>
          <p:nvPr/>
        </p:nvPicPr>
        <p:blipFill>
          <a:blip r:embed="rId2" cstate="print"/>
          <a:srcRect b="15818"/>
          <a:stretch>
            <a:fillRect/>
          </a:stretch>
        </p:blipFill>
        <p:spPr bwMode="auto">
          <a:xfrm>
            <a:off x="7724775" y="5740912"/>
            <a:ext cx="2352675" cy="1507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43" name="Picture 5"/>
          <p:cNvPicPr>
            <a:picLocks noChangeAspect="1" noChangeArrowheads="1"/>
          </p:cNvPicPr>
          <p:nvPr/>
        </p:nvPicPr>
        <p:blipFill>
          <a:blip r:embed="rId3"/>
          <a:srcRect b="9671"/>
          <a:stretch>
            <a:fillRect/>
          </a:stretch>
        </p:blipFill>
        <p:spPr bwMode="auto">
          <a:xfrm>
            <a:off x="258763" y="884238"/>
            <a:ext cx="4857089" cy="2874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4" name="Picture 6"/>
          <p:cNvPicPr>
            <a:picLocks noChangeAspect="1" noChangeArrowheads="1"/>
          </p:cNvPicPr>
          <p:nvPr/>
        </p:nvPicPr>
        <p:blipFill>
          <a:blip r:embed="rId4"/>
          <a:srcRect t="3979" b="6184"/>
          <a:stretch>
            <a:fillRect/>
          </a:stretch>
        </p:blipFill>
        <p:spPr bwMode="auto">
          <a:xfrm>
            <a:off x="4337050" y="844550"/>
            <a:ext cx="5740400" cy="2917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5" name="Rectangle 7"/>
          <p:cNvSpPr>
            <a:spLocks noChangeArrowheads="1"/>
          </p:cNvSpPr>
          <p:nvPr/>
        </p:nvSpPr>
        <p:spPr bwMode="auto">
          <a:xfrm>
            <a:off x="3003550" y="7358063"/>
            <a:ext cx="4540250" cy="2047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46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PHIN Photo-injector</a:t>
            </a:r>
          </a:p>
        </p:txBody>
      </p:sp>
      <p:sp>
        <p:nvSpPr>
          <p:cNvPr id="7" name="TextBox 18"/>
          <p:cNvSpPr txBox="1"/>
          <p:nvPr/>
        </p:nvSpPr>
        <p:spPr>
          <a:xfrm>
            <a:off x="8609040" y="5876110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tx2"/>
                </a:solidFill>
              </a:rPr>
              <a:t>δ=0.35mm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TextBox 21"/>
          <p:cNvSpPr txBox="1"/>
          <p:nvPr/>
        </p:nvSpPr>
        <p:spPr>
          <a:xfrm>
            <a:off x="8254852" y="5242504"/>
            <a:ext cx="17626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chemeClr val="tx2"/>
                </a:solidFill>
              </a:rPr>
              <a:t>E-beam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size: </a:t>
            </a:r>
            <a:r>
              <a:rPr lang="en-US" dirty="0" err="1" smtClean="0">
                <a:solidFill>
                  <a:schemeClr val="tx2"/>
                </a:solidFill>
              </a:rPr>
              <a:t>x</a:t>
            </a:r>
            <a:r>
              <a:rPr lang="en-US" dirty="0" smtClean="0">
                <a:solidFill>
                  <a:schemeClr val="tx2"/>
                </a:solidFill>
              </a:rPr>
              <a:t>=1.53mm</a:t>
            </a:r>
          </a:p>
        </p:txBody>
      </p:sp>
      <p:sp>
        <p:nvSpPr>
          <p:cNvPr id="11" name="TextBox 8"/>
          <p:cNvSpPr txBox="1"/>
          <p:nvPr/>
        </p:nvSpPr>
        <p:spPr>
          <a:xfrm>
            <a:off x="6346138" y="5888090"/>
            <a:ext cx="1186668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</a:rPr>
              <a:t>δ=0.15mm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22"/>
          <p:cNvSpPr txBox="1"/>
          <p:nvPr/>
        </p:nvSpPr>
        <p:spPr>
          <a:xfrm>
            <a:off x="6061093" y="5291467"/>
            <a:ext cx="1674031" cy="114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rgbClr val="FF0000"/>
                </a:solidFill>
              </a:rPr>
              <a:t>Laser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size: </a:t>
            </a:r>
            <a:r>
              <a:rPr lang="en-US" dirty="0" err="1" smtClean="0">
                <a:solidFill>
                  <a:srgbClr val="FF0000"/>
                </a:solidFill>
              </a:rPr>
              <a:t>x</a:t>
            </a:r>
            <a:r>
              <a:rPr lang="en-US" dirty="0" smtClean="0">
                <a:solidFill>
                  <a:srgbClr val="FF0000"/>
                </a:solidFill>
              </a:rPr>
              <a:t>=0.74mm</a:t>
            </a:r>
          </a:p>
          <a:p>
            <a:endParaRPr lang="en-US" dirty="0"/>
          </a:p>
        </p:txBody>
      </p:sp>
      <p:pic>
        <p:nvPicPr>
          <p:cNvPr id="14" name="Object 2"/>
          <p:cNvPicPr>
            <a:picLocks noChangeAspect="1" noChangeArrowheads="1"/>
          </p:cNvPicPr>
          <p:nvPr/>
        </p:nvPicPr>
        <p:blipFill>
          <a:blip r:embed="rId5" cstate="print"/>
          <a:srcRect b="16225"/>
          <a:stretch>
            <a:fillRect/>
          </a:stretch>
        </p:blipFill>
        <p:spPr bwMode="auto">
          <a:xfrm>
            <a:off x="5492606" y="5748188"/>
            <a:ext cx="2371725" cy="1500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 system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289" y="3795379"/>
            <a:ext cx="9544050" cy="3523379"/>
          </a:xfrm>
        </p:spPr>
        <p:txBody>
          <a:bodyPr/>
          <a:lstStyle/>
          <a:p>
            <a:r>
              <a:rPr lang="en-US" dirty="0" smtClean="0"/>
              <a:t>setup significantly improved (beam path, optical crystal,…)</a:t>
            </a:r>
          </a:p>
          <a:p>
            <a:r>
              <a:rPr lang="en-US" dirty="0" smtClean="0"/>
              <a:t>For PHIN </a:t>
            </a:r>
            <a:r>
              <a:rPr lang="en-US" dirty="0" smtClean="0">
                <a:solidFill>
                  <a:srgbClr val="FF0000"/>
                </a:solidFill>
              </a:rPr>
              <a:t>all laser main target parameters fulfilled </a:t>
            </a:r>
            <a:r>
              <a:rPr lang="en-US" dirty="0" smtClean="0"/>
              <a:t>!!!</a:t>
            </a:r>
          </a:p>
          <a:p>
            <a:pPr>
              <a:spcAft>
                <a:spcPts val="1071"/>
              </a:spcAft>
            </a:pPr>
            <a:r>
              <a:rPr lang="en-US" dirty="0" smtClean="0"/>
              <a:t>0.8% beam current stability (without feedback on the laser)</a:t>
            </a:r>
          </a:p>
          <a:p>
            <a:pPr>
              <a:spcAft>
                <a:spcPts val="1671"/>
              </a:spcAft>
            </a:pP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long term studies (cathode response, …) to be done</a:t>
            </a:r>
          </a:p>
          <a:p>
            <a:pPr>
              <a:spcAft>
                <a:spcPts val="1071"/>
              </a:spcAft>
            </a:pPr>
            <a:r>
              <a:rPr lang="en-US" dirty="0" smtClean="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>Laser phase coding 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to be demonstrated this year</a:t>
            </a:r>
          </a:p>
          <a:p>
            <a:pPr lvl="1">
              <a:spcAft>
                <a:spcPts val="4071"/>
              </a:spcAft>
            </a:pPr>
            <a:r>
              <a:rPr lang="en-US" dirty="0" smtClean="0"/>
              <a:t>Booster amplifier needed (~ June)</a:t>
            </a:r>
          </a:p>
          <a:p>
            <a:endParaRPr lang="en-US" dirty="0"/>
          </a:p>
        </p:txBody>
      </p:sp>
      <p:pic>
        <p:nvPicPr>
          <p:cNvPr id="5" name="Picture 4" descr="Amplifier_table_Aprile_09 003ch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9500" y="1021944"/>
            <a:ext cx="4803970" cy="250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63500" dir="2700000">
              <a:srgbClr val="000000">
                <a:alpha val="43000"/>
              </a:srgbClr>
            </a:outerShdw>
          </a:effectLst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67958" y="1008380"/>
          <a:ext cx="4870769" cy="2436920"/>
        </p:xfrm>
        <a:graphic>
          <a:graphicData uri="http://schemas.openxmlformats.org/drawingml/2006/table">
            <a:tbl>
              <a:tblPr/>
              <a:tblGrid>
                <a:gridCol w="3142431"/>
                <a:gridCol w="864169"/>
                <a:gridCol w="864169"/>
              </a:tblGrid>
              <a:tr h="75628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fulfilled PHIN photo injector requirements</a:t>
                      </a:r>
                    </a:p>
                  </a:txBody>
                  <a:tcPr marL="50440" marR="50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61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micro bunches repetition rate</a:t>
                      </a:r>
                      <a:endParaRPr kumimoji="0" 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50440" marR="50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ns</a:t>
                      </a: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0440" marR="50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0.667</a:t>
                      </a: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0440" marR="50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1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Synch to external rf @ 1.5GHz</a:t>
                      </a:r>
                    </a:p>
                  </a:txBody>
                  <a:tcPr marL="50440" marR="50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ps</a:t>
                      </a:r>
                    </a:p>
                  </a:txBody>
                  <a:tcPr marL="50440" marR="50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&lt;1</a:t>
                      </a:r>
                    </a:p>
                  </a:txBody>
                  <a:tcPr marL="50440" marR="50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1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micro bunch width (FWHH)</a:t>
                      </a: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0440" marR="50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ps</a:t>
                      </a: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0440" marR="50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&lt;10</a:t>
                      </a: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0440" marR="50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1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micro bunch energy (@ cathode) </a:t>
                      </a:r>
                      <a:endParaRPr kumimoji="0" 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0440" marR="50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nJ</a:t>
                      </a: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50440" marR="50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370</a:t>
                      </a: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0440" marR="50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1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laser pointing stability std </a:t>
                      </a:r>
                    </a:p>
                  </a:txBody>
                  <a:tcPr marL="50440" marR="50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 mm</a:t>
                      </a:r>
                    </a:p>
                  </a:txBody>
                  <a:tcPr marL="50440" marR="50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0.5</a:t>
                      </a:r>
                    </a:p>
                  </a:txBody>
                  <a:tcPr marL="50440" marR="50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60338" y="3307765"/>
            <a:ext cx="9771062" cy="1395681"/>
          </a:xfrm>
        </p:spPr>
        <p:txBody>
          <a:bodyPr/>
          <a:lstStyle/>
          <a:p>
            <a:pPr algn="ctr">
              <a:buNone/>
            </a:pPr>
            <a:r>
              <a:rPr lang="en-US" sz="6000" dirty="0" smtClean="0">
                <a:solidFill>
                  <a:srgbClr val="0000FF"/>
                </a:solidFill>
              </a:rPr>
              <a:t>Drive Beam generation</a:t>
            </a:r>
            <a:endParaRPr lang="en-US" sz="60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l-combi-2009.png"/>
          <p:cNvPicPr>
            <a:picLocks noChangeAspect="1"/>
          </p:cNvPicPr>
          <p:nvPr/>
        </p:nvPicPr>
        <p:blipFill>
          <a:blip r:embed="rId2"/>
          <a:srcRect l="1601" t="22055" r="1601" b="13550"/>
          <a:stretch>
            <a:fillRect/>
          </a:stretch>
        </p:blipFill>
        <p:spPr>
          <a:xfrm>
            <a:off x="161364" y="2748754"/>
            <a:ext cx="9754723" cy="44536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Delay loop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27" y="1234017"/>
            <a:ext cx="9866712" cy="1449671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factor 2 combination re-established </a:t>
            </a:r>
            <a:r>
              <a:rPr lang="en-US" dirty="0" smtClean="0"/>
              <a:t>after 2 years</a:t>
            </a:r>
          </a:p>
          <a:p>
            <a:r>
              <a:rPr lang="en-US" dirty="0" smtClean="0"/>
              <a:t>current about doubled, up to ~7 A (~0.5 A in satellites)</a:t>
            </a:r>
            <a:br>
              <a:rPr lang="en-US" dirty="0" smtClean="0"/>
            </a:br>
            <a:r>
              <a:rPr lang="en-US" dirty="0" smtClean="0"/>
              <a:t>current stability 0.22% =&gt; details in</a:t>
            </a:r>
          </a:p>
        </p:txBody>
      </p:sp>
      <p:sp>
        <p:nvSpPr>
          <p:cNvPr id="5" name="Text Box 18"/>
          <p:cNvSpPr txBox="1">
            <a:spLocks noChangeArrowheads="1"/>
          </p:cNvSpPr>
          <p:nvPr/>
        </p:nvSpPr>
        <p:spPr bwMode="auto">
          <a:xfrm>
            <a:off x="923766" y="6110021"/>
            <a:ext cx="2183448" cy="373032"/>
          </a:xfrm>
          <a:prstGeom prst="rect">
            <a:avLst/>
          </a:prstGeom>
          <a:solidFill>
            <a:srgbClr val="FCFFC0"/>
          </a:solidFill>
          <a:ln w="9525">
            <a:noFill/>
            <a:miter lim="800000"/>
            <a:headEnd/>
            <a:tailEnd/>
          </a:ln>
          <a:effectLst>
            <a:outerShdw blurRad="50800" dist="508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111105" tIns="55553" rIns="111105" bIns="55553">
            <a:prstTxWarp prst="textNoShape">
              <a:avLst/>
            </a:prstTxWarp>
            <a:spAutoFit/>
          </a:bodyPr>
          <a:lstStyle/>
          <a:p>
            <a:pPr defTabSz="1111188" eaLnBrk="0"/>
            <a:r>
              <a:rPr lang="en-US" sz="1800" dirty="0" smtClean="0">
                <a:solidFill>
                  <a:srgbClr val="000000"/>
                </a:solidFill>
              </a:rPr>
              <a:t>Current from Linac</a:t>
            </a:r>
            <a:endParaRPr lang="en-US" sz="1400" dirty="0">
              <a:solidFill>
                <a:srgbClr val="000000"/>
              </a:solidFill>
            </a:endParaRPr>
          </a:p>
        </p:txBody>
      </p:sp>
      <p:cxnSp>
        <p:nvCxnSpPr>
          <p:cNvPr id="6" name="Straight Arrow Connector 8"/>
          <p:cNvCxnSpPr>
            <a:cxnSpLocks noChangeShapeType="1"/>
          </p:cNvCxnSpPr>
          <p:nvPr/>
        </p:nvCxnSpPr>
        <p:spPr bwMode="auto">
          <a:xfrm flipV="1">
            <a:off x="2267427" y="5608869"/>
            <a:ext cx="1019501" cy="501151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</p:cxnSp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7810024" y="5247282"/>
            <a:ext cx="1751798" cy="688246"/>
          </a:xfrm>
          <a:prstGeom prst="rect">
            <a:avLst/>
          </a:prstGeom>
          <a:solidFill>
            <a:srgbClr val="FCFFC0"/>
          </a:solidFill>
          <a:ln w="9525">
            <a:noFill/>
            <a:miter lim="800000"/>
            <a:headEnd/>
            <a:tailEnd/>
          </a:ln>
          <a:effectLst>
            <a:outerShdw blurRad="50800" dist="508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111105" tIns="55553" rIns="111105" bIns="55553">
            <a:prstTxWarp prst="textNoShape">
              <a:avLst/>
            </a:prstTxWarp>
            <a:spAutoFit/>
          </a:bodyPr>
          <a:lstStyle/>
          <a:p>
            <a:pPr defTabSz="1111188" eaLnBrk="0"/>
            <a:r>
              <a:rPr lang="en-US" sz="2000" dirty="0" smtClean="0">
                <a:solidFill>
                  <a:srgbClr val="000000"/>
                </a:solidFill>
              </a:rPr>
              <a:t>Current </a:t>
            </a:r>
            <a:r>
              <a:rPr lang="en-US" sz="2000" b="1" dirty="0" smtClean="0">
                <a:solidFill>
                  <a:srgbClr val="000000"/>
                </a:solidFill>
              </a:rPr>
              <a:t>after</a:t>
            </a:r>
            <a:r>
              <a:rPr lang="en-US" sz="2000" dirty="0" smtClean="0">
                <a:solidFill>
                  <a:srgbClr val="000000"/>
                </a:solidFill>
              </a:rPr>
              <a:t> Delay Loop</a:t>
            </a:r>
            <a:endParaRPr lang="en-US" sz="1600" dirty="0">
              <a:solidFill>
                <a:srgbClr val="000000"/>
              </a:solidFill>
            </a:endParaRPr>
          </a:p>
        </p:txBody>
      </p:sp>
      <p:cxnSp>
        <p:nvCxnSpPr>
          <p:cNvPr id="9" name="Straight Arrow Connector 8"/>
          <p:cNvCxnSpPr>
            <a:cxnSpLocks noChangeShapeType="1"/>
          </p:cNvCxnSpPr>
          <p:nvPr/>
        </p:nvCxnSpPr>
        <p:spPr bwMode="auto">
          <a:xfrm rot="10800000" flipV="1">
            <a:off x="7474109" y="5970457"/>
            <a:ext cx="1007745" cy="55727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</p:cxn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1943268" y="2999329"/>
            <a:ext cx="1751798" cy="688246"/>
          </a:xfrm>
          <a:prstGeom prst="rect">
            <a:avLst/>
          </a:prstGeom>
          <a:solidFill>
            <a:srgbClr val="FCFFC0"/>
          </a:solidFill>
          <a:ln w="9525">
            <a:noFill/>
            <a:miter lim="800000"/>
            <a:headEnd/>
            <a:tailEnd/>
          </a:ln>
          <a:effectLst>
            <a:outerShdw blurRad="50800" dist="508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111105" tIns="55553" rIns="111105" bIns="55553">
            <a:prstTxWarp prst="textNoShape">
              <a:avLst/>
            </a:prstTxWarp>
            <a:spAutoFit/>
          </a:bodyPr>
          <a:lstStyle/>
          <a:p>
            <a:pPr defTabSz="1111188" eaLnBrk="0"/>
            <a:r>
              <a:rPr lang="en-US" sz="2000" dirty="0" smtClean="0">
                <a:solidFill>
                  <a:srgbClr val="000000"/>
                </a:solidFill>
              </a:rPr>
              <a:t>Current in the Delay Loop</a:t>
            </a:r>
            <a:endParaRPr lang="en-US" sz="1600" dirty="0">
              <a:solidFill>
                <a:srgbClr val="000000"/>
              </a:solidFill>
            </a:endParaRPr>
          </a:p>
        </p:txBody>
      </p:sp>
      <p:cxnSp>
        <p:nvCxnSpPr>
          <p:cNvPr id="16" name="Straight Arrow Connector 15"/>
          <p:cNvCxnSpPr>
            <a:cxnSpLocks noChangeShapeType="1"/>
          </p:cNvCxnSpPr>
          <p:nvPr/>
        </p:nvCxnSpPr>
        <p:spPr bwMode="auto">
          <a:xfrm rot="16200000" flipH="1">
            <a:off x="2717452" y="4291983"/>
            <a:ext cx="1379133" cy="24017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</p:cxnSp>
      <p:grpSp>
        <p:nvGrpSpPr>
          <p:cNvPr id="7" name="Group 224"/>
          <p:cNvGrpSpPr>
            <a:grpSpLocks/>
          </p:cNvGrpSpPr>
          <p:nvPr/>
        </p:nvGrpSpPr>
        <p:grpSpPr bwMode="auto">
          <a:xfrm>
            <a:off x="7535998" y="924350"/>
            <a:ext cx="2472431" cy="872764"/>
            <a:chOff x="3750" y="2279"/>
            <a:chExt cx="1805" cy="704"/>
          </a:xfrm>
        </p:grpSpPr>
        <p:sp>
          <p:nvSpPr>
            <p:cNvPr id="12" name="Text Box 158"/>
            <p:cNvSpPr txBox="1">
              <a:spLocks noChangeArrowheads="1"/>
            </p:cNvSpPr>
            <p:nvPr/>
          </p:nvSpPr>
          <p:spPr bwMode="auto">
            <a:xfrm>
              <a:off x="4564" y="2454"/>
              <a:ext cx="526" cy="2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300" b="1" dirty="0">
                  <a:solidFill>
                    <a:srgbClr val="3333FF"/>
                  </a:solidFill>
                </a:rPr>
                <a:t>7A</a:t>
              </a:r>
            </a:p>
          </p:txBody>
        </p:sp>
        <p:sp>
          <p:nvSpPr>
            <p:cNvPr id="13" name="Rectangle 42"/>
            <p:cNvSpPr>
              <a:spLocks noChangeArrowheads="1"/>
            </p:cNvSpPr>
            <p:nvPr/>
          </p:nvSpPr>
          <p:spPr bwMode="auto">
            <a:xfrm>
              <a:off x="3794" y="2634"/>
              <a:ext cx="136" cy="8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200" b="1" dirty="0"/>
            </a:p>
          </p:txBody>
        </p:sp>
        <p:sp>
          <p:nvSpPr>
            <p:cNvPr id="14" name="Line 43"/>
            <p:cNvSpPr>
              <a:spLocks noChangeShapeType="1"/>
            </p:cNvSpPr>
            <p:nvPr/>
          </p:nvSpPr>
          <p:spPr bwMode="auto">
            <a:xfrm>
              <a:off x="3930" y="2678"/>
              <a:ext cx="22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44"/>
            <p:cNvSpPr>
              <a:spLocks noChangeShapeType="1"/>
            </p:cNvSpPr>
            <p:nvPr/>
          </p:nvSpPr>
          <p:spPr bwMode="auto">
            <a:xfrm flipV="1">
              <a:off x="4154" y="2634"/>
              <a:ext cx="46" cy="44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45"/>
            <p:cNvSpPr>
              <a:spLocks noChangeShapeType="1"/>
            </p:cNvSpPr>
            <p:nvPr/>
          </p:nvSpPr>
          <p:spPr bwMode="auto">
            <a:xfrm>
              <a:off x="4200" y="2634"/>
              <a:ext cx="18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46"/>
            <p:cNvSpPr>
              <a:spLocks noChangeShapeType="1"/>
            </p:cNvSpPr>
            <p:nvPr/>
          </p:nvSpPr>
          <p:spPr bwMode="auto">
            <a:xfrm>
              <a:off x="4380" y="2634"/>
              <a:ext cx="46" cy="44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47"/>
            <p:cNvSpPr>
              <a:spLocks noChangeShapeType="1"/>
            </p:cNvSpPr>
            <p:nvPr/>
          </p:nvSpPr>
          <p:spPr bwMode="auto">
            <a:xfrm>
              <a:off x="4426" y="2678"/>
              <a:ext cx="361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48"/>
            <p:cNvSpPr>
              <a:spLocks noChangeArrowheads="1"/>
            </p:cNvSpPr>
            <p:nvPr/>
          </p:nvSpPr>
          <p:spPr bwMode="auto">
            <a:xfrm>
              <a:off x="4426" y="2415"/>
              <a:ext cx="315" cy="26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800" dirty="0">
                  <a:solidFill>
                    <a:srgbClr val="000000"/>
                  </a:solidFill>
                </a:rPr>
                <a:t>DL</a:t>
              </a:r>
            </a:p>
          </p:txBody>
        </p:sp>
        <p:sp>
          <p:nvSpPr>
            <p:cNvPr id="22" name="Arc 49"/>
            <p:cNvSpPr>
              <a:spLocks/>
            </p:cNvSpPr>
            <p:nvPr/>
          </p:nvSpPr>
          <p:spPr bwMode="auto">
            <a:xfrm flipV="1">
              <a:off x="4787" y="2547"/>
              <a:ext cx="136" cy="13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200" b="1" dirty="0"/>
            </a:p>
          </p:txBody>
        </p:sp>
        <p:sp>
          <p:nvSpPr>
            <p:cNvPr id="23" name="Arc 50"/>
            <p:cNvSpPr>
              <a:spLocks/>
            </p:cNvSpPr>
            <p:nvPr/>
          </p:nvSpPr>
          <p:spPr bwMode="auto">
            <a:xfrm flipH="1">
              <a:off x="4921" y="2371"/>
              <a:ext cx="272" cy="176"/>
            </a:xfrm>
            <a:custGeom>
              <a:avLst/>
              <a:gdLst>
                <a:gd name="T0" fmla="*/ 0 w 22024"/>
                <a:gd name="T1" fmla="*/ 0 h 21600"/>
                <a:gd name="T2" fmla="*/ 0 w 22024"/>
                <a:gd name="T3" fmla="*/ 0 h 21600"/>
                <a:gd name="T4" fmla="*/ 0 w 22024"/>
                <a:gd name="T5" fmla="*/ 0 h 21600"/>
                <a:gd name="T6" fmla="*/ 0 60000 65536"/>
                <a:gd name="T7" fmla="*/ 0 60000 65536"/>
                <a:gd name="T8" fmla="*/ 0 60000 65536"/>
                <a:gd name="T9" fmla="*/ 0 w 22024"/>
                <a:gd name="T10" fmla="*/ 0 h 21600"/>
                <a:gd name="T11" fmla="*/ 22024 w 22024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024" h="21600" fill="none" extrusionOk="0">
                  <a:moveTo>
                    <a:pt x="0" y="4"/>
                  </a:moveTo>
                  <a:cubicBezTo>
                    <a:pt x="141" y="1"/>
                    <a:pt x="282" y="-1"/>
                    <a:pt x="424" y="0"/>
                  </a:cubicBezTo>
                  <a:cubicBezTo>
                    <a:pt x="12353" y="0"/>
                    <a:pt x="22024" y="9670"/>
                    <a:pt x="22024" y="21600"/>
                  </a:cubicBezTo>
                </a:path>
                <a:path w="22024" h="21600" stroke="0" extrusionOk="0">
                  <a:moveTo>
                    <a:pt x="0" y="4"/>
                  </a:moveTo>
                  <a:cubicBezTo>
                    <a:pt x="141" y="1"/>
                    <a:pt x="282" y="-1"/>
                    <a:pt x="424" y="0"/>
                  </a:cubicBezTo>
                  <a:cubicBezTo>
                    <a:pt x="12353" y="0"/>
                    <a:pt x="22024" y="9670"/>
                    <a:pt x="22024" y="21600"/>
                  </a:cubicBezTo>
                  <a:lnTo>
                    <a:pt x="424" y="21600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200" b="1" dirty="0"/>
            </a:p>
          </p:txBody>
        </p:sp>
        <p:sp>
          <p:nvSpPr>
            <p:cNvPr id="24" name="Oval 51"/>
            <p:cNvSpPr>
              <a:spLocks noChangeArrowheads="1"/>
            </p:cNvSpPr>
            <p:nvPr/>
          </p:nvSpPr>
          <p:spPr bwMode="auto">
            <a:xfrm>
              <a:off x="4967" y="2371"/>
              <a:ext cx="541" cy="529"/>
            </a:xfrm>
            <a:prstGeom prst="ellipse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200" b="1" dirty="0"/>
            </a:p>
          </p:txBody>
        </p:sp>
        <p:sp>
          <p:nvSpPr>
            <p:cNvPr id="25" name="Line 53"/>
            <p:cNvSpPr>
              <a:spLocks noChangeShapeType="1"/>
            </p:cNvSpPr>
            <p:nvPr/>
          </p:nvSpPr>
          <p:spPr bwMode="auto">
            <a:xfrm flipH="1">
              <a:off x="4655" y="2900"/>
              <a:ext cx="583" cy="1"/>
            </a:xfrm>
            <a:prstGeom prst="line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54"/>
            <p:cNvSpPr>
              <a:spLocks noChangeShapeType="1"/>
            </p:cNvSpPr>
            <p:nvPr/>
          </p:nvSpPr>
          <p:spPr bwMode="auto">
            <a:xfrm>
              <a:off x="3974" y="2591"/>
              <a:ext cx="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60"/>
            <p:cNvGrpSpPr>
              <a:grpSpLocks/>
            </p:cNvGrpSpPr>
            <p:nvPr/>
          </p:nvGrpSpPr>
          <p:grpSpPr bwMode="auto">
            <a:xfrm>
              <a:off x="3750" y="2279"/>
              <a:ext cx="1805" cy="704"/>
              <a:chOff x="1200" y="2592"/>
              <a:chExt cx="1920" cy="768"/>
            </a:xfrm>
          </p:grpSpPr>
          <p:sp>
            <p:nvSpPr>
              <p:cNvPr id="29" name="Rectangle 61"/>
              <p:cNvSpPr>
                <a:spLocks noChangeArrowheads="1"/>
              </p:cNvSpPr>
              <p:nvPr/>
            </p:nvSpPr>
            <p:spPr bwMode="auto">
              <a:xfrm>
                <a:off x="1632" y="3120"/>
                <a:ext cx="816" cy="240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 eaLnBrk="1" hangingPunct="1"/>
                <a:endParaRPr lang="en-US" sz="2200" b="1" dirty="0"/>
              </a:p>
            </p:txBody>
          </p:sp>
          <p:sp>
            <p:nvSpPr>
              <p:cNvPr id="30" name="Rectangle 62"/>
              <p:cNvSpPr>
                <a:spLocks noChangeArrowheads="1"/>
              </p:cNvSpPr>
              <p:nvPr/>
            </p:nvSpPr>
            <p:spPr bwMode="auto">
              <a:xfrm>
                <a:off x="1200" y="3120"/>
                <a:ext cx="432" cy="1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 eaLnBrk="1" hangingPunct="1"/>
                <a:endParaRPr lang="en-US" sz="2200" b="1" dirty="0"/>
              </a:p>
            </p:txBody>
          </p:sp>
          <p:sp>
            <p:nvSpPr>
              <p:cNvPr id="31" name="Line 63"/>
              <p:cNvSpPr>
                <a:spLocks noChangeShapeType="1"/>
              </p:cNvSpPr>
              <p:nvPr/>
            </p:nvSpPr>
            <p:spPr bwMode="auto">
              <a:xfrm flipV="1">
                <a:off x="1200" y="2880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Line 64"/>
              <p:cNvSpPr>
                <a:spLocks noChangeShapeType="1"/>
              </p:cNvSpPr>
              <p:nvPr/>
            </p:nvSpPr>
            <p:spPr bwMode="auto">
              <a:xfrm>
                <a:off x="3120" y="2592"/>
                <a:ext cx="0" cy="7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Line 65"/>
              <p:cNvSpPr>
                <a:spLocks noChangeShapeType="1"/>
              </p:cNvSpPr>
              <p:nvPr/>
            </p:nvSpPr>
            <p:spPr bwMode="auto">
              <a:xfrm>
                <a:off x="2448" y="3360"/>
                <a:ext cx="67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Line 66"/>
              <p:cNvSpPr>
                <a:spLocks noChangeShapeType="1"/>
              </p:cNvSpPr>
              <p:nvPr/>
            </p:nvSpPr>
            <p:spPr bwMode="auto">
              <a:xfrm>
                <a:off x="1200" y="288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Line 67"/>
              <p:cNvSpPr>
                <a:spLocks noChangeShapeType="1"/>
              </p:cNvSpPr>
              <p:nvPr/>
            </p:nvSpPr>
            <p:spPr bwMode="auto">
              <a:xfrm flipV="1">
                <a:off x="1824" y="2592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Line 68"/>
              <p:cNvSpPr>
                <a:spLocks noChangeShapeType="1"/>
              </p:cNvSpPr>
              <p:nvPr/>
            </p:nvSpPr>
            <p:spPr bwMode="auto">
              <a:xfrm>
                <a:off x="1824" y="2592"/>
                <a:ext cx="12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8" name="Rectangle 52"/>
            <p:cNvSpPr>
              <a:spLocks noChangeArrowheads="1"/>
            </p:cNvSpPr>
            <p:nvPr/>
          </p:nvSpPr>
          <p:spPr bwMode="auto">
            <a:xfrm>
              <a:off x="4488" y="2894"/>
              <a:ext cx="180" cy="4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200" b="1" dirty="0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9225307" y="1117425"/>
            <a:ext cx="675358" cy="478548"/>
          </a:xfrm>
          <a:prstGeom prst="rect">
            <a:avLst/>
          </a:prstGeom>
          <a:noFill/>
        </p:spPr>
        <p:txBody>
          <a:bodyPr wrap="square" lIns="100794" tIns="50397" rIns="100794" bIns="50397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CR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695450" y="2190096"/>
            <a:ext cx="3667891" cy="440120"/>
          </a:xfrm>
          <a:prstGeom prst="rect">
            <a:avLst/>
          </a:prstGeom>
          <a:solidFill>
            <a:srgbClr val="CCFFCC"/>
          </a:solidFill>
          <a:ln>
            <a:solidFill>
              <a:schemeClr val="accent1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tx1"/>
                </a:solidFill>
              </a:rPr>
              <a:t>Simona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Bettoni</a:t>
            </a:r>
            <a:r>
              <a:rPr lang="en-US" sz="2400" dirty="0" smtClean="0">
                <a:solidFill>
                  <a:schemeClr val="tx1"/>
                </a:solidFill>
              </a:rPr>
              <a:t>   Wed 15:00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cr-combi-15A.png"/>
          <p:cNvPicPr>
            <a:picLocks noChangeAspect="1"/>
          </p:cNvPicPr>
          <p:nvPr/>
        </p:nvPicPr>
        <p:blipFill>
          <a:blip r:embed="rId2"/>
          <a:srcRect l="26070" t="23967" r="1314" b="9397"/>
          <a:stretch>
            <a:fillRect/>
          </a:stretch>
        </p:blipFill>
        <p:spPr>
          <a:xfrm>
            <a:off x="133957" y="1754236"/>
            <a:ext cx="6963922" cy="5388291"/>
          </a:xfrm>
          <a:prstGeom prst="rect">
            <a:avLst/>
          </a:prstGeom>
        </p:spPr>
      </p:pic>
      <p:sp>
        <p:nvSpPr>
          <p:cNvPr id="757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Combiner ring</a:t>
            </a:r>
            <a:r>
              <a:rPr lang="en-US" dirty="0" smtClean="0"/>
              <a:t> status</a:t>
            </a:r>
            <a:endParaRPr lang="en-US" dirty="0"/>
          </a:p>
        </p:txBody>
      </p:sp>
      <p:sp>
        <p:nvSpPr>
          <p:cNvPr id="75780" name="Text Box 18"/>
          <p:cNvSpPr txBox="1">
            <a:spLocks noChangeArrowheads="1"/>
          </p:cNvSpPr>
          <p:nvPr/>
        </p:nvSpPr>
        <p:spPr bwMode="auto">
          <a:xfrm>
            <a:off x="875317" y="4822750"/>
            <a:ext cx="2830071" cy="68824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111105" tIns="55553" rIns="111105" bIns="55553">
            <a:prstTxWarp prst="textNoShape">
              <a:avLst/>
            </a:prstTxWarp>
            <a:spAutoFit/>
          </a:bodyPr>
          <a:lstStyle/>
          <a:p>
            <a:pPr defTabSz="1111188" eaLnBrk="0"/>
            <a:r>
              <a:rPr lang="en-US" sz="2000" dirty="0">
                <a:solidFill>
                  <a:schemeClr val="tx1"/>
                </a:solidFill>
              </a:rPr>
              <a:t>2</a:t>
            </a:r>
            <a:r>
              <a:rPr lang="en-US" sz="2000" baseline="30000" dirty="0">
                <a:solidFill>
                  <a:schemeClr val="tx1"/>
                </a:solidFill>
              </a:rPr>
              <a:t>nd</a:t>
            </a:r>
            <a:r>
              <a:rPr lang="en-US" sz="2000" dirty="0">
                <a:solidFill>
                  <a:schemeClr val="tx1"/>
                </a:solidFill>
              </a:rPr>
              <a:t>  turn of 1</a:t>
            </a:r>
            <a:r>
              <a:rPr lang="en-US" sz="2000" baseline="30000" dirty="0">
                <a:solidFill>
                  <a:schemeClr val="tx1"/>
                </a:solidFill>
              </a:rPr>
              <a:t>st</a:t>
            </a:r>
            <a:r>
              <a:rPr lang="en-US" sz="2000" dirty="0">
                <a:solidFill>
                  <a:schemeClr val="tx1"/>
                </a:solidFill>
              </a:rPr>
              <a:t>  pulse and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 1</a:t>
            </a:r>
            <a:r>
              <a:rPr lang="en-US" sz="2000" baseline="30000" dirty="0">
                <a:solidFill>
                  <a:schemeClr val="tx1"/>
                </a:solidFill>
              </a:rPr>
              <a:t>st</a:t>
            </a:r>
            <a:r>
              <a:rPr lang="en-US" sz="2000" dirty="0">
                <a:solidFill>
                  <a:schemeClr val="tx1"/>
                </a:solidFill>
              </a:rPr>
              <a:t> turn of 2</a:t>
            </a:r>
            <a:r>
              <a:rPr lang="en-US" sz="2000" baseline="30000" dirty="0">
                <a:solidFill>
                  <a:schemeClr val="tx1"/>
                </a:solidFill>
              </a:rPr>
              <a:t>nd</a:t>
            </a:r>
            <a:r>
              <a:rPr lang="en-US" sz="2000" dirty="0">
                <a:solidFill>
                  <a:schemeClr val="tx1"/>
                </a:solidFill>
              </a:rPr>
              <a:t>  pulse</a:t>
            </a:r>
          </a:p>
        </p:txBody>
      </p:sp>
      <p:sp>
        <p:nvSpPr>
          <p:cNvPr id="75781" name="Text Box 18"/>
          <p:cNvSpPr txBox="1">
            <a:spLocks noChangeArrowheads="1"/>
          </p:cNvSpPr>
          <p:nvPr/>
        </p:nvSpPr>
        <p:spPr bwMode="auto">
          <a:xfrm>
            <a:off x="875316" y="3730339"/>
            <a:ext cx="2147919" cy="68824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11105" tIns="55553" rIns="111105" bIns="55553">
            <a:prstTxWarp prst="textNoShape">
              <a:avLst/>
            </a:prstTxWarp>
            <a:spAutoFit/>
          </a:bodyPr>
          <a:lstStyle/>
          <a:p>
            <a:pPr defTabSz="1111188" eaLnBrk="0"/>
            <a:r>
              <a:rPr lang="en-US" sz="2000" dirty="0">
                <a:solidFill>
                  <a:schemeClr val="tx1"/>
                </a:solidFill>
              </a:rPr>
              <a:t>1</a:t>
            </a:r>
            <a:r>
              <a:rPr lang="en-US" sz="2000" baseline="30000" dirty="0">
                <a:solidFill>
                  <a:schemeClr val="tx1"/>
                </a:solidFill>
              </a:rPr>
              <a:t>st</a:t>
            </a:r>
            <a:r>
              <a:rPr lang="en-US" sz="2000" dirty="0">
                <a:solidFill>
                  <a:schemeClr val="tx1"/>
                </a:solidFill>
              </a:rPr>
              <a:t>   turn of 1</a:t>
            </a:r>
            <a:r>
              <a:rPr lang="en-US" sz="2000" baseline="30000" dirty="0">
                <a:solidFill>
                  <a:schemeClr val="tx1"/>
                </a:solidFill>
              </a:rPr>
              <a:t>st</a:t>
            </a:r>
            <a:r>
              <a:rPr lang="en-US" sz="2000" dirty="0">
                <a:solidFill>
                  <a:schemeClr val="tx1"/>
                </a:solidFill>
              </a:rPr>
              <a:t>  pulse</a:t>
            </a:r>
          </a:p>
        </p:txBody>
      </p:sp>
      <p:sp>
        <p:nvSpPr>
          <p:cNvPr id="75782" name="Text Box 18"/>
          <p:cNvSpPr txBox="1">
            <a:spLocks noChangeArrowheads="1"/>
          </p:cNvSpPr>
          <p:nvPr/>
        </p:nvSpPr>
        <p:spPr bwMode="auto">
          <a:xfrm>
            <a:off x="2363341" y="5777012"/>
            <a:ext cx="2590422" cy="9744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11105" tIns="55553" rIns="111105" bIns="55553">
            <a:prstTxWarp prst="textNoShape">
              <a:avLst/>
            </a:prstTxWarp>
            <a:spAutoFit/>
          </a:bodyPr>
          <a:lstStyle/>
          <a:p>
            <a:pPr defTabSz="1111188" eaLnBrk="0"/>
            <a:r>
              <a:rPr lang="en-US" sz="2000" dirty="0">
                <a:solidFill>
                  <a:schemeClr val="tx1"/>
                </a:solidFill>
              </a:rPr>
              <a:t>3</a:t>
            </a:r>
            <a:r>
              <a:rPr lang="en-US" sz="2000" baseline="30000" dirty="0">
                <a:solidFill>
                  <a:schemeClr val="tx1"/>
                </a:solidFill>
              </a:rPr>
              <a:t>rd</a:t>
            </a:r>
            <a:r>
              <a:rPr lang="en-US" sz="2000" dirty="0">
                <a:solidFill>
                  <a:schemeClr val="tx1"/>
                </a:solidFill>
              </a:rPr>
              <a:t>  turn of 1</a:t>
            </a:r>
            <a:r>
              <a:rPr lang="en-US" sz="2000" baseline="30000" dirty="0">
                <a:solidFill>
                  <a:schemeClr val="tx1"/>
                </a:solidFill>
              </a:rPr>
              <a:t>st</a:t>
            </a:r>
            <a:r>
              <a:rPr lang="en-US" sz="2000" dirty="0">
                <a:solidFill>
                  <a:schemeClr val="tx1"/>
                </a:solidFill>
              </a:rPr>
              <a:t> pulse,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2</a:t>
            </a:r>
            <a:r>
              <a:rPr lang="en-US" sz="2000" baseline="30000" dirty="0">
                <a:solidFill>
                  <a:schemeClr val="tx1"/>
                </a:solidFill>
              </a:rPr>
              <a:t>nd</a:t>
            </a:r>
            <a:r>
              <a:rPr lang="en-US" sz="2000" dirty="0">
                <a:solidFill>
                  <a:schemeClr val="tx1"/>
                </a:solidFill>
              </a:rPr>
              <a:t>  turn of 2</a:t>
            </a:r>
            <a:r>
              <a:rPr lang="en-US" sz="2000" baseline="30000" dirty="0">
                <a:solidFill>
                  <a:schemeClr val="tx1"/>
                </a:solidFill>
              </a:rPr>
              <a:t>nd</a:t>
            </a:r>
            <a:r>
              <a:rPr lang="en-US" sz="2000" dirty="0">
                <a:solidFill>
                  <a:schemeClr val="tx1"/>
                </a:solidFill>
              </a:rPr>
              <a:t>  pulse,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 1</a:t>
            </a:r>
            <a:r>
              <a:rPr lang="en-US" sz="2000" baseline="30000" dirty="0">
                <a:solidFill>
                  <a:schemeClr val="tx1"/>
                </a:solidFill>
              </a:rPr>
              <a:t>st</a:t>
            </a:r>
            <a:r>
              <a:rPr lang="en-US" sz="2000" dirty="0">
                <a:solidFill>
                  <a:schemeClr val="tx1"/>
                </a:solidFill>
              </a:rPr>
              <a:t> turn of 3</a:t>
            </a:r>
            <a:r>
              <a:rPr lang="en-US" sz="2000" baseline="30000" dirty="0">
                <a:solidFill>
                  <a:schemeClr val="tx1"/>
                </a:solidFill>
              </a:rPr>
              <a:t>rd</a:t>
            </a:r>
            <a:r>
              <a:rPr lang="en-US" sz="2000" dirty="0">
                <a:solidFill>
                  <a:schemeClr val="tx1"/>
                </a:solidFill>
              </a:rPr>
              <a:t>   pulse</a:t>
            </a:r>
          </a:p>
        </p:txBody>
      </p:sp>
      <p:sp>
        <p:nvSpPr>
          <p:cNvPr id="75783" name="Text Box 18"/>
          <p:cNvSpPr txBox="1">
            <a:spLocks noChangeArrowheads="1"/>
          </p:cNvSpPr>
          <p:nvPr/>
        </p:nvSpPr>
        <p:spPr bwMode="auto">
          <a:xfrm>
            <a:off x="7454178" y="6444813"/>
            <a:ext cx="1324280" cy="68824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11105" tIns="55553" rIns="111105" bIns="55553">
            <a:prstTxWarp prst="textNoShape">
              <a:avLst/>
            </a:prstTxWarp>
            <a:spAutoFit/>
          </a:bodyPr>
          <a:lstStyle/>
          <a:p>
            <a:pPr defTabSz="1111188" eaLnBrk="0"/>
            <a:r>
              <a:rPr lang="en-US" sz="2000" dirty="0">
                <a:solidFill>
                  <a:schemeClr val="tx1"/>
                </a:solidFill>
              </a:rPr>
              <a:t>All 4 pulses</a:t>
            </a:r>
          </a:p>
        </p:txBody>
      </p:sp>
      <p:cxnSp>
        <p:nvCxnSpPr>
          <p:cNvPr id="75784" name="Straight Arrow Connector 8"/>
          <p:cNvCxnSpPr>
            <a:cxnSpLocks noChangeShapeType="1"/>
          </p:cNvCxnSpPr>
          <p:nvPr/>
        </p:nvCxnSpPr>
        <p:spPr bwMode="auto">
          <a:xfrm flipV="1">
            <a:off x="2966934" y="4492784"/>
            <a:ext cx="683397" cy="416701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</p:cxnSp>
      <p:cxnSp>
        <p:nvCxnSpPr>
          <p:cNvPr id="75785" name="Straight Arrow Connector 8"/>
          <p:cNvCxnSpPr>
            <a:cxnSpLocks noChangeShapeType="1"/>
          </p:cNvCxnSpPr>
          <p:nvPr/>
        </p:nvCxnSpPr>
        <p:spPr bwMode="auto">
          <a:xfrm flipV="1">
            <a:off x="2168149" y="3412574"/>
            <a:ext cx="617801" cy="32275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</p:cxnSp>
      <p:cxnSp>
        <p:nvCxnSpPr>
          <p:cNvPr id="75786" name="Straight Arrow Connector 8"/>
          <p:cNvCxnSpPr>
            <a:cxnSpLocks noChangeShapeType="1"/>
          </p:cNvCxnSpPr>
          <p:nvPr/>
        </p:nvCxnSpPr>
        <p:spPr bwMode="auto">
          <a:xfrm flipV="1">
            <a:off x="4023753" y="5546375"/>
            <a:ext cx="427121" cy="33567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</p:cxnSp>
      <p:cxnSp>
        <p:nvCxnSpPr>
          <p:cNvPr id="75787" name="Straight Arrow Connector 8"/>
          <p:cNvCxnSpPr>
            <a:cxnSpLocks noChangeShapeType="1"/>
            <a:stCxn id="75783" idx="1"/>
          </p:cNvCxnSpPr>
          <p:nvPr/>
        </p:nvCxnSpPr>
        <p:spPr bwMode="auto">
          <a:xfrm rot="10800000">
            <a:off x="6064914" y="6669430"/>
            <a:ext cx="1389265" cy="11950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</p:cxnSp>
      <p:sp>
        <p:nvSpPr>
          <p:cNvPr id="75788" name="Line 8"/>
          <p:cNvSpPr>
            <a:spLocks noChangeShapeType="1"/>
          </p:cNvSpPr>
          <p:nvPr/>
        </p:nvSpPr>
        <p:spPr bwMode="auto">
          <a:xfrm flipH="1">
            <a:off x="2461547" y="1973533"/>
            <a:ext cx="16150" cy="143904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789" name="Line 9"/>
          <p:cNvSpPr>
            <a:spLocks noChangeShapeType="1"/>
          </p:cNvSpPr>
          <p:nvPr/>
        </p:nvSpPr>
        <p:spPr bwMode="auto">
          <a:xfrm flipV="1">
            <a:off x="3372232" y="1967602"/>
            <a:ext cx="0" cy="199225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790" name="Line 10"/>
          <p:cNvSpPr>
            <a:spLocks noChangeShapeType="1"/>
          </p:cNvSpPr>
          <p:nvPr/>
        </p:nvSpPr>
        <p:spPr bwMode="auto">
          <a:xfrm>
            <a:off x="2493199" y="2479903"/>
            <a:ext cx="865951" cy="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791" name="Text Box 11"/>
          <p:cNvSpPr txBox="1">
            <a:spLocks noChangeArrowheads="1"/>
          </p:cNvSpPr>
          <p:nvPr/>
        </p:nvSpPr>
        <p:spPr bwMode="auto">
          <a:xfrm>
            <a:off x="2618174" y="2498073"/>
            <a:ext cx="653211" cy="294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5584" tIns="52791" rIns="105584" bIns="52791">
            <a:prstTxWarp prst="textNoShape">
              <a:avLst/>
            </a:prstTxWarp>
            <a:spAutoFit/>
          </a:bodyPr>
          <a:lstStyle/>
          <a:p>
            <a:pPr defTabSz="1055191" eaLnBrk="0"/>
            <a:r>
              <a:rPr lang="en-US" sz="1300" dirty="0">
                <a:solidFill>
                  <a:schemeClr val="tx1"/>
                </a:solidFill>
              </a:rPr>
              <a:t>280 ns</a:t>
            </a:r>
          </a:p>
        </p:txBody>
      </p:sp>
      <p:sp>
        <p:nvSpPr>
          <p:cNvPr id="75792" name="Line 12"/>
          <p:cNvSpPr>
            <a:spLocks noChangeShapeType="1"/>
          </p:cNvSpPr>
          <p:nvPr/>
        </p:nvSpPr>
        <p:spPr bwMode="auto">
          <a:xfrm flipV="1">
            <a:off x="4282916" y="2095409"/>
            <a:ext cx="0" cy="307941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793" name="Line 13"/>
          <p:cNvSpPr>
            <a:spLocks noChangeShapeType="1"/>
          </p:cNvSpPr>
          <p:nvPr/>
        </p:nvSpPr>
        <p:spPr bwMode="auto">
          <a:xfrm flipV="1">
            <a:off x="3372231" y="2479901"/>
            <a:ext cx="91068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794" name="Text Box 14"/>
          <p:cNvSpPr txBox="1">
            <a:spLocks noChangeArrowheads="1"/>
          </p:cNvSpPr>
          <p:nvPr/>
        </p:nvSpPr>
        <p:spPr bwMode="auto">
          <a:xfrm>
            <a:off x="3457961" y="2502932"/>
            <a:ext cx="653211" cy="294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5584" tIns="52791" rIns="105584" bIns="52791">
            <a:prstTxWarp prst="textNoShape">
              <a:avLst/>
            </a:prstTxWarp>
            <a:spAutoFit/>
          </a:bodyPr>
          <a:lstStyle/>
          <a:p>
            <a:pPr defTabSz="1055191" eaLnBrk="0"/>
            <a:r>
              <a:rPr lang="en-US" sz="1300" dirty="0">
                <a:solidFill>
                  <a:schemeClr val="tx1"/>
                </a:solidFill>
              </a:rPr>
              <a:t>280 ns</a:t>
            </a:r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 bwMode="auto">
          <a:xfrm>
            <a:off x="137273" y="914720"/>
            <a:ext cx="9772219" cy="798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51475" indent="-337731" algn="l" defTabSz="479473">
              <a:spcAft>
                <a:spcPts val="1488"/>
              </a:spcAft>
              <a:buSzPct val="64000"/>
              <a:buBlip>
                <a:blip r:embed="rId3"/>
              </a:buBlip>
            </a:pPr>
            <a:r>
              <a:rPr lang="en-US" sz="2500" kern="0" dirty="0" smtClean="0">
                <a:latin typeface="+mn-lt"/>
              </a:rPr>
              <a:t>routinely factor </a:t>
            </a:r>
            <a:r>
              <a:rPr lang="en-US" sz="2500" kern="0" dirty="0">
                <a:latin typeface="+mn-lt"/>
              </a:rPr>
              <a:t>4 combination achieved </a:t>
            </a:r>
            <a:r>
              <a:rPr lang="en-US" sz="2500" kern="0" dirty="0">
                <a:solidFill>
                  <a:srgbClr val="000000"/>
                </a:solidFill>
                <a:latin typeface="+mn-lt"/>
              </a:rPr>
              <a:t>with 15 A,  280 ns (</a:t>
            </a:r>
            <a:r>
              <a:rPr lang="en-US" sz="2500" kern="0" dirty="0">
                <a:solidFill>
                  <a:srgbClr val="000000"/>
                </a:solidFill>
              </a:rPr>
              <a:t>without</a:t>
            </a:r>
            <a:r>
              <a:rPr lang="en-US" sz="2500" kern="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2500" kern="0" dirty="0" smtClean="0">
                <a:solidFill>
                  <a:srgbClr val="000000"/>
                </a:solidFill>
                <a:latin typeface="+mn-lt"/>
              </a:rPr>
              <a:t>DL) </a:t>
            </a:r>
            <a:br>
              <a:rPr lang="en-US" sz="2500" kern="0" dirty="0" smtClean="0">
                <a:solidFill>
                  <a:srgbClr val="000000"/>
                </a:solidFill>
                <a:latin typeface="+mn-lt"/>
              </a:rPr>
            </a:br>
            <a:r>
              <a:rPr lang="en-US" sz="2500" kern="0" dirty="0" smtClean="0">
                <a:solidFill>
                  <a:srgbClr val="000000"/>
                </a:solidFill>
                <a:latin typeface="+mn-lt"/>
              </a:rPr>
              <a:t>current stability 0.25% </a:t>
            </a:r>
            <a:endParaRPr lang="en-US" sz="2500" kern="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24" name="Picture 23" descr="cr-combi-15A.png"/>
          <p:cNvPicPr>
            <a:picLocks noChangeAspect="1"/>
          </p:cNvPicPr>
          <p:nvPr/>
        </p:nvPicPr>
        <p:blipFill>
          <a:blip r:embed="rId2"/>
          <a:srcRect l="86517" t="15223" r="2760" b="75868"/>
          <a:stretch>
            <a:fillRect/>
          </a:stretch>
        </p:blipFill>
        <p:spPr>
          <a:xfrm>
            <a:off x="6615118" y="3549198"/>
            <a:ext cx="1530821" cy="1072379"/>
          </a:xfrm>
          <a:prstGeom prst="rect">
            <a:avLst/>
          </a:prstGeom>
        </p:spPr>
      </p:pic>
      <p:pic>
        <p:nvPicPr>
          <p:cNvPr id="25" name="Picture 24" descr="cr-combi-15A.png"/>
          <p:cNvPicPr>
            <a:picLocks noChangeAspect="1"/>
          </p:cNvPicPr>
          <p:nvPr/>
        </p:nvPicPr>
        <p:blipFill>
          <a:blip r:embed="rId2"/>
          <a:srcRect l="1022" t="20527" r="78980" b="67252"/>
          <a:stretch>
            <a:fillRect/>
          </a:stretch>
        </p:blipFill>
        <p:spPr>
          <a:xfrm>
            <a:off x="6667234" y="4692327"/>
            <a:ext cx="1982577" cy="1021662"/>
          </a:xfrm>
          <a:prstGeom prst="rect">
            <a:avLst/>
          </a:prstGeom>
        </p:spPr>
      </p:pic>
      <p:sp>
        <p:nvSpPr>
          <p:cNvPr id="27" name="Text Box 18"/>
          <p:cNvSpPr txBox="1">
            <a:spLocks noChangeArrowheads="1"/>
          </p:cNvSpPr>
          <p:nvPr/>
        </p:nvSpPr>
        <p:spPr bwMode="auto">
          <a:xfrm>
            <a:off x="7216295" y="2940944"/>
            <a:ext cx="2363160" cy="402014"/>
          </a:xfrm>
          <a:prstGeom prst="rect">
            <a:avLst/>
          </a:prstGeom>
          <a:solidFill>
            <a:srgbClr val="FCFFC0"/>
          </a:solidFill>
          <a:ln w="9525">
            <a:noFill/>
            <a:miter lim="800000"/>
            <a:headEnd/>
            <a:tailEnd/>
          </a:ln>
          <a:effectLst>
            <a:outerShdw blurRad="50800" dist="508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111105" tIns="55553" rIns="111105" bIns="55553">
            <a:prstTxWarp prst="textNoShape">
              <a:avLst/>
            </a:prstTxWarp>
            <a:spAutoFit/>
          </a:bodyPr>
          <a:lstStyle/>
          <a:p>
            <a:pPr defTabSz="1111188" eaLnBrk="0"/>
            <a:r>
              <a:rPr lang="en-US" sz="2000" dirty="0" smtClean="0">
                <a:solidFill>
                  <a:srgbClr val="000000"/>
                </a:solidFill>
              </a:rPr>
              <a:t>Current from Linac</a:t>
            </a:r>
            <a:endParaRPr lang="en-US" sz="1600" dirty="0">
              <a:solidFill>
                <a:srgbClr val="000000"/>
              </a:solidFill>
            </a:endParaRPr>
          </a:p>
        </p:txBody>
      </p:sp>
      <p:cxnSp>
        <p:nvCxnSpPr>
          <p:cNvPr id="28" name="Straight Arrow Connector 8"/>
          <p:cNvCxnSpPr>
            <a:cxnSpLocks noChangeShapeType="1"/>
            <a:stCxn id="27" idx="1"/>
          </p:cNvCxnSpPr>
          <p:nvPr/>
        </p:nvCxnSpPr>
        <p:spPr bwMode="auto">
          <a:xfrm rot="10800000" flipV="1">
            <a:off x="4966319" y="3141950"/>
            <a:ext cx="2249976" cy="17667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</p:cxnSp>
      <p:sp>
        <p:nvSpPr>
          <p:cNvPr id="31" name="Text Box 18"/>
          <p:cNvSpPr txBox="1">
            <a:spLocks noChangeArrowheads="1"/>
          </p:cNvSpPr>
          <p:nvPr/>
        </p:nvSpPr>
        <p:spPr bwMode="auto">
          <a:xfrm>
            <a:off x="7216295" y="5882052"/>
            <a:ext cx="2363160" cy="402014"/>
          </a:xfrm>
          <a:prstGeom prst="rect">
            <a:avLst/>
          </a:prstGeom>
          <a:solidFill>
            <a:srgbClr val="FCFFC0"/>
          </a:solidFill>
          <a:ln w="9525">
            <a:noFill/>
            <a:miter lim="800000"/>
            <a:headEnd/>
            <a:tailEnd/>
          </a:ln>
          <a:effectLst>
            <a:outerShdw blurRad="50800" dist="508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111105" tIns="55553" rIns="111105" bIns="55553">
            <a:prstTxWarp prst="textNoShape">
              <a:avLst/>
            </a:prstTxWarp>
            <a:spAutoFit/>
          </a:bodyPr>
          <a:lstStyle/>
          <a:p>
            <a:pPr defTabSz="1111188" eaLnBrk="0"/>
            <a:r>
              <a:rPr lang="en-US" sz="2000" dirty="0" smtClean="0">
                <a:solidFill>
                  <a:srgbClr val="000000"/>
                </a:solidFill>
              </a:rPr>
              <a:t>Current in the ring</a:t>
            </a:r>
            <a:endParaRPr lang="en-US" sz="1600" dirty="0">
              <a:solidFill>
                <a:srgbClr val="000000"/>
              </a:solidFill>
            </a:endParaRPr>
          </a:p>
        </p:txBody>
      </p:sp>
      <p:cxnSp>
        <p:nvCxnSpPr>
          <p:cNvPr id="32" name="Straight Arrow Connector 8"/>
          <p:cNvCxnSpPr>
            <a:cxnSpLocks noChangeShapeType="1"/>
            <a:stCxn id="31" idx="1"/>
          </p:cNvCxnSpPr>
          <p:nvPr/>
        </p:nvCxnSpPr>
        <p:spPr bwMode="auto">
          <a:xfrm rot="10800000" flipV="1">
            <a:off x="5204197" y="6083059"/>
            <a:ext cx="2012098" cy="191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</p:cxnSp>
      <p:grpSp>
        <p:nvGrpSpPr>
          <p:cNvPr id="2" name="Group 149"/>
          <p:cNvGrpSpPr>
            <a:grpSpLocks/>
          </p:cNvGrpSpPr>
          <p:nvPr/>
        </p:nvGrpSpPr>
        <p:grpSpPr bwMode="auto">
          <a:xfrm>
            <a:off x="7386001" y="1680469"/>
            <a:ext cx="2523492" cy="965387"/>
            <a:chOff x="3756" y="1536"/>
            <a:chExt cx="1805" cy="707"/>
          </a:xfrm>
        </p:grpSpPr>
        <p:sp>
          <p:nvSpPr>
            <p:cNvPr id="30" name="Text Box 159"/>
            <p:cNvSpPr txBox="1">
              <a:spLocks noChangeArrowheads="1"/>
            </p:cNvSpPr>
            <p:nvPr/>
          </p:nvSpPr>
          <p:spPr bwMode="auto">
            <a:xfrm>
              <a:off x="4638" y="1960"/>
              <a:ext cx="510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300" b="1" dirty="0">
                  <a:solidFill>
                    <a:srgbClr val="009900"/>
                  </a:solidFill>
                </a:rPr>
                <a:t>15 A</a:t>
              </a:r>
            </a:p>
          </p:txBody>
        </p:sp>
        <p:sp>
          <p:nvSpPr>
            <p:cNvPr id="33" name="Oval 98"/>
            <p:cNvSpPr>
              <a:spLocks noChangeArrowheads="1"/>
            </p:cNvSpPr>
            <p:nvPr/>
          </p:nvSpPr>
          <p:spPr bwMode="auto">
            <a:xfrm>
              <a:off x="4973" y="1621"/>
              <a:ext cx="540" cy="530"/>
            </a:xfrm>
            <a:prstGeom prst="ellips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200" b="1" dirty="0"/>
            </a:p>
          </p:txBody>
        </p:sp>
        <p:sp>
          <p:nvSpPr>
            <p:cNvPr id="34" name="Rectangle 99"/>
            <p:cNvSpPr>
              <a:spLocks noChangeArrowheads="1"/>
            </p:cNvSpPr>
            <p:nvPr/>
          </p:nvSpPr>
          <p:spPr bwMode="auto">
            <a:xfrm>
              <a:off x="3800" y="1886"/>
              <a:ext cx="135" cy="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200" b="1" dirty="0"/>
            </a:p>
          </p:txBody>
        </p:sp>
        <p:sp>
          <p:nvSpPr>
            <p:cNvPr id="35" name="Line 100"/>
            <p:cNvSpPr>
              <a:spLocks noChangeShapeType="1"/>
            </p:cNvSpPr>
            <p:nvPr/>
          </p:nvSpPr>
          <p:spPr bwMode="auto">
            <a:xfrm>
              <a:off x="3935" y="1930"/>
              <a:ext cx="225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101"/>
            <p:cNvSpPr>
              <a:spLocks noChangeShapeType="1"/>
            </p:cNvSpPr>
            <p:nvPr/>
          </p:nvSpPr>
          <p:spPr bwMode="auto">
            <a:xfrm flipV="1">
              <a:off x="4160" y="1886"/>
              <a:ext cx="45" cy="44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102"/>
            <p:cNvSpPr>
              <a:spLocks noChangeShapeType="1"/>
            </p:cNvSpPr>
            <p:nvPr/>
          </p:nvSpPr>
          <p:spPr bwMode="auto">
            <a:xfrm>
              <a:off x="4205" y="1886"/>
              <a:ext cx="181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Line 103"/>
            <p:cNvSpPr>
              <a:spLocks noChangeShapeType="1"/>
            </p:cNvSpPr>
            <p:nvPr/>
          </p:nvSpPr>
          <p:spPr bwMode="auto">
            <a:xfrm>
              <a:off x="4386" y="1886"/>
              <a:ext cx="45" cy="44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104"/>
            <p:cNvSpPr>
              <a:spLocks noChangeShapeType="1"/>
            </p:cNvSpPr>
            <p:nvPr/>
          </p:nvSpPr>
          <p:spPr bwMode="auto">
            <a:xfrm>
              <a:off x="4431" y="1930"/>
              <a:ext cx="361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105"/>
            <p:cNvSpPr>
              <a:spLocks noChangeArrowheads="1"/>
            </p:cNvSpPr>
            <p:nvPr/>
          </p:nvSpPr>
          <p:spPr bwMode="auto">
            <a:xfrm>
              <a:off x="4431" y="1664"/>
              <a:ext cx="315" cy="26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200" b="1" dirty="0"/>
            </a:p>
          </p:txBody>
        </p:sp>
        <p:sp>
          <p:nvSpPr>
            <p:cNvPr id="41" name="Arc 106"/>
            <p:cNvSpPr>
              <a:spLocks/>
            </p:cNvSpPr>
            <p:nvPr/>
          </p:nvSpPr>
          <p:spPr bwMode="auto">
            <a:xfrm flipV="1">
              <a:off x="4792" y="1797"/>
              <a:ext cx="136" cy="13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200" b="1" dirty="0"/>
            </a:p>
          </p:txBody>
        </p:sp>
        <p:sp>
          <p:nvSpPr>
            <p:cNvPr id="42" name="Arc 107"/>
            <p:cNvSpPr>
              <a:spLocks/>
            </p:cNvSpPr>
            <p:nvPr/>
          </p:nvSpPr>
          <p:spPr bwMode="auto">
            <a:xfrm flipH="1">
              <a:off x="4927" y="1620"/>
              <a:ext cx="272" cy="177"/>
            </a:xfrm>
            <a:custGeom>
              <a:avLst/>
              <a:gdLst>
                <a:gd name="T0" fmla="*/ 0 w 22024"/>
                <a:gd name="T1" fmla="*/ 0 h 21600"/>
                <a:gd name="T2" fmla="*/ 0 w 22024"/>
                <a:gd name="T3" fmla="*/ 0 h 21600"/>
                <a:gd name="T4" fmla="*/ 0 w 22024"/>
                <a:gd name="T5" fmla="*/ 0 h 21600"/>
                <a:gd name="T6" fmla="*/ 0 60000 65536"/>
                <a:gd name="T7" fmla="*/ 0 60000 65536"/>
                <a:gd name="T8" fmla="*/ 0 60000 65536"/>
                <a:gd name="T9" fmla="*/ 0 w 22024"/>
                <a:gd name="T10" fmla="*/ 0 h 21600"/>
                <a:gd name="T11" fmla="*/ 22024 w 22024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024" h="21600" fill="none" extrusionOk="0">
                  <a:moveTo>
                    <a:pt x="0" y="4"/>
                  </a:moveTo>
                  <a:cubicBezTo>
                    <a:pt x="141" y="1"/>
                    <a:pt x="282" y="-1"/>
                    <a:pt x="424" y="0"/>
                  </a:cubicBezTo>
                  <a:cubicBezTo>
                    <a:pt x="12353" y="0"/>
                    <a:pt x="22024" y="9670"/>
                    <a:pt x="22024" y="21600"/>
                  </a:cubicBezTo>
                </a:path>
                <a:path w="22024" h="21600" stroke="0" extrusionOk="0">
                  <a:moveTo>
                    <a:pt x="0" y="4"/>
                  </a:moveTo>
                  <a:cubicBezTo>
                    <a:pt x="141" y="1"/>
                    <a:pt x="282" y="-1"/>
                    <a:pt x="424" y="0"/>
                  </a:cubicBezTo>
                  <a:cubicBezTo>
                    <a:pt x="12353" y="0"/>
                    <a:pt x="22024" y="9670"/>
                    <a:pt x="22024" y="21600"/>
                  </a:cubicBezTo>
                  <a:lnTo>
                    <a:pt x="424" y="21600"/>
                  </a:lnTo>
                  <a:close/>
                </a:path>
              </a:pathLst>
            </a:cu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200" b="1" dirty="0"/>
            </a:p>
          </p:txBody>
        </p:sp>
        <p:sp>
          <p:nvSpPr>
            <p:cNvPr id="43" name="Rectangle 108"/>
            <p:cNvSpPr>
              <a:spLocks noChangeArrowheads="1"/>
            </p:cNvSpPr>
            <p:nvPr/>
          </p:nvSpPr>
          <p:spPr bwMode="auto">
            <a:xfrm>
              <a:off x="4160" y="2019"/>
              <a:ext cx="768" cy="220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200" b="1" dirty="0"/>
            </a:p>
          </p:txBody>
        </p:sp>
        <p:sp>
          <p:nvSpPr>
            <p:cNvPr id="44" name="Line 110"/>
            <p:cNvSpPr>
              <a:spLocks noChangeShapeType="1"/>
            </p:cNvSpPr>
            <p:nvPr/>
          </p:nvSpPr>
          <p:spPr bwMode="auto">
            <a:xfrm flipH="1">
              <a:off x="4664" y="2150"/>
              <a:ext cx="579" cy="1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111"/>
            <p:cNvSpPr>
              <a:spLocks noChangeShapeType="1"/>
            </p:cNvSpPr>
            <p:nvPr/>
          </p:nvSpPr>
          <p:spPr bwMode="auto">
            <a:xfrm>
              <a:off x="3979" y="1842"/>
              <a:ext cx="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112"/>
            <p:cNvSpPr>
              <a:spLocks noChangeShapeType="1"/>
            </p:cNvSpPr>
            <p:nvPr/>
          </p:nvSpPr>
          <p:spPr bwMode="auto">
            <a:xfrm>
              <a:off x="5153" y="1620"/>
              <a:ext cx="90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" name="Group 113"/>
            <p:cNvGrpSpPr>
              <a:grpSpLocks/>
            </p:cNvGrpSpPr>
            <p:nvPr/>
          </p:nvGrpSpPr>
          <p:grpSpPr bwMode="auto">
            <a:xfrm>
              <a:off x="3756" y="1536"/>
              <a:ext cx="1805" cy="707"/>
              <a:chOff x="1200" y="2592"/>
              <a:chExt cx="1920" cy="768"/>
            </a:xfrm>
          </p:grpSpPr>
          <p:sp>
            <p:nvSpPr>
              <p:cNvPr id="50" name="Rectangle 114"/>
              <p:cNvSpPr>
                <a:spLocks noChangeArrowheads="1"/>
              </p:cNvSpPr>
              <p:nvPr/>
            </p:nvSpPr>
            <p:spPr bwMode="auto">
              <a:xfrm>
                <a:off x="1632" y="3120"/>
                <a:ext cx="816" cy="240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 eaLnBrk="1" hangingPunct="1"/>
                <a:endParaRPr lang="en-US" sz="2200" b="1" dirty="0"/>
              </a:p>
            </p:txBody>
          </p:sp>
          <p:sp>
            <p:nvSpPr>
              <p:cNvPr id="51" name="Rectangle 115"/>
              <p:cNvSpPr>
                <a:spLocks noChangeArrowheads="1"/>
              </p:cNvSpPr>
              <p:nvPr/>
            </p:nvSpPr>
            <p:spPr bwMode="auto">
              <a:xfrm>
                <a:off x="1200" y="3120"/>
                <a:ext cx="432" cy="1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 eaLnBrk="1" hangingPunct="1"/>
                <a:endParaRPr lang="en-US" sz="2200" b="1" dirty="0"/>
              </a:p>
            </p:txBody>
          </p:sp>
          <p:sp>
            <p:nvSpPr>
              <p:cNvPr id="52" name="Line 116"/>
              <p:cNvSpPr>
                <a:spLocks noChangeShapeType="1"/>
              </p:cNvSpPr>
              <p:nvPr/>
            </p:nvSpPr>
            <p:spPr bwMode="auto">
              <a:xfrm flipV="1">
                <a:off x="1200" y="2880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Line 117"/>
              <p:cNvSpPr>
                <a:spLocks noChangeShapeType="1"/>
              </p:cNvSpPr>
              <p:nvPr/>
            </p:nvSpPr>
            <p:spPr bwMode="auto">
              <a:xfrm>
                <a:off x="3120" y="2592"/>
                <a:ext cx="0" cy="7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Line 118"/>
              <p:cNvSpPr>
                <a:spLocks noChangeShapeType="1"/>
              </p:cNvSpPr>
              <p:nvPr/>
            </p:nvSpPr>
            <p:spPr bwMode="auto">
              <a:xfrm>
                <a:off x="2448" y="3360"/>
                <a:ext cx="67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Line 119"/>
              <p:cNvSpPr>
                <a:spLocks noChangeShapeType="1"/>
              </p:cNvSpPr>
              <p:nvPr/>
            </p:nvSpPr>
            <p:spPr bwMode="auto">
              <a:xfrm>
                <a:off x="1200" y="288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Line 120"/>
              <p:cNvSpPr>
                <a:spLocks noChangeShapeType="1"/>
              </p:cNvSpPr>
              <p:nvPr/>
            </p:nvSpPr>
            <p:spPr bwMode="auto">
              <a:xfrm flipV="1">
                <a:off x="1824" y="2592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Line 121"/>
              <p:cNvSpPr>
                <a:spLocks noChangeShapeType="1"/>
              </p:cNvSpPr>
              <p:nvPr/>
            </p:nvSpPr>
            <p:spPr bwMode="auto">
              <a:xfrm>
                <a:off x="1824" y="2592"/>
                <a:ext cx="12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9" name="Rectangle 109"/>
            <p:cNvSpPr>
              <a:spLocks noChangeArrowheads="1"/>
            </p:cNvSpPr>
            <p:nvPr/>
          </p:nvSpPr>
          <p:spPr bwMode="auto">
            <a:xfrm>
              <a:off x="4493" y="2144"/>
              <a:ext cx="180" cy="4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200" b="1" dirty="0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9140328" y="1933950"/>
            <a:ext cx="652397" cy="478548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CR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Factor 8 combination (DL+CR)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289" y="924348"/>
            <a:ext cx="9544050" cy="1123634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~28 A combined achieved</a:t>
            </a:r>
            <a:r>
              <a:rPr lang="en-US" dirty="0" smtClean="0"/>
              <a:t>, nominal 140 ns pulse</a:t>
            </a:r>
            <a:br>
              <a:rPr lang="en-US" dirty="0" smtClean="0"/>
            </a:br>
            <a:r>
              <a:rPr lang="en-US" dirty="0" smtClean="0"/>
              <a:t>current stability 1% 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7426765" y="925975"/>
            <a:ext cx="2650685" cy="1016126"/>
            <a:chOff x="36169" y="2100793"/>
            <a:chExt cx="2650685" cy="1016126"/>
          </a:xfrm>
        </p:grpSpPr>
        <p:grpSp>
          <p:nvGrpSpPr>
            <p:cNvPr id="10" name="Group 224"/>
            <p:cNvGrpSpPr>
              <a:grpSpLocks/>
            </p:cNvGrpSpPr>
            <p:nvPr/>
          </p:nvGrpSpPr>
          <p:grpSpPr bwMode="auto">
            <a:xfrm>
              <a:off x="36169" y="2100793"/>
              <a:ext cx="2650685" cy="1016126"/>
              <a:chOff x="3750" y="2279"/>
              <a:chExt cx="1805" cy="704"/>
            </a:xfrm>
          </p:grpSpPr>
          <p:sp>
            <p:nvSpPr>
              <p:cNvPr id="16" name="Text Box 158"/>
              <p:cNvSpPr txBox="1">
                <a:spLocks noChangeArrowheads="1"/>
              </p:cNvSpPr>
              <p:nvPr/>
            </p:nvSpPr>
            <p:spPr bwMode="auto">
              <a:xfrm>
                <a:off x="4537" y="2730"/>
                <a:ext cx="526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US" sz="1300" b="1" dirty="0">
                    <a:solidFill>
                      <a:srgbClr val="3333FF"/>
                    </a:solidFill>
                  </a:rPr>
                  <a:t>30A</a:t>
                </a:r>
              </a:p>
            </p:txBody>
          </p:sp>
          <p:sp>
            <p:nvSpPr>
              <p:cNvPr id="19" name="Rectangle 42"/>
              <p:cNvSpPr>
                <a:spLocks noChangeArrowheads="1"/>
              </p:cNvSpPr>
              <p:nvPr/>
            </p:nvSpPr>
            <p:spPr bwMode="auto">
              <a:xfrm>
                <a:off x="3794" y="2634"/>
                <a:ext cx="136" cy="89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 eaLnBrk="1" hangingPunct="1"/>
                <a:endParaRPr lang="en-US" sz="2200" b="1" dirty="0"/>
              </a:p>
            </p:txBody>
          </p:sp>
          <p:sp>
            <p:nvSpPr>
              <p:cNvPr id="20" name="Line 43"/>
              <p:cNvSpPr>
                <a:spLocks noChangeShapeType="1"/>
              </p:cNvSpPr>
              <p:nvPr/>
            </p:nvSpPr>
            <p:spPr bwMode="auto">
              <a:xfrm>
                <a:off x="3930" y="2678"/>
                <a:ext cx="224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Line 44"/>
              <p:cNvSpPr>
                <a:spLocks noChangeShapeType="1"/>
              </p:cNvSpPr>
              <p:nvPr/>
            </p:nvSpPr>
            <p:spPr bwMode="auto">
              <a:xfrm flipV="1">
                <a:off x="4154" y="2634"/>
                <a:ext cx="46" cy="44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Line 45"/>
              <p:cNvSpPr>
                <a:spLocks noChangeShapeType="1"/>
              </p:cNvSpPr>
              <p:nvPr/>
            </p:nvSpPr>
            <p:spPr bwMode="auto">
              <a:xfrm>
                <a:off x="4200" y="2634"/>
                <a:ext cx="180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Line 46"/>
              <p:cNvSpPr>
                <a:spLocks noChangeShapeType="1"/>
              </p:cNvSpPr>
              <p:nvPr/>
            </p:nvSpPr>
            <p:spPr bwMode="auto">
              <a:xfrm>
                <a:off x="4380" y="2634"/>
                <a:ext cx="46" cy="44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Line 47"/>
              <p:cNvSpPr>
                <a:spLocks noChangeShapeType="1"/>
              </p:cNvSpPr>
              <p:nvPr/>
            </p:nvSpPr>
            <p:spPr bwMode="auto">
              <a:xfrm>
                <a:off x="4426" y="2678"/>
                <a:ext cx="361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Oval 48"/>
              <p:cNvSpPr>
                <a:spLocks noChangeArrowheads="1"/>
              </p:cNvSpPr>
              <p:nvPr/>
            </p:nvSpPr>
            <p:spPr bwMode="auto">
              <a:xfrm>
                <a:off x="4426" y="2415"/>
                <a:ext cx="315" cy="26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1" hangingPunct="1"/>
                <a:r>
                  <a:rPr lang="en-US" sz="1800" dirty="0">
                    <a:solidFill>
                      <a:schemeClr val="tx1"/>
                    </a:solidFill>
                  </a:rPr>
                  <a:t>DL</a:t>
                </a:r>
              </a:p>
            </p:txBody>
          </p:sp>
          <p:sp>
            <p:nvSpPr>
              <p:cNvPr id="26" name="Arc 49"/>
              <p:cNvSpPr>
                <a:spLocks/>
              </p:cNvSpPr>
              <p:nvPr/>
            </p:nvSpPr>
            <p:spPr bwMode="auto">
              <a:xfrm flipV="1">
                <a:off x="4787" y="2547"/>
                <a:ext cx="136" cy="13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rot="10800000" wrap="none" anchor="ctr">
                <a:prstTxWarp prst="textNoShape">
                  <a:avLst/>
                </a:prstTxWarp>
              </a:bodyPr>
              <a:lstStyle/>
              <a:p>
                <a:pPr algn="r" eaLnBrk="1" hangingPunct="1"/>
                <a:endParaRPr lang="en-US" sz="2200" b="1" dirty="0"/>
              </a:p>
            </p:txBody>
          </p:sp>
          <p:sp>
            <p:nvSpPr>
              <p:cNvPr id="27" name="Arc 50"/>
              <p:cNvSpPr>
                <a:spLocks/>
              </p:cNvSpPr>
              <p:nvPr/>
            </p:nvSpPr>
            <p:spPr bwMode="auto">
              <a:xfrm flipH="1">
                <a:off x="4921" y="2371"/>
                <a:ext cx="272" cy="176"/>
              </a:xfrm>
              <a:custGeom>
                <a:avLst/>
                <a:gdLst>
                  <a:gd name="T0" fmla="*/ 0 w 22024"/>
                  <a:gd name="T1" fmla="*/ 0 h 21600"/>
                  <a:gd name="T2" fmla="*/ 0 w 22024"/>
                  <a:gd name="T3" fmla="*/ 0 h 21600"/>
                  <a:gd name="T4" fmla="*/ 0 w 22024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2024"/>
                  <a:gd name="T10" fmla="*/ 0 h 21600"/>
                  <a:gd name="T11" fmla="*/ 22024 w 22024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024" h="21600" fill="none" extrusionOk="0">
                    <a:moveTo>
                      <a:pt x="0" y="4"/>
                    </a:moveTo>
                    <a:cubicBezTo>
                      <a:pt x="141" y="1"/>
                      <a:pt x="282" y="-1"/>
                      <a:pt x="424" y="0"/>
                    </a:cubicBezTo>
                    <a:cubicBezTo>
                      <a:pt x="12353" y="0"/>
                      <a:pt x="22024" y="9670"/>
                      <a:pt x="22024" y="21600"/>
                    </a:cubicBezTo>
                  </a:path>
                  <a:path w="22024" h="21600" stroke="0" extrusionOk="0">
                    <a:moveTo>
                      <a:pt x="0" y="4"/>
                    </a:moveTo>
                    <a:cubicBezTo>
                      <a:pt x="141" y="1"/>
                      <a:pt x="282" y="-1"/>
                      <a:pt x="424" y="0"/>
                    </a:cubicBezTo>
                    <a:cubicBezTo>
                      <a:pt x="12353" y="0"/>
                      <a:pt x="22024" y="9670"/>
                      <a:pt x="22024" y="21600"/>
                    </a:cubicBezTo>
                    <a:lnTo>
                      <a:pt x="424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 eaLnBrk="1" hangingPunct="1"/>
                <a:endParaRPr lang="en-US" sz="2200" b="1" dirty="0"/>
              </a:p>
            </p:txBody>
          </p:sp>
          <p:sp>
            <p:nvSpPr>
              <p:cNvPr id="28" name="Oval 51"/>
              <p:cNvSpPr>
                <a:spLocks noChangeArrowheads="1"/>
              </p:cNvSpPr>
              <p:nvPr/>
            </p:nvSpPr>
            <p:spPr bwMode="auto">
              <a:xfrm>
                <a:off x="4967" y="2371"/>
                <a:ext cx="541" cy="529"/>
              </a:xfrm>
              <a:prstGeom prst="ellips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 eaLnBrk="1" hangingPunct="1"/>
                <a:endParaRPr lang="en-US" sz="2200" b="1" dirty="0"/>
              </a:p>
            </p:txBody>
          </p:sp>
          <p:sp>
            <p:nvSpPr>
              <p:cNvPr id="29" name="Line 53"/>
              <p:cNvSpPr>
                <a:spLocks noChangeShapeType="1"/>
              </p:cNvSpPr>
              <p:nvPr/>
            </p:nvSpPr>
            <p:spPr bwMode="auto">
              <a:xfrm flipH="1">
                <a:off x="4655" y="2900"/>
                <a:ext cx="583" cy="1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Line 54"/>
              <p:cNvSpPr>
                <a:spLocks noChangeShapeType="1"/>
              </p:cNvSpPr>
              <p:nvPr/>
            </p:nvSpPr>
            <p:spPr bwMode="auto">
              <a:xfrm>
                <a:off x="3974" y="2591"/>
                <a:ext cx="0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1" name="Group 60"/>
              <p:cNvGrpSpPr>
                <a:grpSpLocks/>
              </p:cNvGrpSpPr>
              <p:nvPr/>
            </p:nvGrpSpPr>
            <p:grpSpPr bwMode="auto">
              <a:xfrm>
                <a:off x="3750" y="2279"/>
                <a:ext cx="1805" cy="704"/>
                <a:chOff x="1200" y="2592"/>
                <a:chExt cx="1920" cy="768"/>
              </a:xfrm>
            </p:grpSpPr>
            <p:sp>
              <p:nvSpPr>
                <p:cNvPr id="34" name="Rectangle 61"/>
                <p:cNvSpPr>
                  <a:spLocks noChangeArrowheads="1"/>
                </p:cNvSpPr>
                <p:nvPr/>
              </p:nvSpPr>
              <p:spPr bwMode="auto">
                <a:xfrm>
                  <a:off x="1632" y="3120"/>
                  <a:ext cx="816" cy="240"/>
                </a:xfrm>
                <a:prstGeom prst="rect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r" eaLnBrk="1" hangingPunct="1"/>
                  <a:endParaRPr lang="en-US" sz="2200" b="1" dirty="0"/>
                </a:p>
              </p:txBody>
            </p:sp>
            <p:sp>
              <p:nvSpPr>
                <p:cNvPr id="35" name="Rectangle 62"/>
                <p:cNvSpPr>
                  <a:spLocks noChangeArrowheads="1"/>
                </p:cNvSpPr>
                <p:nvPr/>
              </p:nvSpPr>
              <p:spPr bwMode="auto">
                <a:xfrm>
                  <a:off x="1200" y="3120"/>
                  <a:ext cx="432" cy="14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r" eaLnBrk="1" hangingPunct="1"/>
                  <a:endParaRPr lang="en-US" sz="2200" b="1" dirty="0"/>
                </a:p>
              </p:txBody>
            </p:sp>
            <p:sp>
              <p:nvSpPr>
                <p:cNvPr id="36" name="Line 63"/>
                <p:cNvSpPr>
                  <a:spLocks noChangeShapeType="1"/>
                </p:cNvSpPr>
                <p:nvPr/>
              </p:nvSpPr>
              <p:spPr bwMode="auto">
                <a:xfrm flipV="1">
                  <a:off x="1200" y="2880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" name="Line 64"/>
                <p:cNvSpPr>
                  <a:spLocks noChangeShapeType="1"/>
                </p:cNvSpPr>
                <p:nvPr/>
              </p:nvSpPr>
              <p:spPr bwMode="auto">
                <a:xfrm>
                  <a:off x="3120" y="2592"/>
                  <a:ext cx="0" cy="7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Line 65"/>
                <p:cNvSpPr>
                  <a:spLocks noChangeShapeType="1"/>
                </p:cNvSpPr>
                <p:nvPr/>
              </p:nvSpPr>
              <p:spPr bwMode="auto">
                <a:xfrm>
                  <a:off x="2448" y="3360"/>
                  <a:ext cx="67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Line 66"/>
                <p:cNvSpPr>
                  <a:spLocks noChangeShapeType="1"/>
                </p:cNvSpPr>
                <p:nvPr/>
              </p:nvSpPr>
              <p:spPr bwMode="auto">
                <a:xfrm>
                  <a:off x="1200" y="2880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824" y="2592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Line 68"/>
                <p:cNvSpPr>
                  <a:spLocks noChangeShapeType="1"/>
                </p:cNvSpPr>
                <p:nvPr/>
              </p:nvSpPr>
              <p:spPr bwMode="auto">
                <a:xfrm>
                  <a:off x="1824" y="2592"/>
                  <a:ext cx="12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3" name="Rectangle 52"/>
              <p:cNvSpPr>
                <a:spLocks noChangeArrowheads="1"/>
              </p:cNvSpPr>
              <p:nvPr/>
            </p:nvSpPr>
            <p:spPr bwMode="auto">
              <a:xfrm>
                <a:off x="4488" y="2894"/>
                <a:ext cx="180" cy="43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 eaLnBrk="1" hangingPunct="1"/>
                <a:endParaRPr lang="en-US" sz="2200" b="1" dirty="0"/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1895134" y="2409541"/>
              <a:ext cx="652397" cy="478548"/>
            </a:xfrm>
            <a:prstGeom prst="rect">
              <a:avLst/>
            </a:prstGeom>
            <a:noFill/>
          </p:spPr>
          <p:txBody>
            <a:bodyPr wrap="none" lIns="100794" tIns="50397" rIns="100794" bIns="50397" rtlCol="0">
              <a:spAutoFit/>
            </a:bodyPr>
            <a:lstStyle/>
            <a:p>
              <a:r>
                <a:rPr lang="en-US" dirty="0" smtClean="0">
                  <a:solidFill>
                    <a:srgbClr val="000000"/>
                  </a:solidFill>
                </a:rPr>
                <a:t>CR</a:t>
              </a:r>
              <a:endParaRPr lang="en-US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4" name="Group 4"/>
          <p:cNvGrpSpPr/>
          <p:nvPr/>
        </p:nvGrpSpPr>
        <p:grpSpPr>
          <a:xfrm>
            <a:off x="190516" y="2016232"/>
            <a:ext cx="9715952" cy="5195023"/>
            <a:chOff x="2503488" y="1905000"/>
            <a:chExt cx="6564312" cy="4648200"/>
          </a:xfrm>
        </p:grpSpPr>
        <p:pic>
          <p:nvPicPr>
            <p:cNvPr id="45" name="Picture 43" descr="cr-combi-8.gif"/>
            <p:cNvPicPr>
              <a:picLocks noChangeAspect="1"/>
            </p:cNvPicPr>
            <p:nvPr/>
          </p:nvPicPr>
          <p:blipFill>
            <a:blip r:embed="rId2"/>
            <a:srcRect l="1639" t="20000" r="1808" b="12222"/>
            <a:stretch>
              <a:fillRect/>
            </a:stretch>
          </p:blipFill>
          <p:spPr bwMode="auto">
            <a:xfrm>
              <a:off x="2503488" y="1905000"/>
              <a:ext cx="6564312" cy="464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Text Box 18"/>
            <p:cNvSpPr txBox="1">
              <a:spLocks noChangeArrowheads="1"/>
            </p:cNvSpPr>
            <p:nvPr/>
          </p:nvSpPr>
          <p:spPr bwMode="auto">
            <a:xfrm>
              <a:off x="3020588" y="3886200"/>
              <a:ext cx="1522398" cy="655638"/>
            </a:xfrm>
            <a:prstGeom prst="rect">
              <a:avLst/>
            </a:prstGeom>
            <a:solidFill>
              <a:srgbClr val="FCFFC0"/>
            </a:solidFill>
            <a:ln w="9525">
              <a:noFill/>
              <a:miter lim="800000"/>
              <a:headEnd/>
              <a:tailEnd/>
            </a:ln>
            <a:effectLst>
              <a:outerShdw blurRad="50800" dist="50800" dir="2700000" algn="tl" rotWithShape="0">
                <a:srgbClr val="000000">
                  <a:alpha val="43000"/>
                </a:srgbClr>
              </a:outerShdw>
            </a:effectLst>
          </p:spPr>
          <p:txBody>
            <a:bodyPr lIns="100794" tIns="50397" rIns="100794" bIns="50397">
              <a:prstTxWarp prst="textNoShape">
                <a:avLst/>
              </a:prstTxWarp>
              <a:normAutofit fontScale="92500" lnSpcReduction="10000"/>
            </a:bodyPr>
            <a:lstStyle/>
            <a:p>
              <a:pPr defTabSz="1008063" eaLnBrk="0">
                <a:defRPr/>
              </a:pPr>
              <a:r>
                <a:rPr lang="en-US" dirty="0">
                  <a:solidFill>
                    <a:srgbClr val="000000"/>
                  </a:solidFill>
                </a:rPr>
                <a:t>Current from </a:t>
              </a:r>
              <a:br>
                <a:rPr lang="en-US" dirty="0">
                  <a:solidFill>
                    <a:srgbClr val="000000"/>
                  </a:solidFill>
                </a:rPr>
              </a:br>
              <a:r>
                <a:rPr lang="en-US" dirty="0">
                  <a:solidFill>
                    <a:srgbClr val="000000"/>
                  </a:solidFill>
                </a:rPr>
                <a:t>Linac</a:t>
              </a:r>
            </a:p>
          </p:txBody>
        </p:sp>
        <p:cxnSp>
          <p:nvCxnSpPr>
            <p:cNvPr id="47" name="Straight Arrow Connector 8"/>
            <p:cNvCxnSpPr>
              <a:cxnSpLocks noChangeShapeType="1"/>
              <a:stCxn id="46" idx="0"/>
            </p:cNvCxnSpPr>
            <p:nvPr/>
          </p:nvCxnSpPr>
          <p:spPr bwMode="auto">
            <a:xfrm rot="5400000" flipH="1" flipV="1">
              <a:off x="3344039" y="3447652"/>
              <a:ext cx="876299" cy="8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sp>
          <p:nvSpPr>
            <p:cNvPr id="48" name="Text Box 18"/>
            <p:cNvSpPr txBox="1">
              <a:spLocks noChangeArrowheads="1"/>
            </p:cNvSpPr>
            <p:nvPr/>
          </p:nvSpPr>
          <p:spPr bwMode="auto">
            <a:xfrm>
              <a:off x="3919538" y="4678363"/>
              <a:ext cx="1447800" cy="655637"/>
            </a:xfrm>
            <a:prstGeom prst="rect">
              <a:avLst/>
            </a:prstGeom>
            <a:solidFill>
              <a:srgbClr val="FCFFC0"/>
            </a:solidFill>
            <a:ln w="9525">
              <a:noFill/>
              <a:miter lim="800000"/>
              <a:headEnd/>
              <a:tailEnd/>
            </a:ln>
            <a:effectLst>
              <a:outerShdw blurRad="50800" dist="50800" dir="2700000" algn="tl" rotWithShape="0">
                <a:srgbClr val="000000">
                  <a:alpha val="43000"/>
                </a:srgbClr>
              </a:outerShdw>
            </a:effectLst>
          </p:spPr>
          <p:txBody>
            <a:bodyPr lIns="100794" tIns="50397" rIns="100794" bIns="50397">
              <a:prstTxWarp prst="textNoShape">
                <a:avLst/>
              </a:prstTxWarp>
              <a:normAutofit fontScale="92500" lnSpcReduction="10000"/>
            </a:bodyPr>
            <a:lstStyle/>
            <a:p>
              <a:pPr defTabSz="1008063" eaLnBrk="0">
                <a:defRPr/>
              </a:pPr>
              <a:r>
                <a:rPr lang="en-US" dirty="0">
                  <a:solidFill>
                    <a:srgbClr val="000000"/>
                  </a:solidFill>
                </a:rPr>
                <a:t>Current after </a:t>
              </a:r>
              <a:br>
                <a:rPr lang="en-US" dirty="0">
                  <a:solidFill>
                    <a:srgbClr val="000000"/>
                  </a:solidFill>
                </a:rPr>
              </a:br>
              <a:r>
                <a:rPr lang="en-US" dirty="0">
                  <a:solidFill>
                    <a:srgbClr val="000000"/>
                  </a:solidFill>
                </a:rPr>
                <a:t>Delay Loop</a:t>
              </a:r>
            </a:p>
          </p:txBody>
        </p:sp>
        <p:cxnSp>
          <p:nvCxnSpPr>
            <p:cNvPr id="49" name="Straight Arrow Connector 8"/>
            <p:cNvCxnSpPr>
              <a:cxnSpLocks noChangeShapeType="1"/>
              <a:stCxn id="48" idx="0"/>
            </p:cNvCxnSpPr>
            <p:nvPr/>
          </p:nvCxnSpPr>
          <p:spPr bwMode="auto">
            <a:xfrm rot="5400000" flipH="1" flipV="1">
              <a:off x="3999706" y="3996532"/>
              <a:ext cx="1325563" cy="381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sp>
          <p:nvSpPr>
            <p:cNvPr id="50" name="Text Box 18"/>
            <p:cNvSpPr txBox="1">
              <a:spLocks noChangeArrowheads="1"/>
            </p:cNvSpPr>
            <p:nvPr/>
          </p:nvSpPr>
          <p:spPr bwMode="auto">
            <a:xfrm>
              <a:off x="5367338" y="5534025"/>
              <a:ext cx="1981200" cy="377825"/>
            </a:xfrm>
            <a:prstGeom prst="rect">
              <a:avLst/>
            </a:prstGeom>
            <a:solidFill>
              <a:srgbClr val="FCFFC0"/>
            </a:solidFill>
            <a:ln w="9525">
              <a:noFill/>
              <a:miter lim="800000"/>
              <a:headEnd/>
              <a:tailEnd/>
            </a:ln>
            <a:effectLst>
              <a:outerShdw blurRad="50800" dist="50800" dir="2700000" algn="tl" rotWithShape="0">
                <a:srgbClr val="000000">
                  <a:alpha val="43000"/>
                </a:srgbClr>
              </a:outerShdw>
            </a:effectLst>
          </p:spPr>
          <p:txBody>
            <a:bodyPr lIns="100794" tIns="50397" rIns="100794" bIns="50397">
              <a:prstTxWarp prst="textNoShape">
                <a:avLst/>
              </a:prstTxWarp>
              <a:normAutofit fontScale="92500" lnSpcReduction="10000"/>
            </a:bodyPr>
            <a:lstStyle/>
            <a:p>
              <a:pPr defTabSz="1008063" eaLnBrk="0">
                <a:defRPr/>
              </a:pPr>
              <a:r>
                <a:rPr lang="en-US" dirty="0">
                  <a:solidFill>
                    <a:srgbClr val="000000"/>
                  </a:solidFill>
                </a:rPr>
                <a:t>Current in the ring</a:t>
              </a:r>
            </a:p>
          </p:txBody>
        </p:sp>
        <p:cxnSp>
          <p:nvCxnSpPr>
            <p:cNvPr id="51" name="Straight Arrow Connector 8"/>
            <p:cNvCxnSpPr>
              <a:cxnSpLocks noChangeShapeType="1"/>
            </p:cNvCxnSpPr>
            <p:nvPr/>
          </p:nvCxnSpPr>
          <p:spPr bwMode="auto">
            <a:xfrm rot="5400000" flipH="1" flipV="1">
              <a:off x="6296025" y="5014913"/>
              <a:ext cx="657225" cy="3810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167958" y="3957474"/>
            <a:ext cx="5518104" cy="1050246"/>
            <a:chOff x="167958" y="3814590"/>
            <a:chExt cx="5518104" cy="1050246"/>
          </a:xfrm>
        </p:grpSpPr>
        <p:grpSp>
          <p:nvGrpSpPr>
            <p:cNvPr id="9" name="Group 15"/>
            <p:cNvGrpSpPr>
              <a:grpSpLocks/>
            </p:cNvGrpSpPr>
            <p:nvPr/>
          </p:nvGrpSpPr>
          <p:grpSpPr bwMode="auto">
            <a:xfrm>
              <a:off x="167958" y="4260859"/>
              <a:ext cx="5518104" cy="603977"/>
              <a:chOff x="152400" y="2424113"/>
              <a:chExt cx="5006975" cy="547687"/>
            </a:xfrm>
          </p:grpSpPr>
          <p:pic>
            <p:nvPicPr>
              <p:cNvPr id="10" name="Picture 20" descr="end_of_day_gain_2"/>
              <p:cNvPicPr>
                <a:picLocks noChangeAspect="1" noChangeArrowheads="1"/>
              </p:cNvPicPr>
              <p:nvPr/>
            </p:nvPicPr>
            <p:blipFill>
              <a:blip r:embed="rId2">
                <a:lum contrast="18000"/>
              </a:blip>
              <a:srcRect l="52277" r="37448"/>
              <a:stretch>
                <a:fillRect/>
              </a:stretch>
            </p:blipFill>
            <p:spPr bwMode="auto">
              <a:xfrm rot="5400000">
                <a:off x="2944813" y="757238"/>
                <a:ext cx="547687" cy="38814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" name="Text Box 22"/>
              <p:cNvSpPr txBox="1">
                <a:spLocks noChangeArrowheads="1"/>
              </p:cNvSpPr>
              <p:nvPr/>
            </p:nvSpPr>
            <p:spPr bwMode="auto">
              <a:xfrm>
                <a:off x="152400" y="2438400"/>
                <a:ext cx="990600" cy="3465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 b="1" dirty="0">
                    <a:solidFill>
                      <a:srgbClr val="000000"/>
                    </a:solidFill>
                  </a:rPr>
                  <a:t>Turn 1</a:t>
                </a:r>
              </a:p>
            </p:txBody>
          </p:sp>
        </p:grpSp>
        <p:sp>
          <p:nvSpPr>
            <p:cNvPr id="27" name="Text Box 31"/>
            <p:cNvSpPr txBox="1">
              <a:spLocks noChangeArrowheads="1"/>
            </p:cNvSpPr>
            <p:nvPr/>
          </p:nvSpPr>
          <p:spPr bwMode="auto">
            <a:xfrm>
              <a:off x="1595596" y="3814590"/>
              <a:ext cx="4030980" cy="382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solidFill>
                    <a:schemeClr val="tx1"/>
                  </a:solidFill>
                </a:rPr>
                <a:t>666 </a:t>
              </a:r>
              <a:r>
                <a:rPr lang="en-US" sz="2000" dirty="0" err="1">
                  <a:solidFill>
                    <a:schemeClr val="tx1"/>
                  </a:solidFill>
                </a:rPr>
                <a:t>ps</a:t>
              </a:r>
              <a:r>
                <a:rPr lang="en-US" sz="2000" dirty="0">
                  <a:solidFill>
                    <a:schemeClr val="tx1"/>
                  </a:solidFill>
                </a:rPr>
                <a:t> initial bunch spacing</a:t>
              </a: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Recombination studies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60338" y="974725"/>
            <a:ext cx="6158410" cy="6059488"/>
          </a:xfrm>
        </p:spPr>
        <p:txBody>
          <a:bodyPr/>
          <a:lstStyle/>
          <a:p>
            <a:r>
              <a:rPr lang="en-US" dirty="0" smtClean="0"/>
              <a:t>emittance measurement (vertical plane)</a:t>
            </a:r>
            <a:br>
              <a:rPr lang="en-US" dirty="0" smtClean="0"/>
            </a:br>
            <a:r>
              <a:rPr lang="en-US" dirty="0" smtClean="0"/>
              <a:t>combined 4x beam &lt; </a:t>
            </a:r>
            <a:r>
              <a:rPr lang="en-US" dirty="0" smtClean="0">
                <a:solidFill>
                  <a:srgbClr val="FF0000"/>
                </a:solidFill>
              </a:rPr>
              <a:t>150 </a:t>
            </a:r>
            <a:r>
              <a:rPr lang="en-US" dirty="0" err="1" smtClean="0">
                <a:solidFill>
                  <a:srgbClr val="FF0000"/>
                </a:solidFill>
              </a:rPr>
              <a:t>π</a:t>
            </a:r>
            <a:r>
              <a:rPr lang="en-US" dirty="0" smtClean="0">
                <a:solidFill>
                  <a:srgbClr val="FF0000"/>
                </a:solidFill>
              </a:rPr>
              <a:t> mm </a:t>
            </a:r>
            <a:r>
              <a:rPr lang="en-US" dirty="0" err="1" smtClean="0">
                <a:solidFill>
                  <a:srgbClr val="FF0000"/>
                </a:solidFill>
              </a:rPr>
              <a:t>mrad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pPr>
              <a:spcAft>
                <a:spcPts val="5025"/>
              </a:spcAft>
              <a:buNone/>
            </a:pPr>
            <a:endParaRPr lang="en-US" dirty="0" smtClean="0"/>
          </a:p>
          <a:p>
            <a:pPr>
              <a:spcAft>
                <a:spcPts val="3225"/>
              </a:spcAft>
            </a:pPr>
            <a:r>
              <a:rPr lang="en-US" dirty="0" smtClean="0"/>
              <a:t>streak camera measurements</a:t>
            </a:r>
          </a:p>
        </p:txBody>
      </p:sp>
      <p:pic>
        <p:nvPicPr>
          <p:cNvPr id="7" name="Picture 6" descr="MTV-combi4.png"/>
          <p:cNvPicPr>
            <a:picLocks noChangeAspect="1"/>
          </p:cNvPicPr>
          <p:nvPr/>
        </p:nvPicPr>
        <p:blipFill>
          <a:blip r:embed="rId3"/>
          <a:srcRect l="45273" t="32893" r="31323" b="45774"/>
          <a:stretch>
            <a:fillRect/>
          </a:stretch>
        </p:blipFill>
        <p:spPr>
          <a:xfrm>
            <a:off x="7558731" y="929494"/>
            <a:ext cx="2358552" cy="1599992"/>
          </a:xfrm>
          <a:prstGeom prst="rect">
            <a:avLst/>
          </a:prstGeom>
        </p:spPr>
      </p:pic>
      <p:pic>
        <p:nvPicPr>
          <p:cNvPr id="8" name="Picture 7" descr="combi4emittance.png"/>
          <p:cNvPicPr>
            <a:picLocks noChangeAspect="1"/>
          </p:cNvPicPr>
          <p:nvPr/>
        </p:nvPicPr>
        <p:blipFill>
          <a:blip r:embed="rId4"/>
          <a:srcRect l="9262" t="66085" r="8564" b="6870"/>
          <a:stretch>
            <a:fillRect/>
          </a:stretch>
        </p:blipFill>
        <p:spPr>
          <a:xfrm>
            <a:off x="314330" y="1857472"/>
            <a:ext cx="5909160" cy="132290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275171" y="4445233"/>
            <a:ext cx="755809" cy="51485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 sz="2000" dirty="0"/>
          </a:p>
        </p:txBody>
      </p:sp>
      <p:grpSp>
        <p:nvGrpSpPr>
          <p:cNvPr id="13" name="Group 18"/>
          <p:cNvGrpSpPr>
            <a:grpSpLocks/>
          </p:cNvGrpSpPr>
          <p:nvPr/>
        </p:nvGrpSpPr>
        <p:grpSpPr bwMode="auto">
          <a:xfrm>
            <a:off x="167957" y="5031218"/>
            <a:ext cx="5542598" cy="603978"/>
            <a:chOff x="152400" y="3324225"/>
            <a:chExt cx="5029200" cy="547687"/>
          </a:xfrm>
        </p:grpSpPr>
        <p:pic>
          <p:nvPicPr>
            <p:cNvPr id="14" name="Picture 17" descr="end_fo_the_day_turn_2"/>
            <p:cNvPicPr>
              <a:picLocks noChangeAspect="1" noChangeArrowheads="1"/>
            </p:cNvPicPr>
            <p:nvPr/>
          </p:nvPicPr>
          <p:blipFill>
            <a:blip r:embed="rId5">
              <a:lum contrast="42000"/>
            </a:blip>
            <a:srcRect l="52896" r="36758"/>
            <a:stretch>
              <a:fillRect/>
            </a:stretch>
          </p:blipFill>
          <p:spPr bwMode="auto">
            <a:xfrm rot="-5400000">
              <a:off x="2955925" y="1646238"/>
              <a:ext cx="547687" cy="3903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 Box 23"/>
            <p:cNvSpPr txBox="1">
              <a:spLocks noChangeArrowheads="1"/>
            </p:cNvSpPr>
            <p:nvPr/>
          </p:nvSpPr>
          <p:spPr bwMode="auto">
            <a:xfrm>
              <a:off x="152400" y="3352800"/>
              <a:ext cx="990600" cy="346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 dirty="0">
                  <a:solidFill>
                    <a:srgbClr val="000000"/>
                  </a:solidFill>
                </a:rPr>
                <a:t>Turn 2</a:t>
              </a:r>
            </a:p>
          </p:txBody>
        </p:sp>
      </p:grpSp>
      <p:grpSp>
        <p:nvGrpSpPr>
          <p:cNvPr id="16" name="Group 21"/>
          <p:cNvGrpSpPr>
            <a:grpSpLocks/>
          </p:cNvGrpSpPr>
          <p:nvPr/>
        </p:nvGrpSpPr>
        <p:grpSpPr bwMode="auto">
          <a:xfrm>
            <a:off x="167957" y="5658455"/>
            <a:ext cx="5542598" cy="603977"/>
            <a:chOff x="152400" y="4252912"/>
            <a:chExt cx="5029200" cy="547687"/>
          </a:xfrm>
        </p:grpSpPr>
        <p:pic>
          <p:nvPicPr>
            <p:cNvPr id="17" name="Picture 18" descr="end_of_the_day_gain_2"/>
            <p:cNvPicPr>
              <a:picLocks noChangeAspect="1" noChangeArrowheads="1"/>
            </p:cNvPicPr>
            <p:nvPr/>
          </p:nvPicPr>
          <p:blipFill>
            <a:blip r:embed="rId6">
              <a:lum contrast="24000"/>
            </a:blip>
            <a:srcRect l="52896" r="36758"/>
            <a:stretch>
              <a:fillRect/>
            </a:stretch>
          </p:blipFill>
          <p:spPr bwMode="auto">
            <a:xfrm rot="-5400000">
              <a:off x="2955925" y="2574925"/>
              <a:ext cx="547687" cy="3903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 Box 24"/>
            <p:cNvSpPr txBox="1">
              <a:spLocks noChangeArrowheads="1"/>
            </p:cNvSpPr>
            <p:nvPr/>
          </p:nvSpPr>
          <p:spPr bwMode="auto">
            <a:xfrm>
              <a:off x="152400" y="4267200"/>
              <a:ext cx="990600" cy="346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 dirty="0">
                  <a:solidFill>
                    <a:srgbClr val="000000"/>
                  </a:solidFill>
                </a:rPr>
                <a:t>Turn 3</a:t>
              </a:r>
            </a:p>
          </p:txBody>
        </p:sp>
      </p:grpSp>
      <p:grpSp>
        <p:nvGrpSpPr>
          <p:cNvPr id="19" name="Group 33"/>
          <p:cNvGrpSpPr>
            <a:grpSpLocks/>
          </p:cNvGrpSpPr>
          <p:nvPr/>
        </p:nvGrpSpPr>
        <p:grpSpPr bwMode="auto">
          <a:xfrm>
            <a:off x="167957" y="6285811"/>
            <a:ext cx="5542599" cy="974791"/>
            <a:chOff x="152400" y="5167307"/>
            <a:chExt cx="5029201" cy="883941"/>
          </a:xfrm>
        </p:grpSpPr>
        <p:pic>
          <p:nvPicPr>
            <p:cNvPr id="21" name="Picture 19" descr="end_of_the_day_gain1"/>
            <p:cNvPicPr>
              <a:picLocks noChangeAspect="1" noChangeArrowheads="1"/>
            </p:cNvPicPr>
            <p:nvPr/>
          </p:nvPicPr>
          <p:blipFill>
            <a:blip r:embed="rId7">
              <a:lum contrast="18000"/>
            </a:blip>
            <a:srcRect l="52896" r="36758"/>
            <a:stretch>
              <a:fillRect/>
            </a:stretch>
          </p:blipFill>
          <p:spPr bwMode="auto">
            <a:xfrm rot="16200000">
              <a:off x="2955926" y="3489320"/>
              <a:ext cx="547687" cy="3903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 Box 25"/>
            <p:cNvSpPr txBox="1">
              <a:spLocks noChangeArrowheads="1"/>
            </p:cNvSpPr>
            <p:nvPr/>
          </p:nvSpPr>
          <p:spPr bwMode="auto">
            <a:xfrm>
              <a:off x="152400" y="5181600"/>
              <a:ext cx="990600" cy="346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 dirty="0">
                  <a:solidFill>
                    <a:srgbClr val="000000"/>
                  </a:solidFill>
                </a:rPr>
                <a:t>Turn 4</a:t>
              </a:r>
            </a:p>
          </p:txBody>
        </p:sp>
        <p:sp>
          <p:nvSpPr>
            <p:cNvPr id="23" name="Text Box 39"/>
            <p:cNvSpPr txBox="1">
              <a:spLocks noChangeArrowheads="1"/>
            </p:cNvSpPr>
            <p:nvPr/>
          </p:nvSpPr>
          <p:spPr bwMode="auto">
            <a:xfrm>
              <a:off x="1828800" y="5704709"/>
              <a:ext cx="3048000" cy="346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solidFill>
                    <a:srgbClr val="000000"/>
                  </a:solidFill>
                </a:rPr>
                <a:t>83 </a:t>
              </a:r>
              <a:r>
                <a:rPr lang="en-US" sz="2000" dirty="0" err="1">
                  <a:solidFill>
                    <a:srgbClr val="000000"/>
                  </a:solidFill>
                </a:rPr>
                <a:t>ps</a:t>
              </a:r>
              <a:r>
                <a:rPr lang="en-US" sz="2000" dirty="0">
                  <a:solidFill>
                    <a:srgbClr val="000000"/>
                  </a:solidFill>
                </a:rPr>
                <a:t> final bunch spacing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2665053" y="4413481"/>
            <a:ext cx="633507" cy="6107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from </a:t>
            </a:r>
            <a:br>
              <a:rPr lang="en-US" sz="1800" dirty="0" smtClean="0">
                <a:solidFill>
                  <a:schemeClr val="bg1"/>
                </a:solidFill>
              </a:rPr>
            </a:br>
            <a:r>
              <a:rPr lang="en-US" sz="1800" dirty="0" smtClean="0">
                <a:solidFill>
                  <a:schemeClr val="bg1"/>
                </a:solidFill>
              </a:rPr>
              <a:t>DL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31" name="Content Placeholder 14"/>
          <p:cNvSpPr txBox="1">
            <a:spLocks/>
          </p:cNvSpPr>
          <p:nvPr/>
        </p:nvSpPr>
        <p:spPr bwMode="auto">
          <a:xfrm>
            <a:off x="5953594" y="3667318"/>
            <a:ext cx="4123856" cy="3476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31800" marR="0" lvl="0" indent="-323850" algn="l" defTabSz="457200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8"/>
              </a:buBlip>
              <a:tabLst/>
              <a:defRPr/>
            </a:pPr>
            <a:r>
              <a:rPr lang="en-GB" kern="0" dirty="0" smtClean="0">
                <a:solidFill>
                  <a:srgbClr val="000000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  <a:t>orbit closure well controlled</a:t>
            </a:r>
          </a:p>
          <a:p>
            <a:pPr marL="431800" marR="0" lvl="0" indent="-323850" algn="l" defTabSz="457200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8"/>
              </a:buBlip>
              <a:tabLst/>
              <a:defRPr/>
            </a:pPr>
            <a:r>
              <a:rPr lang="en-GB" kern="0" dirty="0" smtClean="0">
                <a:solidFill>
                  <a:srgbClr val="000000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  <a:t>combination to be optimized</a:t>
            </a:r>
          </a:p>
          <a:p>
            <a:pPr marL="431800" marR="0" lvl="0" indent="-323850" algn="l" defTabSz="457200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8"/>
              </a:buBlip>
              <a:tabLst/>
              <a:defRPr/>
            </a:pPr>
            <a:r>
              <a:rPr lang="en-GB" kern="0" dirty="0" smtClean="0">
                <a:solidFill>
                  <a:srgbClr val="000000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  <a:t>dispersion/</a:t>
            </a:r>
            <a:r>
              <a:rPr lang="en-GB" kern="0" dirty="0" err="1" smtClean="0">
                <a:solidFill>
                  <a:srgbClr val="000000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  <a:t>isochronicity</a:t>
            </a:r>
            <a:endParaRPr lang="en-GB" kern="0" dirty="0" smtClean="0">
              <a:solidFill>
                <a:srgbClr val="000000"/>
              </a:solidFill>
              <a:latin typeface="+mn-lt"/>
              <a:ea typeface="ＭＳ Ｐゴシック" pitchFamily="-110" charset="-128"/>
              <a:cs typeface="ＭＳ Ｐゴシック" pitchFamily="-110" charset="-128"/>
            </a:endParaRPr>
          </a:p>
          <a:p>
            <a:pPr marL="431800" marR="0" lvl="0" indent="-323850" algn="l" defTabSz="457200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8"/>
              </a:buBlip>
              <a:tabLst/>
              <a:defRPr/>
            </a:pPr>
            <a:r>
              <a:rPr lang="en-GB" kern="0" dirty="0" smtClean="0">
                <a:latin typeface="+mn-lt"/>
                <a:ea typeface="ＭＳ Ｐゴシック" pitchFamily="-110" charset="-128"/>
                <a:cs typeface="ＭＳ Ｐゴシック" pitchFamily="-110" charset="-128"/>
              </a:rPr>
              <a:t>more </a:t>
            </a:r>
            <a:r>
              <a:rPr lang="en-GB" kern="0" dirty="0" smtClean="0">
                <a:latin typeface="+mn-lt"/>
                <a:ea typeface="ＭＳ Ｐゴシック" pitchFamily="-110" charset="-128"/>
                <a:cs typeface="ＭＳ Ｐゴシック" pitchFamily="-110" charset="-128"/>
              </a:rPr>
              <a:t>from</a:t>
            </a:r>
          </a:p>
          <a:p>
            <a:pPr marL="431800" marR="0" lvl="0" indent="-323850" algn="l" defTabSz="457200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8"/>
              </a:buBlip>
              <a:tabLst/>
              <a:defRPr/>
            </a:pPr>
            <a:endParaRPr kumimoji="0" lang="en-GB" sz="26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234110" y="6251531"/>
            <a:ext cx="3790721" cy="783599"/>
          </a:xfrm>
          <a:prstGeom prst="rect">
            <a:avLst/>
          </a:prstGeom>
          <a:solidFill>
            <a:srgbClr val="CCFFCC"/>
          </a:solidFill>
          <a:ln>
            <a:solidFill>
              <a:schemeClr val="accent1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chemeClr val="tx1"/>
                </a:solidFill>
              </a:rPr>
              <a:t>Simona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</a:rPr>
              <a:t>Bettoni</a:t>
            </a:r>
            <a:r>
              <a:rPr lang="en-US" sz="2400" dirty="0" smtClean="0">
                <a:solidFill>
                  <a:schemeClr val="tx1"/>
                </a:solidFill>
              </a:rPr>
              <a:t>   Wed 15:</a:t>
            </a:r>
            <a:r>
              <a:rPr lang="en-US" sz="2400" dirty="0" smtClean="0">
                <a:solidFill>
                  <a:schemeClr val="tx1"/>
                </a:solidFill>
              </a:rPr>
              <a:t>00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Anne </a:t>
            </a:r>
            <a:r>
              <a:rPr lang="en-US" sz="2400" dirty="0" err="1" smtClean="0">
                <a:solidFill>
                  <a:schemeClr val="tx1"/>
                </a:solidFill>
              </a:rPr>
              <a:t>Dabrowski</a:t>
            </a:r>
            <a:r>
              <a:rPr lang="en-US" sz="2400" dirty="0" smtClean="0">
                <a:solidFill>
                  <a:schemeClr val="tx1"/>
                </a:solidFill>
              </a:rPr>
              <a:t>   Thu 9:00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Content Placeholder 3"/>
          <p:cNvSpPr>
            <a:spLocks noGrp="1"/>
          </p:cNvSpPr>
          <p:nvPr>
            <p:ph idx="1"/>
          </p:nvPr>
        </p:nvSpPr>
        <p:spPr>
          <a:xfrm>
            <a:off x="160338" y="974725"/>
            <a:ext cx="9771062" cy="846138"/>
          </a:xfrm>
        </p:spPr>
        <p:txBody>
          <a:bodyPr/>
          <a:lstStyle/>
          <a:p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quite </a:t>
            </a:r>
            <a:r>
              <a:rPr lang="en-US" dirty="0" smtClean="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>close to all requirements already 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at the end of 2009</a:t>
            </a:r>
            <a:endParaRPr lang="en-US" dirty="0">
              <a:ea typeface="ＭＳ Ｐゴシック" pitchFamily="-110" charset="-128"/>
              <a:cs typeface="ＭＳ Ｐゴシック" pitchFamily="-110" charset="-128"/>
            </a:endParaRPr>
          </a:p>
        </p:txBody>
      </p:sp>
      <p:graphicFrame>
        <p:nvGraphicFramePr>
          <p:cNvPr id="871965" name="Group 541"/>
          <p:cNvGraphicFramePr>
            <a:graphicFrameLocks noGrp="1"/>
          </p:cNvGraphicFramePr>
          <p:nvPr/>
        </p:nvGraphicFramePr>
        <p:xfrm>
          <a:off x="161925" y="1997075"/>
          <a:ext cx="9715500" cy="4865817"/>
        </p:xfrm>
        <a:graphic>
          <a:graphicData uri="http://schemas.openxmlformats.org/drawingml/2006/table">
            <a:tbl>
              <a:tblPr/>
              <a:tblGrid>
                <a:gridCol w="2135188"/>
                <a:gridCol w="1052776"/>
                <a:gridCol w="1539996"/>
                <a:gridCol w="1889274"/>
                <a:gridCol w="1524120"/>
                <a:gridCol w="1574146"/>
              </a:tblGrid>
              <a:tr h="6286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Parameter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Unit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CLIC nominal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Present state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-110" charset="0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Objective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 </a:t>
                      </a:r>
                      <a:b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</a:b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mid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2011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Objective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2013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I initial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A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4.2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5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I final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A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100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28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30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Q</a:t>
                      </a:r>
                      <a:r>
                        <a:rPr kumimoji="0" lang="en-US" sz="14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b</a:t>
                      </a:r>
                      <a:endParaRPr kumimoji="0" lang="en-US" sz="2800" b="1" i="0" u="none" strike="noStrike" cap="none" normalizeH="0" baseline="-25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nC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8.4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4 (2.3 nom.)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Emittance, norm rms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110" charset="2"/>
                          <a:ea typeface="ＭＳ 明朝" pitchFamily="-110" charset="-128"/>
                          <a:cs typeface="ＭＳ 明朝" pitchFamily="-110" charset="-128"/>
                        </a:rPr>
                        <a:t>p</a:t>
                      </a: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 mm mrad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≤ 150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≤ 100 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(end of linac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)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≤ 150 (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y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, comb. beam)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≤ 150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 </a:t>
                      </a:r>
                      <a:b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</a:b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(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comb. beam)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Bunch length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mm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≤ 1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≤ 1 (comb. beam)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E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M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eV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2400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120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150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T</a:t>
                      </a:r>
                      <a:r>
                        <a:rPr kumimoji="0" lang="en-US" sz="1400" b="1" i="0" u="none" strike="noStrike" cap="none" normalizeH="0" baseline="-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pulse</a:t>
                      </a: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 initial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110" charset="2"/>
                          <a:ea typeface="ＭＳ 明朝" pitchFamily="-110" charset="-128"/>
                          <a:cs typeface="ＭＳ 明朝" pitchFamily="-110" charset="-128"/>
                        </a:rPr>
                        <a:t>m</a:t>
                      </a: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s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140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1.4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T</a:t>
                      </a:r>
                      <a:r>
                        <a:rPr kumimoji="0" lang="en-US" sz="1400" b="1" i="0" u="none" strike="noStrike" cap="none" normalizeH="0" baseline="-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pulse</a:t>
                      </a: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 final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ns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240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140 (240)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140 (240)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140 (240)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Beam Load. Eff.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%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97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95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Deceleration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110" charset="2"/>
                          <a:ea typeface="ＭＳ 明朝" pitchFamily="-110" charset="-128"/>
                          <a:cs typeface="ＭＳ 明朝" pitchFamily="-110" charset="-128"/>
                        </a:rPr>
                        <a:t>%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90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-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3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0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50 or more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Phase stability @ 12 GHz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degrees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0.2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-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0.5 ?</a:t>
                      </a:r>
                      <a:endParaRPr kumimoji="0" 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0.2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10" charset="0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Intensity stability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10" charset="0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7.510</a:t>
                      </a:r>
                      <a:r>
                        <a:rPr kumimoji="0" lang="en-US" sz="1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-4 </a:t>
                      </a: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to few 10</a:t>
                      </a:r>
                      <a:r>
                        <a:rPr kumimoji="0" lang="en-US" sz="1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-5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 2 10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-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3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 (comb.4)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2 10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-3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 (comb.8)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≤ 1 10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-3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 (comb.8)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359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DB scheme - status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457200" marR="0" indent="0" algn="ctr" defTabSz="457200" rtl="0" eaLnBrk="1" fontAlgn="base" latinLnBrk="0" hangingPunct="0">
          <a:lnSpc>
            <a:spcPct val="93000"/>
          </a:lnSpc>
          <a:spcBef>
            <a:spcPct val="50000"/>
          </a:spcBef>
          <a:spcAft>
            <a:spcPts val="1138"/>
          </a:spcAft>
          <a:buClr>
            <a:srgbClr val="000000"/>
          </a:buClr>
          <a:buSzPct val="68000"/>
          <a:buFont typeface="StarSymbol" charset="0"/>
          <a:buNone/>
          <a:tabLst/>
          <a:defRPr kumimoji="0" lang="en-GB" sz="26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457200" marR="0" indent="0" algn="ctr" defTabSz="457200" rtl="0" eaLnBrk="1" fontAlgn="base" latinLnBrk="0" hangingPunct="0">
          <a:lnSpc>
            <a:spcPct val="93000"/>
          </a:lnSpc>
          <a:spcBef>
            <a:spcPct val="50000"/>
          </a:spcBef>
          <a:spcAft>
            <a:spcPts val="1138"/>
          </a:spcAft>
          <a:buClr>
            <a:srgbClr val="000000"/>
          </a:buClr>
          <a:buSzPct val="68000"/>
          <a:buFont typeface="StarSymbol" charset="0"/>
          <a:buNone/>
          <a:tabLst/>
          <a:defRPr kumimoji="0" lang="en-GB" sz="26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457200" marR="0" indent="0" algn="ctr" defTabSz="457200" rtl="0" eaLnBrk="1" fontAlgn="base" latinLnBrk="0" hangingPunct="0">
          <a:lnSpc>
            <a:spcPct val="93000"/>
          </a:lnSpc>
          <a:spcBef>
            <a:spcPct val="50000"/>
          </a:spcBef>
          <a:spcAft>
            <a:spcPts val="1138"/>
          </a:spcAft>
          <a:buClr>
            <a:srgbClr val="000000"/>
          </a:buClr>
          <a:buSzPct val="68000"/>
          <a:buFont typeface="StarSymbol" charset="0"/>
          <a:buNone/>
          <a:tabLst/>
          <a:defRPr kumimoji="0" lang="en-GB" sz="26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457200" marR="0" indent="0" algn="ctr" defTabSz="457200" rtl="0" eaLnBrk="1" fontAlgn="base" latinLnBrk="0" hangingPunct="0">
          <a:lnSpc>
            <a:spcPct val="93000"/>
          </a:lnSpc>
          <a:spcBef>
            <a:spcPct val="50000"/>
          </a:spcBef>
          <a:spcAft>
            <a:spcPts val="1138"/>
          </a:spcAft>
          <a:buClr>
            <a:srgbClr val="000000"/>
          </a:buClr>
          <a:buSzPct val="68000"/>
          <a:buFont typeface="StarSymbol" charset="0"/>
          <a:buNone/>
          <a:tabLst/>
          <a:defRPr kumimoji="0" lang="en-GB" sz="26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Californian FB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55690</TotalTime>
  <Words>4127</Words>
  <Application>Microsoft Macintosh PowerPoint</Application>
  <PresentationFormat>Custom</PresentationFormat>
  <Paragraphs>592</Paragraphs>
  <Slides>37</Slides>
  <Notes>5</Notes>
  <HiddenSlides>2</HiddenSlides>
  <MMClips>0</MMClips>
  <ScaleCrop>false</ScaleCrop>
  <HeadingPairs>
    <vt:vector size="6" baseType="variant">
      <vt:variant>
        <vt:lpstr>Design Template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1" baseType="lpstr">
      <vt:lpstr>1_Default Design</vt:lpstr>
      <vt:lpstr>2_Default Design</vt:lpstr>
      <vt:lpstr>3_Default Design</vt:lpstr>
      <vt:lpstr>Acrobat Document</vt:lpstr>
      <vt:lpstr>Status of CTF3 Feasibility Studies  Experimental program in 2010, 2011</vt:lpstr>
      <vt:lpstr>CLIC feasibility issues @ CTF3</vt:lpstr>
      <vt:lpstr>CTF3 base line programme</vt:lpstr>
      <vt:lpstr>Slide 4</vt:lpstr>
      <vt:lpstr>Delay loop status</vt:lpstr>
      <vt:lpstr>Combiner ring status</vt:lpstr>
      <vt:lpstr>Factor 8 combination (DL+CR)</vt:lpstr>
      <vt:lpstr>Recombination studies</vt:lpstr>
      <vt:lpstr>DB scheme - status</vt:lpstr>
      <vt:lpstr>TBTS – Two beam test stand</vt:lpstr>
      <vt:lpstr>TBL - Test Beam Line / Califes</vt:lpstr>
      <vt:lpstr>PHIN / Laser status </vt:lpstr>
      <vt:lpstr>Fire in MKS13 Faraday Cage</vt:lpstr>
      <vt:lpstr>Events and actions</vt:lpstr>
      <vt:lpstr>Clean up</vt:lpstr>
      <vt:lpstr>Cleaning procedure</vt:lpstr>
      <vt:lpstr>Some images from gallery</vt:lpstr>
      <vt:lpstr>Damaged cables</vt:lpstr>
      <vt:lpstr>Restart planning</vt:lpstr>
      <vt:lpstr>Fire Consequences</vt:lpstr>
      <vt:lpstr>DB generation – mid 2011</vt:lpstr>
      <vt:lpstr>RF structures – mid 2011 </vt:lpstr>
      <vt:lpstr>Two beam issues – mid 2011</vt:lpstr>
      <vt:lpstr>CTF3 beam-loading experiment</vt:lpstr>
      <vt:lpstr>Other issues – mid 2011</vt:lpstr>
      <vt:lpstr>Schedule 2010 (updated)</vt:lpstr>
      <vt:lpstr>Conclusion</vt:lpstr>
      <vt:lpstr>Reserve</vt:lpstr>
      <vt:lpstr>CTF 3 – CLIC Test Facility</vt:lpstr>
      <vt:lpstr>Factor 8 combination (DL+CR)</vt:lpstr>
      <vt:lpstr>Slide 31</vt:lpstr>
      <vt:lpstr>State of the art today</vt:lpstr>
      <vt:lpstr>To be addressed …</vt:lpstr>
      <vt:lpstr>2009 CTF3 experimental program</vt:lpstr>
      <vt:lpstr>Full beam-loading acceleration in CTF3</vt:lpstr>
      <vt:lpstr>PHIN Photo-injector</vt:lpstr>
      <vt:lpstr>Laser system status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</dc:title>
  <cp:lastModifiedBy>Frank Tecker</cp:lastModifiedBy>
  <cp:revision>633</cp:revision>
  <dcterms:created xsi:type="dcterms:W3CDTF">2010-05-05T05:31:17Z</dcterms:created>
  <dcterms:modified xsi:type="dcterms:W3CDTF">2010-05-05T09:15:34Z</dcterms:modified>
</cp:coreProperties>
</file>