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5"/>
  </p:notesMasterIdLst>
  <p:handoutMasterIdLst>
    <p:handoutMasterId r:id="rId16"/>
  </p:handoutMasterIdLst>
  <p:sldIdLst>
    <p:sldId id="256" r:id="rId2"/>
    <p:sldId id="284" r:id="rId3"/>
    <p:sldId id="285" r:id="rId4"/>
    <p:sldId id="286" r:id="rId5"/>
    <p:sldId id="287" r:id="rId6"/>
    <p:sldId id="288" r:id="rId7"/>
    <p:sldId id="289" r:id="rId8"/>
    <p:sldId id="290" r:id="rId9"/>
    <p:sldId id="291" r:id="rId10"/>
    <p:sldId id="292" r:id="rId11"/>
    <p:sldId id="293" r:id="rId12"/>
    <p:sldId id="294" r:id="rId13"/>
    <p:sldId id="295" r:id="rId14"/>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A0A0"/>
  </p:clrMru>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82" autoAdjust="0"/>
    <p:restoredTop sz="88034" autoAdjust="0"/>
  </p:normalViewPr>
  <p:slideViewPr>
    <p:cSldViewPr>
      <p:cViewPr varScale="1">
        <p:scale>
          <a:sx n="96" d="100"/>
          <a:sy n="96" d="100"/>
        </p:scale>
        <p:origin x="-34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extLst/>
          </a:lstStyle>
          <a:p>
            <a:fld id="{31555DB1-8736-42A3-B48D-2B08FB93332A}" type="datetimeFigureOut">
              <a:rPr lang="en-US" smtClean="0"/>
              <a:pPr/>
              <a:t>5/5/2010</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extLst/>
          </a:lstStyle>
          <a:p>
            <a:fld id="{5400D380-E0D7-4EB1-B91E-BFCC7DA7F29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extLst/>
          </a:lstStyle>
          <a:p>
            <a:fld id="{0BDB199F-A56C-4049-BA04-1447030960FF}" type="datetimeFigureOut">
              <a:rPr lang="en-US" smtClean="0"/>
              <a:pPr/>
              <a:t>5/5/2010</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extLst/>
          </a:lstStyle>
          <a:p>
            <a:fld id="{B3A019F3-8596-4028-9847-CBD3A185B07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3A019F3-8596-4028-9847-CBD3A185B07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0" y="3505200"/>
            <a:ext cx="9144000" cy="1143000"/>
          </a:xfrm>
          <a:prstGeom prst="rect">
            <a:avLst/>
          </a:prstGeom>
          <a:solidFill>
            <a:schemeClr val="accent6">
              <a:shade val="75000"/>
            </a:schemeClr>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ctrTitle"/>
          </p:nvPr>
        </p:nvSpPr>
        <p:spPr>
          <a:xfrm>
            <a:off x="228600" y="4114800"/>
            <a:ext cx="7239000" cy="533400"/>
          </a:xfrm>
          <a:noFill/>
        </p:spPr>
        <p:txBody>
          <a:bodyPr vert="horz"/>
          <a:lstStyle>
            <a:lvl1pPr algn="l">
              <a:defRPr sz="2000" b="0" cap="all" spc="150" baseline="0">
                <a:solidFill>
                  <a:schemeClr val="bg1"/>
                </a:solidFill>
              </a:defRPr>
            </a:lvl1pPr>
            <a:extLst/>
          </a:lstStyle>
          <a:p>
            <a:r>
              <a:rPr lang="en-US" smtClean="0"/>
              <a:t>Click to edit Master title style</a:t>
            </a:r>
            <a:endParaRPr lang="en-US" dirty="0"/>
          </a:p>
        </p:txBody>
      </p:sp>
      <p:sp>
        <p:nvSpPr>
          <p:cNvPr id="3" name="Rectangle 3"/>
          <p:cNvSpPr>
            <a:spLocks noGrp="1"/>
          </p:cNvSpPr>
          <p:nvPr>
            <p:ph type="subTitle" idx="1" hasCustomPrompt="1"/>
          </p:nvPr>
        </p:nvSpPr>
        <p:spPr>
          <a:xfrm>
            <a:off x="228600" y="4706112"/>
            <a:ext cx="6934200" cy="228600"/>
          </a:xfrm>
          <a:solidFill>
            <a:schemeClr val="bg1"/>
          </a:solidFill>
        </p:spPr>
        <p:txBody>
          <a:bodyPr/>
          <a:lstStyle>
            <a:lvl1pPr marL="0" indent="0" algn="l">
              <a:buNone/>
              <a:defRPr sz="1100" b="1">
                <a:solidFill>
                  <a:schemeClr val="accent4">
                    <a:shade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dirty="0" smtClean="0"/>
              <a:t>Click to add author information</a:t>
            </a:r>
            <a:endParaRPr lang="en-US" dirty="0"/>
          </a:p>
        </p:txBody>
      </p:sp>
      <p:sp>
        <p:nvSpPr>
          <p:cNvPr id="15" name="Rectangle 15"/>
          <p:cNvSpPr>
            <a:spLocks noGrp="1"/>
          </p:cNvSpPr>
          <p:nvPr>
            <p:ph type="sldNum" sz="quarter" idx="11"/>
          </p:nvPr>
        </p:nvSpPr>
        <p:spPr>
          <a:xfrm>
            <a:off x="6477000" y="6477000"/>
            <a:ext cx="1021080" cy="304800"/>
          </a:xfrm>
        </p:spPr>
        <p:txBody>
          <a:bodyPr anchor="ctr"/>
          <a:lstStyle>
            <a:extLst/>
          </a:lstStyle>
          <a:p>
            <a:pPr algn="r"/>
            <a:fld id="{256D3EEF-DE4E-429D-8EC4-DDC531AFF587}" type="slidenum">
              <a:rPr lang="en-US" sz="1000" smtClean="0"/>
              <a:pPr algn="r"/>
              <a:t>‹#›</a:t>
            </a:fld>
            <a:endParaRPr lang="en-US" dirty="0"/>
          </a:p>
        </p:txBody>
      </p:sp>
      <p:sp>
        <p:nvSpPr>
          <p:cNvPr id="16" name="Rectangle 16"/>
          <p:cNvSpPr>
            <a:spLocks noGrp="1"/>
          </p:cNvSpPr>
          <p:nvPr>
            <p:ph type="ftr" sz="quarter" idx="12"/>
          </p:nvPr>
        </p:nvSpPr>
        <p:spPr/>
        <p:txBody>
          <a:bodyPr/>
          <a:lstStyle>
            <a:extLst/>
          </a:lstStyle>
          <a:p>
            <a:endParaRPr lang="en-US" dirty="0"/>
          </a:p>
        </p:txBody>
      </p:sp>
      <p:pic>
        <p:nvPicPr>
          <p:cNvPr id="30" name="ContosoLogo.jpg"/>
          <p:cNvPicPr>
            <a:picLocks noChangeAspect="1"/>
          </p:cNvPicPr>
          <p:nvPr/>
        </p:nvPicPr>
        <p:blipFill>
          <a:blip r:embed="rId2" cstate="print">
            <a:duotone>
              <a:schemeClr val="accent4"/>
              <a:srgbClr val="FFFFFF"/>
            </a:duotone>
          </a:blip>
          <a:stretch>
            <a:fillRect/>
          </a:stretch>
        </p:blipFill>
        <p:spPr>
          <a:xfrm>
            <a:off x="7696200" y="5791200"/>
            <a:ext cx="1371600" cy="1008126"/>
          </a:xfrm>
          <a:prstGeom prst="rect">
            <a:avLst/>
          </a:prstGeom>
          <a:noFill/>
          <a:ln>
            <a:noFill/>
          </a:ln>
        </p:spPr>
      </p:pic>
      <p:sp>
        <p:nvSpPr>
          <p:cNvPr id="8" name="Rectangle 10"/>
          <p:cNvSpPr/>
          <p:nvPr userDrawn="1"/>
        </p:nvSpPr>
        <p:spPr>
          <a:xfrm>
            <a:off x="0" y="0"/>
            <a:ext cx="9144000" cy="40386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0" name="Date Placeholder 9"/>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5/5/2010</a:t>
            </a:fld>
            <a:endParaRPr lang="en-US" dirty="0"/>
          </a:p>
        </p:txBody>
      </p:sp>
      <p:sp>
        <p:nvSpPr>
          <p:cNvPr id="12" name="Rectangle 11"/>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5"/>
          </p:nvPr>
        </p:nvSpPr>
        <p:spPr>
          <a:xfrm>
            <a:off x="301752" y="609600"/>
            <a:ext cx="8074152"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3"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19"/>
          <p:cNvSpPr>
            <a:spLocks noGrp="1"/>
          </p:cNvSpPr>
          <p:nvPr>
            <p:ph type="dt" sz="half" idx="22"/>
          </p:nvPr>
        </p:nvSpPr>
        <p:spPr/>
        <p:txBody>
          <a:bodyPr/>
          <a:lstStyle>
            <a:extLst/>
          </a:lstStyle>
          <a:p>
            <a:pPr algn="r"/>
            <a:fld id="{FEC9D3F2-7140-49B9-866C-D21246A5836E}" type="datetime1">
              <a:rPr lang="en-US" smtClean="0"/>
              <a:pPr algn="r"/>
              <a:t>5/5/2010</a:t>
            </a:fld>
            <a:endParaRPr lang="en-US"/>
          </a:p>
        </p:txBody>
      </p:sp>
      <p:sp>
        <p:nvSpPr>
          <p:cNvPr id="20" name="Rectangle 20"/>
          <p:cNvSpPr>
            <a:spLocks noGrp="1"/>
          </p:cNvSpPr>
          <p:nvPr>
            <p:ph type="sldNum" sz="quarter" idx="23"/>
          </p:nvPr>
        </p:nvSpPr>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4"/>
          </p:nvPr>
        </p:nvSpPr>
        <p:spPr/>
        <p:txBody>
          <a:bodyPr/>
          <a:lstStyle>
            <a:extLst/>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r>
              <a:rPr lang="en-US" smtClean="0"/>
              <a:t>Click to edit Master title style</a:t>
            </a:r>
            <a:endParaRPr lang="en-US"/>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9"/>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Rectangle 23"/>
          <p:cNvSpPr>
            <a:spLocks noGrp="1"/>
          </p:cNvSpPr>
          <p:nvPr>
            <p:ph type="dt" sz="half" idx="22"/>
          </p:nvPr>
        </p:nvSpPr>
        <p:spPr/>
        <p:txBody>
          <a:bodyPr/>
          <a:lstStyle>
            <a:extLst/>
          </a:lstStyle>
          <a:p>
            <a:pPr algn="r"/>
            <a:fld id="{CBEC585F-C108-48D6-9331-6628A0FBB73B}" type="datetime1">
              <a:rPr lang="en-US" smtClean="0"/>
              <a:pPr algn="r"/>
              <a:t>5/5/2010</a:t>
            </a:fld>
            <a:endParaRPr lang="en-US"/>
          </a:p>
        </p:txBody>
      </p:sp>
      <p:sp>
        <p:nvSpPr>
          <p:cNvPr id="27" name="Rectangle 27"/>
          <p:cNvSpPr>
            <a:spLocks noGrp="1"/>
          </p:cNvSpPr>
          <p:nvPr>
            <p:ph type="sldNum" sz="quarter" idx="23"/>
          </p:nvPr>
        </p:nvSpPr>
        <p:spPr/>
        <p:txBody>
          <a:bodyPr/>
          <a:lstStyle>
            <a:extLst/>
          </a:lstStyle>
          <a:p>
            <a:pPr algn="r"/>
            <a:fld id="{256D3EEF-DE4E-429D-8EC4-DDC531AFF587}" type="slidenum">
              <a:rPr lang="en-US" sz="1000" smtClean="0"/>
              <a:pPr algn="r"/>
              <a:t>‹#›</a:t>
            </a:fld>
            <a:endParaRPr lang="en-US"/>
          </a:p>
        </p:txBody>
      </p:sp>
      <p:sp>
        <p:nvSpPr>
          <p:cNvPr id="28" name="Rectangle 28"/>
          <p:cNvSpPr>
            <a:spLocks noGrp="1"/>
          </p:cNvSpPr>
          <p:nvPr>
            <p:ph type="ftr" sz="quarter" idx="24"/>
          </p:nvPr>
        </p:nvSpPr>
        <p:spPr/>
        <p:txBody>
          <a:bodyPr/>
          <a:lstStyle>
            <a:extLst/>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p:nvPr>
        </p:nvSpPr>
        <p:spPr/>
        <p:txBody>
          <a:bodyPr/>
          <a:lstStyle>
            <a:extLst/>
          </a:lstStyle>
          <a:p>
            <a:r>
              <a:rPr lang="en-US" smtClean="0"/>
              <a:t>Click to edit Master title style</a:t>
            </a:r>
            <a:endParaRPr lang="en-US"/>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8" name="Rectangle 11"/>
          <p:cNvSpPr>
            <a:spLocks noGrp="1"/>
          </p:cNvSpPr>
          <p:nvPr>
            <p:ph sz="quarter" idx="16"/>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0"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3" name="Rectangle 11"/>
          <p:cNvSpPr>
            <a:spLocks noGrp="1"/>
          </p:cNvSpPr>
          <p:nvPr>
            <p:ph sz="quarter" idx="18"/>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20"/>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p:txBody>
          <a:bodyPr/>
          <a:lstStyle>
            <a:extLst/>
          </a:lstStyle>
          <a:p>
            <a:pPr algn="r"/>
            <a:fld id="{7293A964-5F5E-47DC-ABD9-08A6A9FFD04F}" type="datetime1">
              <a:rPr lang="en-US" smtClean="0"/>
              <a:pPr algn="r"/>
              <a:t>5/5/2010</a:t>
            </a:fld>
            <a:endParaRPr lang="en-US"/>
          </a:p>
        </p:txBody>
      </p:sp>
      <p:sp>
        <p:nvSpPr>
          <p:cNvPr id="18" name="Rectangle 18"/>
          <p:cNvSpPr>
            <a:spLocks noGrp="1"/>
          </p:cNvSpPr>
          <p:nvPr>
            <p:ph type="sldNum" sz="quarter" idx="22"/>
          </p:nvPr>
        </p:nvSpPr>
        <p:spPr/>
        <p:txBody>
          <a:bodyPr/>
          <a:lstStyle>
            <a:extLst/>
          </a:lstStyle>
          <a:p>
            <a:pPr algn="r"/>
            <a:fld id="{256D3EEF-DE4E-429D-8EC4-DDC531AFF587}" type="slidenum">
              <a:rPr lang="en-US" sz="1000" smtClean="0"/>
              <a:pPr algn="r"/>
              <a:t>‹#›</a:t>
            </a:fld>
            <a:endParaRPr lang="en-US"/>
          </a:p>
        </p:txBody>
      </p:sp>
      <p:sp>
        <p:nvSpPr>
          <p:cNvPr id="21" name="Rectangle 21"/>
          <p:cNvSpPr>
            <a:spLocks noGrp="1"/>
          </p:cNvSpPr>
          <p:nvPr>
            <p:ph type="ftr" sz="quarter" idx="23"/>
          </p:nvPr>
        </p:nvSpPr>
        <p:spPr/>
        <p:txBody>
          <a:bodyPr/>
          <a:lstStyle>
            <a:extLst/>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5"/>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0" name="Rectangle 11"/>
          <p:cNvSpPr>
            <a:spLocks noGrp="1"/>
          </p:cNvSpPr>
          <p:nvPr>
            <p:ph sz="quarter" idx="16"/>
          </p:nvPr>
        </p:nvSpPr>
        <p:spPr>
          <a:xfrm>
            <a:off x="3048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8"/>
          </p:nvPr>
        </p:nvSpPr>
        <p:spPr>
          <a:xfrm>
            <a:off x="3017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6" name="Rectangle 11"/>
          <p:cNvSpPr>
            <a:spLocks noGrp="1"/>
          </p:cNvSpPr>
          <p:nvPr>
            <p:ph sz="quarter" idx="20"/>
          </p:nvPr>
        </p:nvSpPr>
        <p:spPr>
          <a:xfrm>
            <a:off x="3048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p:txBody>
          <a:bodyPr/>
          <a:lstStyle>
            <a:extLst/>
          </a:lstStyle>
          <a:p>
            <a:pPr algn="r"/>
            <a:fld id="{968C9C2A-D3B8-4543-8A47-F59C20C16D9A}" type="datetime1">
              <a:rPr lang="en-US" smtClean="0"/>
              <a:pPr algn="r"/>
              <a:t>5/5/2010</a:t>
            </a:fld>
            <a:endParaRPr lang="en-US" dirty="0"/>
          </a:p>
        </p:txBody>
      </p:sp>
      <p:sp>
        <p:nvSpPr>
          <p:cNvPr id="19" name="Rectangle 19"/>
          <p:cNvSpPr>
            <a:spLocks noGrp="1"/>
          </p:cNvSpPr>
          <p:nvPr>
            <p:ph type="sldNum" sz="quarter" idx="22"/>
          </p:nvPr>
        </p:nvSpPr>
        <p:spPr/>
        <p:txBody>
          <a:bodyPr/>
          <a:lstStyle>
            <a:extLst/>
          </a:lstStyle>
          <a:p>
            <a:pPr algn="r"/>
            <a:fld id="{256D3EEF-DE4E-429D-8EC4-DDC531AFF587}" type="slidenum">
              <a:rPr lang="en-US" sz="1000" smtClean="0"/>
              <a:pPr algn="r"/>
              <a:t>‹#›</a:t>
            </a:fld>
            <a:endParaRPr lang="en-US"/>
          </a:p>
        </p:txBody>
      </p:sp>
      <p:sp>
        <p:nvSpPr>
          <p:cNvPr id="20" name="Rectangle 20"/>
          <p:cNvSpPr>
            <a:spLocks noGrp="1"/>
          </p:cNvSpPr>
          <p:nvPr>
            <p:ph type="ftr" sz="quarter" idx="23"/>
          </p:nvPr>
        </p:nvSpPr>
        <p:spPr/>
        <p:txBody>
          <a:bodyPr/>
          <a:lstStyle>
            <a:extLst/>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p:nvPr>
        </p:nvSpPr>
        <p:spPr/>
        <p:txBody>
          <a:bodyPr/>
          <a:lstStyle>
            <a:extLst/>
          </a:lstStyle>
          <a:p>
            <a:r>
              <a:rPr lang="en-US" smtClean="0"/>
              <a:t>Click to edit Master title style</a:t>
            </a:r>
            <a:endParaRPr lang="en-US"/>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9" name="Rectangle 11"/>
          <p:cNvSpPr>
            <a:spLocks noGrp="1"/>
          </p:cNvSpPr>
          <p:nvPr>
            <p:ph sz="quarter" idx="18"/>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2" name="Rectangle 11"/>
          <p:cNvSpPr>
            <a:spLocks noGrp="1"/>
          </p:cNvSpPr>
          <p:nvPr>
            <p:ph sz="quarter" idx="20"/>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4" name="Rectangle 11"/>
          <p:cNvSpPr>
            <a:spLocks noGrp="1"/>
          </p:cNvSpPr>
          <p:nvPr>
            <p:ph sz="quarter" idx="22"/>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Rectangle 16"/>
          <p:cNvSpPr>
            <a:spLocks noGrp="1"/>
          </p:cNvSpPr>
          <p:nvPr>
            <p:ph type="dt" sz="half" idx="23"/>
          </p:nvPr>
        </p:nvSpPr>
        <p:spPr/>
        <p:txBody>
          <a:bodyPr/>
          <a:lstStyle>
            <a:extLst/>
          </a:lstStyle>
          <a:p>
            <a:pPr algn="r"/>
            <a:fld id="{29ED4C97-3C5D-482A-99AD-AD992C3024DE}" type="datetime1">
              <a:rPr lang="en-US" smtClean="0"/>
              <a:pPr algn="r"/>
              <a:t>5/5/2010</a:t>
            </a:fld>
            <a:endParaRPr lang="en-US"/>
          </a:p>
        </p:txBody>
      </p:sp>
      <p:sp>
        <p:nvSpPr>
          <p:cNvPr id="17" name="Rectangle 17"/>
          <p:cNvSpPr>
            <a:spLocks noGrp="1"/>
          </p:cNvSpPr>
          <p:nvPr>
            <p:ph type="sldNum" sz="quarter" idx="24"/>
          </p:nvPr>
        </p:nvSpPr>
        <p:spPr/>
        <p:txBody>
          <a:bodyPr/>
          <a:lstStyle>
            <a:extLst/>
          </a:lstStyle>
          <a:p>
            <a:pPr algn="r"/>
            <a:fld id="{256D3EEF-DE4E-429D-8EC4-DDC531AFF587}" type="slidenum">
              <a:rPr lang="en-US" sz="1000" smtClean="0"/>
              <a:pPr algn="r"/>
              <a:t>‹#›</a:t>
            </a:fld>
            <a:endParaRPr lang="en-US"/>
          </a:p>
        </p:txBody>
      </p:sp>
      <p:sp>
        <p:nvSpPr>
          <p:cNvPr id="18" name="Rectangle 18"/>
          <p:cNvSpPr>
            <a:spLocks noGrp="1"/>
          </p:cNvSpPr>
          <p:nvPr>
            <p:ph type="ftr" sz="quarter" idx="25"/>
          </p:nvPr>
        </p:nvSpPr>
        <p:spPr/>
        <p:txBody>
          <a:bodyPr/>
          <a:lstStyle>
            <a:extLst/>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en-US" smtClean="0"/>
              <a:t>Click to edit Master title style</a:t>
            </a:r>
            <a:endParaRPr lang="en-US"/>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2" name="Rectangle 11"/>
          <p:cNvSpPr>
            <a:spLocks noGrp="1"/>
          </p:cNvSpPr>
          <p:nvPr>
            <p:ph sz="quarter" idx="16"/>
          </p:nvPr>
        </p:nvSpPr>
        <p:spPr>
          <a:xfrm>
            <a:off x="307848"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6" name="Rectangle 11"/>
          <p:cNvSpPr>
            <a:spLocks noGrp="1"/>
          </p:cNvSpPr>
          <p:nvPr>
            <p:ph sz="quarter" idx="18"/>
          </p:nvPr>
        </p:nvSpPr>
        <p:spPr>
          <a:xfrm>
            <a:off x="304800"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8" name="Rectangle 11"/>
          <p:cNvSpPr>
            <a:spLocks noGrp="1"/>
          </p:cNvSpPr>
          <p:nvPr>
            <p:ph sz="quarter" idx="20"/>
          </p:nvPr>
        </p:nvSpPr>
        <p:spPr>
          <a:xfrm>
            <a:off x="307848"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3" name="Rectangle 11"/>
          <p:cNvSpPr>
            <a:spLocks noGrp="1"/>
          </p:cNvSpPr>
          <p:nvPr>
            <p:ph sz="quarter" idx="22"/>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6" name="Rectangle 11"/>
          <p:cNvSpPr>
            <a:spLocks noGrp="1"/>
          </p:cNvSpPr>
          <p:nvPr>
            <p:ph sz="quarter" idx="24"/>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5"/>
          </p:nvPr>
        </p:nvSpPr>
        <p:spPr/>
        <p:txBody>
          <a:bodyPr/>
          <a:lstStyle>
            <a:extLst/>
          </a:lstStyle>
          <a:p>
            <a:pPr algn="r"/>
            <a:fld id="{3EF8FEE9-63ED-4C1B-8C25-9B47C2DA1E72}" type="datetime1">
              <a:rPr lang="en-US" smtClean="0"/>
              <a:pPr algn="r"/>
              <a:t>5/5/2010</a:t>
            </a:fld>
            <a:endParaRPr lang="en-US"/>
          </a:p>
        </p:txBody>
      </p:sp>
      <p:sp>
        <p:nvSpPr>
          <p:cNvPr id="18" name="Rectangle 18"/>
          <p:cNvSpPr>
            <a:spLocks noGrp="1"/>
          </p:cNvSpPr>
          <p:nvPr>
            <p:ph type="sldNum" sz="quarter" idx="26"/>
          </p:nvPr>
        </p:nvSpPr>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7"/>
          </p:nvPr>
        </p:nvSpPr>
        <p:spPr/>
        <p:txBody>
          <a:bodyPr/>
          <a:lstStyle>
            <a:extLst/>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p:nvPr>
        </p:nvSpPr>
        <p:spPr/>
        <p:txBody>
          <a:bodyPr/>
          <a:lstStyle>
            <a:extLst/>
          </a:lstStyle>
          <a:p>
            <a:r>
              <a:rPr lang="en-US" smtClean="0"/>
              <a:t>Click to edit Master title style</a:t>
            </a:r>
            <a:endParaRPr lang="en-US"/>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4" name="Rectangle 10"/>
          <p:cNvSpPr>
            <a:spLocks noGrp="1"/>
          </p:cNvSpPr>
          <p:nvPr>
            <p:ph type="pic" sz="quarter" idx="13" hasCustomPrompt="1"/>
          </p:nvPr>
        </p:nvSpPr>
        <p:spPr>
          <a:xfrm>
            <a:off x="1524000" y="1600200"/>
            <a:ext cx="1371600" cy="685800"/>
          </a:xfrm>
        </p:spPr>
        <p:txBody>
          <a:bodyPr/>
          <a:lstStyle>
            <a:extLst/>
          </a:lstStyle>
          <a:p>
            <a:r>
              <a:rPr lang="en-US" dirty="0" smtClean="0"/>
              <a:t>Company</a:t>
            </a:r>
            <a:r>
              <a:rPr lang="en-US" baseline="0" dirty="0" smtClean="0"/>
              <a:t> Logo</a:t>
            </a:r>
            <a:endParaRPr lang="en-US" dirty="0"/>
          </a:p>
        </p:txBody>
      </p:sp>
      <p:sp>
        <p:nvSpPr>
          <p:cNvPr id="19" name="Rectangle 10"/>
          <p:cNvSpPr>
            <a:spLocks noGrp="1"/>
          </p:cNvSpPr>
          <p:nvPr>
            <p:ph type="pic" sz="quarter" idx="29" hasCustomPrompt="1"/>
          </p:nvPr>
        </p:nvSpPr>
        <p:spPr>
          <a:xfrm>
            <a:off x="1524000" y="4038600"/>
            <a:ext cx="1371600" cy="685800"/>
          </a:xfrm>
        </p:spPr>
        <p:txBody>
          <a:bodyPr/>
          <a:lstStyle>
            <a:extLst/>
          </a:lstStyle>
          <a:p>
            <a:r>
              <a:rPr lang="en-US" dirty="0" smtClean="0"/>
              <a:t>Company</a:t>
            </a:r>
            <a:r>
              <a:rPr lang="en-US" baseline="0" dirty="0" smtClean="0"/>
              <a:t> Logo</a:t>
            </a:r>
            <a:endParaRPr lang="en-US" dirty="0"/>
          </a:p>
        </p:txBody>
      </p:sp>
      <p:sp>
        <p:nvSpPr>
          <p:cNvPr id="27" name="Rectangle 10"/>
          <p:cNvSpPr>
            <a:spLocks noGrp="1"/>
          </p:cNvSpPr>
          <p:nvPr>
            <p:ph type="pic" sz="quarter" idx="17" hasCustomPrompt="1"/>
          </p:nvPr>
        </p:nvSpPr>
        <p:spPr>
          <a:xfrm>
            <a:off x="3657600" y="1600200"/>
            <a:ext cx="1371600" cy="685800"/>
          </a:xfrm>
        </p:spPr>
        <p:txBody>
          <a:bodyPr/>
          <a:lstStyle>
            <a:extLst/>
          </a:lstStyle>
          <a:p>
            <a:r>
              <a:rPr lang="en-US" dirty="0" smtClean="0"/>
              <a:t>Company</a:t>
            </a:r>
            <a:r>
              <a:rPr lang="en-US" baseline="0" dirty="0" smtClean="0"/>
              <a:t> Logo</a:t>
            </a:r>
            <a:endParaRPr lang="en-US" dirty="0"/>
          </a:p>
        </p:txBody>
      </p:sp>
      <p:sp>
        <p:nvSpPr>
          <p:cNvPr id="11" name="Rectangle 10"/>
          <p:cNvSpPr>
            <a:spLocks noGrp="1"/>
          </p:cNvSpPr>
          <p:nvPr>
            <p:ph type="pic" sz="quarter" idx="30" hasCustomPrompt="1"/>
          </p:nvPr>
        </p:nvSpPr>
        <p:spPr>
          <a:xfrm>
            <a:off x="3657600" y="4038600"/>
            <a:ext cx="1371600" cy="685800"/>
          </a:xfrm>
        </p:spPr>
        <p:txBody>
          <a:bodyPr/>
          <a:lstStyle>
            <a:extLst/>
          </a:lstStyle>
          <a:p>
            <a:r>
              <a:rPr lang="en-US" dirty="0" smtClean="0"/>
              <a:t>Company</a:t>
            </a:r>
            <a:r>
              <a:rPr lang="en-US" baseline="0" dirty="0" smtClean="0"/>
              <a:t> Logo</a:t>
            </a:r>
            <a:endParaRPr lang="en-US" dirty="0"/>
          </a:p>
        </p:txBody>
      </p:sp>
      <p:sp>
        <p:nvSpPr>
          <p:cNvPr id="4" name="Rectangle 10"/>
          <p:cNvSpPr>
            <a:spLocks noGrp="1"/>
          </p:cNvSpPr>
          <p:nvPr>
            <p:ph type="pic" sz="quarter" idx="21" hasCustomPrompt="1"/>
          </p:nvPr>
        </p:nvSpPr>
        <p:spPr>
          <a:xfrm>
            <a:off x="5791200" y="1600200"/>
            <a:ext cx="1371600" cy="685800"/>
          </a:xfrm>
        </p:spPr>
        <p:txBody>
          <a:bodyPr/>
          <a:lstStyle>
            <a:extLst/>
          </a:lstStyle>
          <a:p>
            <a:r>
              <a:rPr lang="en-US" dirty="0" smtClean="0"/>
              <a:t>Company</a:t>
            </a:r>
            <a:r>
              <a:rPr lang="en-US" baseline="0" dirty="0" smtClean="0"/>
              <a:t> Logo</a:t>
            </a:r>
            <a:endParaRPr lang="en-US" dirty="0"/>
          </a:p>
        </p:txBody>
      </p:sp>
      <p:sp>
        <p:nvSpPr>
          <p:cNvPr id="15" name="Rectangle 10"/>
          <p:cNvSpPr>
            <a:spLocks noGrp="1"/>
          </p:cNvSpPr>
          <p:nvPr>
            <p:ph type="pic" sz="quarter" idx="31" hasCustomPrompt="1"/>
          </p:nvPr>
        </p:nvSpPr>
        <p:spPr>
          <a:xfrm>
            <a:off x="5791200" y="4038600"/>
            <a:ext cx="1371600" cy="685800"/>
          </a:xfrm>
        </p:spPr>
        <p:txBody>
          <a:bodyPr/>
          <a:lstStyle>
            <a:extLst/>
          </a:lstStyle>
          <a:p>
            <a:r>
              <a:rPr lang="en-US" dirty="0" smtClean="0"/>
              <a:t>Company</a:t>
            </a:r>
            <a:r>
              <a:rPr lang="en-US" baseline="0" dirty="0" smtClean="0"/>
              <a:t> Logo</a:t>
            </a:r>
            <a:endParaRPr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a:defRPr b="1"/>
            </a:lvl1pPr>
            <a:extLst/>
          </a:lstStyle>
          <a:p>
            <a:pPr lvl="0"/>
            <a:r>
              <a:rPr lang="en-US" dirty="0" smtClean="0"/>
              <a:t>Amount</a:t>
            </a:r>
            <a:endParaRPr lang="en-US" dirty="0"/>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a:defRPr b="1"/>
            </a:lvl1pPr>
            <a:extLst/>
          </a:lstStyle>
          <a:p>
            <a:pPr lvl="0"/>
            <a:r>
              <a:rPr lang="en-US" dirty="0" smtClean="0"/>
              <a:t>Amount</a:t>
            </a:r>
            <a:endParaRPr lang="en-US" dirty="0"/>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a:defRPr b="1"/>
            </a:lvl1pPr>
            <a:extLst/>
          </a:lstStyle>
          <a:p>
            <a:pPr lvl="0"/>
            <a:r>
              <a:rPr lang="en-US" dirty="0" smtClean="0"/>
              <a:t>Amount</a:t>
            </a:r>
            <a:endParaRPr lang="en-US" dirty="0"/>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a:defRPr b="1"/>
            </a:lvl1pPr>
            <a:extLst/>
          </a:lstStyle>
          <a:p>
            <a:pPr lvl="0"/>
            <a:r>
              <a:rPr lang="en-US" dirty="0" smtClean="0"/>
              <a:t>Amount</a:t>
            </a:r>
            <a:endParaRPr lang="en-US" dirty="0"/>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a:defRPr b="1"/>
            </a:lvl1pPr>
            <a:extLst/>
          </a:lstStyle>
          <a:p>
            <a:pPr lvl="0"/>
            <a:r>
              <a:rPr lang="en-US" dirty="0" smtClean="0"/>
              <a:t>Amount</a:t>
            </a:r>
            <a:endParaRPr lang="en-US" dirty="0"/>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a:defRPr b="1"/>
            </a:lvl1pPr>
            <a:extLst/>
          </a:lstStyle>
          <a:p>
            <a:pPr lvl="0"/>
            <a:r>
              <a:rPr lang="en-US" dirty="0" smtClean="0"/>
              <a:t>Amount</a:t>
            </a:r>
            <a:endParaRPr lang="en-US" dirty="0"/>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a:defRPr sz="800"/>
            </a:lvl1pPr>
            <a:extLst/>
          </a:lstStyle>
          <a:p>
            <a:pPr lvl="0"/>
            <a:r>
              <a:rPr lang="en-US" dirty="0" smtClean="0"/>
              <a:t>Description</a:t>
            </a:r>
            <a:endParaRPr lang="en-US" dirty="0"/>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a:defRPr sz="800"/>
            </a:lvl1pPr>
            <a:extLst/>
          </a:lstStyle>
          <a:p>
            <a:pPr lvl="0"/>
            <a:r>
              <a:rPr lang="en-US" dirty="0" smtClean="0"/>
              <a:t>Description</a:t>
            </a:r>
            <a:endParaRPr lang="en-US" dirty="0"/>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a:defRPr sz="800"/>
            </a:lvl1pPr>
            <a:extLst/>
          </a:lstStyle>
          <a:p>
            <a:pPr lvl="0"/>
            <a:r>
              <a:rPr lang="en-US" dirty="0" smtClean="0"/>
              <a:t>Description</a:t>
            </a:r>
            <a:endParaRPr lang="en-US" dirty="0"/>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a:defRPr sz="800"/>
            </a:lvl1pPr>
            <a:extLst/>
          </a:lstStyle>
          <a:p>
            <a:pPr lvl="0"/>
            <a:r>
              <a:rPr lang="en-US" dirty="0" smtClean="0"/>
              <a:t>Description</a:t>
            </a:r>
            <a:endParaRPr lang="en-US" dirty="0"/>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a:defRPr sz="800"/>
            </a:lvl1pPr>
            <a:extLst/>
          </a:lstStyle>
          <a:p>
            <a:pPr lvl="0"/>
            <a:r>
              <a:rPr lang="en-US" dirty="0" smtClean="0"/>
              <a:t>Description</a:t>
            </a:r>
            <a:endParaRPr lang="en-US" dirty="0"/>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a:defRPr sz="800"/>
            </a:lvl1pPr>
            <a:extLst/>
          </a:lstStyle>
          <a:p>
            <a:pPr lvl="0"/>
            <a:r>
              <a:rPr lang="en-US" dirty="0" smtClean="0"/>
              <a:t>Description</a:t>
            </a:r>
            <a:endParaRPr lang="en-US" dirty="0"/>
          </a:p>
        </p:txBody>
      </p:sp>
      <p:sp>
        <p:nvSpPr>
          <p:cNvPr id="39" name="Rectangle 51"/>
          <p:cNvSpPr>
            <a:spLocks noGrp="1"/>
          </p:cNvSpPr>
          <p:nvPr>
            <p:ph type="body" sz="quarter" idx="46"/>
          </p:nvPr>
        </p:nvSpPr>
        <p:spPr>
          <a:xfrm>
            <a:off x="304800" y="381000"/>
            <a:ext cx="8077200" cy="838200"/>
          </a:xfrm>
        </p:spPr>
        <p:txBody>
          <a:bodyPr/>
          <a:lstStyle>
            <a:lvl1pPr>
              <a:defRPr sz="1200"/>
            </a:lvl1pPr>
            <a:extLst/>
          </a:lstStyle>
          <a:p>
            <a:pPr lvl="0"/>
            <a:r>
              <a:rPr lang="en-US" smtClean="0"/>
              <a:t>Click to edit Master text styles</a:t>
            </a:r>
          </a:p>
        </p:txBody>
      </p:sp>
      <p:sp>
        <p:nvSpPr>
          <p:cNvPr id="42" name="Rectangle 42"/>
          <p:cNvSpPr>
            <a:spLocks noGrp="1"/>
          </p:cNvSpPr>
          <p:nvPr>
            <p:ph type="dt" sz="half" idx="47"/>
          </p:nvPr>
        </p:nvSpPr>
        <p:spPr/>
        <p:txBody>
          <a:bodyPr/>
          <a:lstStyle>
            <a:extLst/>
          </a:lstStyle>
          <a:p>
            <a:pPr algn="r"/>
            <a:fld id="{E8BD303E-7304-41BE-B693-A76D7275A3B0}" type="datetime1">
              <a:rPr lang="en-US" smtClean="0"/>
              <a:pPr algn="r"/>
              <a:t>5/5/2010</a:t>
            </a:fld>
            <a:endParaRPr lang="en-US"/>
          </a:p>
        </p:txBody>
      </p:sp>
      <p:sp>
        <p:nvSpPr>
          <p:cNvPr id="43" name="Rectangle 43"/>
          <p:cNvSpPr>
            <a:spLocks noGrp="1"/>
          </p:cNvSpPr>
          <p:nvPr>
            <p:ph type="sldNum" sz="quarter" idx="48"/>
          </p:nvPr>
        </p:nvSpPr>
        <p:spPr/>
        <p:txBody>
          <a:bodyPr/>
          <a:lstStyle>
            <a:extLst/>
          </a:lstStyle>
          <a:p>
            <a:pPr algn="r"/>
            <a:fld id="{256D3EEF-DE4E-429D-8EC4-DDC531AFF587}" type="slidenum">
              <a:rPr lang="en-US" sz="1000" smtClean="0"/>
              <a:pPr algn="r"/>
              <a:t>‹#›</a:t>
            </a:fld>
            <a:endParaRPr lang="en-US"/>
          </a:p>
        </p:txBody>
      </p:sp>
      <p:sp>
        <p:nvSpPr>
          <p:cNvPr id="45" name="Rectangle 45"/>
          <p:cNvSpPr>
            <a:spLocks noGrp="1"/>
          </p:cNvSpPr>
          <p:nvPr>
            <p:ph type="ftr" sz="quarter" idx="49"/>
          </p:nvPr>
        </p:nvSpPr>
        <p:spPr/>
        <p:txBody>
          <a:bodyPr/>
          <a:lstStyle>
            <a:extLst/>
          </a:lstStyle>
          <a:p>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7991F00-3E86-407B-9B75-69BF00B9BA0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dirty="0"/>
          </a:p>
        </p:txBody>
      </p:sp>
      <p:sp>
        <p:nvSpPr>
          <p:cNvPr id="37" name="Rectangle 37"/>
          <p:cNvSpPr>
            <a:spLocks noGrp="1"/>
          </p:cNvSpPr>
          <p:nvPr>
            <p:ph type="body" sz="quarter" idx="13" hasCustomPrompt="1"/>
          </p:nvPr>
        </p:nvSpPr>
        <p:spPr>
          <a:xfrm>
            <a:off x="310896" y="381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3" name="Rectangle 37"/>
          <p:cNvSpPr>
            <a:spLocks noGrp="1"/>
          </p:cNvSpPr>
          <p:nvPr>
            <p:ph type="body" sz="quarter" idx="15" hasCustomPrompt="1"/>
          </p:nvPr>
        </p:nvSpPr>
        <p:spPr>
          <a:xfrm>
            <a:off x="304800" y="838200"/>
            <a:ext cx="7391400"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1" name="Rectangle 37"/>
          <p:cNvSpPr>
            <a:spLocks noGrp="1"/>
          </p:cNvSpPr>
          <p:nvPr>
            <p:ph type="body" sz="quarter" idx="17" hasCustomPrompt="1"/>
          </p:nvPr>
        </p:nvSpPr>
        <p:spPr>
          <a:xfrm>
            <a:off x="310896" y="12954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5" name="Rectangle 37"/>
          <p:cNvSpPr>
            <a:spLocks noGrp="1"/>
          </p:cNvSpPr>
          <p:nvPr>
            <p:ph type="body" sz="quarter" idx="19" hasCustomPrompt="1"/>
          </p:nvPr>
        </p:nvSpPr>
        <p:spPr>
          <a:xfrm>
            <a:off x="310896" y="17526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47" name="Rectangle 37"/>
          <p:cNvSpPr>
            <a:spLocks noGrp="1"/>
          </p:cNvSpPr>
          <p:nvPr>
            <p:ph type="body" sz="quarter" idx="21" hasCustomPrompt="1"/>
          </p:nvPr>
        </p:nvSpPr>
        <p:spPr>
          <a:xfrm>
            <a:off x="310896" y="22098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49" name="Rectangle 37"/>
          <p:cNvSpPr>
            <a:spLocks noGrp="1"/>
          </p:cNvSpPr>
          <p:nvPr>
            <p:ph type="body" sz="quarter" idx="23" hasCustomPrompt="1"/>
          </p:nvPr>
        </p:nvSpPr>
        <p:spPr>
          <a:xfrm>
            <a:off x="310896" y="2667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1" name="Rectangle 37"/>
          <p:cNvSpPr>
            <a:spLocks noGrp="1"/>
          </p:cNvSpPr>
          <p:nvPr>
            <p:ph type="body" sz="quarter" idx="25" hasCustomPrompt="1"/>
          </p:nvPr>
        </p:nvSpPr>
        <p:spPr>
          <a:xfrm>
            <a:off x="310896" y="31242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3" name="Rectangle 37"/>
          <p:cNvSpPr>
            <a:spLocks noGrp="1"/>
          </p:cNvSpPr>
          <p:nvPr>
            <p:ph type="body" sz="quarter" idx="27" hasCustomPrompt="1"/>
          </p:nvPr>
        </p:nvSpPr>
        <p:spPr>
          <a:xfrm>
            <a:off x="310896" y="35814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5" name="Rectangle 37"/>
          <p:cNvSpPr>
            <a:spLocks noGrp="1"/>
          </p:cNvSpPr>
          <p:nvPr>
            <p:ph type="body" sz="quarter" idx="29" hasCustomPrompt="1"/>
          </p:nvPr>
        </p:nvSpPr>
        <p:spPr>
          <a:xfrm>
            <a:off x="310896" y="40386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57" name="Rectangle 37"/>
          <p:cNvSpPr>
            <a:spLocks noGrp="1"/>
          </p:cNvSpPr>
          <p:nvPr>
            <p:ph type="body" sz="quarter" idx="31" hasCustomPrompt="1"/>
          </p:nvPr>
        </p:nvSpPr>
        <p:spPr>
          <a:xfrm>
            <a:off x="310896" y="44958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26" name="Rectangle 37"/>
          <p:cNvSpPr>
            <a:spLocks noGrp="1"/>
          </p:cNvSpPr>
          <p:nvPr>
            <p:ph type="body" sz="quarter" idx="33" hasCustomPrompt="1"/>
          </p:nvPr>
        </p:nvSpPr>
        <p:spPr>
          <a:xfrm>
            <a:off x="310896" y="4953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28" name="Rectangle 37"/>
          <p:cNvSpPr>
            <a:spLocks noGrp="1"/>
          </p:cNvSpPr>
          <p:nvPr>
            <p:ph type="body" sz="quarter" idx="35" hasCustomPrompt="1"/>
          </p:nvPr>
        </p:nvSpPr>
        <p:spPr>
          <a:xfrm>
            <a:off x="310896" y="54102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98" name="Rectangle 37"/>
          <p:cNvSpPr>
            <a:spLocks noGrp="1"/>
          </p:cNvSpPr>
          <p:nvPr>
            <p:ph type="body" sz="quarter" idx="14" hasCustomPrompt="1"/>
          </p:nvPr>
        </p:nvSpPr>
        <p:spPr>
          <a:xfrm>
            <a:off x="7696200" y="381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dirty="0"/>
          </a:p>
        </p:txBody>
      </p:sp>
      <p:sp>
        <p:nvSpPr>
          <p:cNvPr id="44" name="Rectangle 37"/>
          <p:cNvSpPr>
            <a:spLocks noGrp="1"/>
          </p:cNvSpPr>
          <p:nvPr>
            <p:ph type="body" sz="quarter" idx="16" hasCustomPrompt="1"/>
          </p:nvPr>
        </p:nvSpPr>
        <p:spPr>
          <a:xfrm>
            <a:off x="7696200" y="838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2" name="Rectangle 37"/>
          <p:cNvSpPr>
            <a:spLocks noGrp="1"/>
          </p:cNvSpPr>
          <p:nvPr>
            <p:ph type="body" sz="quarter" idx="18" hasCustomPrompt="1"/>
          </p:nvPr>
        </p:nvSpPr>
        <p:spPr>
          <a:xfrm>
            <a:off x="7696200" y="1295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6" name="Rectangle 37"/>
          <p:cNvSpPr>
            <a:spLocks noGrp="1"/>
          </p:cNvSpPr>
          <p:nvPr>
            <p:ph type="body" sz="quarter" idx="20" hasCustomPrompt="1"/>
          </p:nvPr>
        </p:nvSpPr>
        <p:spPr>
          <a:xfrm>
            <a:off x="7696200" y="1752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8" name="Rectangle 37"/>
          <p:cNvSpPr>
            <a:spLocks noGrp="1"/>
          </p:cNvSpPr>
          <p:nvPr>
            <p:ph type="body" sz="quarter" idx="22" hasCustomPrompt="1"/>
          </p:nvPr>
        </p:nvSpPr>
        <p:spPr>
          <a:xfrm>
            <a:off x="7696200" y="2209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0" name="Rectangle 37"/>
          <p:cNvSpPr>
            <a:spLocks noGrp="1"/>
          </p:cNvSpPr>
          <p:nvPr>
            <p:ph type="body" sz="quarter" idx="24" hasCustomPrompt="1"/>
          </p:nvPr>
        </p:nvSpPr>
        <p:spPr>
          <a:xfrm>
            <a:off x="7696200" y="2667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2" name="Rectangle 37"/>
          <p:cNvSpPr>
            <a:spLocks noGrp="1"/>
          </p:cNvSpPr>
          <p:nvPr>
            <p:ph type="body" sz="quarter" idx="26" hasCustomPrompt="1"/>
          </p:nvPr>
        </p:nvSpPr>
        <p:spPr>
          <a:xfrm>
            <a:off x="7696200" y="3124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4" name="Rectangle 37"/>
          <p:cNvSpPr>
            <a:spLocks noGrp="1"/>
          </p:cNvSpPr>
          <p:nvPr>
            <p:ph type="body" sz="quarter" idx="28" hasCustomPrompt="1"/>
          </p:nvPr>
        </p:nvSpPr>
        <p:spPr>
          <a:xfrm>
            <a:off x="7696200" y="3581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6" name="Rectangle 37"/>
          <p:cNvSpPr>
            <a:spLocks noGrp="1"/>
          </p:cNvSpPr>
          <p:nvPr>
            <p:ph type="body" sz="quarter" idx="30" hasCustomPrompt="1"/>
          </p:nvPr>
        </p:nvSpPr>
        <p:spPr>
          <a:xfrm>
            <a:off x="7696200" y="4038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8" name="Rectangle 37"/>
          <p:cNvSpPr>
            <a:spLocks noGrp="1"/>
          </p:cNvSpPr>
          <p:nvPr>
            <p:ph type="body" sz="quarter" idx="32" hasCustomPrompt="1"/>
          </p:nvPr>
        </p:nvSpPr>
        <p:spPr>
          <a:xfrm>
            <a:off x="7696200" y="4495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27" name="Rectangle 37"/>
          <p:cNvSpPr>
            <a:spLocks noGrp="1"/>
          </p:cNvSpPr>
          <p:nvPr>
            <p:ph type="body" sz="quarter" idx="34" hasCustomPrompt="1"/>
          </p:nvPr>
        </p:nvSpPr>
        <p:spPr>
          <a:xfrm>
            <a:off x="7696200" y="4953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29" name="Rectangle 37"/>
          <p:cNvSpPr>
            <a:spLocks noGrp="1"/>
          </p:cNvSpPr>
          <p:nvPr>
            <p:ph type="body" sz="quarter" idx="36" hasCustomPrompt="1"/>
          </p:nvPr>
        </p:nvSpPr>
        <p:spPr>
          <a:xfrm>
            <a:off x="7696200" y="5410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30" name="Rectangle 37"/>
          <p:cNvSpPr>
            <a:spLocks noGrp="1"/>
          </p:cNvSpPr>
          <p:nvPr>
            <p:ph type="body" sz="quarter" idx="37" hasCustomPrompt="1"/>
          </p:nvPr>
        </p:nvSpPr>
        <p:spPr>
          <a:xfrm>
            <a:off x="310896" y="5867400"/>
            <a:ext cx="7385304" cy="228600"/>
          </a:xfrm>
          <a:solidFill>
            <a:schemeClr val="tx2">
              <a:tint val="40000"/>
            </a:schemeClr>
          </a:solidFill>
        </p:spPr>
        <p:txBody>
          <a:bodyPr anchor="ctr">
            <a:noAutofit/>
          </a:bodyPr>
          <a:lstStyle>
            <a:lvl1pPr>
              <a:buFontTx/>
              <a:buNone/>
              <a:defRPr sz="1100"/>
            </a:lvl1pPr>
            <a:extLst/>
          </a:lstStyle>
          <a:p>
            <a:pPr lvl="0"/>
            <a:r>
              <a:rPr lang="en-US" dirty="0" smtClean="0"/>
              <a:t>Click to add agenda item</a:t>
            </a:r>
            <a:endParaRPr lang="en-US" dirty="0"/>
          </a:p>
        </p:txBody>
      </p:sp>
      <p:sp>
        <p:nvSpPr>
          <p:cNvPr id="31" name="Rectangle 37"/>
          <p:cNvSpPr>
            <a:spLocks noGrp="1"/>
          </p:cNvSpPr>
          <p:nvPr>
            <p:ph type="body" sz="quarter" idx="38" hasCustomPrompt="1"/>
          </p:nvPr>
        </p:nvSpPr>
        <p:spPr>
          <a:xfrm>
            <a:off x="7696200" y="5867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32" name="Rectangle 32"/>
          <p:cNvSpPr>
            <a:spLocks noGrp="1"/>
          </p:cNvSpPr>
          <p:nvPr>
            <p:ph type="dt" sz="half" idx="39"/>
          </p:nvPr>
        </p:nvSpPr>
        <p:spPr/>
        <p:txBody>
          <a:bodyPr/>
          <a:lstStyle>
            <a:lvl1pPr>
              <a:defRPr sz="1100"/>
            </a:lvl1pPr>
            <a:extLst/>
          </a:lstStyle>
          <a:p>
            <a:pPr algn="r"/>
            <a:fld id="{F17F374F-8F2E-42FC-B8C0-8EDFCA32CD96}" type="datetime1">
              <a:rPr lang="en-US" sz="1100" smtClean="0"/>
              <a:pPr algn="r"/>
              <a:t>5/5/2010</a:t>
            </a:fld>
            <a:endParaRPr lang="en-US" sz="1100"/>
          </a:p>
        </p:txBody>
      </p:sp>
      <p:sp>
        <p:nvSpPr>
          <p:cNvPr id="33" name="Rectangle 33"/>
          <p:cNvSpPr>
            <a:spLocks noGrp="1"/>
          </p:cNvSpPr>
          <p:nvPr>
            <p:ph type="sldNum" sz="quarter" idx="40"/>
          </p:nvPr>
        </p:nvSpPr>
        <p:spPr/>
        <p:txBody>
          <a:bodyPr/>
          <a:lstStyle>
            <a:extLst/>
          </a:lstStyle>
          <a:p>
            <a:pPr algn="r"/>
            <a:fld id="{256D3EEF-DE4E-429D-8EC4-DDC531AFF587}" type="slidenum">
              <a:rPr lang="en-US" sz="1000" smtClean="0"/>
              <a:pPr algn="r"/>
              <a:t>‹#›</a:t>
            </a:fld>
            <a:endParaRPr lang="en-US"/>
          </a:p>
        </p:txBody>
      </p:sp>
      <p:sp>
        <p:nvSpPr>
          <p:cNvPr id="34" name="Rectangle 34"/>
          <p:cNvSpPr>
            <a:spLocks noGrp="1"/>
          </p:cNvSpPr>
          <p:nvPr>
            <p:ph type="ftr" sz="quarter" idx="41"/>
          </p:nvPr>
        </p:nvSpPr>
        <p:spPr/>
        <p:txBody>
          <a:bodyPr/>
          <a:lstStyle>
            <a:extLst/>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sp>
        <p:nvSpPr>
          <p:cNvPr id="9" name="Rectangle 8"/>
          <p:cNvSpPr/>
          <p:nvPr userDrawn="1"/>
        </p:nvSpPr>
        <p:spPr>
          <a:xfrm>
            <a:off x="0" y="4038600"/>
            <a:ext cx="9144000" cy="609600"/>
          </a:xfrm>
          <a:prstGeom prst="rect">
            <a:avLst/>
          </a:prstGeom>
          <a:solidFill>
            <a:schemeClr val="accent6">
              <a:shade val="75000"/>
            </a:schemeClr>
          </a:solidFill>
          <a:ln w="25400" cap="rnd" cmpd="sng" algn="ctr">
            <a:noFill/>
            <a:prstDash val="solid"/>
          </a:ln>
          <a:effectLst/>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4" name="Title 13"/>
          <p:cNvSpPr>
            <a:spLocks noGrp="1"/>
          </p:cNvSpPr>
          <p:nvPr>
            <p:ph type="ctrTitle"/>
          </p:nvPr>
        </p:nvSpPr>
        <p:spPr>
          <a:xfrm>
            <a:off x="228600" y="4114800"/>
            <a:ext cx="7239000" cy="533400"/>
          </a:xfrm>
          <a:noFill/>
        </p:spPr>
        <p:txBody>
          <a:bodyPr vert="horz"/>
          <a:lstStyle>
            <a:lvl1pPr algn="l">
              <a:defRPr sz="2000" b="0" cap="all" spc="150" baseline="0">
                <a:solidFill>
                  <a:schemeClr val="bg1"/>
                </a:solidFill>
              </a:defRPr>
            </a:lvl1pPr>
            <a:extLst/>
          </a:lstStyle>
          <a:p>
            <a:r>
              <a:rPr lang="en-US" smtClean="0"/>
              <a:t>Click to edit Master title style</a:t>
            </a:r>
            <a:endParaRPr lang="en-US" dirty="0"/>
          </a:p>
        </p:txBody>
      </p:sp>
      <p:sp>
        <p:nvSpPr>
          <p:cNvPr id="3" name="Rectangle 3"/>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5/5/2010</a:t>
            </a:fld>
            <a:endParaRPr lang="en-US" dirty="0"/>
          </a:p>
        </p:txBody>
      </p:sp>
      <p:sp>
        <p:nvSpPr>
          <p:cNvPr id="4" name="Rectangle 4"/>
          <p:cNvSpPr>
            <a:spLocks noGrp="1"/>
          </p:cNvSpPr>
          <p:nvPr>
            <p:ph type="ftr" sz="quarter" idx="11"/>
          </p:nvPr>
        </p:nvSpPr>
        <p:spPr>
          <a:xfrm>
            <a:off x="2705100" y="6477000"/>
            <a:ext cx="3733800" cy="304800"/>
          </a:xfrm>
        </p:spPr>
        <p:txBody>
          <a:bodyPr/>
          <a:lstStyle>
            <a:lvl1pPr>
              <a:defRPr>
                <a:solidFill>
                  <a:schemeClr val="bg1"/>
                </a:solidFill>
              </a:defRPr>
            </a:lvl1pPr>
            <a:extLst/>
          </a:lstStyle>
          <a:p>
            <a:endParaRPr lang="en-US" dirty="0">
              <a:solidFill>
                <a:schemeClr val="bg1"/>
              </a:solidFill>
            </a:endParaRPr>
          </a:p>
        </p:txBody>
      </p:sp>
      <p:sp>
        <p:nvSpPr>
          <p:cNvPr id="13" name="Slide Number Placeholder 12"/>
          <p:cNvSpPr>
            <a:spLocks noGrp="1"/>
          </p:cNvSpPr>
          <p:nvPr>
            <p:ph type="sldNum" sz="quarter" idx="12"/>
          </p:nvPr>
        </p:nvSpPr>
        <p:spPr>
          <a:xfrm>
            <a:off x="6477000" y="6477000"/>
            <a:ext cx="1021080" cy="304800"/>
          </a:xfrm>
        </p:spPr>
        <p:txBody>
          <a:bodyPr anchor="ctr"/>
          <a:lstStyle>
            <a:extLst/>
          </a:lstStyle>
          <a:p>
            <a:pPr algn="r"/>
            <a:fld id="{256D3EEF-DE4E-429D-8EC4-DDC531AFF587}" type="slidenum">
              <a:rPr lang="en-US" sz="1000" smtClean="0"/>
              <a:pPr algn="r"/>
              <a:t>‹#›</a:t>
            </a:fld>
            <a:endParaRPr lang="en-US" dirty="0"/>
          </a:p>
        </p:txBody>
      </p:sp>
      <p:pic>
        <p:nvPicPr>
          <p:cNvPr id="10" name="Rectangle 9"/>
          <p:cNvPicPr>
            <a:picLocks noChangeAspect="1"/>
          </p:cNvPicPr>
          <p:nvPr/>
        </p:nvPicPr>
        <p:blipFill>
          <a:blip r:embed="rId2" cstate="print">
            <a:duotone>
              <a:schemeClr val="accent4"/>
              <a:srgbClr val="FFFFFF"/>
            </a:duotone>
          </a:blip>
          <a:stretch>
            <a:fillRect/>
          </a:stretch>
        </p:blipFill>
        <p:spPr>
          <a:xfrm>
            <a:off x="7601712" y="6239256"/>
            <a:ext cx="838200" cy="616077"/>
          </a:xfrm>
          <a:prstGeom prst="rect">
            <a:avLst/>
          </a:prstGeom>
          <a:noFill/>
          <a:ln>
            <a:noFill/>
          </a:ln>
        </p:spPr>
      </p:pic>
      <p:sp>
        <p:nvSpPr>
          <p:cNvPr id="11" name="Rectangle 10"/>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29" name="Rectangle 2"/>
          <p:cNvSpPr>
            <a:spLocks noGrp="1"/>
          </p:cNvSpPr>
          <p:nvPr>
            <p:ph type="title"/>
          </p:nvPr>
        </p:nvSpPr>
        <p:spPr/>
        <p:txBody>
          <a:bodyPr/>
          <a:lstStyle>
            <a:extLst/>
          </a:lstStyle>
          <a:p>
            <a:r>
              <a:rPr lang="en-US" smtClean="0"/>
              <a:t>Click to edit Master title style</a:t>
            </a:r>
            <a:endParaRPr lang="en-US"/>
          </a:p>
        </p:txBody>
      </p:sp>
      <p:sp>
        <p:nvSpPr>
          <p:cNvPr id="19"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7" name="Rectangle 7"/>
          <p:cNvSpPr>
            <a:spLocks noGrp="1"/>
          </p:cNvSpPr>
          <p:nvPr>
            <p:ph type="dt" sz="half" idx="14"/>
          </p:nvPr>
        </p:nvSpPr>
        <p:spPr/>
        <p:txBody>
          <a:bodyPr/>
          <a:lstStyle>
            <a:extLst/>
          </a:lstStyle>
          <a:p>
            <a:pPr algn="r"/>
            <a:fld id="{F7F1F872-C5DE-403B-85F0-1024E6CA1886}" type="datetime1">
              <a:rPr lang="en-US" smtClean="0"/>
              <a:pPr algn="r"/>
              <a:t>5/5/2010</a:t>
            </a:fld>
            <a:endParaRPr lang="en-US"/>
          </a:p>
        </p:txBody>
      </p:sp>
      <p:sp>
        <p:nvSpPr>
          <p:cNvPr id="8" name="Rectangle 8"/>
          <p:cNvSpPr>
            <a:spLocks noGrp="1"/>
          </p:cNvSpPr>
          <p:nvPr>
            <p:ph type="sldNum" sz="quarter" idx="15"/>
          </p:nvPr>
        </p:nvSpPr>
        <p:spPr/>
        <p:txBody>
          <a:bodyPr/>
          <a:lstStyle>
            <a:extLst/>
          </a:lstStyle>
          <a:p>
            <a:pPr algn="r"/>
            <a:fld id="{256D3EEF-DE4E-429D-8EC4-DDC531AFF587}" type="slidenum">
              <a:rPr lang="en-US" sz="1000" smtClean="0"/>
              <a:pPr algn="r"/>
              <a:t>‹#›</a:t>
            </a:fld>
            <a:endParaRPr lang="en-US"/>
          </a:p>
        </p:txBody>
      </p:sp>
      <p:sp>
        <p:nvSpPr>
          <p:cNvPr id="9" name="Rectangle 9"/>
          <p:cNvSpPr>
            <a:spLocks noGrp="1"/>
          </p:cNvSpPr>
          <p:nvPr>
            <p:ph type="ftr" sz="quarter" idx="16"/>
          </p:nvPr>
        </p:nvSpPr>
        <p:spPr/>
        <p:txBody>
          <a:bodyPr/>
          <a:lstStyle>
            <a:extLst/>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8" name="Rectangle 2"/>
          <p:cNvSpPr>
            <a:spLocks noGrp="1"/>
          </p:cNvSpPr>
          <p:nvPr>
            <p:ph type="title"/>
          </p:nvPr>
        </p:nvSpPr>
        <p:spPr/>
        <p:txBody>
          <a:bodyPr/>
          <a:lstStyle>
            <a:extLst/>
          </a:lstStyle>
          <a:p>
            <a:r>
              <a:rPr lang="en-US" smtClean="0"/>
              <a:t>Click to edit Master title style</a:t>
            </a:r>
            <a:endParaRPr lang="en-US"/>
          </a:p>
        </p:txBody>
      </p:sp>
      <p:sp>
        <p:nvSpPr>
          <p:cNvPr id="6" name="Rectangle 6"/>
          <p:cNvSpPr>
            <a:spLocks noGrp="1"/>
          </p:cNvSpPr>
          <p:nvPr>
            <p:ph type="dt" sz="half" idx="10"/>
          </p:nvPr>
        </p:nvSpPr>
        <p:spPr/>
        <p:txBody>
          <a:bodyPr/>
          <a:lstStyle>
            <a:extLst/>
          </a:lstStyle>
          <a:p>
            <a:pPr algn="r"/>
            <a:fld id="{73B9D0E9-7F95-4423-9114-95494EF8154E}" type="datetime1">
              <a:rPr lang="en-US" smtClean="0"/>
              <a:pPr algn="r"/>
              <a:t>5/5/2010</a:t>
            </a:fld>
            <a:endParaRPr lang="en-US"/>
          </a:p>
        </p:txBody>
      </p:sp>
      <p:sp>
        <p:nvSpPr>
          <p:cNvPr id="8" name="Rectangle 8"/>
          <p:cNvSpPr>
            <a:spLocks noGrp="1"/>
          </p:cNvSpPr>
          <p:nvPr>
            <p:ph type="sldNum" sz="quarter" idx="11"/>
          </p:nvPr>
        </p:nvSpPr>
        <p:spPr/>
        <p:txBody>
          <a:bodyPr/>
          <a:lstStyle>
            <a:extLst/>
          </a:lstStyle>
          <a:p>
            <a:pPr algn="r"/>
            <a:fld id="{256D3EEF-DE4E-429D-8EC4-DDC531AFF587}" type="slidenum">
              <a:rPr lang="en-US" sz="1000" smtClean="0"/>
              <a:pPr algn="r"/>
              <a:t>‹#›</a:t>
            </a:fld>
            <a:endParaRPr lang="en-US"/>
          </a:p>
        </p:txBody>
      </p:sp>
      <p:sp>
        <p:nvSpPr>
          <p:cNvPr id="9" name="Rectangle 9"/>
          <p:cNvSpPr>
            <a:spLocks noGrp="1"/>
          </p:cNvSpPr>
          <p:nvPr>
            <p:ph type="ftr" sz="quarter" idx="12"/>
          </p:nvPr>
        </p:nvSpPr>
        <p:spPr/>
        <p:txBody>
          <a:bodyPr/>
          <a:lstStyle>
            <a:extLst/>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Up">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dirty="0"/>
          </a:p>
        </p:txBody>
      </p:sp>
      <p:sp>
        <p:nvSpPr>
          <p:cNvPr id="8"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1" name="Rectangle 11"/>
          <p:cNvSpPr>
            <a:spLocks noGrp="1"/>
          </p:cNvSpPr>
          <p:nvPr>
            <p:ph sz="quarter" idx="15"/>
          </p:nvPr>
        </p:nvSpPr>
        <p:spPr>
          <a:xfrm>
            <a:off x="304800" y="609600"/>
            <a:ext cx="80772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9"/>
          <p:cNvSpPr>
            <a:spLocks noGrp="1"/>
          </p:cNvSpPr>
          <p:nvPr>
            <p:ph type="dt" sz="half" idx="16"/>
          </p:nvPr>
        </p:nvSpPr>
        <p:spPr/>
        <p:txBody>
          <a:bodyPr/>
          <a:lstStyle>
            <a:extLst/>
          </a:lstStyle>
          <a:p>
            <a:pPr algn="r"/>
            <a:fld id="{828FD173-2CB3-4214-8741-970D8D476901}" type="datetime1">
              <a:rPr lang="en-US" smtClean="0"/>
              <a:pPr algn="r"/>
              <a:t>5/5/2010</a:t>
            </a:fld>
            <a:endParaRPr lang="en-US"/>
          </a:p>
        </p:txBody>
      </p:sp>
      <p:sp>
        <p:nvSpPr>
          <p:cNvPr id="10" name="Rectangle 10"/>
          <p:cNvSpPr>
            <a:spLocks noGrp="1"/>
          </p:cNvSpPr>
          <p:nvPr>
            <p:ph type="sldNum" sz="quarter" idx="17"/>
          </p:nvPr>
        </p:nvSpPr>
        <p:spPr/>
        <p:txBody>
          <a:bodyPr/>
          <a:lstStyle>
            <a:extLst/>
          </a:lstStyle>
          <a:p>
            <a:pPr algn="r"/>
            <a:fld id="{256D3EEF-DE4E-429D-8EC4-DDC531AFF587}" type="slidenum">
              <a:rPr lang="en-US" sz="1000" smtClean="0"/>
              <a:pPr algn="r"/>
              <a:t>‹#›</a:t>
            </a:fld>
            <a:endParaRPr lang="en-US"/>
          </a:p>
        </p:txBody>
      </p:sp>
      <p:sp>
        <p:nvSpPr>
          <p:cNvPr id="12" name="Rectangle 12"/>
          <p:cNvSpPr>
            <a:spLocks noGrp="1"/>
          </p:cNvSpPr>
          <p:nvPr>
            <p:ph type="ftr" sz="quarter" idx="18"/>
          </p:nvPr>
        </p:nvSpPr>
        <p:spPr/>
        <p:txBody>
          <a:bodyPr/>
          <a:lstStyle>
            <a:extLst/>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p:nvPr>
        </p:nvSpPr>
        <p:spPr/>
        <p:txBody>
          <a:bodyPr/>
          <a:lstStyle>
            <a:extLst/>
          </a:lstStyle>
          <a:p>
            <a:r>
              <a:rPr lang="en-US" smtClean="0"/>
              <a:t>Click to edit Master title style</a:t>
            </a:r>
            <a:endParaRPr lang="en-US"/>
          </a:p>
        </p:txBody>
      </p:sp>
      <p:sp>
        <p:nvSpPr>
          <p:cNvPr id="31"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9"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6"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7"/>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18"/>
          </p:nvPr>
        </p:nvSpPr>
        <p:spPr/>
        <p:txBody>
          <a:bodyPr/>
          <a:lstStyle>
            <a:extLst/>
          </a:lstStyle>
          <a:p>
            <a:pPr algn="r"/>
            <a:fld id="{A1704A40-8D3B-4404-9986-2B5D36474D63}" type="datetime1">
              <a:rPr lang="en-US" smtClean="0"/>
              <a:pPr algn="r"/>
              <a:t>5/5/2010</a:t>
            </a:fld>
            <a:endParaRPr lang="en-US"/>
          </a:p>
        </p:txBody>
      </p:sp>
      <p:sp>
        <p:nvSpPr>
          <p:cNvPr id="16" name="Rectangle 16"/>
          <p:cNvSpPr>
            <a:spLocks noGrp="1"/>
          </p:cNvSpPr>
          <p:nvPr>
            <p:ph type="sldNum" sz="quarter" idx="19"/>
          </p:nvPr>
        </p:nvSpPr>
        <p:spPr/>
        <p:txBody>
          <a:bodyPr/>
          <a:lstStyle>
            <a:extLst/>
          </a:lstStyle>
          <a:p>
            <a:pPr algn="r"/>
            <a:fld id="{256D3EEF-DE4E-429D-8EC4-DDC531AFF587}" type="slidenum">
              <a:rPr lang="en-US" sz="1000" smtClean="0"/>
              <a:pPr algn="r"/>
              <a:t>‹#›</a:t>
            </a:fld>
            <a:endParaRPr lang="en-US"/>
          </a:p>
        </p:txBody>
      </p:sp>
      <p:sp>
        <p:nvSpPr>
          <p:cNvPr id="17" name="Rectangle 17"/>
          <p:cNvSpPr>
            <a:spLocks noGrp="1"/>
          </p:cNvSpPr>
          <p:nvPr>
            <p:ph type="ftr" sz="quarter" idx="20"/>
          </p:nvPr>
        </p:nvSpPr>
        <p:spPr/>
        <p:txBody>
          <a:bodyPr/>
          <a:lstStyle>
            <a:extLst/>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9"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Rectangle 8"/>
          <p:cNvSpPr>
            <a:spLocks noGrp="1"/>
          </p:cNvSpPr>
          <p:nvPr>
            <p:ph type="body" sz="quarter" idx="18"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9"/>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20"/>
          </p:nvPr>
        </p:nvSpPr>
        <p:spPr/>
        <p:txBody>
          <a:bodyPr/>
          <a:lstStyle>
            <a:extLst/>
          </a:lstStyle>
          <a:p>
            <a:pPr algn="r"/>
            <a:fld id="{DE3B91AD-F2C9-43CB-A84C-1D5C130F2509}" type="datetime1">
              <a:rPr lang="en-US" smtClean="0"/>
              <a:pPr algn="r"/>
              <a:t>5/5/2010</a:t>
            </a:fld>
            <a:endParaRPr lang="en-US"/>
          </a:p>
        </p:txBody>
      </p:sp>
      <p:sp>
        <p:nvSpPr>
          <p:cNvPr id="19" name="Rectangle 19"/>
          <p:cNvSpPr>
            <a:spLocks noGrp="1"/>
          </p:cNvSpPr>
          <p:nvPr>
            <p:ph type="sldNum" sz="quarter" idx="21"/>
          </p:nvPr>
        </p:nvSpPr>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2"/>
          </p:nvPr>
        </p:nvSpPr>
        <p:spPr/>
        <p:txBody>
          <a:bodyPr/>
          <a:lstStyle>
            <a:extLst/>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Rectangle 8"/>
          <p:cNvSpPr>
            <a:spLocks noGrp="1"/>
          </p:cNvSpPr>
          <p:nvPr>
            <p:ph type="body" sz="quarter" idx="16"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Rectangle 8"/>
          <p:cNvSpPr>
            <a:spLocks noGrp="1"/>
          </p:cNvSpPr>
          <p:nvPr>
            <p:ph type="body" sz="quarter" idx="18"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9"/>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Rectangle 21"/>
          <p:cNvSpPr>
            <a:spLocks noGrp="1"/>
          </p:cNvSpPr>
          <p:nvPr>
            <p:ph type="dt" sz="half" idx="20"/>
          </p:nvPr>
        </p:nvSpPr>
        <p:spPr/>
        <p:txBody>
          <a:bodyPr/>
          <a:lstStyle>
            <a:extLst/>
          </a:lstStyle>
          <a:p>
            <a:pPr algn="r"/>
            <a:fld id="{27D93220-918A-400D-B3FA-D8B22567DEBB}" type="datetime1">
              <a:rPr lang="en-US" smtClean="0"/>
              <a:pPr algn="r"/>
              <a:t>5/5/2010</a:t>
            </a:fld>
            <a:endParaRPr lang="en-US"/>
          </a:p>
        </p:txBody>
      </p:sp>
      <p:sp>
        <p:nvSpPr>
          <p:cNvPr id="22" name="Rectangle 22"/>
          <p:cNvSpPr>
            <a:spLocks noGrp="1"/>
          </p:cNvSpPr>
          <p:nvPr>
            <p:ph type="sldNum" sz="quarter" idx="21"/>
          </p:nvPr>
        </p:nvSpPr>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2"/>
          </p:nvPr>
        </p:nvSpPr>
        <p:spPr/>
        <p:txBody>
          <a:bodyPr/>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title"/>
          </p:nvPr>
        </p:nvSpPr>
        <p:spPr>
          <a:xfrm>
            <a:off x="8610600" y="381000"/>
            <a:ext cx="533400" cy="5867400"/>
          </a:xfrm>
          <a:prstGeom prst="rect">
            <a:avLst/>
          </a:prstGeom>
        </p:spPr>
        <p:txBody>
          <a:bodyPr vert="vert" anchor="ctr">
            <a:normAutofit/>
          </a:bodyPr>
          <a:lstStyle>
            <a:extLst/>
          </a:lstStyle>
          <a:p>
            <a:r>
              <a:rPr lang="en-US" smtClean="0"/>
              <a:t>Click to edit Master title style</a:t>
            </a:r>
            <a:endParaRPr lang="en-US" dirty="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2"/>
          </p:nvPr>
        </p:nvSpPr>
        <p:spPr>
          <a:xfrm>
            <a:off x="7010400" y="76200"/>
            <a:ext cx="1371600" cy="228600"/>
          </a:xfrm>
          <a:prstGeom prst="rect">
            <a:avLst/>
          </a:prstGeom>
        </p:spPr>
        <p:txBody>
          <a:bodyPr vert="horz"/>
          <a:lstStyle>
            <a:lvl1pPr algn="ctr">
              <a:defRPr sz="1000">
                <a:solidFill>
                  <a:schemeClr val="tx1">
                    <a:tint val="65000"/>
                  </a:schemeClr>
                </a:solidFill>
              </a:defRPr>
            </a:lvl1pPr>
            <a:extLst/>
          </a:lstStyle>
          <a:p>
            <a:pPr algn="r"/>
            <a:fld id="{CCD717AA-EA39-47F3-8A0A-15B3575EDB53}" type="datetime1">
              <a:rPr lang="en-US" smtClean="0"/>
              <a:pPr algn="r"/>
              <a:t>5/5/2010</a:t>
            </a:fld>
            <a:endParaRPr lang="en-US" sz="1000" dirty="0">
              <a:solidFill>
                <a:schemeClr val="tx1">
                  <a:tint val="65000"/>
                </a:schemeClr>
              </a:solidFill>
            </a:endParaRPr>
          </a:p>
        </p:txBody>
      </p:sp>
      <p:sp>
        <p:nvSpPr>
          <p:cNvPr id="6" name="Rectangle 6"/>
          <p:cNvSpPr>
            <a:spLocks noGrp="1"/>
          </p:cNvSpPr>
          <p:nvPr>
            <p:ph type="sldNum" sz="quarter" idx="4"/>
          </p:nvPr>
        </p:nvSpPr>
        <p:spPr>
          <a:xfrm>
            <a:off x="6504432" y="6473952"/>
            <a:ext cx="990600" cy="304800"/>
          </a:xfrm>
          <a:prstGeom prst="rect">
            <a:avLst/>
          </a:prstGeom>
        </p:spPr>
        <p:txBody>
          <a:bodyPr vert="horz" anchor="ctr"/>
          <a:lstStyle>
            <a:lvl1pPr algn="r">
              <a:defRPr sz="1000"/>
            </a:lvl1pPr>
            <a:extLst/>
          </a:lstStyle>
          <a:p>
            <a:pPr algn="r"/>
            <a:fld id="{256D3EEF-DE4E-429D-8EC4-DDC531AFF587}" type="slidenum">
              <a:rPr lang="en-US" sz="1000" smtClean="0"/>
              <a:pPr algn="r"/>
              <a:t>‹#›</a:t>
            </a:fld>
            <a:endParaRPr lang="en-US" sz="1000" dirty="0"/>
          </a:p>
        </p:txBody>
      </p:sp>
      <p:sp>
        <p:nvSpPr>
          <p:cNvPr id="11" name="Rectangle 10"/>
          <p:cNvSpPr/>
          <p:nvPr/>
        </p:nvSpPr>
        <p:spPr>
          <a:xfrm>
            <a:off x="0" y="0"/>
            <a:ext cx="762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2" name="Rectangle 12"/>
          <p:cNvSpPr>
            <a:spLocks noGrp="1"/>
          </p:cNvSpPr>
          <p:nvPr>
            <p:ph type="ftr" sz="quarter" idx="3"/>
          </p:nvPr>
        </p:nvSpPr>
        <p:spPr>
          <a:xfrm>
            <a:off x="2705100" y="6477000"/>
            <a:ext cx="3733800" cy="304800"/>
          </a:xfrm>
          <a:prstGeom prst="rect">
            <a:avLst/>
          </a:prstGeom>
        </p:spPr>
        <p:txBody>
          <a:bodyPr vert="horz" anchor="ctr"/>
          <a:lstStyle>
            <a:lvl1pPr algn="ctr">
              <a:defRPr sz="1000">
                <a:solidFill>
                  <a:sysClr val="windowText" lastClr="000000"/>
                </a:solidFill>
              </a:defRPr>
            </a:lvl1pPr>
            <a:extLst/>
          </a:lstStyle>
          <a:p>
            <a:endParaRPr lang="en-US" sz="1000" dirty="0">
              <a:solidFill>
                <a:sysClr val="windowText" lastClr="000000"/>
              </a:solidFill>
            </a:endParaRPr>
          </a:p>
        </p:txBody>
      </p:sp>
      <p:pic>
        <p:nvPicPr>
          <p:cNvPr id="24" name="ContosoLogo.jpg"/>
          <p:cNvPicPr>
            <a:picLocks noChangeAspect="1"/>
          </p:cNvPicPr>
          <p:nvPr/>
        </p:nvPicPr>
        <p:blipFill>
          <a:blip r:embed="rId19" cstate="print">
            <a:duotone>
              <a:schemeClr val="accent4"/>
              <a:srgbClr val="FFFFFF"/>
            </a:duotone>
          </a:blip>
          <a:stretch>
            <a:fillRect/>
          </a:stretch>
        </p:blipFill>
        <p:spPr>
          <a:xfrm>
            <a:off x="7601712" y="6239256"/>
            <a:ext cx="838200" cy="616077"/>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58" r:id="rId11"/>
    <p:sldLayoutId id="2147483659" r:id="rId12"/>
    <p:sldLayoutId id="2147483660" r:id="rId13"/>
    <p:sldLayoutId id="2147483661" r:id="rId14"/>
    <p:sldLayoutId id="2147483662" r:id="rId15"/>
    <p:sldLayoutId id="2147483664" r:id="rId16"/>
    <p:sldLayoutId id="2147483665" r:id="rId17"/>
  </p:sldLayoutIdLst>
  <p:hf sldNum="0" hdr="0" ftr="0" dt="0"/>
  <p:txStyles>
    <p:titleStyle>
      <a:lvl1pPr algn="l" rtl="0" eaLnBrk="1" latinLnBrk="0" hangingPunct="1">
        <a:spcBef>
          <a:spcPct val="0"/>
        </a:spcBef>
        <a:buNone/>
        <a:defRPr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sz="1100">
          <a:solidFill>
            <a:schemeClr val="tx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 Id="rId5" Type="http://schemas.openxmlformats.org/officeDocument/2006/relationships/image" Target="../media/image51.png"/><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jpeg"/><Relationship Id="rId1" Type="http://schemas.openxmlformats.org/officeDocument/2006/relationships/slideLayout" Target="../slideLayouts/slideLayout5.xml"/><Relationship Id="rId4" Type="http://schemas.openxmlformats.org/officeDocument/2006/relationships/image" Target="../media/image57.emf"/></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5.xml"/><Relationship Id="rId6" Type="http://schemas.openxmlformats.org/officeDocument/2006/relationships/image" Target="../media/image43.jpeg"/><Relationship Id="rId5" Type="http://schemas.openxmlformats.org/officeDocument/2006/relationships/image" Target="../media/image4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3"/>
          <p:cNvSpPr>
            <a:spLocks noGrp="1"/>
          </p:cNvSpPr>
          <p:nvPr>
            <p:ph type="subTitle" idx="1"/>
          </p:nvPr>
        </p:nvSpPr>
        <p:spPr>
          <a:xfrm>
            <a:off x="228600" y="5029200"/>
            <a:ext cx="6934200" cy="228600"/>
          </a:xfrm>
        </p:spPr>
        <p:txBody>
          <a:bodyPr>
            <a:noAutofit/>
          </a:bodyPr>
          <a:lstStyle>
            <a:extLst/>
          </a:lstStyle>
          <a:p>
            <a:r>
              <a:rPr lang="en-US" sz="1800" dirty="0" smtClean="0"/>
              <a:t>Alessandro </a:t>
            </a:r>
            <a:r>
              <a:rPr lang="en-US" sz="1800" dirty="0" err="1" smtClean="0"/>
              <a:t>Cappelletti</a:t>
            </a:r>
            <a:r>
              <a:rPr lang="en-US" sz="1800" dirty="0" smtClean="0"/>
              <a:t> for CTF3 collaboration</a:t>
            </a:r>
          </a:p>
          <a:p>
            <a:r>
              <a:rPr lang="en-US" sz="1800" b="0" dirty="0" smtClean="0"/>
              <a:t>5</a:t>
            </a:r>
            <a:r>
              <a:rPr lang="en-US" sz="1800" b="0" baseline="30000" dirty="0" smtClean="0"/>
              <a:t>th</a:t>
            </a:r>
            <a:r>
              <a:rPr lang="en-US" sz="1800" b="0" dirty="0" smtClean="0"/>
              <a:t> May 2010</a:t>
            </a:r>
            <a:endParaRPr lang="en-US" sz="1800" b="0" dirty="0"/>
          </a:p>
        </p:txBody>
      </p:sp>
      <p:sp>
        <p:nvSpPr>
          <p:cNvPr id="4" name="Title 3"/>
          <p:cNvSpPr>
            <a:spLocks noGrp="1"/>
          </p:cNvSpPr>
          <p:nvPr>
            <p:ph type="ctrTitle"/>
          </p:nvPr>
        </p:nvSpPr>
        <p:spPr>
          <a:xfrm>
            <a:off x="228600" y="4114800"/>
            <a:ext cx="8763000" cy="533400"/>
          </a:xfrm>
        </p:spPr>
        <p:txBody>
          <a:bodyPr>
            <a:noAutofit/>
          </a:bodyPr>
          <a:lstStyle/>
          <a:p>
            <a:r>
              <a:rPr lang="en-US" sz="2400" b="1" dirty="0" smtClean="0"/>
              <a:t>Results of beam based RF power production in CTF3</a:t>
            </a:r>
            <a:endParaRPr lang="en-US" sz="2400" dirty="0"/>
          </a:p>
        </p:txBody>
      </p:sp>
      <p:sp>
        <p:nvSpPr>
          <p:cNvPr id="5" name="Rectangle 4"/>
          <p:cNvSpPr/>
          <p:nvPr/>
        </p:nvSpPr>
        <p:spPr>
          <a:xfrm>
            <a:off x="7620000" y="5791200"/>
            <a:ext cx="1524000" cy="1066800"/>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ttp://1.bp.blogspot.com/_NmVnFccoyQw/SNuP7xlk-_I/AAAAAAAAAI0/Kb-b8j3eBhA/s320/cern_logo.gif"/>
          <p:cNvPicPr>
            <a:picLocks noChangeAspect="1" noChangeArrowheads="1"/>
          </p:cNvPicPr>
          <p:nvPr/>
        </p:nvPicPr>
        <p:blipFill>
          <a:blip r:embed="rId3" cstate="print"/>
          <a:srcRect/>
          <a:stretch>
            <a:fillRect/>
          </a:stretch>
        </p:blipFill>
        <p:spPr bwMode="auto">
          <a:xfrm>
            <a:off x="8458200" y="152400"/>
            <a:ext cx="533400" cy="533400"/>
          </a:xfrm>
          <a:prstGeom prst="rect">
            <a:avLst/>
          </a:prstGeom>
          <a:noFill/>
          <a:ln w="9525">
            <a:noFill/>
            <a:miter lim="800000"/>
            <a:headEnd/>
            <a:tailEnd/>
          </a:ln>
        </p:spPr>
      </p:pic>
      <p:pic>
        <p:nvPicPr>
          <p:cNvPr id="8" name="Picture 2" descr="http://clic-study.web.cern.ch/CLIC-Study/CSC/logoss.gif"/>
          <p:cNvPicPr>
            <a:picLocks noChangeAspect="1" noChangeArrowheads="1"/>
          </p:cNvPicPr>
          <p:nvPr/>
        </p:nvPicPr>
        <p:blipFill>
          <a:blip r:embed="rId4" cstate="print"/>
          <a:srcRect/>
          <a:stretch>
            <a:fillRect/>
          </a:stretch>
        </p:blipFill>
        <p:spPr bwMode="auto">
          <a:xfrm>
            <a:off x="7467600" y="6240463"/>
            <a:ext cx="1524000" cy="41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7" name="Text Box 3"/>
          <p:cNvSpPr txBox="1">
            <a:spLocks noChangeArrowheads="1"/>
          </p:cNvSpPr>
          <p:nvPr/>
        </p:nvSpPr>
        <p:spPr bwMode="auto">
          <a:xfrm>
            <a:off x="2165839" y="141288"/>
            <a:ext cx="6159058" cy="338554"/>
          </a:xfrm>
          <a:prstGeom prst="rect">
            <a:avLst/>
          </a:prstGeom>
          <a:noFill/>
          <a:ln w="9525">
            <a:noFill/>
            <a:miter lim="800000"/>
            <a:headEnd/>
            <a:tailEnd/>
          </a:ln>
          <a:effectLst/>
        </p:spPr>
        <p:txBody>
          <a:bodyPr wrap="none">
            <a:spAutoFit/>
          </a:bodyPr>
          <a:lstStyle/>
          <a:p>
            <a:r>
              <a:rPr lang="en-US" sz="1600">
                <a:latin typeface="Comic Sans MS" pitchFamily="66" charset="0"/>
                <a:ea typeface="Batang" pitchFamily="18" charset="-127"/>
              </a:rPr>
              <a:t>December 2009 PETS TBTS calibration test (no recirculation)</a:t>
            </a:r>
          </a:p>
        </p:txBody>
      </p:sp>
      <p:pic>
        <p:nvPicPr>
          <p:cNvPr id="11277" name="Picture 4"/>
          <p:cNvPicPr>
            <a:picLocks noChangeAspect="1" noChangeArrowheads="1"/>
          </p:cNvPicPr>
          <p:nvPr/>
        </p:nvPicPr>
        <p:blipFill>
          <a:blip r:embed="rId2" cstate="print"/>
          <a:srcRect l="9375" t="11250" r="16562" b="12500"/>
          <a:stretch>
            <a:fillRect/>
          </a:stretch>
        </p:blipFill>
        <p:spPr bwMode="auto">
          <a:xfrm>
            <a:off x="281354" y="609601"/>
            <a:ext cx="3798277" cy="3178175"/>
          </a:xfrm>
          <a:prstGeom prst="rect">
            <a:avLst/>
          </a:prstGeom>
          <a:noFill/>
          <a:ln w="9525">
            <a:noFill/>
            <a:miter lim="800000"/>
            <a:headEnd/>
            <a:tailEnd/>
          </a:ln>
        </p:spPr>
      </p:pic>
      <p:pic>
        <p:nvPicPr>
          <p:cNvPr id="11279" name="Picture 15"/>
          <p:cNvPicPr>
            <a:picLocks noChangeAspect="1" noChangeArrowheads="1"/>
          </p:cNvPicPr>
          <p:nvPr/>
        </p:nvPicPr>
        <p:blipFill>
          <a:blip r:embed="rId3" cstate="print"/>
          <a:srcRect/>
          <a:stretch>
            <a:fillRect/>
          </a:stretch>
        </p:blipFill>
        <p:spPr bwMode="auto">
          <a:xfrm>
            <a:off x="4220308" y="1219200"/>
            <a:ext cx="4548554" cy="2146300"/>
          </a:xfrm>
          <a:prstGeom prst="rect">
            <a:avLst/>
          </a:prstGeom>
          <a:noFill/>
          <a:ln w="9525">
            <a:noFill/>
            <a:miter lim="800000"/>
            <a:headEnd/>
            <a:tailEnd/>
          </a:ln>
          <a:effectLst/>
        </p:spPr>
      </p:pic>
      <p:sp>
        <p:nvSpPr>
          <p:cNvPr id="11280" name="Line 16"/>
          <p:cNvSpPr>
            <a:spLocks noChangeShapeType="1"/>
          </p:cNvSpPr>
          <p:nvPr/>
        </p:nvSpPr>
        <p:spPr bwMode="auto">
          <a:xfrm flipV="1">
            <a:off x="7807569" y="1752600"/>
            <a:ext cx="281354" cy="228600"/>
          </a:xfrm>
          <a:prstGeom prst="line">
            <a:avLst/>
          </a:prstGeom>
          <a:noFill/>
          <a:ln w="9525">
            <a:solidFill>
              <a:schemeClr val="tx1"/>
            </a:solidFill>
            <a:round/>
            <a:headEnd/>
            <a:tailEnd type="triangle" w="med" len="med"/>
          </a:ln>
          <a:effectLst/>
        </p:spPr>
        <p:txBody>
          <a:bodyPr/>
          <a:lstStyle/>
          <a:p>
            <a:endParaRPr lang="en-US"/>
          </a:p>
        </p:txBody>
      </p:sp>
      <p:sp>
        <p:nvSpPr>
          <p:cNvPr id="11281" name="Text Box 17"/>
          <p:cNvSpPr txBox="1">
            <a:spLocks noChangeArrowheads="1"/>
          </p:cNvSpPr>
          <p:nvPr/>
        </p:nvSpPr>
        <p:spPr bwMode="auto">
          <a:xfrm>
            <a:off x="8018585" y="1600201"/>
            <a:ext cx="649166" cy="400110"/>
          </a:xfrm>
          <a:prstGeom prst="rect">
            <a:avLst/>
          </a:prstGeom>
          <a:noFill/>
          <a:ln w="9525">
            <a:noFill/>
            <a:miter lim="800000"/>
            <a:headEnd/>
            <a:tailEnd/>
          </a:ln>
          <a:effectLst/>
        </p:spPr>
        <p:txBody>
          <a:bodyPr>
            <a:spAutoFit/>
          </a:bodyPr>
          <a:lstStyle/>
          <a:p>
            <a:r>
              <a:rPr lang="en-US" sz="1000">
                <a:solidFill>
                  <a:srgbClr val="0033CC"/>
                </a:solidFill>
              </a:rPr>
              <a:t>predicted</a:t>
            </a:r>
          </a:p>
        </p:txBody>
      </p:sp>
      <p:sp>
        <p:nvSpPr>
          <p:cNvPr id="11282" name="Text Box 18"/>
          <p:cNvSpPr txBox="1">
            <a:spLocks noChangeArrowheads="1"/>
          </p:cNvSpPr>
          <p:nvPr/>
        </p:nvSpPr>
        <p:spPr bwMode="auto">
          <a:xfrm>
            <a:off x="6963508" y="2286001"/>
            <a:ext cx="703385" cy="244475"/>
          </a:xfrm>
          <a:prstGeom prst="rect">
            <a:avLst/>
          </a:prstGeom>
          <a:noFill/>
          <a:ln w="9525">
            <a:noFill/>
            <a:miter lim="800000"/>
            <a:headEnd/>
            <a:tailEnd/>
          </a:ln>
          <a:effectLst/>
        </p:spPr>
        <p:txBody>
          <a:bodyPr>
            <a:spAutoFit/>
          </a:bodyPr>
          <a:lstStyle/>
          <a:p>
            <a:r>
              <a:rPr lang="en-US" sz="1000">
                <a:solidFill>
                  <a:srgbClr val="990099"/>
                </a:solidFill>
              </a:rPr>
              <a:t>measured</a:t>
            </a:r>
          </a:p>
        </p:txBody>
      </p:sp>
      <p:sp>
        <p:nvSpPr>
          <p:cNvPr id="11283" name="Line 19"/>
          <p:cNvSpPr>
            <a:spLocks noChangeShapeType="1"/>
          </p:cNvSpPr>
          <p:nvPr/>
        </p:nvSpPr>
        <p:spPr bwMode="auto">
          <a:xfrm flipH="1">
            <a:off x="7526216" y="2133600"/>
            <a:ext cx="211015" cy="152400"/>
          </a:xfrm>
          <a:prstGeom prst="line">
            <a:avLst/>
          </a:prstGeom>
          <a:noFill/>
          <a:ln w="9525">
            <a:solidFill>
              <a:schemeClr val="tx1"/>
            </a:solidFill>
            <a:round/>
            <a:headEnd/>
            <a:tailEnd type="triangle" w="med" len="med"/>
          </a:ln>
          <a:effectLst/>
        </p:spPr>
        <p:txBody>
          <a:bodyPr/>
          <a:lstStyle/>
          <a:p>
            <a:endParaRPr lang="en-US"/>
          </a:p>
        </p:txBody>
      </p:sp>
      <p:pic>
        <p:nvPicPr>
          <p:cNvPr id="11284" name="Picture 20"/>
          <p:cNvPicPr>
            <a:picLocks noChangeAspect="1" noChangeArrowheads="1"/>
          </p:cNvPicPr>
          <p:nvPr/>
        </p:nvPicPr>
        <p:blipFill>
          <a:blip r:embed="rId4" cstate="print"/>
          <a:srcRect/>
          <a:stretch>
            <a:fillRect/>
          </a:stretch>
        </p:blipFill>
        <p:spPr bwMode="auto">
          <a:xfrm>
            <a:off x="1828800" y="4340225"/>
            <a:ext cx="2795954" cy="2241550"/>
          </a:xfrm>
          <a:prstGeom prst="rect">
            <a:avLst/>
          </a:prstGeom>
          <a:noFill/>
          <a:ln w="9525">
            <a:noFill/>
            <a:miter lim="800000"/>
            <a:headEnd/>
            <a:tailEnd/>
          </a:ln>
          <a:effectLst/>
        </p:spPr>
      </p:pic>
      <p:pic>
        <p:nvPicPr>
          <p:cNvPr id="11285" name="Picture 21"/>
          <p:cNvPicPr>
            <a:picLocks noChangeAspect="1" noChangeArrowheads="1"/>
          </p:cNvPicPr>
          <p:nvPr/>
        </p:nvPicPr>
        <p:blipFill>
          <a:blip r:embed="rId5" cstate="print"/>
          <a:srcRect/>
          <a:stretch>
            <a:fillRect/>
          </a:stretch>
        </p:blipFill>
        <p:spPr bwMode="auto">
          <a:xfrm>
            <a:off x="4501662" y="4343401"/>
            <a:ext cx="2743200" cy="2232025"/>
          </a:xfrm>
          <a:prstGeom prst="rect">
            <a:avLst/>
          </a:prstGeom>
          <a:noFill/>
          <a:ln w="9525">
            <a:noFill/>
            <a:miter lim="800000"/>
            <a:headEnd/>
            <a:tailEnd/>
          </a:ln>
          <a:effectLst/>
        </p:spPr>
      </p:pic>
      <p:sp>
        <p:nvSpPr>
          <p:cNvPr id="11286" name="Text Box 22"/>
          <p:cNvSpPr txBox="1">
            <a:spLocks noChangeArrowheads="1"/>
          </p:cNvSpPr>
          <p:nvPr/>
        </p:nvSpPr>
        <p:spPr bwMode="auto">
          <a:xfrm>
            <a:off x="2250831" y="4111625"/>
            <a:ext cx="4548554" cy="274638"/>
          </a:xfrm>
          <a:prstGeom prst="rect">
            <a:avLst/>
          </a:prstGeom>
          <a:noFill/>
          <a:ln w="9525">
            <a:noFill/>
            <a:miter lim="800000"/>
            <a:headEnd/>
            <a:tailEnd/>
          </a:ln>
          <a:effectLst/>
        </p:spPr>
        <p:txBody>
          <a:bodyPr wrap="none">
            <a:spAutoFit/>
          </a:bodyPr>
          <a:lstStyle/>
          <a:p>
            <a:r>
              <a:rPr lang="en-US" sz="1200"/>
              <a:t>TBTS PETS low RF power measurements before and after processing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2250831" y="381001"/>
            <a:ext cx="4761240" cy="400110"/>
          </a:xfrm>
          <a:prstGeom prst="rect">
            <a:avLst/>
          </a:prstGeom>
          <a:noFill/>
          <a:ln w="9525">
            <a:noFill/>
            <a:miter lim="800000"/>
            <a:headEnd/>
            <a:tailEnd/>
          </a:ln>
          <a:effectLst/>
        </p:spPr>
        <p:txBody>
          <a:bodyPr wrap="none">
            <a:spAutoFit/>
          </a:bodyPr>
          <a:lstStyle/>
          <a:p>
            <a:r>
              <a:rPr lang="en-US" sz="2000">
                <a:latin typeface="Comic Sans MS" pitchFamily="66" charset="0"/>
                <a:ea typeface="Batang" pitchFamily="18" charset="-127"/>
              </a:rPr>
              <a:t>TBTS PETS 2009 processing summary</a:t>
            </a:r>
          </a:p>
        </p:txBody>
      </p:sp>
      <p:sp>
        <p:nvSpPr>
          <p:cNvPr id="13324" name="Text Box 12"/>
          <p:cNvSpPr txBox="1">
            <a:spLocks noChangeArrowheads="1"/>
          </p:cNvSpPr>
          <p:nvPr/>
        </p:nvSpPr>
        <p:spPr bwMode="auto">
          <a:xfrm>
            <a:off x="422031" y="1219201"/>
            <a:ext cx="7948246" cy="4708981"/>
          </a:xfrm>
          <a:prstGeom prst="rect">
            <a:avLst/>
          </a:prstGeom>
          <a:noFill/>
          <a:ln w="9525">
            <a:noFill/>
            <a:miter lim="800000"/>
            <a:headEnd/>
            <a:tailEnd/>
          </a:ln>
          <a:effectLst/>
        </p:spPr>
        <p:txBody>
          <a:bodyPr>
            <a:spAutoFit/>
          </a:bodyPr>
          <a:lstStyle/>
          <a:p>
            <a:pPr>
              <a:buFont typeface="Wingdings" pitchFamily="2" charset="2"/>
              <a:buChar char="§"/>
            </a:pPr>
            <a:r>
              <a:rPr lang="en-US" sz="2000" dirty="0"/>
              <a:t>During June - December 2009 about 100 hours (~3.5x10</a:t>
            </a:r>
            <a:r>
              <a:rPr lang="en-US" sz="2000" baseline="30000" dirty="0"/>
              <a:t>5</a:t>
            </a:r>
            <a:r>
              <a:rPr lang="en-US" sz="2000" dirty="0"/>
              <a:t> pulses) of the RF power production in the PETS were accumulated in total.</a:t>
            </a:r>
          </a:p>
          <a:p>
            <a:pPr>
              <a:buFont typeface="Wingdings" pitchFamily="2" charset="2"/>
              <a:buChar char="§"/>
            </a:pPr>
            <a:r>
              <a:rPr lang="en-US" sz="2000" dirty="0"/>
              <a:t>The processing was mostly done in </a:t>
            </a:r>
            <a:r>
              <a:rPr lang="en-US" sz="2000" dirty="0" smtClean="0"/>
              <a:t>free mode, </a:t>
            </a:r>
            <a:r>
              <a:rPr lang="en-US" sz="2000" dirty="0"/>
              <a:t>when the PETS was trying to digest any drive beam current available at the moment.</a:t>
            </a:r>
          </a:p>
          <a:p>
            <a:pPr>
              <a:buFont typeface="Wingdings" pitchFamily="2" charset="2"/>
              <a:buChar char="§"/>
            </a:pPr>
            <a:r>
              <a:rPr lang="en-US" sz="2000" dirty="0"/>
              <a:t>Each breakdown was followed with fast RF power production quench which was protecting the system. Therefore aggressive processing strategy was adopted and frequent breakdowns were allowed. </a:t>
            </a:r>
          </a:p>
          <a:p>
            <a:pPr>
              <a:buFont typeface="Wingdings" pitchFamily="2" charset="2"/>
              <a:buChar char="§"/>
            </a:pPr>
            <a:r>
              <a:rPr lang="en-US" sz="2000" dirty="0"/>
              <a:t> Finally, up to 180 MW peak RF power in breakdown mode and ~70 MW with in a rather stable operation were achieved</a:t>
            </a:r>
            <a:r>
              <a:rPr lang="en-US" sz="2000" dirty="0" smtClean="0"/>
              <a:t>.</a:t>
            </a:r>
          </a:p>
          <a:p>
            <a:pPr>
              <a:buFont typeface="Wingdings" pitchFamily="2" charset="2"/>
              <a:buChar char="§"/>
            </a:pPr>
            <a:r>
              <a:rPr lang="en-US" sz="2000" dirty="0" smtClean="0"/>
              <a:t>The power produced was in very good agreement with simulations.</a:t>
            </a:r>
            <a:endParaRPr lang="en-US" sz="2000" dirty="0"/>
          </a:p>
          <a:p>
            <a:pPr>
              <a:buFont typeface="Wingdings" pitchFamily="2" charset="2"/>
              <a:buChar char="§"/>
            </a:pPr>
            <a:r>
              <a:rPr lang="en-US" sz="2000" dirty="0"/>
              <a:t> The RF signal analysis indicated that in most of the cases breakdown activity was associated with feedback loop and not the PETS itself. Latest visual inspection of the attenuator’s and phase shifter’s hybrid bodies showed serious breakdown damages and confirmed that these devices were limiting the performance.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8" name="Text Box 12"/>
          <p:cNvSpPr txBox="1">
            <a:spLocks noChangeArrowheads="1"/>
          </p:cNvSpPr>
          <p:nvPr/>
        </p:nvSpPr>
        <p:spPr bwMode="auto">
          <a:xfrm>
            <a:off x="2165839" y="141288"/>
            <a:ext cx="6922088" cy="338554"/>
          </a:xfrm>
          <a:prstGeom prst="rect">
            <a:avLst/>
          </a:prstGeom>
          <a:noFill/>
          <a:ln w="9525">
            <a:noFill/>
            <a:miter lim="800000"/>
            <a:headEnd/>
            <a:tailEnd/>
          </a:ln>
          <a:effectLst/>
        </p:spPr>
        <p:txBody>
          <a:bodyPr wrap="none">
            <a:spAutoFit/>
          </a:bodyPr>
          <a:lstStyle/>
          <a:p>
            <a:r>
              <a:rPr lang="en-US" sz="1600">
                <a:latin typeface="Comic Sans MS" pitchFamily="66" charset="0"/>
                <a:ea typeface="Batang" pitchFamily="18" charset="-127"/>
              </a:rPr>
              <a:t>Current TBTS hardware status and actions taken since beginning 2010</a:t>
            </a:r>
          </a:p>
        </p:txBody>
      </p:sp>
      <p:sp>
        <p:nvSpPr>
          <p:cNvPr id="9234" name="Text Box 18"/>
          <p:cNvSpPr txBox="1">
            <a:spLocks noChangeArrowheads="1"/>
          </p:cNvSpPr>
          <p:nvPr/>
        </p:nvSpPr>
        <p:spPr bwMode="auto">
          <a:xfrm>
            <a:off x="5134708" y="1066800"/>
            <a:ext cx="3798277" cy="1938992"/>
          </a:xfrm>
          <a:prstGeom prst="rect">
            <a:avLst/>
          </a:prstGeom>
          <a:noFill/>
          <a:ln w="9525">
            <a:noFill/>
            <a:miter lim="800000"/>
            <a:headEnd/>
            <a:tailEnd/>
          </a:ln>
          <a:effectLst/>
        </p:spPr>
        <p:txBody>
          <a:bodyPr>
            <a:spAutoFit/>
          </a:bodyPr>
          <a:lstStyle/>
          <a:p>
            <a:r>
              <a:rPr lang="en-US" sz="1200"/>
              <a:t>1. The brand new waveguide components made by GYCOM (Russia) went through the complete cleaning procedure:</a:t>
            </a:r>
          </a:p>
          <a:p>
            <a:r>
              <a:rPr lang="en-US" sz="1200"/>
              <a:t>- Chemical</a:t>
            </a:r>
          </a:p>
          <a:p>
            <a:r>
              <a:rPr lang="en-US" sz="1200"/>
              <a:t>- Hydrogen firing</a:t>
            </a:r>
          </a:p>
          <a:p>
            <a:r>
              <a:rPr lang="en-US" sz="1200"/>
              <a:t>- Vacuum firing</a:t>
            </a:r>
          </a:p>
          <a:p>
            <a:r>
              <a:rPr lang="en-US" sz="1200"/>
              <a:t>and were installed back into the PETS re-circulation loop</a:t>
            </a:r>
          </a:p>
          <a:p>
            <a:endParaRPr lang="en-US" sz="1200"/>
          </a:p>
          <a:p>
            <a:r>
              <a:rPr lang="en-US" sz="1200"/>
              <a:t>2. The TD24 accelerating structure tank was installed into TBTS area. Ready for the 2-beam operation.</a:t>
            </a:r>
          </a:p>
        </p:txBody>
      </p:sp>
      <p:grpSp>
        <p:nvGrpSpPr>
          <p:cNvPr id="2" name="Group 26"/>
          <p:cNvGrpSpPr>
            <a:grpSpLocks/>
          </p:cNvGrpSpPr>
          <p:nvPr/>
        </p:nvGrpSpPr>
        <p:grpSpPr bwMode="auto">
          <a:xfrm>
            <a:off x="351692" y="609600"/>
            <a:ext cx="4572000" cy="3714750"/>
            <a:chOff x="288" y="672"/>
            <a:chExt cx="3120" cy="2340"/>
          </a:xfrm>
        </p:grpSpPr>
        <p:pic>
          <p:nvPicPr>
            <p:cNvPr id="9227" name="Picture 11" descr="DSC01855"/>
            <p:cNvPicPr>
              <a:picLocks noChangeAspect="1" noChangeArrowheads="1"/>
            </p:cNvPicPr>
            <p:nvPr/>
          </p:nvPicPr>
          <p:blipFill>
            <a:blip r:embed="rId2" cstate="print"/>
            <a:srcRect/>
            <a:stretch>
              <a:fillRect/>
            </a:stretch>
          </p:blipFill>
          <p:spPr bwMode="auto">
            <a:xfrm>
              <a:off x="288" y="672"/>
              <a:ext cx="3120" cy="2340"/>
            </a:xfrm>
            <a:prstGeom prst="rect">
              <a:avLst/>
            </a:prstGeom>
            <a:noFill/>
          </p:spPr>
        </p:pic>
        <p:sp>
          <p:nvSpPr>
            <p:cNvPr id="9229" name="Line 13"/>
            <p:cNvSpPr>
              <a:spLocks noChangeShapeType="1"/>
            </p:cNvSpPr>
            <p:nvPr/>
          </p:nvSpPr>
          <p:spPr bwMode="auto">
            <a:xfrm flipV="1">
              <a:off x="1008" y="2208"/>
              <a:ext cx="144" cy="336"/>
            </a:xfrm>
            <a:prstGeom prst="line">
              <a:avLst/>
            </a:prstGeom>
            <a:noFill/>
            <a:ln w="9525">
              <a:solidFill>
                <a:srgbClr val="FFFF00"/>
              </a:solidFill>
              <a:round/>
              <a:headEnd/>
              <a:tailEnd type="triangle" w="med" len="med"/>
            </a:ln>
            <a:effectLst/>
          </p:spPr>
          <p:txBody>
            <a:bodyPr/>
            <a:lstStyle/>
            <a:p>
              <a:endParaRPr lang="en-US"/>
            </a:p>
          </p:txBody>
        </p:sp>
        <p:sp>
          <p:nvSpPr>
            <p:cNvPr id="9230" name="Text Box 14"/>
            <p:cNvSpPr txBox="1">
              <a:spLocks noChangeArrowheads="1"/>
            </p:cNvSpPr>
            <p:nvPr/>
          </p:nvSpPr>
          <p:spPr bwMode="auto">
            <a:xfrm>
              <a:off x="528" y="2544"/>
              <a:ext cx="1090" cy="155"/>
            </a:xfrm>
            <a:prstGeom prst="rect">
              <a:avLst/>
            </a:prstGeom>
            <a:noFill/>
            <a:ln w="9525">
              <a:noFill/>
              <a:miter lim="800000"/>
              <a:headEnd/>
              <a:tailEnd/>
            </a:ln>
            <a:effectLst/>
          </p:spPr>
          <p:txBody>
            <a:bodyPr wrap="none">
              <a:spAutoFit/>
            </a:bodyPr>
            <a:lstStyle/>
            <a:p>
              <a:r>
                <a:rPr lang="en-US" sz="1000">
                  <a:solidFill>
                    <a:srgbClr val="FFFF00"/>
                  </a:solidFill>
                </a:rPr>
                <a:t>Accelerating structure tank</a:t>
              </a:r>
            </a:p>
          </p:txBody>
        </p:sp>
        <p:sp>
          <p:nvSpPr>
            <p:cNvPr id="9231" name="Line 15"/>
            <p:cNvSpPr>
              <a:spLocks noChangeShapeType="1"/>
            </p:cNvSpPr>
            <p:nvPr/>
          </p:nvSpPr>
          <p:spPr bwMode="auto">
            <a:xfrm flipV="1">
              <a:off x="1968" y="2160"/>
              <a:ext cx="96" cy="336"/>
            </a:xfrm>
            <a:prstGeom prst="line">
              <a:avLst/>
            </a:prstGeom>
            <a:noFill/>
            <a:ln w="9525">
              <a:solidFill>
                <a:srgbClr val="FFFF00"/>
              </a:solidFill>
              <a:round/>
              <a:headEnd/>
              <a:tailEnd type="triangle" w="med" len="med"/>
            </a:ln>
            <a:effectLst/>
          </p:spPr>
          <p:txBody>
            <a:bodyPr/>
            <a:lstStyle/>
            <a:p>
              <a:endParaRPr lang="en-US"/>
            </a:p>
          </p:txBody>
        </p:sp>
        <p:sp>
          <p:nvSpPr>
            <p:cNvPr id="9232" name="Text Box 16"/>
            <p:cNvSpPr txBox="1">
              <a:spLocks noChangeArrowheads="1"/>
            </p:cNvSpPr>
            <p:nvPr/>
          </p:nvSpPr>
          <p:spPr bwMode="auto">
            <a:xfrm>
              <a:off x="1728" y="2496"/>
              <a:ext cx="473" cy="155"/>
            </a:xfrm>
            <a:prstGeom prst="rect">
              <a:avLst/>
            </a:prstGeom>
            <a:noFill/>
            <a:ln w="9525">
              <a:noFill/>
              <a:miter lim="800000"/>
              <a:headEnd/>
              <a:tailEnd/>
            </a:ln>
            <a:effectLst/>
          </p:spPr>
          <p:txBody>
            <a:bodyPr wrap="none">
              <a:spAutoFit/>
            </a:bodyPr>
            <a:lstStyle/>
            <a:p>
              <a:r>
                <a:rPr lang="en-US" sz="1000">
                  <a:solidFill>
                    <a:srgbClr val="FFFF00"/>
                  </a:solidFill>
                </a:rPr>
                <a:t>PETS tank</a:t>
              </a:r>
            </a:p>
          </p:txBody>
        </p:sp>
        <p:sp>
          <p:nvSpPr>
            <p:cNvPr id="9236" name="Rectangle 20"/>
            <p:cNvSpPr>
              <a:spLocks noChangeArrowheads="1"/>
            </p:cNvSpPr>
            <p:nvPr/>
          </p:nvSpPr>
          <p:spPr bwMode="auto">
            <a:xfrm>
              <a:off x="2112" y="2208"/>
              <a:ext cx="834" cy="250"/>
            </a:xfrm>
            <a:prstGeom prst="rect">
              <a:avLst/>
            </a:prstGeom>
            <a:noFill/>
            <a:ln w="9525">
              <a:noFill/>
              <a:miter lim="800000"/>
              <a:headEnd/>
              <a:tailEnd/>
            </a:ln>
            <a:effectLst/>
          </p:spPr>
          <p:txBody>
            <a:bodyPr>
              <a:spAutoFit/>
            </a:bodyPr>
            <a:lstStyle/>
            <a:p>
              <a:r>
                <a:rPr lang="en-US" sz="1000">
                  <a:solidFill>
                    <a:schemeClr val="bg1"/>
                  </a:solidFill>
                </a:rPr>
                <a:t>The brand new components</a:t>
              </a:r>
            </a:p>
          </p:txBody>
        </p:sp>
        <p:sp>
          <p:nvSpPr>
            <p:cNvPr id="9237" name="Line 21"/>
            <p:cNvSpPr>
              <a:spLocks noChangeShapeType="1"/>
            </p:cNvSpPr>
            <p:nvPr/>
          </p:nvSpPr>
          <p:spPr bwMode="auto">
            <a:xfrm flipH="1" flipV="1">
              <a:off x="2304" y="2064"/>
              <a:ext cx="48" cy="144"/>
            </a:xfrm>
            <a:prstGeom prst="line">
              <a:avLst/>
            </a:prstGeom>
            <a:noFill/>
            <a:ln w="9525">
              <a:solidFill>
                <a:schemeClr val="bg1"/>
              </a:solidFill>
              <a:round/>
              <a:headEnd/>
              <a:tailEnd type="triangle" w="med" len="med"/>
            </a:ln>
            <a:effectLst/>
          </p:spPr>
          <p:txBody>
            <a:bodyPr/>
            <a:lstStyle/>
            <a:p>
              <a:endParaRPr lang="en-US"/>
            </a:p>
          </p:txBody>
        </p:sp>
        <p:sp>
          <p:nvSpPr>
            <p:cNvPr id="9238" name="Line 22"/>
            <p:cNvSpPr>
              <a:spLocks noChangeShapeType="1"/>
            </p:cNvSpPr>
            <p:nvPr/>
          </p:nvSpPr>
          <p:spPr bwMode="auto">
            <a:xfrm flipV="1">
              <a:off x="2496" y="2016"/>
              <a:ext cx="96" cy="240"/>
            </a:xfrm>
            <a:prstGeom prst="line">
              <a:avLst/>
            </a:prstGeom>
            <a:noFill/>
            <a:ln w="9525">
              <a:solidFill>
                <a:schemeClr val="bg1"/>
              </a:solidFill>
              <a:round/>
              <a:headEnd/>
              <a:tailEnd type="triangle" w="med" len="med"/>
            </a:ln>
            <a:effectLst/>
          </p:spPr>
          <p:txBody>
            <a:bodyPr/>
            <a:lstStyle/>
            <a:p>
              <a:endParaRPr lang="en-US"/>
            </a:p>
          </p:txBody>
        </p:sp>
      </p:grpSp>
      <p:grpSp>
        <p:nvGrpSpPr>
          <p:cNvPr id="3" name="Group 24"/>
          <p:cNvGrpSpPr>
            <a:grpSpLocks/>
          </p:cNvGrpSpPr>
          <p:nvPr/>
        </p:nvGrpSpPr>
        <p:grpSpPr bwMode="auto">
          <a:xfrm>
            <a:off x="5416061" y="3581400"/>
            <a:ext cx="3446585" cy="3009900"/>
            <a:chOff x="3600" y="2112"/>
            <a:chExt cx="2352" cy="1896"/>
          </a:xfrm>
        </p:grpSpPr>
        <p:pic>
          <p:nvPicPr>
            <p:cNvPr id="9235" name="Picture 2"/>
            <p:cNvPicPr>
              <a:picLocks noChangeAspect="1" noChangeArrowheads="1"/>
            </p:cNvPicPr>
            <p:nvPr/>
          </p:nvPicPr>
          <p:blipFill>
            <a:blip r:embed="rId3" cstate="print"/>
            <a:srcRect l="4688" t="7500" r="6250" b="13750"/>
            <a:stretch>
              <a:fillRect/>
            </a:stretch>
          </p:blipFill>
          <p:spPr bwMode="auto">
            <a:xfrm>
              <a:off x="3696" y="2544"/>
              <a:ext cx="2208" cy="1464"/>
            </a:xfrm>
            <a:prstGeom prst="rect">
              <a:avLst/>
            </a:prstGeom>
            <a:noFill/>
            <a:ln w="9525">
              <a:noFill/>
              <a:miter lim="800000"/>
              <a:headEnd/>
              <a:tailEnd/>
            </a:ln>
          </p:spPr>
        </p:pic>
        <p:sp>
          <p:nvSpPr>
            <p:cNvPr id="9239" name="Text Box 23"/>
            <p:cNvSpPr txBox="1">
              <a:spLocks noChangeArrowheads="1"/>
            </p:cNvSpPr>
            <p:nvPr/>
          </p:nvSpPr>
          <p:spPr bwMode="auto">
            <a:xfrm>
              <a:off x="3600" y="2112"/>
              <a:ext cx="2352" cy="407"/>
            </a:xfrm>
            <a:prstGeom prst="rect">
              <a:avLst/>
            </a:prstGeom>
            <a:noFill/>
            <a:ln w="9525">
              <a:noFill/>
              <a:miter lim="800000"/>
              <a:headEnd/>
              <a:tailEnd/>
            </a:ln>
            <a:effectLst/>
          </p:spPr>
          <p:txBody>
            <a:bodyPr>
              <a:spAutoFit/>
            </a:bodyPr>
            <a:lstStyle/>
            <a:p>
              <a:r>
                <a:rPr lang="en-US" sz="1200"/>
                <a:t>In the case, if problem with attenuator  and phase shifter will continue, we have prepared back-up solution with a fixed 3dB splitter.</a:t>
              </a:r>
            </a:p>
          </p:txBody>
        </p:sp>
      </p:grpSp>
      <p:sp>
        <p:nvSpPr>
          <p:cNvPr id="9241" name="Rectangle 25"/>
          <p:cNvSpPr>
            <a:spLocks noChangeArrowheads="1"/>
          </p:cNvSpPr>
          <p:nvPr/>
        </p:nvSpPr>
        <p:spPr bwMode="auto">
          <a:xfrm>
            <a:off x="5345723" y="3505200"/>
            <a:ext cx="3657600" cy="3200400"/>
          </a:xfrm>
          <a:prstGeom prst="rect">
            <a:avLst/>
          </a:prstGeom>
          <a:noFill/>
          <a:ln w="9525">
            <a:solidFill>
              <a:schemeClr val="tx1"/>
            </a:solidFill>
            <a:miter lim="800000"/>
            <a:headEnd/>
            <a:tailEnd/>
          </a:ln>
          <a:effectLst/>
        </p:spPr>
        <p:txBody>
          <a:bodyPr wrap="none" anchor="ctr"/>
          <a:lstStyle/>
          <a:p>
            <a:endParaRPr lang="en-US"/>
          </a:p>
        </p:txBody>
      </p:sp>
      <p:pic>
        <p:nvPicPr>
          <p:cNvPr id="9243" name="Picture 27"/>
          <p:cNvPicPr>
            <a:picLocks noChangeAspect="1" noChangeArrowheads="1"/>
          </p:cNvPicPr>
          <p:nvPr/>
        </p:nvPicPr>
        <p:blipFill>
          <a:blip r:embed="rId4" cstate="print"/>
          <a:srcRect/>
          <a:stretch>
            <a:fillRect/>
          </a:stretch>
        </p:blipFill>
        <p:spPr bwMode="auto">
          <a:xfrm>
            <a:off x="1477107" y="4800600"/>
            <a:ext cx="3587262" cy="1860550"/>
          </a:xfrm>
          <a:prstGeom prst="rect">
            <a:avLst/>
          </a:prstGeom>
          <a:noFill/>
          <a:ln w="9525">
            <a:noFill/>
            <a:miter lim="800000"/>
            <a:headEnd/>
            <a:tailEnd/>
          </a:ln>
          <a:effectLst/>
        </p:spPr>
      </p:pic>
      <p:sp>
        <p:nvSpPr>
          <p:cNvPr id="9244" name="Text Box 28"/>
          <p:cNvSpPr txBox="1">
            <a:spLocks noChangeArrowheads="1"/>
          </p:cNvSpPr>
          <p:nvPr/>
        </p:nvSpPr>
        <p:spPr bwMode="auto">
          <a:xfrm>
            <a:off x="281354" y="4419600"/>
            <a:ext cx="4783015" cy="457200"/>
          </a:xfrm>
          <a:prstGeom prst="rect">
            <a:avLst/>
          </a:prstGeom>
          <a:noFill/>
          <a:ln w="9525">
            <a:noFill/>
            <a:miter lim="800000"/>
            <a:headEnd/>
            <a:tailEnd/>
          </a:ln>
          <a:effectLst/>
        </p:spPr>
        <p:txBody>
          <a:bodyPr>
            <a:spAutoFit/>
          </a:bodyPr>
          <a:lstStyle/>
          <a:p>
            <a:r>
              <a:rPr lang="en-US" sz="1200"/>
              <a:t>The operation will start with fixed 50% RF power split and tuned in-phase recirculation length.</a:t>
            </a:r>
          </a:p>
        </p:txBody>
      </p:sp>
      <p:sp>
        <p:nvSpPr>
          <p:cNvPr id="9245" name="Text Box 29"/>
          <p:cNvSpPr txBox="1">
            <a:spLocks noChangeArrowheads="1"/>
          </p:cNvSpPr>
          <p:nvPr/>
        </p:nvSpPr>
        <p:spPr bwMode="auto">
          <a:xfrm>
            <a:off x="3587261" y="5029201"/>
            <a:ext cx="1336431" cy="553998"/>
          </a:xfrm>
          <a:prstGeom prst="rect">
            <a:avLst/>
          </a:prstGeom>
          <a:noFill/>
          <a:ln w="9525">
            <a:noFill/>
            <a:miter lim="800000"/>
            <a:headEnd/>
            <a:tailEnd/>
          </a:ln>
          <a:effectLst/>
        </p:spPr>
        <p:txBody>
          <a:bodyPr>
            <a:spAutoFit/>
          </a:bodyPr>
          <a:lstStyle/>
          <a:p>
            <a:r>
              <a:rPr lang="en-US" sz="1000"/>
              <a:t>Recirculation loop tuned to its resonance</a:t>
            </a:r>
          </a:p>
        </p:txBody>
      </p:sp>
      <p:sp>
        <p:nvSpPr>
          <p:cNvPr id="9246" name="Line 30"/>
          <p:cNvSpPr>
            <a:spLocks noChangeShapeType="1"/>
          </p:cNvSpPr>
          <p:nvPr/>
        </p:nvSpPr>
        <p:spPr bwMode="auto">
          <a:xfrm flipH="1" flipV="1">
            <a:off x="7385538" y="5638800"/>
            <a:ext cx="140677" cy="457200"/>
          </a:xfrm>
          <a:prstGeom prst="line">
            <a:avLst/>
          </a:prstGeom>
          <a:noFill/>
          <a:ln w="9525">
            <a:solidFill>
              <a:schemeClr val="bg1"/>
            </a:solidFill>
            <a:round/>
            <a:headEnd/>
            <a:tailEnd type="triangle" w="med" len="med"/>
          </a:ln>
          <a:effectLst/>
        </p:spPr>
        <p:txBody>
          <a:bodyPr/>
          <a:lstStyle/>
          <a:p>
            <a:endParaRPr lang="en-US"/>
          </a:p>
        </p:txBody>
      </p:sp>
      <p:sp>
        <p:nvSpPr>
          <p:cNvPr id="9248" name="Rectangle 32"/>
          <p:cNvSpPr>
            <a:spLocks noChangeArrowheads="1"/>
          </p:cNvSpPr>
          <p:nvPr/>
        </p:nvSpPr>
        <p:spPr bwMode="auto">
          <a:xfrm>
            <a:off x="7174523" y="6096001"/>
            <a:ext cx="844062" cy="396875"/>
          </a:xfrm>
          <a:prstGeom prst="rect">
            <a:avLst/>
          </a:prstGeom>
          <a:noFill/>
          <a:ln w="9525">
            <a:noFill/>
            <a:miter lim="800000"/>
            <a:headEnd/>
            <a:tailEnd/>
          </a:ln>
          <a:effectLst/>
        </p:spPr>
        <p:txBody>
          <a:bodyPr>
            <a:spAutoFit/>
          </a:bodyPr>
          <a:lstStyle/>
          <a:p>
            <a:r>
              <a:rPr lang="en-US" sz="1000">
                <a:solidFill>
                  <a:schemeClr val="bg1"/>
                </a:solidFill>
              </a:rPr>
              <a:t>fixed 3dB splitter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50" name="Picture 3" descr="P5060002"/>
          <p:cNvPicPr>
            <a:picLocks noChangeAspect="1" noChangeArrowheads="1"/>
          </p:cNvPicPr>
          <p:nvPr/>
        </p:nvPicPr>
        <p:blipFill>
          <a:blip r:embed="rId2" cstate="print"/>
          <a:srcRect/>
          <a:stretch>
            <a:fillRect/>
          </a:stretch>
        </p:blipFill>
        <p:spPr bwMode="auto">
          <a:xfrm>
            <a:off x="422031" y="990600"/>
            <a:ext cx="3587262" cy="2914650"/>
          </a:xfrm>
          <a:prstGeom prst="rect">
            <a:avLst/>
          </a:prstGeom>
          <a:noFill/>
          <a:ln w="38100" cmpd="dbl">
            <a:solidFill>
              <a:srgbClr val="000000"/>
            </a:solidFill>
            <a:miter lim="800000"/>
            <a:headEnd/>
            <a:tailEnd/>
          </a:ln>
        </p:spPr>
      </p:pic>
      <p:sp>
        <p:nvSpPr>
          <p:cNvPr id="19462" name="TextBox 5"/>
          <p:cNvSpPr txBox="1">
            <a:spLocks noChangeArrowheads="1"/>
          </p:cNvSpPr>
          <p:nvPr/>
        </p:nvSpPr>
        <p:spPr bwMode="auto">
          <a:xfrm>
            <a:off x="140677" y="4876801"/>
            <a:ext cx="4149969" cy="1069975"/>
          </a:xfrm>
          <a:prstGeom prst="rect">
            <a:avLst/>
          </a:prstGeom>
          <a:noFill/>
          <a:ln w="9525">
            <a:noFill/>
            <a:miter lim="800000"/>
            <a:headEnd/>
            <a:tailEnd/>
          </a:ln>
        </p:spPr>
        <p:txBody>
          <a:bodyPr>
            <a:spAutoFit/>
          </a:bodyPr>
          <a:lstStyle/>
          <a:p>
            <a:r>
              <a:rPr lang="en-US" sz="1600">
                <a:solidFill>
                  <a:schemeClr val="tx2"/>
                </a:solidFill>
                <a:latin typeface="Comic Sans MS" pitchFamily="66" charset="0"/>
              </a:rPr>
              <a:t>About 15 MW RF power was produced with a 10A beam according to predictions. No pulse shortening or other breakdown activities were observed.</a:t>
            </a:r>
          </a:p>
        </p:txBody>
      </p:sp>
      <p:pic>
        <p:nvPicPr>
          <p:cNvPr id="10252" name="Picture 7"/>
          <p:cNvPicPr>
            <a:picLocks noChangeAspect="1" noChangeArrowheads="1"/>
          </p:cNvPicPr>
          <p:nvPr/>
        </p:nvPicPr>
        <p:blipFill>
          <a:blip r:embed="rId3" cstate="print"/>
          <a:srcRect/>
          <a:stretch>
            <a:fillRect/>
          </a:stretch>
        </p:blipFill>
        <p:spPr bwMode="auto">
          <a:xfrm>
            <a:off x="4712677" y="3581400"/>
            <a:ext cx="3798277" cy="3086100"/>
          </a:xfrm>
          <a:prstGeom prst="rect">
            <a:avLst/>
          </a:prstGeom>
          <a:noFill/>
          <a:ln w="9525">
            <a:noFill/>
            <a:miter lim="800000"/>
            <a:headEnd/>
            <a:tailEnd/>
          </a:ln>
        </p:spPr>
      </p:pic>
      <p:pic>
        <p:nvPicPr>
          <p:cNvPr id="10253" name="Picture 8"/>
          <p:cNvPicPr>
            <a:picLocks noChangeAspect="1" noChangeArrowheads="1"/>
          </p:cNvPicPr>
          <p:nvPr/>
        </p:nvPicPr>
        <p:blipFill>
          <a:blip r:embed="rId4" cstate="print"/>
          <a:srcRect/>
          <a:stretch>
            <a:fillRect/>
          </a:stretch>
        </p:blipFill>
        <p:spPr bwMode="auto">
          <a:xfrm>
            <a:off x="4712677" y="762000"/>
            <a:ext cx="3727938" cy="3028950"/>
          </a:xfrm>
          <a:prstGeom prst="rect">
            <a:avLst/>
          </a:prstGeom>
          <a:noFill/>
          <a:ln w="9525">
            <a:noFill/>
            <a:miter lim="800000"/>
            <a:headEnd/>
            <a:tailEnd/>
          </a:ln>
        </p:spPr>
      </p:pic>
      <p:sp>
        <p:nvSpPr>
          <p:cNvPr id="10255" name="Text Box 15"/>
          <p:cNvSpPr txBox="1">
            <a:spLocks noChangeArrowheads="1"/>
          </p:cNvSpPr>
          <p:nvPr/>
        </p:nvSpPr>
        <p:spPr bwMode="auto">
          <a:xfrm>
            <a:off x="2165839" y="141288"/>
            <a:ext cx="4709944" cy="338554"/>
          </a:xfrm>
          <a:prstGeom prst="rect">
            <a:avLst/>
          </a:prstGeom>
          <a:noFill/>
          <a:ln w="9525">
            <a:noFill/>
            <a:miter lim="800000"/>
            <a:headEnd/>
            <a:tailEnd/>
          </a:ln>
          <a:effectLst/>
        </p:spPr>
        <p:txBody>
          <a:bodyPr wrap="none">
            <a:spAutoFit/>
          </a:bodyPr>
          <a:lstStyle/>
          <a:p>
            <a:r>
              <a:rPr lang="en-US" sz="1600">
                <a:latin typeface="Comic Sans MS" pitchFamily="66" charset="0"/>
                <a:ea typeface="Batang" pitchFamily="18" charset="-127"/>
              </a:rPr>
              <a:t>0.8m TBL PETS, beam driven power production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51692" y="1219200"/>
            <a:ext cx="2672862" cy="2432050"/>
          </a:xfrm>
          <a:prstGeom prst="rect">
            <a:avLst/>
          </a:prstGeom>
          <a:noFill/>
          <a:ln w="9525">
            <a:noFill/>
            <a:miter lim="800000"/>
            <a:headEnd/>
            <a:tailEnd/>
          </a:ln>
          <a:effectLst/>
        </p:spPr>
      </p:pic>
      <p:sp>
        <p:nvSpPr>
          <p:cNvPr id="3077" name="Text Box 5"/>
          <p:cNvSpPr txBox="1">
            <a:spLocks noChangeArrowheads="1"/>
          </p:cNvSpPr>
          <p:nvPr/>
        </p:nvSpPr>
        <p:spPr bwMode="auto">
          <a:xfrm rot="-5400000">
            <a:off x="1993921" y="4953408"/>
            <a:ext cx="1048685" cy="276999"/>
          </a:xfrm>
          <a:prstGeom prst="rect">
            <a:avLst/>
          </a:prstGeom>
          <a:noFill/>
          <a:ln w="9525">
            <a:noFill/>
            <a:miter lim="800000"/>
            <a:headEnd/>
            <a:tailEnd/>
          </a:ln>
          <a:effectLst/>
        </p:spPr>
        <p:txBody>
          <a:bodyPr wrap="none">
            <a:spAutoFit/>
          </a:bodyPr>
          <a:lstStyle/>
          <a:p>
            <a:r>
              <a:rPr lang="en-US" sz="1200">
                <a:solidFill>
                  <a:srgbClr val="0066FF"/>
                </a:solidFill>
                <a:latin typeface="Comic Sans MS" pitchFamily="66" charset="0"/>
              </a:rPr>
              <a:t>CLIC target</a:t>
            </a:r>
          </a:p>
        </p:txBody>
      </p:sp>
      <p:grpSp>
        <p:nvGrpSpPr>
          <p:cNvPr id="30" name="Group 29"/>
          <p:cNvGrpSpPr/>
          <p:nvPr/>
        </p:nvGrpSpPr>
        <p:grpSpPr>
          <a:xfrm>
            <a:off x="281354" y="4191000"/>
            <a:ext cx="3446585" cy="2274888"/>
            <a:chOff x="281354" y="3810000"/>
            <a:chExt cx="3446585" cy="2274888"/>
          </a:xfrm>
        </p:grpSpPr>
        <p:pic>
          <p:nvPicPr>
            <p:cNvPr id="3076" name="Picture 4"/>
            <p:cNvPicPr>
              <a:picLocks noChangeAspect="1" noChangeArrowheads="1"/>
            </p:cNvPicPr>
            <p:nvPr/>
          </p:nvPicPr>
          <p:blipFill>
            <a:blip r:embed="rId3" cstate="print"/>
            <a:srcRect/>
            <a:stretch>
              <a:fillRect/>
            </a:stretch>
          </p:blipFill>
          <p:spPr bwMode="auto">
            <a:xfrm>
              <a:off x="281354" y="3810000"/>
              <a:ext cx="3446585" cy="2274888"/>
            </a:xfrm>
            <a:prstGeom prst="rect">
              <a:avLst/>
            </a:prstGeom>
            <a:noFill/>
            <a:ln w="9525">
              <a:noFill/>
              <a:miter lim="800000"/>
              <a:headEnd/>
              <a:tailEnd/>
            </a:ln>
            <a:effectLst/>
          </p:spPr>
        </p:pic>
        <p:sp>
          <p:nvSpPr>
            <p:cNvPr id="3078" name="Text Box 6"/>
            <p:cNvSpPr txBox="1">
              <a:spLocks noChangeArrowheads="1"/>
            </p:cNvSpPr>
            <p:nvPr/>
          </p:nvSpPr>
          <p:spPr bwMode="auto">
            <a:xfrm>
              <a:off x="703385" y="3886200"/>
              <a:ext cx="1969477" cy="507831"/>
            </a:xfrm>
            <a:prstGeom prst="rect">
              <a:avLst/>
            </a:prstGeom>
            <a:noFill/>
            <a:ln w="9525">
              <a:noFill/>
              <a:miter lim="800000"/>
              <a:headEnd/>
              <a:tailEnd/>
            </a:ln>
            <a:effectLst/>
          </p:spPr>
          <p:txBody>
            <a:bodyPr>
              <a:spAutoFit/>
            </a:bodyPr>
            <a:lstStyle/>
            <a:p>
              <a:r>
                <a:rPr lang="en-US" sz="900">
                  <a:solidFill>
                    <a:srgbClr val="FF5050"/>
                  </a:solidFill>
                </a:rPr>
                <a:t>RF pulse in ASTA, SLAC.</a:t>
              </a:r>
            </a:p>
            <a:p>
              <a:r>
                <a:rPr lang="en-US" sz="900">
                  <a:solidFill>
                    <a:srgbClr val="FF5050"/>
                  </a:solidFill>
                </a:rPr>
                <a:t>Present breakdown rate ~2x10</a:t>
              </a:r>
              <a:r>
                <a:rPr lang="en-US" sz="900" baseline="30000">
                  <a:solidFill>
                    <a:srgbClr val="FF5050"/>
                  </a:solidFill>
                </a:rPr>
                <a:t>-6</a:t>
              </a:r>
              <a:endParaRPr lang="en-US" sz="900">
                <a:solidFill>
                  <a:srgbClr val="FF5050"/>
                </a:solidFill>
              </a:endParaRPr>
            </a:p>
            <a:p>
              <a:r>
                <a:rPr lang="en-US" sz="900">
                  <a:solidFill>
                    <a:srgbClr val="0066FF"/>
                  </a:solidFill>
                </a:rPr>
                <a:t>(CLIC target - 1x10</a:t>
              </a:r>
              <a:r>
                <a:rPr lang="en-US" sz="900" baseline="30000">
                  <a:solidFill>
                    <a:srgbClr val="0066FF"/>
                  </a:solidFill>
                </a:rPr>
                <a:t>-7</a:t>
              </a:r>
              <a:r>
                <a:rPr lang="en-US" sz="900">
                  <a:solidFill>
                    <a:srgbClr val="0066FF"/>
                  </a:solidFill>
                </a:rPr>
                <a:t>/pulse/m)</a:t>
              </a:r>
            </a:p>
          </p:txBody>
        </p:sp>
      </p:grpSp>
      <p:sp>
        <p:nvSpPr>
          <p:cNvPr id="3079" name="Rectangle 7"/>
          <p:cNvSpPr>
            <a:spLocks noChangeArrowheads="1"/>
          </p:cNvSpPr>
          <p:nvPr/>
        </p:nvSpPr>
        <p:spPr bwMode="auto">
          <a:xfrm>
            <a:off x="2883877" y="3886200"/>
            <a:ext cx="643125" cy="246221"/>
          </a:xfrm>
          <a:prstGeom prst="rect">
            <a:avLst/>
          </a:prstGeom>
          <a:noFill/>
          <a:ln w="9525">
            <a:noFill/>
            <a:miter lim="800000"/>
            <a:headEnd/>
            <a:tailEnd/>
          </a:ln>
          <a:effectLst/>
        </p:spPr>
        <p:txBody>
          <a:bodyPr wrap="none">
            <a:spAutoFit/>
          </a:bodyPr>
          <a:lstStyle/>
          <a:p>
            <a:r>
              <a:rPr lang="en-US" sz="1000"/>
              <a:t>20.11.09</a:t>
            </a:r>
          </a:p>
        </p:txBody>
      </p:sp>
      <p:pic>
        <p:nvPicPr>
          <p:cNvPr id="3080" name="Picture 8"/>
          <p:cNvPicPr>
            <a:picLocks noChangeAspect="1" noChangeArrowheads="1"/>
          </p:cNvPicPr>
          <p:nvPr/>
        </p:nvPicPr>
        <p:blipFill>
          <a:blip r:embed="rId4" cstate="print"/>
          <a:srcRect/>
          <a:stretch>
            <a:fillRect/>
          </a:stretch>
        </p:blipFill>
        <p:spPr bwMode="auto">
          <a:xfrm>
            <a:off x="2391508" y="2590801"/>
            <a:ext cx="1135674" cy="1154113"/>
          </a:xfrm>
          <a:prstGeom prst="rect">
            <a:avLst/>
          </a:prstGeom>
          <a:noFill/>
          <a:ln w="9525">
            <a:noFill/>
            <a:miter lim="800000"/>
            <a:headEnd/>
            <a:tailEnd/>
          </a:ln>
          <a:effectLst/>
        </p:spPr>
      </p:pic>
      <p:pic>
        <p:nvPicPr>
          <p:cNvPr id="3081" name="Picture 9"/>
          <p:cNvPicPr>
            <a:picLocks noChangeAspect="1" noChangeArrowheads="1"/>
          </p:cNvPicPr>
          <p:nvPr/>
        </p:nvPicPr>
        <p:blipFill>
          <a:blip r:embed="rId5" cstate="print"/>
          <a:srcRect/>
          <a:stretch>
            <a:fillRect/>
          </a:stretch>
        </p:blipFill>
        <p:spPr bwMode="auto">
          <a:xfrm>
            <a:off x="351692" y="1219200"/>
            <a:ext cx="914400" cy="679450"/>
          </a:xfrm>
          <a:prstGeom prst="rect">
            <a:avLst/>
          </a:prstGeom>
          <a:noFill/>
          <a:ln w="9525">
            <a:noFill/>
            <a:miter lim="800000"/>
            <a:headEnd/>
            <a:tailEnd/>
          </a:ln>
          <a:effectLst/>
        </p:spPr>
      </p:pic>
      <p:sp>
        <p:nvSpPr>
          <p:cNvPr id="3082" name="Rectangle 10"/>
          <p:cNvSpPr>
            <a:spLocks noChangeArrowheads="1"/>
          </p:cNvSpPr>
          <p:nvPr/>
        </p:nvSpPr>
        <p:spPr bwMode="auto">
          <a:xfrm>
            <a:off x="422031" y="304801"/>
            <a:ext cx="3024554" cy="581025"/>
          </a:xfrm>
          <a:prstGeom prst="rect">
            <a:avLst/>
          </a:prstGeom>
          <a:noFill/>
          <a:ln w="9525">
            <a:noFill/>
            <a:miter lim="800000"/>
            <a:headEnd/>
            <a:tailEnd/>
          </a:ln>
          <a:effectLst/>
        </p:spPr>
        <p:txBody>
          <a:bodyPr>
            <a:spAutoFit/>
          </a:bodyPr>
          <a:lstStyle/>
          <a:p>
            <a:pPr algn="ctr"/>
            <a:r>
              <a:rPr lang="en-US" altLang="ja-JP" sz="1600">
                <a:latin typeface="Comic Sans MS" pitchFamily="66" charset="0"/>
                <a:ea typeface="ＭＳ Ｐゴシック" charset="-128"/>
              </a:rPr>
              <a:t>PETS RF high power tests in ASTA (SLAC).</a:t>
            </a:r>
          </a:p>
        </p:txBody>
      </p:sp>
      <p:sp>
        <p:nvSpPr>
          <p:cNvPr id="3095" name="AutoShape 23" descr="cid:image004.png@01CA6EC4.3F8EA9C0"/>
          <p:cNvSpPr>
            <a:spLocks noChangeAspect="1" noChangeArrowheads="1"/>
          </p:cNvSpPr>
          <p:nvPr/>
        </p:nvSpPr>
        <p:spPr bwMode="auto">
          <a:xfrm>
            <a:off x="1833197" y="2276475"/>
            <a:ext cx="4774223" cy="2305050"/>
          </a:xfrm>
          <a:prstGeom prst="rect">
            <a:avLst/>
          </a:prstGeom>
          <a:noFill/>
        </p:spPr>
        <p:txBody>
          <a:bodyPr/>
          <a:lstStyle/>
          <a:p>
            <a:endParaRPr lang="en-US"/>
          </a:p>
        </p:txBody>
      </p:sp>
      <p:pic>
        <p:nvPicPr>
          <p:cNvPr id="3102" name="Picture 30" descr="9-day processing"/>
          <p:cNvPicPr>
            <a:picLocks noChangeAspect="1" noChangeArrowheads="1"/>
          </p:cNvPicPr>
          <p:nvPr/>
        </p:nvPicPr>
        <p:blipFill>
          <a:blip r:embed="rId6" cstate="print"/>
          <a:srcRect l="48534" t="5504" b="4587"/>
          <a:stretch>
            <a:fillRect/>
          </a:stretch>
        </p:blipFill>
        <p:spPr bwMode="auto">
          <a:xfrm>
            <a:off x="4642339" y="457200"/>
            <a:ext cx="3804138" cy="3733800"/>
          </a:xfrm>
          <a:prstGeom prst="rect">
            <a:avLst/>
          </a:prstGeom>
          <a:noFill/>
        </p:spPr>
      </p:pic>
      <p:pic>
        <p:nvPicPr>
          <p:cNvPr id="3103" name="Picture 31" descr="9-day processing"/>
          <p:cNvPicPr>
            <a:picLocks noChangeAspect="1" noChangeArrowheads="1"/>
          </p:cNvPicPr>
          <p:nvPr/>
        </p:nvPicPr>
        <p:blipFill>
          <a:blip r:embed="rId6" cstate="print"/>
          <a:srcRect t="9174" r="93338"/>
          <a:stretch>
            <a:fillRect/>
          </a:stretch>
        </p:blipFill>
        <p:spPr bwMode="auto">
          <a:xfrm>
            <a:off x="4149969" y="609600"/>
            <a:ext cx="492369" cy="3771900"/>
          </a:xfrm>
          <a:prstGeom prst="rect">
            <a:avLst/>
          </a:prstGeom>
          <a:noFill/>
        </p:spPr>
      </p:pic>
      <p:sp>
        <p:nvSpPr>
          <p:cNvPr id="3104" name="Text Box 32"/>
          <p:cNvSpPr txBox="1">
            <a:spLocks noChangeArrowheads="1"/>
          </p:cNvSpPr>
          <p:nvPr/>
        </p:nvSpPr>
        <p:spPr bwMode="auto">
          <a:xfrm>
            <a:off x="4876800" y="2971801"/>
            <a:ext cx="539262" cy="244475"/>
          </a:xfrm>
          <a:prstGeom prst="rect">
            <a:avLst/>
          </a:prstGeom>
          <a:noFill/>
          <a:ln w="9525">
            <a:noFill/>
            <a:miter lim="800000"/>
            <a:headEnd/>
            <a:tailEnd/>
          </a:ln>
          <a:effectLst/>
        </p:spPr>
        <p:txBody>
          <a:bodyPr wrap="none">
            <a:spAutoFit/>
          </a:bodyPr>
          <a:lstStyle/>
          <a:p>
            <a:r>
              <a:rPr lang="en-US" sz="1000">
                <a:solidFill>
                  <a:srgbClr val="0000FF"/>
                </a:solidFill>
              </a:rPr>
              <a:t>Energy</a:t>
            </a:r>
          </a:p>
        </p:txBody>
      </p:sp>
      <p:sp>
        <p:nvSpPr>
          <p:cNvPr id="3105" name="Text Box 33"/>
          <p:cNvSpPr txBox="1">
            <a:spLocks noChangeArrowheads="1"/>
          </p:cNvSpPr>
          <p:nvPr/>
        </p:nvSpPr>
        <p:spPr bwMode="auto">
          <a:xfrm>
            <a:off x="4712677" y="1752601"/>
            <a:ext cx="974947" cy="246221"/>
          </a:xfrm>
          <a:prstGeom prst="rect">
            <a:avLst/>
          </a:prstGeom>
          <a:solidFill>
            <a:schemeClr val="bg1"/>
          </a:solidFill>
          <a:ln w="9525">
            <a:noFill/>
            <a:miter lim="800000"/>
            <a:headEnd/>
            <a:tailEnd/>
          </a:ln>
          <a:effectLst/>
        </p:spPr>
        <p:txBody>
          <a:bodyPr wrap="none">
            <a:spAutoFit/>
          </a:bodyPr>
          <a:lstStyle/>
          <a:p>
            <a:r>
              <a:rPr lang="en-US" sz="1000">
                <a:solidFill>
                  <a:srgbClr val="FF3300"/>
                </a:solidFill>
              </a:rPr>
              <a:t>Average power</a:t>
            </a:r>
          </a:p>
        </p:txBody>
      </p:sp>
      <p:sp>
        <p:nvSpPr>
          <p:cNvPr id="3106" name="Text Box 34"/>
          <p:cNvSpPr txBox="1">
            <a:spLocks noChangeArrowheads="1"/>
          </p:cNvSpPr>
          <p:nvPr/>
        </p:nvSpPr>
        <p:spPr bwMode="auto">
          <a:xfrm>
            <a:off x="5627077" y="762000"/>
            <a:ext cx="797013" cy="246221"/>
          </a:xfrm>
          <a:prstGeom prst="rect">
            <a:avLst/>
          </a:prstGeom>
          <a:solidFill>
            <a:schemeClr val="bg1"/>
          </a:solidFill>
          <a:ln w="9525">
            <a:noFill/>
            <a:miter lim="800000"/>
            <a:headEnd/>
            <a:tailEnd/>
          </a:ln>
          <a:effectLst/>
        </p:spPr>
        <p:txBody>
          <a:bodyPr wrap="none">
            <a:spAutoFit/>
          </a:bodyPr>
          <a:lstStyle/>
          <a:p>
            <a:r>
              <a:rPr lang="en-US" sz="1000">
                <a:solidFill>
                  <a:srgbClr val="0066FF"/>
                </a:solidFill>
              </a:rPr>
              <a:t>Peak power</a:t>
            </a:r>
          </a:p>
        </p:txBody>
      </p:sp>
      <p:sp>
        <p:nvSpPr>
          <p:cNvPr id="3107" name="Text Box 35"/>
          <p:cNvSpPr txBox="1">
            <a:spLocks noChangeArrowheads="1"/>
          </p:cNvSpPr>
          <p:nvPr/>
        </p:nvSpPr>
        <p:spPr bwMode="auto">
          <a:xfrm>
            <a:off x="6682154" y="3200401"/>
            <a:ext cx="766397" cy="244475"/>
          </a:xfrm>
          <a:prstGeom prst="rect">
            <a:avLst/>
          </a:prstGeom>
          <a:noFill/>
          <a:ln w="9525">
            <a:noFill/>
            <a:miter lim="800000"/>
            <a:headEnd/>
            <a:tailEnd/>
          </a:ln>
          <a:effectLst/>
        </p:spPr>
        <p:txBody>
          <a:bodyPr wrap="none">
            <a:spAutoFit/>
          </a:bodyPr>
          <a:lstStyle/>
          <a:p>
            <a:r>
              <a:rPr lang="en-US" sz="1000">
                <a:solidFill>
                  <a:srgbClr val="33CC33"/>
                </a:solidFill>
              </a:rPr>
              <a:t>CLIC target</a:t>
            </a:r>
          </a:p>
        </p:txBody>
      </p:sp>
      <p:sp>
        <p:nvSpPr>
          <p:cNvPr id="3108" name="Text Box 36"/>
          <p:cNvSpPr txBox="1">
            <a:spLocks noChangeArrowheads="1"/>
          </p:cNvSpPr>
          <p:nvPr/>
        </p:nvSpPr>
        <p:spPr bwMode="auto">
          <a:xfrm>
            <a:off x="6893170" y="1295401"/>
            <a:ext cx="766397" cy="244475"/>
          </a:xfrm>
          <a:prstGeom prst="rect">
            <a:avLst/>
          </a:prstGeom>
          <a:noFill/>
          <a:ln w="9525">
            <a:noFill/>
            <a:miter lim="800000"/>
            <a:headEnd/>
            <a:tailEnd/>
          </a:ln>
          <a:effectLst/>
        </p:spPr>
        <p:txBody>
          <a:bodyPr wrap="none">
            <a:spAutoFit/>
          </a:bodyPr>
          <a:lstStyle/>
          <a:p>
            <a:r>
              <a:rPr lang="en-US" sz="1000">
                <a:solidFill>
                  <a:srgbClr val="33CC33"/>
                </a:solidFill>
              </a:rPr>
              <a:t>CLIC target</a:t>
            </a:r>
          </a:p>
        </p:txBody>
      </p:sp>
      <p:pic>
        <p:nvPicPr>
          <p:cNvPr id="3109" name="Picture 37" descr="distrib"/>
          <p:cNvPicPr>
            <a:picLocks noChangeAspect="1" noChangeArrowheads="1"/>
          </p:cNvPicPr>
          <p:nvPr/>
        </p:nvPicPr>
        <p:blipFill>
          <a:blip r:embed="rId7" cstate="print"/>
          <a:srcRect l="-986"/>
          <a:stretch>
            <a:fillRect/>
          </a:stretch>
        </p:blipFill>
        <p:spPr bwMode="auto">
          <a:xfrm>
            <a:off x="3727938" y="4724400"/>
            <a:ext cx="2532185" cy="1538288"/>
          </a:xfrm>
          <a:prstGeom prst="rect">
            <a:avLst/>
          </a:prstGeom>
          <a:noFill/>
        </p:spPr>
      </p:pic>
      <p:pic>
        <p:nvPicPr>
          <p:cNvPr id="3110" name="Picture 38" descr="picc"/>
          <p:cNvPicPr>
            <a:picLocks noChangeAspect="1" noChangeArrowheads="1"/>
          </p:cNvPicPr>
          <p:nvPr/>
        </p:nvPicPr>
        <p:blipFill>
          <a:blip r:embed="rId8" cstate="print"/>
          <a:srcRect r="32222"/>
          <a:stretch>
            <a:fillRect/>
          </a:stretch>
        </p:blipFill>
        <p:spPr bwMode="auto">
          <a:xfrm>
            <a:off x="6260123" y="4724400"/>
            <a:ext cx="2520462" cy="1543050"/>
          </a:xfrm>
          <a:prstGeom prst="rect">
            <a:avLst/>
          </a:prstGeom>
          <a:noFill/>
        </p:spPr>
      </p:pic>
      <p:sp>
        <p:nvSpPr>
          <p:cNvPr id="3111" name="Line 39"/>
          <p:cNvSpPr>
            <a:spLocks noChangeShapeType="1"/>
          </p:cNvSpPr>
          <p:nvPr/>
        </p:nvSpPr>
        <p:spPr bwMode="auto">
          <a:xfrm flipV="1">
            <a:off x="4923692" y="4724400"/>
            <a:ext cx="0" cy="1600200"/>
          </a:xfrm>
          <a:prstGeom prst="line">
            <a:avLst/>
          </a:prstGeom>
          <a:noFill/>
          <a:ln w="9525">
            <a:solidFill>
              <a:srgbClr val="33CC33"/>
            </a:solidFill>
            <a:prstDash val="dash"/>
            <a:round/>
            <a:headEnd/>
            <a:tailEnd/>
          </a:ln>
          <a:effectLst/>
        </p:spPr>
        <p:txBody>
          <a:bodyPr/>
          <a:lstStyle/>
          <a:p>
            <a:endParaRPr lang="en-US"/>
          </a:p>
        </p:txBody>
      </p:sp>
      <p:sp>
        <p:nvSpPr>
          <p:cNvPr id="3112" name="Text Box 40"/>
          <p:cNvSpPr txBox="1">
            <a:spLocks noChangeArrowheads="1"/>
          </p:cNvSpPr>
          <p:nvPr/>
        </p:nvSpPr>
        <p:spPr bwMode="auto">
          <a:xfrm>
            <a:off x="4149970" y="5029201"/>
            <a:ext cx="766397" cy="244475"/>
          </a:xfrm>
          <a:prstGeom prst="rect">
            <a:avLst/>
          </a:prstGeom>
          <a:noFill/>
          <a:ln w="9525">
            <a:noFill/>
            <a:miter lim="800000"/>
            <a:headEnd/>
            <a:tailEnd/>
          </a:ln>
          <a:effectLst/>
        </p:spPr>
        <p:txBody>
          <a:bodyPr wrap="none">
            <a:spAutoFit/>
          </a:bodyPr>
          <a:lstStyle/>
          <a:p>
            <a:r>
              <a:rPr lang="en-US" sz="1000">
                <a:solidFill>
                  <a:srgbClr val="33CC33"/>
                </a:solidFill>
              </a:rPr>
              <a:t>CLIC target</a:t>
            </a:r>
          </a:p>
        </p:txBody>
      </p:sp>
      <p:sp>
        <p:nvSpPr>
          <p:cNvPr id="3113" name="Text Box 41"/>
          <p:cNvSpPr txBox="1">
            <a:spLocks noChangeArrowheads="1"/>
          </p:cNvSpPr>
          <p:nvPr/>
        </p:nvSpPr>
        <p:spPr bwMode="auto">
          <a:xfrm>
            <a:off x="5134708" y="4876800"/>
            <a:ext cx="1063112" cy="338554"/>
          </a:xfrm>
          <a:prstGeom prst="rect">
            <a:avLst/>
          </a:prstGeom>
          <a:noFill/>
          <a:ln w="9525">
            <a:noFill/>
            <a:miter lim="800000"/>
            <a:headEnd/>
            <a:tailEnd/>
          </a:ln>
          <a:effectLst/>
        </p:spPr>
        <p:txBody>
          <a:bodyPr wrap="none">
            <a:spAutoFit/>
          </a:bodyPr>
          <a:lstStyle/>
          <a:p>
            <a:r>
              <a:rPr lang="en-US" sz="800">
                <a:latin typeface="Comic Sans MS" pitchFamily="66" charset="0"/>
              </a:rPr>
              <a:t>Mean av. =137</a:t>
            </a:r>
          </a:p>
          <a:p>
            <a:r>
              <a:rPr lang="en-US" sz="800">
                <a:latin typeface="Comic Sans MS" pitchFamily="66" charset="0"/>
              </a:rPr>
              <a:t>Mean peak = 147.6</a:t>
            </a:r>
          </a:p>
        </p:txBody>
      </p:sp>
      <p:sp>
        <p:nvSpPr>
          <p:cNvPr id="3117" name="Line 45"/>
          <p:cNvSpPr>
            <a:spLocks noChangeShapeType="1"/>
          </p:cNvSpPr>
          <p:nvPr/>
        </p:nvSpPr>
        <p:spPr bwMode="auto">
          <a:xfrm>
            <a:off x="4712677" y="5257800"/>
            <a:ext cx="228600" cy="0"/>
          </a:xfrm>
          <a:prstGeom prst="line">
            <a:avLst/>
          </a:prstGeom>
          <a:noFill/>
          <a:ln w="9525">
            <a:solidFill>
              <a:srgbClr val="33CC33"/>
            </a:solidFill>
            <a:round/>
            <a:headEnd/>
            <a:tailEnd type="triangle" w="med" len="med"/>
          </a:ln>
          <a:effectLst/>
        </p:spPr>
        <p:txBody>
          <a:bodyPr/>
          <a:lstStyle/>
          <a:p>
            <a:endParaRPr lang="en-US"/>
          </a:p>
        </p:txBody>
      </p:sp>
      <p:sp>
        <p:nvSpPr>
          <p:cNvPr id="3118" name="Text Box 46"/>
          <p:cNvSpPr txBox="1">
            <a:spLocks noChangeArrowheads="1"/>
          </p:cNvSpPr>
          <p:nvPr/>
        </p:nvSpPr>
        <p:spPr bwMode="auto">
          <a:xfrm>
            <a:off x="6611816" y="4876800"/>
            <a:ext cx="1047082" cy="338554"/>
          </a:xfrm>
          <a:prstGeom prst="rect">
            <a:avLst/>
          </a:prstGeom>
          <a:noFill/>
          <a:ln w="9525">
            <a:noFill/>
            <a:miter lim="800000"/>
            <a:headEnd/>
            <a:tailEnd/>
          </a:ln>
          <a:effectLst/>
        </p:spPr>
        <p:txBody>
          <a:bodyPr wrap="none">
            <a:spAutoFit/>
          </a:bodyPr>
          <a:lstStyle/>
          <a:p>
            <a:r>
              <a:rPr lang="en-US" sz="800">
                <a:latin typeface="Comic Sans MS" pitchFamily="66" charset="0"/>
              </a:rPr>
              <a:t>Mean av. =112</a:t>
            </a:r>
          </a:p>
          <a:p>
            <a:r>
              <a:rPr lang="en-US" sz="800">
                <a:latin typeface="Comic Sans MS" pitchFamily="66" charset="0"/>
              </a:rPr>
              <a:t>Mean peak = 118.6</a:t>
            </a:r>
          </a:p>
        </p:txBody>
      </p:sp>
      <p:sp>
        <p:nvSpPr>
          <p:cNvPr id="3119" name="Line 47"/>
          <p:cNvSpPr>
            <a:spLocks noChangeShapeType="1"/>
          </p:cNvSpPr>
          <p:nvPr/>
        </p:nvSpPr>
        <p:spPr bwMode="auto">
          <a:xfrm flipH="1">
            <a:off x="5345723" y="3886200"/>
            <a:ext cx="281354" cy="838200"/>
          </a:xfrm>
          <a:prstGeom prst="line">
            <a:avLst/>
          </a:prstGeom>
          <a:noFill/>
          <a:ln w="9525">
            <a:solidFill>
              <a:schemeClr val="tx1"/>
            </a:solidFill>
            <a:round/>
            <a:headEnd type="oval" w="med" len="med"/>
            <a:tailEnd type="triangle" w="med" len="med"/>
          </a:ln>
          <a:effectLst/>
        </p:spPr>
        <p:txBody>
          <a:bodyPr/>
          <a:lstStyle/>
          <a:p>
            <a:endParaRPr lang="en-US"/>
          </a:p>
        </p:txBody>
      </p:sp>
      <p:sp>
        <p:nvSpPr>
          <p:cNvPr id="3120" name="Line 48"/>
          <p:cNvSpPr>
            <a:spLocks noChangeShapeType="1"/>
          </p:cNvSpPr>
          <p:nvPr/>
        </p:nvSpPr>
        <p:spPr bwMode="auto">
          <a:xfrm>
            <a:off x="7244861" y="3733800"/>
            <a:ext cx="422031" cy="914400"/>
          </a:xfrm>
          <a:prstGeom prst="line">
            <a:avLst/>
          </a:prstGeom>
          <a:noFill/>
          <a:ln w="9525">
            <a:solidFill>
              <a:schemeClr val="tx1"/>
            </a:solidFill>
            <a:round/>
            <a:headEnd type="oval" w="med" len="med"/>
            <a:tailEnd type="triangle" w="med" len="med"/>
          </a:ln>
          <a:effectLst/>
        </p:spPr>
        <p:txBody>
          <a:bodyPr/>
          <a:lstStyle/>
          <a:p>
            <a:endParaRPr lang="en-US"/>
          </a:p>
        </p:txBody>
      </p:sp>
      <p:sp>
        <p:nvSpPr>
          <p:cNvPr id="3121" name="Text Box 49"/>
          <p:cNvSpPr txBox="1">
            <a:spLocks noChangeArrowheads="1"/>
          </p:cNvSpPr>
          <p:nvPr/>
        </p:nvSpPr>
        <p:spPr bwMode="auto">
          <a:xfrm>
            <a:off x="5893777" y="163513"/>
            <a:ext cx="623889" cy="307777"/>
          </a:xfrm>
          <a:prstGeom prst="rect">
            <a:avLst/>
          </a:prstGeom>
          <a:noFill/>
          <a:ln w="9525">
            <a:noFill/>
            <a:miter lim="800000"/>
            <a:headEnd/>
            <a:tailEnd/>
          </a:ln>
          <a:effectLst/>
        </p:spPr>
        <p:txBody>
          <a:bodyPr wrap="none">
            <a:spAutoFit/>
          </a:bodyPr>
          <a:lstStyle/>
          <a:p>
            <a:r>
              <a:rPr lang="en-US" sz="1400">
                <a:latin typeface="Times New Roman" pitchFamily="18" charset="0"/>
              </a:rPr>
              <a:t>Hours</a:t>
            </a:r>
          </a:p>
        </p:txBody>
      </p:sp>
      <p:sp>
        <p:nvSpPr>
          <p:cNvPr id="3122" name="Text Box 50"/>
          <p:cNvSpPr txBox="1">
            <a:spLocks noChangeArrowheads="1"/>
          </p:cNvSpPr>
          <p:nvPr/>
        </p:nvSpPr>
        <p:spPr bwMode="auto">
          <a:xfrm>
            <a:off x="5978769" y="4191000"/>
            <a:ext cx="724878" cy="307777"/>
          </a:xfrm>
          <a:prstGeom prst="rect">
            <a:avLst/>
          </a:prstGeom>
          <a:noFill/>
          <a:ln w="9525">
            <a:noFill/>
            <a:miter lim="800000"/>
            <a:headEnd/>
            <a:tailEnd/>
          </a:ln>
          <a:effectLst/>
        </p:spPr>
        <p:txBody>
          <a:bodyPr wrap="none">
            <a:spAutoFit/>
          </a:bodyPr>
          <a:lstStyle/>
          <a:p>
            <a:r>
              <a:rPr lang="en-US" sz="1400">
                <a:latin typeface="Times New Roman" pitchFamily="18" charset="0"/>
              </a:rPr>
              <a:t>#pulses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376246" y="0"/>
            <a:ext cx="4506362" cy="338554"/>
          </a:xfrm>
          <a:prstGeom prst="rect">
            <a:avLst/>
          </a:prstGeom>
          <a:noFill/>
          <a:ln w="9525">
            <a:noFill/>
            <a:miter lim="800000"/>
            <a:headEnd/>
            <a:tailEnd/>
          </a:ln>
          <a:effectLst/>
        </p:spPr>
        <p:txBody>
          <a:bodyPr wrap="none">
            <a:spAutoFit/>
          </a:bodyPr>
          <a:lstStyle/>
          <a:p>
            <a:r>
              <a:rPr lang="en-US" sz="1600">
                <a:latin typeface="Comic Sans MS" pitchFamily="66" charset="0"/>
              </a:rPr>
              <a:t>PETS high power production at CERN (TBTS)</a:t>
            </a:r>
          </a:p>
        </p:txBody>
      </p:sp>
      <p:graphicFrame>
        <p:nvGraphicFramePr>
          <p:cNvPr id="3075" name="Group 3"/>
          <p:cNvGraphicFramePr>
            <a:graphicFrameLocks noGrp="1"/>
          </p:cNvGraphicFramePr>
          <p:nvPr/>
        </p:nvGraphicFramePr>
        <p:xfrm>
          <a:off x="492369" y="5334000"/>
          <a:ext cx="3376246" cy="1280160"/>
        </p:xfrm>
        <a:graphic>
          <a:graphicData uri="http://schemas.openxmlformats.org/drawingml/2006/table">
            <a:tbl>
              <a:tblPr/>
              <a:tblGrid>
                <a:gridCol w="1521069"/>
                <a:gridCol w="448408"/>
                <a:gridCol w="422031"/>
                <a:gridCol w="492369"/>
                <a:gridCol w="492369"/>
              </a:tblGrid>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cs typeface="Times New Roman" pitchFamily="18" charset="0"/>
                        </a:rPr>
                        <a:t>Operation  mode</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0000FF"/>
                          </a:solidFill>
                          <a:effectLst/>
                          <a:latin typeface="Comic Sans MS" pitchFamily="66" charset="0"/>
                          <a:cs typeface="Times New Roman" pitchFamily="18" charset="0"/>
                        </a:rPr>
                        <a:t>#1</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339966"/>
                          </a:solidFill>
                          <a:effectLst/>
                          <a:latin typeface="Comic Sans MS" pitchFamily="66" charset="0"/>
                          <a:cs typeface="Times New Roman" pitchFamily="18" charset="0"/>
                        </a:rPr>
                        <a:t>#2</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FF0000"/>
                          </a:solidFill>
                          <a:effectLst/>
                          <a:latin typeface="Comic Sans MS" pitchFamily="66" charset="0"/>
                          <a:cs typeface="Times New Roman" pitchFamily="18" charset="0"/>
                        </a:rPr>
                        <a:t>#3</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1" i="0" u="none" strike="noStrike" cap="none" normalizeH="0" baseline="0" smtClean="0">
                          <a:ln>
                            <a:noFill/>
                          </a:ln>
                          <a:solidFill>
                            <a:schemeClr val="tx1"/>
                          </a:solidFill>
                          <a:effectLst/>
                          <a:latin typeface="Comic Sans MS" pitchFamily="66" charset="0"/>
                        </a:rPr>
                        <a:t>CLIC</a:t>
                      </a: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2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cs typeface="Times New Roman" pitchFamily="18" charset="0"/>
                        </a:rPr>
                        <a:t>Current, A</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0000FF"/>
                          </a:solidFill>
                          <a:effectLst/>
                          <a:latin typeface="Comic Sans MS" pitchFamily="66" charset="0"/>
                          <a:cs typeface="Times New Roman" pitchFamily="18" charset="0"/>
                        </a:rPr>
                        <a:t>&lt;30</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339966"/>
                          </a:solidFill>
                          <a:effectLst/>
                          <a:latin typeface="Comic Sans MS" pitchFamily="66" charset="0"/>
                          <a:cs typeface="Times New Roman" pitchFamily="18" charset="0"/>
                        </a:rPr>
                        <a:t>14</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FF0000"/>
                          </a:solidFill>
                          <a:effectLst/>
                          <a:latin typeface="Comic Sans MS" pitchFamily="66" charset="0"/>
                          <a:cs typeface="Times New Roman" pitchFamily="18" charset="0"/>
                        </a:rPr>
                        <a:t>4</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rPr>
                        <a:t>101</a:t>
                      </a: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cs typeface="Times New Roman" pitchFamily="18" charset="0"/>
                        </a:rPr>
                        <a:t>Pulse length, ns</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0000FF"/>
                          </a:solidFill>
                          <a:effectLst/>
                          <a:latin typeface="Comic Sans MS" pitchFamily="66" charset="0"/>
                          <a:cs typeface="Times New Roman" pitchFamily="18" charset="0"/>
                        </a:rPr>
                        <a:t>140</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339966"/>
                          </a:solidFill>
                          <a:effectLst/>
                          <a:latin typeface="Comic Sans MS" pitchFamily="66" charset="0"/>
                          <a:cs typeface="Times New Roman" pitchFamily="18" charset="0"/>
                        </a:rPr>
                        <a:t>&lt;240</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FF0000"/>
                          </a:solidFill>
                          <a:effectLst/>
                          <a:latin typeface="Comic Sans MS" pitchFamily="66" charset="0"/>
                          <a:cs typeface="Times New Roman" pitchFamily="18" charset="0"/>
                        </a:rPr>
                        <a:t>&lt;1200</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rPr>
                        <a:t>240</a:t>
                      </a: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cs typeface="Times New Roman" pitchFamily="18" charset="0"/>
                        </a:rPr>
                        <a:t>Bunch Frequency, GHz</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0000FF"/>
                          </a:solidFill>
                          <a:effectLst/>
                          <a:latin typeface="Comic Sans MS" pitchFamily="66" charset="0"/>
                          <a:cs typeface="Times New Roman" pitchFamily="18" charset="0"/>
                        </a:rPr>
                        <a:t>12</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339966"/>
                          </a:solidFill>
                          <a:effectLst/>
                          <a:latin typeface="Comic Sans MS" pitchFamily="66" charset="0"/>
                          <a:cs typeface="Times New Roman" pitchFamily="18" charset="0"/>
                        </a:rPr>
                        <a:t>12</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FF0000"/>
                          </a:solidFill>
                          <a:effectLst/>
                          <a:latin typeface="Comic Sans MS" pitchFamily="66" charset="0"/>
                          <a:cs typeface="Times New Roman" pitchFamily="18" charset="0"/>
                        </a:rPr>
                        <a:t>3</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rPr>
                        <a:t>12</a:t>
                      </a: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cs typeface="Times New Roman" pitchFamily="18" charset="0"/>
                        </a:rPr>
                        <a:t>PETS power (12 GHz), MW</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0000FF"/>
                          </a:solidFill>
                          <a:effectLst/>
                          <a:latin typeface="Comic Sans MS" pitchFamily="66" charset="0"/>
                          <a:cs typeface="Times New Roman" pitchFamily="18" charset="0"/>
                        </a:rPr>
                        <a:t>&lt;280</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339966"/>
                          </a:solidFill>
                          <a:effectLst/>
                          <a:latin typeface="Comic Sans MS" pitchFamily="66" charset="0"/>
                          <a:cs typeface="Times New Roman" pitchFamily="18" charset="0"/>
                        </a:rPr>
                        <a:t>61</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rgbClr val="FF0000"/>
                          </a:solidFill>
                          <a:effectLst/>
                          <a:latin typeface="Comic Sans MS" pitchFamily="66" charset="0"/>
                          <a:cs typeface="Times New Roman" pitchFamily="18" charset="0"/>
                        </a:rPr>
                        <a:t>5</a:t>
                      </a:r>
                      <a:endParaRPr kumimoji="0" lang="en-GB" sz="1800" b="0" i="0" u="none" strike="noStrike" cap="none" normalizeH="0" baseline="0" smtClean="0">
                        <a:ln>
                          <a:noFill/>
                        </a:ln>
                        <a:solidFill>
                          <a:schemeClr val="tx1"/>
                        </a:solidFill>
                        <a:effectLst/>
                        <a:latin typeface="Comic Sans MS" pitchFamily="66" charset="0"/>
                      </a:endParaRP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900" b="0" i="0" u="none" strike="noStrike" cap="none" normalizeH="0" baseline="0" smtClean="0">
                          <a:ln>
                            <a:noFill/>
                          </a:ln>
                          <a:solidFill>
                            <a:schemeClr val="tx1"/>
                          </a:solidFill>
                          <a:effectLst/>
                          <a:latin typeface="Comic Sans MS" pitchFamily="66" charset="0"/>
                        </a:rPr>
                        <a:t>135</a:t>
                      </a:r>
                    </a:p>
                  </a:txBody>
                  <a:tcPr marL="84406" marR="844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pSp>
        <p:nvGrpSpPr>
          <p:cNvPr id="2" name="Group 41"/>
          <p:cNvGrpSpPr>
            <a:grpSpLocks/>
          </p:cNvGrpSpPr>
          <p:nvPr/>
        </p:nvGrpSpPr>
        <p:grpSpPr bwMode="auto">
          <a:xfrm>
            <a:off x="562708" y="914400"/>
            <a:ext cx="2883877" cy="3505200"/>
            <a:chOff x="432" y="1488"/>
            <a:chExt cx="2016" cy="2257"/>
          </a:xfrm>
        </p:grpSpPr>
        <p:sp>
          <p:nvSpPr>
            <p:cNvPr id="3114" name="Rectangle 42"/>
            <p:cNvSpPr>
              <a:spLocks noChangeArrowheads="1"/>
            </p:cNvSpPr>
            <p:nvPr/>
          </p:nvSpPr>
          <p:spPr bwMode="auto">
            <a:xfrm>
              <a:off x="482" y="1848"/>
              <a:ext cx="151" cy="91"/>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15" name="Line 43"/>
            <p:cNvSpPr>
              <a:spLocks noChangeShapeType="1"/>
            </p:cNvSpPr>
            <p:nvPr/>
          </p:nvSpPr>
          <p:spPr bwMode="auto">
            <a:xfrm>
              <a:off x="633" y="1893"/>
              <a:ext cx="249" cy="0"/>
            </a:xfrm>
            <a:prstGeom prst="line">
              <a:avLst/>
            </a:prstGeom>
            <a:noFill/>
            <a:ln w="28575">
              <a:solidFill>
                <a:srgbClr val="0000FF"/>
              </a:solidFill>
              <a:round/>
              <a:headEnd/>
              <a:tailEnd/>
            </a:ln>
            <a:effectLst/>
          </p:spPr>
          <p:txBody>
            <a:bodyPr/>
            <a:lstStyle/>
            <a:p>
              <a:endParaRPr lang="en-US"/>
            </a:p>
          </p:txBody>
        </p:sp>
        <p:sp>
          <p:nvSpPr>
            <p:cNvPr id="3116" name="Line 44"/>
            <p:cNvSpPr>
              <a:spLocks noChangeShapeType="1"/>
            </p:cNvSpPr>
            <p:nvPr/>
          </p:nvSpPr>
          <p:spPr bwMode="auto">
            <a:xfrm flipV="1">
              <a:off x="882" y="1848"/>
              <a:ext cx="51" cy="45"/>
            </a:xfrm>
            <a:prstGeom prst="line">
              <a:avLst/>
            </a:prstGeom>
            <a:noFill/>
            <a:ln w="28575">
              <a:solidFill>
                <a:srgbClr val="0000FF"/>
              </a:solidFill>
              <a:round/>
              <a:headEnd/>
              <a:tailEnd/>
            </a:ln>
            <a:effectLst/>
          </p:spPr>
          <p:txBody>
            <a:bodyPr/>
            <a:lstStyle/>
            <a:p>
              <a:endParaRPr lang="en-US"/>
            </a:p>
          </p:txBody>
        </p:sp>
        <p:sp>
          <p:nvSpPr>
            <p:cNvPr id="3117" name="Line 45"/>
            <p:cNvSpPr>
              <a:spLocks noChangeShapeType="1"/>
            </p:cNvSpPr>
            <p:nvPr/>
          </p:nvSpPr>
          <p:spPr bwMode="auto">
            <a:xfrm>
              <a:off x="933" y="1848"/>
              <a:ext cx="200" cy="0"/>
            </a:xfrm>
            <a:prstGeom prst="line">
              <a:avLst/>
            </a:prstGeom>
            <a:noFill/>
            <a:ln w="28575">
              <a:solidFill>
                <a:srgbClr val="0000FF"/>
              </a:solidFill>
              <a:round/>
              <a:headEnd/>
              <a:tailEnd/>
            </a:ln>
            <a:effectLst/>
          </p:spPr>
          <p:txBody>
            <a:bodyPr/>
            <a:lstStyle/>
            <a:p>
              <a:endParaRPr lang="en-US"/>
            </a:p>
          </p:txBody>
        </p:sp>
        <p:sp>
          <p:nvSpPr>
            <p:cNvPr id="3118" name="Line 46"/>
            <p:cNvSpPr>
              <a:spLocks noChangeShapeType="1"/>
            </p:cNvSpPr>
            <p:nvPr/>
          </p:nvSpPr>
          <p:spPr bwMode="auto">
            <a:xfrm>
              <a:off x="1133" y="1848"/>
              <a:ext cx="51" cy="45"/>
            </a:xfrm>
            <a:prstGeom prst="line">
              <a:avLst/>
            </a:prstGeom>
            <a:noFill/>
            <a:ln w="28575">
              <a:solidFill>
                <a:srgbClr val="0000FF"/>
              </a:solidFill>
              <a:round/>
              <a:headEnd/>
              <a:tailEnd/>
            </a:ln>
            <a:effectLst/>
          </p:spPr>
          <p:txBody>
            <a:bodyPr/>
            <a:lstStyle/>
            <a:p>
              <a:endParaRPr lang="en-US"/>
            </a:p>
          </p:txBody>
        </p:sp>
        <p:sp>
          <p:nvSpPr>
            <p:cNvPr id="3119" name="Line 47"/>
            <p:cNvSpPr>
              <a:spLocks noChangeShapeType="1"/>
            </p:cNvSpPr>
            <p:nvPr/>
          </p:nvSpPr>
          <p:spPr bwMode="auto">
            <a:xfrm>
              <a:off x="1184" y="1893"/>
              <a:ext cx="400" cy="0"/>
            </a:xfrm>
            <a:prstGeom prst="line">
              <a:avLst/>
            </a:prstGeom>
            <a:noFill/>
            <a:ln w="28575">
              <a:solidFill>
                <a:srgbClr val="0000FF"/>
              </a:solidFill>
              <a:round/>
              <a:headEnd/>
              <a:tailEnd/>
            </a:ln>
            <a:effectLst/>
          </p:spPr>
          <p:txBody>
            <a:bodyPr/>
            <a:lstStyle/>
            <a:p>
              <a:endParaRPr lang="en-US"/>
            </a:p>
          </p:txBody>
        </p:sp>
        <p:sp>
          <p:nvSpPr>
            <p:cNvPr id="3120" name="Oval 48"/>
            <p:cNvSpPr>
              <a:spLocks noChangeArrowheads="1"/>
            </p:cNvSpPr>
            <p:nvPr/>
          </p:nvSpPr>
          <p:spPr bwMode="auto">
            <a:xfrm>
              <a:off x="1184" y="1624"/>
              <a:ext cx="349" cy="269"/>
            </a:xfrm>
            <a:prstGeom prst="ellipse">
              <a:avLst/>
            </a:prstGeom>
            <a:solidFill>
              <a:schemeClr val="bg1"/>
            </a:solidFill>
            <a:ln w="28575">
              <a:solidFill>
                <a:srgbClr val="0000FF"/>
              </a:solidFill>
              <a:round/>
              <a:headEnd/>
              <a:tailEnd/>
            </a:ln>
            <a:effectLst/>
          </p:spPr>
          <p:txBody>
            <a:bodyPr wrap="none" anchor="ctr"/>
            <a:lstStyle/>
            <a:p>
              <a:endParaRPr lang="en-US"/>
            </a:p>
          </p:txBody>
        </p:sp>
        <p:sp>
          <p:nvSpPr>
            <p:cNvPr id="3121" name="Arc 49"/>
            <p:cNvSpPr>
              <a:spLocks/>
            </p:cNvSpPr>
            <p:nvPr/>
          </p:nvSpPr>
          <p:spPr bwMode="auto">
            <a:xfrm flipV="1">
              <a:off x="1584" y="1759"/>
              <a:ext cx="151" cy="13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00FF"/>
              </a:solidFill>
              <a:round/>
              <a:headEnd/>
              <a:tailEnd/>
            </a:ln>
            <a:effectLst/>
          </p:spPr>
          <p:txBody>
            <a:bodyPr wrap="none" anchor="ctr"/>
            <a:lstStyle/>
            <a:p>
              <a:endParaRPr lang="en-US"/>
            </a:p>
          </p:txBody>
        </p:sp>
        <p:sp>
          <p:nvSpPr>
            <p:cNvPr id="3122" name="Arc 50"/>
            <p:cNvSpPr>
              <a:spLocks/>
            </p:cNvSpPr>
            <p:nvPr/>
          </p:nvSpPr>
          <p:spPr bwMode="auto">
            <a:xfrm flipH="1">
              <a:off x="1733" y="1579"/>
              <a:ext cx="302" cy="180"/>
            </a:xfrm>
            <a:custGeom>
              <a:avLst/>
              <a:gdLst>
                <a:gd name="G0" fmla="+- 424 0 0"/>
                <a:gd name="G1" fmla="+- 21600 0 0"/>
                <a:gd name="G2" fmla="+- 21600 0 0"/>
                <a:gd name="T0" fmla="*/ 0 w 22024"/>
                <a:gd name="T1" fmla="*/ 4 h 21600"/>
                <a:gd name="T2" fmla="*/ 22024 w 22024"/>
                <a:gd name="T3" fmla="*/ 21600 h 21600"/>
                <a:gd name="T4" fmla="*/ 424 w 22024"/>
                <a:gd name="T5" fmla="*/ 21600 h 21600"/>
              </a:gdLst>
              <a:ahLst/>
              <a:cxnLst>
                <a:cxn ang="0">
                  <a:pos x="T0" y="T1"/>
                </a:cxn>
                <a:cxn ang="0">
                  <a:pos x="T2" y="T3"/>
                </a:cxn>
                <a:cxn ang="0">
                  <a:pos x="T4" y="T5"/>
                </a:cxn>
              </a:cxnLst>
              <a:rect l="0" t="0" r="r" b="b"/>
              <a:pathLst>
                <a:path w="22024" h="21600" fill="none" extrusionOk="0">
                  <a:moveTo>
                    <a:pt x="0" y="4"/>
                  </a:moveTo>
                  <a:cubicBezTo>
                    <a:pt x="141" y="1"/>
                    <a:pt x="282" y="-1"/>
                    <a:pt x="424" y="0"/>
                  </a:cubicBezTo>
                  <a:cubicBezTo>
                    <a:pt x="12353" y="0"/>
                    <a:pt x="22024" y="9670"/>
                    <a:pt x="22024" y="21600"/>
                  </a:cubicBezTo>
                </a:path>
                <a:path w="22024" h="21600" stroke="0" extrusionOk="0">
                  <a:moveTo>
                    <a:pt x="0" y="4"/>
                  </a:moveTo>
                  <a:cubicBezTo>
                    <a:pt x="141" y="1"/>
                    <a:pt x="282" y="-1"/>
                    <a:pt x="424" y="0"/>
                  </a:cubicBezTo>
                  <a:cubicBezTo>
                    <a:pt x="12353" y="0"/>
                    <a:pt x="22024" y="9670"/>
                    <a:pt x="22024" y="21600"/>
                  </a:cubicBezTo>
                  <a:lnTo>
                    <a:pt x="424" y="21600"/>
                  </a:lnTo>
                  <a:close/>
                </a:path>
              </a:pathLst>
            </a:custGeom>
            <a:noFill/>
            <a:ln w="28575">
              <a:solidFill>
                <a:srgbClr val="0000FF"/>
              </a:solidFill>
              <a:round/>
              <a:headEnd/>
              <a:tailEnd/>
            </a:ln>
            <a:effectLst/>
          </p:spPr>
          <p:txBody>
            <a:bodyPr wrap="none" anchor="ctr"/>
            <a:lstStyle/>
            <a:p>
              <a:endParaRPr lang="en-US"/>
            </a:p>
          </p:txBody>
        </p:sp>
        <p:sp>
          <p:nvSpPr>
            <p:cNvPr id="3123" name="Oval 51"/>
            <p:cNvSpPr>
              <a:spLocks noChangeArrowheads="1"/>
            </p:cNvSpPr>
            <p:nvPr/>
          </p:nvSpPr>
          <p:spPr bwMode="auto">
            <a:xfrm>
              <a:off x="1784" y="1579"/>
              <a:ext cx="601" cy="541"/>
            </a:xfrm>
            <a:prstGeom prst="ellipse">
              <a:avLst/>
            </a:prstGeom>
            <a:noFill/>
            <a:ln w="28575">
              <a:solidFill>
                <a:srgbClr val="0000FF"/>
              </a:solidFill>
              <a:round/>
              <a:headEnd/>
              <a:tailEnd/>
            </a:ln>
            <a:effectLst/>
          </p:spPr>
          <p:txBody>
            <a:bodyPr wrap="none" anchor="ctr"/>
            <a:lstStyle/>
            <a:p>
              <a:endParaRPr lang="en-US"/>
            </a:p>
          </p:txBody>
        </p:sp>
        <p:sp>
          <p:nvSpPr>
            <p:cNvPr id="3124" name="Rectangle 52"/>
            <p:cNvSpPr>
              <a:spLocks noChangeArrowheads="1"/>
            </p:cNvSpPr>
            <p:nvPr/>
          </p:nvSpPr>
          <p:spPr bwMode="auto">
            <a:xfrm>
              <a:off x="1333" y="2120"/>
              <a:ext cx="200" cy="44"/>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25" name="Line 53"/>
            <p:cNvSpPr>
              <a:spLocks noChangeShapeType="1"/>
            </p:cNvSpPr>
            <p:nvPr/>
          </p:nvSpPr>
          <p:spPr bwMode="auto">
            <a:xfrm flipH="1">
              <a:off x="1533" y="2120"/>
              <a:ext cx="552" cy="0"/>
            </a:xfrm>
            <a:prstGeom prst="line">
              <a:avLst/>
            </a:prstGeom>
            <a:noFill/>
            <a:ln w="28575">
              <a:solidFill>
                <a:srgbClr val="0000FF"/>
              </a:solidFill>
              <a:round/>
              <a:headEnd/>
              <a:tailEnd/>
            </a:ln>
            <a:effectLst/>
          </p:spPr>
          <p:txBody>
            <a:bodyPr/>
            <a:lstStyle/>
            <a:p>
              <a:endParaRPr lang="en-US"/>
            </a:p>
          </p:txBody>
        </p:sp>
        <p:sp>
          <p:nvSpPr>
            <p:cNvPr id="3126" name="Line 54"/>
            <p:cNvSpPr>
              <a:spLocks noChangeShapeType="1"/>
            </p:cNvSpPr>
            <p:nvPr/>
          </p:nvSpPr>
          <p:spPr bwMode="auto">
            <a:xfrm>
              <a:off x="682" y="1804"/>
              <a:ext cx="0" cy="0"/>
            </a:xfrm>
            <a:prstGeom prst="line">
              <a:avLst/>
            </a:prstGeom>
            <a:noFill/>
            <a:ln w="28575">
              <a:solidFill>
                <a:srgbClr val="0000FF"/>
              </a:solidFill>
              <a:round/>
              <a:headEnd/>
              <a:tailEnd/>
            </a:ln>
            <a:effectLst/>
          </p:spPr>
          <p:txBody>
            <a:bodyPr/>
            <a:lstStyle/>
            <a:p>
              <a:endParaRPr lang="en-US"/>
            </a:p>
          </p:txBody>
        </p:sp>
        <p:sp>
          <p:nvSpPr>
            <p:cNvPr id="3127" name="Text Box 55"/>
            <p:cNvSpPr txBox="1">
              <a:spLocks noChangeArrowheads="1"/>
            </p:cNvSpPr>
            <p:nvPr/>
          </p:nvSpPr>
          <p:spPr bwMode="auto">
            <a:xfrm>
              <a:off x="633" y="1756"/>
              <a:ext cx="353" cy="178"/>
            </a:xfrm>
            <a:prstGeom prst="rect">
              <a:avLst/>
            </a:prstGeom>
            <a:noFill/>
            <a:ln w="9525">
              <a:noFill/>
              <a:miter lim="800000"/>
              <a:headEnd/>
              <a:tailEnd/>
            </a:ln>
            <a:effectLst/>
          </p:spPr>
          <p:txBody>
            <a:bodyPr wrap="none">
              <a:spAutoFit/>
            </a:bodyPr>
            <a:lstStyle/>
            <a:p>
              <a:r>
                <a:rPr lang="en-US" sz="1200">
                  <a:latin typeface="Comic Sans MS" pitchFamily="66" charset="0"/>
                </a:rPr>
                <a:t>DBA</a:t>
              </a:r>
            </a:p>
          </p:txBody>
        </p:sp>
        <p:sp>
          <p:nvSpPr>
            <p:cNvPr id="3128" name="Text Box 56"/>
            <p:cNvSpPr txBox="1">
              <a:spLocks noChangeArrowheads="1"/>
            </p:cNvSpPr>
            <p:nvPr/>
          </p:nvSpPr>
          <p:spPr bwMode="auto">
            <a:xfrm>
              <a:off x="1884" y="1666"/>
              <a:ext cx="261" cy="178"/>
            </a:xfrm>
            <a:prstGeom prst="rect">
              <a:avLst/>
            </a:prstGeom>
            <a:noFill/>
            <a:ln w="9525">
              <a:noFill/>
              <a:miter lim="800000"/>
              <a:headEnd/>
              <a:tailEnd/>
            </a:ln>
            <a:effectLst/>
          </p:spPr>
          <p:txBody>
            <a:bodyPr wrap="none">
              <a:spAutoFit/>
            </a:bodyPr>
            <a:lstStyle/>
            <a:p>
              <a:r>
                <a:rPr lang="en-US" sz="1200">
                  <a:latin typeface="Comic Sans MS" pitchFamily="66" charset="0"/>
                </a:rPr>
                <a:t>CR</a:t>
              </a:r>
            </a:p>
          </p:txBody>
        </p:sp>
        <p:sp>
          <p:nvSpPr>
            <p:cNvPr id="3129" name="Text Box 57"/>
            <p:cNvSpPr txBox="1">
              <a:spLocks noChangeArrowheads="1"/>
            </p:cNvSpPr>
            <p:nvPr/>
          </p:nvSpPr>
          <p:spPr bwMode="auto">
            <a:xfrm>
              <a:off x="1184" y="1666"/>
              <a:ext cx="266" cy="178"/>
            </a:xfrm>
            <a:prstGeom prst="rect">
              <a:avLst/>
            </a:prstGeom>
            <a:noFill/>
            <a:ln w="9525">
              <a:noFill/>
              <a:miter lim="800000"/>
              <a:headEnd/>
              <a:tailEnd/>
            </a:ln>
            <a:effectLst/>
          </p:spPr>
          <p:txBody>
            <a:bodyPr wrap="none">
              <a:spAutoFit/>
            </a:bodyPr>
            <a:lstStyle/>
            <a:p>
              <a:r>
                <a:rPr lang="en-US" sz="1200">
                  <a:latin typeface="Comic Sans MS" pitchFamily="66" charset="0"/>
                </a:rPr>
                <a:t>DL</a:t>
              </a:r>
            </a:p>
          </p:txBody>
        </p:sp>
        <p:sp>
          <p:nvSpPr>
            <p:cNvPr id="3130" name="Text Box 58"/>
            <p:cNvSpPr txBox="1">
              <a:spLocks noChangeArrowheads="1"/>
            </p:cNvSpPr>
            <p:nvPr/>
          </p:nvSpPr>
          <p:spPr bwMode="auto">
            <a:xfrm>
              <a:off x="1233" y="1997"/>
              <a:ext cx="368" cy="159"/>
            </a:xfrm>
            <a:prstGeom prst="rect">
              <a:avLst/>
            </a:prstGeom>
            <a:noFill/>
            <a:ln w="9525">
              <a:noFill/>
              <a:miter lim="800000"/>
              <a:headEnd/>
              <a:tailEnd/>
            </a:ln>
            <a:effectLst/>
          </p:spPr>
          <p:txBody>
            <a:bodyPr wrap="none">
              <a:spAutoFit/>
            </a:bodyPr>
            <a:lstStyle/>
            <a:p>
              <a:r>
                <a:rPr lang="en-US" sz="1000">
                  <a:latin typeface="Comic Sans MS" pitchFamily="66" charset="0"/>
                </a:rPr>
                <a:t>TBTS</a:t>
              </a:r>
            </a:p>
          </p:txBody>
        </p:sp>
        <p:sp>
          <p:nvSpPr>
            <p:cNvPr id="3131" name="Text Box 59"/>
            <p:cNvSpPr txBox="1">
              <a:spLocks noChangeArrowheads="1"/>
            </p:cNvSpPr>
            <p:nvPr/>
          </p:nvSpPr>
          <p:spPr bwMode="auto">
            <a:xfrm>
              <a:off x="879" y="2016"/>
              <a:ext cx="535" cy="177"/>
            </a:xfrm>
            <a:prstGeom prst="rect">
              <a:avLst/>
            </a:prstGeom>
            <a:noFill/>
            <a:ln w="9525">
              <a:noFill/>
              <a:miter lim="800000"/>
              <a:headEnd/>
              <a:tailEnd/>
            </a:ln>
            <a:effectLst/>
          </p:spPr>
          <p:txBody>
            <a:bodyPr>
              <a:spAutoFit/>
            </a:bodyPr>
            <a:lstStyle/>
            <a:p>
              <a:r>
                <a:rPr lang="en-US" sz="1200" b="1">
                  <a:solidFill>
                    <a:schemeClr val="bg2"/>
                  </a:solidFill>
                  <a:latin typeface="Comic Sans MS" pitchFamily="66" charset="0"/>
                </a:rPr>
                <a:t>CLEX</a:t>
              </a:r>
            </a:p>
          </p:txBody>
        </p:sp>
        <p:grpSp>
          <p:nvGrpSpPr>
            <p:cNvPr id="3" name="Group 60"/>
            <p:cNvGrpSpPr>
              <a:grpSpLocks/>
            </p:cNvGrpSpPr>
            <p:nvPr/>
          </p:nvGrpSpPr>
          <p:grpSpPr bwMode="auto">
            <a:xfrm>
              <a:off x="432" y="1488"/>
              <a:ext cx="2003" cy="721"/>
              <a:chOff x="1200" y="2592"/>
              <a:chExt cx="1920" cy="768"/>
            </a:xfrm>
          </p:grpSpPr>
          <p:sp>
            <p:nvSpPr>
              <p:cNvPr id="3133" name="Rectangle 61"/>
              <p:cNvSpPr>
                <a:spLocks noChangeArrowheads="1"/>
              </p:cNvSpPr>
              <p:nvPr/>
            </p:nvSpPr>
            <p:spPr bwMode="auto">
              <a:xfrm>
                <a:off x="1632" y="3120"/>
                <a:ext cx="816" cy="240"/>
              </a:xfrm>
              <a:prstGeom prst="rect">
                <a:avLst/>
              </a:prstGeom>
              <a:noFill/>
              <a:ln w="9525">
                <a:solidFill>
                  <a:schemeClr val="tx2"/>
                </a:solidFill>
                <a:miter lim="800000"/>
                <a:headEnd/>
                <a:tailEnd/>
              </a:ln>
              <a:effectLst/>
            </p:spPr>
            <p:txBody>
              <a:bodyPr wrap="none" anchor="ctr"/>
              <a:lstStyle/>
              <a:p>
                <a:endParaRPr lang="en-US"/>
              </a:p>
            </p:txBody>
          </p:sp>
          <p:sp>
            <p:nvSpPr>
              <p:cNvPr id="3134" name="Rectangle 62"/>
              <p:cNvSpPr>
                <a:spLocks noChangeArrowheads="1"/>
              </p:cNvSpPr>
              <p:nvPr/>
            </p:nvSpPr>
            <p:spPr bwMode="auto">
              <a:xfrm>
                <a:off x="1200" y="3120"/>
                <a:ext cx="432" cy="14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135" name="Line 63"/>
              <p:cNvSpPr>
                <a:spLocks noChangeShapeType="1"/>
              </p:cNvSpPr>
              <p:nvPr/>
            </p:nvSpPr>
            <p:spPr bwMode="auto">
              <a:xfrm flipV="1">
                <a:off x="1200" y="2880"/>
                <a:ext cx="0" cy="288"/>
              </a:xfrm>
              <a:prstGeom prst="line">
                <a:avLst/>
              </a:prstGeom>
              <a:noFill/>
              <a:ln w="9525">
                <a:solidFill>
                  <a:schemeClr val="tx1"/>
                </a:solidFill>
                <a:round/>
                <a:headEnd/>
                <a:tailEnd/>
              </a:ln>
              <a:effectLst/>
            </p:spPr>
            <p:txBody>
              <a:bodyPr/>
              <a:lstStyle/>
              <a:p>
                <a:endParaRPr lang="en-US"/>
              </a:p>
            </p:txBody>
          </p:sp>
          <p:sp>
            <p:nvSpPr>
              <p:cNvPr id="3136" name="Line 64"/>
              <p:cNvSpPr>
                <a:spLocks noChangeShapeType="1"/>
              </p:cNvSpPr>
              <p:nvPr/>
            </p:nvSpPr>
            <p:spPr bwMode="auto">
              <a:xfrm>
                <a:off x="3120" y="2592"/>
                <a:ext cx="0" cy="768"/>
              </a:xfrm>
              <a:prstGeom prst="line">
                <a:avLst/>
              </a:prstGeom>
              <a:noFill/>
              <a:ln w="9525">
                <a:solidFill>
                  <a:schemeClr val="tx1"/>
                </a:solidFill>
                <a:round/>
                <a:headEnd/>
                <a:tailEnd/>
              </a:ln>
              <a:effectLst/>
            </p:spPr>
            <p:txBody>
              <a:bodyPr/>
              <a:lstStyle/>
              <a:p>
                <a:endParaRPr lang="en-US"/>
              </a:p>
            </p:txBody>
          </p:sp>
          <p:sp>
            <p:nvSpPr>
              <p:cNvPr id="3137" name="Line 65"/>
              <p:cNvSpPr>
                <a:spLocks noChangeShapeType="1"/>
              </p:cNvSpPr>
              <p:nvPr/>
            </p:nvSpPr>
            <p:spPr bwMode="auto">
              <a:xfrm>
                <a:off x="2448" y="3360"/>
                <a:ext cx="672" cy="0"/>
              </a:xfrm>
              <a:prstGeom prst="line">
                <a:avLst/>
              </a:prstGeom>
              <a:noFill/>
              <a:ln w="9525">
                <a:solidFill>
                  <a:schemeClr val="tx1"/>
                </a:solidFill>
                <a:round/>
                <a:headEnd/>
                <a:tailEnd/>
              </a:ln>
              <a:effectLst/>
            </p:spPr>
            <p:txBody>
              <a:bodyPr/>
              <a:lstStyle/>
              <a:p>
                <a:endParaRPr lang="en-US"/>
              </a:p>
            </p:txBody>
          </p:sp>
          <p:sp>
            <p:nvSpPr>
              <p:cNvPr id="3138" name="Line 66"/>
              <p:cNvSpPr>
                <a:spLocks noChangeShapeType="1"/>
              </p:cNvSpPr>
              <p:nvPr/>
            </p:nvSpPr>
            <p:spPr bwMode="auto">
              <a:xfrm>
                <a:off x="1200" y="2880"/>
                <a:ext cx="624" cy="0"/>
              </a:xfrm>
              <a:prstGeom prst="line">
                <a:avLst/>
              </a:prstGeom>
              <a:noFill/>
              <a:ln w="9525">
                <a:solidFill>
                  <a:schemeClr val="tx1"/>
                </a:solidFill>
                <a:round/>
                <a:headEnd/>
                <a:tailEnd/>
              </a:ln>
              <a:effectLst/>
            </p:spPr>
            <p:txBody>
              <a:bodyPr/>
              <a:lstStyle/>
              <a:p>
                <a:endParaRPr lang="en-US"/>
              </a:p>
            </p:txBody>
          </p:sp>
          <p:sp>
            <p:nvSpPr>
              <p:cNvPr id="3139" name="Line 67"/>
              <p:cNvSpPr>
                <a:spLocks noChangeShapeType="1"/>
              </p:cNvSpPr>
              <p:nvPr/>
            </p:nvSpPr>
            <p:spPr bwMode="auto">
              <a:xfrm flipV="1">
                <a:off x="1824" y="2592"/>
                <a:ext cx="0" cy="288"/>
              </a:xfrm>
              <a:prstGeom prst="line">
                <a:avLst/>
              </a:prstGeom>
              <a:noFill/>
              <a:ln w="9525">
                <a:solidFill>
                  <a:schemeClr val="tx1"/>
                </a:solidFill>
                <a:round/>
                <a:headEnd/>
                <a:tailEnd/>
              </a:ln>
              <a:effectLst/>
            </p:spPr>
            <p:txBody>
              <a:bodyPr/>
              <a:lstStyle/>
              <a:p>
                <a:endParaRPr lang="en-US"/>
              </a:p>
            </p:txBody>
          </p:sp>
          <p:sp>
            <p:nvSpPr>
              <p:cNvPr id="3140" name="Line 68"/>
              <p:cNvSpPr>
                <a:spLocks noChangeShapeType="1"/>
              </p:cNvSpPr>
              <p:nvPr/>
            </p:nvSpPr>
            <p:spPr bwMode="auto">
              <a:xfrm>
                <a:off x="1824" y="2592"/>
                <a:ext cx="1296" cy="0"/>
              </a:xfrm>
              <a:prstGeom prst="line">
                <a:avLst/>
              </a:prstGeom>
              <a:noFill/>
              <a:ln w="9525">
                <a:solidFill>
                  <a:schemeClr val="tx1"/>
                </a:solidFill>
                <a:round/>
                <a:headEnd/>
                <a:tailEnd/>
              </a:ln>
              <a:effectLst/>
            </p:spPr>
            <p:txBody>
              <a:bodyPr/>
              <a:lstStyle/>
              <a:p>
                <a:endParaRPr lang="en-US"/>
              </a:p>
            </p:txBody>
          </p:sp>
        </p:grpSp>
        <p:sp>
          <p:nvSpPr>
            <p:cNvPr id="3141" name="Text Box 69"/>
            <p:cNvSpPr txBox="1">
              <a:spLocks noChangeArrowheads="1"/>
            </p:cNvSpPr>
            <p:nvPr/>
          </p:nvSpPr>
          <p:spPr bwMode="auto">
            <a:xfrm>
              <a:off x="1458" y="1488"/>
              <a:ext cx="414" cy="177"/>
            </a:xfrm>
            <a:prstGeom prst="rect">
              <a:avLst/>
            </a:prstGeom>
            <a:noFill/>
            <a:ln w="9525">
              <a:noFill/>
              <a:miter lim="800000"/>
              <a:headEnd/>
              <a:tailEnd/>
            </a:ln>
            <a:effectLst/>
          </p:spPr>
          <p:txBody>
            <a:bodyPr>
              <a:spAutoFit/>
            </a:bodyPr>
            <a:lstStyle/>
            <a:p>
              <a:r>
                <a:rPr lang="en-US" sz="1200" b="1">
                  <a:solidFill>
                    <a:schemeClr val="bg2"/>
                  </a:solidFill>
                  <a:latin typeface="Comic Sans MS" pitchFamily="66" charset="0"/>
                </a:rPr>
                <a:t>CTF3</a:t>
              </a:r>
            </a:p>
          </p:txBody>
        </p:sp>
        <p:sp>
          <p:nvSpPr>
            <p:cNvPr id="3142" name="Text Box 70"/>
            <p:cNvSpPr txBox="1">
              <a:spLocks noChangeArrowheads="1"/>
            </p:cNvSpPr>
            <p:nvPr/>
          </p:nvSpPr>
          <p:spPr bwMode="auto">
            <a:xfrm>
              <a:off x="532" y="1984"/>
              <a:ext cx="428" cy="177"/>
            </a:xfrm>
            <a:prstGeom prst="rect">
              <a:avLst/>
            </a:prstGeom>
            <a:noFill/>
            <a:ln w="9525">
              <a:noFill/>
              <a:miter lim="800000"/>
              <a:headEnd/>
              <a:tailEnd/>
            </a:ln>
            <a:effectLst/>
          </p:spPr>
          <p:txBody>
            <a:bodyPr>
              <a:spAutoFit/>
            </a:bodyPr>
            <a:lstStyle/>
            <a:p>
              <a:r>
                <a:rPr lang="en-US" sz="1200" b="1">
                  <a:solidFill>
                    <a:schemeClr val="bg2"/>
                  </a:solidFill>
                  <a:latin typeface="Comic Sans MS" pitchFamily="66" charset="0"/>
                </a:rPr>
                <a:t>CTF2</a:t>
              </a:r>
            </a:p>
          </p:txBody>
        </p:sp>
        <p:grpSp>
          <p:nvGrpSpPr>
            <p:cNvPr id="4" name="Group 71"/>
            <p:cNvGrpSpPr>
              <a:grpSpLocks/>
            </p:cNvGrpSpPr>
            <p:nvPr/>
          </p:nvGrpSpPr>
          <p:grpSpPr bwMode="auto">
            <a:xfrm>
              <a:off x="1748" y="3069"/>
              <a:ext cx="649" cy="631"/>
              <a:chOff x="3360" y="3216"/>
              <a:chExt cx="624" cy="672"/>
            </a:xfrm>
          </p:grpSpPr>
          <p:sp>
            <p:nvSpPr>
              <p:cNvPr id="3144" name="Oval 72"/>
              <p:cNvSpPr>
                <a:spLocks noChangeArrowheads="1"/>
              </p:cNvSpPr>
              <p:nvPr/>
            </p:nvSpPr>
            <p:spPr bwMode="auto">
              <a:xfrm>
                <a:off x="3408" y="3264"/>
                <a:ext cx="576" cy="576"/>
              </a:xfrm>
              <a:prstGeom prst="ellipse">
                <a:avLst/>
              </a:prstGeom>
              <a:noFill/>
              <a:ln w="28575">
                <a:solidFill>
                  <a:srgbClr val="FF3300"/>
                </a:solidFill>
                <a:round/>
                <a:headEnd/>
                <a:tailEnd/>
              </a:ln>
              <a:effectLst/>
            </p:spPr>
            <p:txBody>
              <a:bodyPr wrap="none" anchor="ctr"/>
              <a:lstStyle/>
              <a:p>
                <a:endParaRPr lang="en-US"/>
              </a:p>
            </p:txBody>
          </p:sp>
          <p:sp>
            <p:nvSpPr>
              <p:cNvPr id="3145" name="Rectangle 73"/>
              <p:cNvSpPr>
                <a:spLocks noChangeArrowheads="1"/>
              </p:cNvSpPr>
              <p:nvPr/>
            </p:nvSpPr>
            <p:spPr bwMode="auto">
              <a:xfrm>
                <a:off x="3360" y="3216"/>
                <a:ext cx="336" cy="672"/>
              </a:xfrm>
              <a:prstGeom prst="rect">
                <a:avLst/>
              </a:prstGeom>
              <a:solidFill>
                <a:schemeClr val="bg1"/>
              </a:solidFill>
              <a:ln w="9525">
                <a:noFill/>
                <a:miter lim="800000"/>
                <a:headEnd/>
                <a:tailEnd/>
              </a:ln>
              <a:effectLst/>
            </p:spPr>
            <p:txBody>
              <a:bodyPr wrap="none" anchor="ctr"/>
              <a:lstStyle/>
              <a:p>
                <a:endParaRPr lang="en-US"/>
              </a:p>
            </p:txBody>
          </p:sp>
        </p:grpSp>
        <p:sp>
          <p:nvSpPr>
            <p:cNvPr id="3146" name="Rectangle 74"/>
            <p:cNvSpPr>
              <a:spLocks noChangeArrowheads="1"/>
            </p:cNvSpPr>
            <p:nvPr/>
          </p:nvSpPr>
          <p:spPr bwMode="auto">
            <a:xfrm>
              <a:off x="495" y="3385"/>
              <a:ext cx="150" cy="89"/>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47" name="Line 75"/>
            <p:cNvSpPr>
              <a:spLocks noChangeShapeType="1"/>
            </p:cNvSpPr>
            <p:nvPr/>
          </p:nvSpPr>
          <p:spPr bwMode="auto">
            <a:xfrm>
              <a:off x="645" y="3429"/>
              <a:ext cx="250" cy="0"/>
            </a:xfrm>
            <a:prstGeom prst="line">
              <a:avLst/>
            </a:prstGeom>
            <a:noFill/>
            <a:ln w="28575">
              <a:solidFill>
                <a:srgbClr val="FF3300"/>
              </a:solidFill>
              <a:round/>
              <a:headEnd/>
              <a:tailEnd/>
            </a:ln>
            <a:effectLst/>
          </p:spPr>
          <p:txBody>
            <a:bodyPr/>
            <a:lstStyle/>
            <a:p>
              <a:endParaRPr lang="en-US"/>
            </a:p>
          </p:txBody>
        </p:sp>
        <p:sp>
          <p:nvSpPr>
            <p:cNvPr id="3148" name="Line 76"/>
            <p:cNvSpPr>
              <a:spLocks noChangeShapeType="1"/>
            </p:cNvSpPr>
            <p:nvPr/>
          </p:nvSpPr>
          <p:spPr bwMode="auto">
            <a:xfrm flipV="1">
              <a:off x="895" y="3385"/>
              <a:ext cx="50" cy="44"/>
            </a:xfrm>
            <a:prstGeom prst="line">
              <a:avLst/>
            </a:prstGeom>
            <a:noFill/>
            <a:ln w="28575">
              <a:solidFill>
                <a:srgbClr val="FF3300"/>
              </a:solidFill>
              <a:round/>
              <a:headEnd/>
              <a:tailEnd/>
            </a:ln>
            <a:effectLst/>
          </p:spPr>
          <p:txBody>
            <a:bodyPr/>
            <a:lstStyle/>
            <a:p>
              <a:endParaRPr lang="en-US"/>
            </a:p>
          </p:txBody>
        </p:sp>
        <p:sp>
          <p:nvSpPr>
            <p:cNvPr id="3149" name="Line 77"/>
            <p:cNvSpPr>
              <a:spLocks noChangeShapeType="1"/>
            </p:cNvSpPr>
            <p:nvPr/>
          </p:nvSpPr>
          <p:spPr bwMode="auto">
            <a:xfrm>
              <a:off x="945" y="3385"/>
              <a:ext cx="201" cy="0"/>
            </a:xfrm>
            <a:prstGeom prst="line">
              <a:avLst/>
            </a:prstGeom>
            <a:noFill/>
            <a:ln w="28575">
              <a:solidFill>
                <a:srgbClr val="FF3300"/>
              </a:solidFill>
              <a:round/>
              <a:headEnd/>
              <a:tailEnd/>
            </a:ln>
            <a:effectLst/>
          </p:spPr>
          <p:txBody>
            <a:bodyPr/>
            <a:lstStyle/>
            <a:p>
              <a:endParaRPr lang="en-US"/>
            </a:p>
          </p:txBody>
        </p:sp>
        <p:sp>
          <p:nvSpPr>
            <p:cNvPr id="3150" name="Line 78"/>
            <p:cNvSpPr>
              <a:spLocks noChangeShapeType="1"/>
            </p:cNvSpPr>
            <p:nvPr/>
          </p:nvSpPr>
          <p:spPr bwMode="auto">
            <a:xfrm>
              <a:off x="1146" y="3385"/>
              <a:ext cx="50" cy="44"/>
            </a:xfrm>
            <a:prstGeom prst="line">
              <a:avLst/>
            </a:prstGeom>
            <a:noFill/>
            <a:ln w="28575">
              <a:solidFill>
                <a:srgbClr val="FF3300"/>
              </a:solidFill>
              <a:round/>
              <a:headEnd/>
              <a:tailEnd/>
            </a:ln>
            <a:effectLst/>
          </p:spPr>
          <p:txBody>
            <a:bodyPr/>
            <a:lstStyle/>
            <a:p>
              <a:endParaRPr lang="en-US"/>
            </a:p>
          </p:txBody>
        </p:sp>
        <p:sp>
          <p:nvSpPr>
            <p:cNvPr id="3151" name="Line 79"/>
            <p:cNvSpPr>
              <a:spLocks noChangeShapeType="1"/>
            </p:cNvSpPr>
            <p:nvPr/>
          </p:nvSpPr>
          <p:spPr bwMode="auto">
            <a:xfrm>
              <a:off x="1196" y="3429"/>
              <a:ext cx="401" cy="0"/>
            </a:xfrm>
            <a:prstGeom prst="line">
              <a:avLst/>
            </a:prstGeom>
            <a:noFill/>
            <a:ln w="28575">
              <a:solidFill>
                <a:srgbClr val="FF3300"/>
              </a:solidFill>
              <a:round/>
              <a:headEnd/>
              <a:tailEnd/>
            </a:ln>
            <a:effectLst/>
          </p:spPr>
          <p:txBody>
            <a:bodyPr/>
            <a:lstStyle/>
            <a:p>
              <a:endParaRPr lang="en-US"/>
            </a:p>
          </p:txBody>
        </p:sp>
        <p:sp>
          <p:nvSpPr>
            <p:cNvPr id="3152" name="Oval 80"/>
            <p:cNvSpPr>
              <a:spLocks noChangeArrowheads="1"/>
            </p:cNvSpPr>
            <p:nvPr/>
          </p:nvSpPr>
          <p:spPr bwMode="auto">
            <a:xfrm>
              <a:off x="1196" y="3158"/>
              <a:ext cx="350" cy="271"/>
            </a:xfrm>
            <a:prstGeom prst="ellipse">
              <a:avLst/>
            </a:prstGeom>
            <a:solidFill>
              <a:schemeClr val="bg1"/>
            </a:solidFill>
            <a:ln w="12700">
              <a:solidFill>
                <a:schemeClr val="tx1"/>
              </a:solidFill>
              <a:prstDash val="dash"/>
              <a:round/>
              <a:headEnd/>
              <a:tailEnd/>
            </a:ln>
            <a:effectLst/>
          </p:spPr>
          <p:txBody>
            <a:bodyPr wrap="none" anchor="ctr"/>
            <a:lstStyle/>
            <a:p>
              <a:endParaRPr lang="en-US"/>
            </a:p>
          </p:txBody>
        </p:sp>
        <p:sp>
          <p:nvSpPr>
            <p:cNvPr id="3153" name="Arc 81"/>
            <p:cNvSpPr>
              <a:spLocks/>
            </p:cNvSpPr>
            <p:nvPr/>
          </p:nvSpPr>
          <p:spPr bwMode="auto">
            <a:xfrm flipV="1">
              <a:off x="1597" y="3294"/>
              <a:ext cx="151" cy="13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FF3300"/>
              </a:solidFill>
              <a:round/>
              <a:headEnd/>
              <a:tailEnd/>
            </a:ln>
            <a:effectLst/>
          </p:spPr>
          <p:txBody>
            <a:bodyPr wrap="none" anchor="ctr"/>
            <a:lstStyle/>
            <a:p>
              <a:endParaRPr lang="en-US"/>
            </a:p>
          </p:txBody>
        </p:sp>
        <p:sp>
          <p:nvSpPr>
            <p:cNvPr id="3154" name="Arc 82"/>
            <p:cNvSpPr>
              <a:spLocks/>
            </p:cNvSpPr>
            <p:nvPr/>
          </p:nvSpPr>
          <p:spPr bwMode="auto">
            <a:xfrm flipH="1">
              <a:off x="1746" y="3113"/>
              <a:ext cx="302" cy="181"/>
            </a:xfrm>
            <a:custGeom>
              <a:avLst/>
              <a:gdLst>
                <a:gd name="G0" fmla="+- 424 0 0"/>
                <a:gd name="G1" fmla="+- 21600 0 0"/>
                <a:gd name="G2" fmla="+- 21600 0 0"/>
                <a:gd name="T0" fmla="*/ 0 w 22024"/>
                <a:gd name="T1" fmla="*/ 4 h 21600"/>
                <a:gd name="T2" fmla="*/ 22024 w 22024"/>
                <a:gd name="T3" fmla="*/ 21600 h 21600"/>
                <a:gd name="T4" fmla="*/ 424 w 22024"/>
                <a:gd name="T5" fmla="*/ 21600 h 21600"/>
              </a:gdLst>
              <a:ahLst/>
              <a:cxnLst>
                <a:cxn ang="0">
                  <a:pos x="T0" y="T1"/>
                </a:cxn>
                <a:cxn ang="0">
                  <a:pos x="T2" y="T3"/>
                </a:cxn>
                <a:cxn ang="0">
                  <a:pos x="T4" y="T5"/>
                </a:cxn>
              </a:cxnLst>
              <a:rect l="0" t="0" r="r" b="b"/>
              <a:pathLst>
                <a:path w="22024" h="21600" fill="none" extrusionOk="0">
                  <a:moveTo>
                    <a:pt x="0" y="4"/>
                  </a:moveTo>
                  <a:cubicBezTo>
                    <a:pt x="141" y="1"/>
                    <a:pt x="282" y="-1"/>
                    <a:pt x="424" y="0"/>
                  </a:cubicBezTo>
                  <a:cubicBezTo>
                    <a:pt x="12353" y="0"/>
                    <a:pt x="22024" y="9670"/>
                    <a:pt x="22024" y="21600"/>
                  </a:cubicBezTo>
                </a:path>
                <a:path w="22024" h="21600" stroke="0" extrusionOk="0">
                  <a:moveTo>
                    <a:pt x="0" y="4"/>
                  </a:moveTo>
                  <a:cubicBezTo>
                    <a:pt x="141" y="1"/>
                    <a:pt x="282" y="-1"/>
                    <a:pt x="424" y="0"/>
                  </a:cubicBezTo>
                  <a:cubicBezTo>
                    <a:pt x="12353" y="0"/>
                    <a:pt x="22024" y="9670"/>
                    <a:pt x="22024" y="21600"/>
                  </a:cubicBezTo>
                  <a:lnTo>
                    <a:pt x="424" y="21600"/>
                  </a:lnTo>
                  <a:close/>
                </a:path>
              </a:pathLst>
            </a:custGeom>
            <a:noFill/>
            <a:ln w="28575">
              <a:solidFill>
                <a:srgbClr val="FF3300"/>
              </a:solidFill>
              <a:round/>
              <a:headEnd/>
              <a:tailEnd/>
            </a:ln>
            <a:effectLst/>
          </p:spPr>
          <p:txBody>
            <a:bodyPr wrap="none" anchor="ctr"/>
            <a:lstStyle/>
            <a:p>
              <a:endParaRPr lang="en-US"/>
            </a:p>
          </p:txBody>
        </p:sp>
        <p:sp>
          <p:nvSpPr>
            <p:cNvPr id="3155" name="Oval 83"/>
            <p:cNvSpPr>
              <a:spLocks noChangeArrowheads="1"/>
            </p:cNvSpPr>
            <p:nvPr/>
          </p:nvSpPr>
          <p:spPr bwMode="auto">
            <a:xfrm>
              <a:off x="1797" y="3113"/>
              <a:ext cx="600" cy="541"/>
            </a:xfrm>
            <a:prstGeom prst="ellipse">
              <a:avLst/>
            </a:prstGeom>
            <a:noFill/>
            <a:ln w="12700">
              <a:solidFill>
                <a:schemeClr val="tx1"/>
              </a:solidFill>
              <a:prstDash val="dash"/>
              <a:round/>
              <a:headEnd/>
              <a:tailEnd/>
            </a:ln>
            <a:effectLst/>
          </p:spPr>
          <p:txBody>
            <a:bodyPr wrap="none" anchor="ctr"/>
            <a:lstStyle/>
            <a:p>
              <a:endParaRPr lang="en-US"/>
            </a:p>
          </p:txBody>
        </p:sp>
        <p:sp>
          <p:nvSpPr>
            <p:cNvPr id="3156" name="Rectangle 84"/>
            <p:cNvSpPr>
              <a:spLocks noChangeArrowheads="1"/>
            </p:cNvSpPr>
            <p:nvPr/>
          </p:nvSpPr>
          <p:spPr bwMode="auto">
            <a:xfrm>
              <a:off x="895" y="3520"/>
              <a:ext cx="853" cy="225"/>
            </a:xfrm>
            <a:prstGeom prst="rect">
              <a:avLst/>
            </a:prstGeom>
            <a:noFill/>
            <a:ln w="9525">
              <a:solidFill>
                <a:schemeClr val="tx2"/>
              </a:solidFill>
              <a:miter lim="800000"/>
              <a:headEnd/>
              <a:tailEnd/>
            </a:ln>
            <a:effectLst/>
          </p:spPr>
          <p:txBody>
            <a:bodyPr wrap="none" anchor="ctr"/>
            <a:lstStyle/>
            <a:p>
              <a:endParaRPr lang="en-US"/>
            </a:p>
          </p:txBody>
        </p:sp>
        <p:sp>
          <p:nvSpPr>
            <p:cNvPr id="3157" name="Rectangle 85"/>
            <p:cNvSpPr>
              <a:spLocks noChangeArrowheads="1"/>
            </p:cNvSpPr>
            <p:nvPr/>
          </p:nvSpPr>
          <p:spPr bwMode="auto">
            <a:xfrm>
              <a:off x="1346" y="3654"/>
              <a:ext cx="200" cy="46"/>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58" name="Line 86"/>
            <p:cNvSpPr>
              <a:spLocks noChangeShapeType="1"/>
            </p:cNvSpPr>
            <p:nvPr/>
          </p:nvSpPr>
          <p:spPr bwMode="auto">
            <a:xfrm flipH="1">
              <a:off x="1546" y="3654"/>
              <a:ext cx="551" cy="0"/>
            </a:xfrm>
            <a:prstGeom prst="line">
              <a:avLst/>
            </a:prstGeom>
            <a:noFill/>
            <a:ln w="28575">
              <a:solidFill>
                <a:srgbClr val="FF3300"/>
              </a:solidFill>
              <a:round/>
              <a:headEnd/>
              <a:tailEnd/>
            </a:ln>
            <a:effectLst/>
          </p:spPr>
          <p:txBody>
            <a:bodyPr/>
            <a:lstStyle/>
            <a:p>
              <a:endParaRPr lang="en-US"/>
            </a:p>
          </p:txBody>
        </p:sp>
        <p:sp>
          <p:nvSpPr>
            <p:cNvPr id="3159" name="Line 87"/>
            <p:cNvSpPr>
              <a:spLocks noChangeShapeType="1"/>
            </p:cNvSpPr>
            <p:nvPr/>
          </p:nvSpPr>
          <p:spPr bwMode="auto">
            <a:xfrm>
              <a:off x="694" y="3340"/>
              <a:ext cx="0" cy="0"/>
            </a:xfrm>
            <a:prstGeom prst="line">
              <a:avLst/>
            </a:prstGeom>
            <a:noFill/>
            <a:ln w="28575">
              <a:solidFill>
                <a:srgbClr val="0000FF"/>
              </a:solidFill>
              <a:round/>
              <a:headEnd/>
              <a:tailEnd/>
            </a:ln>
            <a:effectLst/>
          </p:spPr>
          <p:txBody>
            <a:bodyPr/>
            <a:lstStyle/>
            <a:p>
              <a:endParaRPr lang="en-US"/>
            </a:p>
          </p:txBody>
        </p:sp>
        <p:sp>
          <p:nvSpPr>
            <p:cNvPr id="3160" name="Line 88"/>
            <p:cNvSpPr>
              <a:spLocks noChangeShapeType="1"/>
            </p:cNvSpPr>
            <p:nvPr/>
          </p:nvSpPr>
          <p:spPr bwMode="auto">
            <a:xfrm>
              <a:off x="1997" y="3113"/>
              <a:ext cx="100" cy="0"/>
            </a:xfrm>
            <a:prstGeom prst="line">
              <a:avLst/>
            </a:prstGeom>
            <a:noFill/>
            <a:ln w="28575">
              <a:solidFill>
                <a:srgbClr val="FF3300"/>
              </a:solidFill>
              <a:round/>
              <a:headEnd/>
              <a:tailEnd/>
            </a:ln>
            <a:effectLst/>
          </p:spPr>
          <p:txBody>
            <a:bodyPr/>
            <a:lstStyle/>
            <a:p>
              <a:endParaRPr lang="en-US"/>
            </a:p>
          </p:txBody>
        </p:sp>
        <p:grpSp>
          <p:nvGrpSpPr>
            <p:cNvPr id="5" name="Group 89"/>
            <p:cNvGrpSpPr>
              <a:grpSpLocks/>
            </p:cNvGrpSpPr>
            <p:nvPr/>
          </p:nvGrpSpPr>
          <p:grpSpPr bwMode="auto">
            <a:xfrm>
              <a:off x="445" y="3024"/>
              <a:ext cx="2003" cy="721"/>
              <a:chOff x="1200" y="2592"/>
              <a:chExt cx="1920" cy="768"/>
            </a:xfrm>
          </p:grpSpPr>
          <p:sp>
            <p:nvSpPr>
              <p:cNvPr id="3162" name="Rectangle 90"/>
              <p:cNvSpPr>
                <a:spLocks noChangeArrowheads="1"/>
              </p:cNvSpPr>
              <p:nvPr/>
            </p:nvSpPr>
            <p:spPr bwMode="auto">
              <a:xfrm>
                <a:off x="1632" y="3120"/>
                <a:ext cx="816" cy="240"/>
              </a:xfrm>
              <a:prstGeom prst="rect">
                <a:avLst/>
              </a:prstGeom>
              <a:noFill/>
              <a:ln w="9525">
                <a:solidFill>
                  <a:schemeClr val="tx2"/>
                </a:solidFill>
                <a:miter lim="800000"/>
                <a:headEnd/>
                <a:tailEnd/>
              </a:ln>
              <a:effectLst/>
            </p:spPr>
            <p:txBody>
              <a:bodyPr wrap="none" anchor="ctr"/>
              <a:lstStyle/>
              <a:p>
                <a:endParaRPr lang="en-US"/>
              </a:p>
            </p:txBody>
          </p:sp>
          <p:sp>
            <p:nvSpPr>
              <p:cNvPr id="3163" name="Rectangle 91"/>
              <p:cNvSpPr>
                <a:spLocks noChangeArrowheads="1"/>
              </p:cNvSpPr>
              <p:nvPr/>
            </p:nvSpPr>
            <p:spPr bwMode="auto">
              <a:xfrm>
                <a:off x="1200" y="3120"/>
                <a:ext cx="432" cy="14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164" name="Line 92"/>
              <p:cNvSpPr>
                <a:spLocks noChangeShapeType="1"/>
              </p:cNvSpPr>
              <p:nvPr/>
            </p:nvSpPr>
            <p:spPr bwMode="auto">
              <a:xfrm flipV="1">
                <a:off x="1200" y="2880"/>
                <a:ext cx="0" cy="288"/>
              </a:xfrm>
              <a:prstGeom prst="line">
                <a:avLst/>
              </a:prstGeom>
              <a:noFill/>
              <a:ln w="9525">
                <a:solidFill>
                  <a:schemeClr val="tx1"/>
                </a:solidFill>
                <a:round/>
                <a:headEnd/>
                <a:tailEnd/>
              </a:ln>
              <a:effectLst/>
            </p:spPr>
            <p:txBody>
              <a:bodyPr/>
              <a:lstStyle/>
              <a:p>
                <a:endParaRPr lang="en-US"/>
              </a:p>
            </p:txBody>
          </p:sp>
          <p:sp>
            <p:nvSpPr>
              <p:cNvPr id="3165" name="Line 93"/>
              <p:cNvSpPr>
                <a:spLocks noChangeShapeType="1"/>
              </p:cNvSpPr>
              <p:nvPr/>
            </p:nvSpPr>
            <p:spPr bwMode="auto">
              <a:xfrm>
                <a:off x="3120" y="2592"/>
                <a:ext cx="0" cy="768"/>
              </a:xfrm>
              <a:prstGeom prst="line">
                <a:avLst/>
              </a:prstGeom>
              <a:noFill/>
              <a:ln w="9525">
                <a:solidFill>
                  <a:schemeClr val="tx1"/>
                </a:solidFill>
                <a:round/>
                <a:headEnd/>
                <a:tailEnd/>
              </a:ln>
              <a:effectLst/>
            </p:spPr>
            <p:txBody>
              <a:bodyPr/>
              <a:lstStyle/>
              <a:p>
                <a:endParaRPr lang="en-US"/>
              </a:p>
            </p:txBody>
          </p:sp>
          <p:sp>
            <p:nvSpPr>
              <p:cNvPr id="3166" name="Line 94"/>
              <p:cNvSpPr>
                <a:spLocks noChangeShapeType="1"/>
              </p:cNvSpPr>
              <p:nvPr/>
            </p:nvSpPr>
            <p:spPr bwMode="auto">
              <a:xfrm>
                <a:off x="2448" y="3360"/>
                <a:ext cx="672" cy="0"/>
              </a:xfrm>
              <a:prstGeom prst="line">
                <a:avLst/>
              </a:prstGeom>
              <a:noFill/>
              <a:ln w="12700">
                <a:solidFill>
                  <a:schemeClr val="tx1"/>
                </a:solidFill>
                <a:round/>
                <a:headEnd/>
                <a:tailEnd/>
              </a:ln>
              <a:effectLst/>
            </p:spPr>
            <p:txBody>
              <a:bodyPr/>
              <a:lstStyle/>
              <a:p>
                <a:endParaRPr lang="en-US"/>
              </a:p>
            </p:txBody>
          </p:sp>
          <p:sp>
            <p:nvSpPr>
              <p:cNvPr id="3167" name="Line 95"/>
              <p:cNvSpPr>
                <a:spLocks noChangeShapeType="1"/>
              </p:cNvSpPr>
              <p:nvPr/>
            </p:nvSpPr>
            <p:spPr bwMode="auto">
              <a:xfrm>
                <a:off x="1200" y="2880"/>
                <a:ext cx="624" cy="0"/>
              </a:xfrm>
              <a:prstGeom prst="line">
                <a:avLst/>
              </a:prstGeom>
              <a:noFill/>
              <a:ln w="9525">
                <a:solidFill>
                  <a:schemeClr val="tx1"/>
                </a:solidFill>
                <a:round/>
                <a:headEnd/>
                <a:tailEnd/>
              </a:ln>
              <a:effectLst/>
            </p:spPr>
            <p:txBody>
              <a:bodyPr/>
              <a:lstStyle/>
              <a:p>
                <a:endParaRPr lang="en-US"/>
              </a:p>
            </p:txBody>
          </p:sp>
          <p:sp>
            <p:nvSpPr>
              <p:cNvPr id="3168" name="Line 96"/>
              <p:cNvSpPr>
                <a:spLocks noChangeShapeType="1"/>
              </p:cNvSpPr>
              <p:nvPr/>
            </p:nvSpPr>
            <p:spPr bwMode="auto">
              <a:xfrm flipV="1">
                <a:off x="1824" y="2592"/>
                <a:ext cx="0" cy="288"/>
              </a:xfrm>
              <a:prstGeom prst="line">
                <a:avLst/>
              </a:prstGeom>
              <a:noFill/>
              <a:ln w="9525">
                <a:solidFill>
                  <a:schemeClr val="tx1"/>
                </a:solidFill>
                <a:round/>
                <a:headEnd/>
                <a:tailEnd/>
              </a:ln>
              <a:effectLst/>
            </p:spPr>
            <p:txBody>
              <a:bodyPr/>
              <a:lstStyle/>
              <a:p>
                <a:endParaRPr lang="en-US"/>
              </a:p>
            </p:txBody>
          </p:sp>
          <p:sp>
            <p:nvSpPr>
              <p:cNvPr id="3169" name="Line 97"/>
              <p:cNvSpPr>
                <a:spLocks noChangeShapeType="1"/>
              </p:cNvSpPr>
              <p:nvPr/>
            </p:nvSpPr>
            <p:spPr bwMode="auto">
              <a:xfrm>
                <a:off x="1824" y="2592"/>
                <a:ext cx="1296" cy="0"/>
              </a:xfrm>
              <a:prstGeom prst="line">
                <a:avLst/>
              </a:prstGeom>
              <a:noFill/>
              <a:ln w="9525">
                <a:solidFill>
                  <a:schemeClr val="tx1"/>
                </a:solidFill>
                <a:round/>
                <a:headEnd/>
                <a:tailEnd/>
              </a:ln>
              <a:effectLst/>
            </p:spPr>
            <p:txBody>
              <a:bodyPr/>
              <a:lstStyle/>
              <a:p>
                <a:endParaRPr lang="en-US"/>
              </a:p>
            </p:txBody>
          </p:sp>
        </p:grpSp>
        <p:sp>
          <p:nvSpPr>
            <p:cNvPr id="3170" name="Oval 98"/>
            <p:cNvSpPr>
              <a:spLocks noChangeArrowheads="1"/>
            </p:cNvSpPr>
            <p:nvPr/>
          </p:nvSpPr>
          <p:spPr bwMode="auto">
            <a:xfrm>
              <a:off x="1797" y="2346"/>
              <a:ext cx="600" cy="541"/>
            </a:xfrm>
            <a:prstGeom prst="ellipse">
              <a:avLst/>
            </a:prstGeom>
            <a:noFill/>
            <a:ln w="28575">
              <a:solidFill>
                <a:srgbClr val="009900"/>
              </a:solidFill>
              <a:round/>
              <a:headEnd/>
              <a:tailEnd/>
            </a:ln>
            <a:effectLst/>
          </p:spPr>
          <p:txBody>
            <a:bodyPr wrap="none" anchor="ctr"/>
            <a:lstStyle/>
            <a:p>
              <a:endParaRPr lang="en-US"/>
            </a:p>
          </p:txBody>
        </p:sp>
        <p:sp>
          <p:nvSpPr>
            <p:cNvPr id="3171" name="Rectangle 99"/>
            <p:cNvSpPr>
              <a:spLocks noChangeArrowheads="1"/>
            </p:cNvSpPr>
            <p:nvPr/>
          </p:nvSpPr>
          <p:spPr bwMode="auto">
            <a:xfrm>
              <a:off x="495" y="2617"/>
              <a:ext cx="150" cy="89"/>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72" name="Line 100"/>
            <p:cNvSpPr>
              <a:spLocks noChangeShapeType="1"/>
            </p:cNvSpPr>
            <p:nvPr/>
          </p:nvSpPr>
          <p:spPr bwMode="auto">
            <a:xfrm>
              <a:off x="645" y="2661"/>
              <a:ext cx="250" cy="0"/>
            </a:xfrm>
            <a:prstGeom prst="line">
              <a:avLst/>
            </a:prstGeom>
            <a:noFill/>
            <a:ln w="28575">
              <a:solidFill>
                <a:srgbClr val="009900"/>
              </a:solidFill>
              <a:round/>
              <a:headEnd/>
              <a:tailEnd/>
            </a:ln>
            <a:effectLst/>
          </p:spPr>
          <p:txBody>
            <a:bodyPr/>
            <a:lstStyle/>
            <a:p>
              <a:endParaRPr lang="en-US"/>
            </a:p>
          </p:txBody>
        </p:sp>
        <p:sp>
          <p:nvSpPr>
            <p:cNvPr id="3173" name="Line 101"/>
            <p:cNvSpPr>
              <a:spLocks noChangeShapeType="1"/>
            </p:cNvSpPr>
            <p:nvPr/>
          </p:nvSpPr>
          <p:spPr bwMode="auto">
            <a:xfrm flipV="1">
              <a:off x="895" y="2617"/>
              <a:ext cx="50" cy="44"/>
            </a:xfrm>
            <a:prstGeom prst="line">
              <a:avLst/>
            </a:prstGeom>
            <a:noFill/>
            <a:ln w="28575">
              <a:solidFill>
                <a:srgbClr val="009900"/>
              </a:solidFill>
              <a:round/>
              <a:headEnd/>
              <a:tailEnd/>
            </a:ln>
            <a:effectLst/>
          </p:spPr>
          <p:txBody>
            <a:bodyPr/>
            <a:lstStyle/>
            <a:p>
              <a:endParaRPr lang="en-US"/>
            </a:p>
          </p:txBody>
        </p:sp>
        <p:sp>
          <p:nvSpPr>
            <p:cNvPr id="3174" name="Line 102"/>
            <p:cNvSpPr>
              <a:spLocks noChangeShapeType="1"/>
            </p:cNvSpPr>
            <p:nvPr/>
          </p:nvSpPr>
          <p:spPr bwMode="auto">
            <a:xfrm>
              <a:off x="945" y="2617"/>
              <a:ext cx="201" cy="0"/>
            </a:xfrm>
            <a:prstGeom prst="line">
              <a:avLst/>
            </a:prstGeom>
            <a:noFill/>
            <a:ln w="28575">
              <a:solidFill>
                <a:srgbClr val="009900"/>
              </a:solidFill>
              <a:round/>
              <a:headEnd/>
              <a:tailEnd/>
            </a:ln>
            <a:effectLst/>
          </p:spPr>
          <p:txBody>
            <a:bodyPr/>
            <a:lstStyle/>
            <a:p>
              <a:endParaRPr lang="en-US"/>
            </a:p>
          </p:txBody>
        </p:sp>
        <p:sp>
          <p:nvSpPr>
            <p:cNvPr id="3175" name="Line 103"/>
            <p:cNvSpPr>
              <a:spLocks noChangeShapeType="1"/>
            </p:cNvSpPr>
            <p:nvPr/>
          </p:nvSpPr>
          <p:spPr bwMode="auto">
            <a:xfrm>
              <a:off x="1146" y="2617"/>
              <a:ext cx="50" cy="44"/>
            </a:xfrm>
            <a:prstGeom prst="line">
              <a:avLst/>
            </a:prstGeom>
            <a:noFill/>
            <a:ln w="28575">
              <a:solidFill>
                <a:srgbClr val="009900"/>
              </a:solidFill>
              <a:round/>
              <a:headEnd/>
              <a:tailEnd/>
            </a:ln>
            <a:effectLst/>
          </p:spPr>
          <p:txBody>
            <a:bodyPr/>
            <a:lstStyle/>
            <a:p>
              <a:endParaRPr lang="en-US"/>
            </a:p>
          </p:txBody>
        </p:sp>
        <p:sp>
          <p:nvSpPr>
            <p:cNvPr id="3176" name="Line 104"/>
            <p:cNvSpPr>
              <a:spLocks noChangeShapeType="1"/>
            </p:cNvSpPr>
            <p:nvPr/>
          </p:nvSpPr>
          <p:spPr bwMode="auto">
            <a:xfrm>
              <a:off x="1196" y="2661"/>
              <a:ext cx="401" cy="0"/>
            </a:xfrm>
            <a:prstGeom prst="line">
              <a:avLst/>
            </a:prstGeom>
            <a:noFill/>
            <a:ln w="28575">
              <a:solidFill>
                <a:srgbClr val="009900"/>
              </a:solidFill>
              <a:round/>
              <a:headEnd/>
              <a:tailEnd/>
            </a:ln>
            <a:effectLst/>
          </p:spPr>
          <p:txBody>
            <a:bodyPr/>
            <a:lstStyle/>
            <a:p>
              <a:endParaRPr lang="en-US"/>
            </a:p>
          </p:txBody>
        </p:sp>
        <p:sp>
          <p:nvSpPr>
            <p:cNvPr id="3177" name="Oval 105"/>
            <p:cNvSpPr>
              <a:spLocks noChangeArrowheads="1"/>
            </p:cNvSpPr>
            <p:nvPr/>
          </p:nvSpPr>
          <p:spPr bwMode="auto">
            <a:xfrm>
              <a:off x="1196" y="2390"/>
              <a:ext cx="350" cy="271"/>
            </a:xfrm>
            <a:prstGeom prst="ellipse">
              <a:avLst/>
            </a:prstGeom>
            <a:solidFill>
              <a:schemeClr val="bg1"/>
            </a:solidFill>
            <a:ln w="12700">
              <a:solidFill>
                <a:schemeClr val="tx1"/>
              </a:solidFill>
              <a:prstDash val="dash"/>
              <a:round/>
              <a:headEnd/>
              <a:tailEnd/>
            </a:ln>
            <a:effectLst/>
          </p:spPr>
          <p:txBody>
            <a:bodyPr wrap="none" anchor="ctr"/>
            <a:lstStyle/>
            <a:p>
              <a:endParaRPr lang="en-US"/>
            </a:p>
          </p:txBody>
        </p:sp>
        <p:sp>
          <p:nvSpPr>
            <p:cNvPr id="3178" name="Arc 106"/>
            <p:cNvSpPr>
              <a:spLocks/>
            </p:cNvSpPr>
            <p:nvPr/>
          </p:nvSpPr>
          <p:spPr bwMode="auto">
            <a:xfrm flipV="1">
              <a:off x="1597" y="2526"/>
              <a:ext cx="151" cy="13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8575">
              <a:solidFill>
                <a:srgbClr val="009900"/>
              </a:solidFill>
              <a:round/>
              <a:headEnd/>
              <a:tailEnd/>
            </a:ln>
            <a:effectLst/>
          </p:spPr>
          <p:txBody>
            <a:bodyPr wrap="none" anchor="ctr"/>
            <a:lstStyle/>
            <a:p>
              <a:endParaRPr lang="en-US"/>
            </a:p>
          </p:txBody>
        </p:sp>
        <p:sp>
          <p:nvSpPr>
            <p:cNvPr id="3179" name="Arc 107"/>
            <p:cNvSpPr>
              <a:spLocks/>
            </p:cNvSpPr>
            <p:nvPr/>
          </p:nvSpPr>
          <p:spPr bwMode="auto">
            <a:xfrm flipH="1">
              <a:off x="1746" y="2345"/>
              <a:ext cx="302" cy="181"/>
            </a:xfrm>
            <a:custGeom>
              <a:avLst/>
              <a:gdLst>
                <a:gd name="G0" fmla="+- 424 0 0"/>
                <a:gd name="G1" fmla="+- 21600 0 0"/>
                <a:gd name="G2" fmla="+- 21600 0 0"/>
                <a:gd name="T0" fmla="*/ 0 w 22024"/>
                <a:gd name="T1" fmla="*/ 4 h 21600"/>
                <a:gd name="T2" fmla="*/ 22024 w 22024"/>
                <a:gd name="T3" fmla="*/ 21600 h 21600"/>
                <a:gd name="T4" fmla="*/ 424 w 22024"/>
                <a:gd name="T5" fmla="*/ 21600 h 21600"/>
              </a:gdLst>
              <a:ahLst/>
              <a:cxnLst>
                <a:cxn ang="0">
                  <a:pos x="T0" y="T1"/>
                </a:cxn>
                <a:cxn ang="0">
                  <a:pos x="T2" y="T3"/>
                </a:cxn>
                <a:cxn ang="0">
                  <a:pos x="T4" y="T5"/>
                </a:cxn>
              </a:cxnLst>
              <a:rect l="0" t="0" r="r" b="b"/>
              <a:pathLst>
                <a:path w="22024" h="21600" fill="none" extrusionOk="0">
                  <a:moveTo>
                    <a:pt x="0" y="4"/>
                  </a:moveTo>
                  <a:cubicBezTo>
                    <a:pt x="141" y="1"/>
                    <a:pt x="282" y="-1"/>
                    <a:pt x="424" y="0"/>
                  </a:cubicBezTo>
                  <a:cubicBezTo>
                    <a:pt x="12353" y="0"/>
                    <a:pt x="22024" y="9670"/>
                    <a:pt x="22024" y="21600"/>
                  </a:cubicBezTo>
                </a:path>
                <a:path w="22024" h="21600" stroke="0" extrusionOk="0">
                  <a:moveTo>
                    <a:pt x="0" y="4"/>
                  </a:moveTo>
                  <a:cubicBezTo>
                    <a:pt x="141" y="1"/>
                    <a:pt x="282" y="-1"/>
                    <a:pt x="424" y="0"/>
                  </a:cubicBezTo>
                  <a:cubicBezTo>
                    <a:pt x="12353" y="0"/>
                    <a:pt x="22024" y="9670"/>
                    <a:pt x="22024" y="21600"/>
                  </a:cubicBezTo>
                  <a:lnTo>
                    <a:pt x="424" y="21600"/>
                  </a:lnTo>
                  <a:close/>
                </a:path>
              </a:pathLst>
            </a:custGeom>
            <a:noFill/>
            <a:ln w="28575">
              <a:solidFill>
                <a:srgbClr val="009900"/>
              </a:solidFill>
              <a:round/>
              <a:headEnd/>
              <a:tailEnd/>
            </a:ln>
            <a:effectLst/>
          </p:spPr>
          <p:txBody>
            <a:bodyPr wrap="none" anchor="ctr"/>
            <a:lstStyle/>
            <a:p>
              <a:endParaRPr lang="en-US"/>
            </a:p>
          </p:txBody>
        </p:sp>
        <p:sp>
          <p:nvSpPr>
            <p:cNvPr id="3180" name="Rectangle 108"/>
            <p:cNvSpPr>
              <a:spLocks noChangeArrowheads="1"/>
            </p:cNvSpPr>
            <p:nvPr/>
          </p:nvSpPr>
          <p:spPr bwMode="auto">
            <a:xfrm>
              <a:off x="895" y="2752"/>
              <a:ext cx="853" cy="225"/>
            </a:xfrm>
            <a:prstGeom prst="rect">
              <a:avLst/>
            </a:prstGeom>
            <a:noFill/>
            <a:ln w="9525">
              <a:solidFill>
                <a:schemeClr val="tx2"/>
              </a:solidFill>
              <a:miter lim="800000"/>
              <a:headEnd/>
              <a:tailEnd/>
            </a:ln>
            <a:effectLst/>
          </p:spPr>
          <p:txBody>
            <a:bodyPr wrap="none" anchor="ctr"/>
            <a:lstStyle/>
            <a:p>
              <a:endParaRPr lang="en-US"/>
            </a:p>
          </p:txBody>
        </p:sp>
        <p:sp>
          <p:nvSpPr>
            <p:cNvPr id="3181" name="Rectangle 109"/>
            <p:cNvSpPr>
              <a:spLocks noChangeArrowheads="1"/>
            </p:cNvSpPr>
            <p:nvPr/>
          </p:nvSpPr>
          <p:spPr bwMode="auto">
            <a:xfrm>
              <a:off x="1346" y="2886"/>
              <a:ext cx="200" cy="46"/>
            </a:xfrm>
            <a:prstGeom prst="rect">
              <a:avLst/>
            </a:prstGeom>
            <a:solidFill>
              <a:schemeClr val="accent1"/>
            </a:solidFill>
            <a:ln w="9525">
              <a:solidFill>
                <a:schemeClr val="tx2"/>
              </a:solidFill>
              <a:miter lim="800000"/>
              <a:headEnd/>
              <a:tailEnd/>
            </a:ln>
            <a:effectLst/>
          </p:spPr>
          <p:txBody>
            <a:bodyPr wrap="none" anchor="ctr"/>
            <a:lstStyle/>
            <a:p>
              <a:endParaRPr lang="en-US"/>
            </a:p>
          </p:txBody>
        </p:sp>
        <p:sp>
          <p:nvSpPr>
            <p:cNvPr id="3182" name="Line 110"/>
            <p:cNvSpPr>
              <a:spLocks noChangeShapeType="1"/>
            </p:cNvSpPr>
            <p:nvPr/>
          </p:nvSpPr>
          <p:spPr bwMode="auto">
            <a:xfrm flipH="1">
              <a:off x="1546" y="2886"/>
              <a:ext cx="551" cy="0"/>
            </a:xfrm>
            <a:prstGeom prst="line">
              <a:avLst/>
            </a:prstGeom>
            <a:noFill/>
            <a:ln w="28575">
              <a:solidFill>
                <a:srgbClr val="009900"/>
              </a:solidFill>
              <a:round/>
              <a:headEnd/>
              <a:tailEnd/>
            </a:ln>
            <a:effectLst/>
          </p:spPr>
          <p:txBody>
            <a:bodyPr/>
            <a:lstStyle/>
            <a:p>
              <a:endParaRPr lang="en-US"/>
            </a:p>
          </p:txBody>
        </p:sp>
        <p:sp>
          <p:nvSpPr>
            <p:cNvPr id="3183" name="Line 111"/>
            <p:cNvSpPr>
              <a:spLocks noChangeShapeType="1"/>
            </p:cNvSpPr>
            <p:nvPr/>
          </p:nvSpPr>
          <p:spPr bwMode="auto">
            <a:xfrm>
              <a:off x="694" y="2572"/>
              <a:ext cx="0" cy="0"/>
            </a:xfrm>
            <a:prstGeom prst="line">
              <a:avLst/>
            </a:prstGeom>
            <a:noFill/>
            <a:ln w="28575">
              <a:solidFill>
                <a:srgbClr val="0000FF"/>
              </a:solidFill>
              <a:round/>
              <a:headEnd/>
              <a:tailEnd/>
            </a:ln>
            <a:effectLst/>
          </p:spPr>
          <p:txBody>
            <a:bodyPr/>
            <a:lstStyle/>
            <a:p>
              <a:endParaRPr lang="en-US"/>
            </a:p>
          </p:txBody>
        </p:sp>
        <p:sp>
          <p:nvSpPr>
            <p:cNvPr id="3184" name="Line 112"/>
            <p:cNvSpPr>
              <a:spLocks noChangeShapeType="1"/>
            </p:cNvSpPr>
            <p:nvPr/>
          </p:nvSpPr>
          <p:spPr bwMode="auto">
            <a:xfrm>
              <a:off x="1997" y="2345"/>
              <a:ext cx="100" cy="0"/>
            </a:xfrm>
            <a:prstGeom prst="line">
              <a:avLst/>
            </a:prstGeom>
            <a:noFill/>
            <a:ln w="28575">
              <a:solidFill>
                <a:srgbClr val="009900"/>
              </a:solidFill>
              <a:round/>
              <a:headEnd/>
              <a:tailEnd/>
            </a:ln>
            <a:effectLst/>
          </p:spPr>
          <p:txBody>
            <a:bodyPr/>
            <a:lstStyle/>
            <a:p>
              <a:endParaRPr lang="en-US"/>
            </a:p>
          </p:txBody>
        </p:sp>
        <p:grpSp>
          <p:nvGrpSpPr>
            <p:cNvPr id="6" name="Group 113"/>
            <p:cNvGrpSpPr>
              <a:grpSpLocks/>
            </p:cNvGrpSpPr>
            <p:nvPr/>
          </p:nvGrpSpPr>
          <p:grpSpPr bwMode="auto">
            <a:xfrm>
              <a:off x="445" y="2256"/>
              <a:ext cx="2003" cy="721"/>
              <a:chOff x="1200" y="2592"/>
              <a:chExt cx="1920" cy="768"/>
            </a:xfrm>
          </p:grpSpPr>
          <p:sp>
            <p:nvSpPr>
              <p:cNvPr id="3186" name="Rectangle 114"/>
              <p:cNvSpPr>
                <a:spLocks noChangeArrowheads="1"/>
              </p:cNvSpPr>
              <p:nvPr/>
            </p:nvSpPr>
            <p:spPr bwMode="auto">
              <a:xfrm>
                <a:off x="1632" y="3120"/>
                <a:ext cx="816" cy="240"/>
              </a:xfrm>
              <a:prstGeom prst="rect">
                <a:avLst/>
              </a:prstGeom>
              <a:noFill/>
              <a:ln w="9525">
                <a:solidFill>
                  <a:schemeClr val="tx2"/>
                </a:solidFill>
                <a:miter lim="800000"/>
                <a:headEnd/>
                <a:tailEnd/>
              </a:ln>
              <a:effectLst/>
            </p:spPr>
            <p:txBody>
              <a:bodyPr wrap="none" anchor="ctr"/>
              <a:lstStyle/>
              <a:p>
                <a:endParaRPr lang="en-US"/>
              </a:p>
            </p:txBody>
          </p:sp>
          <p:sp>
            <p:nvSpPr>
              <p:cNvPr id="3187" name="Rectangle 115"/>
              <p:cNvSpPr>
                <a:spLocks noChangeArrowheads="1"/>
              </p:cNvSpPr>
              <p:nvPr/>
            </p:nvSpPr>
            <p:spPr bwMode="auto">
              <a:xfrm>
                <a:off x="1200" y="3120"/>
                <a:ext cx="432" cy="14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188" name="Line 116"/>
              <p:cNvSpPr>
                <a:spLocks noChangeShapeType="1"/>
              </p:cNvSpPr>
              <p:nvPr/>
            </p:nvSpPr>
            <p:spPr bwMode="auto">
              <a:xfrm flipV="1">
                <a:off x="1200" y="2880"/>
                <a:ext cx="0" cy="288"/>
              </a:xfrm>
              <a:prstGeom prst="line">
                <a:avLst/>
              </a:prstGeom>
              <a:noFill/>
              <a:ln w="9525">
                <a:solidFill>
                  <a:schemeClr val="tx1"/>
                </a:solidFill>
                <a:round/>
                <a:headEnd/>
                <a:tailEnd/>
              </a:ln>
              <a:effectLst/>
            </p:spPr>
            <p:txBody>
              <a:bodyPr/>
              <a:lstStyle/>
              <a:p>
                <a:endParaRPr lang="en-US"/>
              </a:p>
            </p:txBody>
          </p:sp>
          <p:sp>
            <p:nvSpPr>
              <p:cNvPr id="3189" name="Line 117"/>
              <p:cNvSpPr>
                <a:spLocks noChangeShapeType="1"/>
              </p:cNvSpPr>
              <p:nvPr/>
            </p:nvSpPr>
            <p:spPr bwMode="auto">
              <a:xfrm>
                <a:off x="3120" y="2592"/>
                <a:ext cx="0" cy="768"/>
              </a:xfrm>
              <a:prstGeom prst="line">
                <a:avLst/>
              </a:prstGeom>
              <a:noFill/>
              <a:ln w="9525">
                <a:solidFill>
                  <a:schemeClr val="tx1"/>
                </a:solidFill>
                <a:round/>
                <a:headEnd/>
                <a:tailEnd/>
              </a:ln>
              <a:effectLst/>
            </p:spPr>
            <p:txBody>
              <a:bodyPr/>
              <a:lstStyle/>
              <a:p>
                <a:endParaRPr lang="en-US"/>
              </a:p>
            </p:txBody>
          </p:sp>
          <p:sp>
            <p:nvSpPr>
              <p:cNvPr id="3190" name="Line 118"/>
              <p:cNvSpPr>
                <a:spLocks noChangeShapeType="1"/>
              </p:cNvSpPr>
              <p:nvPr/>
            </p:nvSpPr>
            <p:spPr bwMode="auto">
              <a:xfrm>
                <a:off x="2448" y="3360"/>
                <a:ext cx="672" cy="0"/>
              </a:xfrm>
              <a:prstGeom prst="line">
                <a:avLst/>
              </a:prstGeom>
              <a:noFill/>
              <a:ln w="12700">
                <a:solidFill>
                  <a:schemeClr val="tx1"/>
                </a:solidFill>
                <a:round/>
                <a:headEnd/>
                <a:tailEnd/>
              </a:ln>
              <a:effectLst/>
            </p:spPr>
            <p:txBody>
              <a:bodyPr/>
              <a:lstStyle/>
              <a:p>
                <a:endParaRPr lang="en-US"/>
              </a:p>
            </p:txBody>
          </p:sp>
          <p:sp>
            <p:nvSpPr>
              <p:cNvPr id="3191" name="Line 119"/>
              <p:cNvSpPr>
                <a:spLocks noChangeShapeType="1"/>
              </p:cNvSpPr>
              <p:nvPr/>
            </p:nvSpPr>
            <p:spPr bwMode="auto">
              <a:xfrm>
                <a:off x="1200" y="2880"/>
                <a:ext cx="624" cy="0"/>
              </a:xfrm>
              <a:prstGeom prst="line">
                <a:avLst/>
              </a:prstGeom>
              <a:noFill/>
              <a:ln w="9525">
                <a:solidFill>
                  <a:schemeClr val="tx1"/>
                </a:solidFill>
                <a:round/>
                <a:headEnd/>
                <a:tailEnd/>
              </a:ln>
              <a:effectLst/>
            </p:spPr>
            <p:txBody>
              <a:bodyPr/>
              <a:lstStyle/>
              <a:p>
                <a:endParaRPr lang="en-US"/>
              </a:p>
            </p:txBody>
          </p:sp>
          <p:sp>
            <p:nvSpPr>
              <p:cNvPr id="3192" name="Line 120"/>
              <p:cNvSpPr>
                <a:spLocks noChangeShapeType="1"/>
              </p:cNvSpPr>
              <p:nvPr/>
            </p:nvSpPr>
            <p:spPr bwMode="auto">
              <a:xfrm flipV="1">
                <a:off x="1824" y="2592"/>
                <a:ext cx="0" cy="288"/>
              </a:xfrm>
              <a:prstGeom prst="line">
                <a:avLst/>
              </a:prstGeom>
              <a:noFill/>
              <a:ln w="9525">
                <a:solidFill>
                  <a:schemeClr val="tx1"/>
                </a:solidFill>
                <a:round/>
                <a:headEnd/>
                <a:tailEnd/>
              </a:ln>
              <a:effectLst/>
            </p:spPr>
            <p:txBody>
              <a:bodyPr/>
              <a:lstStyle/>
              <a:p>
                <a:endParaRPr lang="en-US"/>
              </a:p>
            </p:txBody>
          </p:sp>
          <p:sp>
            <p:nvSpPr>
              <p:cNvPr id="3193" name="Line 121"/>
              <p:cNvSpPr>
                <a:spLocks noChangeShapeType="1"/>
              </p:cNvSpPr>
              <p:nvPr/>
            </p:nvSpPr>
            <p:spPr bwMode="auto">
              <a:xfrm>
                <a:off x="1824" y="2592"/>
                <a:ext cx="1296" cy="0"/>
              </a:xfrm>
              <a:prstGeom prst="line">
                <a:avLst/>
              </a:prstGeom>
              <a:noFill/>
              <a:ln w="9525">
                <a:solidFill>
                  <a:schemeClr val="tx1"/>
                </a:solidFill>
                <a:round/>
                <a:headEnd/>
                <a:tailEnd/>
              </a:ln>
              <a:effectLst/>
            </p:spPr>
            <p:txBody>
              <a:bodyPr/>
              <a:lstStyle/>
              <a:p>
                <a:endParaRPr lang="en-US"/>
              </a:p>
            </p:txBody>
          </p:sp>
        </p:grpSp>
        <p:sp>
          <p:nvSpPr>
            <p:cNvPr id="3194" name="Text Box 122"/>
            <p:cNvSpPr txBox="1">
              <a:spLocks noChangeArrowheads="1"/>
            </p:cNvSpPr>
            <p:nvPr/>
          </p:nvSpPr>
          <p:spPr bwMode="auto">
            <a:xfrm>
              <a:off x="448" y="1536"/>
              <a:ext cx="430" cy="198"/>
            </a:xfrm>
            <a:prstGeom prst="rect">
              <a:avLst/>
            </a:prstGeom>
            <a:noFill/>
            <a:ln w="9525">
              <a:noFill/>
              <a:miter lim="800000"/>
              <a:headEnd/>
              <a:tailEnd/>
            </a:ln>
            <a:effectLst/>
          </p:spPr>
          <p:txBody>
            <a:bodyPr>
              <a:spAutoFit/>
            </a:bodyPr>
            <a:lstStyle/>
            <a:p>
              <a:r>
                <a:rPr lang="en-US" sz="1400" b="1">
                  <a:latin typeface="Comic Sans MS" pitchFamily="66" charset="0"/>
                </a:rPr>
                <a:t>#1</a:t>
              </a:r>
            </a:p>
          </p:txBody>
        </p:sp>
        <p:sp>
          <p:nvSpPr>
            <p:cNvPr id="3195" name="Text Box 123"/>
            <p:cNvSpPr txBox="1">
              <a:spLocks noChangeArrowheads="1"/>
            </p:cNvSpPr>
            <p:nvPr/>
          </p:nvSpPr>
          <p:spPr bwMode="auto">
            <a:xfrm>
              <a:off x="448" y="2304"/>
              <a:ext cx="430" cy="198"/>
            </a:xfrm>
            <a:prstGeom prst="rect">
              <a:avLst/>
            </a:prstGeom>
            <a:noFill/>
            <a:ln w="9525">
              <a:noFill/>
              <a:miter lim="800000"/>
              <a:headEnd/>
              <a:tailEnd/>
            </a:ln>
            <a:effectLst/>
          </p:spPr>
          <p:txBody>
            <a:bodyPr>
              <a:spAutoFit/>
            </a:bodyPr>
            <a:lstStyle/>
            <a:p>
              <a:r>
                <a:rPr lang="en-US" sz="1400" b="1">
                  <a:latin typeface="Comic Sans MS" pitchFamily="66" charset="0"/>
                </a:rPr>
                <a:t>#2</a:t>
              </a:r>
            </a:p>
          </p:txBody>
        </p:sp>
        <p:sp>
          <p:nvSpPr>
            <p:cNvPr id="3196" name="Text Box 124"/>
            <p:cNvSpPr txBox="1">
              <a:spLocks noChangeArrowheads="1"/>
            </p:cNvSpPr>
            <p:nvPr/>
          </p:nvSpPr>
          <p:spPr bwMode="auto">
            <a:xfrm>
              <a:off x="448" y="3072"/>
              <a:ext cx="430" cy="197"/>
            </a:xfrm>
            <a:prstGeom prst="rect">
              <a:avLst/>
            </a:prstGeom>
            <a:noFill/>
            <a:ln w="9525">
              <a:noFill/>
              <a:miter lim="800000"/>
              <a:headEnd/>
              <a:tailEnd/>
            </a:ln>
            <a:effectLst/>
          </p:spPr>
          <p:txBody>
            <a:bodyPr>
              <a:spAutoFit/>
            </a:bodyPr>
            <a:lstStyle/>
            <a:p>
              <a:r>
                <a:rPr lang="en-US" sz="1400" b="1">
                  <a:latin typeface="Comic Sans MS" pitchFamily="66" charset="0"/>
                </a:rPr>
                <a:t>#3</a:t>
              </a:r>
            </a:p>
          </p:txBody>
        </p:sp>
      </p:grpSp>
      <p:sp>
        <p:nvSpPr>
          <p:cNvPr id="3197" name="Rectangle 125"/>
          <p:cNvSpPr>
            <a:spLocks noChangeArrowheads="1"/>
          </p:cNvSpPr>
          <p:nvPr/>
        </p:nvSpPr>
        <p:spPr bwMode="auto">
          <a:xfrm>
            <a:off x="1477108" y="286435"/>
            <a:ext cx="2532185" cy="646331"/>
          </a:xfrm>
          <a:prstGeom prst="rect">
            <a:avLst/>
          </a:prstGeom>
          <a:noFill/>
          <a:ln w="9525">
            <a:noFill/>
            <a:miter lim="800000"/>
            <a:headEnd/>
            <a:tailEnd/>
          </a:ln>
          <a:effectLst/>
        </p:spPr>
        <p:txBody>
          <a:bodyPr anchor="ctr">
            <a:spAutoFit/>
          </a:bodyPr>
          <a:lstStyle/>
          <a:p>
            <a:pPr>
              <a:buFontTx/>
              <a:buChar char="•"/>
            </a:pPr>
            <a:r>
              <a:rPr lang="en-GB" sz="1200">
                <a:latin typeface="Comic Sans MS" pitchFamily="66" charset="0"/>
              </a:rPr>
              <a:t> Different scenarios of the drive beam generation</a:t>
            </a:r>
            <a:r>
              <a:rPr lang="en-US" sz="1200">
                <a:latin typeface="Comic Sans MS" pitchFamily="66" charset="0"/>
              </a:rPr>
              <a:t> in the CTF3</a:t>
            </a:r>
          </a:p>
        </p:txBody>
      </p:sp>
      <p:sp>
        <p:nvSpPr>
          <p:cNvPr id="3198" name="Rectangle 126"/>
          <p:cNvSpPr>
            <a:spLocks noChangeArrowheads="1"/>
          </p:cNvSpPr>
          <p:nvPr/>
        </p:nvSpPr>
        <p:spPr bwMode="auto">
          <a:xfrm>
            <a:off x="562708" y="4476384"/>
            <a:ext cx="3235569" cy="830997"/>
          </a:xfrm>
          <a:prstGeom prst="rect">
            <a:avLst/>
          </a:prstGeom>
          <a:noFill/>
          <a:ln w="9525">
            <a:noFill/>
            <a:miter lim="800000"/>
            <a:headEnd/>
            <a:tailEnd/>
          </a:ln>
          <a:effectLst/>
        </p:spPr>
        <p:txBody>
          <a:bodyPr anchor="ctr">
            <a:spAutoFit/>
          </a:bodyPr>
          <a:lstStyle/>
          <a:p>
            <a:pPr>
              <a:buFontTx/>
              <a:buChar char="•"/>
            </a:pPr>
            <a:r>
              <a:rPr lang="en-GB" sz="1200">
                <a:latin typeface="Comic Sans MS" pitchFamily="66" charset="0"/>
              </a:rPr>
              <a:t> To compensate for the lack of current, the active TBTS PETS length was significantly increased: from the original 0.215 m to 1 m.</a:t>
            </a:r>
            <a:r>
              <a:rPr lang="en-US" sz="1200">
                <a:latin typeface="Comic Sans MS" pitchFamily="66" charset="0"/>
              </a:rPr>
              <a:t> </a:t>
            </a:r>
          </a:p>
        </p:txBody>
      </p:sp>
      <p:sp>
        <p:nvSpPr>
          <p:cNvPr id="3199" name="Rectangle 127"/>
          <p:cNvSpPr>
            <a:spLocks noChangeArrowheads="1"/>
          </p:cNvSpPr>
          <p:nvPr/>
        </p:nvSpPr>
        <p:spPr bwMode="auto">
          <a:xfrm>
            <a:off x="4220308" y="513983"/>
            <a:ext cx="3938954" cy="830997"/>
          </a:xfrm>
          <a:prstGeom prst="rect">
            <a:avLst/>
          </a:prstGeom>
          <a:noFill/>
          <a:ln w="9525">
            <a:noFill/>
            <a:miter lim="800000"/>
            <a:headEnd/>
            <a:tailEnd/>
          </a:ln>
          <a:effectLst/>
        </p:spPr>
        <p:txBody>
          <a:bodyPr anchor="ctr">
            <a:spAutoFit/>
          </a:bodyPr>
          <a:lstStyle/>
          <a:p>
            <a:pPr>
              <a:buFontTx/>
              <a:buChar char="•"/>
            </a:pPr>
            <a:r>
              <a:rPr lang="en-GB" sz="1200" dirty="0">
                <a:latin typeface="Comic Sans MS" pitchFamily="66" charset="0"/>
              </a:rPr>
              <a:t> In order to demonstrate the nominal CLIC power level and pulse length, it was decided to implement a different PETS configuration – PETS with external re-circulation.</a:t>
            </a:r>
            <a:r>
              <a:rPr lang="en-US" sz="1200" dirty="0">
                <a:latin typeface="Comic Sans MS" pitchFamily="66" charset="0"/>
              </a:rPr>
              <a:t> </a:t>
            </a:r>
          </a:p>
        </p:txBody>
      </p:sp>
      <p:grpSp>
        <p:nvGrpSpPr>
          <p:cNvPr id="7" name="Group 128"/>
          <p:cNvGrpSpPr>
            <a:grpSpLocks/>
          </p:cNvGrpSpPr>
          <p:nvPr/>
        </p:nvGrpSpPr>
        <p:grpSpPr bwMode="auto">
          <a:xfrm>
            <a:off x="5416063" y="1295400"/>
            <a:ext cx="3094893" cy="2130425"/>
            <a:chOff x="3120" y="769"/>
            <a:chExt cx="2112" cy="1342"/>
          </a:xfrm>
        </p:grpSpPr>
        <p:sp>
          <p:nvSpPr>
            <p:cNvPr id="3201" name="Rectangle 129"/>
            <p:cNvSpPr>
              <a:spLocks noChangeArrowheads="1"/>
            </p:cNvSpPr>
            <p:nvPr/>
          </p:nvSpPr>
          <p:spPr bwMode="auto">
            <a:xfrm>
              <a:off x="3504" y="1680"/>
              <a:ext cx="960" cy="240"/>
            </a:xfrm>
            <a:prstGeom prst="rect">
              <a:avLst/>
            </a:prstGeom>
            <a:solidFill>
              <a:srgbClr val="DDDDDD"/>
            </a:solidFill>
            <a:ln w="9525">
              <a:noFill/>
              <a:miter lim="800000"/>
              <a:headEnd/>
              <a:tailEnd/>
            </a:ln>
            <a:effectLst/>
          </p:spPr>
          <p:txBody>
            <a:bodyPr wrap="none" anchor="ctr"/>
            <a:lstStyle/>
            <a:p>
              <a:endParaRPr lang="en-US"/>
            </a:p>
          </p:txBody>
        </p:sp>
        <p:sp>
          <p:nvSpPr>
            <p:cNvPr id="3202" name="Rectangle 130"/>
            <p:cNvSpPr>
              <a:spLocks noChangeArrowheads="1"/>
            </p:cNvSpPr>
            <p:nvPr/>
          </p:nvSpPr>
          <p:spPr bwMode="auto">
            <a:xfrm>
              <a:off x="3408" y="1632"/>
              <a:ext cx="96" cy="336"/>
            </a:xfrm>
            <a:prstGeom prst="rect">
              <a:avLst/>
            </a:prstGeom>
            <a:solidFill>
              <a:schemeClr val="accent1"/>
            </a:solidFill>
            <a:ln w="9525">
              <a:noFill/>
              <a:miter lim="800000"/>
              <a:headEnd/>
              <a:tailEnd/>
            </a:ln>
            <a:effectLst/>
          </p:spPr>
          <p:txBody>
            <a:bodyPr wrap="none" anchor="ctr"/>
            <a:lstStyle/>
            <a:p>
              <a:endParaRPr lang="en-US"/>
            </a:p>
          </p:txBody>
        </p:sp>
        <p:sp>
          <p:nvSpPr>
            <p:cNvPr id="3203" name="Rectangle 131"/>
            <p:cNvSpPr>
              <a:spLocks noChangeArrowheads="1"/>
            </p:cNvSpPr>
            <p:nvPr/>
          </p:nvSpPr>
          <p:spPr bwMode="auto">
            <a:xfrm>
              <a:off x="4464" y="1632"/>
              <a:ext cx="96" cy="336"/>
            </a:xfrm>
            <a:prstGeom prst="rect">
              <a:avLst/>
            </a:prstGeom>
            <a:solidFill>
              <a:schemeClr val="accent1"/>
            </a:solidFill>
            <a:ln w="9525">
              <a:noFill/>
              <a:miter lim="800000"/>
              <a:headEnd/>
              <a:tailEnd/>
            </a:ln>
            <a:effectLst/>
          </p:spPr>
          <p:txBody>
            <a:bodyPr wrap="none" anchor="ctr"/>
            <a:lstStyle/>
            <a:p>
              <a:endParaRPr lang="en-US"/>
            </a:p>
          </p:txBody>
        </p:sp>
        <p:sp>
          <p:nvSpPr>
            <p:cNvPr id="3204" name="Rectangle 132"/>
            <p:cNvSpPr>
              <a:spLocks noChangeArrowheads="1"/>
            </p:cNvSpPr>
            <p:nvPr/>
          </p:nvSpPr>
          <p:spPr bwMode="auto">
            <a:xfrm>
              <a:off x="4704" y="1728"/>
              <a:ext cx="144" cy="144"/>
            </a:xfrm>
            <a:prstGeom prst="rect">
              <a:avLst/>
            </a:prstGeom>
            <a:solidFill>
              <a:srgbClr val="99CC00"/>
            </a:solidFill>
            <a:ln w="9525">
              <a:noFill/>
              <a:miter lim="800000"/>
              <a:headEnd/>
              <a:tailEnd/>
            </a:ln>
            <a:effectLst/>
          </p:spPr>
          <p:txBody>
            <a:bodyPr wrap="none" anchor="ctr"/>
            <a:lstStyle/>
            <a:p>
              <a:endParaRPr lang="en-US"/>
            </a:p>
          </p:txBody>
        </p:sp>
        <p:sp>
          <p:nvSpPr>
            <p:cNvPr id="3205" name="Arc 133"/>
            <p:cNvSpPr>
              <a:spLocks/>
            </p:cNvSpPr>
            <p:nvPr/>
          </p:nvSpPr>
          <p:spPr bwMode="auto">
            <a:xfrm flipV="1">
              <a:off x="4514" y="1966"/>
              <a:ext cx="286" cy="145"/>
            </a:xfrm>
            <a:custGeom>
              <a:avLst/>
              <a:gdLst>
                <a:gd name="G0" fmla="+- 21600 0 0"/>
                <a:gd name="G1" fmla="+- 21600 0 0"/>
                <a:gd name="G2" fmla="+- 21600 0 0"/>
                <a:gd name="T0" fmla="*/ 268 w 43200"/>
                <a:gd name="T1" fmla="*/ 24991 h 24991"/>
                <a:gd name="T2" fmla="*/ 43101 w 43200"/>
                <a:gd name="T3" fmla="*/ 23670 h 24991"/>
                <a:gd name="T4" fmla="*/ 21600 w 43200"/>
                <a:gd name="T5" fmla="*/ 21600 h 24991"/>
              </a:gdLst>
              <a:ahLst/>
              <a:cxnLst>
                <a:cxn ang="0">
                  <a:pos x="T0" y="T1"/>
                </a:cxn>
                <a:cxn ang="0">
                  <a:pos x="T2" y="T3"/>
                </a:cxn>
                <a:cxn ang="0">
                  <a:pos x="T4" y="T5"/>
                </a:cxn>
              </a:cxnLst>
              <a:rect l="0" t="0" r="r" b="b"/>
              <a:pathLst>
                <a:path w="43200" h="24991" fill="none" extrusionOk="0">
                  <a:moveTo>
                    <a:pt x="267" y="24991"/>
                  </a:moveTo>
                  <a:cubicBezTo>
                    <a:pt x="89" y="23869"/>
                    <a:pt x="0" y="22735"/>
                    <a:pt x="0" y="21600"/>
                  </a:cubicBezTo>
                  <a:cubicBezTo>
                    <a:pt x="0" y="9670"/>
                    <a:pt x="9670" y="0"/>
                    <a:pt x="21600" y="0"/>
                  </a:cubicBezTo>
                  <a:cubicBezTo>
                    <a:pt x="33529" y="0"/>
                    <a:pt x="43200" y="9670"/>
                    <a:pt x="43200" y="21600"/>
                  </a:cubicBezTo>
                  <a:cubicBezTo>
                    <a:pt x="43200" y="22291"/>
                    <a:pt x="43166" y="22981"/>
                    <a:pt x="43100" y="23669"/>
                  </a:cubicBezTo>
                </a:path>
                <a:path w="43200" h="24991" stroke="0" extrusionOk="0">
                  <a:moveTo>
                    <a:pt x="267" y="24991"/>
                  </a:moveTo>
                  <a:cubicBezTo>
                    <a:pt x="89" y="23869"/>
                    <a:pt x="0" y="22735"/>
                    <a:pt x="0" y="21600"/>
                  </a:cubicBezTo>
                  <a:cubicBezTo>
                    <a:pt x="0" y="9670"/>
                    <a:pt x="9670" y="0"/>
                    <a:pt x="21600" y="0"/>
                  </a:cubicBezTo>
                  <a:cubicBezTo>
                    <a:pt x="33529" y="0"/>
                    <a:pt x="43200" y="9670"/>
                    <a:pt x="43200" y="21600"/>
                  </a:cubicBezTo>
                  <a:cubicBezTo>
                    <a:pt x="43200" y="22291"/>
                    <a:pt x="43166" y="22981"/>
                    <a:pt x="43100" y="23669"/>
                  </a:cubicBezTo>
                  <a:lnTo>
                    <a:pt x="21600" y="21600"/>
                  </a:lnTo>
                  <a:close/>
                </a:path>
              </a:pathLst>
            </a:custGeom>
            <a:noFill/>
            <a:ln w="9525">
              <a:solidFill>
                <a:schemeClr val="tx1"/>
              </a:solidFill>
              <a:round/>
              <a:headEnd/>
              <a:tailEnd/>
            </a:ln>
            <a:effectLst/>
          </p:spPr>
          <p:txBody>
            <a:bodyPr wrap="none" anchor="ctr"/>
            <a:lstStyle/>
            <a:p>
              <a:endParaRPr lang="en-US"/>
            </a:p>
          </p:txBody>
        </p:sp>
        <p:sp>
          <p:nvSpPr>
            <p:cNvPr id="3206" name="Arc 134"/>
            <p:cNvSpPr>
              <a:spLocks/>
            </p:cNvSpPr>
            <p:nvPr/>
          </p:nvSpPr>
          <p:spPr bwMode="auto">
            <a:xfrm>
              <a:off x="4512" y="1488"/>
              <a:ext cx="288" cy="145"/>
            </a:xfrm>
            <a:custGeom>
              <a:avLst/>
              <a:gdLst>
                <a:gd name="G0" fmla="+- 21600 0 0"/>
                <a:gd name="G1" fmla="+- 21600 0 0"/>
                <a:gd name="G2" fmla="+- 21600 0 0"/>
                <a:gd name="T0" fmla="*/ 268 w 43200"/>
                <a:gd name="T1" fmla="*/ 24991 h 24991"/>
                <a:gd name="T2" fmla="*/ 42952 w 43200"/>
                <a:gd name="T3" fmla="*/ 24861 h 24991"/>
                <a:gd name="T4" fmla="*/ 21600 w 43200"/>
                <a:gd name="T5" fmla="*/ 21600 h 24991"/>
              </a:gdLst>
              <a:ahLst/>
              <a:cxnLst>
                <a:cxn ang="0">
                  <a:pos x="T0" y="T1"/>
                </a:cxn>
                <a:cxn ang="0">
                  <a:pos x="T2" y="T3"/>
                </a:cxn>
                <a:cxn ang="0">
                  <a:pos x="T4" y="T5"/>
                </a:cxn>
              </a:cxnLst>
              <a:rect l="0" t="0" r="r" b="b"/>
              <a:pathLst>
                <a:path w="43200" h="24991" fill="none" extrusionOk="0">
                  <a:moveTo>
                    <a:pt x="267" y="24991"/>
                  </a:moveTo>
                  <a:cubicBezTo>
                    <a:pt x="89" y="23869"/>
                    <a:pt x="0" y="22735"/>
                    <a:pt x="0" y="21600"/>
                  </a:cubicBezTo>
                  <a:cubicBezTo>
                    <a:pt x="0" y="9670"/>
                    <a:pt x="9670" y="0"/>
                    <a:pt x="21600" y="0"/>
                  </a:cubicBezTo>
                  <a:cubicBezTo>
                    <a:pt x="33529" y="0"/>
                    <a:pt x="43200" y="9670"/>
                    <a:pt x="43200" y="21600"/>
                  </a:cubicBezTo>
                  <a:cubicBezTo>
                    <a:pt x="43200" y="22691"/>
                    <a:pt x="43117" y="23781"/>
                    <a:pt x="42952" y="24861"/>
                  </a:cubicBezTo>
                </a:path>
                <a:path w="43200" h="24991" stroke="0" extrusionOk="0">
                  <a:moveTo>
                    <a:pt x="267" y="24991"/>
                  </a:moveTo>
                  <a:cubicBezTo>
                    <a:pt x="89" y="23869"/>
                    <a:pt x="0" y="22735"/>
                    <a:pt x="0" y="21600"/>
                  </a:cubicBezTo>
                  <a:cubicBezTo>
                    <a:pt x="0" y="9670"/>
                    <a:pt x="9670" y="0"/>
                    <a:pt x="21600" y="0"/>
                  </a:cubicBezTo>
                  <a:cubicBezTo>
                    <a:pt x="33529" y="0"/>
                    <a:pt x="43200" y="9670"/>
                    <a:pt x="43200" y="21600"/>
                  </a:cubicBezTo>
                  <a:cubicBezTo>
                    <a:pt x="43200" y="22691"/>
                    <a:pt x="43117" y="23781"/>
                    <a:pt x="42952" y="24861"/>
                  </a:cubicBezTo>
                  <a:lnTo>
                    <a:pt x="21600" y="21600"/>
                  </a:lnTo>
                  <a:close/>
                </a:path>
              </a:pathLst>
            </a:custGeom>
            <a:noFill/>
            <a:ln w="9525">
              <a:solidFill>
                <a:schemeClr val="tx1"/>
              </a:solidFill>
              <a:round/>
              <a:headEnd/>
              <a:tailEnd/>
            </a:ln>
            <a:effectLst/>
          </p:spPr>
          <p:txBody>
            <a:bodyPr wrap="none" anchor="ctr"/>
            <a:lstStyle/>
            <a:p>
              <a:endParaRPr lang="en-US"/>
            </a:p>
          </p:txBody>
        </p:sp>
        <p:sp>
          <p:nvSpPr>
            <p:cNvPr id="3207" name="Line 135"/>
            <p:cNvSpPr>
              <a:spLocks noChangeShapeType="1"/>
            </p:cNvSpPr>
            <p:nvPr/>
          </p:nvSpPr>
          <p:spPr bwMode="auto">
            <a:xfrm>
              <a:off x="4800" y="1632"/>
              <a:ext cx="0" cy="96"/>
            </a:xfrm>
            <a:prstGeom prst="line">
              <a:avLst/>
            </a:prstGeom>
            <a:noFill/>
            <a:ln w="9525">
              <a:solidFill>
                <a:schemeClr val="tx1"/>
              </a:solidFill>
              <a:round/>
              <a:headEnd/>
              <a:tailEnd type="triangle" w="med" len="med"/>
            </a:ln>
            <a:effectLst/>
          </p:spPr>
          <p:txBody>
            <a:bodyPr/>
            <a:lstStyle/>
            <a:p>
              <a:endParaRPr lang="en-US"/>
            </a:p>
          </p:txBody>
        </p:sp>
        <p:sp>
          <p:nvSpPr>
            <p:cNvPr id="3208" name="Line 136"/>
            <p:cNvSpPr>
              <a:spLocks noChangeShapeType="1"/>
            </p:cNvSpPr>
            <p:nvPr/>
          </p:nvSpPr>
          <p:spPr bwMode="auto">
            <a:xfrm flipV="1">
              <a:off x="4800" y="1872"/>
              <a:ext cx="0" cy="96"/>
            </a:xfrm>
            <a:prstGeom prst="line">
              <a:avLst/>
            </a:prstGeom>
            <a:noFill/>
            <a:ln w="9525">
              <a:solidFill>
                <a:schemeClr val="tx1"/>
              </a:solidFill>
              <a:round/>
              <a:headEnd/>
              <a:tailEnd type="triangle" w="med" len="med"/>
            </a:ln>
            <a:effectLst/>
          </p:spPr>
          <p:txBody>
            <a:bodyPr/>
            <a:lstStyle/>
            <a:p>
              <a:endParaRPr lang="en-US"/>
            </a:p>
          </p:txBody>
        </p:sp>
        <p:sp>
          <p:nvSpPr>
            <p:cNvPr id="3209" name="Arc 137"/>
            <p:cNvSpPr>
              <a:spLocks/>
            </p:cNvSpPr>
            <p:nvPr/>
          </p:nvSpPr>
          <p:spPr bwMode="auto">
            <a:xfrm flipV="1">
              <a:off x="4848" y="1632"/>
              <a:ext cx="143" cy="137"/>
            </a:xfrm>
            <a:custGeom>
              <a:avLst/>
              <a:gdLst>
                <a:gd name="G0" fmla="+- 0 0 0"/>
                <a:gd name="G1" fmla="+- 21596 0 0"/>
                <a:gd name="G2" fmla="+- 21600 0 0"/>
                <a:gd name="T0" fmla="*/ 426 w 21600"/>
                <a:gd name="T1" fmla="*/ 0 h 23666"/>
                <a:gd name="T2" fmla="*/ 21501 w 21600"/>
                <a:gd name="T3" fmla="*/ 23666 h 23666"/>
                <a:gd name="T4" fmla="*/ 0 w 21600"/>
                <a:gd name="T5" fmla="*/ 21596 h 23666"/>
              </a:gdLst>
              <a:ahLst/>
              <a:cxnLst>
                <a:cxn ang="0">
                  <a:pos x="T0" y="T1"/>
                </a:cxn>
                <a:cxn ang="0">
                  <a:pos x="T2" y="T3"/>
                </a:cxn>
                <a:cxn ang="0">
                  <a:pos x="T4" y="T5"/>
                </a:cxn>
              </a:cxnLst>
              <a:rect l="0" t="0" r="r" b="b"/>
              <a:pathLst>
                <a:path w="21600" h="23666" fill="none" extrusionOk="0">
                  <a:moveTo>
                    <a:pt x="425" y="0"/>
                  </a:moveTo>
                  <a:cubicBezTo>
                    <a:pt x="12187" y="232"/>
                    <a:pt x="21600" y="9832"/>
                    <a:pt x="21600" y="21596"/>
                  </a:cubicBezTo>
                  <a:cubicBezTo>
                    <a:pt x="21600" y="22287"/>
                    <a:pt x="21566" y="22977"/>
                    <a:pt x="21500" y="23665"/>
                  </a:cubicBezTo>
                </a:path>
                <a:path w="21600" h="23666" stroke="0" extrusionOk="0">
                  <a:moveTo>
                    <a:pt x="425" y="0"/>
                  </a:moveTo>
                  <a:cubicBezTo>
                    <a:pt x="12187" y="232"/>
                    <a:pt x="21600" y="9832"/>
                    <a:pt x="21600" y="21596"/>
                  </a:cubicBezTo>
                  <a:cubicBezTo>
                    <a:pt x="21600" y="22287"/>
                    <a:pt x="21566" y="22977"/>
                    <a:pt x="21500" y="23665"/>
                  </a:cubicBezTo>
                  <a:lnTo>
                    <a:pt x="0" y="21596"/>
                  </a:lnTo>
                  <a:close/>
                </a:path>
              </a:pathLst>
            </a:custGeom>
            <a:noFill/>
            <a:ln w="9525">
              <a:solidFill>
                <a:schemeClr val="tx1"/>
              </a:solidFill>
              <a:round/>
              <a:headEnd/>
              <a:tailEnd/>
            </a:ln>
            <a:effectLst/>
          </p:spPr>
          <p:txBody>
            <a:bodyPr wrap="none" anchor="ctr"/>
            <a:lstStyle/>
            <a:p>
              <a:endParaRPr lang="en-US"/>
            </a:p>
          </p:txBody>
        </p:sp>
        <p:sp>
          <p:nvSpPr>
            <p:cNvPr id="3210" name="Arc 138"/>
            <p:cNvSpPr>
              <a:spLocks/>
            </p:cNvSpPr>
            <p:nvPr/>
          </p:nvSpPr>
          <p:spPr bwMode="auto">
            <a:xfrm>
              <a:off x="4848" y="1344"/>
              <a:ext cx="147" cy="144"/>
            </a:xfrm>
            <a:custGeom>
              <a:avLst/>
              <a:gdLst>
                <a:gd name="G0" fmla="+- 450 0 0"/>
                <a:gd name="G1" fmla="+- 21600 0 0"/>
                <a:gd name="G2" fmla="+- 21600 0 0"/>
                <a:gd name="T0" fmla="*/ 0 w 22050"/>
                <a:gd name="T1" fmla="*/ 5 h 24861"/>
                <a:gd name="T2" fmla="*/ 21802 w 22050"/>
                <a:gd name="T3" fmla="*/ 24861 h 24861"/>
                <a:gd name="T4" fmla="*/ 450 w 22050"/>
                <a:gd name="T5" fmla="*/ 21600 h 24861"/>
              </a:gdLst>
              <a:ahLst/>
              <a:cxnLst>
                <a:cxn ang="0">
                  <a:pos x="T0" y="T1"/>
                </a:cxn>
                <a:cxn ang="0">
                  <a:pos x="T2" y="T3"/>
                </a:cxn>
                <a:cxn ang="0">
                  <a:pos x="T4" y="T5"/>
                </a:cxn>
              </a:cxnLst>
              <a:rect l="0" t="0" r="r" b="b"/>
              <a:pathLst>
                <a:path w="22050" h="24861" fill="none" extrusionOk="0">
                  <a:moveTo>
                    <a:pt x="-1" y="4"/>
                  </a:moveTo>
                  <a:cubicBezTo>
                    <a:pt x="149" y="1"/>
                    <a:pt x="299" y="-1"/>
                    <a:pt x="450" y="0"/>
                  </a:cubicBezTo>
                  <a:cubicBezTo>
                    <a:pt x="12379" y="0"/>
                    <a:pt x="22050" y="9670"/>
                    <a:pt x="22050" y="21600"/>
                  </a:cubicBezTo>
                  <a:cubicBezTo>
                    <a:pt x="22050" y="22691"/>
                    <a:pt x="21967" y="23781"/>
                    <a:pt x="21802" y="24861"/>
                  </a:cubicBezTo>
                </a:path>
                <a:path w="22050" h="24861" stroke="0" extrusionOk="0">
                  <a:moveTo>
                    <a:pt x="-1" y="4"/>
                  </a:moveTo>
                  <a:cubicBezTo>
                    <a:pt x="149" y="1"/>
                    <a:pt x="299" y="-1"/>
                    <a:pt x="450" y="0"/>
                  </a:cubicBezTo>
                  <a:cubicBezTo>
                    <a:pt x="12379" y="0"/>
                    <a:pt x="22050" y="9670"/>
                    <a:pt x="22050" y="21600"/>
                  </a:cubicBezTo>
                  <a:cubicBezTo>
                    <a:pt x="22050" y="22691"/>
                    <a:pt x="21967" y="23781"/>
                    <a:pt x="21802" y="24861"/>
                  </a:cubicBezTo>
                  <a:lnTo>
                    <a:pt x="450" y="21600"/>
                  </a:lnTo>
                  <a:close/>
                </a:path>
              </a:pathLst>
            </a:custGeom>
            <a:noFill/>
            <a:ln w="9525">
              <a:solidFill>
                <a:schemeClr val="tx1"/>
              </a:solidFill>
              <a:round/>
              <a:headEnd/>
              <a:tailEnd/>
            </a:ln>
            <a:effectLst/>
          </p:spPr>
          <p:txBody>
            <a:bodyPr wrap="none" anchor="ctr"/>
            <a:lstStyle/>
            <a:p>
              <a:endParaRPr lang="en-US"/>
            </a:p>
          </p:txBody>
        </p:sp>
        <p:sp>
          <p:nvSpPr>
            <p:cNvPr id="3211" name="Line 139"/>
            <p:cNvSpPr>
              <a:spLocks noChangeShapeType="1"/>
            </p:cNvSpPr>
            <p:nvPr/>
          </p:nvSpPr>
          <p:spPr bwMode="auto">
            <a:xfrm>
              <a:off x="4992" y="1488"/>
              <a:ext cx="0" cy="144"/>
            </a:xfrm>
            <a:prstGeom prst="line">
              <a:avLst/>
            </a:prstGeom>
            <a:noFill/>
            <a:ln w="9525">
              <a:solidFill>
                <a:schemeClr val="tx1"/>
              </a:solidFill>
              <a:round/>
              <a:headEnd/>
              <a:tailEnd/>
            </a:ln>
            <a:effectLst/>
          </p:spPr>
          <p:txBody>
            <a:bodyPr/>
            <a:lstStyle/>
            <a:p>
              <a:endParaRPr lang="en-US"/>
            </a:p>
          </p:txBody>
        </p:sp>
        <p:sp>
          <p:nvSpPr>
            <p:cNvPr id="3212" name="Line 140"/>
            <p:cNvSpPr>
              <a:spLocks noChangeShapeType="1"/>
            </p:cNvSpPr>
            <p:nvPr/>
          </p:nvSpPr>
          <p:spPr bwMode="auto">
            <a:xfrm flipH="1">
              <a:off x="4512" y="1344"/>
              <a:ext cx="336" cy="0"/>
            </a:xfrm>
            <a:prstGeom prst="line">
              <a:avLst/>
            </a:prstGeom>
            <a:noFill/>
            <a:ln w="9525">
              <a:solidFill>
                <a:schemeClr val="tx1"/>
              </a:solidFill>
              <a:round/>
              <a:headEnd/>
              <a:tailEnd type="triangle" w="med" len="med"/>
            </a:ln>
            <a:effectLst/>
          </p:spPr>
          <p:txBody>
            <a:bodyPr/>
            <a:lstStyle/>
            <a:p>
              <a:endParaRPr lang="en-US"/>
            </a:p>
          </p:txBody>
        </p:sp>
        <p:sp>
          <p:nvSpPr>
            <p:cNvPr id="3213" name="AutoShape 141"/>
            <p:cNvSpPr>
              <a:spLocks noChangeArrowheads="1"/>
            </p:cNvSpPr>
            <p:nvPr/>
          </p:nvSpPr>
          <p:spPr bwMode="auto">
            <a:xfrm>
              <a:off x="4224" y="1104"/>
              <a:ext cx="288" cy="240"/>
            </a:xfrm>
            <a:prstGeom prst="triangle">
              <a:avLst>
                <a:gd name="adj" fmla="val 50000"/>
              </a:avLst>
            </a:prstGeom>
            <a:solidFill>
              <a:srgbClr val="D1D7C7"/>
            </a:solidFill>
            <a:ln w="9525">
              <a:noFill/>
              <a:miter lim="800000"/>
              <a:headEnd/>
              <a:tailEnd/>
            </a:ln>
            <a:effectLst/>
          </p:spPr>
          <p:txBody>
            <a:bodyPr wrap="none" anchor="ctr"/>
            <a:lstStyle/>
            <a:p>
              <a:endParaRPr lang="en-US"/>
            </a:p>
          </p:txBody>
        </p:sp>
        <p:sp>
          <p:nvSpPr>
            <p:cNvPr id="3214" name="Oval 142"/>
            <p:cNvSpPr>
              <a:spLocks noChangeArrowheads="1"/>
            </p:cNvSpPr>
            <p:nvPr/>
          </p:nvSpPr>
          <p:spPr bwMode="auto">
            <a:xfrm>
              <a:off x="3792" y="1248"/>
              <a:ext cx="240" cy="240"/>
            </a:xfrm>
            <a:prstGeom prst="ellipse">
              <a:avLst/>
            </a:prstGeom>
            <a:solidFill>
              <a:srgbClr val="C4DAC5"/>
            </a:solidFill>
            <a:ln w="9525">
              <a:noFill/>
              <a:round/>
              <a:headEnd/>
              <a:tailEnd/>
            </a:ln>
            <a:effectLst/>
          </p:spPr>
          <p:txBody>
            <a:bodyPr wrap="none" anchor="ctr"/>
            <a:lstStyle/>
            <a:p>
              <a:endParaRPr lang="en-US"/>
            </a:p>
          </p:txBody>
        </p:sp>
        <p:sp>
          <p:nvSpPr>
            <p:cNvPr id="3215" name="Line 143"/>
            <p:cNvSpPr>
              <a:spLocks noChangeShapeType="1"/>
            </p:cNvSpPr>
            <p:nvPr/>
          </p:nvSpPr>
          <p:spPr bwMode="auto">
            <a:xfrm flipV="1">
              <a:off x="4368" y="912"/>
              <a:ext cx="0" cy="192"/>
            </a:xfrm>
            <a:prstGeom prst="line">
              <a:avLst/>
            </a:prstGeom>
            <a:noFill/>
            <a:ln w="9525">
              <a:solidFill>
                <a:schemeClr val="tx1"/>
              </a:solidFill>
              <a:round/>
              <a:headEnd/>
              <a:tailEnd type="triangle" w="med" len="med"/>
            </a:ln>
            <a:effectLst/>
          </p:spPr>
          <p:txBody>
            <a:bodyPr/>
            <a:lstStyle/>
            <a:p>
              <a:endParaRPr lang="en-US"/>
            </a:p>
          </p:txBody>
        </p:sp>
        <p:sp>
          <p:nvSpPr>
            <p:cNvPr id="3216" name="Arc 144"/>
            <p:cNvSpPr>
              <a:spLocks/>
            </p:cNvSpPr>
            <p:nvPr/>
          </p:nvSpPr>
          <p:spPr bwMode="auto">
            <a:xfrm>
              <a:off x="3456" y="1344"/>
              <a:ext cx="144" cy="141"/>
            </a:xfrm>
            <a:custGeom>
              <a:avLst/>
              <a:gdLst>
                <a:gd name="G0" fmla="+- 21600 0 0"/>
                <a:gd name="G1" fmla="+- 20906 0 0"/>
                <a:gd name="G2" fmla="+- 21600 0 0"/>
                <a:gd name="T0" fmla="*/ 268 w 21600"/>
                <a:gd name="T1" fmla="*/ 24297 h 24297"/>
                <a:gd name="T2" fmla="*/ 16170 w 21600"/>
                <a:gd name="T3" fmla="*/ 0 h 24297"/>
                <a:gd name="T4" fmla="*/ 21600 w 21600"/>
                <a:gd name="T5" fmla="*/ 20906 h 24297"/>
              </a:gdLst>
              <a:ahLst/>
              <a:cxnLst>
                <a:cxn ang="0">
                  <a:pos x="T0" y="T1"/>
                </a:cxn>
                <a:cxn ang="0">
                  <a:pos x="T2" y="T3"/>
                </a:cxn>
                <a:cxn ang="0">
                  <a:pos x="T4" y="T5"/>
                </a:cxn>
              </a:cxnLst>
              <a:rect l="0" t="0" r="r" b="b"/>
              <a:pathLst>
                <a:path w="21600" h="24297" fill="none" extrusionOk="0">
                  <a:moveTo>
                    <a:pt x="267" y="24297"/>
                  </a:moveTo>
                  <a:cubicBezTo>
                    <a:pt x="89" y="23175"/>
                    <a:pt x="0" y="22041"/>
                    <a:pt x="0" y="20906"/>
                  </a:cubicBezTo>
                  <a:cubicBezTo>
                    <a:pt x="-1" y="11068"/>
                    <a:pt x="6647" y="2472"/>
                    <a:pt x="16169" y="-1"/>
                  </a:cubicBezTo>
                </a:path>
                <a:path w="21600" h="24297" stroke="0" extrusionOk="0">
                  <a:moveTo>
                    <a:pt x="267" y="24297"/>
                  </a:moveTo>
                  <a:cubicBezTo>
                    <a:pt x="89" y="23175"/>
                    <a:pt x="0" y="22041"/>
                    <a:pt x="0" y="20906"/>
                  </a:cubicBezTo>
                  <a:cubicBezTo>
                    <a:pt x="-1" y="11068"/>
                    <a:pt x="6647" y="2472"/>
                    <a:pt x="16169" y="-1"/>
                  </a:cubicBezTo>
                  <a:lnTo>
                    <a:pt x="21600" y="20906"/>
                  </a:lnTo>
                  <a:close/>
                </a:path>
              </a:pathLst>
            </a:custGeom>
            <a:noFill/>
            <a:ln w="9525">
              <a:solidFill>
                <a:schemeClr val="tx1"/>
              </a:solidFill>
              <a:round/>
              <a:headEnd/>
              <a:tailEnd/>
            </a:ln>
            <a:effectLst/>
          </p:spPr>
          <p:txBody>
            <a:bodyPr wrap="none" anchor="ctr"/>
            <a:lstStyle/>
            <a:p>
              <a:endParaRPr lang="en-US"/>
            </a:p>
          </p:txBody>
        </p:sp>
        <p:sp>
          <p:nvSpPr>
            <p:cNvPr id="3217" name="Line 145"/>
            <p:cNvSpPr>
              <a:spLocks noChangeShapeType="1"/>
            </p:cNvSpPr>
            <p:nvPr/>
          </p:nvSpPr>
          <p:spPr bwMode="auto">
            <a:xfrm flipH="1">
              <a:off x="4032" y="1344"/>
              <a:ext cx="192" cy="0"/>
            </a:xfrm>
            <a:prstGeom prst="line">
              <a:avLst/>
            </a:prstGeom>
            <a:noFill/>
            <a:ln w="9525">
              <a:solidFill>
                <a:schemeClr val="tx1"/>
              </a:solidFill>
              <a:round/>
              <a:headEnd/>
              <a:tailEnd type="triangle" w="med" len="med"/>
            </a:ln>
            <a:effectLst/>
          </p:spPr>
          <p:txBody>
            <a:bodyPr/>
            <a:lstStyle/>
            <a:p>
              <a:endParaRPr lang="en-US"/>
            </a:p>
          </p:txBody>
        </p:sp>
        <p:sp>
          <p:nvSpPr>
            <p:cNvPr id="3218" name="Line 146"/>
            <p:cNvSpPr>
              <a:spLocks noChangeShapeType="1"/>
            </p:cNvSpPr>
            <p:nvPr/>
          </p:nvSpPr>
          <p:spPr bwMode="auto">
            <a:xfrm flipH="1">
              <a:off x="3552" y="1344"/>
              <a:ext cx="240" cy="0"/>
            </a:xfrm>
            <a:prstGeom prst="line">
              <a:avLst/>
            </a:prstGeom>
            <a:noFill/>
            <a:ln w="9525">
              <a:solidFill>
                <a:schemeClr val="tx1"/>
              </a:solidFill>
              <a:round/>
              <a:headEnd/>
              <a:tailEnd/>
            </a:ln>
            <a:effectLst/>
          </p:spPr>
          <p:txBody>
            <a:bodyPr/>
            <a:lstStyle/>
            <a:p>
              <a:endParaRPr lang="en-US"/>
            </a:p>
          </p:txBody>
        </p:sp>
        <p:sp>
          <p:nvSpPr>
            <p:cNvPr id="3219" name="Line 147"/>
            <p:cNvSpPr>
              <a:spLocks noChangeShapeType="1"/>
            </p:cNvSpPr>
            <p:nvPr/>
          </p:nvSpPr>
          <p:spPr bwMode="auto">
            <a:xfrm flipV="1">
              <a:off x="3456" y="1488"/>
              <a:ext cx="0" cy="144"/>
            </a:xfrm>
            <a:prstGeom prst="line">
              <a:avLst/>
            </a:prstGeom>
            <a:noFill/>
            <a:ln w="9525">
              <a:solidFill>
                <a:schemeClr val="tx1"/>
              </a:solidFill>
              <a:round/>
              <a:headEnd type="triangle" w="med" len="med"/>
              <a:tailEnd/>
            </a:ln>
            <a:effectLst/>
          </p:spPr>
          <p:txBody>
            <a:bodyPr/>
            <a:lstStyle/>
            <a:p>
              <a:endParaRPr lang="en-US"/>
            </a:p>
          </p:txBody>
        </p:sp>
        <p:sp>
          <p:nvSpPr>
            <p:cNvPr id="3220" name="Rectangle 148"/>
            <p:cNvSpPr>
              <a:spLocks noChangeArrowheads="1"/>
            </p:cNvSpPr>
            <p:nvPr/>
          </p:nvSpPr>
          <p:spPr bwMode="auto">
            <a:xfrm>
              <a:off x="4416" y="976"/>
              <a:ext cx="816" cy="252"/>
            </a:xfrm>
            <a:prstGeom prst="rect">
              <a:avLst/>
            </a:prstGeom>
            <a:noFill/>
            <a:ln w="9525">
              <a:noFill/>
              <a:miter lim="800000"/>
              <a:headEnd/>
              <a:tailEnd/>
            </a:ln>
            <a:effectLst/>
          </p:spPr>
          <p:txBody>
            <a:bodyPr wrap="none">
              <a:spAutoFit/>
            </a:bodyPr>
            <a:lstStyle/>
            <a:p>
              <a:r>
                <a:rPr lang="en-US" sz="1000">
                  <a:latin typeface="Comic Sans MS" pitchFamily="66" charset="0"/>
                </a:rPr>
                <a:t>Variable Splitter</a:t>
              </a:r>
            </a:p>
            <a:p>
              <a:r>
                <a:rPr lang="en-US" sz="1000">
                  <a:latin typeface="Comic Sans MS" pitchFamily="66" charset="0"/>
                </a:rPr>
                <a:t> (coupling: 0</a:t>
              </a:r>
              <a:r>
                <a:rPr lang="en-US" sz="1000">
                  <a:latin typeface="Comic Sans MS" pitchFamily="66" charset="0"/>
                  <a:sym typeface="Symbol" pitchFamily="18" charset="2"/>
                </a:rPr>
                <a:t></a:t>
              </a:r>
              <a:r>
                <a:rPr lang="en-US" sz="1000">
                  <a:latin typeface="Comic Sans MS" pitchFamily="66" charset="0"/>
                </a:rPr>
                <a:t>1)</a:t>
              </a:r>
            </a:p>
          </p:txBody>
        </p:sp>
        <p:sp>
          <p:nvSpPr>
            <p:cNvPr id="3221" name="Rectangle 149"/>
            <p:cNvSpPr>
              <a:spLocks noChangeArrowheads="1"/>
            </p:cNvSpPr>
            <p:nvPr/>
          </p:nvSpPr>
          <p:spPr bwMode="auto">
            <a:xfrm>
              <a:off x="3360" y="1057"/>
              <a:ext cx="678" cy="252"/>
            </a:xfrm>
            <a:prstGeom prst="rect">
              <a:avLst/>
            </a:prstGeom>
            <a:noFill/>
            <a:ln w="9525">
              <a:noFill/>
              <a:miter lim="800000"/>
              <a:headEnd/>
              <a:tailEnd/>
            </a:ln>
            <a:effectLst/>
          </p:spPr>
          <p:txBody>
            <a:bodyPr wrap="none">
              <a:spAutoFit/>
            </a:bodyPr>
            <a:lstStyle/>
            <a:p>
              <a:r>
                <a:rPr lang="en-US" sz="1000">
                  <a:latin typeface="Comic Sans MS" pitchFamily="66" charset="0"/>
                </a:rPr>
                <a:t>Variable</a:t>
              </a:r>
            </a:p>
            <a:p>
              <a:r>
                <a:rPr lang="en-US" sz="1000">
                  <a:latin typeface="Comic Sans MS" pitchFamily="66" charset="0"/>
                </a:rPr>
                <a:t>phase shifter</a:t>
              </a:r>
            </a:p>
          </p:txBody>
        </p:sp>
        <p:sp>
          <p:nvSpPr>
            <p:cNvPr id="3222" name="Line 150"/>
            <p:cNvSpPr>
              <a:spLocks noChangeShapeType="1"/>
            </p:cNvSpPr>
            <p:nvPr/>
          </p:nvSpPr>
          <p:spPr bwMode="auto">
            <a:xfrm flipV="1">
              <a:off x="3888" y="1296"/>
              <a:ext cx="96" cy="96"/>
            </a:xfrm>
            <a:prstGeom prst="line">
              <a:avLst/>
            </a:prstGeom>
            <a:noFill/>
            <a:ln w="28575">
              <a:solidFill>
                <a:srgbClr val="0000FF"/>
              </a:solidFill>
              <a:round/>
              <a:headEnd/>
              <a:tailEnd type="triangle" w="med" len="med"/>
            </a:ln>
            <a:effectLst/>
          </p:spPr>
          <p:txBody>
            <a:bodyPr/>
            <a:lstStyle/>
            <a:p>
              <a:endParaRPr lang="en-US"/>
            </a:p>
          </p:txBody>
        </p:sp>
        <p:sp>
          <p:nvSpPr>
            <p:cNvPr id="3223" name="Line 151"/>
            <p:cNvSpPr>
              <a:spLocks noChangeShapeType="1"/>
            </p:cNvSpPr>
            <p:nvPr/>
          </p:nvSpPr>
          <p:spPr bwMode="auto">
            <a:xfrm flipV="1">
              <a:off x="4320" y="1200"/>
              <a:ext cx="96" cy="96"/>
            </a:xfrm>
            <a:prstGeom prst="line">
              <a:avLst/>
            </a:prstGeom>
            <a:noFill/>
            <a:ln w="28575">
              <a:solidFill>
                <a:srgbClr val="0000FF"/>
              </a:solidFill>
              <a:round/>
              <a:headEnd/>
              <a:tailEnd type="triangle" w="med" len="med"/>
            </a:ln>
            <a:effectLst/>
          </p:spPr>
          <p:txBody>
            <a:bodyPr/>
            <a:lstStyle/>
            <a:p>
              <a:endParaRPr lang="en-US"/>
            </a:p>
          </p:txBody>
        </p:sp>
        <p:sp>
          <p:nvSpPr>
            <p:cNvPr id="3224" name="Rectangle 152"/>
            <p:cNvSpPr>
              <a:spLocks noChangeArrowheads="1"/>
            </p:cNvSpPr>
            <p:nvPr/>
          </p:nvSpPr>
          <p:spPr bwMode="auto">
            <a:xfrm>
              <a:off x="4080" y="769"/>
              <a:ext cx="614" cy="155"/>
            </a:xfrm>
            <a:prstGeom prst="rect">
              <a:avLst/>
            </a:prstGeom>
            <a:noFill/>
            <a:ln w="9525">
              <a:solidFill>
                <a:schemeClr val="tx1"/>
              </a:solidFill>
              <a:miter lim="800000"/>
              <a:headEnd/>
              <a:tailEnd/>
            </a:ln>
            <a:effectLst/>
          </p:spPr>
          <p:txBody>
            <a:bodyPr wrap="none">
              <a:spAutoFit/>
            </a:bodyPr>
            <a:lstStyle/>
            <a:p>
              <a:r>
                <a:rPr lang="en-US" sz="1000" i="1">
                  <a:latin typeface="Comic Sans MS" pitchFamily="66" charset="0"/>
                </a:rPr>
                <a:t>To the Load</a:t>
              </a:r>
            </a:p>
          </p:txBody>
        </p:sp>
        <p:sp>
          <p:nvSpPr>
            <p:cNvPr id="3225" name="Rectangle 153"/>
            <p:cNvSpPr>
              <a:spLocks noChangeArrowheads="1"/>
            </p:cNvSpPr>
            <p:nvPr/>
          </p:nvSpPr>
          <p:spPr bwMode="auto">
            <a:xfrm>
              <a:off x="4416" y="1345"/>
              <a:ext cx="640" cy="155"/>
            </a:xfrm>
            <a:prstGeom prst="rect">
              <a:avLst/>
            </a:prstGeom>
            <a:noFill/>
            <a:ln w="9525">
              <a:noFill/>
              <a:miter lim="800000"/>
              <a:headEnd/>
              <a:tailEnd/>
            </a:ln>
            <a:effectLst/>
          </p:spPr>
          <p:txBody>
            <a:bodyPr wrap="none">
              <a:spAutoFit/>
            </a:bodyPr>
            <a:lstStyle/>
            <a:p>
              <a:r>
                <a:rPr lang="en-US" sz="1000" i="1">
                  <a:latin typeface="Comic Sans MS" pitchFamily="66" charset="0"/>
                </a:rPr>
                <a:t>PETS output</a:t>
              </a:r>
            </a:p>
          </p:txBody>
        </p:sp>
        <p:sp>
          <p:nvSpPr>
            <p:cNvPr id="3226" name="Rectangle 154"/>
            <p:cNvSpPr>
              <a:spLocks noChangeArrowheads="1"/>
            </p:cNvSpPr>
            <p:nvPr/>
          </p:nvSpPr>
          <p:spPr bwMode="auto">
            <a:xfrm>
              <a:off x="3120" y="1537"/>
              <a:ext cx="346" cy="252"/>
            </a:xfrm>
            <a:prstGeom prst="rect">
              <a:avLst/>
            </a:prstGeom>
            <a:noFill/>
            <a:ln w="9525">
              <a:noFill/>
              <a:miter lim="800000"/>
              <a:headEnd/>
              <a:tailEnd/>
            </a:ln>
            <a:effectLst/>
          </p:spPr>
          <p:txBody>
            <a:bodyPr wrap="none">
              <a:spAutoFit/>
            </a:bodyPr>
            <a:lstStyle/>
            <a:p>
              <a:r>
                <a:rPr lang="en-US" sz="1000" i="1">
                  <a:latin typeface="Comic Sans MS" pitchFamily="66" charset="0"/>
                </a:rPr>
                <a:t>Drive</a:t>
              </a:r>
            </a:p>
            <a:p>
              <a:r>
                <a:rPr lang="en-US" sz="1000" i="1">
                  <a:latin typeface="Comic Sans MS" pitchFamily="66" charset="0"/>
                </a:rPr>
                <a:t>beam</a:t>
              </a:r>
            </a:p>
          </p:txBody>
        </p:sp>
        <p:sp>
          <p:nvSpPr>
            <p:cNvPr id="3227" name="Line 155"/>
            <p:cNvSpPr>
              <a:spLocks noChangeShapeType="1"/>
            </p:cNvSpPr>
            <p:nvPr/>
          </p:nvSpPr>
          <p:spPr bwMode="auto">
            <a:xfrm>
              <a:off x="3168" y="1824"/>
              <a:ext cx="192" cy="0"/>
            </a:xfrm>
            <a:prstGeom prst="line">
              <a:avLst/>
            </a:prstGeom>
            <a:noFill/>
            <a:ln w="28575">
              <a:solidFill>
                <a:srgbClr val="FF3300"/>
              </a:solidFill>
              <a:round/>
              <a:headEnd/>
              <a:tailEnd type="triangle" w="med" len="med"/>
            </a:ln>
            <a:effectLst/>
          </p:spPr>
          <p:txBody>
            <a:bodyPr/>
            <a:lstStyle/>
            <a:p>
              <a:endParaRPr lang="en-US"/>
            </a:p>
          </p:txBody>
        </p:sp>
        <p:sp>
          <p:nvSpPr>
            <p:cNvPr id="3228" name="Rectangle 156"/>
            <p:cNvSpPr>
              <a:spLocks noChangeArrowheads="1"/>
            </p:cNvSpPr>
            <p:nvPr/>
          </p:nvSpPr>
          <p:spPr bwMode="auto">
            <a:xfrm>
              <a:off x="3456" y="1489"/>
              <a:ext cx="577" cy="155"/>
            </a:xfrm>
            <a:prstGeom prst="rect">
              <a:avLst/>
            </a:prstGeom>
            <a:noFill/>
            <a:ln w="9525">
              <a:noFill/>
              <a:miter lim="800000"/>
              <a:headEnd/>
              <a:tailEnd/>
            </a:ln>
            <a:effectLst/>
          </p:spPr>
          <p:txBody>
            <a:bodyPr wrap="none">
              <a:spAutoFit/>
            </a:bodyPr>
            <a:lstStyle/>
            <a:p>
              <a:r>
                <a:rPr lang="en-US" sz="1000" i="1">
                  <a:latin typeface="Comic Sans MS" pitchFamily="66" charset="0"/>
                </a:rPr>
                <a:t>PETS input</a:t>
              </a:r>
            </a:p>
          </p:txBody>
        </p:sp>
      </p:grpSp>
      <p:sp>
        <p:nvSpPr>
          <p:cNvPr id="3229" name="Rectangle 157"/>
          <p:cNvSpPr>
            <a:spLocks noChangeArrowheads="1"/>
          </p:cNvSpPr>
          <p:nvPr/>
        </p:nvSpPr>
        <p:spPr bwMode="auto">
          <a:xfrm>
            <a:off x="4923693" y="1295401"/>
            <a:ext cx="2039815" cy="396875"/>
          </a:xfrm>
          <a:prstGeom prst="rect">
            <a:avLst/>
          </a:prstGeom>
          <a:noFill/>
          <a:ln w="9525">
            <a:noFill/>
            <a:miter lim="800000"/>
            <a:headEnd/>
            <a:tailEnd/>
          </a:ln>
          <a:effectLst/>
        </p:spPr>
        <p:txBody>
          <a:bodyPr>
            <a:spAutoFit/>
          </a:bodyPr>
          <a:lstStyle/>
          <a:p>
            <a:r>
              <a:rPr lang="en-US" sz="1000">
                <a:latin typeface="Comic Sans MS" pitchFamily="66" charset="0"/>
              </a:rPr>
              <a:t>Round trip efficiency: 75%</a:t>
            </a:r>
          </a:p>
          <a:p>
            <a:r>
              <a:rPr lang="en-US" sz="1000">
                <a:latin typeface="Comic Sans MS" pitchFamily="66" charset="0"/>
              </a:rPr>
              <a:t>Round trip delay: 22 ns</a:t>
            </a:r>
          </a:p>
        </p:txBody>
      </p:sp>
      <p:sp>
        <p:nvSpPr>
          <p:cNvPr id="3230" name="Text Box 158"/>
          <p:cNvSpPr txBox="1">
            <a:spLocks noChangeArrowheads="1"/>
          </p:cNvSpPr>
          <p:nvPr/>
        </p:nvSpPr>
        <p:spPr bwMode="auto">
          <a:xfrm>
            <a:off x="2039815" y="1676400"/>
            <a:ext cx="453970" cy="230832"/>
          </a:xfrm>
          <a:prstGeom prst="rect">
            <a:avLst/>
          </a:prstGeom>
          <a:noFill/>
          <a:ln w="9525">
            <a:noFill/>
            <a:miter lim="800000"/>
            <a:headEnd/>
            <a:tailEnd/>
          </a:ln>
          <a:effectLst/>
        </p:spPr>
        <p:txBody>
          <a:bodyPr wrap="none">
            <a:spAutoFit/>
          </a:bodyPr>
          <a:lstStyle/>
          <a:p>
            <a:r>
              <a:rPr lang="en-US" sz="900">
                <a:solidFill>
                  <a:srgbClr val="3333FF"/>
                </a:solidFill>
                <a:latin typeface="Comic Sans MS" pitchFamily="66" charset="0"/>
              </a:rPr>
              <a:t>&lt;30A</a:t>
            </a:r>
          </a:p>
        </p:txBody>
      </p:sp>
      <p:sp>
        <p:nvSpPr>
          <p:cNvPr id="3231" name="Text Box 159"/>
          <p:cNvSpPr txBox="1">
            <a:spLocks noChangeArrowheads="1"/>
          </p:cNvSpPr>
          <p:nvPr/>
        </p:nvSpPr>
        <p:spPr bwMode="auto">
          <a:xfrm>
            <a:off x="2039816" y="2895600"/>
            <a:ext cx="426720" cy="230832"/>
          </a:xfrm>
          <a:prstGeom prst="rect">
            <a:avLst/>
          </a:prstGeom>
          <a:noFill/>
          <a:ln w="9525">
            <a:noFill/>
            <a:miter lim="800000"/>
            <a:headEnd/>
            <a:tailEnd/>
          </a:ln>
          <a:effectLst/>
        </p:spPr>
        <p:txBody>
          <a:bodyPr wrap="none">
            <a:spAutoFit/>
          </a:bodyPr>
          <a:lstStyle/>
          <a:p>
            <a:r>
              <a:rPr lang="en-US" sz="900">
                <a:solidFill>
                  <a:srgbClr val="009900"/>
                </a:solidFill>
                <a:latin typeface="Comic Sans MS" pitchFamily="66" charset="0"/>
              </a:rPr>
              <a:t>14 A</a:t>
            </a:r>
          </a:p>
        </p:txBody>
      </p:sp>
      <p:sp>
        <p:nvSpPr>
          <p:cNvPr id="3232" name="Text Box 160"/>
          <p:cNvSpPr txBox="1">
            <a:spLocks noChangeArrowheads="1"/>
          </p:cNvSpPr>
          <p:nvPr/>
        </p:nvSpPr>
        <p:spPr bwMode="auto">
          <a:xfrm>
            <a:off x="2110154" y="4038600"/>
            <a:ext cx="375424" cy="230832"/>
          </a:xfrm>
          <a:prstGeom prst="rect">
            <a:avLst/>
          </a:prstGeom>
          <a:noFill/>
          <a:ln w="9525">
            <a:noFill/>
            <a:miter lim="800000"/>
            <a:headEnd/>
            <a:tailEnd/>
          </a:ln>
          <a:effectLst/>
        </p:spPr>
        <p:txBody>
          <a:bodyPr wrap="none">
            <a:spAutoFit/>
          </a:bodyPr>
          <a:lstStyle/>
          <a:p>
            <a:r>
              <a:rPr lang="en-US" sz="900">
                <a:solidFill>
                  <a:srgbClr val="FF3300"/>
                </a:solidFill>
                <a:latin typeface="Comic Sans MS" pitchFamily="66" charset="0"/>
              </a:rPr>
              <a:t>4 A</a:t>
            </a:r>
          </a:p>
        </p:txBody>
      </p:sp>
      <p:sp>
        <p:nvSpPr>
          <p:cNvPr id="3233" name="Rectangle 161"/>
          <p:cNvSpPr>
            <a:spLocks noChangeArrowheads="1"/>
          </p:cNvSpPr>
          <p:nvPr/>
        </p:nvSpPr>
        <p:spPr bwMode="auto">
          <a:xfrm>
            <a:off x="4009292" y="533400"/>
            <a:ext cx="4994031" cy="6096000"/>
          </a:xfrm>
          <a:prstGeom prst="rect">
            <a:avLst/>
          </a:prstGeom>
          <a:noFill/>
          <a:ln w="9525">
            <a:solidFill>
              <a:schemeClr val="tx1"/>
            </a:solidFill>
            <a:miter lim="800000"/>
            <a:headEnd/>
            <a:tailEnd/>
          </a:ln>
          <a:effectLst/>
        </p:spPr>
        <p:txBody>
          <a:bodyPr wrap="none" anchor="ctr"/>
          <a:lstStyle/>
          <a:p>
            <a:endParaRPr lang="en-US"/>
          </a:p>
        </p:txBody>
      </p:sp>
      <p:sp>
        <p:nvSpPr>
          <p:cNvPr id="3234" name="Line 162"/>
          <p:cNvSpPr>
            <a:spLocks noChangeShapeType="1"/>
          </p:cNvSpPr>
          <p:nvPr/>
        </p:nvSpPr>
        <p:spPr bwMode="auto">
          <a:xfrm>
            <a:off x="4009292" y="3505200"/>
            <a:ext cx="4994031" cy="0"/>
          </a:xfrm>
          <a:prstGeom prst="line">
            <a:avLst/>
          </a:prstGeom>
          <a:noFill/>
          <a:ln w="9525">
            <a:solidFill>
              <a:schemeClr val="tx1"/>
            </a:solidFill>
            <a:round/>
            <a:headEnd/>
            <a:tailEnd/>
          </a:ln>
          <a:effectLst/>
        </p:spPr>
        <p:txBody>
          <a:bodyPr/>
          <a:lstStyle/>
          <a:p>
            <a:endParaRPr lang="en-US"/>
          </a:p>
        </p:txBody>
      </p:sp>
      <p:pic>
        <p:nvPicPr>
          <p:cNvPr id="3235" name="Picture 163"/>
          <p:cNvPicPr>
            <a:picLocks noChangeAspect="1" noChangeArrowheads="1"/>
          </p:cNvPicPr>
          <p:nvPr/>
        </p:nvPicPr>
        <p:blipFill>
          <a:blip r:embed="rId2" cstate="print"/>
          <a:srcRect/>
          <a:stretch>
            <a:fillRect/>
          </a:stretch>
        </p:blipFill>
        <p:spPr bwMode="auto">
          <a:xfrm>
            <a:off x="4079631" y="4419601"/>
            <a:ext cx="2461846" cy="2049463"/>
          </a:xfrm>
          <a:prstGeom prst="rect">
            <a:avLst/>
          </a:prstGeom>
          <a:noFill/>
          <a:ln w="9525">
            <a:noFill/>
            <a:miter lim="800000"/>
            <a:headEnd/>
            <a:tailEnd/>
          </a:ln>
          <a:effectLst/>
        </p:spPr>
      </p:pic>
      <p:pic>
        <p:nvPicPr>
          <p:cNvPr id="3236" name="Picture 164"/>
          <p:cNvPicPr>
            <a:picLocks noChangeAspect="1" noChangeArrowheads="1"/>
          </p:cNvPicPr>
          <p:nvPr/>
        </p:nvPicPr>
        <p:blipFill>
          <a:blip r:embed="rId3" cstate="print"/>
          <a:srcRect l="5554"/>
          <a:stretch>
            <a:fillRect/>
          </a:stretch>
        </p:blipFill>
        <p:spPr bwMode="auto">
          <a:xfrm>
            <a:off x="6471139" y="4495801"/>
            <a:ext cx="2461846" cy="2054225"/>
          </a:xfrm>
          <a:prstGeom prst="rect">
            <a:avLst/>
          </a:prstGeom>
          <a:noFill/>
          <a:ln w="9525">
            <a:noFill/>
            <a:miter lim="800000"/>
            <a:headEnd/>
            <a:tailEnd/>
          </a:ln>
          <a:effectLst/>
        </p:spPr>
      </p:pic>
      <p:sp>
        <p:nvSpPr>
          <p:cNvPr id="3237" name="Text Box 165"/>
          <p:cNvSpPr txBox="1">
            <a:spLocks noChangeArrowheads="1"/>
          </p:cNvSpPr>
          <p:nvPr/>
        </p:nvSpPr>
        <p:spPr bwMode="auto">
          <a:xfrm>
            <a:off x="4079631" y="3581401"/>
            <a:ext cx="4853354" cy="830997"/>
          </a:xfrm>
          <a:prstGeom prst="rect">
            <a:avLst/>
          </a:prstGeom>
          <a:noFill/>
          <a:ln w="9525">
            <a:noFill/>
            <a:miter lim="800000"/>
            <a:headEnd/>
            <a:tailEnd/>
          </a:ln>
          <a:effectLst/>
        </p:spPr>
        <p:txBody>
          <a:bodyPr>
            <a:spAutoFit/>
          </a:bodyPr>
          <a:lstStyle/>
          <a:p>
            <a:r>
              <a:rPr lang="en-US" sz="1200">
                <a:latin typeface="Comic Sans MS" pitchFamily="66" charset="0"/>
              </a:rPr>
              <a:t>For the fixed parameters of re-circulation (loop delay, coupling, ohmic efficiency and RF phase error) and given pulse shape of the current, the generated RF pulse can be reconstructed/predicted rather well:</a:t>
            </a:r>
          </a:p>
        </p:txBody>
      </p:sp>
      <p:sp>
        <p:nvSpPr>
          <p:cNvPr id="3238" name="Text Box 166"/>
          <p:cNvSpPr txBox="1">
            <a:spLocks noChangeArrowheads="1"/>
          </p:cNvSpPr>
          <p:nvPr/>
        </p:nvSpPr>
        <p:spPr bwMode="auto">
          <a:xfrm>
            <a:off x="5483157" y="4876801"/>
            <a:ext cx="870751" cy="400110"/>
          </a:xfrm>
          <a:prstGeom prst="rect">
            <a:avLst/>
          </a:prstGeom>
          <a:noFill/>
          <a:ln w="9525">
            <a:noFill/>
            <a:miter lim="800000"/>
            <a:headEnd/>
            <a:tailEnd/>
          </a:ln>
          <a:effectLst/>
        </p:spPr>
        <p:txBody>
          <a:bodyPr wrap="none">
            <a:spAutoFit/>
          </a:bodyPr>
          <a:lstStyle/>
          <a:p>
            <a:pPr algn="r"/>
            <a:r>
              <a:rPr lang="en-US" sz="1000">
                <a:latin typeface="Comic Sans MS" pitchFamily="66" charset="0"/>
              </a:rPr>
              <a:t>Coupling = 1</a:t>
            </a:r>
          </a:p>
          <a:p>
            <a:pPr algn="r"/>
            <a:r>
              <a:rPr lang="en-US" sz="1000">
                <a:latin typeface="Comic Sans MS" pitchFamily="66" charset="0"/>
                <a:sym typeface="Symbol" pitchFamily="18" charset="2"/>
              </a:rPr>
              <a:t> = 0</a:t>
            </a:r>
          </a:p>
        </p:txBody>
      </p:sp>
      <p:sp>
        <p:nvSpPr>
          <p:cNvPr id="3239" name="Text Box 167"/>
          <p:cNvSpPr txBox="1">
            <a:spLocks noChangeArrowheads="1"/>
          </p:cNvSpPr>
          <p:nvPr/>
        </p:nvSpPr>
        <p:spPr bwMode="auto">
          <a:xfrm>
            <a:off x="7863381" y="4953001"/>
            <a:ext cx="1002197" cy="400110"/>
          </a:xfrm>
          <a:prstGeom prst="rect">
            <a:avLst/>
          </a:prstGeom>
          <a:noFill/>
          <a:ln w="9525">
            <a:noFill/>
            <a:miter lim="800000"/>
            <a:headEnd/>
            <a:tailEnd/>
          </a:ln>
          <a:effectLst/>
        </p:spPr>
        <p:txBody>
          <a:bodyPr wrap="none">
            <a:spAutoFit/>
          </a:bodyPr>
          <a:lstStyle/>
          <a:p>
            <a:pPr algn="r"/>
            <a:r>
              <a:rPr lang="en-US" sz="1000">
                <a:latin typeface="Comic Sans MS" pitchFamily="66" charset="0"/>
              </a:rPr>
              <a:t>Coupling = 0.7</a:t>
            </a:r>
          </a:p>
          <a:p>
            <a:pPr algn="r"/>
            <a:r>
              <a:rPr lang="en-US" sz="1000">
                <a:latin typeface="Comic Sans MS" pitchFamily="66" charset="0"/>
                <a:sym typeface="Symbol" pitchFamily="18" charset="2"/>
              </a:rPr>
              <a:t> = 17</a:t>
            </a:r>
            <a:r>
              <a:rPr lang="en-US" sz="1000" baseline="30000">
                <a:latin typeface="Comic Sans MS" pitchFamily="66" charset="0"/>
                <a:sym typeface="Symbol" pitchFamily="18" charset="2"/>
              </a:rPr>
              <a:t>0</a:t>
            </a:r>
            <a:endParaRPr lang="en-US" sz="1000">
              <a:latin typeface="Comic Sans MS" pitchFamily="66" charset="0"/>
              <a:sym typeface="Symbol" pitchFamily="18" charset="2"/>
            </a:endParaRPr>
          </a:p>
        </p:txBody>
      </p:sp>
      <p:sp>
        <p:nvSpPr>
          <p:cNvPr id="3240" name="Text Box 168"/>
          <p:cNvSpPr txBox="1">
            <a:spLocks noChangeArrowheads="1"/>
          </p:cNvSpPr>
          <p:nvPr/>
        </p:nvSpPr>
        <p:spPr bwMode="auto">
          <a:xfrm>
            <a:off x="4783016" y="4346576"/>
            <a:ext cx="1300356" cy="246221"/>
          </a:xfrm>
          <a:prstGeom prst="rect">
            <a:avLst/>
          </a:prstGeom>
          <a:solidFill>
            <a:schemeClr val="bg1"/>
          </a:solidFill>
          <a:ln w="9525">
            <a:noFill/>
            <a:miter lim="800000"/>
            <a:headEnd/>
            <a:tailEnd/>
          </a:ln>
          <a:effectLst/>
        </p:spPr>
        <p:txBody>
          <a:bodyPr wrap="none">
            <a:spAutoFit/>
          </a:bodyPr>
          <a:lstStyle/>
          <a:p>
            <a:r>
              <a:rPr lang="en-US" sz="1000" b="1">
                <a:latin typeface="Comic Sans MS" pitchFamily="66" charset="0"/>
              </a:rPr>
              <a:t>Full re-circulation</a:t>
            </a:r>
          </a:p>
        </p:txBody>
      </p:sp>
      <p:sp>
        <p:nvSpPr>
          <p:cNvPr id="3241" name="Text Box 169"/>
          <p:cNvSpPr txBox="1">
            <a:spLocks noChangeArrowheads="1"/>
          </p:cNvSpPr>
          <p:nvPr/>
        </p:nvSpPr>
        <p:spPr bwMode="auto">
          <a:xfrm>
            <a:off x="7033846" y="4346576"/>
            <a:ext cx="1346844" cy="246221"/>
          </a:xfrm>
          <a:prstGeom prst="rect">
            <a:avLst/>
          </a:prstGeom>
          <a:solidFill>
            <a:schemeClr val="bg1"/>
          </a:solidFill>
          <a:ln w="9525">
            <a:noFill/>
            <a:miter lim="800000"/>
            <a:headEnd/>
            <a:tailEnd/>
          </a:ln>
          <a:effectLst/>
        </p:spPr>
        <p:txBody>
          <a:bodyPr wrap="none">
            <a:spAutoFit/>
          </a:bodyPr>
          <a:lstStyle/>
          <a:p>
            <a:r>
              <a:rPr lang="en-US" sz="1000" b="1">
                <a:latin typeface="Comic Sans MS" pitchFamily="66" charset="0"/>
              </a:rPr>
              <a:t>50% re-circulation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149969" y="2667000"/>
            <a:ext cx="4501662" cy="3663950"/>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844062" y="381000"/>
            <a:ext cx="3005504" cy="3352800"/>
          </a:xfrm>
          <a:prstGeom prst="rect">
            <a:avLst/>
          </a:prstGeom>
          <a:noFill/>
          <a:ln w="12700" cap="sq">
            <a:noFill/>
            <a:miter lim="800000"/>
            <a:headEnd type="none" w="sm" len="sm"/>
            <a:tailEnd type="none" w="sm" len="sm"/>
          </a:ln>
          <a:effectLst/>
        </p:spPr>
      </p:pic>
      <p:pic>
        <p:nvPicPr>
          <p:cNvPr id="4100" name="Picture 4"/>
          <p:cNvPicPr>
            <a:picLocks noChangeAspect="1" noChangeArrowheads="1"/>
          </p:cNvPicPr>
          <p:nvPr/>
        </p:nvPicPr>
        <p:blipFill>
          <a:blip r:embed="rId4" cstate="print"/>
          <a:srcRect/>
          <a:stretch>
            <a:fillRect/>
          </a:stretch>
        </p:blipFill>
        <p:spPr bwMode="auto">
          <a:xfrm>
            <a:off x="492369" y="3733800"/>
            <a:ext cx="3376246" cy="1136650"/>
          </a:xfrm>
          <a:prstGeom prst="rect">
            <a:avLst/>
          </a:prstGeom>
          <a:noFill/>
          <a:ln w="9525">
            <a:noFill/>
            <a:miter lim="800000"/>
            <a:headEnd/>
            <a:tailEnd/>
          </a:ln>
          <a:effectLst/>
        </p:spPr>
      </p:pic>
      <p:pic>
        <p:nvPicPr>
          <p:cNvPr id="4101" name="Picture 5"/>
          <p:cNvPicPr>
            <a:picLocks noChangeAspect="1" noChangeArrowheads="1"/>
          </p:cNvPicPr>
          <p:nvPr/>
        </p:nvPicPr>
        <p:blipFill>
          <a:blip r:embed="rId5" cstate="print"/>
          <a:srcRect/>
          <a:stretch>
            <a:fillRect/>
          </a:stretch>
        </p:blipFill>
        <p:spPr bwMode="auto">
          <a:xfrm>
            <a:off x="492369" y="4876800"/>
            <a:ext cx="3376246" cy="1371600"/>
          </a:xfrm>
          <a:prstGeom prst="rect">
            <a:avLst/>
          </a:prstGeom>
          <a:noFill/>
          <a:ln w="9525">
            <a:noFill/>
            <a:miter lim="800000"/>
            <a:headEnd/>
            <a:tailEnd/>
          </a:ln>
          <a:effectLst/>
        </p:spPr>
      </p:pic>
      <p:sp>
        <p:nvSpPr>
          <p:cNvPr id="4102" name="Rectangle 6"/>
          <p:cNvSpPr>
            <a:spLocks noChangeArrowheads="1"/>
          </p:cNvSpPr>
          <p:nvPr/>
        </p:nvSpPr>
        <p:spPr bwMode="auto">
          <a:xfrm>
            <a:off x="492369" y="4572001"/>
            <a:ext cx="2250831" cy="400110"/>
          </a:xfrm>
          <a:prstGeom prst="rect">
            <a:avLst/>
          </a:prstGeom>
          <a:solidFill>
            <a:srgbClr val="B2B2B2"/>
          </a:solidFill>
          <a:ln w="9525">
            <a:noFill/>
            <a:miter lim="800000"/>
            <a:headEnd/>
            <a:tailEnd/>
          </a:ln>
          <a:effectLst/>
        </p:spPr>
        <p:txBody>
          <a:bodyPr>
            <a:spAutoFit/>
          </a:bodyPr>
          <a:lstStyle/>
          <a:p>
            <a:r>
              <a:rPr lang="en-US" sz="1000">
                <a:latin typeface="Comic Sans MS" pitchFamily="66" charset="0"/>
              </a:rPr>
              <a:t>Variable high power RF power splitter</a:t>
            </a:r>
          </a:p>
        </p:txBody>
      </p:sp>
      <p:sp>
        <p:nvSpPr>
          <p:cNvPr id="4103" name="Rectangle 7"/>
          <p:cNvSpPr>
            <a:spLocks noChangeArrowheads="1"/>
          </p:cNvSpPr>
          <p:nvPr/>
        </p:nvSpPr>
        <p:spPr bwMode="auto">
          <a:xfrm>
            <a:off x="492369" y="5943601"/>
            <a:ext cx="2250831" cy="400110"/>
          </a:xfrm>
          <a:prstGeom prst="rect">
            <a:avLst/>
          </a:prstGeom>
          <a:solidFill>
            <a:srgbClr val="B2B2B2"/>
          </a:solidFill>
          <a:ln w="9525">
            <a:noFill/>
            <a:miter lim="800000"/>
            <a:headEnd/>
            <a:tailEnd/>
          </a:ln>
          <a:effectLst/>
        </p:spPr>
        <p:txBody>
          <a:bodyPr>
            <a:spAutoFit/>
          </a:bodyPr>
          <a:lstStyle/>
          <a:p>
            <a:r>
              <a:rPr lang="en-US" sz="1000">
                <a:latin typeface="Comic Sans MS" pitchFamily="66" charset="0"/>
              </a:rPr>
              <a:t>Variable high power RF phase shifter</a:t>
            </a:r>
          </a:p>
        </p:txBody>
      </p:sp>
      <p:sp>
        <p:nvSpPr>
          <p:cNvPr id="4104" name="Rectangle 8"/>
          <p:cNvSpPr>
            <a:spLocks noChangeArrowheads="1"/>
          </p:cNvSpPr>
          <p:nvPr/>
        </p:nvSpPr>
        <p:spPr bwMode="auto">
          <a:xfrm>
            <a:off x="1617785" y="3429001"/>
            <a:ext cx="2180492" cy="400110"/>
          </a:xfrm>
          <a:prstGeom prst="rect">
            <a:avLst/>
          </a:prstGeom>
          <a:solidFill>
            <a:srgbClr val="B2B2B2"/>
          </a:solidFill>
          <a:ln w="9525">
            <a:noFill/>
            <a:miter lim="800000"/>
            <a:headEnd/>
            <a:tailEnd/>
          </a:ln>
          <a:effectLst/>
        </p:spPr>
        <p:txBody>
          <a:bodyPr>
            <a:spAutoFit/>
          </a:bodyPr>
          <a:lstStyle/>
          <a:p>
            <a:r>
              <a:rPr lang="en-US" sz="1000">
                <a:latin typeface="Comic Sans MS" pitchFamily="66" charset="0"/>
              </a:rPr>
              <a:t>Fully equipped 1 m long TBTS PETS</a:t>
            </a:r>
          </a:p>
        </p:txBody>
      </p:sp>
      <p:sp>
        <p:nvSpPr>
          <p:cNvPr id="4105" name="Rectangle 9"/>
          <p:cNvSpPr>
            <a:spLocks noChangeArrowheads="1"/>
          </p:cNvSpPr>
          <p:nvPr/>
        </p:nvSpPr>
        <p:spPr bwMode="auto">
          <a:xfrm>
            <a:off x="6049108" y="5943601"/>
            <a:ext cx="2602523" cy="553998"/>
          </a:xfrm>
          <a:prstGeom prst="rect">
            <a:avLst/>
          </a:prstGeom>
          <a:solidFill>
            <a:srgbClr val="B2B2B2"/>
          </a:solidFill>
          <a:ln w="9525">
            <a:noFill/>
            <a:miter lim="800000"/>
            <a:headEnd/>
            <a:tailEnd/>
          </a:ln>
          <a:effectLst/>
        </p:spPr>
        <p:txBody>
          <a:bodyPr>
            <a:spAutoFit/>
          </a:bodyPr>
          <a:lstStyle/>
          <a:p>
            <a:pPr algn="ctr"/>
            <a:r>
              <a:rPr lang="en-US" sz="1000">
                <a:latin typeface="Comic Sans MS" pitchFamily="66" charset="0"/>
              </a:rPr>
              <a:t>PETS tank with re-circulation RF circuit installed in TBTS test area (October 2008)</a:t>
            </a:r>
          </a:p>
        </p:txBody>
      </p:sp>
      <p:pic>
        <p:nvPicPr>
          <p:cNvPr id="4106" name="Picture 10"/>
          <p:cNvPicPr>
            <a:picLocks noChangeAspect="1" noChangeArrowheads="1"/>
          </p:cNvPicPr>
          <p:nvPr/>
        </p:nvPicPr>
        <p:blipFill>
          <a:blip r:embed="rId6" cstate="print"/>
          <a:srcRect/>
          <a:stretch>
            <a:fillRect/>
          </a:stretch>
        </p:blipFill>
        <p:spPr bwMode="auto">
          <a:xfrm>
            <a:off x="3798277" y="457200"/>
            <a:ext cx="5087815" cy="1981200"/>
          </a:xfrm>
          <a:prstGeom prst="rect">
            <a:avLst/>
          </a:prstGeom>
          <a:noFill/>
          <a:ln w="9525">
            <a:noFill/>
            <a:miter lim="800000"/>
            <a:headEnd/>
            <a:tailEnd/>
          </a:ln>
          <a:effectLst/>
        </p:spPr>
      </p:pic>
      <p:sp>
        <p:nvSpPr>
          <p:cNvPr id="4107" name="Oval 11"/>
          <p:cNvSpPr>
            <a:spLocks noChangeAspect="1" noChangeArrowheads="1"/>
          </p:cNvSpPr>
          <p:nvPr/>
        </p:nvSpPr>
        <p:spPr bwMode="auto">
          <a:xfrm>
            <a:off x="5697416" y="1676401"/>
            <a:ext cx="168520" cy="182563"/>
          </a:xfrm>
          <a:prstGeom prst="ellipse">
            <a:avLst/>
          </a:prstGeom>
          <a:noFill/>
          <a:ln w="9525">
            <a:solidFill>
              <a:srgbClr val="FF3300"/>
            </a:solidFill>
            <a:round/>
            <a:headEnd/>
            <a:tailEnd/>
          </a:ln>
          <a:effectLst/>
        </p:spPr>
        <p:txBody>
          <a:bodyPr wrap="none" anchor="ctr"/>
          <a:lstStyle/>
          <a:p>
            <a:endParaRPr lang="en-US"/>
          </a:p>
        </p:txBody>
      </p:sp>
      <p:sp>
        <p:nvSpPr>
          <p:cNvPr id="4108" name="Line 12"/>
          <p:cNvSpPr>
            <a:spLocks noChangeShapeType="1"/>
          </p:cNvSpPr>
          <p:nvPr/>
        </p:nvSpPr>
        <p:spPr bwMode="auto">
          <a:xfrm flipH="1">
            <a:off x="5556739" y="1828800"/>
            <a:ext cx="211015" cy="838200"/>
          </a:xfrm>
          <a:prstGeom prst="line">
            <a:avLst/>
          </a:prstGeom>
          <a:noFill/>
          <a:ln w="9525">
            <a:solidFill>
              <a:srgbClr val="FF3300"/>
            </a:solidFill>
            <a:round/>
            <a:headEnd/>
            <a:tailEnd type="triangle" w="med" len="med"/>
          </a:ln>
          <a:effectLst/>
        </p:spPr>
        <p:txBody>
          <a:bodyPr/>
          <a:lstStyle/>
          <a:p>
            <a:endParaRPr lang="en-US"/>
          </a:p>
        </p:txBody>
      </p:sp>
      <p:sp>
        <p:nvSpPr>
          <p:cNvPr id="4109" name="Text Box 13"/>
          <p:cNvSpPr txBox="1">
            <a:spLocks noChangeArrowheads="1"/>
          </p:cNvSpPr>
          <p:nvPr/>
        </p:nvSpPr>
        <p:spPr bwMode="auto">
          <a:xfrm>
            <a:off x="4853355" y="2286000"/>
            <a:ext cx="1968809" cy="246221"/>
          </a:xfrm>
          <a:prstGeom prst="rect">
            <a:avLst/>
          </a:prstGeom>
          <a:solidFill>
            <a:schemeClr val="bg1"/>
          </a:solidFill>
          <a:ln w="9525">
            <a:solidFill>
              <a:srgbClr val="FF3300"/>
            </a:solidFill>
            <a:miter lim="800000"/>
            <a:headEnd/>
            <a:tailEnd/>
          </a:ln>
          <a:effectLst/>
        </p:spPr>
        <p:txBody>
          <a:bodyPr wrap="none">
            <a:spAutoFit/>
          </a:bodyPr>
          <a:lstStyle/>
          <a:p>
            <a:r>
              <a:rPr lang="en-US" sz="1000">
                <a:solidFill>
                  <a:srgbClr val="FF3300"/>
                </a:solidFill>
                <a:latin typeface="Comic Sans MS" pitchFamily="66" charset="0"/>
              </a:rPr>
              <a:t>Two Beam Test Stand (TBTS)</a:t>
            </a:r>
          </a:p>
        </p:txBody>
      </p:sp>
      <p:sp>
        <p:nvSpPr>
          <p:cNvPr id="4110" name="Line 14"/>
          <p:cNvSpPr>
            <a:spLocks noChangeShapeType="1"/>
          </p:cNvSpPr>
          <p:nvPr/>
        </p:nvSpPr>
        <p:spPr bwMode="auto">
          <a:xfrm flipV="1">
            <a:off x="4572000" y="4800600"/>
            <a:ext cx="633046" cy="152400"/>
          </a:xfrm>
          <a:prstGeom prst="line">
            <a:avLst/>
          </a:prstGeom>
          <a:noFill/>
          <a:ln w="19050">
            <a:solidFill>
              <a:srgbClr val="FF0000"/>
            </a:solidFill>
            <a:round/>
            <a:headEnd/>
            <a:tailEnd type="triangle" w="lg" len="lg"/>
          </a:ln>
          <a:effectLst/>
        </p:spPr>
        <p:txBody>
          <a:bodyPr/>
          <a:lstStyle/>
          <a:p>
            <a:endParaRPr lang="en-US"/>
          </a:p>
        </p:txBody>
      </p:sp>
      <p:sp>
        <p:nvSpPr>
          <p:cNvPr id="4111" name="Text Box 15"/>
          <p:cNvSpPr txBox="1">
            <a:spLocks noChangeArrowheads="1"/>
          </p:cNvSpPr>
          <p:nvPr/>
        </p:nvSpPr>
        <p:spPr bwMode="auto">
          <a:xfrm>
            <a:off x="4220308" y="5029200"/>
            <a:ext cx="1022909" cy="307777"/>
          </a:xfrm>
          <a:prstGeom prst="rect">
            <a:avLst/>
          </a:prstGeom>
          <a:noFill/>
          <a:ln w="9525">
            <a:noFill/>
            <a:miter lim="800000"/>
            <a:headEnd/>
            <a:tailEnd/>
          </a:ln>
          <a:effectLst/>
        </p:spPr>
        <p:txBody>
          <a:bodyPr wrap="none">
            <a:spAutoFit/>
          </a:bodyPr>
          <a:lstStyle/>
          <a:p>
            <a:r>
              <a:rPr lang="en-US" sz="1400">
                <a:solidFill>
                  <a:srgbClr val="FF0000"/>
                </a:solidFill>
              </a:rPr>
              <a:t>Drive beam</a:t>
            </a:r>
          </a:p>
        </p:txBody>
      </p:sp>
      <p:sp>
        <p:nvSpPr>
          <p:cNvPr id="4112" name="Rectangle 16"/>
          <p:cNvSpPr>
            <a:spLocks noChangeArrowheads="1"/>
          </p:cNvSpPr>
          <p:nvPr/>
        </p:nvSpPr>
        <p:spPr bwMode="auto">
          <a:xfrm>
            <a:off x="3516923" y="0"/>
            <a:ext cx="4506362" cy="338554"/>
          </a:xfrm>
          <a:prstGeom prst="rect">
            <a:avLst/>
          </a:prstGeom>
          <a:noFill/>
          <a:ln w="9525">
            <a:noFill/>
            <a:miter lim="800000"/>
            <a:headEnd/>
            <a:tailEnd/>
          </a:ln>
          <a:effectLst/>
        </p:spPr>
        <p:txBody>
          <a:bodyPr wrap="none">
            <a:spAutoFit/>
          </a:bodyPr>
          <a:lstStyle/>
          <a:p>
            <a:r>
              <a:rPr lang="en-US" sz="1600">
                <a:latin typeface="Comic Sans MS" pitchFamily="66" charset="0"/>
              </a:rPr>
              <a:t>PETS high power production at CERN (TBTS)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422031" y="381000"/>
            <a:ext cx="3456843" cy="2916238"/>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a:stretch>
            <a:fillRect/>
          </a:stretch>
        </p:blipFill>
        <p:spPr bwMode="auto">
          <a:xfrm>
            <a:off x="422031" y="3276601"/>
            <a:ext cx="3472962" cy="2976563"/>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cstate="print"/>
          <a:srcRect/>
          <a:stretch>
            <a:fillRect/>
          </a:stretch>
        </p:blipFill>
        <p:spPr bwMode="auto">
          <a:xfrm>
            <a:off x="4009292" y="609600"/>
            <a:ext cx="3376246" cy="2667000"/>
          </a:xfrm>
          <a:prstGeom prst="rect">
            <a:avLst/>
          </a:prstGeom>
          <a:noFill/>
          <a:ln w="9525">
            <a:noFill/>
            <a:miter lim="800000"/>
            <a:headEnd/>
            <a:tailEnd/>
          </a:ln>
          <a:effectLst/>
        </p:spPr>
      </p:pic>
      <p:sp>
        <p:nvSpPr>
          <p:cNvPr id="6149" name="Text Box 5"/>
          <p:cNvSpPr txBox="1">
            <a:spLocks noChangeArrowheads="1"/>
          </p:cNvSpPr>
          <p:nvPr/>
        </p:nvSpPr>
        <p:spPr bwMode="auto">
          <a:xfrm>
            <a:off x="2165839" y="141288"/>
            <a:ext cx="5363969" cy="338554"/>
          </a:xfrm>
          <a:prstGeom prst="rect">
            <a:avLst/>
          </a:prstGeom>
          <a:noFill/>
          <a:ln w="9525">
            <a:noFill/>
            <a:miter lim="800000"/>
            <a:headEnd/>
            <a:tailEnd/>
          </a:ln>
          <a:effectLst/>
        </p:spPr>
        <p:txBody>
          <a:bodyPr wrap="none">
            <a:spAutoFit/>
          </a:bodyPr>
          <a:lstStyle/>
          <a:p>
            <a:r>
              <a:rPr lang="en-US" sz="1600">
                <a:latin typeface="Comic Sans MS" pitchFamily="66" charset="0"/>
                <a:ea typeface="Batang" pitchFamily="18" charset="-127"/>
              </a:rPr>
              <a:t>June-September 2009 PETS TBTS processing history</a:t>
            </a:r>
          </a:p>
        </p:txBody>
      </p:sp>
      <p:sp>
        <p:nvSpPr>
          <p:cNvPr id="6150" name="Text Box 6"/>
          <p:cNvSpPr txBox="1">
            <a:spLocks noChangeArrowheads="1"/>
          </p:cNvSpPr>
          <p:nvPr/>
        </p:nvSpPr>
        <p:spPr bwMode="auto">
          <a:xfrm>
            <a:off x="4149969" y="3962401"/>
            <a:ext cx="4783015" cy="1815882"/>
          </a:xfrm>
          <a:prstGeom prst="rect">
            <a:avLst/>
          </a:prstGeom>
          <a:noFill/>
          <a:ln w="9525">
            <a:noFill/>
            <a:miter lim="800000"/>
            <a:headEnd/>
            <a:tailEnd/>
          </a:ln>
          <a:effectLst/>
        </p:spPr>
        <p:txBody>
          <a:bodyPr>
            <a:spAutoFit/>
          </a:bodyPr>
          <a:lstStyle/>
          <a:p>
            <a:endParaRPr lang="en-US" sz="1600">
              <a:latin typeface="Comic Sans MS" pitchFamily="66" charset="0"/>
            </a:endParaRPr>
          </a:p>
          <a:p>
            <a:pPr>
              <a:buFont typeface="Wingdings" pitchFamily="2" charset="2"/>
              <a:buNone/>
            </a:pPr>
            <a:r>
              <a:rPr lang="en-US" sz="1600">
                <a:latin typeface="Comic Sans MS" pitchFamily="66" charset="0"/>
              </a:rPr>
              <a:t>In total, 60 hours (~2x10</a:t>
            </a:r>
            <a:r>
              <a:rPr lang="en-US" sz="1600" baseline="30000">
                <a:latin typeface="Comic Sans MS" pitchFamily="66" charset="0"/>
              </a:rPr>
              <a:t>5</a:t>
            </a:r>
            <a:r>
              <a:rPr lang="en-US" sz="1600">
                <a:latin typeface="Comic Sans MS" pitchFamily="66" charset="0"/>
              </a:rPr>
              <a:t> pulses) of the RF power production in the PETS was accumulated. The peak RF power in full recirculation regime was gradually increased from 20MW to ~ 180 MW.</a:t>
            </a:r>
          </a:p>
          <a:p>
            <a:pPr>
              <a:buFont typeface="Wingdings" pitchFamily="2" charset="2"/>
              <a:buNone/>
            </a:pPr>
            <a:endParaRPr lang="en-US" sz="1600">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587261" y="304800"/>
            <a:ext cx="2532185" cy="6261100"/>
            <a:chOff x="2448" y="192"/>
            <a:chExt cx="1728" cy="3944"/>
          </a:xfrm>
        </p:grpSpPr>
        <p:pic>
          <p:nvPicPr>
            <p:cNvPr id="5123" name="Picture 3"/>
            <p:cNvPicPr>
              <a:picLocks noChangeAspect="1" noChangeArrowheads="1"/>
            </p:cNvPicPr>
            <p:nvPr/>
          </p:nvPicPr>
          <p:blipFill>
            <a:blip r:embed="rId2" cstate="print"/>
            <a:srcRect/>
            <a:stretch>
              <a:fillRect/>
            </a:stretch>
          </p:blipFill>
          <p:spPr bwMode="auto">
            <a:xfrm>
              <a:off x="2544" y="2928"/>
              <a:ext cx="1632" cy="1208"/>
            </a:xfrm>
            <a:prstGeom prst="rect">
              <a:avLst/>
            </a:prstGeom>
            <a:noFill/>
            <a:ln w="9525">
              <a:noFill/>
              <a:miter lim="800000"/>
              <a:headEnd/>
              <a:tailEnd/>
            </a:ln>
            <a:effectLst/>
          </p:spPr>
        </p:pic>
        <p:pic>
          <p:nvPicPr>
            <p:cNvPr id="5124" name="Picture 4"/>
            <p:cNvPicPr>
              <a:picLocks noChangeAspect="1" noChangeArrowheads="1"/>
            </p:cNvPicPr>
            <p:nvPr/>
          </p:nvPicPr>
          <p:blipFill>
            <a:blip r:embed="rId3" cstate="print"/>
            <a:srcRect/>
            <a:stretch>
              <a:fillRect/>
            </a:stretch>
          </p:blipFill>
          <p:spPr bwMode="auto">
            <a:xfrm>
              <a:off x="2544" y="1632"/>
              <a:ext cx="1632" cy="1182"/>
            </a:xfrm>
            <a:prstGeom prst="rect">
              <a:avLst/>
            </a:prstGeom>
            <a:noFill/>
            <a:ln w="9525">
              <a:noFill/>
              <a:miter lim="800000"/>
              <a:headEnd/>
              <a:tailEnd/>
            </a:ln>
            <a:effectLst/>
          </p:spPr>
        </p:pic>
        <p:pic>
          <p:nvPicPr>
            <p:cNvPr id="5125" name="Picture 5"/>
            <p:cNvPicPr>
              <a:picLocks noChangeAspect="1" noChangeArrowheads="1"/>
            </p:cNvPicPr>
            <p:nvPr/>
          </p:nvPicPr>
          <p:blipFill>
            <a:blip r:embed="rId4" cstate="print"/>
            <a:srcRect/>
            <a:stretch>
              <a:fillRect/>
            </a:stretch>
          </p:blipFill>
          <p:spPr bwMode="auto">
            <a:xfrm>
              <a:off x="2448" y="384"/>
              <a:ext cx="1727" cy="1231"/>
            </a:xfrm>
            <a:prstGeom prst="rect">
              <a:avLst/>
            </a:prstGeom>
            <a:noFill/>
            <a:ln w="9525">
              <a:noFill/>
              <a:miter lim="800000"/>
              <a:headEnd/>
              <a:tailEnd/>
            </a:ln>
            <a:effectLst/>
          </p:spPr>
        </p:pic>
        <p:sp>
          <p:nvSpPr>
            <p:cNvPr id="5126" name="Text Box 6"/>
            <p:cNvSpPr txBox="1">
              <a:spLocks noChangeArrowheads="1"/>
            </p:cNvSpPr>
            <p:nvPr/>
          </p:nvSpPr>
          <p:spPr bwMode="auto">
            <a:xfrm>
              <a:off x="3504" y="480"/>
              <a:ext cx="539" cy="212"/>
            </a:xfrm>
            <a:prstGeom prst="rect">
              <a:avLst/>
            </a:prstGeom>
            <a:noFill/>
            <a:ln w="9525">
              <a:noFill/>
              <a:miter lim="800000"/>
              <a:headEnd/>
              <a:tailEnd/>
            </a:ln>
            <a:effectLst/>
          </p:spPr>
          <p:txBody>
            <a:bodyPr wrap="none">
              <a:spAutoFit/>
            </a:bodyPr>
            <a:lstStyle/>
            <a:p>
              <a:r>
                <a:rPr lang="en-US" sz="800"/>
                <a:t>T</a:t>
              </a:r>
              <a:r>
                <a:rPr lang="en-US" sz="800" baseline="-25000"/>
                <a:t>DB </a:t>
              </a:r>
              <a:r>
                <a:rPr lang="en-US" sz="800"/>
                <a:t>=100 ns</a:t>
              </a:r>
            </a:p>
            <a:p>
              <a:r>
                <a:rPr lang="en-US" sz="800"/>
                <a:t>P </a:t>
              </a:r>
              <a:r>
                <a:rPr lang="en-US" sz="800" baseline="-25000"/>
                <a:t>peak</a:t>
              </a:r>
              <a:r>
                <a:rPr lang="en-US" sz="800"/>
                <a:t> = 73 MW</a:t>
              </a:r>
            </a:p>
          </p:txBody>
        </p:sp>
        <p:sp>
          <p:nvSpPr>
            <p:cNvPr id="5127" name="Text Box 7"/>
            <p:cNvSpPr txBox="1">
              <a:spLocks noChangeArrowheads="1"/>
            </p:cNvSpPr>
            <p:nvPr/>
          </p:nvSpPr>
          <p:spPr bwMode="auto">
            <a:xfrm>
              <a:off x="3504" y="1728"/>
              <a:ext cx="575" cy="212"/>
            </a:xfrm>
            <a:prstGeom prst="rect">
              <a:avLst/>
            </a:prstGeom>
            <a:noFill/>
            <a:ln w="9525">
              <a:noFill/>
              <a:miter lim="800000"/>
              <a:headEnd/>
              <a:tailEnd/>
            </a:ln>
            <a:effectLst/>
          </p:spPr>
          <p:txBody>
            <a:bodyPr wrap="none">
              <a:spAutoFit/>
            </a:bodyPr>
            <a:lstStyle/>
            <a:p>
              <a:r>
                <a:rPr lang="en-US" sz="800"/>
                <a:t>T</a:t>
              </a:r>
              <a:r>
                <a:rPr lang="en-US" sz="800" baseline="-25000"/>
                <a:t>DB </a:t>
              </a:r>
              <a:r>
                <a:rPr lang="en-US" sz="800"/>
                <a:t>=150 ns</a:t>
              </a:r>
            </a:p>
            <a:p>
              <a:r>
                <a:rPr lang="en-US" sz="800"/>
                <a:t>P </a:t>
              </a:r>
              <a:r>
                <a:rPr lang="en-US" sz="800" baseline="-25000"/>
                <a:t>peak</a:t>
              </a:r>
              <a:r>
                <a:rPr lang="en-US" sz="800"/>
                <a:t> = 110 MW</a:t>
              </a:r>
            </a:p>
          </p:txBody>
        </p:sp>
        <p:sp>
          <p:nvSpPr>
            <p:cNvPr id="5128" name="Text Box 8"/>
            <p:cNvSpPr txBox="1">
              <a:spLocks noChangeArrowheads="1"/>
            </p:cNvSpPr>
            <p:nvPr/>
          </p:nvSpPr>
          <p:spPr bwMode="auto">
            <a:xfrm>
              <a:off x="3504" y="3216"/>
              <a:ext cx="575" cy="212"/>
            </a:xfrm>
            <a:prstGeom prst="rect">
              <a:avLst/>
            </a:prstGeom>
            <a:noFill/>
            <a:ln w="9525">
              <a:noFill/>
              <a:miter lim="800000"/>
              <a:headEnd/>
              <a:tailEnd/>
            </a:ln>
            <a:effectLst/>
          </p:spPr>
          <p:txBody>
            <a:bodyPr wrap="none">
              <a:spAutoFit/>
            </a:bodyPr>
            <a:lstStyle/>
            <a:p>
              <a:r>
                <a:rPr lang="en-US" sz="800"/>
                <a:t>T</a:t>
              </a:r>
              <a:r>
                <a:rPr lang="en-US" sz="800" baseline="-25000"/>
                <a:t>DB </a:t>
              </a:r>
              <a:r>
                <a:rPr lang="en-US" sz="800"/>
                <a:t>=260 ns</a:t>
              </a:r>
            </a:p>
            <a:p>
              <a:r>
                <a:rPr lang="en-US" sz="800"/>
                <a:t>P </a:t>
              </a:r>
              <a:r>
                <a:rPr lang="en-US" sz="800" baseline="-25000"/>
                <a:t>peak</a:t>
              </a:r>
              <a:r>
                <a:rPr lang="en-US" sz="800"/>
                <a:t> = 170 MW</a:t>
              </a:r>
            </a:p>
          </p:txBody>
        </p:sp>
        <p:sp>
          <p:nvSpPr>
            <p:cNvPr id="5129" name="Text Box 9"/>
            <p:cNvSpPr txBox="1">
              <a:spLocks noChangeArrowheads="1"/>
            </p:cNvSpPr>
            <p:nvPr/>
          </p:nvSpPr>
          <p:spPr bwMode="auto">
            <a:xfrm>
              <a:off x="3696" y="2064"/>
              <a:ext cx="389" cy="136"/>
            </a:xfrm>
            <a:prstGeom prst="rect">
              <a:avLst/>
            </a:prstGeom>
            <a:noFill/>
            <a:ln w="9525">
              <a:noFill/>
              <a:miter lim="800000"/>
              <a:headEnd/>
              <a:tailEnd/>
            </a:ln>
            <a:effectLst/>
          </p:spPr>
          <p:txBody>
            <a:bodyPr wrap="none">
              <a:spAutoFit/>
            </a:bodyPr>
            <a:lstStyle/>
            <a:p>
              <a:r>
                <a:rPr lang="en-US" sz="800">
                  <a:solidFill>
                    <a:srgbClr val="0000FF"/>
                  </a:solidFill>
                </a:rPr>
                <a:t>expected</a:t>
              </a:r>
            </a:p>
          </p:txBody>
        </p:sp>
        <p:sp>
          <p:nvSpPr>
            <p:cNvPr id="5130" name="Text Box 10"/>
            <p:cNvSpPr txBox="1">
              <a:spLocks noChangeArrowheads="1"/>
            </p:cNvSpPr>
            <p:nvPr/>
          </p:nvSpPr>
          <p:spPr bwMode="auto">
            <a:xfrm>
              <a:off x="3024" y="1968"/>
              <a:ext cx="412" cy="136"/>
            </a:xfrm>
            <a:prstGeom prst="rect">
              <a:avLst/>
            </a:prstGeom>
            <a:noFill/>
            <a:ln w="9525">
              <a:noFill/>
              <a:miter lim="800000"/>
              <a:headEnd/>
              <a:tailEnd/>
            </a:ln>
            <a:effectLst/>
          </p:spPr>
          <p:txBody>
            <a:bodyPr wrap="none">
              <a:spAutoFit/>
            </a:bodyPr>
            <a:lstStyle/>
            <a:p>
              <a:r>
                <a:rPr lang="en-US" sz="800">
                  <a:solidFill>
                    <a:srgbClr val="FF3300"/>
                  </a:solidFill>
                </a:rPr>
                <a:t>measured</a:t>
              </a:r>
            </a:p>
          </p:txBody>
        </p:sp>
        <p:sp>
          <p:nvSpPr>
            <p:cNvPr id="5131" name="Text Box 11"/>
            <p:cNvSpPr txBox="1">
              <a:spLocks noChangeArrowheads="1"/>
            </p:cNvSpPr>
            <p:nvPr/>
          </p:nvSpPr>
          <p:spPr bwMode="auto">
            <a:xfrm>
              <a:off x="3024" y="2496"/>
              <a:ext cx="383" cy="136"/>
            </a:xfrm>
            <a:prstGeom prst="rect">
              <a:avLst/>
            </a:prstGeom>
            <a:noFill/>
            <a:ln w="9525">
              <a:noFill/>
              <a:miter lim="800000"/>
              <a:headEnd/>
              <a:tailEnd/>
            </a:ln>
            <a:effectLst/>
          </p:spPr>
          <p:txBody>
            <a:bodyPr wrap="none">
              <a:spAutoFit/>
            </a:bodyPr>
            <a:lstStyle/>
            <a:p>
              <a:r>
                <a:rPr lang="en-US" sz="800">
                  <a:solidFill>
                    <a:srgbClr val="333399"/>
                  </a:solidFill>
                </a:rPr>
                <a:t>reflected</a:t>
              </a:r>
            </a:p>
          </p:txBody>
        </p:sp>
        <p:sp>
          <p:nvSpPr>
            <p:cNvPr id="5132" name="Text Box 12"/>
            <p:cNvSpPr txBox="1">
              <a:spLocks noChangeArrowheads="1"/>
            </p:cNvSpPr>
            <p:nvPr/>
          </p:nvSpPr>
          <p:spPr bwMode="auto">
            <a:xfrm>
              <a:off x="2928" y="2160"/>
              <a:ext cx="336" cy="136"/>
            </a:xfrm>
            <a:prstGeom prst="rect">
              <a:avLst/>
            </a:prstGeom>
            <a:noFill/>
            <a:ln w="9525">
              <a:noFill/>
              <a:miter lim="800000"/>
              <a:headEnd/>
              <a:tailEnd/>
            </a:ln>
            <a:effectLst/>
          </p:spPr>
          <p:txBody>
            <a:bodyPr wrap="none">
              <a:spAutoFit/>
            </a:bodyPr>
            <a:lstStyle/>
            <a:p>
              <a:r>
                <a:rPr lang="en-US" sz="800">
                  <a:solidFill>
                    <a:srgbClr val="00CC00"/>
                  </a:solidFill>
                </a:rPr>
                <a:t>current</a:t>
              </a:r>
            </a:p>
          </p:txBody>
        </p:sp>
        <p:sp>
          <p:nvSpPr>
            <p:cNvPr id="5133" name="Text Box 13"/>
            <p:cNvSpPr txBox="1">
              <a:spLocks noChangeArrowheads="1"/>
            </p:cNvSpPr>
            <p:nvPr/>
          </p:nvSpPr>
          <p:spPr bwMode="auto">
            <a:xfrm>
              <a:off x="2688" y="192"/>
              <a:ext cx="1394" cy="155"/>
            </a:xfrm>
            <a:prstGeom prst="rect">
              <a:avLst/>
            </a:prstGeom>
            <a:noFill/>
            <a:ln w="9525">
              <a:noFill/>
              <a:miter lim="800000"/>
              <a:headEnd/>
              <a:tailEnd/>
            </a:ln>
            <a:effectLst/>
          </p:spPr>
          <p:txBody>
            <a:bodyPr wrap="none">
              <a:spAutoFit/>
            </a:bodyPr>
            <a:lstStyle/>
            <a:p>
              <a:r>
                <a:rPr lang="en-US" sz="1000"/>
                <a:t>Pulse shortening (full re-circulation)</a:t>
              </a:r>
            </a:p>
          </p:txBody>
        </p:sp>
      </p:grpSp>
      <p:grpSp>
        <p:nvGrpSpPr>
          <p:cNvPr id="3" name="Group 14"/>
          <p:cNvGrpSpPr>
            <a:grpSpLocks/>
          </p:cNvGrpSpPr>
          <p:nvPr/>
        </p:nvGrpSpPr>
        <p:grpSpPr bwMode="auto">
          <a:xfrm>
            <a:off x="140677" y="228600"/>
            <a:ext cx="3376246" cy="6400800"/>
            <a:chOff x="96" y="192"/>
            <a:chExt cx="2304" cy="4032"/>
          </a:xfrm>
        </p:grpSpPr>
        <p:pic>
          <p:nvPicPr>
            <p:cNvPr id="5135" name="Picture 15"/>
            <p:cNvPicPr>
              <a:picLocks noChangeAspect="1" noChangeArrowheads="1"/>
            </p:cNvPicPr>
            <p:nvPr/>
          </p:nvPicPr>
          <p:blipFill>
            <a:blip r:embed="rId5" cstate="print"/>
            <a:srcRect/>
            <a:stretch>
              <a:fillRect/>
            </a:stretch>
          </p:blipFill>
          <p:spPr bwMode="auto">
            <a:xfrm>
              <a:off x="96" y="384"/>
              <a:ext cx="2256" cy="1344"/>
            </a:xfrm>
            <a:prstGeom prst="rect">
              <a:avLst/>
            </a:prstGeom>
            <a:noFill/>
            <a:ln w="9525">
              <a:noFill/>
              <a:miter lim="800000"/>
              <a:headEnd/>
              <a:tailEnd/>
            </a:ln>
            <a:effectLst/>
          </p:spPr>
        </p:pic>
        <p:pic>
          <p:nvPicPr>
            <p:cNvPr id="5136" name="Picture 16"/>
            <p:cNvPicPr>
              <a:picLocks noChangeAspect="1" noChangeArrowheads="1"/>
            </p:cNvPicPr>
            <p:nvPr/>
          </p:nvPicPr>
          <p:blipFill>
            <a:blip r:embed="rId6" cstate="print"/>
            <a:srcRect/>
            <a:stretch>
              <a:fillRect/>
            </a:stretch>
          </p:blipFill>
          <p:spPr bwMode="auto">
            <a:xfrm>
              <a:off x="96" y="1776"/>
              <a:ext cx="2304" cy="738"/>
            </a:xfrm>
            <a:prstGeom prst="rect">
              <a:avLst/>
            </a:prstGeom>
            <a:noFill/>
            <a:ln w="9525">
              <a:noFill/>
              <a:miter lim="800000"/>
              <a:headEnd/>
              <a:tailEnd/>
            </a:ln>
            <a:effectLst/>
          </p:spPr>
        </p:pic>
        <p:pic>
          <p:nvPicPr>
            <p:cNvPr id="5137" name="Picture 17"/>
            <p:cNvPicPr>
              <a:picLocks noChangeAspect="1" noChangeArrowheads="1"/>
            </p:cNvPicPr>
            <p:nvPr/>
          </p:nvPicPr>
          <p:blipFill>
            <a:blip r:embed="rId7" cstate="print"/>
            <a:srcRect/>
            <a:stretch>
              <a:fillRect/>
            </a:stretch>
          </p:blipFill>
          <p:spPr bwMode="auto">
            <a:xfrm>
              <a:off x="192" y="2496"/>
              <a:ext cx="2208" cy="873"/>
            </a:xfrm>
            <a:prstGeom prst="rect">
              <a:avLst/>
            </a:prstGeom>
            <a:noFill/>
            <a:ln w="9525">
              <a:noFill/>
              <a:miter lim="800000"/>
              <a:headEnd/>
              <a:tailEnd/>
            </a:ln>
            <a:effectLst/>
          </p:spPr>
        </p:pic>
        <p:pic>
          <p:nvPicPr>
            <p:cNvPr id="5138" name="Picture 18"/>
            <p:cNvPicPr>
              <a:picLocks noChangeAspect="1" noChangeArrowheads="1"/>
            </p:cNvPicPr>
            <p:nvPr/>
          </p:nvPicPr>
          <p:blipFill>
            <a:blip r:embed="rId8" cstate="print"/>
            <a:srcRect/>
            <a:stretch>
              <a:fillRect/>
            </a:stretch>
          </p:blipFill>
          <p:spPr bwMode="auto">
            <a:xfrm>
              <a:off x="96" y="3360"/>
              <a:ext cx="2304" cy="864"/>
            </a:xfrm>
            <a:prstGeom prst="rect">
              <a:avLst/>
            </a:prstGeom>
            <a:noFill/>
            <a:ln w="9525">
              <a:noFill/>
              <a:miter lim="800000"/>
              <a:headEnd/>
              <a:tailEnd/>
            </a:ln>
            <a:effectLst/>
          </p:spPr>
        </p:pic>
        <p:sp>
          <p:nvSpPr>
            <p:cNvPr id="5139" name="Text Box 19"/>
            <p:cNvSpPr txBox="1">
              <a:spLocks noChangeArrowheads="1"/>
            </p:cNvSpPr>
            <p:nvPr/>
          </p:nvSpPr>
          <p:spPr bwMode="auto">
            <a:xfrm>
              <a:off x="672" y="192"/>
              <a:ext cx="1216" cy="154"/>
            </a:xfrm>
            <a:prstGeom prst="rect">
              <a:avLst/>
            </a:prstGeom>
            <a:noFill/>
            <a:ln w="9525">
              <a:noFill/>
              <a:miter lim="800000"/>
              <a:headEnd/>
              <a:tailEnd/>
            </a:ln>
            <a:effectLst/>
          </p:spPr>
          <p:txBody>
            <a:bodyPr wrap="none">
              <a:spAutoFit/>
            </a:bodyPr>
            <a:lstStyle/>
            <a:p>
              <a:r>
                <a:rPr lang="en-US" sz="1000" b="1"/>
                <a:t>One day at TBTS. 08.09.2009 </a:t>
              </a:r>
            </a:p>
          </p:txBody>
        </p:sp>
      </p:grpSp>
      <p:grpSp>
        <p:nvGrpSpPr>
          <p:cNvPr id="4" name="Group 20"/>
          <p:cNvGrpSpPr>
            <a:grpSpLocks/>
          </p:cNvGrpSpPr>
          <p:nvPr/>
        </p:nvGrpSpPr>
        <p:grpSpPr bwMode="auto">
          <a:xfrm>
            <a:off x="6249867" y="304801"/>
            <a:ext cx="2370993" cy="2225675"/>
            <a:chOff x="4265" y="0"/>
            <a:chExt cx="1618" cy="1402"/>
          </a:xfrm>
        </p:grpSpPr>
        <p:grpSp>
          <p:nvGrpSpPr>
            <p:cNvPr id="5" name="Group 21"/>
            <p:cNvGrpSpPr>
              <a:grpSpLocks/>
            </p:cNvGrpSpPr>
            <p:nvPr/>
          </p:nvGrpSpPr>
          <p:grpSpPr bwMode="auto">
            <a:xfrm>
              <a:off x="4265" y="144"/>
              <a:ext cx="1618" cy="1258"/>
              <a:chOff x="4217" y="384"/>
              <a:chExt cx="1618" cy="1258"/>
            </a:xfrm>
          </p:grpSpPr>
          <p:pic>
            <p:nvPicPr>
              <p:cNvPr id="5142" name="Picture 22"/>
              <p:cNvPicPr>
                <a:picLocks noChangeAspect="1" noChangeArrowheads="1"/>
              </p:cNvPicPr>
              <p:nvPr/>
            </p:nvPicPr>
            <p:blipFill>
              <a:blip r:embed="rId9" cstate="print"/>
              <a:srcRect t="3893"/>
              <a:stretch>
                <a:fillRect/>
              </a:stretch>
            </p:blipFill>
            <p:spPr bwMode="auto">
              <a:xfrm>
                <a:off x="4299" y="384"/>
                <a:ext cx="1536" cy="1185"/>
              </a:xfrm>
              <a:prstGeom prst="rect">
                <a:avLst/>
              </a:prstGeom>
              <a:noFill/>
              <a:ln w="9525">
                <a:noFill/>
                <a:miter lim="800000"/>
                <a:headEnd/>
                <a:tailEnd/>
              </a:ln>
              <a:effectLst/>
            </p:spPr>
          </p:pic>
          <p:sp>
            <p:nvSpPr>
              <p:cNvPr id="5143" name="Text Box 23"/>
              <p:cNvSpPr txBox="1">
                <a:spLocks noChangeArrowheads="1"/>
              </p:cNvSpPr>
              <p:nvPr/>
            </p:nvSpPr>
            <p:spPr bwMode="auto">
              <a:xfrm>
                <a:off x="4491" y="1488"/>
                <a:ext cx="1299" cy="154"/>
              </a:xfrm>
              <a:prstGeom prst="rect">
                <a:avLst/>
              </a:prstGeom>
              <a:noFill/>
              <a:ln w="9525">
                <a:noFill/>
                <a:miter lim="800000"/>
                <a:headEnd/>
                <a:tailEnd/>
              </a:ln>
              <a:effectLst/>
            </p:spPr>
            <p:txBody>
              <a:bodyPr wrap="none">
                <a:spAutoFit/>
              </a:bodyPr>
              <a:lstStyle/>
              <a:p>
                <a:r>
                  <a:rPr lang="en-US" sz="1000"/>
                  <a:t>(W </a:t>
                </a:r>
                <a:r>
                  <a:rPr lang="en-US" sz="1000" baseline="-25000"/>
                  <a:t>expected</a:t>
                </a:r>
                <a:r>
                  <a:rPr lang="en-US" sz="1000"/>
                  <a:t> – W </a:t>
                </a:r>
                <a:r>
                  <a:rPr lang="en-US" sz="1000" baseline="-25000"/>
                  <a:t>measured</a:t>
                </a:r>
                <a:r>
                  <a:rPr lang="en-US" sz="1000"/>
                  <a:t>)/ W </a:t>
                </a:r>
                <a:r>
                  <a:rPr lang="en-US" sz="1000" baseline="-25000"/>
                  <a:t>expected</a:t>
                </a:r>
              </a:p>
            </p:txBody>
          </p:sp>
          <p:sp>
            <p:nvSpPr>
              <p:cNvPr id="5144" name="Rectangle 24"/>
              <p:cNvSpPr>
                <a:spLocks noChangeArrowheads="1"/>
              </p:cNvSpPr>
              <p:nvPr/>
            </p:nvSpPr>
            <p:spPr bwMode="auto">
              <a:xfrm rot="16200000">
                <a:off x="3953" y="910"/>
                <a:ext cx="696" cy="168"/>
              </a:xfrm>
              <a:prstGeom prst="rect">
                <a:avLst/>
              </a:prstGeom>
              <a:solidFill>
                <a:schemeClr val="bg1"/>
              </a:solidFill>
              <a:ln w="9525">
                <a:noFill/>
                <a:miter lim="800000"/>
                <a:headEnd/>
                <a:tailEnd/>
              </a:ln>
              <a:effectLst/>
            </p:spPr>
            <p:txBody>
              <a:bodyPr wrap="none">
                <a:spAutoFit/>
              </a:bodyPr>
              <a:lstStyle/>
              <a:p>
                <a:r>
                  <a:rPr lang="en-US" sz="1000"/>
                  <a:t>Number of pulses</a:t>
                </a:r>
                <a:endParaRPr lang="en-US" sz="1000" baseline="-25000"/>
              </a:p>
            </p:txBody>
          </p:sp>
        </p:grpSp>
        <p:sp>
          <p:nvSpPr>
            <p:cNvPr id="5145" name="Text Box 25"/>
            <p:cNvSpPr txBox="1">
              <a:spLocks noChangeArrowheads="1"/>
            </p:cNvSpPr>
            <p:nvPr/>
          </p:nvSpPr>
          <p:spPr bwMode="auto">
            <a:xfrm>
              <a:off x="4512" y="0"/>
              <a:ext cx="1036" cy="154"/>
            </a:xfrm>
            <a:prstGeom prst="rect">
              <a:avLst/>
            </a:prstGeom>
            <a:noFill/>
            <a:ln w="9525">
              <a:noFill/>
              <a:miter lim="800000"/>
              <a:headEnd/>
              <a:tailEnd/>
            </a:ln>
            <a:effectLst/>
          </p:spPr>
          <p:txBody>
            <a:bodyPr wrap="none">
              <a:spAutoFit/>
            </a:bodyPr>
            <a:lstStyle/>
            <a:p>
              <a:r>
                <a:rPr lang="en-US" sz="1000"/>
                <a:t>Pulse shortening statistics</a:t>
              </a:r>
            </a:p>
          </p:txBody>
        </p:sp>
      </p:grpSp>
      <p:grpSp>
        <p:nvGrpSpPr>
          <p:cNvPr id="6" name="Group 26"/>
          <p:cNvGrpSpPr>
            <a:grpSpLocks/>
          </p:cNvGrpSpPr>
          <p:nvPr/>
        </p:nvGrpSpPr>
        <p:grpSpPr bwMode="auto">
          <a:xfrm>
            <a:off x="6260123" y="2514601"/>
            <a:ext cx="2461846" cy="2212975"/>
            <a:chOff x="4272" y="1392"/>
            <a:chExt cx="1680" cy="1394"/>
          </a:xfrm>
        </p:grpSpPr>
        <p:pic>
          <p:nvPicPr>
            <p:cNvPr id="5147" name="Picture 27"/>
            <p:cNvPicPr>
              <a:picLocks noChangeAspect="1" noChangeArrowheads="1"/>
            </p:cNvPicPr>
            <p:nvPr/>
          </p:nvPicPr>
          <p:blipFill>
            <a:blip r:embed="rId10" cstate="print"/>
            <a:srcRect/>
            <a:stretch>
              <a:fillRect/>
            </a:stretch>
          </p:blipFill>
          <p:spPr bwMode="auto">
            <a:xfrm>
              <a:off x="4272" y="1488"/>
              <a:ext cx="1680" cy="1298"/>
            </a:xfrm>
            <a:prstGeom prst="rect">
              <a:avLst/>
            </a:prstGeom>
            <a:noFill/>
            <a:ln w="9525">
              <a:noFill/>
              <a:miter lim="800000"/>
              <a:headEnd/>
              <a:tailEnd/>
            </a:ln>
            <a:effectLst/>
          </p:spPr>
        </p:pic>
        <p:sp>
          <p:nvSpPr>
            <p:cNvPr id="5148" name="Text Box 28"/>
            <p:cNvSpPr txBox="1">
              <a:spLocks noChangeArrowheads="1"/>
            </p:cNvSpPr>
            <p:nvPr/>
          </p:nvSpPr>
          <p:spPr bwMode="auto">
            <a:xfrm>
              <a:off x="4608" y="1392"/>
              <a:ext cx="1229" cy="154"/>
            </a:xfrm>
            <a:prstGeom prst="rect">
              <a:avLst/>
            </a:prstGeom>
            <a:noFill/>
            <a:ln w="9525">
              <a:noFill/>
              <a:miter lim="800000"/>
              <a:headEnd/>
              <a:tailEnd/>
            </a:ln>
            <a:effectLst/>
          </p:spPr>
          <p:txBody>
            <a:bodyPr wrap="none">
              <a:spAutoFit/>
            </a:bodyPr>
            <a:lstStyle/>
            <a:p>
              <a:r>
                <a:rPr lang="en-US" sz="1000"/>
                <a:t>Pulse shortening and RF phase</a:t>
              </a:r>
            </a:p>
          </p:txBody>
        </p:sp>
      </p:grpSp>
      <p:sp>
        <p:nvSpPr>
          <p:cNvPr id="5150" name="Rectangle 30"/>
          <p:cNvSpPr>
            <a:spLocks noChangeArrowheads="1"/>
          </p:cNvSpPr>
          <p:nvPr/>
        </p:nvSpPr>
        <p:spPr bwMode="auto">
          <a:xfrm>
            <a:off x="6119446" y="4800601"/>
            <a:ext cx="2813538" cy="1569660"/>
          </a:xfrm>
          <a:prstGeom prst="rect">
            <a:avLst/>
          </a:prstGeom>
          <a:noFill/>
          <a:ln w="9525">
            <a:noFill/>
            <a:miter lim="800000"/>
            <a:headEnd/>
            <a:tailEnd/>
          </a:ln>
          <a:effectLst/>
        </p:spPr>
        <p:txBody>
          <a:bodyPr>
            <a:spAutoFit/>
          </a:bodyPr>
          <a:lstStyle/>
          <a:p>
            <a:r>
              <a:rPr lang="en-US" sz="1200">
                <a:latin typeface="Comic Sans MS" pitchFamily="66" charset="0"/>
              </a:rPr>
              <a:t>The processing strategy was rather aggressive. However, in most of the cases the pulse shortening followed the recirculation parameters transient modification (phase and amplitude) and thus the power production was normally quenched (no missing energy).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175" name="Picture 7" descr="IV7I0110"/>
          <p:cNvPicPr>
            <a:picLocks noChangeAspect="1" noChangeArrowheads="1"/>
          </p:cNvPicPr>
          <p:nvPr/>
        </p:nvPicPr>
        <p:blipFill>
          <a:blip r:embed="rId2" cstate="print"/>
          <a:srcRect/>
          <a:stretch>
            <a:fillRect/>
          </a:stretch>
        </p:blipFill>
        <p:spPr bwMode="auto">
          <a:xfrm>
            <a:off x="492369" y="228600"/>
            <a:ext cx="2672862" cy="2171700"/>
          </a:xfrm>
          <a:prstGeom prst="rect">
            <a:avLst/>
          </a:prstGeom>
          <a:noFill/>
        </p:spPr>
      </p:pic>
      <p:pic>
        <p:nvPicPr>
          <p:cNvPr id="7176" name="Picture 8" descr="IV7I0133"/>
          <p:cNvPicPr>
            <a:picLocks noChangeAspect="1" noChangeArrowheads="1"/>
          </p:cNvPicPr>
          <p:nvPr/>
        </p:nvPicPr>
        <p:blipFill>
          <a:blip r:embed="rId3" cstate="print"/>
          <a:srcRect/>
          <a:stretch>
            <a:fillRect/>
          </a:stretch>
        </p:blipFill>
        <p:spPr bwMode="auto">
          <a:xfrm>
            <a:off x="492369" y="2286000"/>
            <a:ext cx="2672862" cy="2171700"/>
          </a:xfrm>
          <a:prstGeom prst="rect">
            <a:avLst/>
          </a:prstGeom>
          <a:noFill/>
        </p:spPr>
      </p:pic>
      <p:pic>
        <p:nvPicPr>
          <p:cNvPr id="7177" name="Picture 9" descr="IV7I0136"/>
          <p:cNvPicPr>
            <a:picLocks noChangeAspect="1" noChangeArrowheads="1"/>
          </p:cNvPicPr>
          <p:nvPr/>
        </p:nvPicPr>
        <p:blipFill>
          <a:blip r:embed="rId4" cstate="print"/>
          <a:srcRect/>
          <a:stretch>
            <a:fillRect/>
          </a:stretch>
        </p:blipFill>
        <p:spPr bwMode="auto">
          <a:xfrm>
            <a:off x="492369" y="4343400"/>
            <a:ext cx="2672862" cy="2171700"/>
          </a:xfrm>
          <a:prstGeom prst="rect">
            <a:avLst/>
          </a:prstGeom>
          <a:noFill/>
        </p:spPr>
      </p:pic>
      <p:pic>
        <p:nvPicPr>
          <p:cNvPr id="7178" name="Picture 10" descr="DSC01623"/>
          <p:cNvPicPr>
            <a:picLocks noChangeAspect="1" noChangeArrowheads="1"/>
          </p:cNvPicPr>
          <p:nvPr/>
        </p:nvPicPr>
        <p:blipFill>
          <a:blip r:embed="rId5" cstate="print"/>
          <a:srcRect/>
          <a:stretch>
            <a:fillRect/>
          </a:stretch>
        </p:blipFill>
        <p:spPr bwMode="auto">
          <a:xfrm>
            <a:off x="2461846" y="152400"/>
            <a:ext cx="1477108" cy="1176338"/>
          </a:xfrm>
          <a:prstGeom prst="rect">
            <a:avLst/>
          </a:prstGeom>
          <a:noFill/>
        </p:spPr>
      </p:pic>
      <p:sp>
        <p:nvSpPr>
          <p:cNvPr id="7179" name="Text Box 11"/>
          <p:cNvSpPr txBox="1">
            <a:spLocks noChangeArrowheads="1"/>
          </p:cNvSpPr>
          <p:nvPr/>
        </p:nvSpPr>
        <p:spPr bwMode="auto">
          <a:xfrm>
            <a:off x="4149969" y="457200"/>
            <a:ext cx="4572000" cy="2985433"/>
          </a:xfrm>
          <a:prstGeom prst="rect">
            <a:avLst/>
          </a:prstGeom>
          <a:noFill/>
          <a:ln w="9525">
            <a:noFill/>
            <a:miter lim="800000"/>
            <a:headEnd/>
            <a:tailEnd/>
          </a:ln>
          <a:effectLst/>
        </p:spPr>
        <p:txBody>
          <a:bodyPr>
            <a:spAutoFit/>
          </a:bodyPr>
          <a:lstStyle/>
          <a:p>
            <a:r>
              <a:rPr lang="en-US" sz="1400" dirty="0">
                <a:latin typeface="Comic Sans MS" pitchFamily="66" charset="0"/>
              </a:rPr>
              <a:t>The detailed analysis of the signals gave us a strong indication that in most of the cases the breakdown activity was associated with feedback loop and not the PETS itself.</a:t>
            </a:r>
          </a:p>
          <a:p>
            <a:r>
              <a:rPr lang="en-US" sz="1400" dirty="0">
                <a:solidFill>
                  <a:srgbClr val="FF3300"/>
                </a:solidFill>
                <a:latin typeface="Comic Sans MS" pitchFamily="66" charset="0"/>
              </a:rPr>
              <a:t>We have opened attenuator and found multiple traces of breakdowns inside the attenuator splitter.</a:t>
            </a:r>
          </a:p>
          <a:p>
            <a:endParaRPr lang="en-US" sz="1400" dirty="0">
              <a:latin typeface="Comic Sans MS" pitchFamily="66" charset="0"/>
            </a:endParaRPr>
          </a:p>
          <a:p>
            <a:r>
              <a:rPr lang="en-US" dirty="0">
                <a:latin typeface="Comic Sans MS" pitchFamily="66" charset="0"/>
              </a:rPr>
              <a:t>It was decided to </a:t>
            </a:r>
            <a:r>
              <a:rPr lang="en-US" dirty="0" smtClean="0">
                <a:latin typeface="Comic Sans MS" pitchFamily="66" charset="0"/>
              </a:rPr>
              <a:t>completely remove the </a:t>
            </a:r>
            <a:r>
              <a:rPr lang="en-US" dirty="0">
                <a:latin typeface="Comic Sans MS" pitchFamily="66" charset="0"/>
              </a:rPr>
              <a:t>attenuator </a:t>
            </a:r>
            <a:r>
              <a:rPr lang="en-US" dirty="0" smtClean="0">
                <a:latin typeface="Comic Sans MS" pitchFamily="66" charset="0"/>
              </a:rPr>
              <a:t>and </a:t>
            </a:r>
            <a:r>
              <a:rPr lang="en-US" dirty="0">
                <a:latin typeface="Comic Sans MS" pitchFamily="66" charset="0"/>
              </a:rPr>
              <a:t>to continue the next run in a full re-circulation mode </a:t>
            </a:r>
            <a:r>
              <a:rPr lang="en-US" dirty="0" smtClean="0">
                <a:latin typeface="Comic Sans MS" pitchFamily="66" charset="0"/>
              </a:rPr>
              <a:t>using a </a:t>
            </a:r>
            <a:r>
              <a:rPr lang="en-US" dirty="0">
                <a:latin typeface="Comic Sans MS" pitchFamily="66" charset="0"/>
              </a:rPr>
              <a:t>phase shifter for the power level modulation.</a:t>
            </a:r>
            <a:r>
              <a:rPr lang="en-US" sz="1400" dirty="0">
                <a:latin typeface="Comic Sans MS" pitchFamily="66" charset="0"/>
              </a:rPr>
              <a:t> </a:t>
            </a:r>
          </a:p>
        </p:txBody>
      </p:sp>
      <p:pic>
        <p:nvPicPr>
          <p:cNvPr id="7180" name="Picture 2"/>
          <p:cNvPicPr>
            <a:picLocks noChangeAspect="1" noChangeArrowheads="1"/>
          </p:cNvPicPr>
          <p:nvPr/>
        </p:nvPicPr>
        <p:blipFill>
          <a:blip r:embed="rId6" cstate="print"/>
          <a:srcRect l="9375" t="8749" r="13750" b="11250"/>
          <a:stretch>
            <a:fillRect/>
          </a:stretch>
        </p:blipFill>
        <p:spPr bwMode="auto">
          <a:xfrm>
            <a:off x="4360985" y="3429000"/>
            <a:ext cx="3657600" cy="3094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9" name="Picture 7"/>
          <p:cNvPicPr>
            <a:picLocks noChangeAspect="1" noChangeArrowheads="1"/>
          </p:cNvPicPr>
          <p:nvPr/>
        </p:nvPicPr>
        <p:blipFill>
          <a:blip r:embed="rId2" cstate="print"/>
          <a:srcRect/>
          <a:stretch>
            <a:fillRect/>
          </a:stretch>
        </p:blipFill>
        <p:spPr bwMode="auto">
          <a:xfrm>
            <a:off x="0" y="1447801"/>
            <a:ext cx="4220308" cy="2036763"/>
          </a:xfrm>
          <a:prstGeom prst="rect">
            <a:avLst/>
          </a:prstGeom>
          <a:noFill/>
          <a:ln w="9525">
            <a:noFill/>
            <a:miter lim="800000"/>
            <a:headEnd/>
            <a:tailEnd/>
          </a:ln>
          <a:effectLst/>
        </p:spPr>
      </p:pic>
      <p:sp>
        <p:nvSpPr>
          <p:cNvPr id="8200" name="Text Box 8"/>
          <p:cNvSpPr txBox="1">
            <a:spLocks noChangeArrowheads="1"/>
          </p:cNvSpPr>
          <p:nvPr/>
        </p:nvSpPr>
        <p:spPr bwMode="auto">
          <a:xfrm>
            <a:off x="2165839" y="141288"/>
            <a:ext cx="5612434" cy="338554"/>
          </a:xfrm>
          <a:prstGeom prst="rect">
            <a:avLst/>
          </a:prstGeom>
          <a:noFill/>
          <a:ln w="9525">
            <a:noFill/>
            <a:miter lim="800000"/>
            <a:headEnd/>
            <a:tailEnd/>
          </a:ln>
          <a:effectLst/>
        </p:spPr>
        <p:txBody>
          <a:bodyPr wrap="none">
            <a:spAutoFit/>
          </a:bodyPr>
          <a:lstStyle/>
          <a:p>
            <a:r>
              <a:rPr lang="en-US" sz="1600">
                <a:latin typeface="Comic Sans MS" pitchFamily="66" charset="0"/>
                <a:ea typeface="Batang" pitchFamily="18" charset="-127"/>
              </a:rPr>
              <a:t>October-December 2009 PETS TBTS processing history</a:t>
            </a:r>
          </a:p>
        </p:txBody>
      </p:sp>
      <p:sp>
        <p:nvSpPr>
          <p:cNvPr id="8202" name="Rectangle 10"/>
          <p:cNvSpPr>
            <a:spLocks noChangeArrowheads="1"/>
          </p:cNvSpPr>
          <p:nvPr/>
        </p:nvSpPr>
        <p:spPr bwMode="auto">
          <a:xfrm>
            <a:off x="492369" y="609601"/>
            <a:ext cx="3798277" cy="830997"/>
          </a:xfrm>
          <a:prstGeom prst="rect">
            <a:avLst/>
          </a:prstGeom>
          <a:noFill/>
          <a:ln w="9525">
            <a:noFill/>
            <a:miter lim="800000"/>
            <a:headEnd/>
            <a:tailEnd/>
          </a:ln>
          <a:effectLst/>
        </p:spPr>
        <p:txBody>
          <a:bodyPr>
            <a:spAutoFit/>
          </a:bodyPr>
          <a:lstStyle/>
          <a:p>
            <a:r>
              <a:rPr lang="en-US" sz="1200"/>
              <a:t>Since 02.11.2009 the phase shifter has being kept at the same position, which corresponds to the </a:t>
            </a:r>
            <a:r>
              <a:rPr lang="en-US" sz="1200" u="sng"/>
              <a:t>full recirculation</a:t>
            </a:r>
            <a:r>
              <a:rPr lang="en-US" sz="1200"/>
              <a:t>. In total there were about 75k pulses at 1.2 Hz, which is ~25 beam-hours (25 SLAC’s minutes)</a:t>
            </a:r>
          </a:p>
        </p:txBody>
      </p:sp>
      <p:sp>
        <p:nvSpPr>
          <p:cNvPr id="8203" name="Text Box 11"/>
          <p:cNvSpPr txBox="1">
            <a:spLocks noChangeArrowheads="1"/>
          </p:cNvSpPr>
          <p:nvPr/>
        </p:nvSpPr>
        <p:spPr bwMode="auto">
          <a:xfrm>
            <a:off x="3024554" y="2667001"/>
            <a:ext cx="697627" cy="246221"/>
          </a:xfrm>
          <a:prstGeom prst="rect">
            <a:avLst/>
          </a:prstGeom>
          <a:noFill/>
          <a:ln w="9525">
            <a:noFill/>
            <a:miter lim="800000"/>
            <a:headEnd/>
            <a:tailEnd/>
          </a:ln>
          <a:effectLst/>
        </p:spPr>
        <p:txBody>
          <a:bodyPr wrap="none">
            <a:spAutoFit/>
          </a:bodyPr>
          <a:lstStyle/>
          <a:p>
            <a:r>
              <a:rPr lang="en-US" sz="1000">
                <a:solidFill>
                  <a:srgbClr val="0033CC"/>
                </a:solidFill>
              </a:rPr>
              <a:t>beginning</a:t>
            </a:r>
          </a:p>
        </p:txBody>
      </p:sp>
      <p:sp>
        <p:nvSpPr>
          <p:cNvPr id="8204" name="Text Box 12"/>
          <p:cNvSpPr txBox="1">
            <a:spLocks noChangeArrowheads="1"/>
          </p:cNvSpPr>
          <p:nvPr/>
        </p:nvSpPr>
        <p:spPr bwMode="auto">
          <a:xfrm>
            <a:off x="1336431" y="1905000"/>
            <a:ext cx="877163" cy="246221"/>
          </a:xfrm>
          <a:prstGeom prst="rect">
            <a:avLst/>
          </a:prstGeom>
          <a:noFill/>
          <a:ln w="9525">
            <a:noFill/>
            <a:miter lim="800000"/>
            <a:headEnd/>
            <a:tailEnd/>
          </a:ln>
          <a:effectLst/>
        </p:spPr>
        <p:txBody>
          <a:bodyPr wrap="none">
            <a:spAutoFit/>
          </a:bodyPr>
          <a:lstStyle/>
          <a:p>
            <a:r>
              <a:rPr lang="en-US" sz="1000">
                <a:solidFill>
                  <a:srgbClr val="FF3300"/>
                </a:solidFill>
              </a:rPr>
              <a:t>3 weeks later</a:t>
            </a:r>
          </a:p>
        </p:txBody>
      </p:sp>
      <p:sp>
        <p:nvSpPr>
          <p:cNvPr id="8206" name="AutoShape 14" descr="image002"/>
          <p:cNvSpPr>
            <a:spLocks noChangeAspect="1" noChangeArrowheads="1"/>
          </p:cNvSpPr>
          <p:nvPr/>
        </p:nvSpPr>
        <p:spPr bwMode="auto">
          <a:xfrm>
            <a:off x="1660282" y="1063625"/>
            <a:ext cx="5823438" cy="4732338"/>
          </a:xfrm>
          <a:prstGeom prst="rect">
            <a:avLst/>
          </a:prstGeom>
          <a:noFill/>
        </p:spPr>
        <p:txBody>
          <a:bodyPr/>
          <a:lstStyle/>
          <a:p>
            <a:endParaRPr lang="en-US"/>
          </a:p>
        </p:txBody>
      </p:sp>
      <p:pic>
        <p:nvPicPr>
          <p:cNvPr id="8207" name="Picture 15"/>
          <p:cNvPicPr>
            <a:picLocks noChangeAspect="1" noChangeArrowheads="1"/>
          </p:cNvPicPr>
          <p:nvPr/>
        </p:nvPicPr>
        <p:blipFill>
          <a:blip r:embed="rId3" cstate="print"/>
          <a:srcRect/>
          <a:stretch>
            <a:fillRect/>
          </a:stretch>
        </p:blipFill>
        <p:spPr bwMode="auto">
          <a:xfrm>
            <a:off x="422031" y="3657600"/>
            <a:ext cx="3446585" cy="2800350"/>
          </a:xfrm>
          <a:prstGeom prst="rect">
            <a:avLst/>
          </a:prstGeom>
          <a:noFill/>
          <a:ln w="9525">
            <a:noFill/>
            <a:miter lim="800000"/>
            <a:headEnd/>
            <a:tailEnd/>
          </a:ln>
          <a:effectLst/>
        </p:spPr>
      </p:pic>
      <p:sp>
        <p:nvSpPr>
          <p:cNvPr id="8209" name="Text Box 17"/>
          <p:cNvSpPr txBox="1">
            <a:spLocks noChangeArrowheads="1"/>
          </p:cNvSpPr>
          <p:nvPr/>
        </p:nvSpPr>
        <p:spPr bwMode="auto">
          <a:xfrm rot="-5400000">
            <a:off x="2604283" y="4883866"/>
            <a:ext cx="2191626" cy="246221"/>
          </a:xfrm>
          <a:prstGeom prst="rect">
            <a:avLst/>
          </a:prstGeom>
          <a:noFill/>
          <a:ln w="9525">
            <a:noFill/>
            <a:miter lim="800000"/>
            <a:headEnd/>
            <a:tailEnd/>
          </a:ln>
          <a:effectLst/>
        </p:spPr>
        <p:txBody>
          <a:bodyPr wrap="none">
            <a:spAutoFit/>
          </a:bodyPr>
          <a:lstStyle/>
          <a:p>
            <a:r>
              <a:rPr lang="en-US" sz="1000" b="1">
                <a:solidFill>
                  <a:srgbClr val="0033CC"/>
                </a:solidFill>
              </a:rPr>
              <a:t>02.11    </a:t>
            </a:r>
            <a:r>
              <a:rPr lang="en-US" sz="1000" b="1"/>
              <a:t>                                             </a:t>
            </a:r>
            <a:r>
              <a:rPr lang="en-US" sz="1000" b="1">
                <a:solidFill>
                  <a:srgbClr val="FF3300"/>
                </a:solidFill>
              </a:rPr>
              <a:t>21.11</a:t>
            </a:r>
          </a:p>
        </p:txBody>
      </p:sp>
      <p:sp>
        <p:nvSpPr>
          <p:cNvPr id="8210" name="Line 18"/>
          <p:cNvSpPr>
            <a:spLocks noChangeShapeType="1"/>
          </p:cNvSpPr>
          <p:nvPr/>
        </p:nvSpPr>
        <p:spPr bwMode="auto">
          <a:xfrm flipV="1">
            <a:off x="3703027" y="4343400"/>
            <a:ext cx="0" cy="1447800"/>
          </a:xfrm>
          <a:prstGeom prst="line">
            <a:avLst/>
          </a:prstGeom>
          <a:noFill/>
          <a:ln w="9525">
            <a:solidFill>
              <a:schemeClr val="tx1"/>
            </a:solidFill>
            <a:prstDash val="dash"/>
            <a:round/>
            <a:headEnd/>
            <a:tailEnd type="triangle" w="med" len="med"/>
          </a:ln>
          <a:effectLst/>
        </p:spPr>
        <p:txBody>
          <a:bodyPr/>
          <a:lstStyle/>
          <a:p>
            <a:endParaRPr lang="en-US"/>
          </a:p>
        </p:txBody>
      </p:sp>
      <p:sp>
        <p:nvSpPr>
          <p:cNvPr id="8211" name="Text Box 19"/>
          <p:cNvSpPr txBox="1">
            <a:spLocks noChangeArrowheads="1"/>
          </p:cNvSpPr>
          <p:nvPr/>
        </p:nvSpPr>
        <p:spPr bwMode="auto">
          <a:xfrm rot="-5400000">
            <a:off x="129753" y="4899740"/>
            <a:ext cx="950901" cy="246221"/>
          </a:xfrm>
          <a:prstGeom prst="rect">
            <a:avLst/>
          </a:prstGeom>
          <a:solidFill>
            <a:schemeClr val="bg1"/>
          </a:solidFill>
          <a:ln w="9525">
            <a:noFill/>
            <a:miter lim="800000"/>
            <a:headEnd/>
            <a:tailEnd/>
          </a:ln>
          <a:effectLst/>
        </p:spPr>
        <p:txBody>
          <a:bodyPr wrap="none">
            <a:spAutoFit/>
          </a:bodyPr>
          <a:lstStyle/>
          <a:p>
            <a:r>
              <a:rPr lang="en-US" sz="1000"/>
              <a:t>Pulse energy, J</a:t>
            </a:r>
          </a:p>
        </p:txBody>
      </p:sp>
      <p:sp>
        <p:nvSpPr>
          <p:cNvPr id="8212" name="Text Box 20"/>
          <p:cNvSpPr txBox="1">
            <a:spLocks noChangeArrowheads="1"/>
          </p:cNvSpPr>
          <p:nvPr/>
        </p:nvSpPr>
        <p:spPr bwMode="auto">
          <a:xfrm>
            <a:off x="914400" y="5562601"/>
            <a:ext cx="1195754" cy="549275"/>
          </a:xfrm>
          <a:prstGeom prst="rect">
            <a:avLst/>
          </a:prstGeom>
          <a:noFill/>
          <a:ln w="9525">
            <a:noFill/>
            <a:miter lim="800000"/>
            <a:headEnd/>
            <a:tailEnd/>
          </a:ln>
          <a:effectLst/>
        </p:spPr>
        <p:txBody>
          <a:bodyPr>
            <a:spAutoFit/>
          </a:bodyPr>
          <a:lstStyle/>
          <a:p>
            <a:r>
              <a:rPr lang="en-US" sz="1000"/>
              <a:t>Each point is an average value over 100 pulses</a:t>
            </a:r>
          </a:p>
        </p:txBody>
      </p:sp>
      <p:pic>
        <p:nvPicPr>
          <p:cNvPr id="8213" name="Picture 21"/>
          <p:cNvPicPr>
            <a:picLocks noChangeAspect="1" noChangeArrowheads="1"/>
          </p:cNvPicPr>
          <p:nvPr/>
        </p:nvPicPr>
        <p:blipFill>
          <a:blip r:embed="rId4" cstate="print"/>
          <a:srcRect/>
          <a:stretch>
            <a:fillRect/>
          </a:stretch>
        </p:blipFill>
        <p:spPr bwMode="auto">
          <a:xfrm>
            <a:off x="4572000" y="4572000"/>
            <a:ext cx="4079631" cy="2019300"/>
          </a:xfrm>
          <a:prstGeom prst="rect">
            <a:avLst/>
          </a:prstGeom>
          <a:noFill/>
          <a:ln w="9525">
            <a:noFill/>
            <a:miter lim="800000"/>
            <a:headEnd/>
            <a:tailEnd/>
          </a:ln>
          <a:effectLst/>
        </p:spPr>
      </p:pic>
      <p:pic>
        <p:nvPicPr>
          <p:cNvPr id="8214" name="Picture 22"/>
          <p:cNvPicPr>
            <a:picLocks noChangeAspect="1" noChangeArrowheads="1"/>
          </p:cNvPicPr>
          <p:nvPr/>
        </p:nvPicPr>
        <p:blipFill>
          <a:blip r:embed="rId5" cstate="print"/>
          <a:srcRect/>
          <a:stretch>
            <a:fillRect/>
          </a:stretch>
        </p:blipFill>
        <p:spPr bwMode="auto">
          <a:xfrm>
            <a:off x="4783015" y="838200"/>
            <a:ext cx="3376246" cy="3035300"/>
          </a:xfrm>
          <a:prstGeom prst="rect">
            <a:avLst/>
          </a:prstGeom>
          <a:noFill/>
          <a:ln w="9525">
            <a:noFill/>
            <a:miter lim="800000"/>
            <a:headEnd/>
            <a:tailEnd/>
          </a:ln>
          <a:effectLst/>
        </p:spPr>
      </p:pic>
      <p:sp>
        <p:nvSpPr>
          <p:cNvPr id="8215" name="Text Box 23"/>
          <p:cNvSpPr txBox="1">
            <a:spLocks noChangeArrowheads="1"/>
          </p:cNvSpPr>
          <p:nvPr/>
        </p:nvSpPr>
        <p:spPr bwMode="auto">
          <a:xfrm>
            <a:off x="5275385" y="1600201"/>
            <a:ext cx="697627" cy="246221"/>
          </a:xfrm>
          <a:prstGeom prst="rect">
            <a:avLst/>
          </a:prstGeom>
          <a:noFill/>
          <a:ln w="9525">
            <a:noFill/>
            <a:miter lim="800000"/>
            <a:headEnd/>
            <a:tailEnd/>
          </a:ln>
          <a:effectLst/>
        </p:spPr>
        <p:txBody>
          <a:bodyPr wrap="none">
            <a:spAutoFit/>
          </a:bodyPr>
          <a:lstStyle/>
          <a:p>
            <a:r>
              <a:rPr lang="en-US" sz="1000">
                <a:solidFill>
                  <a:srgbClr val="0033CC"/>
                </a:solidFill>
              </a:rPr>
              <a:t>beginning</a:t>
            </a:r>
          </a:p>
        </p:txBody>
      </p:sp>
      <p:sp>
        <p:nvSpPr>
          <p:cNvPr id="8216" name="Text Box 24"/>
          <p:cNvSpPr txBox="1">
            <a:spLocks noChangeArrowheads="1"/>
          </p:cNvSpPr>
          <p:nvPr/>
        </p:nvSpPr>
        <p:spPr bwMode="auto">
          <a:xfrm>
            <a:off x="6752493" y="1066801"/>
            <a:ext cx="877163" cy="246221"/>
          </a:xfrm>
          <a:prstGeom prst="rect">
            <a:avLst/>
          </a:prstGeom>
          <a:noFill/>
          <a:ln w="9525">
            <a:noFill/>
            <a:miter lim="800000"/>
            <a:headEnd/>
            <a:tailEnd/>
          </a:ln>
          <a:effectLst/>
        </p:spPr>
        <p:txBody>
          <a:bodyPr wrap="none">
            <a:spAutoFit/>
          </a:bodyPr>
          <a:lstStyle/>
          <a:p>
            <a:r>
              <a:rPr lang="en-US" sz="1000">
                <a:solidFill>
                  <a:srgbClr val="FF3300"/>
                </a:solidFill>
              </a:rPr>
              <a:t>3 weeks later</a:t>
            </a:r>
          </a:p>
        </p:txBody>
      </p:sp>
      <p:sp>
        <p:nvSpPr>
          <p:cNvPr id="8217" name="Text Box 25"/>
          <p:cNvSpPr txBox="1">
            <a:spLocks noChangeArrowheads="1"/>
          </p:cNvSpPr>
          <p:nvPr/>
        </p:nvSpPr>
        <p:spPr bwMode="auto">
          <a:xfrm>
            <a:off x="5064370" y="533400"/>
            <a:ext cx="3250223" cy="457200"/>
          </a:xfrm>
          <a:prstGeom prst="rect">
            <a:avLst/>
          </a:prstGeom>
          <a:noFill/>
          <a:ln w="9525">
            <a:noFill/>
            <a:miter lim="800000"/>
            <a:headEnd/>
            <a:tailEnd/>
          </a:ln>
          <a:effectLst/>
        </p:spPr>
        <p:txBody>
          <a:bodyPr>
            <a:spAutoFit/>
          </a:bodyPr>
          <a:lstStyle/>
          <a:p>
            <a:r>
              <a:rPr lang="en-US" sz="1200"/>
              <a:t>RF pulse envelopes with pulse shortening at the different stages of processing</a:t>
            </a:r>
          </a:p>
        </p:txBody>
      </p:sp>
      <p:sp>
        <p:nvSpPr>
          <p:cNvPr id="8218" name="Text Box 26"/>
          <p:cNvSpPr txBox="1">
            <a:spLocks noChangeArrowheads="1"/>
          </p:cNvSpPr>
          <p:nvPr/>
        </p:nvSpPr>
        <p:spPr bwMode="auto">
          <a:xfrm>
            <a:off x="4290646" y="3962400"/>
            <a:ext cx="4853354" cy="457200"/>
          </a:xfrm>
          <a:prstGeom prst="rect">
            <a:avLst/>
          </a:prstGeom>
          <a:noFill/>
          <a:ln w="9525">
            <a:noFill/>
            <a:miter lim="800000"/>
            <a:headEnd/>
            <a:tailEnd/>
          </a:ln>
          <a:effectLst/>
        </p:spPr>
        <p:txBody>
          <a:bodyPr>
            <a:spAutoFit/>
          </a:bodyPr>
          <a:lstStyle/>
          <a:p>
            <a:r>
              <a:rPr lang="en-US" sz="1200"/>
              <a:t>T the end of processing period the system behavior at the peak power levels ~60/70 MW was rather stable</a:t>
            </a:r>
          </a:p>
        </p:txBody>
      </p:sp>
      <p:sp>
        <p:nvSpPr>
          <p:cNvPr id="8219" name="Line 27"/>
          <p:cNvSpPr>
            <a:spLocks noChangeShapeType="1"/>
          </p:cNvSpPr>
          <p:nvPr/>
        </p:nvSpPr>
        <p:spPr bwMode="auto">
          <a:xfrm flipV="1">
            <a:off x="6752492" y="5257800"/>
            <a:ext cx="281354" cy="228600"/>
          </a:xfrm>
          <a:prstGeom prst="line">
            <a:avLst/>
          </a:prstGeom>
          <a:noFill/>
          <a:ln w="9525">
            <a:solidFill>
              <a:schemeClr val="tx1"/>
            </a:solidFill>
            <a:round/>
            <a:headEnd/>
            <a:tailEnd type="triangle" w="med" len="med"/>
          </a:ln>
          <a:effectLst/>
        </p:spPr>
        <p:txBody>
          <a:bodyPr/>
          <a:lstStyle/>
          <a:p>
            <a:endParaRPr lang="en-US"/>
          </a:p>
        </p:txBody>
      </p:sp>
      <p:sp>
        <p:nvSpPr>
          <p:cNvPr id="8220" name="Text Box 28"/>
          <p:cNvSpPr txBox="1">
            <a:spLocks noChangeArrowheads="1"/>
          </p:cNvSpPr>
          <p:nvPr/>
        </p:nvSpPr>
        <p:spPr bwMode="auto">
          <a:xfrm>
            <a:off x="6963508" y="5105401"/>
            <a:ext cx="649166" cy="400110"/>
          </a:xfrm>
          <a:prstGeom prst="rect">
            <a:avLst/>
          </a:prstGeom>
          <a:noFill/>
          <a:ln w="9525">
            <a:noFill/>
            <a:miter lim="800000"/>
            <a:headEnd/>
            <a:tailEnd/>
          </a:ln>
          <a:effectLst/>
        </p:spPr>
        <p:txBody>
          <a:bodyPr>
            <a:spAutoFit/>
          </a:bodyPr>
          <a:lstStyle/>
          <a:p>
            <a:r>
              <a:rPr lang="en-US" sz="1000"/>
              <a:t>predicted</a:t>
            </a:r>
          </a:p>
        </p:txBody>
      </p:sp>
      <p:sp>
        <p:nvSpPr>
          <p:cNvPr id="8221" name="Text Box 29"/>
          <p:cNvSpPr txBox="1">
            <a:spLocks noChangeArrowheads="1"/>
          </p:cNvSpPr>
          <p:nvPr/>
        </p:nvSpPr>
        <p:spPr bwMode="auto">
          <a:xfrm>
            <a:off x="5838092" y="5638801"/>
            <a:ext cx="703385" cy="244475"/>
          </a:xfrm>
          <a:prstGeom prst="rect">
            <a:avLst/>
          </a:prstGeom>
          <a:noFill/>
          <a:ln w="9525">
            <a:noFill/>
            <a:miter lim="800000"/>
            <a:headEnd/>
            <a:tailEnd/>
          </a:ln>
          <a:effectLst/>
        </p:spPr>
        <p:txBody>
          <a:bodyPr>
            <a:spAutoFit/>
          </a:bodyPr>
          <a:lstStyle/>
          <a:p>
            <a:r>
              <a:rPr lang="en-US" sz="1000"/>
              <a:t>measured</a:t>
            </a:r>
          </a:p>
        </p:txBody>
      </p:sp>
      <p:sp>
        <p:nvSpPr>
          <p:cNvPr id="8222" name="Line 30"/>
          <p:cNvSpPr>
            <a:spLocks noChangeShapeType="1"/>
          </p:cNvSpPr>
          <p:nvPr/>
        </p:nvSpPr>
        <p:spPr bwMode="auto">
          <a:xfrm flipH="1">
            <a:off x="6471139" y="5638800"/>
            <a:ext cx="211015" cy="15240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7" name="Picture 9" descr="001-71"/>
          <p:cNvPicPr>
            <a:picLocks noChangeAspect="1" noChangeArrowheads="1"/>
          </p:cNvPicPr>
          <p:nvPr/>
        </p:nvPicPr>
        <p:blipFill>
          <a:blip r:embed="rId2" cstate="print"/>
          <a:srcRect/>
          <a:stretch>
            <a:fillRect/>
          </a:stretch>
        </p:blipFill>
        <p:spPr bwMode="auto">
          <a:xfrm>
            <a:off x="140678" y="152401"/>
            <a:ext cx="2026627" cy="2925763"/>
          </a:xfrm>
          <a:prstGeom prst="rect">
            <a:avLst/>
          </a:prstGeom>
          <a:noFill/>
        </p:spPr>
      </p:pic>
      <p:pic>
        <p:nvPicPr>
          <p:cNvPr id="12298" name="Picture 10" descr="001-91"/>
          <p:cNvPicPr>
            <a:picLocks noChangeAspect="1" noChangeArrowheads="1"/>
          </p:cNvPicPr>
          <p:nvPr/>
        </p:nvPicPr>
        <p:blipFill>
          <a:blip r:embed="rId3" cstate="print"/>
          <a:srcRect/>
          <a:stretch>
            <a:fillRect/>
          </a:stretch>
        </p:blipFill>
        <p:spPr bwMode="auto">
          <a:xfrm>
            <a:off x="2321169" y="152401"/>
            <a:ext cx="2025162" cy="2925763"/>
          </a:xfrm>
          <a:prstGeom prst="rect">
            <a:avLst/>
          </a:prstGeom>
          <a:noFill/>
        </p:spPr>
      </p:pic>
      <p:pic>
        <p:nvPicPr>
          <p:cNvPr id="12299" name="Picture 11" descr="001-21"/>
          <p:cNvPicPr>
            <a:picLocks noChangeAspect="1" noChangeArrowheads="1"/>
          </p:cNvPicPr>
          <p:nvPr/>
        </p:nvPicPr>
        <p:blipFill>
          <a:blip r:embed="rId4" cstate="print"/>
          <a:srcRect/>
          <a:stretch>
            <a:fillRect/>
          </a:stretch>
        </p:blipFill>
        <p:spPr bwMode="auto">
          <a:xfrm>
            <a:off x="140677" y="3124200"/>
            <a:ext cx="2025162" cy="1646238"/>
          </a:xfrm>
          <a:prstGeom prst="rect">
            <a:avLst/>
          </a:prstGeom>
          <a:noFill/>
        </p:spPr>
      </p:pic>
      <p:pic>
        <p:nvPicPr>
          <p:cNvPr id="12300" name="Picture 12" descr="001-61"/>
          <p:cNvPicPr>
            <a:picLocks noChangeAspect="1" noChangeArrowheads="1"/>
          </p:cNvPicPr>
          <p:nvPr/>
        </p:nvPicPr>
        <p:blipFill>
          <a:blip r:embed="rId5" cstate="print"/>
          <a:srcRect/>
          <a:stretch>
            <a:fillRect/>
          </a:stretch>
        </p:blipFill>
        <p:spPr bwMode="auto">
          <a:xfrm>
            <a:off x="2321169" y="3124200"/>
            <a:ext cx="2025162" cy="1646238"/>
          </a:xfrm>
          <a:prstGeom prst="rect">
            <a:avLst/>
          </a:prstGeom>
          <a:noFill/>
        </p:spPr>
      </p:pic>
      <p:pic>
        <p:nvPicPr>
          <p:cNvPr id="12301" name="Picture 13" descr="IV7I0136"/>
          <p:cNvPicPr>
            <a:picLocks noChangeAspect="1" noChangeArrowheads="1"/>
          </p:cNvPicPr>
          <p:nvPr/>
        </p:nvPicPr>
        <p:blipFill>
          <a:blip r:embed="rId6" cstate="print"/>
          <a:srcRect/>
          <a:stretch>
            <a:fillRect/>
          </a:stretch>
        </p:blipFill>
        <p:spPr bwMode="auto">
          <a:xfrm>
            <a:off x="5205046" y="3276600"/>
            <a:ext cx="1648558" cy="2381250"/>
          </a:xfrm>
          <a:prstGeom prst="rect">
            <a:avLst/>
          </a:prstGeom>
          <a:noFill/>
        </p:spPr>
      </p:pic>
      <p:pic>
        <p:nvPicPr>
          <p:cNvPr id="12302" name="Picture 14" descr="001-71"/>
          <p:cNvPicPr>
            <a:picLocks noChangeAspect="1" noChangeArrowheads="1"/>
          </p:cNvPicPr>
          <p:nvPr/>
        </p:nvPicPr>
        <p:blipFill>
          <a:blip r:embed="rId7" cstate="print"/>
          <a:srcRect/>
          <a:stretch>
            <a:fillRect/>
          </a:stretch>
        </p:blipFill>
        <p:spPr bwMode="auto">
          <a:xfrm>
            <a:off x="6963508" y="3276601"/>
            <a:ext cx="1710104" cy="2468563"/>
          </a:xfrm>
          <a:prstGeom prst="rect">
            <a:avLst/>
          </a:prstGeom>
          <a:noFill/>
        </p:spPr>
      </p:pic>
      <p:sp>
        <p:nvSpPr>
          <p:cNvPr id="12303" name="Text Box 15"/>
          <p:cNvSpPr txBox="1">
            <a:spLocks noChangeArrowheads="1"/>
          </p:cNvSpPr>
          <p:nvPr/>
        </p:nvSpPr>
        <p:spPr bwMode="auto">
          <a:xfrm>
            <a:off x="5275385" y="3352801"/>
            <a:ext cx="774571" cy="246221"/>
          </a:xfrm>
          <a:prstGeom prst="rect">
            <a:avLst/>
          </a:prstGeom>
          <a:noFill/>
          <a:ln w="9525">
            <a:noFill/>
            <a:miter lim="800000"/>
            <a:headEnd/>
            <a:tailEnd/>
          </a:ln>
          <a:effectLst/>
        </p:spPr>
        <p:txBody>
          <a:bodyPr wrap="none">
            <a:spAutoFit/>
          </a:bodyPr>
          <a:lstStyle/>
          <a:p>
            <a:r>
              <a:rPr lang="en-US" sz="1000" b="1">
                <a:solidFill>
                  <a:srgbClr val="FFFF00"/>
                </a:solidFill>
              </a:rPr>
              <a:t>Attenuator</a:t>
            </a:r>
          </a:p>
        </p:txBody>
      </p:sp>
      <p:sp>
        <p:nvSpPr>
          <p:cNvPr id="12304" name="Text Box 16"/>
          <p:cNvSpPr txBox="1">
            <a:spLocks noChangeArrowheads="1"/>
          </p:cNvSpPr>
          <p:nvPr/>
        </p:nvSpPr>
        <p:spPr bwMode="auto">
          <a:xfrm>
            <a:off x="7385538" y="4267201"/>
            <a:ext cx="902677" cy="244475"/>
          </a:xfrm>
          <a:prstGeom prst="rect">
            <a:avLst/>
          </a:prstGeom>
          <a:noFill/>
          <a:ln w="9525">
            <a:noFill/>
            <a:miter lim="800000"/>
            <a:headEnd/>
            <a:tailEnd/>
          </a:ln>
          <a:effectLst/>
        </p:spPr>
        <p:txBody>
          <a:bodyPr wrap="none">
            <a:spAutoFit/>
          </a:bodyPr>
          <a:lstStyle/>
          <a:p>
            <a:r>
              <a:rPr lang="en-US" sz="1000" b="1">
                <a:solidFill>
                  <a:srgbClr val="FFFF00"/>
                </a:solidFill>
              </a:rPr>
              <a:t>Phase shifter</a:t>
            </a:r>
          </a:p>
        </p:txBody>
      </p:sp>
      <p:sp>
        <p:nvSpPr>
          <p:cNvPr id="12307" name="Oval 19"/>
          <p:cNvSpPr>
            <a:spLocks noChangeArrowheads="1"/>
          </p:cNvSpPr>
          <p:nvPr/>
        </p:nvSpPr>
        <p:spPr bwMode="auto">
          <a:xfrm>
            <a:off x="492369" y="2438400"/>
            <a:ext cx="1336431" cy="609600"/>
          </a:xfrm>
          <a:prstGeom prst="ellipse">
            <a:avLst/>
          </a:prstGeom>
          <a:noFill/>
          <a:ln w="9525">
            <a:solidFill>
              <a:srgbClr val="FFFF00"/>
            </a:solidFill>
            <a:prstDash val="dash"/>
            <a:round/>
            <a:headEnd/>
            <a:tailEnd/>
          </a:ln>
          <a:effectLst/>
        </p:spPr>
        <p:txBody>
          <a:bodyPr wrap="none" anchor="ctr"/>
          <a:lstStyle/>
          <a:p>
            <a:endParaRPr lang="en-US"/>
          </a:p>
        </p:txBody>
      </p:sp>
      <p:sp>
        <p:nvSpPr>
          <p:cNvPr id="12308" name="Oval 20"/>
          <p:cNvSpPr>
            <a:spLocks noChangeArrowheads="1"/>
          </p:cNvSpPr>
          <p:nvPr/>
        </p:nvSpPr>
        <p:spPr bwMode="auto">
          <a:xfrm>
            <a:off x="422031" y="1676400"/>
            <a:ext cx="1266092" cy="381000"/>
          </a:xfrm>
          <a:prstGeom prst="ellipse">
            <a:avLst/>
          </a:prstGeom>
          <a:noFill/>
          <a:ln w="9525">
            <a:solidFill>
              <a:srgbClr val="FFFF00"/>
            </a:solidFill>
            <a:prstDash val="dash"/>
            <a:round/>
            <a:headEnd/>
            <a:tailEnd/>
          </a:ln>
          <a:effectLst/>
        </p:spPr>
        <p:txBody>
          <a:bodyPr wrap="none" anchor="ctr"/>
          <a:lstStyle/>
          <a:p>
            <a:endParaRPr lang="en-US"/>
          </a:p>
        </p:txBody>
      </p:sp>
      <p:sp>
        <p:nvSpPr>
          <p:cNvPr id="12309" name="Line 21"/>
          <p:cNvSpPr>
            <a:spLocks noChangeShapeType="1"/>
          </p:cNvSpPr>
          <p:nvPr/>
        </p:nvSpPr>
        <p:spPr bwMode="auto">
          <a:xfrm>
            <a:off x="984738" y="1828800"/>
            <a:ext cx="281354" cy="914400"/>
          </a:xfrm>
          <a:prstGeom prst="line">
            <a:avLst/>
          </a:prstGeom>
          <a:noFill/>
          <a:ln w="9525">
            <a:solidFill>
              <a:srgbClr val="FFFF00"/>
            </a:solidFill>
            <a:prstDash val="dash"/>
            <a:round/>
            <a:headEnd type="triangle" w="med" len="med"/>
            <a:tailEnd type="triangle" w="med" len="med"/>
          </a:ln>
          <a:effectLst/>
        </p:spPr>
        <p:txBody>
          <a:bodyPr/>
          <a:lstStyle/>
          <a:p>
            <a:endParaRPr lang="en-US"/>
          </a:p>
        </p:txBody>
      </p:sp>
      <p:sp>
        <p:nvSpPr>
          <p:cNvPr id="12310" name="Text Box 22"/>
          <p:cNvSpPr txBox="1">
            <a:spLocks noChangeArrowheads="1"/>
          </p:cNvSpPr>
          <p:nvPr/>
        </p:nvSpPr>
        <p:spPr bwMode="auto">
          <a:xfrm>
            <a:off x="1110761" y="2017713"/>
            <a:ext cx="614271" cy="369332"/>
          </a:xfrm>
          <a:prstGeom prst="rect">
            <a:avLst/>
          </a:prstGeom>
          <a:noFill/>
          <a:ln w="9525">
            <a:noFill/>
            <a:miter lim="800000"/>
            <a:headEnd/>
            <a:tailEnd/>
          </a:ln>
          <a:effectLst/>
        </p:spPr>
        <p:txBody>
          <a:bodyPr wrap="none">
            <a:spAutoFit/>
          </a:bodyPr>
          <a:lstStyle/>
          <a:p>
            <a:r>
              <a:rPr lang="en-US">
                <a:solidFill>
                  <a:srgbClr val="FFFF00"/>
                </a:solidFill>
                <a:cs typeface="Arial" charset="0"/>
              </a:rPr>
              <a:t>~</a:t>
            </a:r>
            <a:r>
              <a:rPr lang="el-GR">
                <a:solidFill>
                  <a:srgbClr val="FFFF00"/>
                </a:solidFill>
                <a:cs typeface="Arial" charset="0"/>
              </a:rPr>
              <a:t>λ</a:t>
            </a:r>
            <a:r>
              <a:rPr lang="en-US">
                <a:solidFill>
                  <a:srgbClr val="FFFF00"/>
                </a:solidFill>
                <a:cs typeface="Arial" charset="0"/>
              </a:rPr>
              <a:t>/2</a:t>
            </a:r>
            <a:endParaRPr lang="el-GR">
              <a:solidFill>
                <a:srgbClr val="FFFF00"/>
              </a:solidFill>
              <a:cs typeface="Arial" charset="0"/>
            </a:endParaRPr>
          </a:p>
        </p:txBody>
      </p:sp>
      <p:sp>
        <p:nvSpPr>
          <p:cNvPr id="12311" name="Text Box 23"/>
          <p:cNvSpPr txBox="1">
            <a:spLocks noChangeArrowheads="1"/>
          </p:cNvSpPr>
          <p:nvPr/>
        </p:nvSpPr>
        <p:spPr bwMode="auto">
          <a:xfrm>
            <a:off x="4431323" y="228601"/>
            <a:ext cx="4501662" cy="2616101"/>
          </a:xfrm>
          <a:prstGeom prst="rect">
            <a:avLst/>
          </a:prstGeom>
          <a:noFill/>
          <a:ln w="9525">
            <a:noFill/>
            <a:miter lim="800000"/>
            <a:headEnd/>
            <a:tailEnd/>
          </a:ln>
          <a:effectLst/>
        </p:spPr>
        <p:txBody>
          <a:bodyPr>
            <a:spAutoFit/>
          </a:bodyPr>
          <a:lstStyle/>
          <a:p>
            <a:r>
              <a:rPr lang="en-US" sz="1400"/>
              <a:t>Phase shifter autopsy:</a:t>
            </a:r>
          </a:p>
          <a:p>
            <a:endParaRPr lang="en-US" sz="1400"/>
          </a:p>
          <a:p>
            <a:r>
              <a:rPr lang="en-US" sz="1400"/>
              <a:t>1. The hybrid of the phase shifter showed much stronger damages than that of attenuator.</a:t>
            </a:r>
          </a:p>
          <a:p>
            <a:r>
              <a:rPr lang="en-US" sz="1400"/>
              <a:t>2. The surface looks melted rather than having “dirty” spots.</a:t>
            </a:r>
          </a:p>
          <a:p>
            <a:r>
              <a:rPr lang="en-US" sz="1400"/>
              <a:t>3. The breakdown spots nicely show the standing wave pattern.</a:t>
            </a:r>
          </a:p>
          <a:p>
            <a:r>
              <a:rPr lang="en-US" sz="1400"/>
              <a:t>4. In the mode converter, the breakdown erosion was found mostly at/close to the input flange.</a:t>
            </a:r>
          </a:p>
          <a:p>
            <a:r>
              <a:rPr lang="en-US" sz="1200"/>
              <a:t>(Note: for the same input power phase shifter was exposed to `~40% more electric filed than attenuator)</a:t>
            </a:r>
          </a:p>
        </p:txBody>
      </p:sp>
      <p:pic>
        <p:nvPicPr>
          <p:cNvPr id="12313" name="Picture 25" descr="001-111"/>
          <p:cNvPicPr>
            <a:picLocks noChangeAspect="1" noChangeArrowheads="1"/>
          </p:cNvPicPr>
          <p:nvPr/>
        </p:nvPicPr>
        <p:blipFill>
          <a:blip r:embed="rId8" cstate="print"/>
          <a:srcRect/>
          <a:stretch>
            <a:fillRect/>
          </a:stretch>
        </p:blipFill>
        <p:spPr bwMode="auto">
          <a:xfrm>
            <a:off x="2250831" y="5029200"/>
            <a:ext cx="2025162" cy="1646238"/>
          </a:xfrm>
          <a:prstGeom prst="rect">
            <a:avLst/>
          </a:prstGeom>
          <a:noFill/>
        </p:spPr>
      </p:pic>
      <p:pic>
        <p:nvPicPr>
          <p:cNvPr id="12315" name="Picture 27" descr="001-121"/>
          <p:cNvPicPr>
            <a:picLocks noChangeAspect="1" noChangeArrowheads="1"/>
          </p:cNvPicPr>
          <p:nvPr/>
        </p:nvPicPr>
        <p:blipFill>
          <a:blip r:embed="rId9" cstate="print"/>
          <a:srcRect/>
          <a:stretch>
            <a:fillRect/>
          </a:stretch>
        </p:blipFill>
        <p:spPr bwMode="auto">
          <a:xfrm>
            <a:off x="140677" y="5029200"/>
            <a:ext cx="2025162" cy="1646238"/>
          </a:xfrm>
          <a:prstGeom prst="rect">
            <a:avLst/>
          </a:prstGeom>
          <a:noFill/>
        </p:spPr>
      </p:pic>
      <p:pic>
        <p:nvPicPr>
          <p:cNvPr id="12305" name="Picture 17"/>
          <p:cNvPicPr>
            <a:picLocks noChangeAspect="1" noChangeArrowheads="1"/>
          </p:cNvPicPr>
          <p:nvPr/>
        </p:nvPicPr>
        <p:blipFill>
          <a:blip r:embed="rId10" cstate="print"/>
          <a:srcRect l="16667" b="21875"/>
          <a:stretch>
            <a:fillRect/>
          </a:stretch>
        </p:blipFill>
        <p:spPr bwMode="auto">
          <a:xfrm>
            <a:off x="4220308" y="3810000"/>
            <a:ext cx="899746" cy="2438400"/>
          </a:xfrm>
          <a:prstGeom prst="rect">
            <a:avLst/>
          </a:prstGeom>
          <a:noFill/>
          <a:ln w="9525">
            <a:noFill/>
            <a:miter lim="800000"/>
            <a:headEnd/>
            <a:tailEnd/>
          </a:ln>
          <a:effectLst/>
        </p:spPr>
      </p:pic>
      <p:sp>
        <p:nvSpPr>
          <p:cNvPr id="12306" name="Line 18"/>
          <p:cNvSpPr>
            <a:spLocks noChangeShapeType="1"/>
          </p:cNvSpPr>
          <p:nvPr/>
        </p:nvSpPr>
        <p:spPr bwMode="auto">
          <a:xfrm flipH="1" flipV="1">
            <a:off x="3868615" y="3810000"/>
            <a:ext cx="703385" cy="457200"/>
          </a:xfrm>
          <a:prstGeom prst="line">
            <a:avLst/>
          </a:prstGeom>
          <a:noFill/>
          <a:ln w="9525">
            <a:solidFill>
              <a:srgbClr val="FFFF00"/>
            </a:solidFill>
            <a:round/>
            <a:headEnd type="oval" w="med" len="med"/>
            <a:tailEnd type="triangle" w="med" len="med"/>
          </a:ln>
          <a:effectLst/>
        </p:spPr>
        <p:txBody>
          <a:bodyPr/>
          <a:lstStyle/>
          <a:p>
            <a:endParaRPr lang="en-US"/>
          </a:p>
        </p:txBody>
      </p:sp>
      <p:sp>
        <p:nvSpPr>
          <p:cNvPr id="12314" name="Line 26"/>
          <p:cNvSpPr>
            <a:spLocks noChangeShapeType="1"/>
          </p:cNvSpPr>
          <p:nvPr/>
        </p:nvSpPr>
        <p:spPr bwMode="auto">
          <a:xfrm flipH="1">
            <a:off x="3727938" y="4495800"/>
            <a:ext cx="844062" cy="990600"/>
          </a:xfrm>
          <a:prstGeom prst="line">
            <a:avLst/>
          </a:prstGeom>
          <a:noFill/>
          <a:ln w="9525">
            <a:solidFill>
              <a:srgbClr val="FFFF00"/>
            </a:solidFill>
            <a:round/>
            <a:headEnd type="oval" w="med" len="med"/>
            <a:tailEnd type="triangle" w="med" len="med"/>
          </a:ln>
          <a:effectLst/>
        </p:spPr>
        <p:txBody>
          <a:bodyPr/>
          <a:lstStyle/>
          <a:p>
            <a:endParaRPr lang="en-US"/>
          </a:p>
        </p:txBody>
      </p:sp>
      <p:sp>
        <p:nvSpPr>
          <p:cNvPr id="12316" name="Text Box 28"/>
          <p:cNvSpPr txBox="1">
            <a:spLocks noChangeArrowheads="1"/>
          </p:cNvSpPr>
          <p:nvPr/>
        </p:nvSpPr>
        <p:spPr bwMode="auto">
          <a:xfrm>
            <a:off x="1828800" y="152400"/>
            <a:ext cx="779381" cy="246221"/>
          </a:xfrm>
          <a:prstGeom prst="rect">
            <a:avLst/>
          </a:prstGeom>
          <a:solidFill>
            <a:schemeClr val="bg1"/>
          </a:solidFill>
          <a:ln w="9525">
            <a:solidFill>
              <a:schemeClr val="tx1"/>
            </a:solidFill>
            <a:miter lim="800000"/>
            <a:headEnd/>
            <a:tailEnd/>
          </a:ln>
          <a:effectLst/>
        </p:spPr>
        <p:txBody>
          <a:bodyPr wrap="none">
            <a:spAutoFit/>
          </a:bodyPr>
          <a:lstStyle/>
          <a:p>
            <a:r>
              <a:rPr lang="en-US" sz="1000"/>
              <a:t>3dB  hybrid</a:t>
            </a:r>
          </a:p>
        </p:txBody>
      </p:sp>
      <p:sp>
        <p:nvSpPr>
          <p:cNvPr id="12317" name="Text Box 29"/>
          <p:cNvSpPr txBox="1">
            <a:spLocks noChangeArrowheads="1"/>
          </p:cNvSpPr>
          <p:nvPr/>
        </p:nvSpPr>
        <p:spPr bwMode="auto">
          <a:xfrm>
            <a:off x="1758462" y="5029200"/>
            <a:ext cx="1029449" cy="246221"/>
          </a:xfrm>
          <a:prstGeom prst="rect">
            <a:avLst/>
          </a:prstGeom>
          <a:solidFill>
            <a:schemeClr val="bg1"/>
          </a:solidFill>
          <a:ln w="9525">
            <a:solidFill>
              <a:schemeClr val="tx1"/>
            </a:solidFill>
            <a:miter lim="800000"/>
            <a:headEnd/>
            <a:tailEnd/>
          </a:ln>
          <a:effectLst/>
        </p:spPr>
        <p:txBody>
          <a:bodyPr wrap="none">
            <a:spAutoFit/>
          </a:bodyPr>
          <a:lstStyle/>
          <a:p>
            <a:r>
              <a:rPr lang="en-US" sz="1000"/>
              <a:t>Mode converter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tchbook">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Pitchbook</Template>
  <TotalTime>0</TotalTime>
  <Words>1134</Words>
  <Application>Microsoft Office PowerPoint</Application>
  <PresentationFormat>On-screen Show (4:3)</PresentationFormat>
  <Paragraphs>166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Pitchbook</vt:lpstr>
      <vt:lpstr>Results of beam based RF power production in CTF3</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2010-04-30T09:09:19Z</dcterms:created>
  <dcterms:modified xsi:type="dcterms:W3CDTF">2010-05-05T09:21:43Z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1033</vt:i4>
  </property>
  <property fmtid="{D5CDD505-2E9C-101B-9397-08002B2CF9AE}" pid="3" name="_Version">
    <vt:lpwstr>12.0.4518</vt:lpwstr>
  </property>
</Properties>
</file>