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3" r:id="rId5"/>
    <p:sldId id="264" r:id="rId6"/>
    <p:sldId id="265" r:id="rId7"/>
    <p:sldId id="269" r:id="rId8"/>
    <p:sldId id="267" r:id="rId9"/>
    <p:sldId id="257" r:id="rId10"/>
    <p:sldId id="268" r:id="rId11"/>
    <p:sldId id="266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8" autoAdjust="0"/>
  </p:normalViewPr>
  <p:slideViewPr>
    <p:cSldViewPr>
      <p:cViewPr varScale="1">
        <p:scale>
          <a:sx n="88" d="100"/>
          <a:sy n="88" d="100"/>
        </p:scale>
        <p:origin x="-3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E4BC-62C9-46D4-A54A-2623D752E753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0FB1-DA78-4463-BB68-F9CCF8749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E4BC-62C9-46D4-A54A-2623D752E753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0FB1-DA78-4463-BB68-F9CCF8749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E4BC-62C9-46D4-A54A-2623D752E753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0FB1-DA78-4463-BB68-F9CCF8749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E4BC-62C9-46D4-A54A-2623D752E753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0FB1-DA78-4463-BB68-F9CCF8749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E4BC-62C9-46D4-A54A-2623D752E753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0FB1-DA78-4463-BB68-F9CCF8749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E4BC-62C9-46D4-A54A-2623D752E753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0FB1-DA78-4463-BB68-F9CCF8749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E4BC-62C9-46D4-A54A-2623D752E753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0FB1-DA78-4463-BB68-F9CCF8749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E4BC-62C9-46D4-A54A-2623D752E753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0FB1-DA78-4463-BB68-F9CCF8749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E4BC-62C9-46D4-A54A-2623D752E753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0FB1-DA78-4463-BB68-F9CCF8749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E4BC-62C9-46D4-A54A-2623D752E753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B0FB1-DA78-4463-BB68-F9CCF8749A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chemeClr val="bg1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AE4BC-62C9-46D4-A54A-2623D752E753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B0FB1-DA78-4463-BB68-F9CCF8749AEF}" type="slidenum">
              <a:rPr lang="en-US" smtClean="0"/>
              <a:t>‹#›</a:t>
            </a:fld>
            <a:endParaRPr lang="en-US"/>
          </a:p>
        </p:txBody>
      </p:sp>
      <p:pic>
        <p:nvPicPr>
          <p:cNvPr id="19" name="Picture 18" descr="CLIClogoT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6379200"/>
            <a:ext cx="1851641" cy="478800"/>
          </a:xfrm>
          <a:prstGeom prst="rect">
            <a:avLst/>
          </a:prstGeom>
        </p:spPr>
      </p:pic>
      <p:pic>
        <p:nvPicPr>
          <p:cNvPr id="20" name="Picture 19" descr="CERNlogo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280000" y="5994000"/>
            <a:ext cx="864000" cy="864000"/>
          </a:xfrm>
          <a:prstGeom prst="rect">
            <a:avLst/>
          </a:prstGeom>
        </p:spPr>
      </p:pic>
      <p:pic>
        <p:nvPicPr>
          <p:cNvPr id="21" name="Picture 20" descr="ctf3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1163653" cy="864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2" name="Picture 21" descr="CLIClogoBlueT2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7376430" y="0"/>
            <a:ext cx="1767570" cy="47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chemeClr val="bg1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CTF3 stability, TWTs and Gun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Alexandra </a:t>
            </a:r>
            <a:r>
              <a:rPr lang="en-US" dirty="0" err="1" smtClean="0">
                <a:solidFill>
                  <a:schemeClr val="tx1"/>
                </a:solidFill>
              </a:rPr>
              <a:t>Andersson</a:t>
            </a:r>
            <a:r>
              <a:rPr lang="en-US" dirty="0" smtClean="0">
                <a:solidFill>
                  <a:schemeClr val="tx1"/>
                </a:solidFill>
              </a:rPr>
              <a:t>, CERN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Gun </a:t>
            </a:r>
            <a:r>
              <a:rPr lang="en-US" dirty="0" err="1" smtClean="0"/>
              <a:t>pulser</a:t>
            </a:r>
            <a:r>
              <a:rPr lang="en-US" dirty="0" smtClean="0"/>
              <a:t> -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71490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Current modulation:</a:t>
            </a:r>
          </a:p>
          <a:p>
            <a:pPr lvl="1"/>
            <a:r>
              <a:rPr lang="en-US" dirty="0" smtClean="0"/>
              <a:t>±5% modulation, 10kHz - 50 MHz bandwidth</a:t>
            </a:r>
          </a:p>
          <a:p>
            <a:pPr lvl="1"/>
            <a:r>
              <a:rPr lang="en-US" dirty="0" smtClean="0"/>
              <a:t>Looking into boosting modulation strength to </a:t>
            </a:r>
            <a:r>
              <a:rPr lang="en-US" dirty="0" smtClean="0"/>
              <a:t>±</a:t>
            </a:r>
            <a:r>
              <a:rPr lang="en-US" dirty="0" smtClean="0"/>
              <a:t>10%</a:t>
            </a:r>
          </a:p>
          <a:p>
            <a:pPr lvl="1"/>
            <a:r>
              <a:rPr lang="en-US" dirty="0" smtClean="0"/>
              <a:t>Can be used with gun current measurements, or potentially some BPM further downstream to correct the beam current in the </a:t>
            </a:r>
            <a:r>
              <a:rPr lang="en-US" dirty="0" err="1" smtClean="0"/>
              <a:t>linac</a:t>
            </a:r>
            <a:r>
              <a:rPr lang="en-US" dirty="0" smtClean="0"/>
              <a:t>.</a:t>
            </a:r>
          </a:p>
          <a:p>
            <a:r>
              <a:rPr lang="en-US" dirty="0" smtClean="0"/>
              <a:t>Current measurements:</a:t>
            </a:r>
          </a:p>
          <a:p>
            <a:pPr lvl="1"/>
            <a:r>
              <a:rPr lang="en-US" dirty="0" smtClean="0"/>
              <a:t>One resister divider on the gun connector</a:t>
            </a:r>
          </a:p>
          <a:p>
            <a:pPr lvl="1"/>
            <a:r>
              <a:rPr lang="en-US" dirty="0" smtClean="0"/>
              <a:t>One </a:t>
            </a:r>
            <a:r>
              <a:rPr lang="en-US" dirty="0" err="1" smtClean="0"/>
              <a:t>dI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r>
              <a:rPr lang="en-US" dirty="0" smtClean="0"/>
              <a:t> current pickup coil followed by integrator</a:t>
            </a:r>
          </a:p>
          <a:p>
            <a:pPr lvl="1"/>
            <a:r>
              <a:rPr lang="en-US" dirty="0" smtClean="0"/>
              <a:t>Two measurements since the cathode is a rather non-linear device, thus knowing both current and voltage values could be useful.</a:t>
            </a:r>
            <a:endParaRPr lang="en-US" dirty="0"/>
          </a:p>
          <a:p>
            <a:r>
              <a:rPr lang="en-US" dirty="0" smtClean="0"/>
              <a:t>So far, only tests in the lab has been performed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Digitizer</a:t>
            </a:r>
            <a:endParaRPr lang="en-US" dirty="0"/>
          </a:p>
        </p:txBody>
      </p:sp>
      <p:pic>
        <p:nvPicPr>
          <p:cNvPr id="4" name="Picture 3" descr="ZtecDig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785926"/>
            <a:ext cx="3619119" cy="28575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1357298"/>
            <a:ext cx="42862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2 Channels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13-bit vertical resolution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250MS/s or 500MS/s interleaved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250MHz Analog bandwidth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0.5‰ resolution at full bandwidth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Ethernet connection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472" y="5143512"/>
            <a:ext cx="7429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Should be adequate for all the measurements we might wish to do on gun deck.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Measurements of TWT indicate that they have decent stability.</a:t>
            </a:r>
          </a:p>
          <a:p>
            <a:r>
              <a:rPr lang="en-US" dirty="0" smtClean="0"/>
              <a:t>There is a slow phase drift that is probably due to temperature</a:t>
            </a:r>
          </a:p>
          <a:p>
            <a:r>
              <a:rPr lang="en-US" dirty="0" smtClean="0"/>
              <a:t>Gun will be equipped to have stability measurements done</a:t>
            </a:r>
          </a:p>
          <a:p>
            <a:r>
              <a:rPr lang="en-US" dirty="0" smtClean="0"/>
              <a:t>A modulation input has been upgraded to allow for an arbitrary modulating waveform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TWTs -- Measurement Setup</a:t>
            </a:r>
            <a:endParaRPr lang="en-US" dirty="0"/>
          </a:p>
        </p:txBody>
      </p:sp>
      <p:pic>
        <p:nvPicPr>
          <p:cNvPr id="4" name="Picture 3" descr="TWTmeasSetu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8106" y="1714488"/>
            <a:ext cx="5827788" cy="4599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214686"/>
            <a:ext cx="4279028" cy="320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214686"/>
            <a:ext cx="4376463" cy="320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1500174"/>
            <a:ext cx="7429520" cy="113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pulse-to-pulse difference in average value of the flat-top of the RF pulse from the TWTs was around 1‰ in amplitude and 0.1° in phase. The distributions were roughly Gaussian.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85786" y="642918"/>
            <a:ext cx="7572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Pulse-to-pulse stability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480"/>
            <a:ext cx="764386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85786" y="71414"/>
            <a:ext cx="7572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Long term stability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8662" y="5143512"/>
            <a:ext cx="73581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The two TWTs drift together in phase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There was almost no drift at all on the third channel, mixing LO with itself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Probably some temperature effect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3116"/>
            <a:ext cx="435771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143116"/>
            <a:ext cx="4641053" cy="306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07191" y="642918"/>
            <a:ext cx="79296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Quality of the </a:t>
            </a: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flat-top </a:t>
            </a:r>
            <a:r>
              <a:rPr lang="en-GB" sz="3200" b="1" dirty="0" smtClean="0">
                <a:solidFill>
                  <a:srgbClr val="365F9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TWT1</a:t>
            </a:r>
            <a:endParaRPr kumimoji="0" lang="en-GB" sz="32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1429125" y="4428735"/>
            <a:ext cx="571504" cy="794"/>
          </a:xfrm>
          <a:prstGeom prst="straightConnector1">
            <a:avLst/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0800000">
            <a:off x="1357290" y="4143380"/>
            <a:ext cx="357190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785918" y="4714884"/>
            <a:ext cx="2571768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85918" y="400050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≈</a:t>
            </a:r>
            <a:r>
              <a:rPr lang="en-GB" dirty="0">
                <a:solidFill>
                  <a:srgbClr val="C00000"/>
                </a:solidFill>
              </a:rPr>
              <a:t>6</a:t>
            </a:r>
            <a:r>
              <a:rPr lang="en-GB" dirty="0" smtClean="0">
                <a:solidFill>
                  <a:srgbClr val="C00000"/>
                </a:solidFill>
              </a:rPr>
              <a:t>‰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10800000">
            <a:off x="5357818" y="4357694"/>
            <a:ext cx="285752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643570" y="2928934"/>
            <a:ext cx="2571768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15008" y="3071810"/>
            <a:ext cx="670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≈1.2°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714480" y="4429132"/>
            <a:ext cx="2571768" cy="0"/>
          </a:xfrm>
          <a:prstGeom prst="line">
            <a:avLst/>
          </a:prstGeom>
          <a:ln>
            <a:solidFill>
              <a:srgbClr val="00B050"/>
            </a:solidFill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>
            <a:off x="1857356" y="4643446"/>
            <a:ext cx="2428892" cy="0"/>
          </a:xfrm>
          <a:prstGeom prst="line">
            <a:avLst/>
          </a:prstGeom>
          <a:ln>
            <a:solidFill>
              <a:srgbClr val="00B050"/>
            </a:solidFill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1964513" y="4536289"/>
            <a:ext cx="357984" cy="794"/>
          </a:xfrm>
          <a:prstGeom prst="straightConnector1">
            <a:avLst/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57422" y="4000504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≈2.5‰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4929587" y="3642917"/>
            <a:ext cx="1428760" cy="794"/>
          </a:xfrm>
          <a:prstGeom prst="straightConnector1">
            <a:avLst/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5786" y="642918"/>
            <a:ext cx="7572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Quality of the </a:t>
            </a:r>
            <a:r>
              <a:rPr kumimoji="0" lang="en-GB" sz="32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flat-top </a:t>
            </a:r>
            <a:r>
              <a:rPr lang="en-GB" sz="3200" b="1" dirty="0" smtClean="0">
                <a:solidFill>
                  <a:srgbClr val="365F9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TWT2</a:t>
            </a:r>
            <a:endParaRPr kumimoji="0" lang="en-GB" sz="32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86" y="2071678"/>
            <a:ext cx="4279028" cy="320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9186" y="2071678"/>
            <a:ext cx="4279028" cy="320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rot="5400000">
            <a:off x="1322365" y="4384553"/>
            <a:ext cx="785024" cy="794"/>
          </a:xfrm>
          <a:prstGeom prst="straightConnector1">
            <a:avLst/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0800000">
            <a:off x="1285852" y="3991644"/>
            <a:ext cx="357190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785918" y="4777462"/>
            <a:ext cx="2571768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14480" y="3777330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≈</a:t>
            </a:r>
            <a:r>
              <a:rPr lang="en-GB" dirty="0" smtClean="0">
                <a:solidFill>
                  <a:srgbClr val="C00000"/>
                </a:solidFill>
              </a:rPr>
              <a:t>8‰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4679157" y="4313115"/>
            <a:ext cx="1071570" cy="1588"/>
          </a:xfrm>
          <a:prstGeom prst="straightConnector1">
            <a:avLst/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>
            <a:off x="4857752" y="4848900"/>
            <a:ext cx="357190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286380" y="3777330"/>
            <a:ext cx="2571768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86380" y="3848768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≈3.5°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785918" y="4563148"/>
            <a:ext cx="2571768" cy="0"/>
          </a:xfrm>
          <a:prstGeom prst="line">
            <a:avLst/>
          </a:prstGeom>
          <a:ln>
            <a:solidFill>
              <a:srgbClr val="00B050"/>
            </a:solidFill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1857356" y="4277396"/>
            <a:ext cx="357190" cy="0"/>
          </a:xfrm>
          <a:prstGeom prst="line">
            <a:avLst/>
          </a:prstGeom>
          <a:ln>
            <a:solidFill>
              <a:srgbClr val="00B050"/>
            </a:solidFill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2106595" y="4384553"/>
            <a:ext cx="357984" cy="794"/>
          </a:xfrm>
          <a:prstGeom prst="straightConnector1">
            <a:avLst/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357422" y="3991644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≈2.5‰</a:t>
            </a:r>
            <a:endParaRPr lang="en-GB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TWT phase flip programming</a:t>
            </a:r>
            <a:endParaRPr lang="en-US" dirty="0"/>
          </a:p>
        </p:txBody>
      </p:sp>
      <p:pic>
        <p:nvPicPr>
          <p:cNvPr id="4" name="Picture 3" descr="phasefli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993588"/>
            <a:ext cx="3371095" cy="30784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4810" y="1571612"/>
            <a:ext cx="464347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Currently the IQ modulation input remains unused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On the drive to the TWT we observe disturbances of ≈6°, lasting some 40ns, after each phase flip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Some attempts where made to cure this by modifying the signal path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Some amplitude difference was observed on the TWT output, but not on the drive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As these effects are constant pulse-to-pulse, one could attempt to run a slow feedback via the IQ, which was foreseen for this purpose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Gun current 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/>
          </a:bodyPr>
          <a:lstStyle/>
          <a:p>
            <a:r>
              <a:rPr lang="en-US" dirty="0" smtClean="0"/>
              <a:t>At the moment, not much is known about this due to a lack of availability of measurements on the gun deck</a:t>
            </a:r>
          </a:p>
          <a:p>
            <a:r>
              <a:rPr lang="en-US" dirty="0" smtClean="0"/>
              <a:t>Some elements will shortly be added to the gun setup in order to address this issue</a:t>
            </a:r>
          </a:p>
          <a:p>
            <a:r>
              <a:rPr lang="en-US" dirty="0" smtClean="0"/>
              <a:t>Further, devices have been added to shape the current pulse exiting the gun, i.e. the possibility to add modulation on top of the pulse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Gun </a:t>
            </a:r>
            <a:r>
              <a:rPr lang="en-US" dirty="0" err="1" smtClean="0"/>
              <a:t>pulser</a:t>
            </a:r>
            <a:r>
              <a:rPr lang="en-US" dirty="0" smtClean="0"/>
              <a:t> - upgrade</a:t>
            </a:r>
            <a:endParaRPr lang="en-US" dirty="0"/>
          </a:p>
        </p:txBody>
      </p:sp>
      <p:pic>
        <p:nvPicPr>
          <p:cNvPr id="12" name="Picture 11" descr="GunTriode+Cathod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819" y="1071546"/>
            <a:ext cx="8848362" cy="48920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</TotalTime>
  <Words>446</Words>
  <Application>Microsoft Office PowerPoint</Application>
  <PresentationFormat>On-screen Show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CTF3 stability, TWTs and Gun</vt:lpstr>
      <vt:lpstr>TWTs -- Measurement Setup</vt:lpstr>
      <vt:lpstr>Slide 3</vt:lpstr>
      <vt:lpstr>Slide 4</vt:lpstr>
      <vt:lpstr>Slide 5</vt:lpstr>
      <vt:lpstr>Slide 6</vt:lpstr>
      <vt:lpstr>TWT phase flip programming</vt:lpstr>
      <vt:lpstr>Gun current stability</vt:lpstr>
      <vt:lpstr>Gun pulser - upgrade</vt:lpstr>
      <vt:lpstr>Gun pulser - upgrade</vt:lpstr>
      <vt:lpstr>Digitizer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aanderss</dc:creator>
  <cp:lastModifiedBy>aanderss</cp:lastModifiedBy>
  <cp:revision>179</cp:revision>
  <dcterms:created xsi:type="dcterms:W3CDTF">2010-05-03T13:22:51Z</dcterms:created>
  <dcterms:modified xsi:type="dcterms:W3CDTF">2010-05-05T14:20:56Z</dcterms:modified>
</cp:coreProperties>
</file>