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3"/>
  </p:notesMasterIdLst>
  <p:sldIdLst>
    <p:sldId id="256" r:id="rId2"/>
    <p:sldId id="298" r:id="rId3"/>
    <p:sldId id="332" r:id="rId4"/>
    <p:sldId id="324" r:id="rId5"/>
    <p:sldId id="331" r:id="rId6"/>
    <p:sldId id="311" r:id="rId7"/>
    <p:sldId id="333" r:id="rId8"/>
    <p:sldId id="315" r:id="rId9"/>
    <p:sldId id="313" r:id="rId10"/>
    <p:sldId id="325" r:id="rId11"/>
    <p:sldId id="314" r:id="rId12"/>
    <p:sldId id="316" r:id="rId13"/>
    <p:sldId id="317" r:id="rId14"/>
    <p:sldId id="319" r:id="rId15"/>
    <p:sldId id="328" r:id="rId16"/>
    <p:sldId id="330" r:id="rId17"/>
    <p:sldId id="323" r:id="rId18"/>
    <p:sldId id="334" r:id="rId19"/>
    <p:sldId id="335" r:id="rId20"/>
    <p:sldId id="336" r:id="rId21"/>
    <p:sldId id="322" r:id="rId2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varScale="1">
        <p:scale>
          <a:sx n="70" d="100"/>
          <a:sy n="70" d="100"/>
        </p:scale>
        <p:origin x="-432"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92FE872C-DDB2-488C-81F7-4B1D3741A391}" type="datetimeFigureOut">
              <a:rPr lang="en-US"/>
              <a:pPr>
                <a:defRPr/>
              </a:pPr>
              <a:t>5/6/2010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8DD0A977-907D-4CE1-8BEC-3EE244666D9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0"/>
          <p:cNvSpPr/>
          <p:nvPr/>
        </p:nvSpPr>
        <p:spPr>
          <a:xfrm>
            <a:off x="914400" y="1828801"/>
            <a:ext cx="7315200" cy="228600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latin typeface="+mn-lt"/>
            </a:endParaRPr>
          </a:p>
        </p:txBody>
      </p:sp>
      <p:sp>
        <p:nvSpPr>
          <p:cNvPr id="5" name="Rectangle 32"/>
          <p:cNvSpPr/>
          <p:nvPr/>
        </p:nvSpPr>
        <p:spPr>
          <a:xfrm>
            <a:off x="914400" y="4191001"/>
            <a:ext cx="7315200" cy="1752599"/>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latin typeface="+mn-lt"/>
            </a:endParaRPr>
          </a:p>
        </p:txBody>
      </p:sp>
      <p:sp>
        <p:nvSpPr>
          <p:cNvPr id="6" name="Rectangle 21"/>
          <p:cNvSpPr/>
          <p:nvPr/>
        </p:nvSpPr>
        <p:spPr>
          <a:xfrm>
            <a:off x="904875" y="1828801"/>
            <a:ext cx="238125" cy="22860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latin typeface="+mn-lt"/>
            </a:endParaRPr>
          </a:p>
        </p:txBody>
      </p:sp>
      <p:sp>
        <p:nvSpPr>
          <p:cNvPr id="7" name="Rectangle 31"/>
          <p:cNvSpPr/>
          <p:nvPr/>
        </p:nvSpPr>
        <p:spPr>
          <a:xfrm>
            <a:off x="914400" y="4191001"/>
            <a:ext cx="228600" cy="1752599"/>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latin typeface="+mn-lt"/>
            </a:endParaRPr>
          </a:p>
        </p:txBody>
      </p:sp>
      <p:sp>
        <p:nvSpPr>
          <p:cNvPr id="8" name="Title 7"/>
          <p:cNvSpPr>
            <a:spLocks noGrp="1"/>
          </p:cNvSpPr>
          <p:nvPr>
            <p:ph type="ctrTitle"/>
          </p:nvPr>
        </p:nvSpPr>
        <p:spPr>
          <a:xfrm>
            <a:off x="1219200" y="1905000"/>
            <a:ext cx="6858000" cy="2131541"/>
          </a:xfrm>
        </p:spPr>
        <p:txBody>
          <a:bodyPr anchor="t"/>
          <a:lstStyle>
            <a:lvl1pPr algn="r">
              <a:defRPr sz="3200">
                <a:solidFill>
                  <a:schemeClr val="tx1"/>
                </a:solidFill>
                <a:latin typeface="+mn-lt"/>
              </a:defRPr>
            </a:lvl1pPr>
          </a:lstStyle>
          <a:p>
            <a:r>
              <a:rPr lang="en-US" dirty="0" smtClean="0"/>
              <a:t>Click to edit Master title style</a:t>
            </a:r>
            <a:endParaRPr lang="en-US" dirty="0"/>
          </a:p>
        </p:txBody>
      </p:sp>
      <p:sp>
        <p:nvSpPr>
          <p:cNvPr id="9" name="Subtitle 8"/>
          <p:cNvSpPr>
            <a:spLocks noGrp="1"/>
          </p:cNvSpPr>
          <p:nvPr>
            <p:ph type="subTitle" idx="1"/>
          </p:nvPr>
        </p:nvSpPr>
        <p:spPr>
          <a:xfrm>
            <a:off x="1219200" y="4226380"/>
            <a:ext cx="6858000" cy="1564820"/>
          </a:xfrm>
        </p:spPr>
        <p:txBody>
          <a:bodyPr/>
          <a:lstStyle>
            <a:lvl1pPr marL="0" indent="0" algn="r">
              <a:buNone/>
              <a:defRPr sz="2000">
                <a:solidFill>
                  <a:schemeClr val="tx2"/>
                </a:solidFill>
                <a:latin typeface="+mn-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dirty="0"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r>
              <a:rPr lang="en-US" smtClean="0"/>
              <a:t>G. Riddone, CTF3 coll. tech. meeting, 06.05.2010</a:t>
            </a: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71708FAA-DA6A-49FF-9880-3FB21643EC1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5" name="Isosceles Triangle 7"/>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Straight Connector 8"/>
          <p:cNvSpPr>
            <a:spLocks noChangeShapeType="1"/>
          </p:cNvSpPr>
          <p:nvPr/>
        </p:nvSpPr>
        <p:spPr bwMode="auto">
          <a:xfrm rot="5400000">
            <a:off x="3630612" y="3201988"/>
            <a:ext cx="5851525"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smtClean="0"/>
            </a:lvl1pPr>
          </a:lstStyle>
          <a:p>
            <a:pPr>
              <a:defRPr/>
            </a:pPr>
            <a:r>
              <a:rPr lang="en-US" smtClean="0"/>
              <a:t>G. Riddone, CTF3 coll. tech. meeting, 06.05.2010</a:t>
            </a: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4E015F0E-CE98-485E-8E3D-8FA54A5429D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2060"/>
                </a:solidFill>
                <a:latin typeface="+mn-lt"/>
              </a:defRPr>
            </a:lvl1pPr>
          </a:lstStyle>
          <a:p>
            <a:r>
              <a:rPr lang="en-US" smtClean="0"/>
              <a:t>Click to edit Master title style</a:t>
            </a:r>
            <a:endParaRPr lang="en-US"/>
          </a:p>
        </p:txBody>
      </p:sp>
      <p:sp>
        <p:nvSpPr>
          <p:cNvPr id="8" name="Content Placeholder 7"/>
          <p:cNvSpPr>
            <a:spLocks noGrp="1"/>
          </p:cNvSpPr>
          <p:nvPr>
            <p:ph sz="quarter" idx="1"/>
          </p:nvPr>
        </p:nvSpPr>
        <p:spPr>
          <a:xfrm>
            <a:off x="457200" y="1219200"/>
            <a:ext cx="8229600" cy="4937760"/>
          </a:xfrm>
        </p:spPr>
        <p:txBody>
          <a:bodyPr/>
          <a:lstStyle>
            <a:lvl1pPr>
              <a:defRPr>
                <a:solidFill>
                  <a:srgbClr val="002060"/>
                </a:solidFill>
              </a:defRPr>
            </a:lvl1pPr>
            <a:lvl2pPr>
              <a:defRPr>
                <a:solidFill>
                  <a:srgbClr val="002060"/>
                </a:solidFill>
              </a:defRPr>
            </a:lvl2pPr>
            <a:lvl3pPr>
              <a:defRPr>
                <a:solidFill>
                  <a:srgbClr val="002060"/>
                </a:solidFill>
              </a:defRPr>
            </a:lvl3pPr>
            <a:lvl4pPr>
              <a:defRPr>
                <a:solidFill>
                  <a:srgbClr val="002060"/>
                </a:solidFill>
              </a:defRPr>
            </a:lvl4pPr>
            <a:lvl5pPr>
              <a:defRPr>
                <a:solidFill>
                  <a:srgbClr val="002060"/>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3962400" y="6356350"/>
            <a:ext cx="4727575" cy="365125"/>
          </a:xfrm>
        </p:spPr>
        <p:txBody>
          <a:bodyPr/>
          <a:lstStyle>
            <a:lvl1pPr algn="r">
              <a:defRPr smtClean="0"/>
            </a:lvl1pPr>
          </a:lstStyle>
          <a:p>
            <a:pPr>
              <a:defRPr/>
            </a:pPr>
            <a:r>
              <a:rPr lang="en-US" smtClean="0"/>
              <a:t>G. Riddone, CTF3 coll. tech. meeting, 06.05.2010</a:t>
            </a:r>
            <a:endParaRPr lang="en-US" dirty="0"/>
          </a:p>
        </p:txBody>
      </p:sp>
      <p:sp>
        <p:nvSpPr>
          <p:cNvPr id="5" name="Footer Placeholder 4"/>
          <p:cNvSpPr>
            <a:spLocks noGrp="1"/>
          </p:cNvSpPr>
          <p:nvPr>
            <p:ph type="ftr" sz="quarter" idx="11"/>
          </p:nvPr>
        </p:nvSpPr>
        <p:spPr>
          <a:xfrm>
            <a:off x="2898775" y="6356350"/>
            <a:ext cx="2435225" cy="365125"/>
          </a:xfr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9514EE6-FF0C-401D-905C-9323DF55CA2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4" name="Rectangle 6"/>
          <p:cNvSpPr/>
          <p:nvPr/>
        </p:nvSpPr>
        <p:spPr>
          <a:xfrm>
            <a:off x="914400" y="2819400"/>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7"/>
          <p:cNvSpPr/>
          <p:nvPr/>
        </p:nvSpPr>
        <p:spPr>
          <a:xfrm>
            <a:off x="914400" y="2819400"/>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1219200" y="2971800"/>
            <a:ext cx="6858000" cy="1066800"/>
          </a:xfrm>
        </p:spPr>
        <p:txBody>
          <a:bodyPr anchor="t"/>
          <a:lstStyle>
            <a:lvl1pPr algn="r">
              <a:buNone/>
              <a:defRPr sz="3200" b="0" cap="none" baseline="0"/>
            </a:lvl1pPr>
          </a:lstStyle>
          <a:p>
            <a:r>
              <a:rPr lang="en-US" smtClean="0"/>
              <a:t>Click to edit Master title style</a:t>
            </a:r>
            <a:endParaRPr lang="en-US"/>
          </a:p>
        </p:txBody>
      </p:sp>
      <p:sp>
        <p:nvSpPr>
          <p:cNvPr id="3" name="Text Placeholder 2"/>
          <p:cNvSpPr>
            <a:spLocks noGrp="1"/>
          </p:cNvSpPr>
          <p:nvPr>
            <p:ph type="body" idx="1"/>
          </p:nvPr>
        </p:nvSpPr>
        <p:spPr>
          <a:xfrm>
            <a:off x="1295400" y="4267200"/>
            <a:ext cx="6781800" cy="1143000"/>
          </a:xfrm>
        </p:spPr>
        <p:txBody>
          <a:bodyPr/>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6" name="Date Placeholder 3"/>
          <p:cNvSpPr>
            <a:spLocks noGrp="1"/>
          </p:cNvSpPr>
          <p:nvPr>
            <p:ph type="dt" sz="half" idx="10"/>
          </p:nvPr>
        </p:nvSpPr>
        <p:spPr>
          <a:xfrm>
            <a:off x="4724400" y="6354763"/>
            <a:ext cx="3962400" cy="366712"/>
          </a:xfrm>
        </p:spPr>
        <p:txBody>
          <a:bodyPr/>
          <a:lstStyle>
            <a:lvl1pPr algn="just">
              <a:defRPr smtClean="0"/>
            </a:lvl1pPr>
          </a:lstStyle>
          <a:p>
            <a:pPr algn="r">
              <a:defRPr/>
            </a:pPr>
            <a:r>
              <a:rPr lang="en-US" smtClean="0"/>
              <a:t>G. Riddone, CTF3 coll. tech. meeting, 06.05.2010</a:t>
            </a:r>
            <a:endParaRPr lang="en-US" dirty="0"/>
          </a:p>
        </p:txBody>
      </p:sp>
      <p:sp>
        <p:nvSpPr>
          <p:cNvPr id="8" name="Slide Number Placeholder 5"/>
          <p:cNvSpPr>
            <a:spLocks noGrp="1"/>
          </p:cNvSpPr>
          <p:nvPr>
            <p:ph type="sldNum" sz="quarter" idx="12"/>
          </p:nvPr>
        </p:nvSpPr>
        <p:spPr>
          <a:xfrm>
            <a:off x="1069975" y="6354763"/>
            <a:ext cx="1520825" cy="366712"/>
          </a:xfrm>
        </p:spPr>
        <p:txBody>
          <a:bodyPr/>
          <a:lstStyle>
            <a:lvl1pPr>
              <a:defRPr/>
            </a:lvl1pPr>
          </a:lstStyle>
          <a:p>
            <a:pPr>
              <a:defRPr/>
            </a:pPr>
            <a:fld id="{2FD61946-36EF-4DDD-8364-20063C0E51B6}"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685800"/>
          </a:xfrm>
        </p:spPr>
        <p:txBody>
          <a:bodyPr/>
          <a:lstStyle>
            <a:lvl1pPr>
              <a:defRPr>
                <a:latin typeface="+mn-lt"/>
              </a:defRPr>
            </a:lvl1pPr>
          </a:lstStyle>
          <a:p>
            <a:r>
              <a:rPr lang="en-US" dirty="0" smtClean="0"/>
              <a:t>Click to edit Master title style</a:t>
            </a:r>
            <a:endParaRPr lang="en-US" dirty="0"/>
          </a:p>
        </p:txBody>
      </p:sp>
      <p:sp>
        <p:nvSpPr>
          <p:cNvPr id="9" name="Content Placeholder 8"/>
          <p:cNvSpPr>
            <a:spLocks noGrp="1"/>
          </p:cNvSpPr>
          <p:nvPr>
            <p:ph sz="quarter" idx="1"/>
          </p:nvPr>
        </p:nvSpPr>
        <p:spPr>
          <a:xfrm>
            <a:off x="457200" y="1066800"/>
            <a:ext cx="4041648" cy="509016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Content Placeholder 10"/>
          <p:cNvSpPr>
            <a:spLocks noGrp="1"/>
          </p:cNvSpPr>
          <p:nvPr>
            <p:ph sz="quarter" idx="2"/>
          </p:nvPr>
        </p:nvSpPr>
        <p:spPr>
          <a:xfrm>
            <a:off x="4632198" y="1063752"/>
            <a:ext cx="4041648" cy="509016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13"/>
          <p:cNvSpPr>
            <a:spLocks noGrp="1"/>
          </p:cNvSpPr>
          <p:nvPr>
            <p:ph type="dt" sz="half" idx="10"/>
          </p:nvPr>
        </p:nvSpPr>
        <p:spPr/>
        <p:txBody>
          <a:bodyPr/>
          <a:lstStyle>
            <a:lvl1pPr>
              <a:defRPr/>
            </a:lvl1pPr>
          </a:lstStyle>
          <a:p>
            <a:pPr>
              <a:defRPr/>
            </a:pPr>
            <a:r>
              <a:rPr lang="en-US" smtClean="0"/>
              <a:t>G. Riddone, CTF3 coll. tech. meeting, 06.05.2010</a:t>
            </a:r>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4AC549AD-757D-474C-965F-CBD75A71220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85875"/>
            <a:ext cx="4040188" cy="685800"/>
          </a:xfrm>
          <a:noFill/>
          <a:ln>
            <a:noFill/>
          </a:ln>
        </p:spPr>
        <p:txBody>
          <a:bodyPr anchor="b">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anchor="b"/>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quarter" idx="2"/>
          </p:nvPr>
        </p:nvSpPr>
        <p:spPr>
          <a:xfrm>
            <a:off x="457200" y="2133600"/>
            <a:ext cx="40386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648200" y="2133600"/>
            <a:ext cx="40386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r>
              <a:rPr lang="en-US" smtClean="0"/>
              <a:t>G. Riddone, CTF3 coll. tech. meeting, 06.05.2010</a:t>
            </a:r>
            <a:endParaRPr lang="en-US" dirty="0"/>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12FEE7BF-886F-4838-9208-7AB7EF59A19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Isosceles Triangle 5"/>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457200" y="228600"/>
            <a:ext cx="8229600" cy="685800"/>
          </a:xfrm>
        </p:spPr>
        <p:txBody>
          <a:bodyPr/>
          <a:lstStyle>
            <a:lvl1pPr>
              <a:defRPr>
                <a:solidFill>
                  <a:srgbClr val="002060"/>
                </a:solidFill>
                <a:latin typeface="+mn-lt"/>
              </a:defRPr>
            </a:lvl1pPr>
          </a:lstStyle>
          <a:p>
            <a:r>
              <a:rPr lang="en-US" smtClean="0"/>
              <a:t>Click to edit Master title style</a:t>
            </a:r>
            <a:endParaRPr lang="en-US"/>
          </a:p>
        </p:txBody>
      </p:sp>
      <p:sp>
        <p:nvSpPr>
          <p:cNvPr id="4" name="Date Placeholder 2"/>
          <p:cNvSpPr>
            <a:spLocks noGrp="1"/>
          </p:cNvSpPr>
          <p:nvPr>
            <p:ph type="dt" sz="half" idx="10"/>
          </p:nvPr>
        </p:nvSpPr>
        <p:spPr>
          <a:xfrm>
            <a:off x="4343400" y="6356350"/>
            <a:ext cx="4346575" cy="365125"/>
          </a:xfrm>
        </p:spPr>
        <p:txBody>
          <a:bodyPr/>
          <a:lstStyle>
            <a:lvl1pPr algn="r">
              <a:defRPr smtClean="0"/>
            </a:lvl1pPr>
          </a:lstStyle>
          <a:p>
            <a:pPr>
              <a:defRPr/>
            </a:pPr>
            <a:r>
              <a:rPr lang="en-US" smtClean="0"/>
              <a:t>G. Riddone, CTF3 coll. tech. meeting, 06.05.2010</a:t>
            </a:r>
            <a:endParaRPr lang="en-US" dirty="0"/>
          </a:p>
        </p:txBody>
      </p:sp>
      <p:sp>
        <p:nvSpPr>
          <p:cNvPr id="5" name="Footer Placeholder 3"/>
          <p:cNvSpPr>
            <a:spLocks noGrp="1"/>
          </p:cNvSpPr>
          <p:nvPr>
            <p:ph type="ftr" sz="quarter" idx="11"/>
          </p:nvPr>
        </p:nvSpPr>
        <p:spPr/>
        <p:txBody>
          <a:bodyPr/>
          <a:lstStyle>
            <a:lvl1pPr>
              <a:defRPr/>
            </a:lvl1pPr>
          </a:lstStyle>
          <a:p>
            <a:pPr>
              <a:defRPr/>
            </a:pPr>
            <a:endParaRPr lang="en-US" dirty="0"/>
          </a:p>
        </p:txBody>
      </p:sp>
      <p:sp>
        <p:nvSpPr>
          <p:cNvPr id="6" name="Slide Number Placeholder 4"/>
          <p:cNvSpPr>
            <a:spLocks noGrp="1"/>
          </p:cNvSpPr>
          <p:nvPr>
            <p:ph type="sldNum" sz="quarter" idx="12"/>
          </p:nvPr>
        </p:nvSpPr>
        <p:spPr/>
        <p:txBody>
          <a:bodyPr/>
          <a:lstStyle>
            <a:lvl1pPr>
              <a:defRPr/>
            </a:lvl1pPr>
          </a:lstStyle>
          <a:p>
            <a:pPr>
              <a:defRPr/>
            </a:pPr>
            <a:fld id="{711E7597-6FFA-4D1F-876D-440CABFE5E1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3" name="Isosceles Triangle 5"/>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Date Placeholder 1"/>
          <p:cNvSpPr>
            <a:spLocks noGrp="1"/>
          </p:cNvSpPr>
          <p:nvPr>
            <p:ph type="dt" sz="half" idx="10"/>
          </p:nvPr>
        </p:nvSpPr>
        <p:spPr>
          <a:xfrm>
            <a:off x="5105400" y="6356350"/>
            <a:ext cx="3584575" cy="365125"/>
          </a:xfrm>
        </p:spPr>
        <p:txBody>
          <a:bodyPr/>
          <a:lstStyle>
            <a:lvl1pPr algn="r">
              <a:defRPr smtClean="0"/>
            </a:lvl1pPr>
          </a:lstStyle>
          <a:p>
            <a:pPr>
              <a:defRPr/>
            </a:pPr>
            <a:r>
              <a:rPr lang="en-US" smtClean="0"/>
              <a:t>G. Riddone, CTF3 coll. tech. meeting, 06.05.2010</a:t>
            </a:r>
            <a:endParaRPr lang="en-US" dirty="0"/>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3"/>
          <p:cNvSpPr>
            <a:spLocks noGrp="1"/>
          </p:cNvSpPr>
          <p:nvPr>
            <p:ph type="sldNum" sz="quarter" idx="12"/>
          </p:nvPr>
        </p:nvSpPr>
        <p:spPr/>
        <p:txBody>
          <a:bodyPr/>
          <a:lstStyle>
            <a:lvl1pPr>
              <a:defRPr/>
            </a:lvl1pPr>
          </a:lstStyle>
          <a:p>
            <a:pPr>
              <a:defRPr/>
            </a:pPr>
            <a:fld id="{34FA3B75-4D07-4F6B-9539-EC02A598D39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6" name="Straight Connector 9"/>
          <p:cNvSpPr>
            <a:spLocks noChangeShapeType="1"/>
          </p:cNvSpPr>
          <p:nvPr/>
        </p:nvSpPr>
        <p:spPr bwMode="auto">
          <a:xfrm rot="5400000">
            <a:off x="3160712" y="3324226"/>
            <a:ext cx="6035675"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7" name="Isosceles Triangle 8"/>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6324600" y="304800"/>
            <a:ext cx="2514600" cy="838200"/>
          </a:xfrm>
        </p:spPr>
        <p:txBody>
          <a:bodyPr>
            <a:noAutofit/>
          </a:bodyPr>
          <a:lstStyle>
            <a:lvl1pPr algn="l">
              <a:buNone/>
              <a:defRPr sz="2000" b="1">
                <a:solidFill>
                  <a:schemeClr val="tx2"/>
                </a:solidFill>
                <a:latin typeface="+mn-lt"/>
                <a:ea typeface="+mn-ea"/>
                <a:cs typeface="+mn-cs"/>
              </a:defRPr>
            </a:lvl1pPr>
          </a:lstStyle>
          <a:p>
            <a:r>
              <a:rPr lang="en-US" smtClean="0"/>
              <a:t>Click to edit Master title style</a:t>
            </a:r>
            <a:endParaRPr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2" name="Content Placeholder 11"/>
          <p:cNvSpPr>
            <a:spLocks noGrp="1"/>
          </p:cNvSpPr>
          <p:nvPr>
            <p:ph sz="quarter" idx="1"/>
          </p:nvPr>
        </p:nvSpPr>
        <p:spPr>
          <a:xfrm>
            <a:off x="304800" y="304800"/>
            <a:ext cx="5715000" cy="571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4"/>
          <p:cNvSpPr>
            <a:spLocks noGrp="1"/>
          </p:cNvSpPr>
          <p:nvPr>
            <p:ph type="dt" sz="half" idx="10"/>
          </p:nvPr>
        </p:nvSpPr>
        <p:spPr/>
        <p:txBody>
          <a:bodyPr/>
          <a:lstStyle>
            <a:lvl1pPr>
              <a:defRPr smtClean="0"/>
            </a:lvl1pPr>
          </a:lstStyle>
          <a:p>
            <a:pPr>
              <a:defRPr/>
            </a:pPr>
            <a:r>
              <a:rPr lang="en-US" smtClean="0"/>
              <a:t>G. Riddone, CTF3 coll. tech. meeting, 06.05.2010</a:t>
            </a:r>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D1DAFC0C-0154-4C30-8565-B5D08110284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5"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6" name="Isosceles Triangle 8"/>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9"/>
          <p:cNvSpPr/>
          <p:nvPr/>
        </p:nvSpPr>
        <p:spPr>
          <a:xfrm>
            <a:off x="457200" y="500063"/>
            <a:ext cx="182563"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normAutofit/>
          </a:bodyPr>
          <a:lstStyle>
            <a:lvl1pPr marL="0" indent="0">
              <a:spcBef>
                <a:spcPts val="600"/>
              </a:spcBef>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457200" y="1219200"/>
            <a:ext cx="8229600" cy="533400"/>
          </a:xfrm>
        </p:spPr>
        <p:txBody>
          <a:bodyPr anchor="ctr"/>
          <a:lstStyle>
            <a:lvl1pPr marL="0" indent="0" algn="l">
              <a:buFontTx/>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8" name="Date Placeholder 4"/>
          <p:cNvSpPr>
            <a:spLocks noGrp="1"/>
          </p:cNvSpPr>
          <p:nvPr>
            <p:ph type="dt" sz="half" idx="10"/>
          </p:nvPr>
        </p:nvSpPr>
        <p:spPr/>
        <p:txBody>
          <a:bodyPr/>
          <a:lstStyle>
            <a:lvl1pPr>
              <a:defRPr smtClean="0"/>
            </a:lvl1pPr>
          </a:lstStyle>
          <a:p>
            <a:pPr>
              <a:defRPr/>
            </a:pPr>
            <a:r>
              <a:rPr lang="en-US" smtClean="0"/>
              <a:t>G. Riddone, CTF3 coll. tech. meeting, 06.05.2010</a:t>
            </a:r>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D1FED4AF-BA32-412B-8488-1CB41245C334}"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457200" y="152400"/>
            <a:ext cx="8229600" cy="762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dirty="0" smtClean="0"/>
              <a:t>Click to edit Master title style</a:t>
            </a:r>
          </a:p>
        </p:txBody>
      </p:sp>
      <p:sp>
        <p:nvSpPr>
          <p:cNvPr id="1027" name="Text Placeholder 12"/>
          <p:cNvSpPr>
            <a:spLocks noGrp="1"/>
          </p:cNvSpPr>
          <p:nvPr>
            <p:ph type="body" idx="1"/>
          </p:nvPr>
        </p:nvSpPr>
        <p:spPr bwMode="auto">
          <a:xfrm>
            <a:off x="457200" y="1066800"/>
            <a:ext cx="8229600" cy="50625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400800" y="6356350"/>
            <a:ext cx="2289175" cy="365125"/>
          </a:xfrm>
          <a:prstGeom prst="rect">
            <a:avLst/>
          </a:prstGeom>
        </p:spPr>
        <p:txBody>
          <a:bodyPr vert="horz"/>
          <a:lstStyle>
            <a:lvl1pPr algn="l" eaLnBrk="1" fontAlgn="auto" latinLnBrk="0" hangingPunct="1">
              <a:spcBef>
                <a:spcPts val="0"/>
              </a:spcBef>
              <a:spcAft>
                <a:spcPts val="0"/>
              </a:spcAft>
              <a:defRPr kumimoji="0" sz="1400" smtClean="0">
                <a:solidFill>
                  <a:schemeClr val="tx2"/>
                </a:solidFill>
                <a:latin typeface="+mn-lt"/>
              </a:defRPr>
            </a:lvl1pPr>
          </a:lstStyle>
          <a:p>
            <a:pPr>
              <a:defRPr/>
            </a:pPr>
            <a:r>
              <a:rPr lang="en-US" smtClean="0"/>
              <a:t>G. Riddone, CTF3 coll. tech. meeting, 06.05.2010</a:t>
            </a:r>
            <a:endParaRPr lang="en-US"/>
          </a:p>
        </p:txBody>
      </p:sp>
      <p:sp>
        <p:nvSpPr>
          <p:cNvPr id="3" name="Footer Placeholder 2"/>
          <p:cNvSpPr>
            <a:spLocks noGrp="1"/>
          </p:cNvSpPr>
          <p:nvPr>
            <p:ph type="ftr" sz="quarter" idx="3"/>
          </p:nvPr>
        </p:nvSpPr>
        <p:spPr>
          <a:xfrm>
            <a:off x="2898775" y="6356350"/>
            <a:ext cx="3505200" cy="365125"/>
          </a:xfrm>
          <a:prstGeom prst="rect">
            <a:avLst/>
          </a:prstGeom>
        </p:spPr>
        <p:txBody>
          <a:bodyPr vert="horz"/>
          <a:lstStyle>
            <a:lvl1pPr algn="r" eaLnBrk="1" fontAlgn="auto" latinLnBrk="0" hangingPunct="1">
              <a:spcBef>
                <a:spcPts val="0"/>
              </a:spcBef>
              <a:spcAft>
                <a:spcPts val="0"/>
              </a:spcAft>
              <a:defRPr kumimoji="0" sz="1400">
                <a:solidFill>
                  <a:schemeClr val="tx2"/>
                </a:solidFill>
                <a:latin typeface="+mn-lt"/>
              </a:defRPr>
            </a:lvl1pPr>
          </a:lstStyle>
          <a:p>
            <a:pPr>
              <a:defRPr/>
            </a:pPr>
            <a:endParaRPr lang="en-US"/>
          </a:p>
        </p:txBody>
      </p:sp>
      <p:sp>
        <p:nvSpPr>
          <p:cNvPr id="23" name="Slide Number Placeholder 22"/>
          <p:cNvSpPr>
            <a:spLocks noGrp="1"/>
          </p:cNvSpPr>
          <p:nvPr>
            <p:ph type="sldNum" sz="quarter" idx="4"/>
          </p:nvPr>
        </p:nvSpPr>
        <p:spPr>
          <a:xfrm>
            <a:off x="612775" y="6356350"/>
            <a:ext cx="1981200" cy="365125"/>
          </a:xfrm>
          <a:prstGeom prst="rect">
            <a:avLst/>
          </a:prstGeom>
        </p:spPr>
        <p:txBody>
          <a:bodyPr vert="horz"/>
          <a:lstStyle>
            <a:lvl1pPr algn="l" eaLnBrk="1" fontAlgn="auto" latinLnBrk="0" hangingPunct="1">
              <a:spcBef>
                <a:spcPts val="0"/>
              </a:spcBef>
              <a:spcAft>
                <a:spcPts val="0"/>
              </a:spcAft>
              <a:defRPr kumimoji="0" sz="1400">
                <a:solidFill>
                  <a:schemeClr val="tx2"/>
                </a:solidFill>
                <a:latin typeface="+mn-lt"/>
              </a:defRPr>
            </a:lvl1pPr>
          </a:lstStyle>
          <a:p>
            <a:pPr>
              <a:defRPr/>
            </a:pPr>
            <a:fld id="{16E4627A-F4CC-4C34-99E9-780589A353A2}" type="slidenum">
              <a:rPr lang="en-US"/>
              <a:pPr>
                <a:defRPr/>
              </a:pPr>
              <a:t>‹#›</a:t>
            </a:fld>
            <a:endParaRPr lang="en-US"/>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9" name="Straight Connector 28"/>
          <p:cNvSpPr>
            <a:spLocks noChangeShapeType="1"/>
          </p:cNvSpPr>
          <p:nvPr/>
        </p:nvSpPr>
        <p:spPr bwMode="auto">
          <a:xfrm>
            <a:off x="457200" y="914400"/>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 name="Isosceles Triangle 9"/>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1" r:id="rId4"/>
    <p:sldLayoutId id="2147483670" r:id="rId5"/>
    <p:sldLayoutId id="2147483675" r:id="rId6"/>
    <p:sldLayoutId id="2147483676" r:id="rId7"/>
    <p:sldLayoutId id="2147483677" r:id="rId8"/>
    <p:sldLayoutId id="2147483678" r:id="rId9"/>
    <p:sldLayoutId id="2147483669" r:id="rId10"/>
    <p:sldLayoutId id="2147483679" r:id="rId11"/>
  </p:sldLayoutIdLst>
  <p:hf hdr="0" ftr="0"/>
  <p:txStyles>
    <p:titleStyle>
      <a:lvl1pPr algn="l" rtl="0" eaLnBrk="0" fontAlgn="base" hangingPunct="0">
        <a:spcBef>
          <a:spcPct val="0"/>
        </a:spcBef>
        <a:spcAft>
          <a:spcPct val="0"/>
        </a:spcAft>
        <a:defRPr sz="3200" kern="1200">
          <a:solidFill>
            <a:schemeClr val="tx2"/>
          </a:solidFill>
          <a:latin typeface="+mn-lt"/>
          <a:ea typeface="+mj-ea"/>
          <a:cs typeface="+mj-cs"/>
        </a:defRPr>
      </a:lvl1pPr>
      <a:lvl2pPr algn="l" rtl="0" eaLnBrk="0" fontAlgn="base" hangingPunct="0">
        <a:spcBef>
          <a:spcPct val="0"/>
        </a:spcBef>
        <a:spcAft>
          <a:spcPct val="0"/>
        </a:spcAft>
        <a:defRPr sz="3200">
          <a:solidFill>
            <a:schemeClr val="tx2"/>
          </a:solidFill>
          <a:latin typeface="Bookman Old Style" pitchFamily="18" charset="0"/>
        </a:defRPr>
      </a:lvl2pPr>
      <a:lvl3pPr algn="l" rtl="0" eaLnBrk="0" fontAlgn="base" hangingPunct="0">
        <a:spcBef>
          <a:spcPct val="0"/>
        </a:spcBef>
        <a:spcAft>
          <a:spcPct val="0"/>
        </a:spcAft>
        <a:defRPr sz="3200">
          <a:solidFill>
            <a:schemeClr val="tx2"/>
          </a:solidFill>
          <a:latin typeface="Bookman Old Style" pitchFamily="18" charset="0"/>
        </a:defRPr>
      </a:lvl3pPr>
      <a:lvl4pPr algn="l" rtl="0" eaLnBrk="0" fontAlgn="base" hangingPunct="0">
        <a:spcBef>
          <a:spcPct val="0"/>
        </a:spcBef>
        <a:spcAft>
          <a:spcPct val="0"/>
        </a:spcAft>
        <a:defRPr sz="3200">
          <a:solidFill>
            <a:schemeClr val="tx2"/>
          </a:solidFill>
          <a:latin typeface="Bookman Old Style" pitchFamily="18" charset="0"/>
        </a:defRPr>
      </a:lvl4pPr>
      <a:lvl5pPr algn="l" rtl="0" eaLnBrk="0" fontAlgn="base" hangingPunct="0">
        <a:spcBef>
          <a:spcPct val="0"/>
        </a:spcBef>
        <a:spcAft>
          <a:spcPct val="0"/>
        </a:spcAft>
        <a:defRPr sz="3200">
          <a:solidFill>
            <a:schemeClr val="tx2"/>
          </a:solidFill>
          <a:latin typeface="Bookman Old Style" pitchFamily="18" charset="0"/>
        </a:defRPr>
      </a:lvl5pPr>
      <a:lvl6pPr marL="457200" algn="l" rtl="0" fontAlgn="base">
        <a:spcBef>
          <a:spcPct val="0"/>
        </a:spcBef>
        <a:spcAft>
          <a:spcPct val="0"/>
        </a:spcAft>
        <a:defRPr sz="3200">
          <a:solidFill>
            <a:schemeClr val="tx2"/>
          </a:solidFill>
          <a:latin typeface="Bookman Old Style" pitchFamily="18" charset="0"/>
        </a:defRPr>
      </a:lvl6pPr>
      <a:lvl7pPr marL="914400" algn="l" rtl="0" fontAlgn="base">
        <a:spcBef>
          <a:spcPct val="0"/>
        </a:spcBef>
        <a:spcAft>
          <a:spcPct val="0"/>
        </a:spcAft>
        <a:defRPr sz="3200">
          <a:solidFill>
            <a:schemeClr val="tx2"/>
          </a:solidFill>
          <a:latin typeface="Bookman Old Style" pitchFamily="18" charset="0"/>
        </a:defRPr>
      </a:lvl7pPr>
      <a:lvl8pPr marL="1371600" algn="l" rtl="0" fontAlgn="base">
        <a:spcBef>
          <a:spcPct val="0"/>
        </a:spcBef>
        <a:spcAft>
          <a:spcPct val="0"/>
        </a:spcAft>
        <a:defRPr sz="3200">
          <a:solidFill>
            <a:schemeClr val="tx2"/>
          </a:solidFill>
          <a:latin typeface="Bookman Old Style" pitchFamily="18" charset="0"/>
        </a:defRPr>
      </a:lvl8pPr>
      <a:lvl9pPr marL="1828800" algn="l" rtl="0" fontAlgn="base">
        <a:spcBef>
          <a:spcPct val="0"/>
        </a:spcBef>
        <a:spcAft>
          <a:spcPct val="0"/>
        </a:spcAft>
        <a:defRPr sz="3200">
          <a:solidFill>
            <a:schemeClr val="tx2"/>
          </a:solidFill>
          <a:latin typeface="Bookman Old Style" pitchFamily="18" charset="0"/>
        </a:defRPr>
      </a:lvl9pPr>
    </p:titleStyle>
    <p:bodyStyle>
      <a:lvl1pPr marL="273050" indent="-273050" algn="l" rtl="0" eaLnBrk="0" fontAlgn="base" hangingPunct="0">
        <a:spcBef>
          <a:spcPts val="600"/>
        </a:spcBef>
        <a:spcAft>
          <a:spcPct val="0"/>
        </a:spcAft>
        <a:buClr>
          <a:schemeClr val="accent1"/>
        </a:buClr>
        <a:buSzPct val="76000"/>
        <a:buFont typeface="Wingdings 3" pitchFamily="18" charset="2"/>
        <a:buChar char=""/>
        <a:defRPr sz="2600" kern="1200">
          <a:solidFill>
            <a:schemeClr val="tx1"/>
          </a:solidFill>
          <a:latin typeface="+mn-lt"/>
          <a:ea typeface="+mn-ea"/>
          <a:cs typeface="+mn-cs"/>
        </a:defRPr>
      </a:lvl1pPr>
      <a:lvl2pPr marL="547688" indent="-273050" algn="l" rtl="0" eaLnBrk="0" fontAlgn="base" hangingPunct="0">
        <a:spcBef>
          <a:spcPts val="500"/>
        </a:spcBef>
        <a:spcAft>
          <a:spcPct val="0"/>
        </a:spcAft>
        <a:buClr>
          <a:schemeClr val="accent2"/>
        </a:buClr>
        <a:buSzPct val="76000"/>
        <a:buFont typeface="Wingdings 3" pitchFamily="18" charset="2"/>
        <a:buChar char=""/>
        <a:defRPr sz="2300" kern="1200">
          <a:solidFill>
            <a:schemeClr val="tx2"/>
          </a:solidFill>
          <a:latin typeface="+mn-lt"/>
          <a:ea typeface="+mn-ea"/>
          <a:cs typeface="+mn-cs"/>
        </a:defRPr>
      </a:lvl2pPr>
      <a:lvl3pPr marL="822325" indent="-228600" algn="l" rtl="0" eaLnBrk="0" fontAlgn="base" hangingPunct="0">
        <a:spcBef>
          <a:spcPts val="500"/>
        </a:spcBef>
        <a:spcAft>
          <a:spcPct val="0"/>
        </a:spcAft>
        <a:buClr>
          <a:srgbClr val="BCBCBC"/>
        </a:buClr>
        <a:buSzPct val="76000"/>
        <a:buFont typeface="Wingdings 3" pitchFamily="18" charset="2"/>
        <a:buChar char=""/>
        <a:defRPr sz="2000" kern="1200">
          <a:solidFill>
            <a:schemeClr val="tx1"/>
          </a:solidFill>
          <a:latin typeface="+mn-lt"/>
          <a:ea typeface="+mn-ea"/>
          <a:cs typeface="+mn-cs"/>
        </a:defRPr>
      </a:lvl3pPr>
      <a:lvl4pPr marL="1096963" indent="-228600" algn="l" rtl="0" eaLnBrk="0" fontAlgn="base" hangingPunct="0">
        <a:spcBef>
          <a:spcPts val="400"/>
        </a:spcBef>
        <a:spcAft>
          <a:spcPct val="0"/>
        </a:spcAft>
        <a:buClr>
          <a:srgbClr val="8BA2B4"/>
        </a:buClr>
        <a:buSzPct val="70000"/>
        <a:buFont typeface="Wingdings" pitchFamily="2" charset="2"/>
        <a:buChar char=""/>
        <a:defRPr kern="1200">
          <a:solidFill>
            <a:schemeClr val="tx1"/>
          </a:solidFill>
          <a:latin typeface="+mn-lt"/>
          <a:ea typeface="+mn-ea"/>
          <a:cs typeface="+mn-cs"/>
        </a:defRPr>
      </a:lvl4pPr>
      <a:lvl5pPr marL="1371600" indent="-228600" algn="l" rtl="0" eaLnBrk="0" fontAlgn="base" hangingPunct="0">
        <a:spcBef>
          <a:spcPts val="300"/>
        </a:spcBef>
        <a:spcAft>
          <a:spcPct val="0"/>
        </a:spcAft>
        <a:buClr>
          <a:schemeClr val="accent2"/>
        </a:buClr>
        <a:buSzPct val="70000"/>
        <a:buFont typeface="Wingdings" pitchFamily="2" charset="2"/>
        <a:buChar char=""/>
        <a:defRPr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6.xml"/><Relationship Id="rId4" Type="http://schemas.openxmlformats.org/officeDocument/2006/relationships/image" Target="../media/image17.jpeg"/></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6.xml"/><Relationship Id="rId4" Type="http://schemas.openxmlformats.org/officeDocument/2006/relationships/image" Target="../media/image20.jpeg"/></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ctrTitle"/>
          </p:nvPr>
        </p:nvSpPr>
        <p:spPr/>
        <p:txBody>
          <a:bodyPr/>
          <a:lstStyle/>
          <a:p>
            <a:pPr eaLnBrk="1" hangingPunct="1"/>
            <a:r>
              <a:rPr lang="en-US" sz="2400" i="1" dirty="0" smtClean="0"/>
              <a:t>CTF3 collaboration technical meeting</a:t>
            </a:r>
            <a:r>
              <a:rPr lang="en-US" sz="2400" dirty="0" smtClean="0"/>
              <a:t/>
            </a:r>
            <a:br>
              <a:rPr lang="en-US" sz="2400" dirty="0" smtClean="0"/>
            </a:br>
            <a:r>
              <a:rPr lang="en-US" sz="2400" dirty="0" smtClean="0"/>
              <a:t/>
            </a:r>
            <a:br>
              <a:rPr lang="en-US" sz="2400" dirty="0" smtClean="0"/>
            </a:br>
            <a:r>
              <a:rPr lang="en-US" sz="2400" dirty="0" smtClean="0"/>
              <a:t/>
            </a:r>
            <a:br>
              <a:rPr lang="en-US" sz="2400" dirty="0" smtClean="0"/>
            </a:br>
            <a:r>
              <a:rPr lang="en-US" sz="2400" dirty="0" smtClean="0"/>
              <a:t/>
            </a:r>
            <a:br>
              <a:rPr lang="en-US" sz="2400" dirty="0" smtClean="0"/>
            </a:br>
            <a:r>
              <a:rPr lang="en-US" sz="2800" dirty="0" smtClean="0"/>
              <a:t>CLIC Two-beam Module Program in CTF3</a:t>
            </a:r>
          </a:p>
        </p:txBody>
      </p:sp>
      <p:sp>
        <p:nvSpPr>
          <p:cNvPr id="5" name="Subtitle 4"/>
          <p:cNvSpPr>
            <a:spLocks noGrp="1"/>
          </p:cNvSpPr>
          <p:nvPr>
            <p:ph type="subTitle" idx="1"/>
          </p:nvPr>
        </p:nvSpPr>
        <p:spPr>
          <a:xfrm>
            <a:off x="1143000" y="4286249"/>
            <a:ext cx="6858000" cy="1581151"/>
          </a:xfrm>
        </p:spPr>
        <p:txBody>
          <a:bodyPr/>
          <a:lstStyle/>
          <a:p>
            <a:pPr>
              <a:defRPr/>
            </a:pPr>
            <a:r>
              <a:rPr lang="en-US" dirty="0" smtClean="0"/>
              <a:t>G. Riddone, 06.05.2010 </a:t>
            </a:r>
          </a:p>
          <a:p>
            <a:pPr>
              <a:defRPr/>
            </a:pPr>
            <a:endParaRPr lang="en-US" sz="1800" dirty="0" smtClean="0"/>
          </a:p>
          <a:p>
            <a:pPr>
              <a:defRPr/>
            </a:pPr>
            <a:r>
              <a:rPr lang="en-US" sz="1800" dirty="0" smtClean="0"/>
              <a:t>(contributions from Two-beam module team and several collaborators: CEA/</a:t>
            </a:r>
            <a:r>
              <a:rPr lang="en-US" sz="1800" dirty="0" err="1" smtClean="0"/>
              <a:t>Saclay</a:t>
            </a:r>
            <a:r>
              <a:rPr lang="en-US" sz="1800" dirty="0" smtClean="0"/>
              <a:t>, </a:t>
            </a:r>
            <a:r>
              <a:rPr lang="en-US" sz="1800" dirty="0" err="1" smtClean="0"/>
              <a:t>Dubna</a:t>
            </a:r>
            <a:r>
              <a:rPr lang="en-US" sz="1800" dirty="0" smtClean="0"/>
              <a:t>/JINR, HIP, CIEMAT, LAPP, Pakistan, </a:t>
            </a:r>
            <a:r>
              <a:rPr lang="en-US" sz="1800" dirty="0" err="1" smtClean="0"/>
              <a:t>UnM</a:t>
            </a:r>
            <a:r>
              <a:rPr lang="en-US" sz="1800" dirty="0" smtClean="0"/>
              <a:t>, UPPSALA, IFIC Valencia, SLAC, Fermilab)</a:t>
            </a:r>
            <a:endParaRPr lang="en-US" sz="1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228600" y="76200"/>
            <a:ext cx="8686800" cy="914400"/>
          </a:xfrm>
        </p:spPr>
        <p:txBody>
          <a:bodyPr>
            <a:noAutofit/>
          </a:bodyPr>
          <a:lstStyle/>
          <a:p>
            <a:pPr eaLnBrk="1" fontAlgn="auto" hangingPunct="1">
              <a:spcAft>
                <a:spcPts val="0"/>
              </a:spcAft>
              <a:defRPr/>
            </a:pPr>
            <a:r>
              <a:rPr lang="en-US" dirty="0" smtClean="0"/>
              <a:t>Modules-LAB</a:t>
            </a:r>
            <a:br>
              <a:rPr lang="en-US" dirty="0" smtClean="0"/>
            </a:br>
            <a:r>
              <a:rPr lang="en-US" dirty="0" smtClean="0"/>
              <a:t>Installation of first two modules in the building 162 </a:t>
            </a:r>
            <a:endParaRPr lang="en-US" dirty="0"/>
          </a:p>
        </p:txBody>
      </p:sp>
      <p:sp>
        <p:nvSpPr>
          <p:cNvPr id="5123" name="Slide Number Placeholder 3"/>
          <p:cNvSpPr>
            <a:spLocks noGrp="1"/>
          </p:cNvSpPr>
          <p:nvPr>
            <p:ph type="sldNum" sz="quarter" idx="12"/>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F0515E2A-603E-4ECC-93C4-A0B680AA3A7A}" type="slidenum">
              <a:rPr lang="en-US"/>
              <a:pPr fontAlgn="base">
                <a:spcBef>
                  <a:spcPct val="0"/>
                </a:spcBef>
                <a:spcAft>
                  <a:spcPct val="0"/>
                </a:spcAft>
                <a:defRPr/>
              </a:pPr>
              <a:t>10</a:t>
            </a:fld>
            <a:endParaRPr lang="en-US"/>
          </a:p>
        </p:txBody>
      </p:sp>
      <p:pic>
        <p:nvPicPr>
          <p:cNvPr id="2050" name="Picture 2"/>
          <p:cNvPicPr>
            <a:picLocks noChangeAspect="1" noChangeArrowheads="1"/>
          </p:cNvPicPr>
          <p:nvPr/>
        </p:nvPicPr>
        <p:blipFill>
          <a:blip r:embed="rId2" cstate="print"/>
          <a:srcRect l="22225" t="11289" r="26975" b="8278"/>
          <a:stretch>
            <a:fillRect/>
          </a:stretch>
        </p:blipFill>
        <p:spPr bwMode="auto">
          <a:xfrm>
            <a:off x="457200" y="1447800"/>
            <a:ext cx="3657600" cy="4343400"/>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l="14817" t="8467" r="28033" b="8278"/>
          <a:stretch>
            <a:fillRect/>
          </a:stretch>
        </p:blipFill>
        <p:spPr bwMode="auto">
          <a:xfrm>
            <a:off x="4572000" y="1447800"/>
            <a:ext cx="4114800" cy="4495800"/>
          </a:xfrm>
          <a:prstGeom prst="rect">
            <a:avLst/>
          </a:prstGeom>
          <a:noFill/>
          <a:ln w="9525">
            <a:noFill/>
            <a:miter lim="800000"/>
            <a:headEnd/>
            <a:tailEnd/>
          </a:ln>
        </p:spPr>
      </p:pic>
      <p:sp>
        <p:nvSpPr>
          <p:cNvPr id="6" name="Date Placeholder 5"/>
          <p:cNvSpPr>
            <a:spLocks noGrp="1"/>
          </p:cNvSpPr>
          <p:nvPr>
            <p:ph type="dt" sz="half" idx="10"/>
          </p:nvPr>
        </p:nvSpPr>
        <p:spPr/>
        <p:txBody>
          <a:bodyPr/>
          <a:lstStyle/>
          <a:p>
            <a:pPr>
              <a:defRPr/>
            </a:pPr>
            <a:r>
              <a:rPr lang="en-US" smtClean="0"/>
              <a:t>G. Riddone, CTF3 coll. tech. meeting, 06.05.2010</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a:xfrm>
            <a:off x="457200" y="228600"/>
            <a:ext cx="8229600" cy="609600"/>
          </a:xfrm>
        </p:spPr>
        <p:txBody>
          <a:bodyPr/>
          <a:lstStyle/>
          <a:p>
            <a:r>
              <a:rPr lang="en-US" dirty="0" smtClean="0"/>
              <a:t>Modules-LAB</a:t>
            </a:r>
          </a:p>
        </p:txBody>
      </p:sp>
      <p:sp>
        <p:nvSpPr>
          <p:cNvPr id="19458" name="Date Placeholder 15"/>
          <p:cNvSpPr>
            <a:spLocks noGrp="1"/>
          </p:cNvSpPr>
          <p:nvPr>
            <p:ph type="dt" sz="quarter" idx="10"/>
          </p:nvPr>
        </p:nvSpPr>
        <p:spPr bwMode="auto">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r>
              <a:rPr lang="en-US" smtClean="0"/>
              <a:t>G. Riddone, CTF3 coll. tech. meeting, 06.05.2010</a:t>
            </a:r>
            <a:endParaRPr lang="en-US"/>
          </a:p>
        </p:txBody>
      </p:sp>
      <p:sp>
        <p:nvSpPr>
          <p:cNvPr id="179" name="Rectangle 178"/>
          <p:cNvSpPr/>
          <p:nvPr/>
        </p:nvSpPr>
        <p:spPr>
          <a:xfrm>
            <a:off x="865325" y="3590799"/>
            <a:ext cx="2039938" cy="457200"/>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fontAlgn="auto">
              <a:spcBef>
                <a:spcPts val="0"/>
              </a:spcBef>
              <a:spcAft>
                <a:spcPts val="0"/>
              </a:spcAft>
              <a:defRPr/>
            </a:pPr>
            <a:r>
              <a:rPr lang="en-US" b="1" dirty="0">
                <a:solidFill>
                  <a:schemeClr val="tx1"/>
                </a:solidFill>
              </a:rPr>
              <a:t>Phase 1</a:t>
            </a:r>
          </a:p>
        </p:txBody>
      </p:sp>
      <p:sp>
        <p:nvSpPr>
          <p:cNvPr id="180" name="Rectangle 179"/>
          <p:cNvSpPr/>
          <p:nvPr/>
        </p:nvSpPr>
        <p:spPr>
          <a:xfrm>
            <a:off x="856284" y="4819103"/>
            <a:ext cx="2039938" cy="457200"/>
          </a:xfrm>
          <a:prstGeom prst="rect">
            <a:avLst/>
          </a:prstGeom>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r>
              <a:rPr lang="en-US" b="1" dirty="0">
                <a:solidFill>
                  <a:schemeClr val="tx1"/>
                </a:solidFill>
              </a:rPr>
              <a:t>Phase 2</a:t>
            </a:r>
          </a:p>
        </p:txBody>
      </p:sp>
      <p:sp>
        <p:nvSpPr>
          <p:cNvPr id="181" name="Rectangle 180"/>
          <p:cNvSpPr/>
          <p:nvPr/>
        </p:nvSpPr>
        <p:spPr>
          <a:xfrm>
            <a:off x="851700" y="5583375"/>
            <a:ext cx="2039938" cy="457200"/>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en-US" b="1" dirty="0">
                <a:solidFill>
                  <a:schemeClr val="tx1"/>
                </a:solidFill>
              </a:rPr>
              <a:t>Phase 3</a:t>
            </a:r>
          </a:p>
        </p:txBody>
      </p:sp>
      <p:cxnSp>
        <p:nvCxnSpPr>
          <p:cNvPr id="182" name="Straight Arrow Connector 181"/>
          <p:cNvCxnSpPr>
            <a:stCxn id="0" idx="2"/>
            <a:endCxn id="0" idx="0"/>
          </p:cNvCxnSpPr>
          <p:nvPr/>
        </p:nvCxnSpPr>
        <p:spPr>
          <a:xfrm rot="5400000">
            <a:off x="1495425" y="4429125"/>
            <a:ext cx="771525" cy="9525"/>
          </a:xfrm>
          <a:prstGeom prst="straightConnector1">
            <a:avLst/>
          </a:prstGeom>
          <a:ln w="57150">
            <a:solidFill>
              <a:srgbClr val="92D050"/>
            </a:solidFill>
            <a:tailEnd type="arrow"/>
          </a:ln>
        </p:spPr>
        <p:style>
          <a:lnRef idx="1">
            <a:schemeClr val="accent1"/>
          </a:lnRef>
          <a:fillRef idx="0">
            <a:schemeClr val="accent1"/>
          </a:fillRef>
          <a:effectRef idx="0">
            <a:schemeClr val="accent1"/>
          </a:effectRef>
          <a:fontRef idx="minor">
            <a:schemeClr val="tx1"/>
          </a:fontRef>
        </p:style>
      </p:cxnSp>
      <p:cxnSp>
        <p:nvCxnSpPr>
          <p:cNvPr id="19464" name="Straight Arrow Connector 184"/>
          <p:cNvCxnSpPr>
            <a:cxnSpLocks noChangeShapeType="1"/>
          </p:cNvCxnSpPr>
          <p:nvPr/>
        </p:nvCxnSpPr>
        <p:spPr bwMode="auto">
          <a:xfrm rot="5400000">
            <a:off x="1720850" y="5408613"/>
            <a:ext cx="306388" cy="4762"/>
          </a:xfrm>
          <a:prstGeom prst="straightConnector1">
            <a:avLst/>
          </a:prstGeom>
          <a:noFill/>
          <a:ln w="57150" algn="ctr">
            <a:solidFill>
              <a:schemeClr val="accent6">
                <a:lumMod val="75000"/>
              </a:schemeClr>
            </a:solidFill>
            <a:round/>
            <a:headEnd/>
            <a:tailEnd type="arrow" w="med" len="med"/>
          </a:ln>
        </p:spPr>
      </p:cxnSp>
      <p:sp>
        <p:nvSpPr>
          <p:cNvPr id="19467" name="TextBox 9"/>
          <p:cNvSpPr txBox="1">
            <a:spLocks noChangeArrowheads="1"/>
          </p:cNvSpPr>
          <p:nvPr/>
        </p:nvSpPr>
        <p:spPr bwMode="auto">
          <a:xfrm>
            <a:off x="3170522" y="3333465"/>
            <a:ext cx="4772475" cy="1200329"/>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a:spAutoFit/>
          </a:bodyPr>
          <a:lstStyle/>
          <a:p>
            <a:pPr>
              <a:defRPr/>
            </a:pPr>
            <a:r>
              <a:rPr lang="en-US" dirty="0"/>
              <a:t>Pre-alignment validation with dummy elements </a:t>
            </a:r>
          </a:p>
          <a:p>
            <a:pPr>
              <a:defRPr/>
            </a:pPr>
            <a:r>
              <a:rPr lang="en-US" dirty="0"/>
              <a:t>Interconnections - pumping (static conditions) </a:t>
            </a:r>
          </a:p>
          <a:p>
            <a:pPr>
              <a:defRPr/>
            </a:pPr>
            <a:r>
              <a:rPr lang="en-US" dirty="0"/>
              <a:t>Repositioning  </a:t>
            </a:r>
          </a:p>
          <a:p>
            <a:pPr>
              <a:defRPr/>
            </a:pPr>
            <a:r>
              <a:rPr lang="en-US" dirty="0"/>
              <a:t>Measurements of resonant frequencies</a:t>
            </a:r>
          </a:p>
        </p:txBody>
      </p:sp>
      <p:sp>
        <p:nvSpPr>
          <p:cNvPr id="19468" name="TextBox 9"/>
          <p:cNvSpPr txBox="1">
            <a:spLocks noChangeArrowheads="1"/>
          </p:cNvSpPr>
          <p:nvPr/>
        </p:nvSpPr>
        <p:spPr bwMode="auto">
          <a:xfrm>
            <a:off x="3163888" y="4694238"/>
            <a:ext cx="4806950" cy="646112"/>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a:spAutoFit/>
          </a:bodyPr>
          <a:lstStyle/>
          <a:p>
            <a:pPr>
              <a:defRPr/>
            </a:pPr>
            <a:r>
              <a:rPr lang="en-US" dirty="0"/>
              <a:t>Transport and thermal cycles</a:t>
            </a:r>
          </a:p>
          <a:p>
            <a:pPr>
              <a:defRPr/>
            </a:pPr>
            <a:r>
              <a:rPr lang="en-US" dirty="0"/>
              <a:t>Measurements of resonant frequencies</a:t>
            </a:r>
          </a:p>
        </p:txBody>
      </p:sp>
      <p:sp>
        <p:nvSpPr>
          <p:cNvPr id="19470" name="TextBox 9"/>
          <p:cNvSpPr txBox="1">
            <a:spLocks noChangeArrowheads="1"/>
          </p:cNvSpPr>
          <p:nvPr/>
        </p:nvSpPr>
        <p:spPr bwMode="auto">
          <a:xfrm>
            <a:off x="3155323" y="5470455"/>
            <a:ext cx="4857750" cy="64135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none">
            <a:spAutoFit/>
          </a:bodyPr>
          <a:lstStyle/>
          <a:p>
            <a:pPr>
              <a:defRPr/>
            </a:pPr>
            <a:r>
              <a:rPr lang="en-US" dirty="0"/>
              <a:t>Stabilization (Q) and pre-alignment compatibility</a:t>
            </a:r>
          </a:p>
          <a:p>
            <a:pPr>
              <a:defRPr/>
            </a:pPr>
            <a:r>
              <a:rPr lang="en-US" dirty="0"/>
              <a:t>Vibration study of all system and vibration sources</a:t>
            </a:r>
          </a:p>
        </p:txBody>
      </p:sp>
      <p:pic>
        <p:nvPicPr>
          <p:cNvPr id="2050" name="Picture 2"/>
          <p:cNvPicPr>
            <a:picLocks noChangeAspect="1" noChangeArrowheads="1"/>
          </p:cNvPicPr>
          <p:nvPr/>
        </p:nvPicPr>
        <p:blipFill>
          <a:blip r:embed="rId2" cstate="print"/>
          <a:srcRect/>
          <a:stretch>
            <a:fillRect/>
          </a:stretch>
        </p:blipFill>
        <p:spPr bwMode="auto">
          <a:xfrm>
            <a:off x="63954" y="990600"/>
            <a:ext cx="5041446" cy="2286000"/>
          </a:xfrm>
          <a:prstGeom prst="rect">
            <a:avLst/>
          </a:prstGeom>
          <a:noFill/>
          <a:ln w="9525">
            <a:noFill/>
            <a:miter lim="800000"/>
            <a:headEnd/>
            <a:tailEnd/>
          </a:ln>
        </p:spPr>
      </p:pic>
      <p:cxnSp>
        <p:nvCxnSpPr>
          <p:cNvPr id="20" name="Straight Arrow Connector 19"/>
          <p:cNvCxnSpPr/>
          <p:nvPr/>
        </p:nvCxnSpPr>
        <p:spPr>
          <a:xfrm rot="5400000">
            <a:off x="5143500" y="1181100"/>
            <a:ext cx="2057400" cy="1588"/>
          </a:xfrm>
          <a:prstGeom prst="straightConnector1">
            <a:avLst/>
          </a:prstGeom>
          <a:ln w="381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pic>
        <p:nvPicPr>
          <p:cNvPr id="2052" name="Picture 4"/>
          <p:cNvPicPr>
            <a:picLocks noChangeAspect="1" noChangeArrowheads="1"/>
          </p:cNvPicPr>
          <p:nvPr/>
        </p:nvPicPr>
        <p:blipFill>
          <a:blip r:embed="rId3" cstate="print"/>
          <a:srcRect/>
          <a:stretch>
            <a:fillRect/>
          </a:stretch>
        </p:blipFill>
        <p:spPr bwMode="auto">
          <a:xfrm>
            <a:off x="6400800" y="152400"/>
            <a:ext cx="2438400" cy="2182002"/>
          </a:xfrm>
          <a:prstGeom prst="rect">
            <a:avLst/>
          </a:prstGeom>
          <a:ln>
            <a:headEnd/>
            <a:tailEnd/>
          </a:ln>
        </p:spPr>
        <p:style>
          <a:lnRef idx="1">
            <a:schemeClr val="accent6"/>
          </a:lnRef>
          <a:fillRef idx="2">
            <a:schemeClr val="accent6"/>
          </a:fillRef>
          <a:effectRef idx="1">
            <a:schemeClr val="accent6"/>
          </a:effectRef>
          <a:fontRef idx="minor">
            <a:schemeClr val="dk1"/>
          </a:fontRef>
        </p:style>
      </p:pic>
      <p:sp>
        <p:nvSpPr>
          <p:cNvPr id="17" name="TextBox 16"/>
          <p:cNvSpPr txBox="1"/>
          <p:nvPr/>
        </p:nvSpPr>
        <p:spPr>
          <a:xfrm>
            <a:off x="5791200" y="609600"/>
            <a:ext cx="697627"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rtlCol="0">
            <a:spAutoFit/>
          </a:bodyPr>
          <a:lstStyle/>
          <a:p>
            <a:r>
              <a:rPr lang="en-US" dirty="0" smtClean="0"/>
              <a:t>2010</a:t>
            </a:r>
            <a:endParaRPr lang="en-US" dirty="0"/>
          </a:p>
        </p:txBody>
      </p:sp>
      <p:sp>
        <p:nvSpPr>
          <p:cNvPr id="18" name="Slide Number Placeholder 17"/>
          <p:cNvSpPr>
            <a:spLocks noGrp="1"/>
          </p:cNvSpPr>
          <p:nvPr>
            <p:ph type="sldNum" sz="quarter" idx="12"/>
          </p:nvPr>
        </p:nvSpPr>
        <p:spPr/>
        <p:txBody>
          <a:bodyPr/>
          <a:lstStyle/>
          <a:p>
            <a:pPr>
              <a:defRPr/>
            </a:pPr>
            <a:fld id="{711E7597-6FFA-4D1F-876D-440CABFE5E17}" type="slidenum">
              <a:rPr lang="en-US" smtClean="0"/>
              <a:pPr>
                <a:defRPr/>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ChangeArrowheads="1"/>
          </p:cNvSpPr>
          <p:nvPr>
            <p:ph type="title"/>
          </p:nvPr>
        </p:nvSpPr>
        <p:spPr/>
        <p:txBody>
          <a:bodyPr/>
          <a:lstStyle/>
          <a:p>
            <a:r>
              <a:rPr lang="fr-FR" dirty="0" smtClean="0"/>
              <a:t>Modules-CLEX:  objectives</a:t>
            </a:r>
          </a:p>
        </p:txBody>
      </p:sp>
      <p:sp>
        <p:nvSpPr>
          <p:cNvPr id="21506" name="Date Placeholder 4"/>
          <p:cNvSpPr>
            <a:spLocks noGrp="1"/>
          </p:cNvSpPr>
          <p:nvPr>
            <p:ph type="dt" sz="quarter" idx="10"/>
          </p:nvPr>
        </p:nvSpPr>
        <p:spPr bwMode="auto">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r>
              <a:rPr lang="en-US" smtClean="0"/>
              <a:t>G. Riddone, CTF3 coll. tech. meeting, 06.05.2010</a:t>
            </a:r>
            <a:endParaRPr lang="en-US"/>
          </a:p>
        </p:txBody>
      </p:sp>
      <p:sp>
        <p:nvSpPr>
          <p:cNvPr id="38916" name="Rectangle 3"/>
          <p:cNvSpPr>
            <a:spLocks noGrp="1" noChangeArrowheads="1"/>
          </p:cNvSpPr>
          <p:nvPr>
            <p:ph sz="quarter" idx="1"/>
          </p:nvPr>
        </p:nvSpPr>
        <p:spPr>
          <a:xfrm>
            <a:off x="457200" y="1219200"/>
            <a:ext cx="8229600" cy="4937125"/>
          </a:xfrm>
        </p:spPr>
        <p:txBody>
          <a:bodyPr/>
          <a:lstStyle/>
          <a:p>
            <a:pPr>
              <a:spcBef>
                <a:spcPts val="200"/>
              </a:spcBef>
            </a:pPr>
            <a:r>
              <a:rPr lang="en-US" sz="1800" dirty="0" smtClean="0">
                <a:solidFill>
                  <a:srgbClr val="002060"/>
                </a:solidFill>
              </a:rPr>
              <a:t>Two-beam acceleration in compact modules </a:t>
            </a:r>
            <a:r>
              <a:rPr lang="en-GB" sz="1800" dirty="0" smtClean="0"/>
              <a:t>integrating all technical systems for RF production, beam measurement and acceleration including alignment, stabilisation and vacuum at their nominal parameters.</a:t>
            </a:r>
            <a:endParaRPr lang="en-US" sz="1800" i="1" dirty="0" smtClean="0"/>
          </a:p>
          <a:p>
            <a:pPr>
              <a:spcBef>
                <a:spcPts val="200"/>
              </a:spcBef>
            </a:pPr>
            <a:endParaRPr lang="en-US" sz="1800" dirty="0" smtClean="0">
              <a:solidFill>
                <a:srgbClr val="002060"/>
              </a:solidFill>
            </a:endParaRPr>
          </a:p>
          <a:p>
            <a:pPr>
              <a:spcBef>
                <a:spcPts val="200"/>
              </a:spcBef>
            </a:pPr>
            <a:r>
              <a:rPr lang="en-US" sz="1800" dirty="0" smtClean="0">
                <a:solidFill>
                  <a:srgbClr val="002060"/>
                </a:solidFill>
              </a:rPr>
              <a:t>Accelerating structure alignment on girder using probe beam </a:t>
            </a:r>
          </a:p>
          <a:p>
            <a:pPr>
              <a:spcBef>
                <a:spcPts val="200"/>
              </a:spcBef>
            </a:pPr>
            <a:r>
              <a:rPr lang="en-US" sz="1800" dirty="0" smtClean="0">
                <a:solidFill>
                  <a:srgbClr val="002060"/>
                </a:solidFill>
              </a:rPr>
              <a:t>Wakefield monitor (WFM) performance in low and high power conditions,  and after a breakdown</a:t>
            </a:r>
          </a:p>
          <a:p>
            <a:pPr>
              <a:spcBef>
                <a:spcPts val="200"/>
              </a:spcBef>
            </a:pPr>
            <a:r>
              <a:rPr lang="en-US" sz="1800" dirty="0" smtClean="0">
                <a:solidFill>
                  <a:srgbClr val="002060"/>
                </a:solidFill>
              </a:rPr>
              <a:t>Investigation of the breakdown effect on the beam </a:t>
            </a:r>
          </a:p>
          <a:p>
            <a:pPr>
              <a:spcBef>
                <a:spcPts val="200"/>
              </a:spcBef>
            </a:pPr>
            <a:endParaRPr lang="en-US" sz="1800" dirty="0" smtClean="0">
              <a:solidFill>
                <a:srgbClr val="002060"/>
              </a:solidFill>
            </a:endParaRPr>
          </a:p>
          <a:p>
            <a:pPr>
              <a:spcBef>
                <a:spcPts val="200"/>
              </a:spcBef>
            </a:pPr>
            <a:r>
              <a:rPr lang="en-US" sz="1800" dirty="0" smtClean="0">
                <a:solidFill>
                  <a:srgbClr val="002060"/>
                </a:solidFill>
              </a:rPr>
              <a:t>Alignment and stabilization systems in a dynamic accelerator environment</a:t>
            </a:r>
          </a:p>
          <a:p>
            <a:pPr>
              <a:spcBef>
                <a:spcPts val="200"/>
              </a:spcBef>
            </a:pPr>
            <a:r>
              <a:rPr lang="en-US" sz="1800" dirty="0" smtClean="0">
                <a:solidFill>
                  <a:srgbClr val="002060"/>
                </a:solidFill>
              </a:rPr>
              <a:t>RF network phase stability especially independent alignment of linacs</a:t>
            </a:r>
          </a:p>
          <a:p>
            <a:pPr>
              <a:spcBef>
                <a:spcPts val="200"/>
              </a:spcBef>
            </a:pPr>
            <a:r>
              <a:rPr lang="en-US" sz="1800" dirty="0" smtClean="0">
                <a:solidFill>
                  <a:srgbClr val="002060"/>
                </a:solidFill>
              </a:rPr>
              <a:t>Vacuum system performance, both static and dynamics with rf</a:t>
            </a:r>
          </a:p>
          <a:p>
            <a:pPr>
              <a:spcBef>
                <a:spcPts val="200"/>
              </a:spcBef>
            </a:pPr>
            <a:r>
              <a:rPr lang="en-US" sz="1800" dirty="0" smtClean="0">
                <a:solidFill>
                  <a:srgbClr val="002060"/>
                </a:solidFill>
              </a:rPr>
              <a:t>Cooling system, especially dynamics due to beam loss and power flow changes</a:t>
            </a:r>
          </a:p>
          <a:p>
            <a:pPr>
              <a:spcBef>
                <a:spcPts val="200"/>
              </a:spcBef>
              <a:buFont typeface="Arial" charset="0"/>
              <a:buNone/>
            </a:pPr>
            <a:endParaRPr lang="en-US" sz="1800" dirty="0" smtClean="0">
              <a:solidFill>
                <a:srgbClr val="002060"/>
              </a:solidFill>
            </a:endParaRPr>
          </a:p>
          <a:p>
            <a:pPr>
              <a:spcBef>
                <a:spcPts val="200"/>
              </a:spcBef>
            </a:pPr>
            <a:r>
              <a:rPr lang="en-US" sz="1800" dirty="0" smtClean="0">
                <a:solidFill>
                  <a:srgbClr val="002060"/>
                </a:solidFill>
              </a:rPr>
              <a:t>Validation of assembly, transport, activation, maintenance etc.</a:t>
            </a:r>
            <a:endParaRPr lang="fr-FR" sz="1800" dirty="0" smtClean="0">
              <a:solidFill>
                <a:srgbClr val="002060"/>
              </a:solidFill>
            </a:endParaRPr>
          </a:p>
        </p:txBody>
      </p:sp>
      <p:sp>
        <p:nvSpPr>
          <p:cNvPr id="5" name="Slide Number Placeholder 4"/>
          <p:cNvSpPr>
            <a:spLocks noGrp="1"/>
          </p:cNvSpPr>
          <p:nvPr>
            <p:ph type="sldNum" sz="quarter" idx="12"/>
          </p:nvPr>
        </p:nvSpPr>
        <p:spPr/>
        <p:txBody>
          <a:bodyPr/>
          <a:lstStyle/>
          <a:p>
            <a:pPr>
              <a:defRPr/>
            </a:pPr>
            <a:fld id="{89514EE6-FF0C-401D-905C-9323DF55CA2B}" type="slidenum">
              <a:rPr lang="en-US" smtClean="0"/>
              <a:pPr>
                <a:defRPr/>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Date Placeholder 89"/>
          <p:cNvSpPr>
            <a:spLocks noGrp="1"/>
          </p:cNvSpPr>
          <p:nvPr>
            <p:ph type="dt" sz="quarter" idx="10"/>
          </p:nvPr>
        </p:nvSpPr>
        <p:spPr bwMode="auto">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r>
              <a:rPr lang="en-US" smtClean="0"/>
              <a:t>G. Riddone, CTF3 coll. tech. meeting, 06.05.2010</a:t>
            </a:r>
            <a:endParaRPr lang="en-US" dirty="0"/>
          </a:p>
        </p:txBody>
      </p:sp>
      <p:sp>
        <p:nvSpPr>
          <p:cNvPr id="92" name="Title 1"/>
          <p:cNvSpPr txBox="1">
            <a:spLocks/>
          </p:cNvSpPr>
          <p:nvPr/>
        </p:nvSpPr>
        <p:spPr>
          <a:xfrm>
            <a:off x="0" y="0"/>
            <a:ext cx="8305800" cy="914400"/>
          </a:xfrm>
          <a:prstGeom prst="rect">
            <a:avLst/>
          </a:prstGeom>
        </p:spPr>
        <p:txBody>
          <a:bodyPr anchor="ctr">
            <a:normAutofit fontScale="97500"/>
          </a:bodyPr>
          <a:lstStyle/>
          <a:p>
            <a:pPr fontAlgn="auto">
              <a:spcAft>
                <a:spcPts val="0"/>
              </a:spcAft>
              <a:defRPr/>
            </a:pPr>
            <a:r>
              <a:rPr lang="en-US" sz="3200" dirty="0">
                <a:solidFill>
                  <a:srgbClr val="002060"/>
                </a:solidFill>
                <a:latin typeface="+mn-lt"/>
                <a:ea typeface="+mj-ea"/>
                <a:cs typeface="+mj-cs"/>
              </a:rPr>
              <a:t>From CLIC </a:t>
            </a:r>
            <a:r>
              <a:rPr lang="en-US" sz="3200" dirty="0" smtClean="0">
                <a:solidFill>
                  <a:srgbClr val="002060"/>
                </a:solidFill>
                <a:latin typeface="+mn-lt"/>
                <a:ea typeface="+mj-ea"/>
                <a:cs typeface="+mj-cs"/>
              </a:rPr>
              <a:t>module to </a:t>
            </a:r>
            <a:r>
              <a:rPr lang="en-US" sz="3200" dirty="0">
                <a:solidFill>
                  <a:srgbClr val="002060"/>
                </a:solidFill>
                <a:latin typeface="+mn-lt"/>
                <a:ea typeface="+mj-ea"/>
                <a:cs typeface="+mj-cs"/>
              </a:rPr>
              <a:t>CLEX module</a:t>
            </a:r>
            <a:endParaRPr lang="en-US" sz="3200" b="1" dirty="0">
              <a:solidFill>
                <a:srgbClr val="002060"/>
              </a:solidFill>
              <a:latin typeface="+mn-lt"/>
              <a:ea typeface="+mj-ea"/>
              <a:cs typeface="+mj-cs"/>
            </a:endParaRPr>
          </a:p>
        </p:txBody>
      </p:sp>
      <p:sp>
        <p:nvSpPr>
          <p:cNvPr id="87" name="Slide Number Placeholder 86"/>
          <p:cNvSpPr>
            <a:spLocks noGrp="1"/>
          </p:cNvSpPr>
          <p:nvPr>
            <p:ph type="sldNum" sz="quarter" idx="12"/>
          </p:nvPr>
        </p:nvSpPr>
        <p:spPr/>
        <p:txBody>
          <a:bodyPr/>
          <a:lstStyle/>
          <a:p>
            <a:pPr>
              <a:defRPr/>
            </a:pPr>
            <a:fld id="{711E7597-6FFA-4D1F-876D-440CABFE5E17}" type="slidenum">
              <a:rPr lang="en-US" smtClean="0"/>
              <a:pPr>
                <a:defRPr/>
              </a:pPr>
              <a:t>13</a:t>
            </a:fld>
            <a:endParaRPr lang="en-US"/>
          </a:p>
        </p:txBody>
      </p:sp>
      <p:pic>
        <p:nvPicPr>
          <p:cNvPr id="90" name="Picture 2"/>
          <p:cNvPicPr>
            <a:picLocks noChangeAspect="1" noChangeArrowheads="1"/>
          </p:cNvPicPr>
          <p:nvPr/>
        </p:nvPicPr>
        <p:blipFill>
          <a:blip r:embed="rId2" cstate="print"/>
          <a:srcRect/>
          <a:stretch>
            <a:fillRect/>
          </a:stretch>
        </p:blipFill>
        <p:spPr bwMode="auto">
          <a:xfrm>
            <a:off x="3962400" y="914400"/>
            <a:ext cx="4788385" cy="2667000"/>
          </a:xfrm>
          <a:prstGeom prst="rect">
            <a:avLst/>
          </a:prstGeom>
          <a:noFill/>
          <a:ln w="9525">
            <a:noFill/>
            <a:miter lim="800000"/>
            <a:headEnd/>
            <a:tailEnd/>
          </a:ln>
        </p:spPr>
      </p:pic>
      <p:grpSp>
        <p:nvGrpSpPr>
          <p:cNvPr id="103" name="Group 102"/>
          <p:cNvGrpSpPr/>
          <p:nvPr/>
        </p:nvGrpSpPr>
        <p:grpSpPr>
          <a:xfrm>
            <a:off x="134937" y="914400"/>
            <a:ext cx="3522663" cy="2833688"/>
            <a:chOff x="134937" y="914400"/>
            <a:chExt cx="3522663" cy="2833688"/>
          </a:xfrm>
        </p:grpSpPr>
        <p:pic>
          <p:nvPicPr>
            <p:cNvPr id="39939" name="Picture 84" descr="Layout_Module_STD_Mar-2009.jpg"/>
            <p:cNvPicPr>
              <a:picLocks noChangeAspect="1"/>
            </p:cNvPicPr>
            <p:nvPr/>
          </p:nvPicPr>
          <p:blipFill>
            <a:blip r:embed="rId3" cstate="print"/>
            <a:srcRect/>
            <a:stretch>
              <a:fillRect/>
            </a:stretch>
          </p:blipFill>
          <p:spPr bwMode="auto">
            <a:xfrm>
              <a:off x="134937" y="1295400"/>
              <a:ext cx="3446463" cy="2452688"/>
            </a:xfrm>
            <a:prstGeom prst="rect">
              <a:avLst/>
            </a:prstGeom>
            <a:noFill/>
            <a:ln w="9525">
              <a:noFill/>
              <a:miter lim="800000"/>
              <a:headEnd/>
              <a:tailEnd/>
            </a:ln>
          </p:spPr>
        </p:pic>
        <p:sp>
          <p:nvSpPr>
            <p:cNvPr id="88" name="Rectangle 87"/>
            <p:cNvSpPr/>
            <p:nvPr/>
          </p:nvSpPr>
          <p:spPr>
            <a:xfrm>
              <a:off x="152400" y="914400"/>
              <a:ext cx="3505200" cy="461665"/>
            </a:xfrm>
            <a:prstGeom prst="rect">
              <a:avLst/>
            </a:prstGeom>
          </p:spPr>
          <p:txBody>
            <a:bodyPr wrap="square">
              <a:spAutoFit/>
            </a:bodyPr>
            <a:lstStyle/>
            <a:p>
              <a:pPr algn="ctr" fontAlgn="auto">
                <a:spcBef>
                  <a:spcPts val="0"/>
                </a:spcBef>
                <a:spcAft>
                  <a:spcPts val="0"/>
                </a:spcAft>
                <a:defRPr/>
              </a:pPr>
              <a:r>
                <a:rPr lang="en-US" sz="2400" i="1" dirty="0">
                  <a:solidFill>
                    <a:schemeClr val="accent4">
                      <a:lumMod val="75000"/>
                    </a:schemeClr>
                  </a:solidFill>
                  <a:latin typeface="+mn-lt"/>
                </a:rPr>
                <a:t>CLIC </a:t>
              </a:r>
              <a:r>
                <a:rPr lang="en-US" sz="2400" i="1" dirty="0" smtClean="0">
                  <a:solidFill>
                    <a:schemeClr val="accent4">
                      <a:lumMod val="75000"/>
                    </a:schemeClr>
                  </a:solidFill>
                  <a:latin typeface="+mn-lt"/>
                </a:rPr>
                <a:t>module type </a:t>
              </a:r>
              <a:r>
                <a:rPr lang="en-US" sz="2400" i="1" dirty="0">
                  <a:solidFill>
                    <a:schemeClr val="accent4">
                      <a:lumMod val="75000"/>
                    </a:schemeClr>
                  </a:solidFill>
                  <a:latin typeface="+mn-lt"/>
                </a:rPr>
                <a:t>0 </a:t>
              </a:r>
            </a:p>
          </p:txBody>
        </p:sp>
        <p:sp>
          <p:nvSpPr>
            <p:cNvPr id="100" name="TextBox 99"/>
            <p:cNvSpPr txBox="1"/>
            <p:nvPr/>
          </p:nvSpPr>
          <p:spPr>
            <a:xfrm>
              <a:off x="914400" y="2514600"/>
              <a:ext cx="2131033" cy="369332"/>
            </a:xfrm>
            <a:prstGeom prst="rect">
              <a:avLst/>
            </a:prstGeom>
            <a:noFill/>
          </p:spPr>
          <p:txBody>
            <a:bodyPr wrap="none" rtlCol="0">
              <a:spAutoFit/>
            </a:bodyPr>
            <a:lstStyle/>
            <a:p>
              <a:r>
                <a:rPr lang="en-US" dirty="0" smtClean="0">
                  <a:solidFill>
                    <a:srgbClr val="002060"/>
                  </a:solidFill>
                  <a:latin typeface="+mn-lt"/>
                </a:rPr>
                <a:t>(1PETS feeding 2 AS)</a:t>
              </a:r>
              <a:endParaRPr lang="en-US" dirty="0">
                <a:solidFill>
                  <a:srgbClr val="002060"/>
                </a:solidFill>
                <a:latin typeface="+mn-lt"/>
              </a:endParaRPr>
            </a:p>
          </p:txBody>
        </p:sp>
      </p:grpSp>
      <p:grpSp>
        <p:nvGrpSpPr>
          <p:cNvPr id="104" name="Group 103"/>
          <p:cNvGrpSpPr/>
          <p:nvPr/>
        </p:nvGrpSpPr>
        <p:grpSpPr>
          <a:xfrm>
            <a:off x="2209800" y="3581400"/>
            <a:ext cx="5562600" cy="2743200"/>
            <a:chOff x="2209800" y="3581400"/>
            <a:chExt cx="5562600" cy="2743200"/>
          </a:xfrm>
        </p:grpSpPr>
        <p:grpSp>
          <p:nvGrpSpPr>
            <p:cNvPr id="93" name="Group 92"/>
            <p:cNvGrpSpPr>
              <a:grpSpLocks/>
            </p:cNvGrpSpPr>
            <p:nvPr/>
          </p:nvGrpSpPr>
          <p:grpSpPr bwMode="auto">
            <a:xfrm>
              <a:off x="4325937" y="3975100"/>
              <a:ext cx="3446463" cy="2349500"/>
              <a:chOff x="0" y="823480"/>
              <a:chExt cx="3446585" cy="2349211"/>
            </a:xfrm>
          </p:grpSpPr>
          <p:pic>
            <p:nvPicPr>
              <p:cNvPr id="94" name="Picture 84" descr="Layout_Module_STD_Mar-2009.jpg"/>
              <p:cNvPicPr>
                <a:picLocks noChangeAspect="1"/>
              </p:cNvPicPr>
              <p:nvPr/>
            </p:nvPicPr>
            <p:blipFill>
              <a:blip r:embed="rId3" cstate="print"/>
              <a:srcRect b="4269"/>
              <a:stretch>
                <a:fillRect/>
              </a:stretch>
            </p:blipFill>
            <p:spPr bwMode="auto">
              <a:xfrm>
                <a:off x="0" y="823480"/>
                <a:ext cx="3446585" cy="2349211"/>
              </a:xfrm>
              <a:prstGeom prst="rect">
                <a:avLst/>
              </a:prstGeom>
              <a:noFill/>
              <a:ln w="9525">
                <a:noFill/>
                <a:miter lim="800000"/>
                <a:headEnd/>
                <a:tailEnd/>
              </a:ln>
            </p:spPr>
          </p:pic>
          <p:sp>
            <p:nvSpPr>
              <p:cNvPr id="95" name="Rectangle 94"/>
              <p:cNvSpPr/>
              <p:nvPr/>
            </p:nvSpPr>
            <p:spPr>
              <a:xfrm>
                <a:off x="169869" y="1379037"/>
                <a:ext cx="949359" cy="2492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PETS</a:t>
                </a:r>
              </a:p>
            </p:txBody>
          </p:sp>
          <p:sp>
            <p:nvSpPr>
              <p:cNvPr id="96" name="Rectangle 95"/>
              <p:cNvSpPr/>
              <p:nvPr/>
            </p:nvSpPr>
            <p:spPr>
              <a:xfrm>
                <a:off x="1727261" y="1374274"/>
                <a:ext cx="949359" cy="2507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PETS</a:t>
                </a:r>
              </a:p>
            </p:txBody>
          </p:sp>
        </p:grpSp>
        <p:sp>
          <p:nvSpPr>
            <p:cNvPr id="97" name="Rectangle 96"/>
            <p:cNvSpPr/>
            <p:nvPr/>
          </p:nvSpPr>
          <p:spPr>
            <a:xfrm>
              <a:off x="4267200" y="3581400"/>
              <a:ext cx="3505200" cy="461665"/>
            </a:xfrm>
            <a:prstGeom prst="rect">
              <a:avLst/>
            </a:prstGeom>
          </p:spPr>
          <p:txBody>
            <a:bodyPr wrap="square">
              <a:spAutoFit/>
            </a:bodyPr>
            <a:lstStyle/>
            <a:p>
              <a:pPr algn="ctr" fontAlgn="auto">
                <a:spcBef>
                  <a:spcPts val="0"/>
                </a:spcBef>
                <a:spcAft>
                  <a:spcPts val="0"/>
                </a:spcAft>
                <a:defRPr/>
              </a:pPr>
              <a:r>
                <a:rPr lang="en-US" sz="2400" i="1" dirty="0" smtClean="0">
                  <a:solidFill>
                    <a:schemeClr val="accent4">
                      <a:lumMod val="75000"/>
                    </a:schemeClr>
                  </a:solidFill>
                  <a:latin typeface="+mn-lt"/>
                </a:rPr>
                <a:t>CLEX module type </a:t>
              </a:r>
              <a:r>
                <a:rPr lang="en-US" sz="2400" i="1" dirty="0">
                  <a:solidFill>
                    <a:schemeClr val="accent4">
                      <a:lumMod val="75000"/>
                    </a:schemeClr>
                  </a:solidFill>
                  <a:latin typeface="+mn-lt"/>
                </a:rPr>
                <a:t>0 </a:t>
              </a:r>
            </a:p>
          </p:txBody>
        </p:sp>
        <p:sp>
          <p:nvSpPr>
            <p:cNvPr id="101" name="TextBox 100"/>
            <p:cNvSpPr txBox="1"/>
            <p:nvPr/>
          </p:nvSpPr>
          <p:spPr>
            <a:xfrm>
              <a:off x="5105400" y="5181600"/>
              <a:ext cx="2131033" cy="369332"/>
            </a:xfrm>
            <a:prstGeom prst="rect">
              <a:avLst/>
            </a:prstGeom>
            <a:noFill/>
          </p:spPr>
          <p:txBody>
            <a:bodyPr wrap="none" rtlCol="0">
              <a:spAutoFit/>
            </a:bodyPr>
            <a:lstStyle/>
            <a:p>
              <a:r>
                <a:rPr lang="en-US" dirty="0" smtClean="0">
                  <a:solidFill>
                    <a:srgbClr val="002060"/>
                  </a:solidFill>
                  <a:latin typeface="+mn-lt"/>
                </a:rPr>
                <a:t>(1PETS feeding 2 AS)</a:t>
              </a:r>
              <a:endParaRPr lang="en-US" dirty="0">
                <a:solidFill>
                  <a:srgbClr val="002060"/>
                </a:solidFill>
                <a:latin typeface="+mn-lt"/>
              </a:endParaRPr>
            </a:p>
          </p:txBody>
        </p:sp>
        <p:sp>
          <p:nvSpPr>
            <p:cNvPr id="102" name="TextBox 101"/>
            <p:cNvSpPr txBox="1"/>
            <p:nvPr/>
          </p:nvSpPr>
          <p:spPr>
            <a:xfrm>
              <a:off x="2209800" y="4495800"/>
              <a:ext cx="2125903" cy="369332"/>
            </a:xfrm>
            <a:prstGeom prst="rect">
              <a:avLst/>
            </a:prstGeom>
            <a:noFill/>
          </p:spPr>
          <p:txBody>
            <a:bodyPr wrap="none" rtlCol="0">
              <a:spAutoFit/>
            </a:bodyPr>
            <a:lstStyle/>
            <a:p>
              <a:r>
                <a:rPr lang="en-US" dirty="0" smtClean="0">
                  <a:solidFill>
                    <a:srgbClr val="002060"/>
                  </a:solidFill>
                  <a:latin typeface="+mn-lt"/>
                </a:rPr>
                <a:t>Double length </a:t>
              </a:r>
              <a:r>
                <a:rPr lang="en-US" dirty="0" smtClean="0">
                  <a:solidFill>
                    <a:srgbClr val="002060"/>
                  </a:solidFill>
                  <a:latin typeface="+mn-lt"/>
                </a:rPr>
                <a:t>PETS</a:t>
              </a:r>
              <a:endParaRPr lang="en-US" dirty="0">
                <a:solidFill>
                  <a:srgbClr val="002060"/>
                </a:solidFill>
                <a:latin typeface="+mn-l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3"/>
                                        </p:tgtEl>
                                        <p:attrNameLst>
                                          <p:attrName>style.visibility</p:attrName>
                                        </p:attrNameLst>
                                      </p:cBhvr>
                                      <p:to>
                                        <p:strVal val="visible"/>
                                      </p:to>
                                    </p:set>
                                    <p:animEffect transition="in" filter="blinds(horizontal)">
                                      <p:cBhvr>
                                        <p:cTn id="7" dur="500"/>
                                        <p:tgtEl>
                                          <p:spTgt spid="10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90"/>
                                        </p:tgtEl>
                                        <p:attrNameLst>
                                          <p:attrName>style.visibility</p:attrName>
                                        </p:attrNameLst>
                                      </p:cBhvr>
                                      <p:to>
                                        <p:strVal val="visible"/>
                                      </p:to>
                                    </p:set>
                                    <p:animEffect transition="in" filter="blinds(horizontal)">
                                      <p:cBhvr>
                                        <p:cTn id="12" dur="500"/>
                                        <p:tgtEl>
                                          <p:spTgt spid="90"/>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04"/>
                                        </p:tgtEl>
                                        <p:attrNameLst>
                                          <p:attrName>style.visibility</p:attrName>
                                        </p:attrNameLst>
                                      </p:cBhvr>
                                      <p:to>
                                        <p:strVal val="visible"/>
                                      </p:to>
                                    </p:set>
                                    <p:animEffect transition="in" filter="blinds(horizontal)">
                                      <p:cBhvr>
                                        <p:cTn id="17" dur="5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a:xfrm>
            <a:off x="152400" y="152400"/>
            <a:ext cx="4343400" cy="685800"/>
          </a:xfrm>
        </p:spPr>
        <p:txBody>
          <a:bodyPr/>
          <a:lstStyle/>
          <a:p>
            <a:r>
              <a:rPr lang="en-US" dirty="0" smtClean="0"/>
              <a:t>Module-CLEX:  Phase 3</a:t>
            </a:r>
          </a:p>
        </p:txBody>
      </p:sp>
      <p:sp>
        <p:nvSpPr>
          <p:cNvPr id="25602" name="Date Placeholder 8"/>
          <p:cNvSpPr>
            <a:spLocks noGrp="1"/>
          </p:cNvSpPr>
          <p:nvPr>
            <p:ph type="dt" sz="quarter" idx="10"/>
          </p:nvPr>
        </p:nvSpPr>
        <p:spPr bwMode="auto">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r>
              <a:rPr lang="en-US" smtClean="0"/>
              <a:t>G. Riddone, CTF3 coll. tech. meeting, 06.05.2010</a:t>
            </a:r>
            <a:endParaRPr lang="en-US"/>
          </a:p>
        </p:txBody>
      </p:sp>
      <p:cxnSp>
        <p:nvCxnSpPr>
          <p:cNvPr id="15" name="Straight Arrow Connector 14"/>
          <p:cNvCxnSpPr/>
          <p:nvPr/>
        </p:nvCxnSpPr>
        <p:spPr>
          <a:xfrm rot="5400000">
            <a:off x="6019403" y="837803"/>
            <a:ext cx="1371600" cy="794"/>
          </a:xfrm>
          <a:prstGeom prst="straightConnector1">
            <a:avLst/>
          </a:prstGeom>
          <a:ln w="381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pic>
        <p:nvPicPr>
          <p:cNvPr id="3075" name="Picture 3"/>
          <p:cNvPicPr>
            <a:picLocks noChangeAspect="1" noChangeArrowheads="1"/>
          </p:cNvPicPr>
          <p:nvPr/>
        </p:nvPicPr>
        <p:blipFill>
          <a:blip r:embed="rId2" cstate="print"/>
          <a:srcRect/>
          <a:stretch>
            <a:fillRect/>
          </a:stretch>
        </p:blipFill>
        <p:spPr bwMode="auto">
          <a:xfrm>
            <a:off x="6858000" y="152400"/>
            <a:ext cx="2090927" cy="1371600"/>
          </a:xfrm>
          <a:prstGeom prst="rect">
            <a:avLst/>
          </a:prstGeom>
          <a:ln>
            <a:headEnd/>
            <a:tailEnd/>
          </a:ln>
        </p:spPr>
        <p:style>
          <a:lnRef idx="1">
            <a:schemeClr val="accent6"/>
          </a:lnRef>
          <a:fillRef idx="2">
            <a:schemeClr val="accent6"/>
          </a:fillRef>
          <a:effectRef idx="1">
            <a:schemeClr val="accent6"/>
          </a:effectRef>
          <a:fontRef idx="minor">
            <a:schemeClr val="dk1"/>
          </a:fontRef>
        </p:style>
      </p:pic>
      <p:sp>
        <p:nvSpPr>
          <p:cNvPr id="22" name="Rectangle 21"/>
          <p:cNvSpPr/>
          <p:nvPr/>
        </p:nvSpPr>
        <p:spPr>
          <a:xfrm>
            <a:off x="8229600" y="152400"/>
            <a:ext cx="762000" cy="685800"/>
          </a:xfrm>
          <a:prstGeom prst="rect">
            <a:avLst/>
          </a:prstGeom>
          <a:solidFill>
            <a:schemeClr val="accent6">
              <a:lumMod val="60000"/>
              <a:lumOff val="40000"/>
              <a:alpha val="2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Slide Number Placeholder 13"/>
          <p:cNvSpPr>
            <a:spLocks noGrp="1"/>
          </p:cNvSpPr>
          <p:nvPr>
            <p:ph type="sldNum" sz="quarter" idx="12"/>
          </p:nvPr>
        </p:nvSpPr>
        <p:spPr/>
        <p:txBody>
          <a:bodyPr/>
          <a:lstStyle/>
          <a:p>
            <a:pPr>
              <a:defRPr/>
            </a:pPr>
            <a:fld id="{711E7597-6FFA-4D1F-876D-440CABFE5E17}" type="slidenum">
              <a:rPr lang="en-US" smtClean="0"/>
              <a:pPr>
                <a:defRPr/>
              </a:pPr>
              <a:t>14</a:t>
            </a:fld>
            <a:endParaRPr lang="en-US"/>
          </a:p>
        </p:txBody>
      </p:sp>
      <p:pic>
        <p:nvPicPr>
          <p:cNvPr id="1028" name="Picture 4"/>
          <p:cNvPicPr>
            <a:picLocks noChangeAspect="1" noChangeArrowheads="1"/>
          </p:cNvPicPr>
          <p:nvPr/>
        </p:nvPicPr>
        <p:blipFill>
          <a:blip r:embed="rId3" cstate="print"/>
          <a:srcRect/>
          <a:stretch>
            <a:fillRect/>
          </a:stretch>
        </p:blipFill>
        <p:spPr bwMode="auto">
          <a:xfrm>
            <a:off x="152400" y="1676400"/>
            <a:ext cx="5114925" cy="3095625"/>
          </a:xfrm>
          <a:prstGeom prst="rect">
            <a:avLst/>
          </a:prstGeom>
          <a:noFill/>
          <a:ln w="9525">
            <a:noFill/>
            <a:miter lim="800000"/>
            <a:headEnd/>
            <a:tailEnd/>
          </a:ln>
        </p:spPr>
      </p:pic>
      <p:sp>
        <p:nvSpPr>
          <p:cNvPr id="23" name="Rectangle 22"/>
          <p:cNvSpPr/>
          <p:nvPr/>
        </p:nvSpPr>
        <p:spPr>
          <a:xfrm>
            <a:off x="3886200" y="2990671"/>
            <a:ext cx="4953000" cy="1200329"/>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en-US" dirty="0" smtClean="0">
                <a:latin typeface="Gill Sans MT" pitchFamily="34" charset="0"/>
              </a:rPr>
              <a:t>3.1 / Nominal power and pulse length for 1 PETS and 2 AS</a:t>
            </a:r>
          </a:p>
          <a:p>
            <a:r>
              <a:rPr lang="en-US" dirty="0" smtClean="0">
                <a:latin typeface="Gill Sans MT" pitchFamily="34" charset="0"/>
              </a:rPr>
              <a:t>Recirculation</a:t>
            </a:r>
          </a:p>
          <a:p>
            <a:r>
              <a:rPr lang="en-US" dirty="0" smtClean="0">
                <a:latin typeface="Gill Sans MT" pitchFamily="34" charset="0"/>
              </a:rPr>
              <a:t>12 A and 240 ns</a:t>
            </a:r>
          </a:p>
        </p:txBody>
      </p:sp>
      <p:sp>
        <p:nvSpPr>
          <p:cNvPr id="24" name="TextBox 9"/>
          <p:cNvSpPr txBox="1">
            <a:spLocks noChangeArrowheads="1"/>
          </p:cNvSpPr>
          <p:nvPr/>
        </p:nvSpPr>
        <p:spPr bwMode="auto">
          <a:xfrm>
            <a:off x="3886201" y="4514671"/>
            <a:ext cx="4953000" cy="1200329"/>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wrap="square">
            <a:spAutoFit/>
          </a:bodyPr>
          <a:lstStyle/>
          <a:p>
            <a:r>
              <a:rPr lang="en-US" dirty="0" smtClean="0">
                <a:latin typeface="Gill Sans MT" pitchFamily="34" charset="0"/>
              </a:rPr>
              <a:t>3.2 / No </a:t>
            </a:r>
            <a:r>
              <a:rPr lang="en-US" dirty="0">
                <a:latin typeface="Gill Sans MT" pitchFamily="34" charset="0"/>
              </a:rPr>
              <a:t>modifications on the </a:t>
            </a:r>
            <a:r>
              <a:rPr lang="en-US" dirty="0" smtClean="0">
                <a:latin typeface="Gill Sans MT" pitchFamily="34" charset="0"/>
              </a:rPr>
              <a:t>module </a:t>
            </a:r>
            <a:r>
              <a:rPr lang="en-US" dirty="0">
                <a:latin typeface="Gill Sans MT" pitchFamily="34" charset="0"/>
              </a:rPr>
              <a:t>type 0 HW</a:t>
            </a:r>
          </a:p>
          <a:p>
            <a:r>
              <a:rPr lang="en-US" dirty="0">
                <a:latin typeface="Gill Sans MT" pitchFamily="34" charset="0"/>
              </a:rPr>
              <a:t>No Recirculation</a:t>
            </a:r>
          </a:p>
          <a:p>
            <a:r>
              <a:rPr lang="en-US" dirty="0">
                <a:latin typeface="Gill Sans MT" pitchFamily="34" charset="0"/>
              </a:rPr>
              <a:t>Current increase from 12 A to 19.2 A</a:t>
            </a:r>
          </a:p>
          <a:p>
            <a:r>
              <a:rPr lang="en-US" dirty="0">
                <a:latin typeface="Gill Sans MT" pitchFamily="34" charset="0"/>
              </a:rPr>
              <a:t>Pulse length reduced from 240 ns to 140 ns</a:t>
            </a:r>
          </a:p>
        </p:txBody>
      </p:sp>
      <p:sp>
        <p:nvSpPr>
          <p:cNvPr id="16" name="TextBox 15"/>
          <p:cNvSpPr txBox="1"/>
          <p:nvPr/>
        </p:nvSpPr>
        <p:spPr>
          <a:xfrm>
            <a:off x="76200" y="1060847"/>
            <a:ext cx="6858000" cy="615553"/>
          </a:xfrm>
          <a:prstGeom prst="rect">
            <a:avLst/>
          </a:prstGeom>
          <a:noFill/>
        </p:spPr>
        <p:txBody>
          <a:bodyPr wrap="square" rtlCol="0">
            <a:spAutoFit/>
          </a:bodyPr>
          <a:lstStyle/>
          <a:p>
            <a:r>
              <a:rPr lang="en-US" sz="1700" dirty="0" smtClean="0">
                <a:solidFill>
                  <a:srgbClr val="002060"/>
                </a:solidFill>
                <a:latin typeface="+mn-lt"/>
              </a:rPr>
              <a:t>Phase 3 foresees the installation and testing of 1 module type 0:  AS equipped with WFM (5 um accuracy / few WFM in the 1</a:t>
            </a:r>
            <a:r>
              <a:rPr lang="en-US" sz="1700" baseline="30000" dirty="0" smtClean="0">
                <a:solidFill>
                  <a:srgbClr val="002060"/>
                </a:solidFill>
                <a:latin typeface="+mn-lt"/>
              </a:rPr>
              <a:t>st</a:t>
            </a:r>
            <a:r>
              <a:rPr lang="en-US" sz="1700" dirty="0" smtClean="0">
                <a:solidFill>
                  <a:srgbClr val="002060"/>
                </a:solidFill>
                <a:latin typeface="+mn-lt"/>
              </a:rPr>
              <a:t> powered AS)</a:t>
            </a:r>
            <a:endParaRPr lang="en-US" sz="1700" dirty="0">
              <a:solidFill>
                <a:srgbClr val="002060"/>
              </a:solidFill>
              <a:latin typeface="+mn-l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PBv2.jpg"/>
          <p:cNvPicPr>
            <a:picLocks noChangeAspect="1"/>
          </p:cNvPicPr>
          <p:nvPr/>
        </p:nvPicPr>
        <p:blipFill>
          <a:blip r:embed="rId2" cstate="print"/>
          <a:stretch>
            <a:fillRect/>
          </a:stretch>
        </p:blipFill>
        <p:spPr>
          <a:xfrm>
            <a:off x="1143000" y="4839441"/>
            <a:ext cx="7340973" cy="1942359"/>
          </a:xfrm>
          <a:prstGeom prst="rect">
            <a:avLst/>
          </a:prstGeom>
        </p:spPr>
      </p:pic>
      <p:pic>
        <p:nvPicPr>
          <p:cNvPr id="8195" name="Picture 3" descr="\\cern.ch\dfs\Users\s\solodko\STUDY\DB2.jpg"/>
          <p:cNvPicPr>
            <a:picLocks noChangeAspect="1" noChangeArrowheads="1"/>
          </p:cNvPicPr>
          <p:nvPr/>
        </p:nvPicPr>
        <p:blipFill>
          <a:blip r:embed="rId3" cstate="print"/>
          <a:srcRect/>
          <a:stretch>
            <a:fillRect/>
          </a:stretch>
        </p:blipFill>
        <p:spPr bwMode="auto">
          <a:xfrm>
            <a:off x="0" y="2905125"/>
            <a:ext cx="9144000" cy="1895475"/>
          </a:xfrm>
          <a:prstGeom prst="rect">
            <a:avLst/>
          </a:prstGeom>
          <a:noFill/>
          <a:ln w="9525">
            <a:noFill/>
            <a:miter lim="800000"/>
            <a:headEnd/>
            <a:tailEnd/>
          </a:ln>
        </p:spPr>
      </p:pic>
      <p:pic>
        <p:nvPicPr>
          <p:cNvPr id="8196" name="Picture 2" descr="\\cern.ch\dfs\Users\s\solodko\STUDY\DB1.jpg"/>
          <p:cNvPicPr>
            <a:picLocks noChangeAspect="1" noChangeArrowheads="1"/>
          </p:cNvPicPr>
          <p:nvPr/>
        </p:nvPicPr>
        <p:blipFill>
          <a:blip r:embed="rId4" cstate="print"/>
          <a:srcRect t="3375" b="18987"/>
          <a:stretch>
            <a:fillRect/>
          </a:stretch>
        </p:blipFill>
        <p:spPr bwMode="auto">
          <a:xfrm>
            <a:off x="0" y="1219200"/>
            <a:ext cx="9144000" cy="1752600"/>
          </a:xfrm>
          <a:prstGeom prst="rect">
            <a:avLst/>
          </a:prstGeom>
          <a:noFill/>
          <a:ln w="9525">
            <a:noFill/>
            <a:miter lim="800000"/>
            <a:headEnd/>
            <a:tailEnd/>
          </a:ln>
        </p:spPr>
      </p:pic>
      <p:sp>
        <p:nvSpPr>
          <p:cNvPr id="8197" name="Slide Number Placeholder 40"/>
          <p:cNvSpPr txBox="1">
            <a:spLocks noGrp="1"/>
          </p:cNvSpPr>
          <p:nvPr/>
        </p:nvSpPr>
        <p:spPr bwMode="auto">
          <a:xfrm>
            <a:off x="8174038" y="1588"/>
            <a:ext cx="762000" cy="366712"/>
          </a:xfrm>
          <a:prstGeom prst="rect">
            <a:avLst/>
          </a:prstGeom>
          <a:noFill/>
          <a:ln w="9525">
            <a:noFill/>
            <a:miter lim="800000"/>
            <a:headEnd/>
            <a:tailEnd/>
          </a:ln>
        </p:spPr>
        <p:txBody>
          <a:bodyPr anchor="b"/>
          <a:lstStyle/>
          <a:p>
            <a:pPr algn="r"/>
            <a:fld id="{1282B016-DADF-4DF0-B705-9A75D2BF00B6}" type="slidenum">
              <a:rPr lang="en-US">
                <a:solidFill>
                  <a:srgbClr val="FFFFFF"/>
                </a:solidFill>
                <a:latin typeface="Georgia" pitchFamily="18" charset="0"/>
              </a:rPr>
              <a:pPr algn="r"/>
              <a:t>15</a:t>
            </a:fld>
            <a:endParaRPr lang="en-US">
              <a:solidFill>
                <a:srgbClr val="FFFFFF"/>
              </a:solidFill>
              <a:latin typeface="Georgia" pitchFamily="18" charset="0"/>
            </a:endParaRPr>
          </a:p>
        </p:txBody>
      </p:sp>
      <p:sp>
        <p:nvSpPr>
          <p:cNvPr id="70" name="Rectangle 69"/>
          <p:cNvSpPr/>
          <p:nvPr/>
        </p:nvSpPr>
        <p:spPr>
          <a:xfrm>
            <a:off x="304800" y="4724400"/>
            <a:ext cx="25146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sz="1600" dirty="0"/>
              <a:t>PROBE BEAM LINE</a:t>
            </a:r>
            <a:endParaRPr lang="en-US" sz="1600" dirty="0"/>
          </a:p>
        </p:txBody>
      </p:sp>
      <p:sp>
        <p:nvSpPr>
          <p:cNvPr id="6" name="Title 1"/>
          <p:cNvSpPr txBox="1">
            <a:spLocks/>
          </p:cNvSpPr>
          <p:nvPr/>
        </p:nvSpPr>
        <p:spPr>
          <a:xfrm>
            <a:off x="304800" y="0"/>
            <a:ext cx="8456612" cy="1066800"/>
          </a:xfrm>
          <a:prstGeom prst="rect">
            <a:avLst/>
          </a:prstGeom>
        </p:spPr>
        <p:txBody>
          <a:bodyPr anchor="ctr">
            <a:normAutofit/>
          </a:bodyPr>
          <a:lstStyle/>
          <a:p>
            <a:pPr fontAlgn="auto">
              <a:spcAft>
                <a:spcPts val="0"/>
              </a:spcAft>
              <a:defRPr/>
            </a:pPr>
            <a:endParaRPr lang="en-US" sz="2800" b="1" dirty="0">
              <a:solidFill>
                <a:schemeClr val="tx2"/>
              </a:solidFill>
              <a:latin typeface="+mj-lt"/>
              <a:ea typeface="+mj-ea"/>
              <a:cs typeface="+mj-cs"/>
            </a:endParaRPr>
          </a:p>
        </p:txBody>
      </p:sp>
      <p:sp>
        <p:nvSpPr>
          <p:cNvPr id="2" name="Rectangle 69"/>
          <p:cNvSpPr/>
          <p:nvPr/>
        </p:nvSpPr>
        <p:spPr>
          <a:xfrm>
            <a:off x="304800" y="1066800"/>
            <a:ext cx="25908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dirty="0">
                <a:solidFill>
                  <a:srgbClr val="FFFFFF"/>
                </a:solidFill>
                <a:latin typeface="Trebuchet MS" pitchFamily="34" charset="0"/>
              </a:rPr>
              <a:t>DRIVE BEAM </a:t>
            </a:r>
            <a:r>
              <a:rPr lang="en-GB" sz="1600" dirty="0" smtClean="0">
                <a:solidFill>
                  <a:srgbClr val="FFFFFF"/>
                </a:solidFill>
                <a:latin typeface="Trebuchet MS" pitchFamily="34" charset="0"/>
              </a:rPr>
              <a:t>LINE (opt.1)</a:t>
            </a:r>
            <a:endParaRPr lang="en-US" sz="1600" dirty="0">
              <a:solidFill>
                <a:srgbClr val="FFFFFF"/>
              </a:solidFill>
              <a:latin typeface="Trebuchet MS" pitchFamily="34" charset="0"/>
            </a:endParaRPr>
          </a:p>
        </p:txBody>
      </p:sp>
      <p:sp>
        <p:nvSpPr>
          <p:cNvPr id="11" name="Rectangle 69"/>
          <p:cNvSpPr/>
          <p:nvPr/>
        </p:nvSpPr>
        <p:spPr>
          <a:xfrm>
            <a:off x="304800" y="2971800"/>
            <a:ext cx="25908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dirty="0">
                <a:solidFill>
                  <a:srgbClr val="FFFFFF"/>
                </a:solidFill>
                <a:latin typeface="Trebuchet MS" pitchFamily="34" charset="0"/>
              </a:rPr>
              <a:t>DRIVE BEAM </a:t>
            </a:r>
            <a:r>
              <a:rPr lang="en-GB" sz="1600" dirty="0" smtClean="0">
                <a:solidFill>
                  <a:srgbClr val="FFFFFF"/>
                </a:solidFill>
                <a:latin typeface="Trebuchet MS" pitchFamily="34" charset="0"/>
              </a:rPr>
              <a:t>LINE (opt.2)</a:t>
            </a:r>
            <a:endParaRPr lang="en-US" sz="1600" dirty="0">
              <a:solidFill>
                <a:srgbClr val="FFFFFF"/>
              </a:solidFill>
              <a:latin typeface="Trebuchet MS" pitchFamily="34" charset="0"/>
            </a:endParaRPr>
          </a:p>
        </p:txBody>
      </p:sp>
      <p:sp>
        <p:nvSpPr>
          <p:cNvPr id="14" name="Title 13"/>
          <p:cNvSpPr>
            <a:spLocks noGrp="1"/>
          </p:cNvSpPr>
          <p:nvPr>
            <p:ph type="title"/>
          </p:nvPr>
        </p:nvSpPr>
        <p:spPr>
          <a:xfrm>
            <a:off x="304800" y="304800"/>
            <a:ext cx="8839200" cy="685800"/>
          </a:xfrm>
        </p:spPr>
        <p:txBody>
          <a:bodyPr/>
          <a:lstStyle/>
          <a:p>
            <a:r>
              <a:rPr lang="en-US" dirty="0" smtClean="0"/>
              <a:t>Module-CLEX/ Phase 3: type 0 module installation</a:t>
            </a:r>
            <a:endParaRPr lang="en-US" dirty="0"/>
          </a:p>
        </p:txBody>
      </p:sp>
      <p:sp>
        <p:nvSpPr>
          <p:cNvPr id="10" name="Date Placeholder 9"/>
          <p:cNvSpPr>
            <a:spLocks noGrp="1"/>
          </p:cNvSpPr>
          <p:nvPr>
            <p:ph type="dt" sz="half" idx="10"/>
          </p:nvPr>
        </p:nvSpPr>
        <p:spPr/>
        <p:txBody>
          <a:bodyPr/>
          <a:lstStyle/>
          <a:p>
            <a:pPr>
              <a:defRPr/>
            </a:pPr>
            <a:r>
              <a:rPr lang="en-US" dirty="0" smtClean="0"/>
              <a:t>G. Riddone, CTF3 coll. tech. meeting, 06.05.2010</a:t>
            </a:r>
            <a:endParaRPr lang="en-US" dirty="0"/>
          </a:p>
        </p:txBody>
      </p:sp>
      <p:sp>
        <p:nvSpPr>
          <p:cNvPr id="12" name="Slide Number Placeholder 11"/>
          <p:cNvSpPr>
            <a:spLocks noGrp="1"/>
          </p:cNvSpPr>
          <p:nvPr>
            <p:ph type="sldNum" sz="quarter" idx="12"/>
          </p:nvPr>
        </p:nvSpPr>
        <p:spPr/>
        <p:txBody>
          <a:bodyPr/>
          <a:lstStyle/>
          <a:p>
            <a:pPr>
              <a:defRPr/>
            </a:pPr>
            <a:fld id="{34FA3B75-4D07-4F6B-9539-EC02A598D390}" type="slidenum">
              <a:rPr lang="en-US" smtClean="0"/>
              <a:pPr>
                <a:defRPr/>
              </a:pPr>
              <a:t>15</a:t>
            </a:fld>
            <a:endParaRPr lang="en-US"/>
          </a:p>
        </p:txBody>
      </p:sp>
      <p:sp>
        <p:nvSpPr>
          <p:cNvPr id="15" name="TextBox 14"/>
          <p:cNvSpPr txBox="1"/>
          <p:nvPr/>
        </p:nvSpPr>
        <p:spPr>
          <a:xfrm>
            <a:off x="7939709" y="990600"/>
            <a:ext cx="1051891" cy="307777"/>
          </a:xfrm>
          <a:prstGeom prst="rect">
            <a:avLst/>
          </a:prstGeom>
          <a:noFill/>
        </p:spPr>
        <p:txBody>
          <a:bodyPr wrap="none" rtlCol="0">
            <a:spAutoFit/>
          </a:bodyPr>
          <a:lstStyle/>
          <a:p>
            <a:r>
              <a:rPr lang="en-US" sz="1400" i="1" dirty="0" smtClean="0"/>
              <a:t>A. Solodko</a:t>
            </a:r>
            <a:endParaRPr lang="en-US" sz="1400" i="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40"/>
          <p:cNvSpPr txBox="1">
            <a:spLocks noGrp="1"/>
          </p:cNvSpPr>
          <p:nvPr/>
        </p:nvSpPr>
        <p:spPr bwMode="auto">
          <a:xfrm>
            <a:off x="8174038" y="1588"/>
            <a:ext cx="762000" cy="366712"/>
          </a:xfrm>
          <a:prstGeom prst="rect">
            <a:avLst/>
          </a:prstGeom>
          <a:noFill/>
          <a:ln w="9525">
            <a:noFill/>
            <a:miter lim="800000"/>
            <a:headEnd/>
            <a:tailEnd/>
          </a:ln>
        </p:spPr>
        <p:txBody>
          <a:bodyPr anchor="b"/>
          <a:lstStyle/>
          <a:p>
            <a:pPr algn="r"/>
            <a:fld id="{89CFBD90-E4A1-42DE-A364-508959444EB3}" type="slidenum">
              <a:rPr lang="en-US">
                <a:solidFill>
                  <a:srgbClr val="FFFFFF"/>
                </a:solidFill>
                <a:latin typeface="Georgia" pitchFamily="18" charset="0"/>
              </a:rPr>
              <a:pPr algn="r"/>
              <a:t>16</a:t>
            </a:fld>
            <a:endParaRPr lang="en-US">
              <a:solidFill>
                <a:srgbClr val="FFFFFF"/>
              </a:solidFill>
              <a:latin typeface="Georgia" pitchFamily="18" charset="0"/>
            </a:endParaRPr>
          </a:p>
        </p:txBody>
      </p:sp>
      <p:sp>
        <p:nvSpPr>
          <p:cNvPr id="9" name="Title 1"/>
          <p:cNvSpPr txBox="1">
            <a:spLocks/>
          </p:cNvSpPr>
          <p:nvPr/>
        </p:nvSpPr>
        <p:spPr bwMode="auto">
          <a:xfrm>
            <a:off x="0" y="304800"/>
            <a:ext cx="82296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Autofit/>
          </a:bodyPr>
          <a:lstStyle/>
          <a:p>
            <a:pPr marL="0" marR="0" lvl="0" indent="0" algn="l" defTabSz="914400" rtl="0" eaLnBrk="1" fontAlgn="auto" latinLnBrk="0" hangingPunct="1">
              <a:lnSpc>
                <a:spcPct val="120000"/>
              </a:lnSpc>
              <a:spcBef>
                <a:spcPct val="0"/>
              </a:spcBef>
              <a:spcAft>
                <a:spcPts val="0"/>
              </a:spcAft>
              <a:buClrTx/>
              <a:buSzTx/>
              <a:buFontTx/>
              <a:buNone/>
              <a:tabLst/>
              <a:defRPr/>
            </a:pPr>
            <a:endParaRPr kumimoji="0" lang="en-US" sz="2400" b="1" i="0" u="none" strike="noStrike" kern="1200" cap="none" spc="0" normalizeH="0" baseline="0" noProof="0" dirty="0" smtClean="0">
              <a:ln>
                <a:noFill/>
              </a:ln>
              <a:solidFill>
                <a:srgbClr val="002060"/>
              </a:solidFill>
              <a:effectLst/>
              <a:uLnTx/>
              <a:uFillTx/>
              <a:latin typeface="+mn-lt"/>
              <a:ea typeface="+mj-ea"/>
              <a:cs typeface="+mj-cs"/>
            </a:endParaRPr>
          </a:p>
          <a:p>
            <a:pPr marL="0" marR="0" lvl="0" indent="0" algn="l" defTabSz="914400" rtl="0" eaLnBrk="1" fontAlgn="auto" latinLnBrk="0" hangingPunct="1">
              <a:lnSpc>
                <a:spcPct val="12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rgbClr val="002060"/>
                </a:solidFill>
                <a:effectLst/>
                <a:uLnTx/>
                <a:uFillTx/>
                <a:latin typeface="+mn-lt"/>
                <a:ea typeface="+mj-ea"/>
                <a:cs typeface="+mj-cs"/>
              </a:rPr>
              <a:t/>
            </a:r>
            <a:br>
              <a:rPr kumimoji="0" lang="en-US" sz="2400" b="0" i="0" u="none" strike="noStrike" kern="1200" cap="none" spc="0" normalizeH="0" baseline="0" noProof="0" dirty="0" smtClean="0">
                <a:ln>
                  <a:noFill/>
                </a:ln>
                <a:solidFill>
                  <a:srgbClr val="002060"/>
                </a:solidFill>
                <a:effectLst/>
                <a:uLnTx/>
                <a:uFillTx/>
                <a:latin typeface="+mn-lt"/>
                <a:ea typeface="+mj-ea"/>
                <a:cs typeface="+mj-cs"/>
              </a:rPr>
            </a:br>
            <a:endParaRPr kumimoji="0" lang="en-US" sz="2400" b="1" i="0" u="none" strike="noStrike" kern="1200" cap="none" spc="0" normalizeH="0" baseline="0" noProof="0" dirty="0">
              <a:ln>
                <a:noFill/>
              </a:ln>
              <a:solidFill>
                <a:srgbClr val="002060"/>
              </a:solidFill>
              <a:effectLst/>
              <a:uLnTx/>
              <a:uFillTx/>
              <a:latin typeface="+mn-lt"/>
              <a:ea typeface="+mj-ea"/>
              <a:cs typeface="+mj-cs"/>
            </a:endParaRPr>
          </a:p>
        </p:txBody>
      </p:sp>
      <p:pic>
        <p:nvPicPr>
          <p:cNvPr id="3075" name="Picture 3" descr="G:\Users\s\solodko\Public\INTEGRATION\CLEX\TM0\TM0.jpg"/>
          <p:cNvPicPr>
            <a:picLocks noChangeAspect="1" noChangeArrowheads="1"/>
          </p:cNvPicPr>
          <p:nvPr/>
        </p:nvPicPr>
        <p:blipFill>
          <a:blip r:embed="rId2" cstate="print"/>
          <a:srcRect t="28158" b="2737"/>
          <a:stretch>
            <a:fillRect/>
          </a:stretch>
        </p:blipFill>
        <p:spPr bwMode="auto">
          <a:xfrm>
            <a:off x="0" y="1066800"/>
            <a:ext cx="5400000" cy="2590800"/>
          </a:xfrm>
          <a:prstGeom prst="rect">
            <a:avLst/>
          </a:prstGeom>
          <a:noFill/>
        </p:spPr>
      </p:pic>
      <p:sp>
        <p:nvSpPr>
          <p:cNvPr id="7" name="Rectangle 6"/>
          <p:cNvSpPr/>
          <p:nvPr/>
        </p:nvSpPr>
        <p:spPr>
          <a:xfrm>
            <a:off x="2091722" y="3657600"/>
            <a:ext cx="4690078" cy="369332"/>
          </a:xfrm>
          <a:prstGeom prst="rect">
            <a:avLst/>
          </a:prstGeom>
        </p:spPr>
        <p:style>
          <a:lnRef idx="3">
            <a:schemeClr val="lt1"/>
          </a:lnRef>
          <a:fillRef idx="1">
            <a:schemeClr val="accent1"/>
          </a:fillRef>
          <a:effectRef idx="1">
            <a:schemeClr val="accent1"/>
          </a:effectRef>
          <a:fontRef idx="minor">
            <a:schemeClr val="lt1"/>
          </a:fontRef>
        </p:style>
        <p:txBody>
          <a:bodyPr wrap="square">
            <a:spAutoFit/>
          </a:bodyPr>
          <a:lstStyle/>
          <a:p>
            <a:pPr algn="ctr">
              <a:defRPr/>
            </a:pPr>
            <a:r>
              <a:rPr lang="en-GB" dirty="0" smtClean="0"/>
              <a:t>Test Module type 0 integration into CLEX</a:t>
            </a:r>
            <a:endParaRPr lang="en-US" dirty="0"/>
          </a:p>
        </p:txBody>
      </p:sp>
      <p:pic>
        <p:nvPicPr>
          <p:cNvPr id="3076" name="Picture 4" descr="G:\Users\s\solodko\Public\INTEGRATION\CLEX\TM0\TM0 (3).jpg"/>
          <p:cNvPicPr>
            <a:picLocks noChangeAspect="1" noChangeArrowheads="1"/>
          </p:cNvPicPr>
          <p:nvPr/>
        </p:nvPicPr>
        <p:blipFill>
          <a:blip r:embed="rId3" cstate="print"/>
          <a:srcRect t="12616" b="20101"/>
          <a:stretch>
            <a:fillRect/>
          </a:stretch>
        </p:blipFill>
        <p:spPr bwMode="auto">
          <a:xfrm>
            <a:off x="3515400" y="4114800"/>
            <a:ext cx="5400000" cy="2514600"/>
          </a:xfrm>
          <a:prstGeom prst="rect">
            <a:avLst/>
          </a:prstGeom>
          <a:noFill/>
        </p:spPr>
      </p:pic>
      <p:sp>
        <p:nvSpPr>
          <p:cNvPr id="11" name="Title 10"/>
          <p:cNvSpPr>
            <a:spLocks noGrp="1"/>
          </p:cNvSpPr>
          <p:nvPr>
            <p:ph type="title"/>
          </p:nvPr>
        </p:nvSpPr>
        <p:spPr/>
        <p:txBody>
          <a:bodyPr/>
          <a:lstStyle/>
          <a:p>
            <a:r>
              <a:rPr lang="en-US" dirty="0" smtClean="0"/>
              <a:t>CLEX/Phase 3: module integration</a:t>
            </a:r>
            <a:endParaRPr lang="en-US" dirty="0"/>
          </a:p>
        </p:txBody>
      </p:sp>
      <p:sp>
        <p:nvSpPr>
          <p:cNvPr id="8" name="Date Placeholder 7"/>
          <p:cNvSpPr>
            <a:spLocks noGrp="1"/>
          </p:cNvSpPr>
          <p:nvPr>
            <p:ph type="dt" sz="half" idx="10"/>
          </p:nvPr>
        </p:nvSpPr>
        <p:spPr/>
        <p:txBody>
          <a:bodyPr/>
          <a:lstStyle/>
          <a:p>
            <a:pPr>
              <a:defRPr/>
            </a:pPr>
            <a:r>
              <a:rPr lang="en-US" smtClean="0"/>
              <a:t>G. Riddone, CTF3 coll. tech. meeting, 06.05.2010</a:t>
            </a:r>
            <a:endParaRPr lang="en-US" dirty="0"/>
          </a:p>
        </p:txBody>
      </p:sp>
      <p:sp>
        <p:nvSpPr>
          <p:cNvPr id="10" name="Slide Number Placeholder 9"/>
          <p:cNvSpPr>
            <a:spLocks noGrp="1"/>
          </p:cNvSpPr>
          <p:nvPr>
            <p:ph type="sldNum" sz="quarter" idx="12"/>
          </p:nvPr>
        </p:nvSpPr>
        <p:spPr/>
        <p:txBody>
          <a:bodyPr/>
          <a:lstStyle/>
          <a:p>
            <a:pPr>
              <a:defRPr/>
            </a:pPr>
            <a:fld id="{34FA3B75-4D07-4F6B-9539-EC02A598D390}" type="slidenum">
              <a:rPr lang="en-US" smtClean="0"/>
              <a:pPr>
                <a:defRPr/>
              </a:pPr>
              <a:t>16</a:t>
            </a:fld>
            <a:endParaRPr lang="en-US"/>
          </a:p>
        </p:txBody>
      </p:sp>
      <p:sp>
        <p:nvSpPr>
          <p:cNvPr id="12" name="TextBox 11"/>
          <p:cNvSpPr txBox="1"/>
          <p:nvPr/>
        </p:nvSpPr>
        <p:spPr>
          <a:xfrm>
            <a:off x="7939709" y="990600"/>
            <a:ext cx="1051891" cy="307777"/>
          </a:xfrm>
          <a:prstGeom prst="rect">
            <a:avLst/>
          </a:prstGeom>
          <a:noFill/>
        </p:spPr>
        <p:txBody>
          <a:bodyPr wrap="none" rtlCol="0">
            <a:spAutoFit/>
          </a:bodyPr>
          <a:lstStyle/>
          <a:p>
            <a:r>
              <a:rPr lang="en-US" sz="1400" i="1" dirty="0" smtClean="0"/>
              <a:t>A. Solodko</a:t>
            </a:r>
            <a:endParaRPr lang="en-US" sz="1400" i="1" dirty="0"/>
          </a:p>
        </p:txBody>
      </p:sp>
      <p:pic>
        <p:nvPicPr>
          <p:cNvPr id="13" name="Picture 12" descr="DobPETS.JPG"/>
          <p:cNvPicPr>
            <a:picLocks noChangeAspect="1"/>
          </p:cNvPicPr>
          <p:nvPr/>
        </p:nvPicPr>
        <p:blipFill>
          <a:blip r:embed="rId4" cstate="print"/>
          <a:stretch>
            <a:fillRect/>
          </a:stretch>
        </p:blipFill>
        <p:spPr>
          <a:xfrm>
            <a:off x="6324600" y="1676400"/>
            <a:ext cx="2553784" cy="1639156"/>
          </a:xfrm>
          <a:prstGeom prst="rect">
            <a:avLst/>
          </a:prstGeom>
        </p:spPr>
      </p:pic>
      <p:sp>
        <p:nvSpPr>
          <p:cNvPr id="14" name="TextBox 13"/>
          <p:cNvSpPr txBox="1"/>
          <p:nvPr/>
        </p:nvSpPr>
        <p:spPr>
          <a:xfrm>
            <a:off x="6335618" y="1295400"/>
            <a:ext cx="2274982" cy="369332"/>
          </a:xfrm>
          <a:prstGeom prst="rect">
            <a:avLst/>
          </a:prstGeom>
          <a:noFill/>
        </p:spPr>
        <p:txBody>
          <a:bodyPr wrap="none" rtlCol="0">
            <a:spAutoFit/>
          </a:bodyPr>
          <a:lstStyle/>
          <a:p>
            <a:r>
              <a:rPr lang="en-US" i="1" dirty="0" smtClean="0">
                <a:solidFill>
                  <a:srgbClr val="002060"/>
                </a:solidFill>
              </a:rPr>
              <a:t>Double length PETS</a:t>
            </a:r>
            <a:endParaRPr lang="en-US" i="1" dirty="0">
              <a:solidFill>
                <a:srgbClr val="002060"/>
              </a:solidFill>
            </a:endParaRPr>
          </a:p>
        </p:txBody>
      </p:sp>
      <p:cxnSp>
        <p:nvCxnSpPr>
          <p:cNvPr id="16" name="Straight Connector 15"/>
          <p:cNvCxnSpPr>
            <a:endCxn id="13" idx="2"/>
          </p:cNvCxnSpPr>
          <p:nvPr/>
        </p:nvCxnSpPr>
        <p:spPr>
          <a:xfrm rot="5400000" flipH="1" flipV="1">
            <a:off x="6030024" y="3381532"/>
            <a:ext cx="1637444" cy="1505492"/>
          </a:xfrm>
          <a:prstGeom prst="line">
            <a:avLst/>
          </a:prstGeom>
          <a:ln w="38100">
            <a:solidFill>
              <a:schemeClr val="accent1">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228600" y="1143000"/>
            <a:ext cx="6629400" cy="5041119"/>
          </a:xfrm>
          <a:prstGeom prst="rect">
            <a:avLst/>
          </a:prstGeom>
          <a:noFill/>
          <a:ln w="9525">
            <a:noFill/>
            <a:miter lim="800000"/>
            <a:headEnd/>
            <a:tailEnd/>
          </a:ln>
        </p:spPr>
      </p:pic>
      <p:sp>
        <p:nvSpPr>
          <p:cNvPr id="41985" name="Title 1"/>
          <p:cNvSpPr>
            <a:spLocks noGrp="1"/>
          </p:cNvSpPr>
          <p:nvPr>
            <p:ph type="title"/>
          </p:nvPr>
        </p:nvSpPr>
        <p:spPr>
          <a:xfrm>
            <a:off x="0" y="0"/>
            <a:ext cx="5334000" cy="685800"/>
          </a:xfrm>
        </p:spPr>
        <p:txBody>
          <a:bodyPr/>
          <a:lstStyle/>
          <a:p>
            <a:r>
              <a:rPr lang="en-US" dirty="0" smtClean="0"/>
              <a:t>Modules-CLEX: Phase 4</a:t>
            </a:r>
          </a:p>
        </p:txBody>
      </p:sp>
      <p:sp>
        <p:nvSpPr>
          <p:cNvPr id="25602" name="Date Placeholder 8"/>
          <p:cNvSpPr>
            <a:spLocks noGrp="1"/>
          </p:cNvSpPr>
          <p:nvPr>
            <p:ph type="dt" sz="quarter" idx="10"/>
          </p:nvPr>
        </p:nvSpPr>
        <p:spPr bwMode="auto">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r>
              <a:rPr lang="en-US" smtClean="0"/>
              <a:t>G. Riddone, CTF3 coll. tech. meeting, 06.05.2010</a:t>
            </a:r>
            <a:endParaRPr lang="en-US"/>
          </a:p>
        </p:txBody>
      </p:sp>
      <p:cxnSp>
        <p:nvCxnSpPr>
          <p:cNvPr id="15" name="Straight Arrow Connector 14"/>
          <p:cNvCxnSpPr/>
          <p:nvPr/>
        </p:nvCxnSpPr>
        <p:spPr>
          <a:xfrm rot="5400000">
            <a:off x="6095603" y="761603"/>
            <a:ext cx="1371600" cy="794"/>
          </a:xfrm>
          <a:prstGeom prst="straightConnector1">
            <a:avLst/>
          </a:prstGeom>
          <a:ln w="381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pic>
        <p:nvPicPr>
          <p:cNvPr id="3075" name="Picture 3"/>
          <p:cNvPicPr>
            <a:picLocks noChangeAspect="1" noChangeArrowheads="1"/>
          </p:cNvPicPr>
          <p:nvPr/>
        </p:nvPicPr>
        <p:blipFill>
          <a:blip r:embed="rId3" cstate="print"/>
          <a:srcRect/>
          <a:stretch>
            <a:fillRect/>
          </a:stretch>
        </p:blipFill>
        <p:spPr bwMode="auto">
          <a:xfrm>
            <a:off x="6934200" y="76200"/>
            <a:ext cx="2090927" cy="1371600"/>
          </a:xfrm>
          <a:prstGeom prst="rect">
            <a:avLst/>
          </a:prstGeom>
          <a:noFill/>
          <a:ln w="9525">
            <a:noFill/>
            <a:miter lim="800000"/>
            <a:headEnd/>
            <a:tailEnd/>
          </a:ln>
        </p:spPr>
      </p:pic>
      <p:sp>
        <p:nvSpPr>
          <p:cNvPr id="16" name="Rectangle 15"/>
          <p:cNvSpPr/>
          <p:nvPr/>
        </p:nvSpPr>
        <p:spPr>
          <a:xfrm>
            <a:off x="6858000" y="685800"/>
            <a:ext cx="2209800" cy="762000"/>
          </a:xfrm>
          <a:prstGeom prst="rect">
            <a:avLst/>
          </a:prstGeom>
          <a:solidFill>
            <a:schemeClr val="accent6">
              <a:lumMod val="60000"/>
              <a:lumOff val="40000"/>
              <a:alpha val="2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Number Placeholder 7"/>
          <p:cNvSpPr>
            <a:spLocks noGrp="1"/>
          </p:cNvSpPr>
          <p:nvPr>
            <p:ph type="sldNum" sz="quarter" idx="12"/>
          </p:nvPr>
        </p:nvSpPr>
        <p:spPr/>
        <p:txBody>
          <a:bodyPr/>
          <a:lstStyle/>
          <a:p>
            <a:pPr>
              <a:defRPr/>
            </a:pPr>
            <a:fld id="{711E7597-6FFA-4D1F-876D-440CABFE5E17}" type="slidenum">
              <a:rPr lang="en-US" smtClean="0"/>
              <a:pPr>
                <a:defRPr/>
              </a:pPr>
              <a:t>17</a:t>
            </a:fld>
            <a:endParaRPr lang="en-US"/>
          </a:p>
        </p:txBody>
      </p:sp>
      <p:sp>
        <p:nvSpPr>
          <p:cNvPr id="10" name="Rectangle 9"/>
          <p:cNvSpPr/>
          <p:nvPr/>
        </p:nvSpPr>
        <p:spPr>
          <a:xfrm>
            <a:off x="5562600" y="2057400"/>
            <a:ext cx="3566160" cy="82296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en-US" sz="1600" dirty="0" smtClean="0">
                <a:latin typeface="Gill Sans MT" pitchFamily="34" charset="0"/>
              </a:rPr>
              <a:t>No modifications on the module type 0</a:t>
            </a:r>
          </a:p>
          <a:p>
            <a:r>
              <a:rPr lang="en-US" sz="1600" dirty="0" smtClean="0">
                <a:solidFill>
                  <a:srgbClr val="FF0000"/>
                </a:solidFill>
                <a:latin typeface="Gill Sans MT" pitchFamily="34" charset="0"/>
              </a:rPr>
              <a:t>Addition of new modules - type 1 and 4</a:t>
            </a:r>
          </a:p>
          <a:p>
            <a:r>
              <a:rPr lang="en-US" sz="1600" dirty="0" smtClean="0">
                <a:latin typeface="Gill Sans MT" pitchFamily="34" charset="0"/>
              </a:rPr>
              <a:t>Increase of current from 19.2 A to 22 A</a:t>
            </a:r>
            <a:endParaRPr lang="en-US" sz="1600" dirty="0">
              <a:latin typeface="Gill Sans MT" pitchFamily="34" charset="0"/>
            </a:endParaRPr>
          </a:p>
        </p:txBody>
      </p:sp>
      <p:sp>
        <p:nvSpPr>
          <p:cNvPr id="11" name="Rectangle 70"/>
          <p:cNvSpPr>
            <a:spLocks noChangeArrowheads="1"/>
          </p:cNvSpPr>
          <p:nvPr/>
        </p:nvSpPr>
        <p:spPr bwMode="auto">
          <a:xfrm>
            <a:off x="5562600" y="4648200"/>
            <a:ext cx="3127779" cy="830997"/>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a:spAutoFit/>
          </a:bodyPr>
          <a:lstStyle/>
          <a:p>
            <a:r>
              <a:rPr lang="en-US" sz="1600" dirty="0">
                <a:solidFill>
                  <a:srgbClr val="FF0000"/>
                </a:solidFill>
                <a:latin typeface="Gill Sans MT" pitchFamily="34" charset="0"/>
              </a:rPr>
              <a:t>Modification on the </a:t>
            </a:r>
            <a:r>
              <a:rPr lang="en-US" sz="1600" dirty="0" smtClean="0">
                <a:solidFill>
                  <a:srgbClr val="FF0000"/>
                </a:solidFill>
                <a:latin typeface="Gill Sans MT" pitchFamily="34" charset="0"/>
              </a:rPr>
              <a:t>module </a:t>
            </a:r>
            <a:r>
              <a:rPr lang="en-US" sz="1600" dirty="0">
                <a:solidFill>
                  <a:srgbClr val="FF0000"/>
                </a:solidFill>
                <a:latin typeface="Gill Sans MT" pitchFamily="34" charset="0"/>
              </a:rPr>
              <a:t>type 1 </a:t>
            </a:r>
            <a:endParaRPr lang="en-US" sz="1600" dirty="0" smtClean="0">
              <a:solidFill>
                <a:srgbClr val="FF0000"/>
              </a:solidFill>
              <a:latin typeface="Gill Sans MT" pitchFamily="34" charset="0"/>
            </a:endParaRPr>
          </a:p>
          <a:p>
            <a:r>
              <a:rPr lang="en-US" sz="1600" dirty="0" smtClean="0">
                <a:solidFill>
                  <a:srgbClr val="FF0000"/>
                </a:solidFill>
                <a:latin typeface="Gill Sans MT" pitchFamily="34" charset="0"/>
              </a:rPr>
              <a:t>(2 </a:t>
            </a:r>
            <a:r>
              <a:rPr lang="en-US" sz="1600" dirty="0">
                <a:solidFill>
                  <a:srgbClr val="FF0000"/>
                </a:solidFill>
                <a:latin typeface="Gill Sans MT" pitchFamily="34" charset="0"/>
              </a:rPr>
              <a:t>CLIC PETS)</a:t>
            </a:r>
          </a:p>
          <a:p>
            <a:r>
              <a:rPr lang="en-US" sz="1600" dirty="0">
                <a:latin typeface="Gill Sans MT" pitchFamily="34" charset="0"/>
              </a:rPr>
              <a:t>Needed klystrons and PC</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C:\MECHANICAL DESIGN\STUDY\STUDY\TM3\DB-3_.jpg"/>
          <p:cNvPicPr>
            <a:picLocks noChangeAspect="1" noChangeArrowheads="1"/>
          </p:cNvPicPr>
          <p:nvPr/>
        </p:nvPicPr>
        <p:blipFill>
          <a:blip r:embed="rId2" cstate="print"/>
          <a:srcRect t="13229" b="10042"/>
          <a:stretch>
            <a:fillRect/>
          </a:stretch>
        </p:blipFill>
        <p:spPr bwMode="auto">
          <a:xfrm>
            <a:off x="228600" y="1828800"/>
            <a:ext cx="8851931" cy="1676400"/>
          </a:xfrm>
          <a:prstGeom prst="rect">
            <a:avLst/>
          </a:prstGeom>
          <a:noFill/>
        </p:spPr>
      </p:pic>
      <p:sp>
        <p:nvSpPr>
          <p:cNvPr id="8197" name="Slide Number Placeholder 40"/>
          <p:cNvSpPr txBox="1">
            <a:spLocks noGrp="1"/>
          </p:cNvSpPr>
          <p:nvPr/>
        </p:nvSpPr>
        <p:spPr bwMode="auto">
          <a:xfrm>
            <a:off x="8174038" y="1588"/>
            <a:ext cx="762000" cy="366712"/>
          </a:xfrm>
          <a:prstGeom prst="rect">
            <a:avLst/>
          </a:prstGeom>
          <a:noFill/>
          <a:ln w="9525">
            <a:noFill/>
            <a:miter lim="800000"/>
            <a:headEnd/>
            <a:tailEnd/>
          </a:ln>
        </p:spPr>
        <p:txBody>
          <a:bodyPr anchor="b"/>
          <a:lstStyle/>
          <a:p>
            <a:pPr algn="r"/>
            <a:fld id="{1282B016-DADF-4DF0-B705-9A75D2BF00B6}" type="slidenum">
              <a:rPr lang="en-US">
                <a:solidFill>
                  <a:srgbClr val="FFFFFF"/>
                </a:solidFill>
                <a:latin typeface="Georgia" pitchFamily="18" charset="0"/>
              </a:rPr>
              <a:pPr algn="r"/>
              <a:t>18</a:t>
            </a:fld>
            <a:endParaRPr lang="en-US">
              <a:solidFill>
                <a:srgbClr val="FFFFFF"/>
              </a:solidFill>
              <a:latin typeface="Georgia" pitchFamily="18" charset="0"/>
            </a:endParaRPr>
          </a:p>
        </p:txBody>
      </p:sp>
      <p:sp>
        <p:nvSpPr>
          <p:cNvPr id="70" name="Rectangle 69"/>
          <p:cNvSpPr/>
          <p:nvPr/>
        </p:nvSpPr>
        <p:spPr>
          <a:xfrm>
            <a:off x="304800" y="3709393"/>
            <a:ext cx="2286000" cy="3292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sz="1600" dirty="0">
                <a:latin typeface="+mj-lt"/>
              </a:rPr>
              <a:t>PROBE BEAM LINE</a:t>
            </a:r>
            <a:endParaRPr lang="en-US" sz="1600" dirty="0">
              <a:latin typeface="+mj-lt"/>
            </a:endParaRPr>
          </a:p>
        </p:txBody>
      </p:sp>
      <p:sp>
        <p:nvSpPr>
          <p:cNvPr id="2" name="Rectangle 69"/>
          <p:cNvSpPr/>
          <p:nvPr/>
        </p:nvSpPr>
        <p:spPr>
          <a:xfrm>
            <a:off x="304800" y="1371600"/>
            <a:ext cx="18288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dirty="0">
                <a:solidFill>
                  <a:srgbClr val="FFFFFF"/>
                </a:solidFill>
                <a:latin typeface="Trebuchet MS" pitchFamily="34" charset="0"/>
              </a:rPr>
              <a:t>DRIVE BEAM </a:t>
            </a:r>
            <a:r>
              <a:rPr lang="en-GB" sz="1600" dirty="0" smtClean="0">
                <a:solidFill>
                  <a:srgbClr val="FFFFFF"/>
                </a:solidFill>
                <a:latin typeface="Trebuchet MS" pitchFamily="34" charset="0"/>
              </a:rPr>
              <a:t>LINE</a:t>
            </a:r>
            <a:endParaRPr lang="en-US" sz="1600" dirty="0">
              <a:solidFill>
                <a:srgbClr val="FFFFFF"/>
              </a:solidFill>
              <a:latin typeface="Trebuchet MS" pitchFamily="34" charset="0"/>
            </a:endParaRPr>
          </a:p>
        </p:txBody>
      </p:sp>
      <p:pic>
        <p:nvPicPr>
          <p:cNvPr id="3078" name="Picture 6" descr="C:\MECHANICAL DESIGN\STUDY\STUDY\TM3\PB-3_.jpg"/>
          <p:cNvPicPr>
            <a:picLocks noChangeAspect="1" noChangeArrowheads="1"/>
          </p:cNvPicPr>
          <p:nvPr/>
        </p:nvPicPr>
        <p:blipFill>
          <a:blip r:embed="rId3" cstate="print"/>
          <a:srcRect t="12377"/>
          <a:stretch>
            <a:fillRect/>
          </a:stretch>
        </p:blipFill>
        <p:spPr bwMode="auto">
          <a:xfrm>
            <a:off x="1371600" y="4090393"/>
            <a:ext cx="7010400" cy="1624607"/>
          </a:xfrm>
          <a:prstGeom prst="rect">
            <a:avLst/>
          </a:prstGeom>
          <a:noFill/>
        </p:spPr>
      </p:pic>
      <p:sp>
        <p:nvSpPr>
          <p:cNvPr id="9" name="Title 13"/>
          <p:cNvSpPr>
            <a:spLocks noGrp="1"/>
          </p:cNvSpPr>
          <p:nvPr>
            <p:ph type="title"/>
          </p:nvPr>
        </p:nvSpPr>
        <p:spPr/>
        <p:txBody>
          <a:bodyPr/>
          <a:lstStyle/>
          <a:p>
            <a:r>
              <a:rPr lang="en-US" dirty="0" smtClean="0"/>
              <a:t>Phase 4: module installation</a:t>
            </a:r>
            <a:endParaRPr lang="en-US" dirty="0"/>
          </a:p>
        </p:txBody>
      </p:sp>
      <p:sp>
        <p:nvSpPr>
          <p:cNvPr id="10" name="TextBox 9"/>
          <p:cNvSpPr txBox="1"/>
          <p:nvPr/>
        </p:nvSpPr>
        <p:spPr>
          <a:xfrm>
            <a:off x="7939709" y="990600"/>
            <a:ext cx="1051891" cy="307777"/>
          </a:xfrm>
          <a:prstGeom prst="rect">
            <a:avLst/>
          </a:prstGeom>
          <a:noFill/>
        </p:spPr>
        <p:txBody>
          <a:bodyPr wrap="none" rtlCol="0">
            <a:spAutoFit/>
          </a:bodyPr>
          <a:lstStyle/>
          <a:p>
            <a:r>
              <a:rPr lang="en-US" sz="1400" i="1" dirty="0" smtClean="0"/>
              <a:t>A. </a:t>
            </a:r>
            <a:r>
              <a:rPr lang="en-US" sz="1400" i="1" dirty="0" err="1" smtClean="0"/>
              <a:t>Solodko</a:t>
            </a:r>
            <a:endParaRPr lang="en-US" sz="1400" i="1"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cstate="print"/>
          <a:srcRect l="3175" t="22578" r="7925" b="23800"/>
          <a:stretch>
            <a:fillRect/>
          </a:stretch>
        </p:blipFill>
        <p:spPr bwMode="auto">
          <a:xfrm>
            <a:off x="2590800" y="3886200"/>
            <a:ext cx="6400800" cy="2895600"/>
          </a:xfrm>
          <a:prstGeom prst="rect">
            <a:avLst/>
          </a:prstGeom>
          <a:noFill/>
          <a:ln w="9525">
            <a:noFill/>
            <a:miter lim="800000"/>
            <a:headEnd/>
            <a:tailEnd/>
          </a:ln>
        </p:spPr>
      </p:pic>
      <p:pic>
        <p:nvPicPr>
          <p:cNvPr id="2050" name="Picture 2"/>
          <p:cNvPicPr>
            <a:picLocks noChangeAspect="1" noChangeArrowheads="1"/>
          </p:cNvPicPr>
          <p:nvPr/>
        </p:nvPicPr>
        <p:blipFill>
          <a:blip r:embed="rId3" cstate="print"/>
          <a:srcRect l="4233" t="21167" r="4750" b="18155"/>
          <a:stretch>
            <a:fillRect/>
          </a:stretch>
        </p:blipFill>
        <p:spPr bwMode="auto">
          <a:xfrm>
            <a:off x="0" y="957600"/>
            <a:ext cx="5715000" cy="2857500"/>
          </a:xfrm>
          <a:prstGeom prst="rect">
            <a:avLst/>
          </a:prstGeom>
          <a:noFill/>
          <a:ln w="9525">
            <a:noFill/>
            <a:miter lim="800000"/>
            <a:headEnd/>
            <a:tailEnd/>
          </a:ln>
        </p:spPr>
      </p:pic>
      <p:sp>
        <p:nvSpPr>
          <p:cNvPr id="9218" name="Slide Number Placeholder 40"/>
          <p:cNvSpPr txBox="1">
            <a:spLocks noGrp="1"/>
          </p:cNvSpPr>
          <p:nvPr/>
        </p:nvSpPr>
        <p:spPr bwMode="auto">
          <a:xfrm>
            <a:off x="8174038" y="1588"/>
            <a:ext cx="762000" cy="366712"/>
          </a:xfrm>
          <a:prstGeom prst="rect">
            <a:avLst/>
          </a:prstGeom>
          <a:noFill/>
          <a:ln w="9525">
            <a:noFill/>
            <a:miter lim="800000"/>
            <a:headEnd/>
            <a:tailEnd/>
          </a:ln>
        </p:spPr>
        <p:txBody>
          <a:bodyPr anchor="b"/>
          <a:lstStyle/>
          <a:p>
            <a:pPr algn="r"/>
            <a:fld id="{89CFBD90-E4A1-42DE-A364-508959444EB3}" type="slidenum">
              <a:rPr lang="en-US">
                <a:solidFill>
                  <a:srgbClr val="FFFFFF"/>
                </a:solidFill>
                <a:latin typeface="Georgia" pitchFamily="18" charset="0"/>
              </a:rPr>
              <a:pPr algn="r"/>
              <a:t>19</a:t>
            </a:fld>
            <a:endParaRPr lang="en-US">
              <a:solidFill>
                <a:srgbClr val="FFFFFF"/>
              </a:solidFill>
              <a:latin typeface="Georgia" pitchFamily="18" charset="0"/>
            </a:endParaRPr>
          </a:p>
        </p:txBody>
      </p:sp>
      <p:sp>
        <p:nvSpPr>
          <p:cNvPr id="7" name="Rectangle 6"/>
          <p:cNvSpPr/>
          <p:nvPr/>
        </p:nvSpPr>
        <p:spPr>
          <a:xfrm>
            <a:off x="2091722" y="3657600"/>
            <a:ext cx="4690078" cy="369332"/>
          </a:xfrm>
          <a:prstGeom prst="rect">
            <a:avLst/>
          </a:prstGeom>
        </p:spPr>
        <p:style>
          <a:lnRef idx="3">
            <a:schemeClr val="lt1"/>
          </a:lnRef>
          <a:fillRef idx="1">
            <a:schemeClr val="accent1"/>
          </a:fillRef>
          <a:effectRef idx="1">
            <a:schemeClr val="accent1"/>
          </a:effectRef>
          <a:fontRef idx="minor">
            <a:schemeClr val="lt1"/>
          </a:fontRef>
        </p:style>
        <p:txBody>
          <a:bodyPr wrap="square">
            <a:spAutoFit/>
          </a:bodyPr>
          <a:lstStyle/>
          <a:p>
            <a:pPr algn="ctr">
              <a:defRPr/>
            </a:pPr>
            <a:r>
              <a:rPr lang="en-GB" dirty="0" smtClean="0"/>
              <a:t>3 Modules integration into CLEX</a:t>
            </a:r>
            <a:endParaRPr lang="en-US" dirty="0"/>
          </a:p>
        </p:txBody>
      </p:sp>
      <p:sp>
        <p:nvSpPr>
          <p:cNvPr id="8" name="TextBox 7"/>
          <p:cNvSpPr txBox="1"/>
          <p:nvPr/>
        </p:nvSpPr>
        <p:spPr>
          <a:xfrm>
            <a:off x="7939709" y="990600"/>
            <a:ext cx="1051891" cy="307777"/>
          </a:xfrm>
          <a:prstGeom prst="rect">
            <a:avLst/>
          </a:prstGeom>
          <a:noFill/>
        </p:spPr>
        <p:txBody>
          <a:bodyPr wrap="none" rtlCol="0">
            <a:spAutoFit/>
          </a:bodyPr>
          <a:lstStyle/>
          <a:p>
            <a:r>
              <a:rPr lang="en-US" sz="1400" i="1" dirty="0" smtClean="0"/>
              <a:t>A. Solodko</a:t>
            </a:r>
            <a:endParaRPr lang="en-US" sz="1400" i="1" dirty="0"/>
          </a:p>
        </p:txBody>
      </p:sp>
      <p:sp>
        <p:nvSpPr>
          <p:cNvPr id="10" name="Title 9"/>
          <p:cNvSpPr>
            <a:spLocks noGrp="1"/>
          </p:cNvSpPr>
          <p:nvPr>
            <p:ph type="title"/>
          </p:nvPr>
        </p:nvSpPr>
        <p:spPr/>
        <p:txBody>
          <a:bodyPr/>
          <a:lstStyle/>
          <a:p>
            <a:r>
              <a:rPr lang="en-US" dirty="0" smtClean="0"/>
              <a:t>Phase 4: module integration</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r>
              <a:rPr lang="en-US" smtClean="0"/>
              <a:t>Content</a:t>
            </a:r>
          </a:p>
        </p:txBody>
      </p:sp>
      <p:sp>
        <p:nvSpPr>
          <p:cNvPr id="15362" name="Content Placeholder 2"/>
          <p:cNvSpPr>
            <a:spLocks noGrp="1"/>
          </p:cNvSpPr>
          <p:nvPr>
            <p:ph sz="quarter" idx="1"/>
          </p:nvPr>
        </p:nvSpPr>
        <p:spPr>
          <a:xfrm>
            <a:off x="457200" y="1066800"/>
            <a:ext cx="8229600" cy="4937125"/>
          </a:xfrm>
        </p:spPr>
        <p:txBody>
          <a:bodyPr/>
          <a:lstStyle/>
          <a:p>
            <a:pPr>
              <a:lnSpc>
                <a:spcPct val="150000"/>
              </a:lnSpc>
            </a:pPr>
            <a:r>
              <a:rPr lang="en-US" sz="3200" dirty="0" smtClean="0"/>
              <a:t>Introduction to module</a:t>
            </a:r>
          </a:p>
          <a:p>
            <a:pPr>
              <a:lnSpc>
                <a:spcPct val="150000"/>
              </a:lnSpc>
            </a:pPr>
            <a:r>
              <a:rPr lang="en-US" sz="3200" dirty="0" smtClean="0"/>
              <a:t>CLIC feasibility issues and motivation  </a:t>
            </a:r>
          </a:p>
          <a:p>
            <a:pPr>
              <a:lnSpc>
                <a:spcPct val="150000"/>
              </a:lnSpc>
            </a:pPr>
            <a:r>
              <a:rPr lang="en-US" sz="3200" dirty="0" smtClean="0"/>
              <a:t>Phases towards the CLEX modules</a:t>
            </a:r>
          </a:p>
          <a:p>
            <a:pPr lvl="1">
              <a:lnSpc>
                <a:spcPct val="150000"/>
              </a:lnSpc>
            </a:pPr>
            <a:r>
              <a:rPr lang="en-US" dirty="0" smtClean="0"/>
              <a:t>TBTS</a:t>
            </a:r>
          </a:p>
          <a:p>
            <a:pPr lvl="1">
              <a:lnSpc>
                <a:spcPct val="150000"/>
              </a:lnSpc>
            </a:pPr>
            <a:r>
              <a:rPr lang="en-US" dirty="0" smtClean="0"/>
              <a:t>Prototype modules in the lab (Modules-LAB)</a:t>
            </a:r>
          </a:p>
          <a:p>
            <a:pPr lvl="1">
              <a:lnSpc>
                <a:spcPct val="150000"/>
              </a:lnSpc>
            </a:pPr>
            <a:r>
              <a:rPr lang="en-US" dirty="0" smtClean="0"/>
              <a:t>Prototype modules in CLEX (Modules-CLEX)</a:t>
            </a:r>
          </a:p>
          <a:p>
            <a:pPr>
              <a:lnSpc>
                <a:spcPct val="150000"/>
              </a:lnSpc>
            </a:pPr>
            <a:r>
              <a:rPr lang="en-US" sz="3200" dirty="0" smtClean="0"/>
              <a:t>Conclusions</a:t>
            </a:r>
          </a:p>
          <a:p>
            <a:pPr lvl="1">
              <a:lnSpc>
                <a:spcPct val="150000"/>
              </a:lnSpc>
            </a:pPr>
            <a:endParaRPr lang="en-US" dirty="0" smtClean="0"/>
          </a:p>
          <a:p>
            <a:pPr lvl="1">
              <a:lnSpc>
                <a:spcPct val="150000"/>
              </a:lnSpc>
            </a:pPr>
            <a:endParaRPr lang="en-US" dirty="0" smtClean="0"/>
          </a:p>
          <a:p>
            <a:pPr lvl="1">
              <a:lnSpc>
                <a:spcPct val="150000"/>
              </a:lnSpc>
            </a:pPr>
            <a:endParaRPr lang="en-US" dirty="0" smtClean="0"/>
          </a:p>
          <a:p>
            <a:pPr lvl="1">
              <a:lnSpc>
                <a:spcPct val="150000"/>
              </a:lnSpc>
            </a:pPr>
            <a:endParaRPr lang="en-US" sz="2900" dirty="0" smtClean="0"/>
          </a:p>
        </p:txBody>
      </p:sp>
      <p:sp>
        <p:nvSpPr>
          <p:cNvPr id="4" name="Date Placeholder 3"/>
          <p:cNvSpPr>
            <a:spLocks noGrp="1"/>
          </p:cNvSpPr>
          <p:nvPr>
            <p:ph type="dt" sz="quarter" idx="10"/>
          </p:nvPr>
        </p:nvSpPr>
        <p:spPr/>
        <p:txBody>
          <a:bodyPr/>
          <a:lstStyle/>
          <a:p>
            <a:pPr>
              <a:defRPr/>
            </a:pPr>
            <a:r>
              <a:rPr lang="en-US" smtClean="0"/>
              <a:t>G. Riddone, CTF3 coll. tech. meeting, 06.05.2010</a:t>
            </a:r>
            <a:endParaRPr lang="en-US"/>
          </a:p>
        </p:txBody>
      </p:sp>
      <p:sp>
        <p:nvSpPr>
          <p:cNvPr id="5" name="Slide Number Placeholder 4"/>
          <p:cNvSpPr>
            <a:spLocks noGrp="1"/>
          </p:cNvSpPr>
          <p:nvPr>
            <p:ph type="sldNum" sz="quarter" idx="12"/>
          </p:nvPr>
        </p:nvSpPr>
        <p:spPr/>
        <p:txBody>
          <a:bodyPr/>
          <a:lstStyle/>
          <a:p>
            <a:pPr>
              <a:defRPr/>
            </a:pPr>
            <a:fld id="{89514EE6-FF0C-401D-905C-9323DF55CA2B}" type="slidenum">
              <a:rPr lang="en-US" smtClean="0"/>
              <a:pPr>
                <a:defRPr/>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schedule</a:t>
            </a:r>
            <a:endParaRPr lang="en-US" dirty="0"/>
          </a:p>
        </p:txBody>
      </p:sp>
      <p:sp>
        <p:nvSpPr>
          <p:cNvPr id="3" name="Date Placeholder 2"/>
          <p:cNvSpPr>
            <a:spLocks noGrp="1"/>
          </p:cNvSpPr>
          <p:nvPr>
            <p:ph type="dt" sz="half" idx="10"/>
          </p:nvPr>
        </p:nvSpPr>
        <p:spPr/>
        <p:txBody>
          <a:bodyPr/>
          <a:lstStyle/>
          <a:p>
            <a:pPr>
              <a:defRPr/>
            </a:pPr>
            <a:r>
              <a:rPr lang="en-US" smtClean="0"/>
              <a:t>G. Riddone, CTF3 coll. tech. meeting, 06.05.2010</a:t>
            </a:r>
            <a:endParaRPr lang="en-US" dirty="0"/>
          </a:p>
        </p:txBody>
      </p:sp>
      <p:sp>
        <p:nvSpPr>
          <p:cNvPr id="4" name="Slide Number Placeholder 3"/>
          <p:cNvSpPr>
            <a:spLocks noGrp="1"/>
          </p:cNvSpPr>
          <p:nvPr>
            <p:ph type="sldNum" sz="quarter" idx="12"/>
          </p:nvPr>
        </p:nvSpPr>
        <p:spPr/>
        <p:txBody>
          <a:bodyPr/>
          <a:lstStyle/>
          <a:p>
            <a:pPr>
              <a:defRPr/>
            </a:pPr>
            <a:fld id="{711E7597-6FFA-4D1F-876D-440CABFE5E17}" type="slidenum">
              <a:rPr lang="en-US" smtClean="0"/>
              <a:pPr>
                <a:defRPr/>
              </a:pPr>
              <a:t>20</a:t>
            </a:fld>
            <a:endParaRPr lang="en-US"/>
          </a:p>
        </p:txBody>
      </p:sp>
      <p:pic>
        <p:nvPicPr>
          <p:cNvPr id="3075" name="Picture 3"/>
          <p:cNvPicPr>
            <a:picLocks noChangeAspect="1" noChangeArrowheads="1"/>
          </p:cNvPicPr>
          <p:nvPr/>
        </p:nvPicPr>
        <p:blipFill>
          <a:blip r:embed="rId2" cstate="print"/>
          <a:srcRect/>
          <a:stretch>
            <a:fillRect/>
          </a:stretch>
        </p:blipFill>
        <p:spPr bwMode="auto">
          <a:xfrm>
            <a:off x="152400" y="1371600"/>
            <a:ext cx="8848579" cy="3886200"/>
          </a:xfrm>
          <a:prstGeom prst="rect">
            <a:avLst/>
          </a:prstGeom>
          <a:ln>
            <a:headEnd/>
            <a:tailEnd/>
          </a:ln>
        </p:spPr>
        <p:style>
          <a:lnRef idx="1">
            <a:schemeClr val="accent2"/>
          </a:lnRef>
          <a:fillRef idx="2">
            <a:schemeClr val="accent2"/>
          </a:fillRef>
          <a:effectRef idx="1">
            <a:schemeClr val="accent2"/>
          </a:effectRef>
          <a:fontRef idx="minor">
            <a:schemeClr val="dk1"/>
          </a:fontRef>
        </p:style>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p:txBody>
          <a:bodyPr/>
          <a:lstStyle/>
          <a:p>
            <a:r>
              <a:rPr lang="en-US" dirty="0" smtClean="0"/>
              <a:t>Conclusions</a:t>
            </a:r>
          </a:p>
        </p:txBody>
      </p:sp>
      <p:sp>
        <p:nvSpPr>
          <p:cNvPr id="45060" name="Content Placeholder 9"/>
          <p:cNvSpPr>
            <a:spLocks noGrp="1"/>
          </p:cNvSpPr>
          <p:nvPr>
            <p:ph sz="quarter" idx="1"/>
          </p:nvPr>
        </p:nvSpPr>
        <p:spPr>
          <a:xfrm>
            <a:off x="304800" y="1005840"/>
            <a:ext cx="8458200" cy="4937760"/>
          </a:xfrm>
        </p:spPr>
        <p:txBody>
          <a:bodyPr/>
          <a:lstStyle/>
          <a:p>
            <a:r>
              <a:rPr lang="en-US" sz="2200" dirty="0" smtClean="0"/>
              <a:t>Two-beam acceleration module is one </a:t>
            </a:r>
            <a:r>
              <a:rPr lang="en-US" sz="2200" dirty="0" smtClean="0"/>
              <a:t>of the feasibility </a:t>
            </a:r>
            <a:r>
              <a:rPr lang="en-US" sz="2200" dirty="0" smtClean="0"/>
              <a:t>issues </a:t>
            </a:r>
          </a:p>
          <a:p>
            <a:r>
              <a:rPr lang="en-US" sz="2200" dirty="0" smtClean="0"/>
              <a:t>We have established a program to address this issue, through different steps: </a:t>
            </a:r>
          </a:p>
          <a:p>
            <a:pPr lvl="1"/>
            <a:r>
              <a:rPr lang="en-US" sz="2200" dirty="0" smtClean="0"/>
              <a:t>TBTS </a:t>
            </a:r>
          </a:p>
          <a:p>
            <a:pPr lvl="1"/>
            <a:r>
              <a:rPr lang="en-US" sz="2200" dirty="0" smtClean="0"/>
              <a:t>L</a:t>
            </a:r>
            <a:r>
              <a:rPr lang="en-US" sz="2200" dirty="0" smtClean="0">
                <a:solidFill>
                  <a:srgbClr val="002060"/>
                </a:solidFill>
              </a:rPr>
              <a:t>ab (4 modules from 2010)</a:t>
            </a:r>
          </a:p>
          <a:p>
            <a:pPr lvl="1"/>
            <a:r>
              <a:rPr lang="en-US" sz="2200" dirty="0" smtClean="0">
                <a:solidFill>
                  <a:srgbClr val="002060"/>
                </a:solidFill>
              </a:rPr>
              <a:t>CLEX (3 modules from 2011) [also part of EuCARD – WP9.2 (G. Riddone /WP9.3 (A. Jeremie)) </a:t>
            </a:r>
            <a:r>
              <a:rPr lang="en-US" sz="2200" dirty="0" smtClean="0">
                <a:solidFill>
                  <a:srgbClr val="002060"/>
                </a:solidFill>
                <a:sym typeface="Wingdings" pitchFamily="2" charset="2"/>
              </a:rPr>
              <a:t> </a:t>
            </a:r>
            <a:r>
              <a:rPr lang="en-US" sz="2200" dirty="0" smtClean="0"/>
              <a:t>compact modules </a:t>
            </a:r>
            <a:r>
              <a:rPr lang="en-GB" sz="2200" dirty="0" smtClean="0"/>
              <a:t>integrating all technical systems for RF production, beam measurement and </a:t>
            </a:r>
            <a:r>
              <a:rPr lang="en-GB" sz="2200" dirty="0" smtClean="0"/>
              <a:t>acceleration</a:t>
            </a:r>
          </a:p>
          <a:p>
            <a:r>
              <a:rPr lang="en-GB" sz="2200" dirty="0" smtClean="0">
                <a:solidFill>
                  <a:srgbClr val="002060"/>
                </a:solidFill>
              </a:rPr>
              <a:t>Procurement of key components for Modules-LAB under way (girders, Q, RF structures)</a:t>
            </a:r>
            <a:endParaRPr lang="en-US" sz="2200" dirty="0" smtClean="0">
              <a:solidFill>
                <a:srgbClr val="002060"/>
              </a:solidFill>
            </a:endParaRPr>
          </a:p>
          <a:p>
            <a:r>
              <a:rPr lang="en-US" sz="2200" dirty="0" smtClean="0"/>
              <a:t>Prototype module </a:t>
            </a:r>
            <a:r>
              <a:rPr lang="en-US" sz="2200" dirty="0" smtClean="0"/>
              <a:t>design </a:t>
            </a:r>
            <a:r>
              <a:rPr lang="en-US" sz="2200" dirty="0" smtClean="0"/>
              <a:t>was frozen </a:t>
            </a:r>
            <a:r>
              <a:rPr lang="en-US" sz="2200" dirty="0" smtClean="0"/>
              <a:t>in Q1 2010 – a lot of work and limited resources:  contribution from several </a:t>
            </a:r>
            <a:r>
              <a:rPr lang="en-US" sz="2200" dirty="0" smtClean="0"/>
              <a:t>collaborators </a:t>
            </a:r>
            <a:r>
              <a:rPr lang="en-US" sz="2200" dirty="0" smtClean="0"/>
              <a:t>is essential </a:t>
            </a:r>
            <a:r>
              <a:rPr lang="en-US" sz="2200" dirty="0" smtClean="0"/>
              <a:t> </a:t>
            </a:r>
            <a:r>
              <a:rPr lang="en-US" sz="2200" dirty="0" smtClean="0">
                <a:sym typeface="Wingdings" pitchFamily="2" charset="2"/>
              </a:rPr>
              <a:t> Type 0 by end of 2010</a:t>
            </a:r>
            <a:endParaRPr lang="en-US" sz="2200" dirty="0" smtClean="0">
              <a:solidFill>
                <a:srgbClr val="FF0000"/>
              </a:solidFill>
            </a:endParaRPr>
          </a:p>
        </p:txBody>
      </p:sp>
      <p:sp>
        <p:nvSpPr>
          <p:cNvPr id="5" name="Date Placeholder 4"/>
          <p:cNvSpPr>
            <a:spLocks noGrp="1"/>
          </p:cNvSpPr>
          <p:nvPr>
            <p:ph type="dt" sz="half" idx="10"/>
          </p:nvPr>
        </p:nvSpPr>
        <p:spPr/>
        <p:txBody>
          <a:bodyPr/>
          <a:lstStyle/>
          <a:p>
            <a:pPr>
              <a:defRPr/>
            </a:pPr>
            <a:r>
              <a:rPr lang="en-US" smtClean="0"/>
              <a:t>G. Riddone, CTF3 coll. tech. meeting, 06.05.2010</a:t>
            </a:r>
            <a:endParaRPr lang="en-US"/>
          </a:p>
        </p:txBody>
      </p:sp>
      <p:sp>
        <p:nvSpPr>
          <p:cNvPr id="6" name="Slide Number Placeholder 5"/>
          <p:cNvSpPr>
            <a:spLocks noGrp="1"/>
          </p:cNvSpPr>
          <p:nvPr>
            <p:ph type="sldNum" sz="quarter" idx="12"/>
          </p:nvPr>
        </p:nvSpPr>
        <p:spPr/>
        <p:txBody>
          <a:bodyPr/>
          <a:lstStyle/>
          <a:p>
            <a:pPr>
              <a:defRPr/>
            </a:pPr>
            <a:fld id="{89514EE6-FF0C-401D-905C-9323DF55CA2B}" type="slidenum">
              <a:rPr lang="en-US" smtClean="0"/>
              <a:pPr>
                <a:defRPr/>
              </a:pPr>
              <a:t>21</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685800"/>
          </a:xfrm>
        </p:spPr>
        <p:txBody>
          <a:bodyPr/>
          <a:lstStyle/>
          <a:p>
            <a:r>
              <a:rPr lang="en-US" dirty="0" smtClean="0"/>
              <a:t>CLIC two-beam module</a:t>
            </a:r>
            <a:endParaRPr lang="en-US" dirty="0"/>
          </a:p>
        </p:txBody>
      </p:sp>
      <p:sp>
        <p:nvSpPr>
          <p:cNvPr id="3" name="Date Placeholder 2"/>
          <p:cNvSpPr>
            <a:spLocks noGrp="1"/>
          </p:cNvSpPr>
          <p:nvPr>
            <p:ph type="dt" sz="half" idx="10"/>
          </p:nvPr>
        </p:nvSpPr>
        <p:spPr/>
        <p:txBody>
          <a:bodyPr/>
          <a:lstStyle/>
          <a:p>
            <a:pPr>
              <a:defRPr/>
            </a:pPr>
            <a:r>
              <a:rPr lang="en-US" smtClean="0"/>
              <a:t>G. Riddone, CTF3 coll. tech. meeting, 06.05.2010</a:t>
            </a:r>
            <a:endParaRPr lang="en-US" dirty="0"/>
          </a:p>
        </p:txBody>
      </p:sp>
      <p:grpSp>
        <p:nvGrpSpPr>
          <p:cNvPr id="4" name="Group 3"/>
          <p:cNvGrpSpPr/>
          <p:nvPr/>
        </p:nvGrpSpPr>
        <p:grpSpPr>
          <a:xfrm>
            <a:off x="1676400" y="1143000"/>
            <a:ext cx="5620771" cy="5061345"/>
            <a:chOff x="89435" y="935510"/>
            <a:chExt cx="5620771" cy="5061345"/>
          </a:xfrm>
        </p:grpSpPr>
        <p:grpSp>
          <p:nvGrpSpPr>
            <p:cNvPr id="5" name="Group 4"/>
            <p:cNvGrpSpPr/>
            <p:nvPr/>
          </p:nvGrpSpPr>
          <p:grpSpPr>
            <a:xfrm>
              <a:off x="89435" y="935510"/>
              <a:ext cx="5549336" cy="3758738"/>
              <a:chOff x="84670" y="935510"/>
              <a:chExt cx="5549336" cy="3758738"/>
            </a:xfrm>
          </p:grpSpPr>
          <p:pic>
            <p:nvPicPr>
              <p:cNvPr id="11" name="Picture 10"/>
              <p:cNvPicPr>
                <a:picLocks noChangeAspect="1" noChangeArrowheads="1"/>
              </p:cNvPicPr>
              <p:nvPr/>
            </p:nvPicPr>
            <p:blipFill>
              <a:blip r:embed="rId2" cstate="print"/>
              <a:srcRect/>
              <a:stretch>
                <a:fillRect/>
              </a:stretch>
            </p:blipFill>
            <p:spPr bwMode="auto">
              <a:xfrm>
                <a:off x="276156" y="935510"/>
                <a:ext cx="5357850" cy="3758738"/>
              </a:xfrm>
              <a:prstGeom prst="rect">
                <a:avLst/>
              </a:prstGeom>
              <a:ln>
                <a:noFill/>
              </a:ln>
              <a:effectLst>
                <a:outerShdw blurRad="292100" dist="139700" dir="2700000" algn="tl" rotWithShape="0">
                  <a:srgbClr val="333333">
                    <a:alpha val="65000"/>
                  </a:srgbClr>
                </a:outerShdw>
              </a:effectLst>
            </p:spPr>
          </p:pic>
          <p:sp>
            <p:nvSpPr>
              <p:cNvPr id="12" name="TextBox 22"/>
              <p:cNvSpPr txBox="1"/>
              <p:nvPr/>
            </p:nvSpPr>
            <p:spPr>
              <a:xfrm>
                <a:off x="3412072" y="3970619"/>
                <a:ext cx="1854208" cy="415498"/>
              </a:xfrm>
              <a:prstGeom prst="rect">
                <a:avLst/>
              </a:prstGeom>
              <a:solidFill>
                <a:schemeClr val="accent2">
                  <a:lumMod val="40000"/>
                  <a:lumOff val="60000"/>
                </a:schemeClr>
              </a:solidFill>
              <a:ln w="6350">
                <a:solidFill>
                  <a:srgbClr val="000099"/>
                </a:solidFill>
              </a:ln>
            </p:spPr>
            <p:txBody>
              <a:bodyPr wrap="square" rtlCol="0">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spcBef>
                    <a:spcPct val="50000"/>
                  </a:spcBef>
                </a:pPr>
                <a:r>
                  <a:rPr lang="en-US" sz="1050" b="1" dirty="0" smtClean="0">
                    <a:latin typeface="Calibri" pitchFamily="34" charset="0"/>
                    <a:cs typeface="Tahoma" pitchFamily="34" charset="0"/>
                  </a:rPr>
                  <a:t>ACCELERATING  STRUCTURE</a:t>
                </a:r>
                <a:br>
                  <a:rPr lang="en-US" sz="1050" b="1" dirty="0" smtClean="0">
                    <a:latin typeface="Calibri" pitchFamily="34" charset="0"/>
                    <a:cs typeface="Tahoma" pitchFamily="34" charset="0"/>
                  </a:rPr>
                </a:br>
                <a:r>
                  <a:rPr lang="en-US" sz="1050" b="1" dirty="0" smtClean="0">
                    <a:latin typeface="Calibri" pitchFamily="34" charset="0"/>
                    <a:cs typeface="Tahoma" pitchFamily="34" charset="0"/>
                  </a:rPr>
                  <a:t>+100 MV/m, 64 MW</a:t>
                </a:r>
                <a:endParaRPr lang="en-US" sz="1050" b="1" dirty="0">
                  <a:latin typeface="Calibri" pitchFamily="34" charset="0"/>
                  <a:cs typeface="Tahoma" pitchFamily="34" charset="0"/>
                </a:endParaRPr>
              </a:p>
            </p:txBody>
          </p:sp>
          <p:sp>
            <p:nvSpPr>
              <p:cNvPr id="13" name="Text Box 9"/>
              <p:cNvSpPr txBox="1">
                <a:spLocks noChangeArrowheads="1"/>
              </p:cNvSpPr>
              <p:nvPr/>
            </p:nvSpPr>
            <p:spPr bwMode="auto">
              <a:xfrm>
                <a:off x="84670" y="2265433"/>
                <a:ext cx="1446663" cy="415498"/>
              </a:xfrm>
              <a:prstGeom prst="rect">
                <a:avLst/>
              </a:prstGeom>
              <a:solidFill>
                <a:schemeClr val="accent2">
                  <a:lumMod val="40000"/>
                  <a:lumOff val="60000"/>
                </a:schemeClr>
              </a:solidFill>
              <a:ln w="6350">
                <a:solidFill>
                  <a:srgbClr val="000099"/>
                </a:solidFill>
              </a:ln>
            </p:spPr>
            <p:txBody>
              <a:bodyPr wrap="square" rtlCol="0">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spcBef>
                    <a:spcPct val="50000"/>
                  </a:spcBef>
                </a:pPr>
                <a:r>
                  <a:rPr lang="en-US" sz="1050" b="1" dirty="0" smtClean="0">
                    <a:latin typeface="Calibri" pitchFamily="34" charset="0"/>
                    <a:cs typeface="Tahoma" pitchFamily="34" charset="0"/>
                  </a:rPr>
                  <a:t>PETS</a:t>
                </a:r>
                <a:br>
                  <a:rPr lang="en-US" sz="1050" b="1" dirty="0" smtClean="0">
                    <a:latin typeface="Calibri" pitchFamily="34" charset="0"/>
                    <a:cs typeface="Tahoma" pitchFamily="34" charset="0"/>
                  </a:rPr>
                </a:br>
                <a:r>
                  <a:rPr lang="en-US" sz="1050" b="1" dirty="0" smtClean="0">
                    <a:latin typeface="Calibri" pitchFamily="34" charset="0"/>
                    <a:cs typeface="Tahoma" pitchFamily="34" charset="0"/>
                  </a:rPr>
                  <a:t>-6.5 </a:t>
                </a:r>
                <a:r>
                  <a:rPr lang="en-US" sz="1050" b="1" dirty="0">
                    <a:latin typeface="Calibri" pitchFamily="34" charset="0"/>
                    <a:cs typeface="Tahoma" pitchFamily="34" charset="0"/>
                  </a:rPr>
                  <a:t>MV/m, 136 </a:t>
                </a:r>
                <a:r>
                  <a:rPr lang="en-US" sz="1050" b="1" dirty="0" smtClean="0">
                    <a:latin typeface="Calibri" pitchFamily="34" charset="0"/>
                    <a:cs typeface="Tahoma" pitchFamily="34" charset="0"/>
                  </a:rPr>
                  <a:t>MW</a:t>
                </a:r>
                <a:endParaRPr lang="en-US" sz="1050" b="1" dirty="0">
                  <a:latin typeface="Calibri" pitchFamily="34" charset="0"/>
                  <a:cs typeface="Tahoma" pitchFamily="34" charset="0"/>
                </a:endParaRPr>
              </a:p>
            </p:txBody>
          </p:sp>
        </p:grpSp>
        <p:grpSp>
          <p:nvGrpSpPr>
            <p:cNvPr id="6" name="Group 5"/>
            <p:cNvGrpSpPr/>
            <p:nvPr/>
          </p:nvGrpSpPr>
          <p:grpSpPr>
            <a:xfrm>
              <a:off x="147606" y="5076829"/>
              <a:ext cx="5562600" cy="920026"/>
              <a:chOff x="-438739" y="5078942"/>
              <a:chExt cx="5562600" cy="920026"/>
            </a:xfrm>
          </p:grpSpPr>
          <p:sp>
            <p:nvSpPr>
              <p:cNvPr id="7" name="Rectangle 6"/>
              <p:cNvSpPr/>
              <p:nvPr/>
            </p:nvSpPr>
            <p:spPr>
              <a:xfrm>
                <a:off x="-438739" y="5157791"/>
                <a:ext cx="1434573" cy="738664"/>
              </a:xfrm>
              <a:prstGeom prst="rect">
                <a:avLst/>
              </a:prstGeom>
              <a:gradFill>
                <a:gsLst>
                  <a:gs pos="0">
                    <a:srgbClr val="FFEFD1"/>
                  </a:gs>
                  <a:gs pos="64999">
                    <a:srgbClr val="F0EBD5"/>
                  </a:gs>
                  <a:gs pos="100000">
                    <a:srgbClr val="D1C39F"/>
                  </a:gs>
                </a:gsLst>
                <a:lin ang="16200000" scaled="0"/>
              </a:gradFill>
              <a:ln w="12700">
                <a:solidFill>
                  <a:schemeClr val="accent5"/>
                </a:solidFill>
              </a:ln>
            </p:spPr>
            <p:style>
              <a:lnRef idx="1">
                <a:schemeClr val="accent5"/>
              </a:lnRef>
              <a:fillRef idx="2">
                <a:schemeClr val="accent5"/>
              </a:fillRef>
              <a:effectRef idx="1">
                <a:schemeClr val="accent5"/>
              </a:effectRef>
              <a:fontRef idx="minor">
                <a:schemeClr val="dk1"/>
              </a:fontRef>
            </p:style>
            <p:txBody>
              <a:bodyPr wrap="square" rtlCol="0">
                <a:spAutoFit/>
              </a:bodyPr>
              <a:lstStyle>
                <a:defPPr>
                  <a:defRPr lang="en-US"/>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algn="ctr"/>
                <a:r>
                  <a:rPr lang="en-US" sz="1400" b="1" dirty="0" smtClean="0">
                    <a:solidFill>
                      <a:schemeClr val="dk1"/>
                    </a:solidFill>
                    <a:latin typeface="Arial Narrow" pitchFamily="34" charset="0"/>
                  </a:rPr>
                  <a:t>NUMBER OF</a:t>
                </a:r>
                <a:br>
                  <a:rPr lang="en-US" sz="1400" b="1" dirty="0" smtClean="0">
                    <a:solidFill>
                      <a:schemeClr val="dk1"/>
                    </a:solidFill>
                    <a:latin typeface="Arial Narrow" pitchFamily="34" charset="0"/>
                  </a:rPr>
                </a:br>
                <a:r>
                  <a:rPr lang="en-US" sz="1400" b="1" dirty="0" smtClean="0">
                    <a:solidFill>
                      <a:schemeClr val="dk1"/>
                    </a:solidFill>
                    <a:latin typeface="Arial Narrow" pitchFamily="34" charset="0"/>
                  </a:rPr>
                  <a:t>CLIC MODULES</a:t>
                </a:r>
                <a:endParaRPr lang="en-US" sz="1400" b="1" dirty="0" smtClean="0">
                  <a:latin typeface="Arial Narrow" pitchFamily="34" charset="0"/>
                </a:endParaRPr>
              </a:p>
              <a:p>
                <a:pPr algn="ctr"/>
                <a:r>
                  <a:rPr lang="en-US" sz="1400" b="1" dirty="0" smtClean="0">
                    <a:solidFill>
                      <a:schemeClr val="dk1"/>
                    </a:solidFill>
                    <a:latin typeface="Arial Narrow" pitchFamily="34" charset="0"/>
                  </a:rPr>
                  <a:t>20924</a:t>
                </a:r>
              </a:p>
            </p:txBody>
          </p:sp>
          <p:sp>
            <p:nvSpPr>
              <p:cNvPr id="8" name="Rectangle 7"/>
              <p:cNvSpPr/>
              <p:nvPr/>
            </p:nvSpPr>
            <p:spPr>
              <a:xfrm>
                <a:off x="3323861" y="5157791"/>
                <a:ext cx="1800000" cy="738664"/>
              </a:xfrm>
              <a:prstGeom prst="rect">
                <a:avLst/>
              </a:prstGeom>
              <a:gradFill>
                <a:gsLst>
                  <a:gs pos="0">
                    <a:srgbClr val="FFEFD1"/>
                  </a:gs>
                  <a:gs pos="64999">
                    <a:srgbClr val="F0EBD5"/>
                  </a:gs>
                  <a:gs pos="100000">
                    <a:srgbClr val="D1C39F"/>
                  </a:gs>
                </a:gsLst>
                <a:lin ang="16200000" scaled="0"/>
              </a:gradFill>
              <a:ln w="12700">
                <a:solidFill>
                  <a:schemeClr val="accent5"/>
                </a:solidFill>
              </a:ln>
            </p:spPr>
            <p:style>
              <a:lnRef idx="1">
                <a:schemeClr val="accent5"/>
              </a:lnRef>
              <a:fillRef idx="2">
                <a:schemeClr val="accent5"/>
              </a:fillRef>
              <a:effectRef idx="1">
                <a:schemeClr val="accent5"/>
              </a:effectRef>
              <a:fontRef idx="minor">
                <a:schemeClr val="dk1"/>
              </a:fontRef>
            </p:style>
            <p:txBody>
              <a:bodyPr wrap="square" rtlCol="0">
                <a:spAutoFit/>
              </a:bodyPr>
              <a:lstStyle>
                <a:defPPr>
                  <a:defRPr lang="en-US"/>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r>
                  <a:rPr lang="en-US" sz="1400" b="1" dirty="0" smtClean="0">
                    <a:solidFill>
                      <a:schemeClr val="dk1"/>
                    </a:solidFill>
                    <a:latin typeface="Arial Narrow" pitchFamily="34" charset="0"/>
                  </a:rPr>
                  <a:t>QUADRUPOLES: </a:t>
                </a:r>
              </a:p>
              <a:p>
                <a:r>
                  <a:rPr lang="en-US" sz="1400" b="1" dirty="0" smtClean="0">
                    <a:solidFill>
                      <a:schemeClr val="dk1"/>
                    </a:solidFill>
                    <a:latin typeface="Arial Narrow" pitchFamily="34" charset="0"/>
                  </a:rPr>
                  <a:t>Main Beam – 3992</a:t>
                </a:r>
              </a:p>
              <a:p>
                <a:r>
                  <a:rPr lang="en-US" sz="1400" b="1" dirty="0" smtClean="0">
                    <a:latin typeface="Arial Narrow" pitchFamily="34" charset="0"/>
                  </a:rPr>
                  <a:t>Drive Beam </a:t>
                </a:r>
                <a:r>
                  <a:rPr lang="en-US" sz="1400" b="1" dirty="0" smtClean="0">
                    <a:solidFill>
                      <a:schemeClr val="tx1"/>
                    </a:solidFill>
                    <a:latin typeface="Arial Narrow" pitchFamily="34" charset="0"/>
                  </a:rPr>
                  <a:t>– 41848</a:t>
                </a:r>
              </a:p>
            </p:txBody>
          </p:sp>
          <p:sp>
            <p:nvSpPr>
              <p:cNvPr id="9" name="Rectangle 8"/>
              <p:cNvSpPr/>
              <p:nvPr/>
            </p:nvSpPr>
            <p:spPr>
              <a:xfrm>
                <a:off x="1313858" y="5078942"/>
                <a:ext cx="1800000" cy="523220"/>
              </a:xfrm>
              <a:prstGeom prst="rect">
                <a:avLst/>
              </a:prstGeom>
              <a:gradFill>
                <a:gsLst>
                  <a:gs pos="0">
                    <a:srgbClr val="FFEFD1"/>
                  </a:gs>
                  <a:gs pos="64999">
                    <a:srgbClr val="F0EBD5"/>
                  </a:gs>
                  <a:gs pos="100000">
                    <a:srgbClr val="D1C39F"/>
                  </a:gs>
                </a:gsLst>
                <a:lin ang="16200000" scaled="0"/>
              </a:gradFill>
              <a:ln w="12700">
                <a:solidFill>
                  <a:schemeClr val="accent5"/>
                </a:solidFill>
              </a:ln>
            </p:spPr>
            <p:style>
              <a:lnRef idx="1">
                <a:schemeClr val="accent5"/>
              </a:lnRef>
              <a:fillRef idx="2">
                <a:schemeClr val="accent5"/>
              </a:fillRef>
              <a:effectRef idx="1">
                <a:schemeClr val="accent5"/>
              </a:effectRef>
              <a:fontRef idx="minor">
                <a:schemeClr val="dk1"/>
              </a:fontRef>
            </p:style>
            <p:txBody>
              <a:bodyPr wrap="square" rtlCol="0">
                <a:spAutoFit/>
              </a:bodyPr>
              <a:lstStyle>
                <a:defPPr>
                  <a:defRPr lang="en-US"/>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r>
                  <a:rPr lang="en-US" sz="1400" b="1" dirty="0" smtClean="0">
                    <a:latin typeface="Arial Narrow" pitchFamily="34" charset="0"/>
                  </a:rPr>
                  <a:t>ACCELERATING </a:t>
                </a:r>
              </a:p>
              <a:p>
                <a:r>
                  <a:rPr lang="en-US" sz="1400" b="1" dirty="0" smtClean="0">
                    <a:latin typeface="Arial Narrow" pitchFamily="34" charset="0"/>
                  </a:rPr>
                  <a:t>STRUCTURES - 142812</a:t>
                </a:r>
              </a:p>
            </p:txBody>
          </p:sp>
          <p:sp>
            <p:nvSpPr>
              <p:cNvPr id="10" name="Rectangle 9"/>
              <p:cNvSpPr/>
              <p:nvPr/>
            </p:nvSpPr>
            <p:spPr>
              <a:xfrm>
                <a:off x="1313861" y="5691191"/>
                <a:ext cx="1800000" cy="307777"/>
              </a:xfrm>
              <a:prstGeom prst="rect">
                <a:avLst/>
              </a:prstGeom>
              <a:gradFill>
                <a:gsLst>
                  <a:gs pos="0">
                    <a:srgbClr val="FFEFD1"/>
                  </a:gs>
                  <a:gs pos="64999">
                    <a:srgbClr val="F0EBD5"/>
                  </a:gs>
                  <a:gs pos="100000">
                    <a:srgbClr val="D1C39F"/>
                  </a:gs>
                </a:gsLst>
                <a:lin ang="16200000" scaled="0"/>
              </a:gradFill>
              <a:ln w="12700">
                <a:solidFill>
                  <a:schemeClr val="accent5"/>
                </a:solidFill>
              </a:ln>
            </p:spPr>
            <p:style>
              <a:lnRef idx="1">
                <a:schemeClr val="accent5"/>
              </a:lnRef>
              <a:fillRef idx="2">
                <a:schemeClr val="accent5"/>
              </a:fillRef>
              <a:effectRef idx="1">
                <a:schemeClr val="accent5"/>
              </a:effectRef>
              <a:fontRef idx="minor">
                <a:schemeClr val="dk1"/>
              </a:fontRef>
            </p:style>
            <p:txBody>
              <a:bodyPr wrap="square" rtlCol="0">
                <a:spAutoFit/>
              </a:bodyPr>
              <a:lstStyle>
                <a:defPPr>
                  <a:defRPr lang="en-US"/>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r>
                  <a:rPr lang="en-US" sz="1400" b="1" dirty="0" smtClean="0">
                    <a:solidFill>
                      <a:schemeClr val="tx1"/>
                    </a:solidFill>
                    <a:latin typeface="Arial Narrow" pitchFamily="34" charset="0"/>
                  </a:rPr>
                  <a:t>PETS - 71406</a:t>
                </a:r>
              </a:p>
            </p:txBody>
          </p:sp>
        </p:grpSp>
      </p:grpSp>
      <p:sp>
        <p:nvSpPr>
          <p:cNvPr id="14" name="Slide Number Placeholder 13"/>
          <p:cNvSpPr>
            <a:spLocks noGrp="1"/>
          </p:cNvSpPr>
          <p:nvPr>
            <p:ph type="sldNum" sz="quarter" idx="12"/>
          </p:nvPr>
        </p:nvSpPr>
        <p:spPr/>
        <p:txBody>
          <a:bodyPr/>
          <a:lstStyle/>
          <a:p>
            <a:pPr>
              <a:defRPr/>
            </a:pPr>
            <a:fld id="{711E7597-6FFA-4D1F-876D-440CABFE5E17}" type="slidenum">
              <a:rPr lang="en-US" smtClean="0"/>
              <a:pPr>
                <a:defRPr/>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 feasibility issues</a:t>
            </a:r>
            <a:endParaRPr lang="en-US" dirty="0"/>
          </a:p>
        </p:txBody>
      </p:sp>
      <p:sp>
        <p:nvSpPr>
          <p:cNvPr id="4" name="Date Placeholder 3"/>
          <p:cNvSpPr>
            <a:spLocks noGrp="1"/>
          </p:cNvSpPr>
          <p:nvPr>
            <p:ph type="dt" sz="half" idx="10"/>
          </p:nvPr>
        </p:nvSpPr>
        <p:spPr/>
        <p:txBody>
          <a:bodyPr/>
          <a:lstStyle/>
          <a:p>
            <a:pPr>
              <a:defRPr/>
            </a:pPr>
            <a:r>
              <a:rPr lang="en-US" smtClean="0"/>
              <a:t>G. Riddone, CTF3 coll. tech. meeting, 06.05.2010</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228600" y="1295400"/>
            <a:ext cx="5257800" cy="4919677"/>
          </a:xfrm>
          <a:prstGeom prst="rect">
            <a:avLst/>
          </a:prstGeom>
          <a:noFill/>
          <a:ln w="9525">
            <a:noFill/>
            <a:miter lim="800000"/>
            <a:headEnd/>
            <a:tailEnd/>
          </a:ln>
        </p:spPr>
      </p:pic>
      <p:sp>
        <p:nvSpPr>
          <p:cNvPr id="6" name="Rectangle 5"/>
          <p:cNvSpPr/>
          <p:nvPr/>
        </p:nvSpPr>
        <p:spPr>
          <a:xfrm>
            <a:off x="990600" y="4419600"/>
            <a:ext cx="4495800" cy="381000"/>
          </a:xfrm>
          <a:prstGeom prst="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6172200" y="2956679"/>
            <a:ext cx="2667000" cy="313932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dirty="0" smtClean="0"/>
              <a:t>Demonstration of novel scheme of two beam acceleration in compact modules integrating all technical systems for RF production, beam measurement and acceleration including alignment, stabilisation and vacuum at their nominal parameters.</a:t>
            </a:r>
            <a:endParaRPr lang="en-US" i="1" dirty="0" smtClean="0"/>
          </a:p>
        </p:txBody>
      </p:sp>
      <p:sp>
        <p:nvSpPr>
          <p:cNvPr id="9" name="Right Arrow 8"/>
          <p:cNvSpPr/>
          <p:nvPr/>
        </p:nvSpPr>
        <p:spPr>
          <a:xfrm>
            <a:off x="5562600" y="4343400"/>
            <a:ext cx="533400" cy="533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9"/>
          <p:cNvSpPr>
            <a:spLocks noGrp="1"/>
          </p:cNvSpPr>
          <p:nvPr>
            <p:ph type="sldNum" sz="quarter" idx="12"/>
          </p:nvPr>
        </p:nvSpPr>
        <p:spPr/>
        <p:txBody>
          <a:bodyPr/>
          <a:lstStyle/>
          <a:p>
            <a:pPr>
              <a:defRPr/>
            </a:pPr>
            <a:fld id="{711E7597-6FFA-4D1F-876D-440CABFE5E17}" type="slidenum">
              <a:rPr lang="en-US" smtClean="0"/>
              <a:pPr>
                <a:defRPr/>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85800"/>
          </a:xfrm>
        </p:spPr>
        <p:txBody>
          <a:bodyPr/>
          <a:lstStyle/>
          <a:p>
            <a:r>
              <a:rPr lang="en-US" dirty="0" smtClean="0"/>
              <a:t>Steps towards two-beam acceleration modules </a:t>
            </a:r>
            <a:endParaRPr lang="en-US" dirty="0"/>
          </a:p>
        </p:txBody>
      </p:sp>
      <p:sp>
        <p:nvSpPr>
          <p:cNvPr id="3" name="Date Placeholder 2"/>
          <p:cNvSpPr>
            <a:spLocks noGrp="1"/>
          </p:cNvSpPr>
          <p:nvPr>
            <p:ph type="dt" sz="half" idx="10"/>
          </p:nvPr>
        </p:nvSpPr>
        <p:spPr/>
        <p:txBody>
          <a:bodyPr/>
          <a:lstStyle/>
          <a:p>
            <a:pPr>
              <a:defRPr/>
            </a:pPr>
            <a:r>
              <a:rPr lang="en-US" smtClean="0"/>
              <a:t>G. Riddone, CTF3 coll. tech. meeting, 06.05.2010</a:t>
            </a:r>
            <a:endParaRPr lang="en-US" dirty="0"/>
          </a:p>
        </p:txBody>
      </p:sp>
      <p:sp>
        <p:nvSpPr>
          <p:cNvPr id="4" name="Rounded Rectangle 3"/>
          <p:cNvSpPr/>
          <p:nvPr/>
        </p:nvSpPr>
        <p:spPr>
          <a:xfrm>
            <a:off x="381000" y="1438870"/>
            <a:ext cx="2362200" cy="990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Two-beam test stand (PETS and ac. structures)</a:t>
            </a:r>
            <a:endParaRPr lang="en-US" dirty="0"/>
          </a:p>
        </p:txBody>
      </p:sp>
      <p:sp>
        <p:nvSpPr>
          <p:cNvPr id="5" name="Rounded Rectangle 4"/>
          <p:cNvSpPr/>
          <p:nvPr/>
        </p:nvSpPr>
        <p:spPr>
          <a:xfrm>
            <a:off x="381000" y="2886670"/>
            <a:ext cx="2362200" cy="990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Prototype modules in LAB</a:t>
            </a:r>
            <a:endParaRPr lang="en-US" dirty="0"/>
          </a:p>
        </p:txBody>
      </p:sp>
      <p:sp>
        <p:nvSpPr>
          <p:cNvPr id="6" name="Rounded Rectangle 5"/>
          <p:cNvSpPr/>
          <p:nvPr/>
        </p:nvSpPr>
        <p:spPr>
          <a:xfrm>
            <a:off x="381000" y="4648200"/>
            <a:ext cx="2362200" cy="990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Prototype modules in CLEX</a:t>
            </a:r>
            <a:endParaRPr lang="en-US" dirty="0"/>
          </a:p>
        </p:txBody>
      </p:sp>
      <p:sp>
        <p:nvSpPr>
          <p:cNvPr id="7" name="TextBox 6"/>
          <p:cNvSpPr txBox="1"/>
          <p:nvPr/>
        </p:nvSpPr>
        <p:spPr>
          <a:xfrm>
            <a:off x="3505200" y="1219200"/>
            <a:ext cx="5029200" cy="923330"/>
          </a:xfrm>
          <a:prstGeom prst="rect">
            <a:avLst/>
          </a:prstGeom>
          <a:noFill/>
        </p:spPr>
        <p:txBody>
          <a:bodyPr wrap="square" rtlCol="0">
            <a:spAutoFit/>
          </a:bodyPr>
          <a:lstStyle/>
          <a:p>
            <a:r>
              <a:rPr lang="en-US" dirty="0" smtClean="0">
                <a:solidFill>
                  <a:srgbClr val="002060"/>
                </a:solidFill>
                <a:latin typeface="+mn-lt"/>
              </a:rPr>
              <a:t>Demonstration of the two-beam acceleration with one PETS and one accelerating structure at nominal parameters in CLEX</a:t>
            </a:r>
            <a:endParaRPr lang="en-US" dirty="0">
              <a:solidFill>
                <a:srgbClr val="002060"/>
              </a:solidFill>
              <a:latin typeface="+mn-lt"/>
            </a:endParaRPr>
          </a:p>
        </p:txBody>
      </p:sp>
      <p:sp>
        <p:nvSpPr>
          <p:cNvPr id="8" name="TextBox 7"/>
          <p:cNvSpPr txBox="1"/>
          <p:nvPr/>
        </p:nvSpPr>
        <p:spPr>
          <a:xfrm>
            <a:off x="3505200" y="2590800"/>
            <a:ext cx="5029200" cy="1477328"/>
          </a:xfrm>
          <a:prstGeom prst="rect">
            <a:avLst/>
          </a:prstGeom>
          <a:noFill/>
        </p:spPr>
        <p:txBody>
          <a:bodyPr wrap="square" rtlCol="0">
            <a:spAutoFit/>
          </a:bodyPr>
          <a:lstStyle/>
          <a:p>
            <a:r>
              <a:rPr lang="en-US" dirty="0" smtClean="0">
                <a:solidFill>
                  <a:srgbClr val="002060"/>
                </a:solidFill>
                <a:latin typeface="+mn-lt"/>
              </a:rPr>
              <a:t>Demonstration of the two-beam module design. This implies the assembly and integration of all </a:t>
            </a:r>
            <a:r>
              <a:rPr lang="en-US" dirty="0" smtClean="0">
                <a:solidFill>
                  <a:srgbClr val="002060"/>
                </a:solidFill>
                <a:latin typeface="+mn-lt"/>
              </a:rPr>
              <a:t>components and technical </a:t>
            </a:r>
            <a:r>
              <a:rPr lang="en-US" dirty="0" smtClean="0">
                <a:solidFill>
                  <a:srgbClr val="002060"/>
                </a:solidFill>
                <a:latin typeface="+mn-lt"/>
              </a:rPr>
              <a:t>systems, such as RF, magnet, vacuum, alignment and stabilization, in the very compact 2-m long two-beam module</a:t>
            </a:r>
            <a:endParaRPr lang="en-US" dirty="0">
              <a:solidFill>
                <a:srgbClr val="002060"/>
              </a:solidFill>
              <a:latin typeface="+mn-lt"/>
            </a:endParaRPr>
          </a:p>
        </p:txBody>
      </p:sp>
      <p:sp>
        <p:nvSpPr>
          <p:cNvPr id="9" name="TextBox 8"/>
          <p:cNvSpPr txBox="1"/>
          <p:nvPr/>
        </p:nvSpPr>
        <p:spPr>
          <a:xfrm>
            <a:off x="3505200" y="4419600"/>
            <a:ext cx="5029200" cy="1754326"/>
          </a:xfrm>
          <a:prstGeom prst="rect">
            <a:avLst/>
          </a:prstGeom>
          <a:noFill/>
        </p:spPr>
        <p:txBody>
          <a:bodyPr wrap="square" rtlCol="0">
            <a:spAutoFit/>
          </a:bodyPr>
          <a:lstStyle/>
          <a:p>
            <a:r>
              <a:rPr lang="en-US" dirty="0" smtClean="0">
                <a:solidFill>
                  <a:srgbClr val="002060"/>
                </a:solidFill>
                <a:latin typeface="+mn-lt"/>
              </a:rPr>
              <a:t>Demonstration of the two-beam acceleration with two-beam modules in CLEX</a:t>
            </a:r>
          </a:p>
          <a:p>
            <a:r>
              <a:rPr lang="en-US" dirty="0" smtClean="0">
                <a:solidFill>
                  <a:srgbClr val="002060"/>
                </a:solidFill>
                <a:latin typeface="+mn-lt"/>
              </a:rPr>
              <a:t>Address other feasibility issues in an integrated approach</a:t>
            </a:r>
          </a:p>
          <a:p>
            <a:pPr marL="0" lvl="1"/>
            <a:r>
              <a:rPr lang="en-US" dirty="0" smtClean="0">
                <a:solidFill>
                  <a:srgbClr val="002060"/>
                </a:solidFill>
                <a:latin typeface="+mn-lt"/>
              </a:rPr>
              <a:t>Industrialization and mass production study</a:t>
            </a:r>
          </a:p>
          <a:p>
            <a:endParaRPr lang="en-US" dirty="0" smtClean="0">
              <a:solidFill>
                <a:srgbClr val="002060"/>
              </a:solidFill>
              <a:latin typeface="+mn-lt"/>
            </a:endParaRPr>
          </a:p>
        </p:txBody>
      </p:sp>
      <p:sp>
        <p:nvSpPr>
          <p:cNvPr id="10" name="Striped Right Arrow 9"/>
          <p:cNvSpPr/>
          <p:nvPr/>
        </p:nvSpPr>
        <p:spPr>
          <a:xfrm>
            <a:off x="2819400" y="1667470"/>
            <a:ext cx="609600" cy="45720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triped Right Arrow 10"/>
          <p:cNvSpPr/>
          <p:nvPr/>
        </p:nvSpPr>
        <p:spPr>
          <a:xfrm>
            <a:off x="2819400" y="3115270"/>
            <a:ext cx="609600" cy="45720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triped Right Arrow 11"/>
          <p:cNvSpPr/>
          <p:nvPr/>
        </p:nvSpPr>
        <p:spPr>
          <a:xfrm>
            <a:off x="2819400" y="4876800"/>
            <a:ext cx="609600" cy="45720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lide Number Placeholder 12"/>
          <p:cNvSpPr>
            <a:spLocks noGrp="1"/>
          </p:cNvSpPr>
          <p:nvPr>
            <p:ph type="sldNum" sz="quarter" idx="12"/>
          </p:nvPr>
        </p:nvSpPr>
        <p:spPr/>
        <p:txBody>
          <a:bodyPr/>
          <a:lstStyle/>
          <a:p>
            <a:pPr>
              <a:defRPr/>
            </a:pPr>
            <a:fld id="{711E7597-6FFA-4D1F-876D-440CABFE5E17}" type="slidenum">
              <a:rPr lang="en-US" smtClean="0"/>
              <a:pPr>
                <a:defRPr/>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ed Rectangle 16"/>
          <p:cNvSpPr/>
          <p:nvPr/>
        </p:nvSpPr>
        <p:spPr>
          <a:xfrm>
            <a:off x="304800" y="1371600"/>
            <a:ext cx="6984000" cy="1440000"/>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p>
        </p:txBody>
      </p:sp>
      <p:sp>
        <p:nvSpPr>
          <p:cNvPr id="33793" name="Title 1"/>
          <p:cNvSpPr>
            <a:spLocks noGrp="1"/>
          </p:cNvSpPr>
          <p:nvPr>
            <p:ph type="title"/>
          </p:nvPr>
        </p:nvSpPr>
        <p:spPr/>
        <p:txBody>
          <a:bodyPr/>
          <a:lstStyle/>
          <a:p>
            <a:r>
              <a:rPr lang="en-US" dirty="0" smtClean="0"/>
              <a:t>Two-beam modules - Strategy</a:t>
            </a:r>
          </a:p>
        </p:txBody>
      </p:sp>
      <p:sp>
        <p:nvSpPr>
          <p:cNvPr id="16386" name="Date Placeholder 2"/>
          <p:cNvSpPr>
            <a:spLocks noGrp="1"/>
          </p:cNvSpPr>
          <p:nvPr>
            <p:ph type="dt" sz="quarter" idx="10"/>
          </p:nvPr>
        </p:nvSpPr>
        <p:spPr bwMode="auto">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r>
              <a:rPr lang="en-US" smtClean="0"/>
              <a:t>G. Riddone, CTF3 coll. tech. meeting, 06.05.2010</a:t>
            </a:r>
            <a:endParaRPr lang="en-US"/>
          </a:p>
        </p:txBody>
      </p:sp>
      <p:sp>
        <p:nvSpPr>
          <p:cNvPr id="5" name="Content Placeholder 4"/>
          <p:cNvSpPr>
            <a:spLocks noGrp="1"/>
          </p:cNvSpPr>
          <p:nvPr>
            <p:ph sz="quarter" idx="1"/>
          </p:nvPr>
        </p:nvSpPr>
        <p:spPr>
          <a:xfrm>
            <a:off x="457200" y="4435475"/>
            <a:ext cx="3146425" cy="1645920"/>
          </a:xfrm>
        </p:spPr>
        <p:style>
          <a:lnRef idx="1">
            <a:schemeClr val="accent1"/>
          </a:lnRef>
          <a:fillRef idx="2">
            <a:schemeClr val="accent1"/>
          </a:fillRef>
          <a:effectRef idx="1">
            <a:schemeClr val="accent1"/>
          </a:effectRef>
          <a:fontRef idx="minor">
            <a:schemeClr val="dk1"/>
          </a:fontRef>
        </p:style>
        <p:txBody>
          <a:bodyPr>
            <a:normAutofit/>
          </a:bodyPr>
          <a:lstStyle/>
          <a:p>
            <a:pPr marL="0" indent="0" algn="ctr">
              <a:lnSpc>
                <a:spcPct val="90000"/>
              </a:lnSpc>
              <a:buFont typeface="Wingdings 3" pitchFamily="18" charset="2"/>
              <a:buNone/>
              <a:defRPr/>
            </a:pPr>
            <a:r>
              <a:rPr lang="en-US" sz="2000" dirty="0" smtClean="0">
                <a:solidFill>
                  <a:srgbClr val="002060"/>
                </a:solidFill>
              </a:rPr>
              <a:t>CLIC Modules (LAB)</a:t>
            </a:r>
            <a:br>
              <a:rPr lang="en-US" sz="2000" dirty="0" smtClean="0">
                <a:solidFill>
                  <a:srgbClr val="002060"/>
                </a:solidFill>
              </a:rPr>
            </a:br>
            <a:r>
              <a:rPr lang="en-US" sz="2000" dirty="0" smtClean="0">
                <a:solidFill>
                  <a:srgbClr val="002060"/>
                </a:solidFill>
              </a:rPr>
              <a:t>(</a:t>
            </a:r>
            <a:r>
              <a:rPr lang="en-US" sz="2000" i="1" dirty="0" smtClean="0">
                <a:solidFill>
                  <a:srgbClr val="002060"/>
                </a:solidFill>
              </a:rPr>
              <a:t>as much as possible close to CLIC modules</a:t>
            </a:r>
            <a:r>
              <a:rPr lang="en-US" sz="2000" dirty="0" smtClean="0">
                <a:solidFill>
                  <a:srgbClr val="002060"/>
                </a:solidFill>
              </a:rPr>
              <a:t>)</a:t>
            </a:r>
          </a:p>
          <a:p>
            <a:pPr marL="0" indent="0" algn="ctr">
              <a:lnSpc>
                <a:spcPct val="90000"/>
              </a:lnSpc>
              <a:buFont typeface="Wingdings 3" pitchFamily="18" charset="2"/>
              <a:buNone/>
              <a:defRPr/>
            </a:pPr>
            <a:endParaRPr lang="en-US" sz="2000" dirty="0" smtClean="0">
              <a:solidFill>
                <a:srgbClr val="002060"/>
              </a:solidFill>
            </a:endParaRPr>
          </a:p>
          <a:p>
            <a:pPr marL="0" indent="0" algn="ctr">
              <a:lnSpc>
                <a:spcPct val="90000"/>
              </a:lnSpc>
              <a:buFont typeface="Wingdings 3" pitchFamily="18" charset="2"/>
              <a:buNone/>
              <a:defRPr/>
            </a:pPr>
            <a:r>
              <a:rPr lang="en-US" sz="2000" dirty="0" smtClean="0">
                <a:solidFill>
                  <a:srgbClr val="002060"/>
                </a:solidFill>
              </a:rPr>
              <a:t>4 modules:  2010-2011</a:t>
            </a:r>
          </a:p>
          <a:p>
            <a:pPr marL="0" indent="0" algn="ctr">
              <a:lnSpc>
                <a:spcPct val="90000"/>
              </a:lnSpc>
              <a:defRPr/>
            </a:pPr>
            <a:endParaRPr lang="en-US" sz="2000" dirty="0" smtClean="0">
              <a:solidFill>
                <a:srgbClr val="000000"/>
              </a:solidFill>
            </a:endParaRPr>
          </a:p>
          <a:p>
            <a:pPr marL="0" indent="0" algn="ctr">
              <a:lnSpc>
                <a:spcPct val="90000"/>
              </a:lnSpc>
              <a:defRPr/>
            </a:pPr>
            <a:endParaRPr lang="en-US" sz="2000" dirty="0" smtClean="0">
              <a:solidFill>
                <a:srgbClr val="000000"/>
              </a:solidFill>
            </a:endParaRPr>
          </a:p>
          <a:p>
            <a:pPr marL="0" indent="0" algn="ctr">
              <a:lnSpc>
                <a:spcPct val="90000"/>
              </a:lnSpc>
              <a:defRPr/>
            </a:pPr>
            <a:endParaRPr lang="en-US" sz="2000" dirty="0" smtClean="0">
              <a:solidFill>
                <a:srgbClr val="000000"/>
              </a:solidFill>
            </a:endParaRPr>
          </a:p>
          <a:p>
            <a:pPr marL="0" indent="0" algn="ctr">
              <a:lnSpc>
                <a:spcPct val="90000"/>
              </a:lnSpc>
              <a:defRPr/>
            </a:pPr>
            <a:endParaRPr lang="en-US" sz="2000" dirty="0" smtClean="0">
              <a:solidFill>
                <a:srgbClr val="000000"/>
              </a:solidFill>
            </a:endParaRPr>
          </a:p>
          <a:p>
            <a:pPr marL="0" indent="0" algn="ctr">
              <a:lnSpc>
                <a:spcPct val="90000"/>
              </a:lnSpc>
              <a:defRPr/>
            </a:pPr>
            <a:endParaRPr lang="en-US" sz="2000" dirty="0" smtClean="0">
              <a:solidFill>
                <a:srgbClr val="000000"/>
              </a:solidFill>
            </a:endParaRPr>
          </a:p>
        </p:txBody>
      </p:sp>
      <p:sp>
        <p:nvSpPr>
          <p:cNvPr id="8" name="Rectangle 7"/>
          <p:cNvSpPr/>
          <p:nvPr/>
        </p:nvSpPr>
        <p:spPr>
          <a:xfrm>
            <a:off x="5346700" y="4425950"/>
            <a:ext cx="3492500" cy="1631216"/>
          </a:xfrm>
          <a:prstGeom prst="rect">
            <a:avLst/>
          </a:prstGeom>
        </p:spPr>
        <p:style>
          <a:lnRef idx="1">
            <a:schemeClr val="accent1"/>
          </a:lnRef>
          <a:fillRef idx="2">
            <a:schemeClr val="accent1"/>
          </a:fillRef>
          <a:effectRef idx="1">
            <a:schemeClr val="accent1"/>
          </a:effectRef>
          <a:fontRef idx="minor">
            <a:schemeClr val="dk1"/>
          </a:fontRef>
        </p:style>
        <p:txBody>
          <a:bodyPr lIns="0" rIns="0">
            <a:spAutoFit/>
          </a:bodyPr>
          <a:lstStyle/>
          <a:p>
            <a:pPr algn="ctr">
              <a:defRPr/>
            </a:pPr>
            <a:r>
              <a:rPr lang="en-US" sz="2000" dirty="0" smtClean="0">
                <a:solidFill>
                  <a:srgbClr val="002060"/>
                </a:solidFill>
              </a:rPr>
              <a:t>CLIC Modules (CLEX) </a:t>
            </a:r>
            <a:endParaRPr lang="en-US" sz="2000" dirty="0">
              <a:solidFill>
                <a:srgbClr val="002060"/>
              </a:solidFill>
            </a:endParaRPr>
          </a:p>
          <a:p>
            <a:pPr algn="ctr">
              <a:defRPr/>
            </a:pPr>
            <a:r>
              <a:rPr lang="en-US" sz="2000" dirty="0">
                <a:solidFill>
                  <a:srgbClr val="002060"/>
                </a:solidFill>
              </a:rPr>
              <a:t>(</a:t>
            </a:r>
            <a:r>
              <a:rPr lang="en-US" sz="2000" dirty="0" err="1">
                <a:solidFill>
                  <a:srgbClr val="002060"/>
                </a:solidFill>
              </a:rPr>
              <a:t>Eucard</a:t>
            </a:r>
            <a:r>
              <a:rPr lang="en-US" sz="2000" dirty="0">
                <a:solidFill>
                  <a:srgbClr val="002060"/>
                </a:solidFill>
              </a:rPr>
              <a:t> – </a:t>
            </a:r>
            <a:r>
              <a:rPr lang="en-US" sz="2000" dirty="0" err="1">
                <a:solidFill>
                  <a:srgbClr val="002060"/>
                </a:solidFill>
              </a:rPr>
              <a:t>NCLinac</a:t>
            </a:r>
            <a:r>
              <a:rPr lang="en-US" sz="2000" dirty="0">
                <a:solidFill>
                  <a:srgbClr val="002060"/>
                </a:solidFill>
              </a:rPr>
              <a:t> –WP9.2/9.3) </a:t>
            </a:r>
            <a:endParaRPr lang="en-US" sz="2000" dirty="0" smtClean="0">
              <a:solidFill>
                <a:srgbClr val="002060"/>
              </a:solidFill>
            </a:endParaRPr>
          </a:p>
          <a:p>
            <a:pPr algn="ctr">
              <a:defRPr/>
            </a:pPr>
            <a:r>
              <a:rPr lang="en-US" sz="2000" dirty="0" smtClean="0">
                <a:solidFill>
                  <a:srgbClr val="002060"/>
                </a:solidFill>
              </a:rPr>
              <a:t>(</a:t>
            </a:r>
            <a:r>
              <a:rPr lang="en-US" sz="2000" i="1" dirty="0">
                <a:solidFill>
                  <a:srgbClr val="002060"/>
                </a:solidFill>
              </a:rPr>
              <a:t>to be adapted to </a:t>
            </a:r>
            <a:r>
              <a:rPr lang="en-US" sz="2000" i="1" dirty="0" smtClean="0">
                <a:solidFill>
                  <a:srgbClr val="002060"/>
                </a:solidFill>
              </a:rPr>
              <a:t>test infrastructures</a:t>
            </a:r>
            <a:r>
              <a:rPr lang="en-US" sz="2000" dirty="0" smtClean="0">
                <a:solidFill>
                  <a:srgbClr val="002060"/>
                </a:solidFill>
              </a:rPr>
              <a:t>)</a:t>
            </a:r>
          </a:p>
          <a:p>
            <a:pPr algn="ctr">
              <a:defRPr/>
            </a:pPr>
            <a:r>
              <a:rPr lang="en-US" sz="2000" dirty="0" smtClean="0">
                <a:solidFill>
                  <a:srgbClr val="002060"/>
                </a:solidFill>
              </a:rPr>
              <a:t>3 modules:  2010-2012</a:t>
            </a:r>
            <a:endParaRPr lang="en-US" sz="2000" dirty="0">
              <a:solidFill>
                <a:srgbClr val="002060"/>
              </a:solidFill>
            </a:endParaRPr>
          </a:p>
        </p:txBody>
      </p:sp>
      <p:sp>
        <p:nvSpPr>
          <p:cNvPr id="11" name="Content Placeholder 4"/>
          <p:cNvSpPr txBox="1">
            <a:spLocks/>
          </p:cNvSpPr>
          <p:nvPr/>
        </p:nvSpPr>
        <p:spPr>
          <a:xfrm>
            <a:off x="1828800" y="3505200"/>
            <a:ext cx="5715000" cy="457200"/>
          </a:xfrm>
          <a:prstGeom prst="rect">
            <a:avLst/>
          </a:prstGeom>
        </p:spPr>
        <p:style>
          <a:lnRef idx="1">
            <a:schemeClr val="accent2"/>
          </a:lnRef>
          <a:fillRef idx="2">
            <a:schemeClr val="accent2"/>
          </a:fillRef>
          <a:effectRef idx="1">
            <a:schemeClr val="accent2"/>
          </a:effectRef>
          <a:fontRef idx="minor">
            <a:schemeClr val="dk1"/>
          </a:fontRef>
        </p:style>
        <p:txBody>
          <a:bodyPr>
            <a:normAutofit/>
          </a:bodyPr>
          <a:lstStyle/>
          <a:p>
            <a:pPr algn="ctr">
              <a:spcBef>
                <a:spcPts val="600"/>
              </a:spcBef>
              <a:buClr>
                <a:schemeClr val="accent1"/>
              </a:buClr>
              <a:buSzPct val="76000"/>
              <a:buFont typeface="Wingdings 3" pitchFamily="18" charset="2"/>
              <a:buNone/>
              <a:defRPr/>
            </a:pPr>
            <a:r>
              <a:rPr lang="en-US" sz="2400" dirty="0" smtClean="0">
                <a:solidFill>
                  <a:schemeClr val="tx1"/>
                </a:solidFill>
              </a:rPr>
              <a:t>CLIC PROTOTYPE MODULES</a:t>
            </a:r>
            <a:endParaRPr lang="en-US" sz="2400" dirty="0">
              <a:solidFill>
                <a:schemeClr val="tx1"/>
              </a:solidFill>
            </a:endParaRPr>
          </a:p>
          <a:p>
            <a:pPr algn="ctr">
              <a:spcBef>
                <a:spcPts val="600"/>
              </a:spcBef>
              <a:buClr>
                <a:schemeClr val="accent1"/>
              </a:buClr>
              <a:buSzPct val="76000"/>
              <a:buFont typeface="Wingdings 3" pitchFamily="18" charset="2"/>
              <a:buChar char=""/>
              <a:defRPr/>
            </a:pPr>
            <a:endParaRPr lang="en-US" sz="2400" dirty="0">
              <a:solidFill>
                <a:schemeClr val="tx1"/>
              </a:solidFill>
            </a:endParaRPr>
          </a:p>
        </p:txBody>
      </p:sp>
      <p:sp>
        <p:nvSpPr>
          <p:cNvPr id="12" name="Left-Right-Up Arrow 11"/>
          <p:cNvSpPr/>
          <p:nvPr/>
        </p:nvSpPr>
        <p:spPr>
          <a:xfrm>
            <a:off x="3663950" y="4114800"/>
            <a:ext cx="1593850" cy="1371600"/>
          </a:xfrm>
          <a:prstGeom prst="leftRightUpArrow">
            <a:avLst/>
          </a:prstGeom>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ounded Rectangle 8"/>
          <p:cNvSpPr/>
          <p:nvPr/>
        </p:nvSpPr>
        <p:spPr>
          <a:xfrm>
            <a:off x="381000" y="1828800"/>
            <a:ext cx="1524000" cy="7620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dirty="0" smtClean="0">
                <a:solidFill>
                  <a:srgbClr val="002060"/>
                </a:solidFill>
              </a:rPr>
              <a:t>RF structures</a:t>
            </a:r>
            <a:endParaRPr lang="en-US" dirty="0">
              <a:solidFill>
                <a:srgbClr val="002060"/>
              </a:solidFill>
            </a:endParaRPr>
          </a:p>
        </p:txBody>
      </p:sp>
      <p:sp>
        <p:nvSpPr>
          <p:cNvPr id="14" name="Rounded Rectangle 13"/>
          <p:cNvSpPr/>
          <p:nvPr/>
        </p:nvSpPr>
        <p:spPr>
          <a:xfrm>
            <a:off x="2209800" y="1828800"/>
            <a:ext cx="1524000" cy="7620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2060"/>
                </a:solidFill>
              </a:rPr>
              <a:t>Pre-alignment</a:t>
            </a:r>
            <a:endParaRPr lang="en-US" dirty="0">
              <a:solidFill>
                <a:srgbClr val="002060"/>
              </a:solidFill>
            </a:endParaRPr>
          </a:p>
        </p:txBody>
      </p:sp>
      <p:sp>
        <p:nvSpPr>
          <p:cNvPr id="15" name="Rounded Rectangle 14"/>
          <p:cNvSpPr/>
          <p:nvPr/>
        </p:nvSpPr>
        <p:spPr>
          <a:xfrm>
            <a:off x="3962400" y="1828800"/>
            <a:ext cx="1524000" cy="7620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rgbClr val="002060"/>
                </a:solidFill>
              </a:rPr>
              <a:t>Stabilisation</a:t>
            </a:r>
            <a:endParaRPr lang="en-US" dirty="0">
              <a:solidFill>
                <a:srgbClr val="002060"/>
              </a:solidFill>
            </a:endParaRPr>
          </a:p>
        </p:txBody>
      </p:sp>
      <p:sp>
        <p:nvSpPr>
          <p:cNvPr id="16" name="Rounded Rectangle 15"/>
          <p:cNvSpPr/>
          <p:nvPr/>
        </p:nvSpPr>
        <p:spPr>
          <a:xfrm>
            <a:off x="5638800" y="1828800"/>
            <a:ext cx="1524000" cy="7620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2060"/>
                </a:solidFill>
              </a:rPr>
              <a:t>Vacuum</a:t>
            </a:r>
            <a:endParaRPr lang="en-US" dirty="0">
              <a:solidFill>
                <a:srgbClr val="002060"/>
              </a:solidFill>
            </a:endParaRPr>
          </a:p>
        </p:txBody>
      </p:sp>
      <p:sp>
        <p:nvSpPr>
          <p:cNvPr id="18" name="TextBox 17"/>
          <p:cNvSpPr txBox="1"/>
          <p:nvPr/>
        </p:nvSpPr>
        <p:spPr>
          <a:xfrm>
            <a:off x="2743200" y="1371600"/>
            <a:ext cx="1959191" cy="400110"/>
          </a:xfrm>
          <a:prstGeom prst="rect">
            <a:avLst/>
          </a:prstGeom>
          <a:noFill/>
        </p:spPr>
        <p:txBody>
          <a:bodyPr wrap="none" rtlCol="0">
            <a:spAutoFit/>
          </a:bodyPr>
          <a:lstStyle/>
          <a:p>
            <a:r>
              <a:rPr lang="en-US" sz="2000" dirty="0" smtClean="0">
                <a:latin typeface="+mn-lt"/>
              </a:rPr>
              <a:t>Stand-alone tests</a:t>
            </a:r>
            <a:endParaRPr lang="en-US" sz="2000" dirty="0">
              <a:latin typeface="+mn-lt"/>
            </a:endParaRPr>
          </a:p>
        </p:txBody>
      </p:sp>
      <p:sp>
        <p:nvSpPr>
          <p:cNvPr id="19" name="Down Arrow 18"/>
          <p:cNvSpPr/>
          <p:nvPr/>
        </p:nvSpPr>
        <p:spPr>
          <a:xfrm>
            <a:off x="4191000" y="2895600"/>
            <a:ext cx="533400" cy="457200"/>
          </a:xfrm>
          <a:prstGeom prst="downArrow">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US"/>
          </a:p>
        </p:txBody>
      </p:sp>
      <p:sp>
        <p:nvSpPr>
          <p:cNvPr id="20" name="Slide Number Placeholder 19"/>
          <p:cNvSpPr>
            <a:spLocks noGrp="1"/>
          </p:cNvSpPr>
          <p:nvPr>
            <p:ph type="sldNum" sz="quarter" idx="12"/>
          </p:nvPr>
        </p:nvSpPr>
        <p:spPr/>
        <p:txBody>
          <a:bodyPr/>
          <a:lstStyle/>
          <a:p>
            <a:pPr>
              <a:defRPr/>
            </a:pPr>
            <a:fld id="{89514EE6-FF0C-401D-905C-9323DF55CA2B}" type="slidenum">
              <a:rPr lang="en-US" smtClean="0"/>
              <a:pPr>
                <a:defRPr/>
              </a:pPr>
              <a:t>6</a:t>
            </a:fld>
            <a:endParaRPr lang="en-US"/>
          </a:p>
        </p:txBody>
      </p:sp>
      <p:sp>
        <p:nvSpPr>
          <p:cNvPr id="21" name="Rounded Rectangle 20"/>
          <p:cNvSpPr/>
          <p:nvPr/>
        </p:nvSpPr>
        <p:spPr>
          <a:xfrm>
            <a:off x="7467600" y="1371600"/>
            <a:ext cx="1524000" cy="14400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2060"/>
                </a:solidFill>
              </a:rPr>
              <a:t>TBTS</a:t>
            </a:r>
            <a:endParaRPr lang="en-US" dirty="0">
              <a:solidFill>
                <a:srgbClr val="002060"/>
              </a:solidFill>
            </a:endParaRPr>
          </a:p>
        </p:txBody>
      </p:sp>
      <p:sp>
        <p:nvSpPr>
          <p:cNvPr id="22" name="Down Arrow 21"/>
          <p:cNvSpPr/>
          <p:nvPr/>
        </p:nvSpPr>
        <p:spPr>
          <a:xfrm rot="2090566">
            <a:off x="7016992" y="2930789"/>
            <a:ext cx="533400" cy="457200"/>
          </a:xfrm>
          <a:prstGeom prst="downArrow">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linds(horizontal)">
                                      <p:cBhvr>
                                        <p:cTn id="7" dur="500"/>
                                        <p:tgtEl>
                                          <p:spTgt spid="17"/>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linds(horizontal)">
                                      <p:cBhvr>
                                        <p:cTn id="10" dur="500"/>
                                        <p:tgtEl>
                                          <p:spTgt spid="9"/>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blinds(horizontal)">
                                      <p:cBhvr>
                                        <p:cTn id="13" dur="500"/>
                                        <p:tgtEl>
                                          <p:spTgt spid="14"/>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blinds(horizontal)">
                                      <p:cBhvr>
                                        <p:cTn id="16" dur="500"/>
                                        <p:tgtEl>
                                          <p:spTgt spid="15"/>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blinds(horizontal)">
                                      <p:cBhvr>
                                        <p:cTn id="19" dur="500"/>
                                        <p:tgtEl>
                                          <p:spTgt spid="16"/>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blinds(horizontal)">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blinds(horizontal)">
                                      <p:cBhvr>
                                        <p:cTn id="27" dur="500"/>
                                        <p:tgtEl>
                                          <p:spTgt spid="21"/>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blinds(horizontal)">
                                      <p:cBhvr>
                                        <p:cTn id="32" dur="500"/>
                                        <p:tgtEl>
                                          <p:spTgt spid="11"/>
                                        </p:tgtEl>
                                      </p:cBhvr>
                                    </p:animEffect>
                                  </p:childTnLst>
                                </p:cTn>
                              </p:par>
                              <p:par>
                                <p:cTn id="33" presetID="3" presetClass="entr" presetSubtype="1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blinds(horizontal)">
                                      <p:cBhvr>
                                        <p:cTn id="35" dur="500"/>
                                        <p:tgtEl>
                                          <p:spTgt spid="19"/>
                                        </p:tgtEl>
                                      </p:cBhvr>
                                    </p:animEffect>
                                  </p:childTnLst>
                                </p:cTn>
                              </p:par>
                              <p:par>
                                <p:cTn id="36" presetID="3" presetClass="entr" presetSubtype="10" fill="hold" grpId="0" nodeType="with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blinds(horizontal)">
                                      <p:cBhvr>
                                        <p:cTn id="38" dur="500"/>
                                        <p:tgtEl>
                                          <p:spTgt spid="22"/>
                                        </p:tgtEl>
                                      </p:cBhvr>
                                    </p:animEffect>
                                  </p:childTnLst>
                                </p:cTn>
                              </p:par>
                            </p:childTnLst>
                          </p:cTn>
                        </p:par>
                      </p:childTnLst>
                    </p:cTn>
                  </p:par>
                  <p:par>
                    <p:cTn id="39" fill="hold">
                      <p:stCondLst>
                        <p:cond delay="indefinite"/>
                      </p:stCondLst>
                      <p:childTnLst>
                        <p:par>
                          <p:cTn id="40" fill="hold">
                            <p:stCondLst>
                              <p:cond delay="0"/>
                            </p:stCondLst>
                            <p:childTnLst>
                              <p:par>
                                <p:cTn id="41" presetID="3" presetClass="entr" presetSubtype="1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blinds(horizontal)">
                                      <p:cBhvr>
                                        <p:cTn id="43" dur="500"/>
                                        <p:tgtEl>
                                          <p:spTgt spid="12"/>
                                        </p:tgtEl>
                                      </p:cBhvr>
                                    </p:animEffect>
                                  </p:childTnLst>
                                </p:cTn>
                              </p:par>
                              <p:par>
                                <p:cTn id="44" presetID="3" presetClass="entr" presetSubtype="10" fill="hold" grpId="0" nodeType="withEffect">
                                  <p:stCondLst>
                                    <p:cond delay="0"/>
                                  </p:stCondLst>
                                  <p:childTnLst>
                                    <p:set>
                                      <p:cBhvr>
                                        <p:cTn id="45" dur="1" fill="hold">
                                          <p:stCondLst>
                                            <p:cond delay="0"/>
                                          </p:stCondLst>
                                        </p:cTn>
                                        <p:tgtEl>
                                          <p:spTgt spid="5">
                                            <p:bg/>
                                          </p:spTgt>
                                        </p:tgtEl>
                                        <p:attrNameLst>
                                          <p:attrName>style.visibility</p:attrName>
                                        </p:attrNameLst>
                                      </p:cBhvr>
                                      <p:to>
                                        <p:strVal val="visible"/>
                                      </p:to>
                                    </p:set>
                                    <p:animEffect transition="in" filter="blinds(horizontal)">
                                      <p:cBhvr>
                                        <p:cTn id="46" dur="500"/>
                                        <p:tgtEl>
                                          <p:spTgt spid="5">
                                            <p:bg/>
                                          </p:spTgt>
                                        </p:tgtEl>
                                      </p:cBhvr>
                                    </p:animEffect>
                                  </p:childTnLst>
                                </p:cTn>
                              </p:par>
                              <p:par>
                                <p:cTn id="47" presetID="3" presetClass="entr" presetSubtype="10" fill="hold" grpId="0" nodeType="withEffect">
                                  <p:stCondLst>
                                    <p:cond delay="0"/>
                                  </p:stCondLst>
                                  <p:childTnLst>
                                    <p:set>
                                      <p:cBhvr>
                                        <p:cTn id="48" dur="1" fill="hold">
                                          <p:stCondLst>
                                            <p:cond delay="0"/>
                                          </p:stCondLst>
                                        </p:cTn>
                                        <p:tgtEl>
                                          <p:spTgt spid="5">
                                            <p:txEl>
                                              <p:pRg st="0" end="0"/>
                                            </p:txEl>
                                          </p:spTgt>
                                        </p:tgtEl>
                                        <p:attrNameLst>
                                          <p:attrName>style.visibility</p:attrName>
                                        </p:attrNameLst>
                                      </p:cBhvr>
                                      <p:to>
                                        <p:strVal val="visible"/>
                                      </p:to>
                                    </p:set>
                                    <p:animEffect transition="in" filter="blinds(horizontal)">
                                      <p:cBhvr>
                                        <p:cTn id="49" dur="500"/>
                                        <p:tgtEl>
                                          <p:spTgt spid="5">
                                            <p:txEl>
                                              <p:pRg st="0" end="0"/>
                                            </p:txEl>
                                          </p:spTgt>
                                        </p:tgtEl>
                                      </p:cBhvr>
                                    </p:animEffect>
                                  </p:childTnLst>
                                </p:cTn>
                              </p:par>
                              <p:par>
                                <p:cTn id="50" presetID="3" presetClass="entr" presetSubtype="10" fill="hold" grpId="0" nodeType="withEffect">
                                  <p:stCondLst>
                                    <p:cond delay="0"/>
                                  </p:stCondLst>
                                  <p:childTnLst>
                                    <p:set>
                                      <p:cBhvr>
                                        <p:cTn id="51" dur="1" fill="hold">
                                          <p:stCondLst>
                                            <p:cond delay="0"/>
                                          </p:stCondLst>
                                        </p:cTn>
                                        <p:tgtEl>
                                          <p:spTgt spid="5">
                                            <p:txEl>
                                              <p:pRg st="2" end="2"/>
                                            </p:txEl>
                                          </p:spTgt>
                                        </p:tgtEl>
                                        <p:attrNameLst>
                                          <p:attrName>style.visibility</p:attrName>
                                        </p:attrNameLst>
                                      </p:cBhvr>
                                      <p:to>
                                        <p:strVal val="visible"/>
                                      </p:to>
                                    </p:set>
                                    <p:animEffect transition="in" filter="blinds(horizontal)">
                                      <p:cBhvr>
                                        <p:cTn id="52" dur="500"/>
                                        <p:tgtEl>
                                          <p:spTgt spid="5">
                                            <p:txEl>
                                              <p:pRg st="2" end="2"/>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blinds(horizontal)">
                                      <p:cBhvr>
                                        <p:cTn id="5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5" grpId="0" build="p" animBg="1"/>
      <p:bldP spid="8" grpId="0" animBg="1"/>
      <p:bldP spid="11" grpId="0" animBg="1"/>
      <p:bldP spid="12" grpId="0" animBg="1"/>
      <p:bldP spid="9" grpId="0" animBg="1"/>
      <p:bldP spid="14" grpId="0" animBg="1"/>
      <p:bldP spid="15" grpId="0" animBg="1"/>
      <p:bldP spid="16" grpId="0" animBg="1"/>
      <p:bldP spid="18" grpId="0"/>
      <p:bldP spid="19" grpId="0" animBg="1"/>
      <p:bldP spid="21" grpId="0" animBg="1"/>
      <p:bldP spid="2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TBTS – Phase 2</a:t>
            </a:r>
            <a:endParaRPr lang="en-US" dirty="0"/>
          </a:p>
        </p:txBody>
      </p:sp>
      <p:sp>
        <p:nvSpPr>
          <p:cNvPr id="3" name="Date Placeholder 2"/>
          <p:cNvSpPr>
            <a:spLocks noGrp="1"/>
          </p:cNvSpPr>
          <p:nvPr>
            <p:ph type="dt" sz="half" idx="10"/>
          </p:nvPr>
        </p:nvSpPr>
        <p:spPr/>
        <p:txBody>
          <a:bodyPr/>
          <a:lstStyle/>
          <a:p>
            <a:pPr>
              <a:defRPr/>
            </a:pPr>
            <a:r>
              <a:rPr lang="en-US" smtClean="0"/>
              <a:t>G. Riddone, CTF3 coll. tech. meeting, 06.05.2010</a:t>
            </a:r>
            <a:endParaRPr lang="en-US" dirty="0"/>
          </a:p>
        </p:txBody>
      </p:sp>
      <p:pic>
        <p:nvPicPr>
          <p:cNvPr id="5" name="Picture 4" descr="DSC01854.JPG"/>
          <p:cNvPicPr>
            <a:picLocks noChangeAspect="1"/>
          </p:cNvPicPr>
          <p:nvPr/>
        </p:nvPicPr>
        <p:blipFill>
          <a:blip r:embed="rId2" cstate="print"/>
          <a:stretch>
            <a:fillRect/>
          </a:stretch>
        </p:blipFill>
        <p:spPr>
          <a:xfrm>
            <a:off x="533400" y="1295400"/>
            <a:ext cx="4800600" cy="3600450"/>
          </a:xfrm>
          <a:prstGeom prst="rect">
            <a:avLst/>
          </a:prstGeom>
        </p:spPr>
      </p:pic>
      <p:sp>
        <p:nvSpPr>
          <p:cNvPr id="6" name="TextBox 5"/>
          <p:cNvSpPr txBox="1"/>
          <p:nvPr/>
        </p:nvSpPr>
        <p:spPr>
          <a:xfrm>
            <a:off x="533400" y="990600"/>
            <a:ext cx="1936684"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en-US" b="1" dirty="0" smtClean="0"/>
              <a:t>NOW: phase 2.1</a:t>
            </a:r>
            <a:endParaRPr lang="en-US" b="1" dirty="0"/>
          </a:p>
        </p:txBody>
      </p:sp>
      <p:sp>
        <p:nvSpPr>
          <p:cNvPr id="7" name="TextBox 6"/>
          <p:cNvSpPr txBox="1"/>
          <p:nvPr/>
        </p:nvSpPr>
        <p:spPr>
          <a:xfrm>
            <a:off x="5562601" y="990600"/>
            <a:ext cx="3429000" cy="230832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b="1" dirty="0" smtClean="0"/>
              <a:t>FUTURE</a:t>
            </a:r>
          </a:p>
          <a:p>
            <a:pPr>
              <a:buFontTx/>
              <a:buChar char="-"/>
            </a:pPr>
            <a:r>
              <a:rPr lang="en-US" b="1" dirty="0" smtClean="0"/>
              <a:t>Phase 2.2: two accelerating structures </a:t>
            </a:r>
            <a:r>
              <a:rPr lang="en-US" b="1" u="sng" dirty="0" smtClean="0">
                <a:effectLst>
                  <a:outerShdw blurRad="38100" dist="38100" dir="2700000" algn="tl">
                    <a:srgbClr val="000000">
                      <a:alpha val="43137"/>
                    </a:srgbClr>
                  </a:outerShdw>
                </a:effectLst>
              </a:rPr>
              <a:t>TD24 with WFM </a:t>
            </a:r>
            <a:r>
              <a:rPr lang="en-US" b="1" dirty="0" smtClean="0"/>
              <a:t>(CEA)</a:t>
            </a:r>
          </a:p>
          <a:p>
            <a:pPr>
              <a:buFontTx/>
              <a:buChar char="-"/>
            </a:pPr>
            <a:r>
              <a:rPr lang="en-US" b="1" dirty="0" smtClean="0"/>
              <a:t>The accelerating structures are currently under procurement (</a:t>
            </a:r>
            <a:r>
              <a:rPr lang="en-US" b="1" u="sng" dirty="0" smtClean="0">
                <a:effectLst>
                  <a:outerShdw blurRad="38100" dist="38100" dir="2700000" algn="tl">
                    <a:srgbClr val="000000">
                      <a:alpha val="43137"/>
                    </a:srgbClr>
                  </a:outerShdw>
                </a:effectLst>
              </a:rPr>
              <a:t>aim</a:t>
            </a:r>
            <a:r>
              <a:rPr lang="en-US" b="1" dirty="0" smtClean="0"/>
              <a:t>: ready to be installed by Q4, 2010)</a:t>
            </a:r>
            <a:endParaRPr lang="en-US" b="1" dirty="0"/>
          </a:p>
        </p:txBody>
      </p:sp>
      <p:sp>
        <p:nvSpPr>
          <p:cNvPr id="8" name="TextBox 7"/>
          <p:cNvSpPr txBox="1"/>
          <p:nvPr/>
        </p:nvSpPr>
        <p:spPr>
          <a:xfrm>
            <a:off x="3962400" y="2971800"/>
            <a:ext cx="914400" cy="369332"/>
          </a:xfrm>
          <a:prstGeom prst="rect">
            <a:avLst/>
          </a:prstGeom>
          <a:noFill/>
        </p:spPr>
        <p:txBody>
          <a:bodyPr wrap="square" rtlCol="0">
            <a:spAutoFit/>
          </a:bodyPr>
          <a:lstStyle/>
          <a:p>
            <a:r>
              <a:rPr lang="en-US" b="1" dirty="0" smtClean="0">
                <a:solidFill>
                  <a:srgbClr val="FF0000"/>
                </a:solidFill>
              </a:rPr>
              <a:t>PETS</a:t>
            </a:r>
            <a:endParaRPr lang="en-US" b="1" dirty="0">
              <a:solidFill>
                <a:srgbClr val="FF0000"/>
              </a:solidFill>
            </a:endParaRPr>
          </a:p>
        </p:txBody>
      </p:sp>
      <p:sp>
        <p:nvSpPr>
          <p:cNvPr id="9" name="TextBox 8"/>
          <p:cNvSpPr txBox="1"/>
          <p:nvPr/>
        </p:nvSpPr>
        <p:spPr>
          <a:xfrm>
            <a:off x="2667000" y="3048000"/>
            <a:ext cx="914400" cy="646331"/>
          </a:xfrm>
          <a:prstGeom prst="rect">
            <a:avLst/>
          </a:prstGeom>
          <a:noFill/>
        </p:spPr>
        <p:txBody>
          <a:bodyPr wrap="square" rtlCol="0">
            <a:spAutoFit/>
          </a:bodyPr>
          <a:lstStyle/>
          <a:p>
            <a:r>
              <a:rPr lang="en-US" b="1" dirty="0" smtClean="0">
                <a:solidFill>
                  <a:srgbClr val="FF0000"/>
                </a:solidFill>
              </a:rPr>
              <a:t>AS</a:t>
            </a:r>
          </a:p>
          <a:p>
            <a:r>
              <a:rPr lang="en-US" b="1" dirty="0" smtClean="0">
                <a:solidFill>
                  <a:srgbClr val="FF0000"/>
                </a:solidFill>
              </a:rPr>
              <a:t>(TD24)</a:t>
            </a:r>
            <a:endParaRPr lang="en-US" b="1" dirty="0">
              <a:solidFill>
                <a:srgbClr val="FF0000"/>
              </a:solidFill>
            </a:endParaRPr>
          </a:p>
        </p:txBody>
      </p:sp>
      <p:pic>
        <p:nvPicPr>
          <p:cNvPr id="10" name="Picture 9" descr="DSC01712.JPG"/>
          <p:cNvPicPr>
            <a:picLocks noChangeAspect="1"/>
          </p:cNvPicPr>
          <p:nvPr/>
        </p:nvPicPr>
        <p:blipFill>
          <a:blip r:embed="rId3" cstate="print"/>
          <a:srcRect l="5000" t="14444" r="9167" b="8889"/>
          <a:stretch>
            <a:fillRect/>
          </a:stretch>
        </p:blipFill>
        <p:spPr>
          <a:xfrm>
            <a:off x="4648200" y="4114800"/>
            <a:ext cx="3048000" cy="2041864"/>
          </a:xfrm>
          <a:prstGeom prst="rect">
            <a:avLst/>
          </a:prstGeom>
        </p:spPr>
      </p:pic>
      <p:sp>
        <p:nvSpPr>
          <p:cNvPr id="11" name="Striped Right Arrow 10"/>
          <p:cNvSpPr/>
          <p:nvPr/>
        </p:nvSpPr>
        <p:spPr>
          <a:xfrm rot="2214503">
            <a:off x="3619399" y="3909243"/>
            <a:ext cx="990600" cy="457123"/>
          </a:xfrm>
          <a:prstGeom prst="stripedRightArrow">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2" name="Slide Number Placeholder 11"/>
          <p:cNvSpPr>
            <a:spLocks noGrp="1"/>
          </p:cNvSpPr>
          <p:nvPr>
            <p:ph type="sldNum" sz="quarter" idx="12"/>
          </p:nvPr>
        </p:nvSpPr>
        <p:spPr/>
        <p:txBody>
          <a:bodyPr/>
          <a:lstStyle/>
          <a:p>
            <a:pPr>
              <a:defRPr/>
            </a:pPr>
            <a:fld id="{711E7597-6FFA-4D1F-876D-440CABFE5E17}" type="slidenum">
              <a:rPr lang="en-US" smtClean="0"/>
              <a:pPr>
                <a:defRPr/>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a:xfrm>
            <a:off x="457200" y="152400"/>
            <a:ext cx="8229600" cy="838200"/>
          </a:xfrm>
        </p:spPr>
        <p:txBody>
          <a:bodyPr/>
          <a:lstStyle/>
          <a:p>
            <a:r>
              <a:rPr lang="en-US" dirty="0" smtClean="0"/>
              <a:t>CLIC module types</a:t>
            </a:r>
          </a:p>
        </p:txBody>
      </p:sp>
      <p:sp>
        <p:nvSpPr>
          <p:cNvPr id="3" name="Date Placeholder 2"/>
          <p:cNvSpPr>
            <a:spLocks noGrp="1"/>
          </p:cNvSpPr>
          <p:nvPr>
            <p:ph type="dt" sz="quarter" idx="10"/>
          </p:nvPr>
        </p:nvSpPr>
        <p:spPr/>
        <p:txBody>
          <a:bodyPr/>
          <a:lstStyle/>
          <a:p>
            <a:pPr>
              <a:defRPr/>
            </a:pPr>
            <a:r>
              <a:rPr lang="en-US" smtClean="0"/>
              <a:t>G. Riddone, CTF3 coll. tech. meeting, 06.05.2010</a:t>
            </a:r>
            <a:endParaRPr lang="en-US"/>
          </a:p>
        </p:txBody>
      </p:sp>
      <p:pic>
        <p:nvPicPr>
          <p:cNvPr id="37892" name="Content Placeholder 5" descr="modules.JPG"/>
          <p:cNvPicPr>
            <a:picLocks noGrp="1" noChangeAspect="1"/>
          </p:cNvPicPr>
          <p:nvPr>
            <p:ph sz="quarter" idx="1"/>
          </p:nvPr>
        </p:nvPicPr>
        <p:blipFill>
          <a:blip r:embed="rId2" cstate="print"/>
          <a:srcRect/>
          <a:stretch>
            <a:fillRect/>
          </a:stretch>
        </p:blipFill>
        <p:spPr>
          <a:xfrm>
            <a:off x="1389063" y="1143000"/>
            <a:ext cx="7297737" cy="4937125"/>
          </a:xfrm>
        </p:spPr>
      </p:pic>
      <p:sp>
        <p:nvSpPr>
          <p:cNvPr id="37893" name="TextBox 6"/>
          <p:cNvSpPr txBox="1">
            <a:spLocks noChangeArrowheads="1"/>
          </p:cNvSpPr>
          <p:nvPr/>
        </p:nvSpPr>
        <p:spPr bwMode="auto">
          <a:xfrm>
            <a:off x="304800" y="1143000"/>
            <a:ext cx="2438400" cy="646331"/>
          </a:xfrm>
          <a:prstGeom prst="rect">
            <a:avLst/>
          </a:prstGeom>
          <a:noFill/>
          <a:ln w="9525">
            <a:solidFill>
              <a:srgbClr val="FF0000"/>
            </a:solidFill>
            <a:miter lim="800000"/>
            <a:headEnd/>
            <a:tailEnd/>
          </a:ln>
        </p:spPr>
        <p:txBody>
          <a:bodyPr wrap="square">
            <a:spAutoFit/>
          </a:bodyPr>
          <a:lstStyle/>
          <a:p>
            <a:pPr algn="ctr"/>
            <a:r>
              <a:rPr lang="en-US" dirty="0"/>
              <a:t>Type </a:t>
            </a:r>
            <a:r>
              <a:rPr lang="en-US" dirty="0" smtClean="0"/>
              <a:t>0</a:t>
            </a:r>
            <a:endParaRPr lang="en-US" dirty="0"/>
          </a:p>
          <a:p>
            <a:pPr algn="ctr"/>
            <a:r>
              <a:rPr lang="en-US" dirty="0" smtClean="0"/>
              <a:t>(only RF structures)</a:t>
            </a:r>
          </a:p>
        </p:txBody>
      </p:sp>
      <p:sp>
        <p:nvSpPr>
          <p:cNvPr id="37894" name="TextBox 7"/>
          <p:cNvSpPr txBox="1">
            <a:spLocks noChangeArrowheads="1"/>
          </p:cNvSpPr>
          <p:nvPr/>
        </p:nvSpPr>
        <p:spPr bwMode="auto">
          <a:xfrm>
            <a:off x="6781800" y="5486400"/>
            <a:ext cx="1997075" cy="646331"/>
          </a:xfrm>
          <a:prstGeom prst="rect">
            <a:avLst/>
          </a:prstGeom>
          <a:noFill/>
          <a:ln w="9525">
            <a:solidFill>
              <a:srgbClr val="FF0000"/>
            </a:solidFill>
            <a:miter lim="800000"/>
            <a:headEnd/>
            <a:tailEnd/>
          </a:ln>
        </p:spPr>
        <p:txBody>
          <a:bodyPr wrap="square">
            <a:spAutoFit/>
          </a:bodyPr>
          <a:lstStyle/>
          <a:p>
            <a:pPr algn="ctr"/>
            <a:r>
              <a:rPr lang="en-US" dirty="0"/>
              <a:t>Type </a:t>
            </a:r>
            <a:r>
              <a:rPr lang="en-US" dirty="0" smtClean="0"/>
              <a:t>1 </a:t>
            </a:r>
          </a:p>
          <a:p>
            <a:pPr algn="ctr"/>
            <a:r>
              <a:rPr lang="en-US" dirty="0" smtClean="0"/>
              <a:t>(1 short MB Q)</a:t>
            </a:r>
            <a:endParaRPr lang="en-US" dirty="0"/>
          </a:p>
        </p:txBody>
      </p:sp>
      <p:sp>
        <p:nvSpPr>
          <p:cNvPr id="37895" name="TextBox 8"/>
          <p:cNvSpPr txBox="1">
            <a:spLocks noChangeArrowheads="1"/>
          </p:cNvSpPr>
          <p:nvPr/>
        </p:nvSpPr>
        <p:spPr bwMode="auto">
          <a:xfrm>
            <a:off x="3200400" y="5410200"/>
            <a:ext cx="1744662" cy="646331"/>
          </a:xfrm>
          <a:prstGeom prst="rect">
            <a:avLst/>
          </a:prstGeom>
          <a:noFill/>
          <a:ln w="9525">
            <a:solidFill>
              <a:srgbClr val="FF0000"/>
            </a:solidFill>
            <a:miter lim="800000"/>
            <a:headEnd/>
            <a:tailEnd/>
          </a:ln>
        </p:spPr>
        <p:txBody>
          <a:bodyPr wrap="square">
            <a:spAutoFit/>
          </a:bodyPr>
          <a:lstStyle/>
          <a:p>
            <a:pPr algn="ctr"/>
            <a:r>
              <a:rPr lang="en-US" dirty="0"/>
              <a:t>Type </a:t>
            </a:r>
            <a:r>
              <a:rPr lang="en-US" dirty="0" smtClean="0"/>
              <a:t>4</a:t>
            </a:r>
          </a:p>
          <a:p>
            <a:pPr algn="ctr"/>
            <a:r>
              <a:rPr lang="en-US" dirty="0" smtClean="0"/>
              <a:t>(1 long MB Q)</a:t>
            </a:r>
            <a:endParaRPr lang="en-US" dirty="0"/>
          </a:p>
        </p:txBody>
      </p:sp>
      <p:sp>
        <p:nvSpPr>
          <p:cNvPr id="37896" name="TextBox 9"/>
          <p:cNvSpPr txBox="1">
            <a:spLocks noChangeArrowheads="1"/>
          </p:cNvSpPr>
          <p:nvPr/>
        </p:nvSpPr>
        <p:spPr bwMode="auto">
          <a:xfrm>
            <a:off x="7812087" y="990600"/>
            <a:ext cx="1290738" cy="307777"/>
          </a:xfrm>
          <a:prstGeom prst="rect">
            <a:avLst/>
          </a:prstGeom>
          <a:noFill/>
          <a:ln w="9525">
            <a:noFill/>
            <a:miter lim="800000"/>
            <a:headEnd/>
            <a:tailEnd/>
          </a:ln>
        </p:spPr>
        <p:txBody>
          <a:bodyPr wrap="none">
            <a:spAutoFit/>
          </a:bodyPr>
          <a:lstStyle/>
          <a:p>
            <a:r>
              <a:rPr lang="en-US" sz="1400" i="1" dirty="0"/>
              <a:t>A. Samoshkin</a:t>
            </a:r>
          </a:p>
        </p:txBody>
      </p:sp>
      <p:cxnSp>
        <p:nvCxnSpPr>
          <p:cNvPr id="11" name="Straight Arrow Connector 10"/>
          <p:cNvCxnSpPr>
            <a:stCxn id="37895" idx="0"/>
          </p:cNvCxnSpPr>
          <p:nvPr/>
        </p:nvCxnSpPr>
        <p:spPr>
          <a:xfrm rot="16200000" flipV="1">
            <a:off x="3217466" y="4554934"/>
            <a:ext cx="838200" cy="872331"/>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37894" idx="0"/>
          </p:cNvCxnSpPr>
          <p:nvPr/>
        </p:nvCxnSpPr>
        <p:spPr>
          <a:xfrm rot="16200000" flipV="1">
            <a:off x="6747670" y="4453732"/>
            <a:ext cx="990599" cy="107473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6" name="Slide Number Placeholder 15"/>
          <p:cNvSpPr>
            <a:spLocks noGrp="1"/>
          </p:cNvSpPr>
          <p:nvPr>
            <p:ph type="sldNum" sz="quarter" idx="12"/>
          </p:nvPr>
        </p:nvSpPr>
        <p:spPr/>
        <p:txBody>
          <a:bodyPr/>
          <a:lstStyle/>
          <a:p>
            <a:pPr>
              <a:defRPr/>
            </a:pPr>
            <a:fld id="{89514EE6-FF0C-401D-905C-9323DF55CA2B}" type="slidenum">
              <a:rPr lang="en-US" smtClean="0"/>
              <a:pPr>
                <a:defRPr/>
              </a:pPr>
              <a:t>8</a:t>
            </a:fld>
            <a:endParaRPr lang="en-US"/>
          </a:p>
        </p:txBody>
      </p:sp>
      <p:sp>
        <p:nvSpPr>
          <p:cNvPr id="12" name="TextBox 11"/>
          <p:cNvSpPr txBox="1"/>
          <p:nvPr/>
        </p:nvSpPr>
        <p:spPr>
          <a:xfrm>
            <a:off x="5334000" y="1447800"/>
            <a:ext cx="3581400" cy="646331"/>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fontAlgn="auto">
              <a:spcBef>
                <a:spcPts val="0"/>
              </a:spcBef>
              <a:spcAft>
                <a:spcPts val="0"/>
              </a:spcAft>
              <a:defRPr/>
            </a:pPr>
            <a:r>
              <a:rPr lang="en-US" dirty="0"/>
              <a:t>The test module types 0-1-4 are representative of all module types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ChangeArrowheads="1"/>
          </p:cNvSpPr>
          <p:nvPr>
            <p:ph type="title"/>
          </p:nvPr>
        </p:nvSpPr>
        <p:spPr/>
        <p:txBody>
          <a:bodyPr/>
          <a:lstStyle/>
          <a:p>
            <a:r>
              <a:rPr lang="fr-FR" dirty="0" smtClean="0"/>
              <a:t>Modules-LAB:  objectives</a:t>
            </a:r>
          </a:p>
        </p:txBody>
      </p:sp>
      <p:sp>
        <p:nvSpPr>
          <p:cNvPr id="21506" name="Date Placeholder 4"/>
          <p:cNvSpPr>
            <a:spLocks noGrp="1"/>
          </p:cNvSpPr>
          <p:nvPr>
            <p:ph type="dt" sz="quarter" idx="10"/>
          </p:nvPr>
        </p:nvSpPr>
        <p:spPr bwMode="auto">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defRPr/>
            </a:pPr>
            <a:r>
              <a:rPr lang="en-US" smtClean="0"/>
              <a:t>G. Riddone, CTF3 coll. tech. meeting, 06.05.2010</a:t>
            </a:r>
            <a:endParaRPr lang="en-US"/>
          </a:p>
        </p:txBody>
      </p:sp>
      <p:sp>
        <p:nvSpPr>
          <p:cNvPr id="6" name="Content Placeholder 5"/>
          <p:cNvSpPr>
            <a:spLocks noGrp="1"/>
          </p:cNvSpPr>
          <p:nvPr>
            <p:ph sz="quarter" idx="1"/>
          </p:nvPr>
        </p:nvSpPr>
        <p:spPr>
          <a:xfrm>
            <a:off x="279400" y="1246188"/>
            <a:ext cx="8686800" cy="4938712"/>
          </a:xfrm>
        </p:spPr>
        <p:txBody>
          <a:bodyPr>
            <a:normAutofit fontScale="77500" lnSpcReduction="20000"/>
          </a:bodyPr>
          <a:lstStyle/>
          <a:p>
            <a:pPr>
              <a:defRPr/>
            </a:pPr>
            <a:r>
              <a:rPr lang="en-US" dirty="0" smtClean="0"/>
              <a:t>Integration of all technical systems (dummy RF structures and quadrupoles can be used – real dead weight and interfaces to other systems)</a:t>
            </a:r>
          </a:p>
          <a:p>
            <a:pPr lvl="1">
              <a:defRPr/>
            </a:pPr>
            <a:r>
              <a:rPr lang="en-US" dirty="0" smtClean="0"/>
              <a:t>Assembly of RF structures with all features</a:t>
            </a:r>
          </a:p>
          <a:p>
            <a:pPr>
              <a:defRPr/>
            </a:pPr>
            <a:r>
              <a:rPr lang="en-US" dirty="0" smtClean="0"/>
              <a:t>Validation of different types of girders and movers</a:t>
            </a:r>
          </a:p>
          <a:p>
            <a:pPr>
              <a:defRPr/>
            </a:pPr>
            <a:r>
              <a:rPr lang="en-US" dirty="0" smtClean="0"/>
              <a:t>Pre-alignment of girders/quadrupoles in the module environment, including </a:t>
            </a:r>
            <a:r>
              <a:rPr lang="en-US" dirty="0" err="1" smtClean="0"/>
              <a:t>fiducialisation</a:t>
            </a:r>
            <a:endParaRPr lang="en-US" dirty="0" smtClean="0"/>
          </a:p>
          <a:p>
            <a:pPr>
              <a:defRPr/>
            </a:pPr>
            <a:r>
              <a:rPr lang="en-US" dirty="0" smtClean="0"/>
              <a:t>Full metrology of the module components</a:t>
            </a:r>
          </a:p>
          <a:p>
            <a:pPr>
              <a:defRPr/>
            </a:pPr>
            <a:r>
              <a:rPr lang="en-US" dirty="0" smtClean="0"/>
              <a:t>Stabilization of main beam quad in the module environment</a:t>
            </a:r>
          </a:p>
          <a:p>
            <a:pPr>
              <a:defRPr/>
            </a:pPr>
            <a:r>
              <a:rPr lang="en-US" dirty="0" smtClean="0"/>
              <a:t>Validation of interconnections under different simulated thermal loads </a:t>
            </a:r>
          </a:p>
          <a:p>
            <a:pPr>
              <a:defRPr/>
            </a:pPr>
            <a:r>
              <a:rPr lang="en-US" dirty="0" smtClean="0"/>
              <a:t>Vibration study of all systems and identification of vibration sources</a:t>
            </a:r>
          </a:p>
          <a:p>
            <a:pPr>
              <a:defRPr/>
            </a:pPr>
            <a:r>
              <a:rPr lang="en-US" dirty="0" smtClean="0"/>
              <a:t>Measurement of resonant frequencies (both in lab and in the tunnel/underground area)</a:t>
            </a:r>
          </a:p>
          <a:p>
            <a:pPr>
              <a:defRPr/>
            </a:pPr>
            <a:r>
              <a:rPr lang="en-US" dirty="0" smtClean="0"/>
              <a:t>Simulation of several thermal cycles: measurements of thermal </a:t>
            </a:r>
            <a:r>
              <a:rPr lang="en-US" dirty="0" smtClean="0"/>
              <a:t>transients (e.g</a:t>
            </a:r>
            <a:r>
              <a:rPr lang="en-US" dirty="0" smtClean="0"/>
              <a:t>. how long it takes to achieve a new equilibrium state), </a:t>
            </a:r>
            <a:r>
              <a:rPr lang="en-US" dirty="0" err="1" smtClean="0"/>
              <a:t>fiducialisation</a:t>
            </a:r>
            <a:r>
              <a:rPr lang="en-US" dirty="0" smtClean="0"/>
              <a:t> verification</a:t>
            </a:r>
          </a:p>
          <a:p>
            <a:pPr>
              <a:defRPr/>
            </a:pPr>
            <a:r>
              <a:rPr lang="en-US" dirty="0" smtClean="0"/>
              <a:t>Transport of the module and verification of alignment</a:t>
            </a:r>
            <a:endParaRPr lang="en-US" dirty="0"/>
          </a:p>
        </p:txBody>
      </p:sp>
      <p:sp>
        <p:nvSpPr>
          <p:cNvPr id="5" name="Slide Number Placeholder 4"/>
          <p:cNvSpPr>
            <a:spLocks noGrp="1"/>
          </p:cNvSpPr>
          <p:nvPr>
            <p:ph type="sldNum" sz="quarter" idx="12"/>
          </p:nvPr>
        </p:nvSpPr>
        <p:spPr/>
        <p:txBody>
          <a:bodyPr/>
          <a:lstStyle/>
          <a:p>
            <a:pPr>
              <a:defRPr/>
            </a:pPr>
            <a:fld id="{89514EE6-FF0C-401D-905C-9323DF55CA2B}" type="slidenum">
              <a:rPr lang="en-US" smtClean="0"/>
              <a:pPr>
                <a:defRPr/>
              </a:pPr>
              <a:t>9</a:t>
            </a:fld>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3893</TotalTime>
  <Words>1252</Words>
  <Application>Microsoft Office PowerPoint</Application>
  <PresentationFormat>On-screen Show (4:3)</PresentationFormat>
  <Paragraphs>201</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Origin</vt:lpstr>
      <vt:lpstr>CTF3 collaboration technical meeting    CLIC Two-beam Module Program in CTF3</vt:lpstr>
      <vt:lpstr>Content</vt:lpstr>
      <vt:lpstr>CLIC two-beam module</vt:lpstr>
      <vt:lpstr>CLIC feasibility issues</vt:lpstr>
      <vt:lpstr>Steps towards two-beam acceleration modules </vt:lpstr>
      <vt:lpstr>Two-beam modules - Strategy</vt:lpstr>
      <vt:lpstr>TBTS – Phase 2</vt:lpstr>
      <vt:lpstr>CLIC module types</vt:lpstr>
      <vt:lpstr>Modules-LAB:  objectives</vt:lpstr>
      <vt:lpstr>Modules-LAB Installation of first two modules in the building 162 </vt:lpstr>
      <vt:lpstr>Modules-LAB</vt:lpstr>
      <vt:lpstr>Modules-CLEX:  objectives</vt:lpstr>
      <vt:lpstr>Slide 13</vt:lpstr>
      <vt:lpstr>Module-CLEX:  Phase 3</vt:lpstr>
      <vt:lpstr>Module-CLEX/ Phase 3: type 0 module installation</vt:lpstr>
      <vt:lpstr>CLEX/Phase 3: module integration</vt:lpstr>
      <vt:lpstr>Modules-CLEX: Phase 4</vt:lpstr>
      <vt:lpstr>Phase 4: module installation</vt:lpstr>
      <vt:lpstr>Phase 4: module integration</vt:lpstr>
      <vt:lpstr>Proposed schedule</vt:lpstr>
      <vt:lpstr>Conclusions</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riddone</dc:creator>
  <cp:lastModifiedBy>riddone</cp:lastModifiedBy>
  <cp:revision>416</cp:revision>
  <dcterms:created xsi:type="dcterms:W3CDTF">2009-06-14T12:05:14Z</dcterms:created>
  <dcterms:modified xsi:type="dcterms:W3CDTF">2010-05-06T08:18:04Z</dcterms:modified>
</cp:coreProperties>
</file>