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49" r:id="rId2"/>
    <p:sldId id="360" r:id="rId3"/>
    <p:sldId id="361" r:id="rId4"/>
    <p:sldId id="345" r:id="rId5"/>
    <p:sldId id="368" r:id="rId6"/>
    <p:sldId id="367" r:id="rId7"/>
    <p:sldId id="359" r:id="rId8"/>
    <p:sldId id="365" r:id="rId9"/>
    <p:sldId id="369" r:id="rId10"/>
    <p:sldId id="371" r:id="rId11"/>
    <p:sldId id="37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A8F8D0-22C3-CA4D-A536-9CEB8BDFFCC9}">
          <p14:sldIdLst>
            <p14:sldId id="349"/>
            <p14:sldId id="360"/>
            <p14:sldId id="361"/>
            <p14:sldId id="345"/>
            <p14:sldId id="368"/>
            <p14:sldId id="367"/>
            <p14:sldId id="359"/>
            <p14:sldId id="365"/>
            <p14:sldId id="369"/>
            <p14:sldId id="371"/>
            <p14:sldId id="3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44"/>
    <p:restoredTop sz="95787" autoAdjust="0"/>
  </p:normalViewPr>
  <p:slideViewPr>
    <p:cSldViewPr snapToGrid="0" snapToObjects="1">
      <p:cViewPr varScale="1">
        <p:scale>
          <a:sx n="118" d="100"/>
          <a:sy n="118" d="100"/>
        </p:scale>
        <p:origin x="776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DE4F3-FC8E-2248-91B7-188D10AF525D}" type="datetimeFigureOut">
              <a:rPr lang="en-US" smtClean="0"/>
              <a:t>5/15/20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1E562-FB52-2C44-9E2A-B5163A78B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721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1A005-9740-DE4A-B6FC-244E7D069330}" type="datetimeFigureOut">
              <a:rPr lang="en-US" smtClean="0"/>
              <a:t>5/15/20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9F59F-649A-4F4C-B4BC-DE7D065DC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4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9F59F-649A-4F4C-B4BC-DE7D065DC8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19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9F59F-649A-4F4C-B4BC-DE7D065DC8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5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9F59F-649A-4F4C-B4BC-DE7D065DC8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244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9F59F-649A-4F4C-B4BC-DE7D065DC8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46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9F59F-649A-4F4C-B4BC-DE7D065DC8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40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9F59F-649A-4F4C-B4BC-DE7D065DC8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885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9F59F-649A-4F4C-B4BC-DE7D065DC82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65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9F59F-649A-4F4C-B4BC-DE7D065DC82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57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bg1"/>
          </a:solidFill>
        </p:spPr>
        <p:txBody>
          <a:bodyPr/>
          <a:lstStyle>
            <a:lvl1pPr algn="ctr">
              <a:defRPr b="0" i="0">
                <a:solidFill>
                  <a:schemeClr val="tx2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  <a:latin typeface="Helvetica Neue Ligh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034D8EFC-CA94-D94E-9FBF-19E6A5A83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364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32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04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680"/>
            <a:ext cx="9144000" cy="755999"/>
          </a:xfrm>
          <a:solidFill>
            <a:schemeClr val="tx2"/>
          </a:solidFill>
        </p:spPr>
        <p:txBody>
          <a:bodyPr>
            <a:noAutofit/>
          </a:bodyPr>
          <a:lstStyle>
            <a:lvl1pPr algn="l">
              <a:defRPr sz="4000" b="0" i="0">
                <a:solidFill>
                  <a:schemeClr val="bg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878"/>
            <a:ext cx="8229600" cy="5652000"/>
          </a:xfrm>
        </p:spPr>
        <p:txBody>
          <a:bodyPr/>
          <a:lstStyle>
            <a:lvl1pPr>
              <a:defRPr>
                <a:latin typeface="Helvetica Neue Light"/>
                <a:cs typeface="Helvetica Neue Light"/>
              </a:defRPr>
            </a:lvl1pPr>
            <a:lvl2pPr>
              <a:defRPr>
                <a:latin typeface="Helvetica Neue Light"/>
                <a:cs typeface="Helvetica Neue Light"/>
              </a:defRPr>
            </a:lvl2pPr>
            <a:lvl3pPr>
              <a:defRPr>
                <a:latin typeface="Helvetica Neue Light"/>
                <a:cs typeface="Helvetica Neue Light"/>
              </a:defRPr>
            </a:lvl3pPr>
            <a:lvl4pPr>
              <a:defRPr>
                <a:latin typeface="Helvetica Neue Light"/>
                <a:cs typeface="Helvetica Neue Light"/>
              </a:defRPr>
            </a:lvl4pPr>
            <a:lvl5pPr>
              <a:defRPr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ta-IN" dirty="0"/>
              <a:t>Click to edit Master text styles</a:t>
            </a:r>
          </a:p>
          <a:p>
            <a:pPr lvl="1"/>
            <a:r>
              <a:rPr lang="ta-IN" dirty="0"/>
              <a:t>Second level</a:t>
            </a:r>
          </a:p>
          <a:p>
            <a:pPr lvl="2"/>
            <a:r>
              <a:rPr lang="ta-IN" dirty="0"/>
              <a:t>Third level</a:t>
            </a:r>
          </a:p>
          <a:p>
            <a:pPr lvl="3"/>
            <a:r>
              <a:rPr lang="ta-IN" dirty="0"/>
              <a:t>Fourth level</a:t>
            </a:r>
          </a:p>
          <a:p>
            <a:pPr lvl="4"/>
            <a:r>
              <a:rPr lang="ta-IN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034D8EFC-CA94-D94E-9FBF-19E6A5A83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87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58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40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20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8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7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a-IN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91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1340"/>
            <a:ext cx="9144000" cy="737115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95878"/>
            <a:ext cx="8229600" cy="562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dirty="0"/>
              <a:t>Click to edit Master text styles</a:t>
            </a:r>
          </a:p>
          <a:p>
            <a:pPr lvl="1"/>
            <a:r>
              <a:rPr lang="ta-IN" dirty="0"/>
              <a:t>Second level</a:t>
            </a:r>
          </a:p>
          <a:p>
            <a:pPr lvl="2"/>
            <a:r>
              <a:rPr lang="ta-IN" dirty="0"/>
              <a:t>Third level</a:t>
            </a:r>
          </a:p>
          <a:p>
            <a:pPr lvl="3"/>
            <a:r>
              <a:rPr lang="ta-IN" dirty="0"/>
              <a:t>Fourth level</a:t>
            </a:r>
          </a:p>
          <a:p>
            <a:pPr lvl="4"/>
            <a:r>
              <a:rPr lang="ta-IN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87455"/>
            <a:ext cx="1440000" cy="180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hr-HR"/>
              <a:t>02/02/16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0000" y="6687455"/>
            <a:ext cx="6264000" cy="180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en-US"/>
              <a:t>Trigger cells geometry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4000" y="6689340"/>
            <a:ext cx="1440000" cy="180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Helvetica Neue Light"/>
                <a:cs typeface="Helvetica Neue Light"/>
              </a:defRPr>
            </a:lvl1pPr>
          </a:lstStyle>
          <a:p>
            <a:fld id="{034D8EFC-CA94-D94E-9FBF-19E6A5A830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1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0" i="0" kern="1200">
          <a:solidFill>
            <a:srgbClr val="FFFFFF"/>
          </a:solidFill>
          <a:latin typeface="Helvetica Neue Light"/>
          <a:ea typeface="+mj-ea"/>
          <a:cs typeface="Helvetica Neue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80000"/>
        <a:buFont typeface="Lucida Grande"/>
        <a:buChar char="►"/>
        <a:defRPr sz="2800" b="0" i="0" kern="1200">
          <a:solidFill>
            <a:srgbClr val="800000"/>
          </a:solidFill>
          <a:latin typeface="Helvetica Neue Light"/>
          <a:ea typeface="+mn-ea"/>
          <a:cs typeface="Helvetica Neue Light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400" b="0" i="0" kern="1200">
          <a:solidFill>
            <a:schemeClr val="tx2"/>
          </a:solidFill>
          <a:latin typeface="Helvetica Neue Light"/>
          <a:ea typeface="+mn-ea"/>
          <a:cs typeface="Helvetica Neue L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008000"/>
          </a:solidFill>
          <a:latin typeface="Helvetica Neue Light"/>
          <a:ea typeface="+mn-ea"/>
          <a:cs typeface="Helvetica Neue L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b="0" i="0" kern="1200">
          <a:solidFill>
            <a:schemeClr val="accent1"/>
          </a:solidFill>
          <a:latin typeface="Helvetica Neue Light"/>
          <a:ea typeface="+mn-ea"/>
          <a:cs typeface="Helvetica Neue L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b="0" i="0" kern="1200">
          <a:solidFill>
            <a:schemeClr val="tx1"/>
          </a:solidFill>
          <a:latin typeface="Helvetica Neue Light"/>
          <a:ea typeface="+mn-ea"/>
          <a:cs typeface="Helvetica Neue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62245/contributions/3632336/attachments/1943107/3222874/hirschauer_ECON_ASICs_HGCALweek_12nov2019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dcoko/econ-t-bestchoice-algorith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6258" y="1461144"/>
            <a:ext cx="8173797" cy="1679337"/>
          </a:xfrm>
        </p:spPr>
        <p:txBody>
          <a:bodyPr>
            <a:normAutofit fontScale="90000"/>
          </a:bodyPr>
          <a:lstStyle/>
          <a:p>
            <a:r>
              <a:rPr lang="hr-HR" sz="4400" dirty="0"/>
              <a:t>ECON @ LLR &amp; Split</a:t>
            </a:r>
            <a:br>
              <a:rPr lang="hr-HR" sz="4400" dirty="0"/>
            </a:br>
            <a:r>
              <a:rPr lang="hr-HR" sz="3200" i="1" dirty="0" err="1">
                <a:solidFill>
                  <a:schemeClr val="accent1"/>
                </a:solidFill>
              </a:rPr>
              <a:t>Sorting</a:t>
            </a:r>
            <a:r>
              <a:rPr lang="hr-HR" sz="3200" i="1" dirty="0">
                <a:solidFill>
                  <a:schemeClr val="accent1"/>
                </a:solidFill>
              </a:rPr>
              <a:t> network IP </a:t>
            </a:r>
            <a:r>
              <a:rPr lang="hr-HR" sz="3200" i="1" dirty="0" err="1">
                <a:solidFill>
                  <a:schemeClr val="accent1"/>
                </a:solidFill>
              </a:rPr>
              <a:t>synthesis</a:t>
            </a:r>
            <a:br>
              <a:rPr lang="hr-HR" sz="3200" i="1" dirty="0">
                <a:solidFill>
                  <a:schemeClr val="accent1"/>
                </a:solidFill>
              </a:rPr>
            </a:br>
            <a:r>
              <a:rPr lang="hr-HR" sz="3200" i="1" dirty="0" err="1">
                <a:solidFill>
                  <a:schemeClr val="accent1"/>
                </a:solidFill>
              </a:rPr>
              <a:t>Stratus</a:t>
            </a:r>
            <a:r>
              <a:rPr lang="hr-HR" sz="3200" i="1" dirty="0">
                <a:solidFill>
                  <a:schemeClr val="accent1"/>
                </a:solidFill>
              </a:rPr>
              <a:t> HLS + </a:t>
            </a:r>
            <a:r>
              <a:rPr lang="hr-HR" sz="3200" i="1" dirty="0" err="1">
                <a:solidFill>
                  <a:schemeClr val="accent1"/>
                </a:solidFill>
              </a:rPr>
              <a:t>Genus</a:t>
            </a:r>
            <a:r>
              <a:rPr lang="hr-HR" sz="3200" i="1" dirty="0">
                <a:solidFill>
                  <a:schemeClr val="accent1"/>
                </a:solidFill>
              </a:rPr>
              <a:t> w/ RD53 </a:t>
            </a:r>
            <a:r>
              <a:rPr lang="hr-HR" sz="3200" i="1" dirty="0" err="1">
                <a:solidFill>
                  <a:schemeClr val="accent1"/>
                </a:solidFill>
              </a:rPr>
              <a:t>libs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781" y="3559926"/>
            <a:ext cx="6400800" cy="1752600"/>
          </a:xfrm>
        </p:spPr>
        <p:txBody>
          <a:bodyPr>
            <a:noAutofit/>
          </a:bodyPr>
          <a:lstStyle/>
          <a:p>
            <a:r>
              <a:rPr lang="hr-HR" sz="1800" dirty="0">
                <a:solidFill>
                  <a:srgbClr val="800000"/>
                </a:solidFill>
              </a:rPr>
              <a:t>L. </a:t>
            </a:r>
            <a:r>
              <a:rPr lang="hr-HR" sz="1800" dirty="0" err="1">
                <a:solidFill>
                  <a:srgbClr val="800000"/>
                </a:solidFill>
              </a:rPr>
              <a:t>Pacheco</a:t>
            </a:r>
            <a:r>
              <a:rPr lang="hr-HR" sz="1800" dirty="0">
                <a:solidFill>
                  <a:srgbClr val="800000"/>
                </a:solidFill>
              </a:rPr>
              <a:t>, T. </a:t>
            </a:r>
            <a:r>
              <a:rPr lang="hr-HR" sz="1800" dirty="0" err="1">
                <a:solidFill>
                  <a:srgbClr val="800000"/>
                </a:solidFill>
              </a:rPr>
              <a:t>Romanteau</a:t>
            </a:r>
            <a:r>
              <a:rPr lang="ta-IN" sz="1800" dirty="0">
                <a:solidFill>
                  <a:srgbClr val="800000"/>
                </a:solidFill>
              </a:rPr>
              <a:t>, J.-B. </a:t>
            </a:r>
            <a:r>
              <a:rPr lang="ta-IN" sz="1800" dirty="0" err="1">
                <a:solidFill>
                  <a:srgbClr val="800000"/>
                </a:solidFill>
              </a:rPr>
              <a:t>Sauvan</a:t>
            </a:r>
            <a:endParaRPr lang="ta-IN" sz="1800" dirty="0">
              <a:solidFill>
                <a:srgbClr val="800000"/>
              </a:solidFill>
            </a:endParaRPr>
          </a:p>
          <a:p>
            <a:r>
              <a:rPr lang="ta-IN" sz="1600" dirty="0">
                <a:solidFill>
                  <a:srgbClr val="2F5897"/>
                </a:solidFill>
              </a:rPr>
              <a:t>LLR CNRS/Ecole Polytechnique</a:t>
            </a:r>
            <a:br>
              <a:rPr lang="ta-IN" sz="1600" dirty="0">
                <a:solidFill>
                  <a:srgbClr val="2F5897"/>
                </a:solidFill>
              </a:rPr>
            </a:br>
            <a:endParaRPr lang="ta-IN" sz="1600" dirty="0">
              <a:solidFill>
                <a:srgbClr val="2F5897"/>
              </a:solidFill>
            </a:endParaRPr>
          </a:p>
          <a:p>
            <a:r>
              <a:rPr lang="hr-HR" sz="1800" b="1" dirty="0">
                <a:solidFill>
                  <a:srgbClr val="800000"/>
                </a:solidFill>
              </a:rPr>
              <a:t>D. Čoko, </a:t>
            </a:r>
            <a:r>
              <a:rPr lang="hr-HR" sz="1800" dirty="0">
                <a:solidFill>
                  <a:srgbClr val="800000"/>
                </a:solidFill>
              </a:rPr>
              <a:t>A. Kristić, J. </a:t>
            </a:r>
            <a:r>
              <a:rPr lang="hr-HR" sz="1800" dirty="0" err="1">
                <a:solidFill>
                  <a:srgbClr val="800000"/>
                </a:solidFill>
              </a:rPr>
              <a:t>Musić</a:t>
            </a:r>
            <a:r>
              <a:rPr lang="hr-HR" sz="1800" dirty="0">
                <a:solidFill>
                  <a:srgbClr val="800000"/>
                </a:solidFill>
              </a:rPr>
              <a:t>, J. Ožegović, I. Puljak</a:t>
            </a:r>
            <a:endParaRPr lang="ta-IN" sz="1800" dirty="0">
              <a:solidFill>
                <a:srgbClr val="800000"/>
              </a:solidFill>
            </a:endParaRPr>
          </a:p>
          <a:p>
            <a:r>
              <a:rPr lang="ta-IN" sz="1600" dirty="0" err="1">
                <a:solidFill>
                  <a:srgbClr val="2F5897"/>
                </a:solidFill>
              </a:rPr>
              <a:t>University</a:t>
            </a:r>
            <a:r>
              <a:rPr lang="ta-IN" sz="1600" dirty="0">
                <a:solidFill>
                  <a:srgbClr val="2F5897"/>
                </a:solidFill>
              </a:rPr>
              <a:t> </a:t>
            </a:r>
            <a:r>
              <a:rPr lang="ta-IN" sz="1600" dirty="0" err="1">
                <a:solidFill>
                  <a:srgbClr val="2F5897"/>
                </a:solidFill>
              </a:rPr>
              <a:t>of</a:t>
            </a:r>
            <a:r>
              <a:rPr lang="ta-IN" sz="1600" dirty="0">
                <a:solidFill>
                  <a:srgbClr val="2F5897"/>
                </a:solidFill>
              </a:rPr>
              <a:t> </a:t>
            </a:r>
            <a:r>
              <a:rPr lang="ta-IN" sz="1600" dirty="0" err="1">
                <a:solidFill>
                  <a:srgbClr val="2F5897"/>
                </a:solidFill>
              </a:rPr>
              <a:t>Split</a:t>
            </a:r>
            <a:r>
              <a:rPr lang="ta-IN" sz="1600" dirty="0">
                <a:solidFill>
                  <a:srgbClr val="2F5897"/>
                </a:solidFill>
              </a:rPr>
              <a:t> - FESB</a:t>
            </a:r>
          </a:p>
          <a:p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-1"/>
            <a:ext cx="1371240" cy="1403975"/>
          </a:xfrm>
          <a:prstGeom prst="rect">
            <a:avLst/>
          </a:prstGeom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295449" y="225575"/>
            <a:ext cx="1510407" cy="1027183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1920660" y="88254"/>
            <a:ext cx="1098121" cy="1315720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Logo_desni_gornji_kut_FESB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580" y="296134"/>
            <a:ext cx="1729639" cy="745565"/>
          </a:xfrm>
          <a:prstGeom prst="rect">
            <a:avLst/>
          </a:prstGeom>
        </p:spPr>
      </p:pic>
      <p:pic>
        <p:nvPicPr>
          <p:cNvPr id="8" name="Picture 7" descr="Logo_desni_gornji_kut_Sveuciliste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1" r="18130"/>
          <a:stretch/>
        </p:blipFill>
        <p:spPr>
          <a:xfrm>
            <a:off x="5217793" y="-1528"/>
            <a:ext cx="1321604" cy="1442828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1285781" y="6126509"/>
            <a:ext cx="6400800" cy="5087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SzPct val="80000"/>
              <a:buFont typeface="Lucida Grande"/>
              <a:buNone/>
              <a:defRPr sz="2800" b="0" i="0" kern="1200">
                <a:solidFill>
                  <a:schemeClr val="accent1"/>
                </a:solidFill>
                <a:latin typeface="Helvetica Neue Light"/>
                <a:ea typeface="+mn-ea"/>
                <a:cs typeface="Helvetica Neue Light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+mn-ea"/>
                <a:cs typeface="Helvetica Neue Ligh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+mn-ea"/>
                <a:cs typeface="Helvetica Neue Ligh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+mn-ea"/>
                <a:cs typeface="Helvetica Neue Ligh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+mn-ea"/>
                <a:cs typeface="Helvetica Neue Ligh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800" dirty="0" err="1">
                <a:solidFill>
                  <a:schemeClr val="tx2"/>
                </a:solidFill>
              </a:rPr>
              <a:t>Fermilab</a:t>
            </a:r>
            <a:r>
              <a:rPr lang="hr-HR" sz="1800" dirty="0">
                <a:solidFill>
                  <a:schemeClr val="tx2"/>
                </a:solidFill>
              </a:rPr>
              <a:t> – LLR – Split </a:t>
            </a:r>
            <a:r>
              <a:rPr lang="hr-HR" sz="1800" dirty="0" err="1">
                <a:solidFill>
                  <a:schemeClr val="tx2"/>
                </a:solidFill>
              </a:rPr>
              <a:t>meeting</a:t>
            </a:r>
            <a:r>
              <a:rPr lang="ta-IN" sz="1800" dirty="0">
                <a:solidFill>
                  <a:schemeClr val="tx2"/>
                </a:solidFill>
              </a:rPr>
              <a:t>, </a:t>
            </a:r>
            <a:r>
              <a:rPr lang="hr-HR" sz="1800" dirty="0">
                <a:solidFill>
                  <a:schemeClr val="tx2"/>
                </a:solidFill>
              </a:rPr>
              <a:t>15 May </a:t>
            </a:r>
            <a:r>
              <a:rPr lang="ta-IN" sz="1800" dirty="0">
                <a:solidFill>
                  <a:schemeClr val="tx2"/>
                </a:solidFill>
              </a:rPr>
              <a:t>20</a:t>
            </a:r>
            <a:r>
              <a:rPr lang="hr-HR" sz="1800" dirty="0">
                <a:solidFill>
                  <a:schemeClr val="tx2"/>
                </a:solidFill>
              </a:rPr>
              <a:t>20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626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D02E3BFE-3C2C-F746-9E03-63F3FF8E9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Synthesis reports: Stratus HLS -&gt; Genus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820A0F0-18C2-FA44-A8AA-91472C9E13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717102"/>
              </p:ext>
            </p:extLst>
          </p:nvPr>
        </p:nvGraphicFramePr>
        <p:xfrm>
          <a:off x="327409" y="954092"/>
          <a:ext cx="8489181" cy="54185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181">
                  <a:extLst>
                    <a:ext uri="{9D8B030D-6E8A-4147-A177-3AD203B41FA5}">
                      <a16:colId xmlns:a16="http://schemas.microsoft.com/office/drawing/2014/main" val="119303320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11848027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005579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9965907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300358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9538712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8592420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070787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59805387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787070647"/>
                    </a:ext>
                  </a:extLst>
                </a:gridCol>
              </a:tblGrid>
              <a:tr h="288000">
                <a:tc gridSpan="2">
                  <a:txBody>
                    <a:bodyPr/>
                    <a:lstStyle/>
                    <a:p>
                      <a:pPr algn="l"/>
                      <a:r>
                        <a:rPr lang="hr-HR" sz="1000"/>
                        <a:t>Technology library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RD53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TSMC65LP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79722165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algn="l"/>
                      <a:r>
                        <a:rPr lang="hr-HR" sz="1000" dirty="0"/>
                        <a:t>GENUS TARGET LIB.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 Mrad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Mrad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1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 </a:t>
                      </a:r>
                      <a:r>
                        <a:rPr kumimoji="0" lang="hr-HR" sz="1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endParaRPr kumimoji="0" lang="hr-HR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1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WCL0D9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79644891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algn="l"/>
                      <a:r>
                        <a:rPr lang="hr-HR" sz="1000" dirty="0"/>
                        <a:t>SYNTHESIS PHASE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Initial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</a:t>
                      </a: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synth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Initial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</a:t>
                      </a: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synth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Initial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</a:t>
                      </a: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synth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Initial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</a:t>
                      </a: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synth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66657209"/>
                  </a:ext>
                </a:extLst>
              </a:tr>
              <a:tr h="282599">
                <a:tc rowSpan="5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Gates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Sequential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44747866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Inverter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13,229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6,182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13,229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6,490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13,229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7,355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13,229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7,276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91919378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Buffer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1,006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11738326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Logic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47,392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31,945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47,392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34,005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47,392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38,038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47,392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37,578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32357467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62,926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40,845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62,926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43,414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62,926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48,660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62,926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47,322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8387358"/>
                  </a:ext>
                </a:extLst>
              </a:tr>
              <a:tr h="282599">
                <a:tc row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Area [</a:t>
                      </a:r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Symbol" pitchFamily="2" charset="2"/>
                          <a:ea typeface="+mn-ea"/>
                          <a:cs typeface="+mn-cs"/>
                        </a:rPr>
                        <a:t>m</a:t>
                      </a:r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hr-HR" sz="1000" b="1" kern="1200" baseline="300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72,306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76,267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83,164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79,937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55652426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256,520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132,018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256,520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146,082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256,520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175,793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256,520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163,425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81990407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257,638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204,324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257,638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222,349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257,638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258,957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257,638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243,362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02364576"/>
                  </a:ext>
                </a:extLst>
              </a:tr>
              <a:tr h="282599">
                <a:tc row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Power [mW]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Dynamic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25.047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27.977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32.751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17.583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5398043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Leakage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hr-HR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9561911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25.048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27.979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32.755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17.584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91384301"/>
                  </a:ext>
                </a:extLst>
              </a:tr>
              <a:tr h="282599">
                <a:tc row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Critical path [ps]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Input to Reg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11,735.0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8,501.3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3,470.6</a:t>
                      </a:r>
                      <a:endParaRPr lang="hr-HR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8,009.1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56290609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 to Output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24,574.4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24,603.5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24,486.1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24,521.3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24,317.8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24,349.3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24,371.2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24,432.4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18199441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 to Reg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16,169.4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14,024.2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10,651.1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13,644.3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1767808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1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Input to Output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43578441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Synthesis time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34:27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37:12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34:22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32:53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5746544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55C7A8-AD88-D349-8529-79D734795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08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D02E3BFE-3C2C-F746-9E03-63F3FF8E9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Synthesis reports: </a:t>
            </a:r>
            <a:r>
              <a:rPr lang="en-GB" sz="3200" dirty="0" err="1"/>
              <a:t>Vivado</a:t>
            </a:r>
            <a:r>
              <a:rPr lang="en-GB" sz="3200" dirty="0"/>
              <a:t> HLS -&gt; Genus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820A0F0-18C2-FA44-A8AA-91472C9E13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613465"/>
              </p:ext>
            </p:extLst>
          </p:nvPr>
        </p:nvGraphicFramePr>
        <p:xfrm>
          <a:off x="327409" y="954092"/>
          <a:ext cx="8489181" cy="54185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181">
                  <a:extLst>
                    <a:ext uri="{9D8B030D-6E8A-4147-A177-3AD203B41FA5}">
                      <a16:colId xmlns:a16="http://schemas.microsoft.com/office/drawing/2014/main" val="119303320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11848027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005579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9965907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300358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9538712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8592420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070787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59805387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787070647"/>
                    </a:ext>
                  </a:extLst>
                </a:gridCol>
              </a:tblGrid>
              <a:tr h="288000">
                <a:tc gridSpan="2">
                  <a:txBody>
                    <a:bodyPr/>
                    <a:lstStyle/>
                    <a:p>
                      <a:pPr algn="l"/>
                      <a:r>
                        <a:rPr lang="hr-HR" sz="1000"/>
                        <a:t>Technology library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RD53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TSMC65LP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79722165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algn="l"/>
                      <a:r>
                        <a:rPr lang="hr-HR" sz="1000" dirty="0"/>
                        <a:t>GENUS TARGET LIB.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 Mrad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Mrad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1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 </a:t>
                      </a:r>
                      <a:r>
                        <a:rPr kumimoji="0" lang="hr-HR" sz="1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endParaRPr kumimoji="0" lang="hr-HR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1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WCL0D9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79644891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algn="l"/>
                      <a:r>
                        <a:rPr lang="hr-HR" sz="1000" dirty="0"/>
                        <a:t>SYNTHESIS PHASE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Initial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</a:t>
                      </a: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synth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Initial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</a:t>
                      </a: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synth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Initial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</a:t>
                      </a: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synth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Initial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</a:t>
                      </a:r>
                      <a:r>
                        <a:rPr lang="hr-HR" sz="1000" kern="1200" noProof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synth</a:t>
                      </a:r>
                      <a:endParaRPr lang="hr-HR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66657209"/>
                  </a:ext>
                </a:extLst>
              </a:tr>
              <a:tr h="282599">
                <a:tc rowSpan="5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Gates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Sequential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2,307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2,233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2,307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2,233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2,307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2,233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2,307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2,233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44747866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Inverter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13,310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5,565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13,310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5,607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13,310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8,131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13,310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6,480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91919378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Buffer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1,176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11738326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Logic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48,251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31,387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48,251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33,267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48,251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41,141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48,251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37,031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32357467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63,868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39,614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63,868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41,597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63,868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52,681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63,868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45,927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8387358"/>
                  </a:ext>
                </a:extLst>
              </a:tr>
              <a:tr h="282599">
                <a:tc row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Area [</a:t>
                      </a:r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Symbol" pitchFamily="2" charset="2"/>
                          <a:ea typeface="+mn-ea"/>
                          <a:cs typeface="+mn-cs"/>
                        </a:rPr>
                        <a:t>m</a:t>
                      </a:r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hr-HR" sz="1000" b="1" kern="1200" baseline="300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69,099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72,559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87,468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77,484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55652426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261,151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128,675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261,151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138,247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261,151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202,951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261,151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158,169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81990407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262,269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197,774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262,269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210,806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262,269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290,419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262,269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235,653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02364576"/>
                  </a:ext>
                </a:extLst>
              </a:tr>
              <a:tr h="282599">
                <a:tc row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Power [mW]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Dynamic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24.219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25.78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38.123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16.707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5398043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Leakage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9561911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24.22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25.78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38.127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16.708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91384301"/>
                  </a:ext>
                </a:extLst>
              </a:tr>
              <a:tr h="282599">
                <a:tc row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Critical path [ps]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Input to Reg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13,199.2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10,390.2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5,958.7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9,971.7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56290609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 to Output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24,574.4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dirty="0"/>
                        <a:t>24,629.4</a:t>
                      </a:r>
                      <a:endParaRPr lang="hr-HR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24,486.1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24,543.5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24,317.8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dirty="0"/>
                        <a:t>24,330.5</a:t>
                      </a:r>
                      <a:endParaRPr lang="hr-HR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24,371.2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24,431.2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18199441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 to Reg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11,616.5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8,427.6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3,394.7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7,859.8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1767808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1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Input to Output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43578441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Synthesis time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27:49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5746544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55C7A8-AD88-D349-8529-79D734795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9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err="1"/>
              <a:t>BestChoice algorithm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0467"/>
            <a:ext cx="5220507" cy="5458873"/>
          </a:xfrm>
        </p:spPr>
        <p:txBody>
          <a:bodyPr>
            <a:normAutofit fontScale="85000" lnSpcReduction="10000"/>
          </a:bodyPr>
          <a:lstStyle/>
          <a:p>
            <a:r>
              <a:rPr lang="en-US" sz="2000" b="1" dirty="0"/>
              <a:t>One of three algorithms in ECON-T</a:t>
            </a:r>
          </a:p>
          <a:p>
            <a:pPr lvl="1"/>
            <a:r>
              <a:rPr lang="en-US" sz="1800" b="1" dirty="0"/>
              <a:t>Super Trigger Cell</a:t>
            </a:r>
          </a:p>
          <a:p>
            <a:pPr lvl="1"/>
            <a:r>
              <a:rPr lang="en-US" sz="1800" b="1" dirty="0"/>
              <a:t>Threshold-Sum</a:t>
            </a:r>
          </a:p>
          <a:p>
            <a:pPr lvl="1"/>
            <a:r>
              <a:rPr lang="en-US" sz="1800" b="1" dirty="0"/>
              <a:t>BestChoice</a:t>
            </a:r>
          </a:p>
          <a:p>
            <a:pPr lvl="1"/>
            <a:endParaRPr lang="en-US" sz="1600" b="1" dirty="0"/>
          </a:p>
          <a:p>
            <a:r>
              <a:rPr lang="en-US" sz="2000" b="1" dirty="0"/>
              <a:t>Development at LLR</a:t>
            </a:r>
          </a:p>
          <a:p>
            <a:pPr lvl="1"/>
            <a:r>
              <a:rPr lang="en-US" sz="1900" b="1" dirty="0"/>
              <a:t>Based upon Batcher odd-even mergesort algorithm</a:t>
            </a:r>
          </a:p>
          <a:p>
            <a:pPr lvl="1"/>
            <a:r>
              <a:rPr lang="en-US" sz="1800" b="1" dirty="0"/>
              <a:t>High-Level Synthesis</a:t>
            </a:r>
          </a:p>
          <a:p>
            <a:pPr lvl="1"/>
            <a:r>
              <a:rPr lang="en-US" sz="1800" b="1" dirty="0"/>
              <a:t>Source code written in </a:t>
            </a:r>
            <a:r>
              <a:rPr lang="en-US" sz="1800" b="1" dirty="0" err="1"/>
              <a:t>SystemC</a:t>
            </a:r>
            <a:endParaRPr lang="en-US" sz="1800" b="1" dirty="0"/>
          </a:p>
          <a:p>
            <a:pPr lvl="1"/>
            <a:r>
              <a:rPr lang="en-US" sz="1800" b="1" dirty="0"/>
              <a:t>Translated to RTL Verilog using Stratus HLS</a:t>
            </a:r>
          </a:p>
          <a:p>
            <a:pPr lvl="1"/>
            <a:r>
              <a:rPr lang="en-US" sz="1800" b="1" dirty="0"/>
              <a:t>Tested in </a:t>
            </a:r>
            <a:r>
              <a:rPr lang="en-US" sz="1800" b="1" dirty="0" err="1"/>
              <a:t>SystemC</a:t>
            </a:r>
            <a:r>
              <a:rPr lang="en-US" sz="1800" b="1" dirty="0"/>
              <a:t> and Python</a:t>
            </a:r>
          </a:p>
          <a:p>
            <a:pPr lvl="1"/>
            <a:endParaRPr lang="en-US" sz="1600" b="1" dirty="0"/>
          </a:p>
          <a:p>
            <a:r>
              <a:rPr lang="en-US" sz="2000" b="1" dirty="0"/>
              <a:t>Synthesis and functional verification at Split</a:t>
            </a:r>
          </a:p>
          <a:p>
            <a:pPr lvl="1"/>
            <a:r>
              <a:rPr lang="en-US" sz="1800" b="1" dirty="0"/>
              <a:t>CERN Digital Flow, TSMC65LP and RD53 tech libs</a:t>
            </a:r>
          </a:p>
          <a:p>
            <a:pPr lvl="1"/>
            <a:r>
              <a:rPr lang="en-US" sz="1800" b="1" dirty="0"/>
              <a:t>Cadence Genus (RTL synthesis)</a:t>
            </a:r>
          </a:p>
          <a:p>
            <a:pPr lvl="1"/>
            <a:r>
              <a:rPr lang="en-US" sz="1800" b="1" dirty="0"/>
              <a:t>Cadence Incisive (simulation)</a:t>
            </a:r>
          </a:p>
          <a:p>
            <a:pPr lvl="1"/>
            <a:r>
              <a:rPr lang="en-US" sz="1800" b="1" dirty="0"/>
              <a:t>Tested at RTL and gate-level</a:t>
            </a:r>
          </a:p>
          <a:p>
            <a:pPr lvl="1"/>
            <a:endParaRPr lang="en-US" sz="2000" b="1" dirty="0"/>
          </a:p>
          <a:p>
            <a:pPr marL="0" indent="0">
              <a:buNone/>
            </a:pPr>
            <a:r>
              <a:rPr lang="en-GB" sz="1300" dirty="0">
                <a:hlinkClick r:id="rId3"/>
              </a:rPr>
              <a:t>https://indico.cern.ch/event/862245/contributions/3632336/attachments/1943107/3222874/hirschauer_ECON_ASICs_HGCALweek_12nov2019.pdf</a:t>
            </a:r>
            <a:endParaRPr lang="en-US" sz="8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F68E53-AC93-ED44-88EA-37EE6AB44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A1F9C0-8E21-9A49-84C5-267AA6017F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693"/>
          <a:stretch/>
        </p:blipFill>
        <p:spPr>
          <a:xfrm>
            <a:off x="5677708" y="933083"/>
            <a:ext cx="2878072" cy="517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04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err="1"/>
              <a:t>BestChoice algorithm - Functionality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0467"/>
            <a:ext cx="8229600" cy="5259109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/>
              <a:t>Functionality:</a:t>
            </a:r>
          </a:p>
          <a:p>
            <a:pPr lvl="1"/>
            <a:r>
              <a:rPr lang="en-US" sz="1800" b="1" dirty="0"/>
              <a:t>48 parallel TC charge inputs</a:t>
            </a:r>
          </a:p>
          <a:p>
            <a:pPr lvl="1"/>
            <a:r>
              <a:rPr lang="en-US" sz="1800" b="1" dirty="0"/>
              <a:t>parallel output for sorted TC charges outputs </a:t>
            </a:r>
          </a:p>
          <a:p>
            <a:pPr lvl="1"/>
            <a:r>
              <a:rPr lang="en-US" sz="1800" b="1" dirty="0"/>
              <a:t>parallel output for TC addresses</a:t>
            </a:r>
          </a:p>
          <a:p>
            <a:pPr lvl="1"/>
            <a:endParaRPr lang="en-US" sz="1800" b="1" dirty="0"/>
          </a:p>
          <a:p>
            <a:r>
              <a:rPr lang="en-US" sz="2200" b="1" dirty="0"/>
              <a:t>Requirements:</a:t>
            </a:r>
          </a:p>
          <a:p>
            <a:pPr lvl="1"/>
            <a:r>
              <a:rPr lang="en-US" sz="1800" b="1" dirty="0"/>
              <a:t>low power consumption</a:t>
            </a:r>
          </a:p>
          <a:p>
            <a:pPr lvl="1"/>
            <a:r>
              <a:rPr lang="en-US" sz="1800" b="1" dirty="0"/>
              <a:t>low latency</a:t>
            </a:r>
          </a:p>
          <a:p>
            <a:pPr lvl="1"/>
            <a:r>
              <a:rPr lang="en-US" sz="1800" b="1" dirty="0"/>
              <a:t>simple and flexible design</a:t>
            </a:r>
          </a:p>
          <a:p>
            <a:pPr lvl="1"/>
            <a:endParaRPr lang="en-US" sz="1800" b="1" dirty="0"/>
          </a:p>
          <a:p>
            <a:r>
              <a:rPr lang="en-US" sz="2000" b="1" dirty="0"/>
              <a:t>16 different architectures were considered:</a:t>
            </a:r>
          </a:p>
          <a:p>
            <a:pPr lvl="1"/>
            <a:r>
              <a:rPr lang="en-US" sz="1600" b="1" dirty="0"/>
              <a:t>1-stage pipeline (2 BX latency) vs 0-stage pipeline (1 BX latency)</a:t>
            </a:r>
          </a:p>
          <a:p>
            <a:pPr lvl="1"/>
            <a:r>
              <a:rPr lang="en-US" sz="1600" b="1" dirty="0"/>
              <a:t>23 TC outputs vs 48 TC outputs</a:t>
            </a:r>
          </a:p>
          <a:p>
            <a:pPr lvl="1"/>
            <a:r>
              <a:rPr lang="en-US" sz="1600" b="1" dirty="0"/>
              <a:t>40 MHz clock vs 160 MHz clock</a:t>
            </a:r>
          </a:p>
          <a:p>
            <a:pPr lvl="1"/>
            <a:r>
              <a:rPr lang="en-US" sz="1600" b="1" dirty="0"/>
              <a:t>Compressed data (7 bits) vs uncompressed data (18 bits)</a:t>
            </a:r>
          </a:p>
          <a:p>
            <a:pPr lvl="1"/>
            <a:endParaRPr lang="en-US" sz="1600" b="1" dirty="0"/>
          </a:p>
          <a:p>
            <a:r>
              <a:rPr lang="en-US" sz="1800" b="1" dirty="0"/>
              <a:t>1-stage pipeline architecture (Latency 2 BX) with 48 outputs</a:t>
            </a:r>
          </a:p>
          <a:p>
            <a:pPr lvl="1"/>
            <a:r>
              <a:rPr lang="en-US" sz="1700" b="1" dirty="0"/>
              <a:t>Selected as the final architecture</a:t>
            </a:r>
          </a:p>
          <a:p>
            <a:pPr lvl="1"/>
            <a:r>
              <a:rPr lang="en-US" sz="1700" b="1" dirty="0"/>
              <a:t>Meets timing constraints at all TID levels</a:t>
            </a:r>
            <a:endParaRPr lang="en-US" sz="2200" b="1" dirty="0"/>
          </a:p>
          <a:p>
            <a:pPr lvl="1"/>
            <a:endParaRPr lang="en-US" sz="1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A337F-BE6A-DA48-9A2A-E7606A67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232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err="1"/>
              <a:t>BestChoice algorithm - Development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066" y="831273"/>
            <a:ext cx="7664533" cy="5858067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Development:</a:t>
            </a:r>
          </a:p>
          <a:p>
            <a:pPr lvl="1"/>
            <a:r>
              <a:rPr lang="en-US" sz="2000" b="1" dirty="0"/>
              <a:t>each architecture fully synthesized and tested</a:t>
            </a:r>
          </a:p>
          <a:p>
            <a:pPr lvl="2"/>
            <a:r>
              <a:rPr lang="en-US" sz="1800" b="1" dirty="0" err="1"/>
              <a:t>SystemC</a:t>
            </a:r>
            <a:r>
              <a:rPr lang="en-US" sz="1800" b="1" dirty="0"/>
              <a:t> -&gt; RTL -&gt; Gate-level -&gt; simulation</a:t>
            </a:r>
          </a:p>
          <a:p>
            <a:pPr lvl="1"/>
            <a:r>
              <a:rPr lang="en-US" sz="2000" b="1" dirty="0"/>
              <a:t>final candidate selected in agreement with FNAL:</a:t>
            </a:r>
          </a:p>
          <a:p>
            <a:pPr lvl="2"/>
            <a:r>
              <a:rPr lang="en-US" sz="1600" b="1" dirty="0"/>
              <a:t>48 TC output </a:t>
            </a:r>
          </a:p>
          <a:p>
            <a:pPr lvl="3"/>
            <a:r>
              <a:rPr lang="en-US" sz="1400" b="1" dirty="0"/>
              <a:t>allows for better flexibility</a:t>
            </a:r>
          </a:p>
          <a:p>
            <a:pPr lvl="3"/>
            <a:r>
              <a:rPr lang="en-US" sz="1400" b="1" dirty="0"/>
              <a:t>23 TC output version showed no significant benefits</a:t>
            </a:r>
          </a:p>
          <a:p>
            <a:pPr lvl="2"/>
            <a:r>
              <a:rPr lang="en-US" sz="1600" b="1" dirty="0"/>
              <a:t>18-bit inputs and outputs </a:t>
            </a:r>
          </a:p>
          <a:p>
            <a:pPr lvl="3"/>
            <a:r>
              <a:rPr lang="en-US" sz="1400" b="1" dirty="0"/>
              <a:t>allows for better resolution</a:t>
            </a:r>
          </a:p>
          <a:p>
            <a:pPr lvl="3"/>
            <a:r>
              <a:rPr lang="en-US" sz="1400" b="1" dirty="0"/>
              <a:t>7-bit version needs another compression block</a:t>
            </a:r>
          </a:p>
          <a:p>
            <a:pPr lvl="2"/>
            <a:r>
              <a:rPr lang="en-US" sz="1600" b="1" dirty="0"/>
              <a:t>2 BX latency </a:t>
            </a:r>
          </a:p>
          <a:p>
            <a:pPr lvl="3"/>
            <a:r>
              <a:rPr lang="en-US" sz="1400" b="1" dirty="0"/>
              <a:t>significant reduction in power consumption compared to 1 BX latency</a:t>
            </a:r>
          </a:p>
          <a:p>
            <a:pPr lvl="2"/>
            <a:r>
              <a:rPr lang="en-US" sz="1600" b="1" dirty="0"/>
              <a:t>40 MHz clock</a:t>
            </a:r>
          </a:p>
          <a:p>
            <a:pPr lvl="3"/>
            <a:r>
              <a:rPr lang="en-US" sz="1400" b="1" dirty="0"/>
              <a:t>simplicity (single clock)</a:t>
            </a:r>
          </a:p>
          <a:p>
            <a:pPr lvl="3"/>
            <a:r>
              <a:rPr lang="en-US" sz="1400" b="1" dirty="0"/>
              <a:t>160 MHz would need another clock or a PLL block</a:t>
            </a:r>
          </a:p>
          <a:p>
            <a:pPr lvl="3"/>
            <a:endParaRPr lang="en-US" sz="1400" b="1" dirty="0"/>
          </a:p>
          <a:p>
            <a:r>
              <a:rPr lang="en-US" sz="2000" b="1" dirty="0"/>
              <a:t>Why Batcher odd-even </a:t>
            </a:r>
            <a:r>
              <a:rPr lang="en-US" sz="2000" b="1" dirty="0" err="1"/>
              <a:t>mergesort</a:t>
            </a:r>
            <a:r>
              <a:rPr lang="en-US" sz="2000" b="1" dirty="0"/>
              <a:t> algorithm?</a:t>
            </a:r>
          </a:p>
          <a:p>
            <a:pPr lvl="1"/>
            <a:r>
              <a:rPr lang="en-US" sz="1600" b="1" dirty="0"/>
              <a:t>Best algorithm for parallel processing</a:t>
            </a:r>
          </a:p>
          <a:p>
            <a:pPr lvl="1"/>
            <a:r>
              <a:rPr lang="en-US" sz="1600" b="1" dirty="0"/>
              <a:t>Lowest amount of resources</a:t>
            </a:r>
          </a:p>
          <a:p>
            <a:pPr lvl="1"/>
            <a:r>
              <a:rPr lang="en-US" sz="1600" b="1" dirty="0"/>
              <a:t>Small number of comparators</a:t>
            </a:r>
          </a:p>
          <a:p>
            <a:pPr lvl="3"/>
            <a:endParaRPr lang="en-US" sz="12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3CCF4F-977F-244E-A750-1606F077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47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nip Single Corner of Rectangle 10">
            <a:extLst>
              <a:ext uri="{FF2B5EF4-FFF2-40B4-BE49-F238E27FC236}">
                <a16:creationId xmlns:a16="http://schemas.microsoft.com/office/drawing/2014/main" id="{8BE5D11A-346D-9F4F-B960-1D2181B4BA9C}"/>
              </a:ext>
            </a:extLst>
          </p:cNvPr>
          <p:cNvSpPr/>
          <p:nvPr/>
        </p:nvSpPr>
        <p:spPr>
          <a:xfrm>
            <a:off x="523210" y="913832"/>
            <a:ext cx="1075031" cy="619948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6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Synthesis and </a:t>
            </a:r>
            <a:r>
              <a:rPr lang="en-US" sz="3600" dirty="0" err="1"/>
              <a:t>simulaton</a:t>
            </a:r>
            <a:r>
              <a:rPr lang="en-US" sz="3600" dirty="0"/>
              <a:t>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4C6F4-96D2-5340-87B0-1025EACA3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17252" y="6689340"/>
            <a:ext cx="1440000" cy="180000"/>
          </a:xfrm>
        </p:spPr>
        <p:txBody>
          <a:bodyPr/>
          <a:lstStyle/>
          <a:p>
            <a:fld id="{034D8EFC-CA94-D94E-9FBF-19E6A5A830A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Snip Single Corner of Rectangle 10">
            <a:extLst>
              <a:ext uri="{FF2B5EF4-FFF2-40B4-BE49-F238E27FC236}">
                <a16:creationId xmlns:a16="http://schemas.microsoft.com/office/drawing/2014/main" id="{2748EDE2-9274-F14E-864A-C898BF39CCFB}"/>
              </a:ext>
            </a:extLst>
          </p:cNvPr>
          <p:cNvSpPr/>
          <p:nvPr/>
        </p:nvSpPr>
        <p:spPr>
          <a:xfrm>
            <a:off x="5992340" y="3162881"/>
            <a:ext cx="924791" cy="1049481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600"/>
          </a:p>
        </p:txBody>
      </p:sp>
      <p:sp>
        <p:nvSpPr>
          <p:cNvPr id="8" name="Snip Single Corner of Rectangle 5">
            <a:extLst>
              <a:ext uri="{FF2B5EF4-FFF2-40B4-BE49-F238E27FC236}">
                <a16:creationId xmlns:a16="http://schemas.microsoft.com/office/drawing/2014/main" id="{388ED2C4-B7D9-FD42-91B0-07FA1F674960}"/>
              </a:ext>
            </a:extLst>
          </p:cNvPr>
          <p:cNvSpPr/>
          <p:nvPr/>
        </p:nvSpPr>
        <p:spPr>
          <a:xfrm>
            <a:off x="4211633" y="3009431"/>
            <a:ext cx="924791" cy="1049481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Verilog</a:t>
            </a:r>
            <a:r>
              <a:rPr lang="hr-HR" dirty="0"/>
              <a:t> RTL</a:t>
            </a:r>
          </a:p>
        </p:txBody>
      </p:sp>
      <p:sp>
        <p:nvSpPr>
          <p:cNvPr id="9" name="Snip Single Corner of Rectangle 6">
            <a:extLst>
              <a:ext uri="{FF2B5EF4-FFF2-40B4-BE49-F238E27FC236}">
                <a16:creationId xmlns:a16="http://schemas.microsoft.com/office/drawing/2014/main" id="{D25ABBF9-8ED1-E74B-B6A4-999904B2A908}"/>
              </a:ext>
            </a:extLst>
          </p:cNvPr>
          <p:cNvSpPr/>
          <p:nvPr/>
        </p:nvSpPr>
        <p:spPr>
          <a:xfrm>
            <a:off x="5894155" y="3275200"/>
            <a:ext cx="924791" cy="1049481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/>
              <a:t>Tech libraries</a:t>
            </a:r>
          </a:p>
        </p:txBody>
      </p:sp>
      <p:sp>
        <p:nvSpPr>
          <p:cNvPr id="10" name="Snip Single Corner of Rectangle 7">
            <a:extLst>
              <a:ext uri="{FF2B5EF4-FFF2-40B4-BE49-F238E27FC236}">
                <a16:creationId xmlns:a16="http://schemas.microsoft.com/office/drawing/2014/main" id="{F9C760EE-368F-AE4A-90E2-F5BB4A41C589}"/>
              </a:ext>
            </a:extLst>
          </p:cNvPr>
          <p:cNvSpPr/>
          <p:nvPr/>
        </p:nvSpPr>
        <p:spPr>
          <a:xfrm>
            <a:off x="7496179" y="3275198"/>
            <a:ext cx="924791" cy="1049481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/>
              <a:t>SDC </a:t>
            </a:r>
            <a:r>
              <a:rPr lang="hr-HR" sz="1100"/>
              <a:t>constraints</a:t>
            </a:r>
            <a:endParaRPr lang="hr-H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87D19DC-7E16-B94B-9FA0-F2A80D94AA77}"/>
              </a:ext>
            </a:extLst>
          </p:cNvPr>
          <p:cNvSpPr/>
          <p:nvPr/>
        </p:nvSpPr>
        <p:spPr>
          <a:xfrm>
            <a:off x="5356610" y="4687976"/>
            <a:ext cx="2691245" cy="115339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Genus</a:t>
            </a:r>
            <a:endParaRPr lang="hr-HR" dirty="0"/>
          </a:p>
          <a:p>
            <a:pPr algn="ctr"/>
            <a:r>
              <a:rPr lang="hr-HR" dirty="0" err="1"/>
              <a:t>Synthesis</a:t>
            </a:r>
            <a:r>
              <a:rPr lang="hr-HR" dirty="0"/>
              <a:t> </a:t>
            </a:r>
            <a:r>
              <a:rPr lang="hr-HR" dirty="0" err="1"/>
              <a:t>tool</a:t>
            </a:r>
            <a:endParaRPr lang="hr-HR" dirty="0"/>
          </a:p>
        </p:txBody>
      </p:sp>
      <p:sp>
        <p:nvSpPr>
          <p:cNvPr id="12" name="Snip Single Corner of Rectangle 9">
            <a:extLst>
              <a:ext uri="{FF2B5EF4-FFF2-40B4-BE49-F238E27FC236}">
                <a16:creationId xmlns:a16="http://schemas.microsoft.com/office/drawing/2014/main" id="{48F2A0FA-E2E7-C644-B083-35DE07CCC3BC}"/>
              </a:ext>
            </a:extLst>
          </p:cNvPr>
          <p:cNvSpPr/>
          <p:nvPr/>
        </p:nvSpPr>
        <p:spPr>
          <a:xfrm>
            <a:off x="3807992" y="5686678"/>
            <a:ext cx="1328432" cy="1051200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 err="1"/>
              <a:t>Verilog</a:t>
            </a:r>
            <a:endParaRPr lang="hr-HR" sz="1600" dirty="0"/>
          </a:p>
          <a:p>
            <a:pPr algn="ctr"/>
            <a:r>
              <a:rPr lang="hr-HR" sz="1600" dirty="0"/>
              <a:t>Gate-</a:t>
            </a:r>
            <a:r>
              <a:rPr lang="hr-HR" sz="1600" dirty="0" err="1"/>
              <a:t>level</a:t>
            </a:r>
            <a:r>
              <a:rPr lang="hr-HR" sz="1600" dirty="0"/>
              <a:t> </a:t>
            </a:r>
            <a:r>
              <a:rPr lang="hr-HR" sz="1600" dirty="0" err="1"/>
              <a:t>netlist</a:t>
            </a:r>
            <a:endParaRPr lang="hr-HR" sz="1600" dirty="0"/>
          </a:p>
        </p:txBody>
      </p: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E504232A-D479-1F4F-89B3-7186FFB48232}"/>
              </a:ext>
            </a:extLst>
          </p:cNvPr>
          <p:cNvCxnSpPr>
            <a:cxnSpLocks/>
            <a:stCxn id="10" idx="1"/>
            <a:endCxn id="11" idx="7"/>
          </p:cNvCxnSpPr>
          <p:nvPr/>
        </p:nvCxnSpPr>
        <p:spPr>
          <a:xfrm rot="5400000">
            <a:off x="7540050" y="4438360"/>
            <a:ext cx="532207" cy="30484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ACBC6916-3A24-2049-A178-695AFED93615}"/>
              </a:ext>
            </a:extLst>
          </p:cNvPr>
          <p:cNvCxnSpPr>
            <a:stCxn id="9" idx="1"/>
            <a:endCxn id="11" idx="0"/>
          </p:cNvCxnSpPr>
          <p:nvPr/>
        </p:nvCxnSpPr>
        <p:spPr>
          <a:xfrm rot="16200000" flipH="1">
            <a:off x="6347745" y="4333487"/>
            <a:ext cx="363295" cy="34568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F52FA8A5-BFF0-6B46-894F-7D1C6C61813C}"/>
              </a:ext>
            </a:extLst>
          </p:cNvPr>
          <p:cNvCxnSpPr>
            <a:cxnSpLocks/>
            <a:stCxn id="8" idx="1"/>
            <a:endCxn id="11" idx="1"/>
          </p:cNvCxnSpPr>
          <p:nvPr/>
        </p:nvCxnSpPr>
        <p:spPr>
          <a:xfrm rot="16200000" flipH="1">
            <a:off x="4813394" y="3919546"/>
            <a:ext cx="797974" cy="107670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D2A70E84-6CD2-5249-A14C-B70F47F55327}"/>
              </a:ext>
            </a:extLst>
          </p:cNvPr>
          <p:cNvCxnSpPr>
            <a:cxnSpLocks/>
            <a:stCxn id="11" idx="4"/>
            <a:endCxn id="12" idx="0"/>
          </p:cNvCxnSpPr>
          <p:nvPr/>
        </p:nvCxnSpPr>
        <p:spPr>
          <a:xfrm rot="5400000">
            <a:off x="5733874" y="5243918"/>
            <a:ext cx="370911" cy="1565809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nip Single Corner of Rectangle 5">
            <a:extLst>
              <a:ext uri="{FF2B5EF4-FFF2-40B4-BE49-F238E27FC236}">
                <a16:creationId xmlns:a16="http://schemas.microsoft.com/office/drawing/2014/main" id="{14EEF337-E854-6A4F-B530-50EA1539C2BF}"/>
              </a:ext>
            </a:extLst>
          </p:cNvPr>
          <p:cNvSpPr/>
          <p:nvPr/>
        </p:nvSpPr>
        <p:spPr>
          <a:xfrm>
            <a:off x="420236" y="1026151"/>
            <a:ext cx="1079820" cy="653009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SystemC</a:t>
            </a:r>
            <a:endParaRPr lang="hr-HR" dirty="0"/>
          </a:p>
          <a:p>
            <a:pPr algn="ctr"/>
            <a:r>
              <a:rPr lang="hr-HR" dirty="0" err="1"/>
              <a:t>sources</a:t>
            </a:r>
            <a:endParaRPr lang="hr-HR" dirty="0"/>
          </a:p>
        </p:txBody>
      </p:sp>
      <p:sp>
        <p:nvSpPr>
          <p:cNvPr id="19" name="Snip Single Corner of Rectangle 6">
            <a:extLst>
              <a:ext uri="{FF2B5EF4-FFF2-40B4-BE49-F238E27FC236}">
                <a16:creationId xmlns:a16="http://schemas.microsoft.com/office/drawing/2014/main" id="{06D52035-CD42-F440-80A2-7D48ABF4D9AF}"/>
              </a:ext>
            </a:extLst>
          </p:cNvPr>
          <p:cNvSpPr/>
          <p:nvPr/>
        </p:nvSpPr>
        <p:spPr>
          <a:xfrm>
            <a:off x="1789033" y="1026151"/>
            <a:ext cx="924791" cy="661118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 err="1"/>
              <a:t>Tech</a:t>
            </a:r>
            <a:r>
              <a:rPr lang="hr-HR" sz="1600" dirty="0"/>
              <a:t> </a:t>
            </a:r>
            <a:r>
              <a:rPr lang="hr-HR" sz="1600" dirty="0" err="1"/>
              <a:t>library</a:t>
            </a:r>
            <a:endParaRPr lang="hr-HR" sz="1600" dirty="0"/>
          </a:p>
        </p:txBody>
      </p:sp>
      <p:sp>
        <p:nvSpPr>
          <p:cNvPr id="20" name="Snip Single Corner of Rectangle 7">
            <a:extLst>
              <a:ext uri="{FF2B5EF4-FFF2-40B4-BE49-F238E27FC236}">
                <a16:creationId xmlns:a16="http://schemas.microsoft.com/office/drawing/2014/main" id="{F3F8EB1B-AF31-4E4A-BB1B-BE50541427AB}"/>
              </a:ext>
            </a:extLst>
          </p:cNvPr>
          <p:cNvSpPr/>
          <p:nvPr/>
        </p:nvSpPr>
        <p:spPr>
          <a:xfrm>
            <a:off x="3199171" y="1026151"/>
            <a:ext cx="924791" cy="673511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Timing</a:t>
            </a:r>
            <a:r>
              <a:rPr lang="hr-HR" dirty="0"/>
              <a:t> </a:t>
            </a:r>
            <a:r>
              <a:rPr lang="hr-HR" sz="1100" dirty="0" err="1"/>
              <a:t>constraints</a:t>
            </a:r>
            <a:endParaRPr lang="hr-HR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80B7C69-B4CD-A34D-9A07-95D5AC5A018D}"/>
              </a:ext>
            </a:extLst>
          </p:cNvPr>
          <p:cNvSpPr/>
          <p:nvPr/>
        </p:nvSpPr>
        <p:spPr>
          <a:xfrm>
            <a:off x="928246" y="1988293"/>
            <a:ext cx="2691245" cy="115339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Stratus</a:t>
            </a:r>
            <a:r>
              <a:rPr lang="hr-HR" dirty="0"/>
              <a:t> HLS</a:t>
            </a:r>
          </a:p>
        </p:txBody>
      </p:sp>
      <p:cxnSp>
        <p:nvCxnSpPr>
          <p:cNvPr id="23" name="Curved Connector 22">
            <a:extLst>
              <a:ext uri="{FF2B5EF4-FFF2-40B4-BE49-F238E27FC236}">
                <a16:creationId xmlns:a16="http://schemas.microsoft.com/office/drawing/2014/main" id="{298B9BE6-768D-9C46-B301-7E02BD3DC063}"/>
              </a:ext>
            </a:extLst>
          </p:cNvPr>
          <p:cNvCxnSpPr>
            <a:cxnSpLocks/>
            <a:stCxn id="20" idx="1"/>
            <a:endCxn id="21" idx="7"/>
          </p:cNvCxnSpPr>
          <p:nvPr/>
        </p:nvCxnSpPr>
        <p:spPr>
          <a:xfrm rot="5400000">
            <a:off x="3214697" y="1710332"/>
            <a:ext cx="457541" cy="4362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>
            <a:extLst>
              <a:ext uri="{FF2B5EF4-FFF2-40B4-BE49-F238E27FC236}">
                <a16:creationId xmlns:a16="http://schemas.microsoft.com/office/drawing/2014/main" id="{3758F00B-0ECC-EC46-B55A-BA7D58830008}"/>
              </a:ext>
            </a:extLst>
          </p:cNvPr>
          <p:cNvCxnSpPr>
            <a:cxnSpLocks/>
            <a:stCxn id="19" idx="1"/>
            <a:endCxn id="21" idx="0"/>
          </p:cNvCxnSpPr>
          <p:nvPr/>
        </p:nvCxnSpPr>
        <p:spPr>
          <a:xfrm rot="16200000" flipH="1">
            <a:off x="2112137" y="1826561"/>
            <a:ext cx="301024" cy="2244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>
            <a:extLst>
              <a:ext uri="{FF2B5EF4-FFF2-40B4-BE49-F238E27FC236}">
                <a16:creationId xmlns:a16="http://schemas.microsoft.com/office/drawing/2014/main" id="{8A5F4BE5-01C0-474E-84DD-471D73D10E3E}"/>
              </a:ext>
            </a:extLst>
          </p:cNvPr>
          <p:cNvCxnSpPr>
            <a:cxnSpLocks/>
            <a:stCxn id="18" idx="1"/>
            <a:endCxn id="21" idx="1"/>
          </p:cNvCxnSpPr>
          <p:nvPr/>
        </p:nvCxnSpPr>
        <p:spPr>
          <a:xfrm rot="16200000" flipH="1">
            <a:off x="902237" y="1737069"/>
            <a:ext cx="478043" cy="36222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62DF9C5F-A70D-CA40-B385-94C6DFA96BEB}"/>
              </a:ext>
            </a:extLst>
          </p:cNvPr>
          <p:cNvCxnSpPr>
            <a:cxnSpLocks/>
            <a:stCxn id="21" idx="6"/>
            <a:endCxn id="8" idx="3"/>
          </p:cNvCxnSpPr>
          <p:nvPr/>
        </p:nvCxnSpPr>
        <p:spPr>
          <a:xfrm>
            <a:off x="3619491" y="2564989"/>
            <a:ext cx="1054538" cy="444442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AEF39029-9D31-A244-B264-12793BDC260A}"/>
              </a:ext>
            </a:extLst>
          </p:cNvPr>
          <p:cNvSpPr/>
          <p:nvPr/>
        </p:nvSpPr>
        <p:spPr>
          <a:xfrm>
            <a:off x="928246" y="4324679"/>
            <a:ext cx="2691245" cy="115339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Incisive</a:t>
            </a:r>
            <a:r>
              <a:rPr lang="hr-HR" dirty="0"/>
              <a:t> Simulator</a:t>
            </a:r>
          </a:p>
        </p:txBody>
      </p:sp>
      <p:cxnSp>
        <p:nvCxnSpPr>
          <p:cNvPr id="32" name="Curved Connector 31">
            <a:extLst>
              <a:ext uri="{FF2B5EF4-FFF2-40B4-BE49-F238E27FC236}">
                <a16:creationId xmlns:a16="http://schemas.microsoft.com/office/drawing/2014/main" id="{11B29D45-B0F6-F446-ADAA-7DFF9241B3CC}"/>
              </a:ext>
            </a:extLst>
          </p:cNvPr>
          <p:cNvCxnSpPr>
            <a:cxnSpLocks/>
            <a:stCxn id="8" idx="1"/>
            <a:endCxn id="30" idx="7"/>
          </p:cNvCxnSpPr>
          <p:nvPr/>
        </p:nvCxnSpPr>
        <p:spPr>
          <a:xfrm rot="5400000">
            <a:off x="3732360" y="3551919"/>
            <a:ext cx="434677" cy="144866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>
            <a:extLst>
              <a:ext uri="{FF2B5EF4-FFF2-40B4-BE49-F238E27FC236}">
                <a16:creationId xmlns:a16="http://schemas.microsoft.com/office/drawing/2014/main" id="{FAAD8B1C-C46F-EE4C-8C7D-A34AE20F0E26}"/>
              </a:ext>
            </a:extLst>
          </p:cNvPr>
          <p:cNvCxnSpPr>
            <a:cxnSpLocks/>
            <a:stCxn id="12" idx="2"/>
            <a:endCxn id="30" idx="5"/>
          </p:cNvCxnSpPr>
          <p:nvPr/>
        </p:nvCxnSpPr>
        <p:spPr>
          <a:xfrm rot="10800000">
            <a:off x="3225368" y="5309160"/>
            <a:ext cx="582625" cy="903118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Snip Single Corner of Rectangle 6">
            <a:extLst>
              <a:ext uri="{FF2B5EF4-FFF2-40B4-BE49-F238E27FC236}">
                <a16:creationId xmlns:a16="http://schemas.microsoft.com/office/drawing/2014/main" id="{B0BF408E-FD57-9242-9A3E-B9A6088AAAC7}"/>
              </a:ext>
            </a:extLst>
          </p:cNvPr>
          <p:cNvSpPr/>
          <p:nvPr/>
        </p:nvSpPr>
        <p:spPr>
          <a:xfrm>
            <a:off x="1862417" y="3348850"/>
            <a:ext cx="924791" cy="734934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 err="1"/>
              <a:t>Verilog</a:t>
            </a:r>
            <a:r>
              <a:rPr lang="hr-HR" sz="1600" dirty="0"/>
              <a:t> </a:t>
            </a:r>
            <a:r>
              <a:rPr lang="hr-HR" sz="1200" dirty="0" err="1"/>
              <a:t>testbench</a:t>
            </a:r>
            <a:endParaRPr lang="hr-HR" sz="1600" dirty="0"/>
          </a:p>
        </p:txBody>
      </p:sp>
      <p:cxnSp>
        <p:nvCxnSpPr>
          <p:cNvPr id="39" name="Curved Connector 38">
            <a:extLst>
              <a:ext uri="{FF2B5EF4-FFF2-40B4-BE49-F238E27FC236}">
                <a16:creationId xmlns:a16="http://schemas.microsoft.com/office/drawing/2014/main" id="{6F9A1B51-D51D-ED46-ADED-CC562C62C959}"/>
              </a:ext>
            </a:extLst>
          </p:cNvPr>
          <p:cNvCxnSpPr>
            <a:cxnSpLocks/>
            <a:stCxn id="35" idx="1"/>
            <a:endCxn id="30" idx="0"/>
          </p:cNvCxnSpPr>
          <p:nvPr/>
        </p:nvCxnSpPr>
        <p:spPr>
          <a:xfrm rot="5400000">
            <a:off x="2178894" y="4178759"/>
            <a:ext cx="240895" cy="50944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nip Single Corner of Rectangle 10">
            <a:extLst>
              <a:ext uri="{FF2B5EF4-FFF2-40B4-BE49-F238E27FC236}">
                <a16:creationId xmlns:a16="http://schemas.microsoft.com/office/drawing/2014/main" id="{FD7A6523-F01C-0943-A891-C6C559D369D3}"/>
              </a:ext>
            </a:extLst>
          </p:cNvPr>
          <p:cNvSpPr/>
          <p:nvPr/>
        </p:nvSpPr>
        <p:spPr>
          <a:xfrm>
            <a:off x="433793" y="5534230"/>
            <a:ext cx="924791" cy="1049481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600"/>
          </a:p>
        </p:txBody>
      </p:sp>
      <p:sp>
        <p:nvSpPr>
          <p:cNvPr id="41" name="Snip Single Corner of Rectangle 6">
            <a:extLst>
              <a:ext uri="{FF2B5EF4-FFF2-40B4-BE49-F238E27FC236}">
                <a16:creationId xmlns:a16="http://schemas.microsoft.com/office/drawing/2014/main" id="{A941ACE2-8CA6-8549-A2AE-A48233748FF0}"/>
              </a:ext>
            </a:extLst>
          </p:cNvPr>
          <p:cNvSpPr/>
          <p:nvPr/>
        </p:nvSpPr>
        <p:spPr>
          <a:xfrm>
            <a:off x="335608" y="5646549"/>
            <a:ext cx="924791" cy="1049481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/>
              <a:t>Output </a:t>
            </a:r>
            <a:r>
              <a:rPr lang="hr-HR" sz="1200" dirty="0" err="1"/>
              <a:t>values</a:t>
            </a:r>
            <a:r>
              <a:rPr lang="hr-HR" sz="1200" dirty="0"/>
              <a:t> </a:t>
            </a:r>
            <a:r>
              <a:rPr lang="hr-HR" sz="1200" dirty="0" err="1"/>
              <a:t>and</a:t>
            </a:r>
            <a:r>
              <a:rPr lang="hr-HR" sz="1200" dirty="0"/>
              <a:t> </a:t>
            </a:r>
            <a:r>
              <a:rPr lang="hr-HR" sz="1200" dirty="0" err="1"/>
              <a:t>addresses</a:t>
            </a:r>
            <a:endParaRPr lang="hr-HR" sz="1200" dirty="0"/>
          </a:p>
        </p:txBody>
      </p:sp>
      <p:cxnSp>
        <p:nvCxnSpPr>
          <p:cNvPr id="47" name="Curved Connector 46">
            <a:extLst>
              <a:ext uri="{FF2B5EF4-FFF2-40B4-BE49-F238E27FC236}">
                <a16:creationId xmlns:a16="http://schemas.microsoft.com/office/drawing/2014/main" id="{C277E416-1BB9-B34E-83B4-316E04A3FD3C}"/>
              </a:ext>
            </a:extLst>
          </p:cNvPr>
          <p:cNvCxnSpPr>
            <a:stCxn id="30" idx="4"/>
            <a:endCxn id="40" idx="0"/>
          </p:cNvCxnSpPr>
          <p:nvPr/>
        </p:nvCxnSpPr>
        <p:spPr>
          <a:xfrm rot="5400000">
            <a:off x="1525777" y="5310878"/>
            <a:ext cx="580901" cy="915285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Snip Single Corner of Rectangle 10">
            <a:extLst>
              <a:ext uri="{FF2B5EF4-FFF2-40B4-BE49-F238E27FC236}">
                <a16:creationId xmlns:a16="http://schemas.microsoft.com/office/drawing/2014/main" id="{7709A301-F5DB-D743-8A31-37F42A855246}"/>
              </a:ext>
            </a:extLst>
          </p:cNvPr>
          <p:cNvSpPr/>
          <p:nvPr/>
        </p:nvSpPr>
        <p:spPr>
          <a:xfrm>
            <a:off x="464693" y="3174480"/>
            <a:ext cx="924791" cy="759054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600"/>
          </a:p>
        </p:txBody>
      </p:sp>
      <p:sp>
        <p:nvSpPr>
          <p:cNvPr id="65" name="Snip Single Corner of Rectangle 6">
            <a:extLst>
              <a:ext uri="{FF2B5EF4-FFF2-40B4-BE49-F238E27FC236}">
                <a16:creationId xmlns:a16="http://schemas.microsoft.com/office/drawing/2014/main" id="{037DD3B8-54C3-FA4F-8646-E31C7356C7E1}"/>
              </a:ext>
            </a:extLst>
          </p:cNvPr>
          <p:cNvSpPr/>
          <p:nvPr/>
        </p:nvSpPr>
        <p:spPr>
          <a:xfrm>
            <a:off x="366508" y="3289854"/>
            <a:ext cx="924791" cy="755999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 dirty="0"/>
              <a:t>Input </a:t>
            </a:r>
            <a:r>
              <a:rPr lang="hr-HR" sz="1200" dirty="0" err="1"/>
              <a:t>values</a:t>
            </a:r>
            <a:r>
              <a:rPr lang="hr-HR" sz="1200" dirty="0"/>
              <a:t> </a:t>
            </a:r>
            <a:r>
              <a:rPr lang="hr-HR" sz="1200" dirty="0" err="1"/>
              <a:t>and</a:t>
            </a:r>
            <a:r>
              <a:rPr lang="hr-HR" sz="1200" dirty="0"/>
              <a:t> </a:t>
            </a:r>
            <a:r>
              <a:rPr lang="hr-HR" sz="1200" dirty="0" err="1"/>
              <a:t>addresses</a:t>
            </a:r>
            <a:endParaRPr lang="hr-HR" sz="1200" dirty="0"/>
          </a:p>
        </p:txBody>
      </p:sp>
      <p:cxnSp>
        <p:nvCxnSpPr>
          <p:cNvPr id="67" name="Curved Connector 66">
            <a:extLst>
              <a:ext uri="{FF2B5EF4-FFF2-40B4-BE49-F238E27FC236}">
                <a16:creationId xmlns:a16="http://schemas.microsoft.com/office/drawing/2014/main" id="{AC20400F-FBA1-7849-BE29-9DE3B9E6CF8E}"/>
              </a:ext>
            </a:extLst>
          </p:cNvPr>
          <p:cNvCxnSpPr>
            <a:stCxn id="65" idx="1"/>
            <a:endCxn id="30" idx="1"/>
          </p:cNvCxnSpPr>
          <p:nvPr/>
        </p:nvCxnSpPr>
        <p:spPr>
          <a:xfrm rot="16200000" flipH="1">
            <a:off x="851769" y="4022988"/>
            <a:ext cx="447736" cy="493466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26263298-BF35-8F4D-B3DC-4CC282657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2204" y="721675"/>
            <a:ext cx="4835047" cy="2363861"/>
          </a:xfrm>
        </p:spPr>
        <p:txBody>
          <a:bodyPr>
            <a:normAutofit/>
          </a:bodyPr>
          <a:lstStyle/>
          <a:p>
            <a:pPr lvl="1"/>
            <a:r>
              <a:rPr lang="en-US" sz="1600" b="1" dirty="0"/>
              <a:t>SDC constraints:</a:t>
            </a:r>
          </a:p>
          <a:p>
            <a:pPr lvl="2"/>
            <a:r>
              <a:rPr lang="en-US" sz="1400" b="1" dirty="0"/>
              <a:t>Clock period: 25.0 ns</a:t>
            </a:r>
          </a:p>
          <a:p>
            <a:pPr lvl="2"/>
            <a:r>
              <a:rPr lang="en-US" sz="1400" b="1" dirty="0"/>
              <a:t>Input and output delays set to zero </a:t>
            </a:r>
          </a:p>
          <a:p>
            <a:pPr lvl="2"/>
            <a:r>
              <a:rPr lang="en-US" sz="1400" b="1" dirty="0"/>
              <a:t>Inputs driven from a D flop (DFQD1) </a:t>
            </a:r>
          </a:p>
          <a:p>
            <a:pPr lvl="2"/>
            <a:r>
              <a:rPr lang="en-US" sz="1400" b="1" dirty="0"/>
              <a:t>Output loads set to 0.01 pF</a:t>
            </a:r>
          </a:p>
          <a:p>
            <a:pPr lvl="1"/>
            <a:r>
              <a:rPr lang="en-US" sz="1600" b="1" dirty="0"/>
              <a:t>Technology libraries:</a:t>
            </a:r>
          </a:p>
          <a:p>
            <a:pPr lvl="2"/>
            <a:r>
              <a:rPr lang="en-US" sz="1400" b="1" dirty="0"/>
              <a:t>Stratus HLS: TSMC65LP BC</a:t>
            </a:r>
          </a:p>
          <a:p>
            <a:pPr lvl="2"/>
            <a:r>
              <a:rPr lang="en-US" sz="1400" b="1" dirty="0"/>
              <a:t>Genus: TSMC65LP WCL, 0.9V + RD53 libs</a:t>
            </a:r>
          </a:p>
          <a:p>
            <a:pPr lvl="1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0813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8" grpId="0" animBg="1"/>
      <p:bldP spid="19" grpId="0" animBg="1"/>
      <p:bldP spid="20" grpId="0" animBg="1"/>
      <p:bldP spid="21" grpId="0" animBg="1"/>
      <p:bldP spid="30" grpId="0" animBg="1"/>
      <p:bldP spid="35" grpId="0" animBg="1"/>
      <p:bldP spid="40" grpId="0" animBg="1"/>
      <p:bldP spid="41" grpId="0" animBg="1"/>
      <p:bldP spid="64" grpId="0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D02E3BFE-3C2C-F746-9E03-63F3FF8E9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Synthesis reports: 1-stage pipeline (Latency 2BX)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820A0F0-18C2-FA44-A8AA-91472C9E13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547946"/>
              </p:ext>
            </p:extLst>
          </p:nvPr>
        </p:nvGraphicFramePr>
        <p:xfrm>
          <a:off x="327409" y="954092"/>
          <a:ext cx="8489181" cy="54185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181">
                  <a:extLst>
                    <a:ext uri="{9D8B030D-6E8A-4147-A177-3AD203B41FA5}">
                      <a16:colId xmlns:a16="http://schemas.microsoft.com/office/drawing/2014/main" val="119303320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11848027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005579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9965907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300358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9538712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8592420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070787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59805387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787070647"/>
                    </a:ext>
                  </a:extLst>
                </a:gridCol>
              </a:tblGrid>
              <a:tr h="288000">
                <a:tc gridSpan="2">
                  <a:txBody>
                    <a:bodyPr/>
                    <a:lstStyle/>
                    <a:p>
                      <a:pPr algn="l"/>
                      <a:r>
                        <a:rPr lang="hr-HR" sz="1000"/>
                        <a:t>Technology library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RD53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TSMC65LP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79722165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algn="l"/>
                      <a:r>
                        <a:rPr lang="hr-HR" sz="1000" dirty="0"/>
                        <a:t>GENUS TARGET LIB.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 Mrad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Mrad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1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 Mrad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1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WCL0D9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r-HR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79644891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algn="l"/>
                      <a:r>
                        <a:rPr lang="hr-HR" sz="1000" dirty="0"/>
                        <a:t>HLS TOOL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VIVADO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STRATUS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VIVADO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STRATUS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VIVADO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STRATUS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VIVADO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STRATUS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66657209"/>
                  </a:ext>
                </a:extLst>
              </a:tr>
              <a:tr h="282599">
                <a:tc rowSpan="5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Gates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Sequential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44747866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Inverter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5,565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6,182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5,607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6,490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8,131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7,355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6,480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7,276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91919378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Buffer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1,176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1,006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11738326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Logic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31,387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31,945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33,267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34,005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41,141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38,038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37,031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37,578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32357467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39,614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40,845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41,597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43,414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52,681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48,660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45,927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47,322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8387358"/>
                  </a:ext>
                </a:extLst>
              </a:tr>
              <a:tr h="282599">
                <a:tc row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Area [</a:t>
                      </a:r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Symbol" pitchFamily="2" charset="2"/>
                          <a:ea typeface="+mn-ea"/>
                          <a:cs typeface="+mn-cs"/>
                        </a:rPr>
                        <a:t>m</a:t>
                      </a:r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hr-HR" sz="1000" b="1" kern="1200" baseline="300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69,099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72,306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72,559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76,267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87,468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83,164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77,484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79,937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55652426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128,675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132,018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138,247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146,082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202,951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175,793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158,169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163,425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81990407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197,774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204,324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210,806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222,349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290,419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258,957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235,653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243,362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02364576"/>
                  </a:ext>
                </a:extLst>
              </a:tr>
              <a:tr h="282599">
                <a:tc row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Power [mW]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Dynamic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24.219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25.047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25.78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27.977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38.123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32.751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16.707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17.583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5398043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Leakage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9561911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24.22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25.048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25.78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27.979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38.127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32.755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16.708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17.584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91384301"/>
                  </a:ext>
                </a:extLst>
              </a:tr>
              <a:tr h="282599">
                <a:tc row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Critical path [ps]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Input to Reg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56290609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 to Output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dirty="0"/>
                        <a:t>24,629.4</a:t>
                      </a:r>
                      <a:endParaRPr lang="hr-HR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24,603.5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24,543.5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24,521.3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dirty="0"/>
                        <a:t>24,330.5</a:t>
                      </a:r>
                      <a:endParaRPr lang="hr-HR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24,349.3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24,431.2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24,432.4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18199441"/>
                  </a:ext>
                </a:extLst>
              </a:tr>
              <a:tr h="282599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 to Reg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1767808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hr-HR" sz="11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hr-H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Input to Output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43578441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Synthesis time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hr-HR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34:27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37:12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34:22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27:49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hr-H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32:53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5746544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55C7A8-AD88-D349-8529-79D734795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72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>
            <a:extLst>
              <a:ext uri="{FF2B5EF4-FFF2-40B4-BE49-F238E27FC236}">
                <a16:creationId xmlns:a16="http://schemas.microsoft.com/office/drawing/2014/main" id="{F7FECA27-FDE7-7D4D-B33C-EDFC40A0DA08}"/>
              </a:ext>
            </a:extLst>
          </p:cNvPr>
          <p:cNvSpPr txBox="1"/>
          <p:nvPr/>
        </p:nvSpPr>
        <p:spPr>
          <a:xfrm>
            <a:off x="4055241" y="4633033"/>
            <a:ext cx="106636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 err="1"/>
              <a:t>compare</a:t>
            </a:r>
            <a:endParaRPr lang="hr-HR" sz="1200" dirty="0"/>
          </a:p>
          <a:p>
            <a:pPr algn="ctr"/>
            <a:endParaRPr lang="hr-HR" sz="900" dirty="0"/>
          </a:p>
          <a:p>
            <a:pPr algn="ctr"/>
            <a:r>
              <a:rPr lang="hr-HR" sz="1200" dirty="0">
                <a:solidFill>
                  <a:schemeClr val="accent3"/>
                </a:solidFill>
              </a:rPr>
              <a:t>IDENTICAL ✓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err="1"/>
              <a:t>BestChoice algorithm - Testing</a:t>
            </a:r>
            <a:endParaRPr lang="en-US" sz="3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66E8FC-9757-5640-9D65-173E57F7EB69}"/>
              </a:ext>
            </a:extLst>
          </p:cNvPr>
          <p:cNvSpPr/>
          <p:nvPr/>
        </p:nvSpPr>
        <p:spPr>
          <a:xfrm>
            <a:off x="3571872" y="1008248"/>
            <a:ext cx="1828800" cy="9975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/>
              <a:t>Input file with random TC charge values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ED9BC0-AFA7-F04E-80C2-6F7F8AA788CB}"/>
              </a:ext>
            </a:extLst>
          </p:cNvPr>
          <p:cNvSpPr/>
          <p:nvPr/>
        </p:nvSpPr>
        <p:spPr>
          <a:xfrm>
            <a:off x="303557" y="2499755"/>
            <a:ext cx="1772171" cy="13537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hr-HR" sz="1600" dirty="0" err="1"/>
              <a:t>Python</a:t>
            </a:r>
            <a:r>
              <a:rPr lang="hr-HR" sz="1600" dirty="0"/>
              <a:t> </a:t>
            </a:r>
            <a:r>
              <a:rPr lang="hr-HR" sz="1600" dirty="0" err="1"/>
              <a:t>testbench</a:t>
            </a:r>
            <a:endParaRPr lang="hr-HR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4837BA-6BE2-6D45-B771-75107CE39FBA}"/>
              </a:ext>
            </a:extLst>
          </p:cNvPr>
          <p:cNvSpPr/>
          <p:nvPr/>
        </p:nvSpPr>
        <p:spPr>
          <a:xfrm>
            <a:off x="600443" y="2967346"/>
            <a:ext cx="1212069" cy="7846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BC algo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Python</a:t>
            </a:r>
            <a:endParaRPr lang="hr-H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7EB80F-94D1-CA48-ACB1-71F9E1B4C6BD}"/>
              </a:ext>
            </a:extLst>
          </p:cNvPr>
          <p:cNvSpPr/>
          <p:nvPr/>
        </p:nvSpPr>
        <p:spPr>
          <a:xfrm>
            <a:off x="2537925" y="2487549"/>
            <a:ext cx="1772171" cy="13537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hr-HR" sz="1600" dirty="0" err="1"/>
              <a:t>SystemC</a:t>
            </a:r>
            <a:r>
              <a:rPr lang="hr-HR" sz="1600" dirty="0"/>
              <a:t> </a:t>
            </a:r>
            <a:r>
              <a:rPr lang="hr-HR" sz="1600" dirty="0" err="1"/>
              <a:t>testbench</a:t>
            </a:r>
            <a:endParaRPr lang="hr-HR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6AAC7A-E34E-464E-A890-A158FFC26CCA}"/>
              </a:ext>
            </a:extLst>
          </p:cNvPr>
          <p:cNvSpPr/>
          <p:nvPr/>
        </p:nvSpPr>
        <p:spPr>
          <a:xfrm>
            <a:off x="2874669" y="2955140"/>
            <a:ext cx="1212069" cy="7846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BC algo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SystemC</a:t>
            </a:r>
            <a:endParaRPr lang="hr-H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49384D-D7C5-DE4D-BBBD-BE76FA9B1DAF}"/>
              </a:ext>
            </a:extLst>
          </p:cNvPr>
          <p:cNvSpPr/>
          <p:nvPr/>
        </p:nvSpPr>
        <p:spPr>
          <a:xfrm>
            <a:off x="7146534" y="2505030"/>
            <a:ext cx="1699655" cy="13537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hr-HR" sz="1600"/>
              <a:t>Verilog testbench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D322DB-887B-354C-A26B-8B0D75D385F9}"/>
              </a:ext>
            </a:extLst>
          </p:cNvPr>
          <p:cNvSpPr/>
          <p:nvPr/>
        </p:nvSpPr>
        <p:spPr>
          <a:xfrm>
            <a:off x="7443420" y="2972621"/>
            <a:ext cx="1212069" cy="7846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/>
              <a:t>BC algo at Gate-level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660DD2-8222-2A4A-B9AE-A186496E6BDA}"/>
              </a:ext>
            </a:extLst>
          </p:cNvPr>
          <p:cNvSpPr/>
          <p:nvPr/>
        </p:nvSpPr>
        <p:spPr>
          <a:xfrm>
            <a:off x="514997" y="5719161"/>
            <a:ext cx="1267691" cy="7689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/>
              <a:t>Output file with sorted charge values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241BE7-E61A-5141-A019-042746D8B9C3}"/>
              </a:ext>
            </a:extLst>
          </p:cNvPr>
          <p:cNvSpPr/>
          <p:nvPr/>
        </p:nvSpPr>
        <p:spPr>
          <a:xfrm>
            <a:off x="558541" y="4503716"/>
            <a:ext cx="1267691" cy="7689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/>
              <a:t>Output file with addresses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954566-A093-1743-8FDF-7F0B08835858}"/>
              </a:ext>
            </a:extLst>
          </p:cNvPr>
          <p:cNvSpPr/>
          <p:nvPr/>
        </p:nvSpPr>
        <p:spPr>
          <a:xfrm>
            <a:off x="2787551" y="5725097"/>
            <a:ext cx="1267691" cy="7689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/>
              <a:t>Output file with sorted charge values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4AED1C-520E-E847-AF0B-BDD9F368243C}"/>
              </a:ext>
            </a:extLst>
          </p:cNvPr>
          <p:cNvSpPr/>
          <p:nvPr/>
        </p:nvSpPr>
        <p:spPr>
          <a:xfrm>
            <a:off x="2787551" y="4503715"/>
            <a:ext cx="1267691" cy="7689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/>
              <a:t>Output file with addresses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885565-F1D4-8940-9F99-AAE61DD0F2E8}"/>
              </a:ext>
            </a:extLst>
          </p:cNvPr>
          <p:cNvSpPr/>
          <p:nvPr/>
        </p:nvSpPr>
        <p:spPr>
          <a:xfrm>
            <a:off x="7365992" y="5728722"/>
            <a:ext cx="1267691" cy="7689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/>
              <a:t>Output file with sorted charge values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D23B24-0548-0246-B230-8FC9F14A4D39}"/>
              </a:ext>
            </a:extLst>
          </p:cNvPr>
          <p:cNvSpPr/>
          <p:nvPr/>
        </p:nvSpPr>
        <p:spPr>
          <a:xfrm>
            <a:off x="7365992" y="4514102"/>
            <a:ext cx="1267691" cy="7689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/>
              <a:t>Output file with addresses</a:t>
            </a:r>
          </a:p>
        </p:txBody>
      </p:sp>
      <p:cxnSp>
        <p:nvCxnSpPr>
          <p:cNvPr id="32" name="Curved Connector 31">
            <a:extLst>
              <a:ext uri="{FF2B5EF4-FFF2-40B4-BE49-F238E27FC236}">
                <a16:creationId xmlns:a16="http://schemas.microsoft.com/office/drawing/2014/main" id="{15AA3B56-B336-0E48-ABA9-42680507D728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rot="5400000">
            <a:off x="3714255" y="1715532"/>
            <a:ext cx="481774" cy="1062261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>
            <a:extLst>
              <a:ext uri="{FF2B5EF4-FFF2-40B4-BE49-F238E27FC236}">
                <a16:creationId xmlns:a16="http://schemas.microsoft.com/office/drawing/2014/main" id="{6186BC15-B661-3B40-8D7D-01D65B4A6D04}"/>
              </a:ext>
            </a:extLst>
          </p:cNvPr>
          <p:cNvCxnSpPr>
            <a:cxnSpLocks/>
            <a:stCxn id="4" idx="1"/>
            <a:endCxn id="5" idx="0"/>
          </p:cNvCxnSpPr>
          <p:nvPr/>
        </p:nvCxnSpPr>
        <p:spPr>
          <a:xfrm rot="10800000" flipV="1">
            <a:off x="1189644" y="1507011"/>
            <a:ext cx="2382229" cy="992743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>
            <a:extLst>
              <a:ext uri="{FF2B5EF4-FFF2-40B4-BE49-F238E27FC236}">
                <a16:creationId xmlns:a16="http://schemas.microsoft.com/office/drawing/2014/main" id="{AEE24B0B-5FB8-C14D-ACFB-E0F522F76085}"/>
              </a:ext>
            </a:extLst>
          </p:cNvPr>
          <p:cNvCxnSpPr>
            <a:cxnSpLocks/>
            <a:stCxn id="4" idx="3"/>
            <a:endCxn id="9" idx="0"/>
          </p:cNvCxnSpPr>
          <p:nvPr/>
        </p:nvCxnSpPr>
        <p:spPr>
          <a:xfrm>
            <a:off x="5400672" y="1507012"/>
            <a:ext cx="2595690" cy="998018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>
            <a:extLst>
              <a:ext uri="{FF2B5EF4-FFF2-40B4-BE49-F238E27FC236}">
                <a16:creationId xmlns:a16="http://schemas.microsoft.com/office/drawing/2014/main" id="{7C3E2010-20F5-604F-90C1-D341857DC447}"/>
              </a:ext>
            </a:extLst>
          </p:cNvPr>
          <p:cNvCxnSpPr>
            <a:cxnSpLocks/>
            <a:stCxn id="5" idx="1"/>
            <a:endCxn id="11" idx="1"/>
          </p:cNvCxnSpPr>
          <p:nvPr/>
        </p:nvCxnSpPr>
        <p:spPr>
          <a:xfrm rot="10800000" flipH="1" flipV="1">
            <a:off x="303557" y="3176649"/>
            <a:ext cx="211440" cy="2926976"/>
          </a:xfrm>
          <a:prstGeom prst="curvedConnector3">
            <a:avLst>
              <a:gd name="adj1" fmla="val -10811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>
            <a:extLst>
              <a:ext uri="{FF2B5EF4-FFF2-40B4-BE49-F238E27FC236}">
                <a16:creationId xmlns:a16="http://schemas.microsoft.com/office/drawing/2014/main" id="{E8EB3EDD-4078-7742-A3C1-D19DA648FDC4}"/>
              </a:ext>
            </a:extLst>
          </p:cNvPr>
          <p:cNvCxnSpPr>
            <a:cxnSpLocks/>
            <a:stCxn id="5" idx="2"/>
            <a:endCxn id="12" idx="0"/>
          </p:cNvCxnSpPr>
          <p:nvPr/>
        </p:nvCxnSpPr>
        <p:spPr>
          <a:xfrm rot="16200000" flipH="1">
            <a:off x="865928" y="4177257"/>
            <a:ext cx="650174" cy="2744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148F6A6D-B2F5-424B-82A2-FEADFE100CBF}"/>
              </a:ext>
            </a:extLst>
          </p:cNvPr>
          <p:cNvCxnSpPr>
            <a:cxnSpLocks/>
            <a:stCxn id="7" idx="1"/>
            <a:endCxn id="13" idx="0"/>
          </p:cNvCxnSpPr>
          <p:nvPr/>
        </p:nvCxnSpPr>
        <p:spPr>
          <a:xfrm rot="10800000" flipH="1" flipV="1">
            <a:off x="2537925" y="3164443"/>
            <a:ext cx="883472" cy="2560654"/>
          </a:xfrm>
          <a:prstGeom prst="curvedConnector4">
            <a:avLst>
              <a:gd name="adj1" fmla="val -25875"/>
              <a:gd name="adj2" fmla="val 8914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>
            <a:extLst>
              <a:ext uri="{FF2B5EF4-FFF2-40B4-BE49-F238E27FC236}">
                <a16:creationId xmlns:a16="http://schemas.microsoft.com/office/drawing/2014/main" id="{E3D005D8-1A83-D947-A7F2-F2971BBE9E5E}"/>
              </a:ext>
            </a:extLst>
          </p:cNvPr>
          <p:cNvCxnSpPr>
            <a:cxnSpLocks/>
            <a:stCxn id="7" idx="2"/>
            <a:endCxn id="14" idx="0"/>
          </p:cNvCxnSpPr>
          <p:nvPr/>
        </p:nvCxnSpPr>
        <p:spPr>
          <a:xfrm rot="5400000">
            <a:off x="3091515" y="4171218"/>
            <a:ext cx="662379" cy="2614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urved Connector 57">
            <a:extLst>
              <a:ext uri="{FF2B5EF4-FFF2-40B4-BE49-F238E27FC236}">
                <a16:creationId xmlns:a16="http://schemas.microsoft.com/office/drawing/2014/main" id="{3099FCAB-A046-174C-A535-599D327C1376}"/>
              </a:ext>
            </a:extLst>
          </p:cNvPr>
          <p:cNvCxnSpPr>
            <a:cxnSpLocks/>
            <a:stCxn id="9" idx="3"/>
            <a:endCxn id="15" idx="3"/>
          </p:cNvCxnSpPr>
          <p:nvPr/>
        </p:nvCxnSpPr>
        <p:spPr>
          <a:xfrm flipH="1">
            <a:off x="8633683" y="3181924"/>
            <a:ext cx="212506" cy="2931262"/>
          </a:xfrm>
          <a:prstGeom prst="curvedConnector3">
            <a:avLst>
              <a:gd name="adj1" fmla="val -107573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>
            <a:extLst>
              <a:ext uri="{FF2B5EF4-FFF2-40B4-BE49-F238E27FC236}">
                <a16:creationId xmlns:a16="http://schemas.microsoft.com/office/drawing/2014/main" id="{C641F258-FAEC-7F4A-A081-4D41A413F5C0}"/>
              </a:ext>
            </a:extLst>
          </p:cNvPr>
          <p:cNvCxnSpPr>
            <a:cxnSpLocks/>
            <a:stCxn id="9" idx="2"/>
            <a:endCxn id="16" idx="0"/>
          </p:cNvCxnSpPr>
          <p:nvPr/>
        </p:nvCxnSpPr>
        <p:spPr>
          <a:xfrm rot="16200000" flipH="1">
            <a:off x="7670458" y="4184721"/>
            <a:ext cx="655285" cy="3476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>
            <a:extLst>
              <a:ext uri="{FF2B5EF4-FFF2-40B4-BE49-F238E27FC236}">
                <a16:creationId xmlns:a16="http://schemas.microsoft.com/office/drawing/2014/main" id="{9FB96E65-E95C-694E-9187-843384A97EA6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>
            <a:off x="1782688" y="6103625"/>
            <a:ext cx="1004863" cy="5936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4" name="Curved Connector 63">
            <a:extLst>
              <a:ext uri="{FF2B5EF4-FFF2-40B4-BE49-F238E27FC236}">
                <a16:creationId xmlns:a16="http://schemas.microsoft.com/office/drawing/2014/main" id="{0F3BD75A-18D3-8B47-9C08-B1790EA2507C}"/>
              </a:ext>
            </a:extLst>
          </p:cNvPr>
          <p:cNvCxnSpPr>
            <a:cxnSpLocks/>
            <a:stCxn id="13" idx="3"/>
            <a:endCxn id="38" idx="1"/>
          </p:cNvCxnSpPr>
          <p:nvPr/>
        </p:nvCxnSpPr>
        <p:spPr>
          <a:xfrm flipV="1">
            <a:off x="4055242" y="6107123"/>
            <a:ext cx="1025263" cy="2438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9" name="Curved Connector 68">
            <a:extLst>
              <a:ext uri="{FF2B5EF4-FFF2-40B4-BE49-F238E27FC236}">
                <a16:creationId xmlns:a16="http://schemas.microsoft.com/office/drawing/2014/main" id="{D4353EE3-4D08-084C-B88D-888A60C8D769}"/>
              </a:ext>
            </a:extLst>
          </p:cNvPr>
          <p:cNvCxnSpPr>
            <a:cxnSpLocks/>
            <a:stCxn id="12" idx="3"/>
            <a:endCxn id="14" idx="1"/>
          </p:cNvCxnSpPr>
          <p:nvPr/>
        </p:nvCxnSpPr>
        <p:spPr>
          <a:xfrm flipV="1">
            <a:off x="1826232" y="4888179"/>
            <a:ext cx="961319" cy="1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1" name="Curved Connector 70">
            <a:extLst>
              <a:ext uri="{FF2B5EF4-FFF2-40B4-BE49-F238E27FC236}">
                <a16:creationId xmlns:a16="http://schemas.microsoft.com/office/drawing/2014/main" id="{706751DB-4536-A14F-9A02-8E95F81211CE}"/>
              </a:ext>
            </a:extLst>
          </p:cNvPr>
          <p:cNvCxnSpPr>
            <a:cxnSpLocks/>
            <a:stCxn id="14" idx="3"/>
            <a:endCxn id="39" idx="1"/>
          </p:cNvCxnSpPr>
          <p:nvPr/>
        </p:nvCxnSpPr>
        <p:spPr>
          <a:xfrm flipV="1">
            <a:off x="4055242" y="4887023"/>
            <a:ext cx="1030175" cy="1156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2491830-A09F-2C41-A75F-301FFCA2951E}"/>
              </a:ext>
            </a:extLst>
          </p:cNvPr>
          <p:cNvSpPr txBox="1"/>
          <p:nvPr/>
        </p:nvSpPr>
        <p:spPr>
          <a:xfrm>
            <a:off x="1787057" y="4614514"/>
            <a:ext cx="106636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 err="1"/>
              <a:t>compare</a:t>
            </a:r>
            <a:endParaRPr lang="hr-HR" sz="1200" dirty="0"/>
          </a:p>
          <a:p>
            <a:pPr algn="ctr"/>
            <a:endParaRPr lang="hr-HR" sz="900" dirty="0"/>
          </a:p>
          <a:p>
            <a:pPr algn="ctr"/>
            <a:r>
              <a:rPr lang="hr-HR" sz="1200" dirty="0">
                <a:solidFill>
                  <a:schemeClr val="accent3"/>
                </a:solidFill>
              </a:rPr>
              <a:t>IDENTICAL ✓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A9F9F5-1A48-714B-BE1A-4C0EA9E261CD}"/>
              </a:ext>
            </a:extLst>
          </p:cNvPr>
          <p:cNvSpPr txBox="1"/>
          <p:nvPr/>
        </p:nvSpPr>
        <p:spPr>
          <a:xfrm>
            <a:off x="4014139" y="5840083"/>
            <a:ext cx="106636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/>
              <a:t>compare</a:t>
            </a:r>
          </a:p>
          <a:p>
            <a:pPr algn="ctr"/>
            <a:endParaRPr lang="hr-HR" sz="900"/>
          </a:p>
          <a:p>
            <a:pPr algn="ctr"/>
            <a:r>
              <a:rPr lang="hr-HR" sz="1200">
                <a:solidFill>
                  <a:schemeClr val="accent3"/>
                </a:solidFill>
              </a:rPr>
              <a:t>IDENTICAL ✓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6C45F17-4C1C-7F44-BBC1-C969A31F1C98}"/>
              </a:ext>
            </a:extLst>
          </p:cNvPr>
          <p:cNvSpPr txBox="1"/>
          <p:nvPr/>
        </p:nvSpPr>
        <p:spPr>
          <a:xfrm>
            <a:off x="1769755" y="5835895"/>
            <a:ext cx="106636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/>
              <a:t>compare</a:t>
            </a:r>
          </a:p>
          <a:p>
            <a:pPr algn="ctr"/>
            <a:endParaRPr lang="hr-HR" sz="900"/>
          </a:p>
          <a:p>
            <a:pPr algn="ctr"/>
            <a:r>
              <a:rPr lang="hr-HR" sz="1200">
                <a:solidFill>
                  <a:schemeClr val="accent3"/>
                </a:solidFill>
              </a:rPr>
              <a:t>IDENTICAL ✓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204A16-801E-9D42-B40F-9B0C7F3F1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60EB90-CCFF-5A47-88B3-3C25722F7128}"/>
              </a:ext>
            </a:extLst>
          </p:cNvPr>
          <p:cNvSpPr/>
          <p:nvPr/>
        </p:nvSpPr>
        <p:spPr>
          <a:xfrm>
            <a:off x="4867396" y="2487549"/>
            <a:ext cx="1699655" cy="13537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hr-HR" sz="1600"/>
              <a:t>Verilog testbench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D46006D-A4BC-9E49-993D-EBF6C56C515B}"/>
              </a:ext>
            </a:extLst>
          </p:cNvPr>
          <p:cNvSpPr/>
          <p:nvPr/>
        </p:nvSpPr>
        <p:spPr>
          <a:xfrm>
            <a:off x="5164282" y="2955140"/>
            <a:ext cx="1212069" cy="7846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/>
              <a:t>BC algo at RTL level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4E96711-5578-4340-A640-239ED05DC7DF}"/>
              </a:ext>
            </a:extLst>
          </p:cNvPr>
          <p:cNvSpPr/>
          <p:nvPr/>
        </p:nvSpPr>
        <p:spPr>
          <a:xfrm>
            <a:off x="5080505" y="5722659"/>
            <a:ext cx="1267691" cy="7689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/>
              <a:t>Output file with sorted charge values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27D78AE-CA65-E047-915D-73F396CD4412}"/>
              </a:ext>
            </a:extLst>
          </p:cNvPr>
          <p:cNvSpPr/>
          <p:nvPr/>
        </p:nvSpPr>
        <p:spPr>
          <a:xfrm>
            <a:off x="5085417" y="4502559"/>
            <a:ext cx="1267691" cy="7689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200"/>
              <a:t>Output file with  addresses</a:t>
            </a:r>
          </a:p>
        </p:txBody>
      </p:sp>
      <p:cxnSp>
        <p:nvCxnSpPr>
          <p:cNvPr id="40" name="Curved Connector 39">
            <a:extLst>
              <a:ext uri="{FF2B5EF4-FFF2-40B4-BE49-F238E27FC236}">
                <a16:creationId xmlns:a16="http://schemas.microsoft.com/office/drawing/2014/main" id="{12EB94E7-3F70-AC41-AC91-7832702D9E37}"/>
              </a:ext>
            </a:extLst>
          </p:cNvPr>
          <p:cNvCxnSpPr>
            <a:cxnSpLocks/>
            <a:stCxn id="35" idx="3"/>
            <a:endCxn id="38" idx="0"/>
          </p:cNvCxnSpPr>
          <p:nvPr/>
        </p:nvCxnSpPr>
        <p:spPr>
          <a:xfrm flipH="1">
            <a:off x="5714351" y="3164443"/>
            <a:ext cx="852700" cy="2558216"/>
          </a:xfrm>
          <a:prstGeom prst="curvedConnector4">
            <a:avLst>
              <a:gd name="adj1" fmla="val -26809"/>
              <a:gd name="adj2" fmla="val 9038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>
            <a:extLst>
              <a:ext uri="{FF2B5EF4-FFF2-40B4-BE49-F238E27FC236}">
                <a16:creationId xmlns:a16="http://schemas.microsoft.com/office/drawing/2014/main" id="{1F657782-7529-1B4E-9F3C-6C5A431990AE}"/>
              </a:ext>
            </a:extLst>
          </p:cNvPr>
          <p:cNvCxnSpPr>
            <a:cxnSpLocks/>
            <a:stCxn id="35" idx="2"/>
            <a:endCxn id="39" idx="0"/>
          </p:cNvCxnSpPr>
          <p:nvPr/>
        </p:nvCxnSpPr>
        <p:spPr>
          <a:xfrm rot="16200000" flipH="1">
            <a:off x="5387632" y="4170927"/>
            <a:ext cx="661223" cy="2039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B5506DE5-7382-5E4F-85E2-B0E4258326C5}"/>
              </a:ext>
            </a:extLst>
          </p:cNvPr>
          <p:cNvSpPr txBox="1"/>
          <p:nvPr/>
        </p:nvSpPr>
        <p:spPr>
          <a:xfrm>
            <a:off x="6340728" y="4614514"/>
            <a:ext cx="106636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/>
              <a:t>compare</a:t>
            </a:r>
          </a:p>
          <a:p>
            <a:pPr algn="ctr"/>
            <a:endParaRPr lang="hr-HR" sz="900"/>
          </a:p>
          <a:p>
            <a:pPr algn="ctr"/>
            <a:r>
              <a:rPr lang="hr-HR" sz="1200">
                <a:solidFill>
                  <a:schemeClr val="accent3"/>
                </a:solidFill>
              </a:rPr>
              <a:t>IDENTICAL ✓</a:t>
            </a:r>
          </a:p>
        </p:txBody>
      </p:sp>
      <p:cxnSp>
        <p:nvCxnSpPr>
          <p:cNvPr id="123" name="Curved Connector 122">
            <a:extLst>
              <a:ext uri="{FF2B5EF4-FFF2-40B4-BE49-F238E27FC236}">
                <a16:creationId xmlns:a16="http://schemas.microsoft.com/office/drawing/2014/main" id="{E47C2CC1-874C-CF44-8EAC-16EF69777B6D}"/>
              </a:ext>
            </a:extLst>
          </p:cNvPr>
          <p:cNvCxnSpPr>
            <a:cxnSpLocks/>
          </p:cNvCxnSpPr>
          <p:nvPr/>
        </p:nvCxnSpPr>
        <p:spPr>
          <a:xfrm flipV="1">
            <a:off x="6340729" y="4868504"/>
            <a:ext cx="1030175" cy="1156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7B11C910-C443-CC4A-97F4-5A0EB2B4C464}"/>
              </a:ext>
            </a:extLst>
          </p:cNvPr>
          <p:cNvSpPr txBox="1"/>
          <p:nvPr/>
        </p:nvSpPr>
        <p:spPr>
          <a:xfrm>
            <a:off x="6348196" y="5844979"/>
            <a:ext cx="106636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/>
              <a:t>compare</a:t>
            </a:r>
          </a:p>
          <a:p>
            <a:pPr algn="ctr"/>
            <a:endParaRPr lang="hr-HR" sz="900"/>
          </a:p>
          <a:p>
            <a:pPr algn="ctr"/>
            <a:r>
              <a:rPr lang="hr-HR" sz="1200">
                <a:solidFill>
                  <a:schemeClr val="accent3"/>
                </a:solidFill>
              </a:rPr>
              <a:t>IDENTICAL ✓</a:t>
            </a:r>
          </a:p>
        </p:txBody>
      </p:sp>
      <p:cxnSp>
        <p:nvCxnSpPr>
          <p:cNvPr id="125" name="Curved Connector 124">
            <a:extLst>
              <a:ext uri="{FF2B5EF4-FFF2-40B4-BE49-F238E27FC236}">
                <a16:creationId xmlns:a16="http://schemas.microsoft.com/office/drawing/2014/main" id="{10F63572-063F-3340-9908-60F3EEEDD424}"/>
              </a:ext>
            </a:extLst>
          </p:cNvPr>
          <p:cNvCxnSpPr>
            <a:cxnSpLocks/>
          </p:cNvCxnSpPr>
          <p:nvPr/>
        </p:nvCxnSpPr>
        <p:spPr>
          <a:xfrm flipV="1">
            <a:off x="6348197" y="6098969"/>
            <a:ext cx="1030175" cy="1156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7" name="Curved Connector 126">
            <a:extLst>
              <a:ext uri="{FF2B5EF4-FFF2-40B4-BE49-F238E27FC236}">
                <a16:creationId xmlns:a16="http://schemas.microsoft.com/office/drawing/2014/main" id="{6C7879AF-207C-CE44-ACC5-97A84F298A2E}"/>
              </a:ext>
            </a:extLst>
          </p:cNvPr>
          <p:cNvCxnSpPr>
            <a:stCxn id="4" idx="2"/>
            <a:endCxn id="35" idx="0"/>
          </p:cNvCxnSpPr>
          <p:nvPr/>
        </p:nvCxnSpPr>
        <p:spPr>
          <a:xfrm rot="16200000" flipH="1">
            <a:off x="4860861" y="1631186"/>
            <a:ext cx="481774" cy="123095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638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BCD98-7FE3-D246-AB0F-6B3494FCC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1265C-F747-894E-9496-CFDF547E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BestChoice</a:t>
            </a:r>
            <a:r>
              <a:rPr lang="en-US" b="1" dirty="0"/>
              <a:t> algorithm block synthesis</a:t>
            </a:r>
          </a:p>
          <a:p>
            <a:pPr lvl="1"/>
            <a:r>
              <a:rPr lang="en-US" sz="2000" b="1" dirty="0"/>
              <a:t>Stratus HLS synthesis with TSMC65LP Best-Case library</a:t>
            </a:r>
          </a:p>
          <a:p>
            <a:pPr lvl="2"/>
            <a:r>
              <a:rPr lang="en-US" b="1" dirty="0"/>
              <a:t>A Worst-Case library was used last time</a:t>
            </a:r>
          </a:p>
          <a:p>
            <a:pPr lvl="2"/>
            <a:r>
              <a:rPr lang="en-US" b="1" dirty="0"/>
              <a:t>This one generates a less constrained RTL</a:t>
            </a:r>
          </a:p>
          <a:p>
            <a:pPr lvl="1"/>
            <a:r>
              <a:rPr lang="en-US" sz="2000" b="1" dirty="0"/>
              <a:t>Genus synthesis with</a:t>
            </a:r>
          </a:p>
          <a:p>
            <a:pPr lvl="2"/>
            <a:r>
              <a:rPr lang="en-US" b="1" dirty="0"/>
              <a:t>RD53 SS, 1.08V, 0°C, 100/200/500 </a:t>
            </a:r>
            <a:r>
              <a:rPr lang="en-US" b="1" dirty="0" err="1"/>
              <a:t>Mrad</a:t>
            </a:r>
            <a:r>
              <a:rPr lang="en-US" b="1" dirty="0"/>
              <a:t> TID</a:t>
            </a:r>
          </a:p>
          <a:p>
            <a:pPr lvl="2"/>
            <a:r>
              <a:rPr lang="en-US" b="1" dirty="0"/>
              <a:t>TSMC65LP Worst Case 0.9V library</a:t>
            </a:r>
          </a:p>
          <a:p>
            <a:pPr lvl="1"/>
            <a:r>
              <a:rPr lang="en-US" sz="2000" b="1" dirty="0"/>
              <a:t>No timing violations</a:t>
            </a:r>
          </a:p>
          <a:p>
            <a:pPr lvl="1"/>
            <a:r>
              <a:rPr lang="en-US" sz="2000" b="1" dirty="0"/>
              <a:t>All testbench tests have passed successfully</a:t>
            </a:r>
          </a:p>
          <a:p>
            <a:pPr lvl="1"/>
            <a:endParaRPr lang="en-US" sz="2000" b="1" dirty="0"/>
          </a:p>
          <a:p>
            <a:pPr lvl="1"/>
            <a:r>
              <a:rPr lang="en-US" sz="2000" b="1" dirty="0"/>
              <a:t>RTL Verilog and Test Bench available on CERN GitHub repo:</a:t>
            </a:r>
          </a:p>
          <a:p>
            <a:pPr lvl="1"/>
            <a:endParaRPr lang="en-US" sz="2000" b="1" dirty="0"/>
          </a:p>
          <a:p>
            <a:pPr marL="457200" lvl="1" indent="0">
              <a:buNone/>
            </a:pPr>
            <a:r>
              <a:rPr lang="en-US" sz="2000" b="1" dirty="0">
                <a:hlinkClick r:id="rId2"/>
              </a:rPr>
              <a:t>https://</a:t>
            </a:r>
            <a:r>
              <a:rPr lang="en-US" sz="2000" b="1" dirty="0" err="1">
                <a:hlinkClick r:id="rId2"/>
              </a:rPr>
              <a:t>gitlab.cern.ch</a:t>
            </a:r>
            <a:r>
              <a:rPr lang="en-US" sz="2000" b="1" dirty="0">
                <a:hlinkClick r:id="rId2"/>
              </a:rPr>
              <a:t>/</a:t>
            </a:r>
            <a:r>
              <a:rPr lang="en-US" sz="2000" b="1" dirty="0" err="1">
                <a:hlinkClick r:id="rId2"/>
              </a:rPr>
              <a:t>dcoko</a:t>
            </a:r>
            <a:r>
              <a:rPr lang="en-US" sz="2000" b="1" dirty="0">
                <a:hlinkClick r:id="rId2"/>
              </a:rPr>
              <a:t>/econ-t-</a:t>
            </a:r>
            <a:r>
              <a:rPr lang="en-US" sz="2000" b="1" dirty="0" err="1">
                <a:hlinkClick r:id="rId2"/>
              </a:rPr>
              <a:t>bestchoice</a:t>
            </a:r>
            <a:r>
              <a:rPr lang="en-US" sz="2000" b="1" dirty="0">
                <a:hlinkClick r:id="rId2"/>
              </a:rPr>
              <a:t>-algorithm/</a:t>
            </a:r>
            <a:endParaRPr lang="en-US" sz="2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33F679-4596-594E-8809-FF9B1BC97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09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2614-CC66-0B4A-8B1A-B3ACFD0F3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R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B46EF-5D5A-A24B-A69D-BAD53E469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73487"/>
      </p:ext>
    </p:extLst>
  </p:cSld>
  <p:clrMapOvr>
    <a:masterClrMapping/>
  </p:clrMapOvr>
</p:sld>
</file>

<file path=ppt/theme/theme1.xml><?xml version="1.0" encoding="utf-8"?>
<a:theme xmlns:a="http://schemas.openxmlformats.org/drawingml/2006/main" name="IP_My_Presentation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IP_My_Presentation_1.potx</Template>
  <TotalTime>14192</TotalTime>
  <Words>1348</Words>
  <Application>Microsoft Macintosh PowerPoint</Application>
  <PresentationFormat>On-screen Show (4:3)</PresentationFormat>
  <Paragraphs>651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Helvetica</vt:lpstr>
      <vt:lpstr>Helvetica Neue Light</vt:lpstr>
      <vt:lpstr>Helvetica Neue Medium</vt:lpstr>
      <vt:lpstr>Lucida Grande</vt:lpstr>
      <vt:lpstr>Symbol</vt:lpstr>
      <vt:lpstr>Wingdings</vt:lpstr>
      <vt:lpstr>IP_My_Presentation_1</vt:lpstr>
      <vt:lpstr>ECON @ LLR &amp; Split Sorting network IP synthesis Stratus HLS + Genus w/ RD53 libs</vt:lpstr>
      <vt:lpstr>BestChoice algorithm</vt:lpstr>
      <vt:lpstr>BestChoice algorithm - Functionality</vt:lpstr>
      <vt:lpstr>BestChoice algorithm - Development</vt:lpstr>
      <vt:lpstr>Synthesis and simulaton workflow</vt:lpstr>
      <vt:lpstr>Synthesis reports: 1-stage pipeline (Latency 2BX)</vt:lpstr>
      <vt:lpstr>BestChoice algorithm - Testing</vt:lpstr>
      <vt:lpstr>Conclusion</vt:lpstr>
      <vt:lpstr>Backup</vt:lpstr>
      <vt:lpstr>Synthesis reports: Stratus HLS -&gt; Genus</vt:lpstr>
      <vt:lpstr>Synthesis reports: Vivado HLS -&gt; Genus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Ivica Puljak</dc:creator>
  <cp:lastModifiedBy>Duje Čoko</cp:lastModifiedBy>
  <cp:revision>815</cp:revision>
  <cp:lastPrinted>2020-05-07T07:55:54Z</cp:lastPrinted>
  <dcterms:created xsi:type="dcterms:W3CDTF">2014-10-01T08:04:54Z</dcterms:created>
  <dcterms:modified xsi:type="dcterms:W3CDTF">2020-05-15T13:20:55Z</dcterms:modified>
</cp:coreProperties>
</file>