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-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03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7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567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177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28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EC35-6E59-4B18-8AFB-10E97F951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7D36B5-1B58-4E00-A237-21C5AC6521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2D83C-09F6-4084-BDB2-5D76BE5C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C79B6-4AD4-46A8-9308-B2D9434E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49560-7B59-415E-92FB-4318DCF0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2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350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48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9457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10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658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4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50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4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3F34-0EDC-41A4-9DE5-9EB492F9D907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1279-DC47-4B52-A737-145354764D6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FCC12-A911-49BA-90B8-07AC10727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Radiation Integrals in MADX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E5DCC-B0F3-48DC-BA0E-F5DA84B74B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Tobias Persson and Leon van Riesen-Haupt</a:t>
            </a:r>
          </a:p>
          <a:p>
            <a:r>
              <a:rPr lang="en-GB" dirty="0"/>
              <a:t>Thanks to: Helmut Burkhardt, John Jowett</a:t>
            </a:r>
          </a:p>
        </p:txBody>
      </p:sp>
    </p:spTree>
    <p:extLst>
      <p:ext uri="{BB962C8B-B14F-4D97-AF65-F5344CB8AC3E}">
        <p14:creationId xmlns:p14="http://schemas.microsoft.com/office/powerpoint/2010/main" val="115715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5BB2B2-C38A-4734-977D-D5DCC33FC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Goals and 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302E36A-90A8-4064-BEE8-C2F97BAD78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Check if radiation integrals are correct</a:t>
                </a:r>
                <a:endParaRPr lang="en-GB" b="0" dirty="0"/>
              </a:p>
              <a:p>
                <a:pPr lvl="1"/>
                <a:r>
                  <a:rPr lang="en-GB" dirty="0"/>
                  <a:t>Users had reported issues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Explore momentum dependence</a:t>
                </a:r>
              </a:p>
              <a:p>
                <a:r>
                  <a:rPr lang="en-GB" dirty="0"/>
                  <a:t>General discussion on requirements for integrals and radiation in MADX</a:t>
                </a:r>
              </a:p>
              <a:p>
                <a:r>
                  <a:rPr lang="en-GB" dirty="0"/>
                  <a:t>Very relevant for MADX as a tool to design FCC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302E36A-90A8-4064-BEE8-C2F97BAD78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3994" b="-5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676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FB321-C1BA-4623-A579-604E4761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Reliability of Integrals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41FD4-B032-4C73-BAE4-20CBB5AA4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Checked integrals for well studied lattices (on momentum)</a:t>
            </a:r>
          </a:p>
          <a:p>
            <a:pPr lvl="1"/>
            <a:r>
              <a:rPr lang="en-GB" dirty="0"/>
              <a:t>LEP: MADX vs python from </a:t>
            </a:r>
            <a:r>
              <a:rPr lang="en-GB" dirty="0" err="1"/>
              <a:t>twiss</a:t>
            </a:r>
            <a:endParaRPr lang="en-GB" dirty="0"/>
          </a:p>
          <a:p>
            <a:pPr lvl="1"/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: MADX vs python vs SAD</a:t>
            </a:r>
          </a:p>
          <a:p>
            <a:r>
              <a:rPr lang="en-GB" dirty="0"/>
              <a:t>All showed good agreement</a:t>
            </a:r>
          </a:p>
          <a:p>
            <a:r>
              <a:rPr lang="en-GB" dirty="0"/>
              <a:t>Closer study of script from users</a:t>
            </a:r>
          </a:p>
          <a:p>
            <a:pPr lvl="1"/>
            <a:r>
              <a:rPr lang="en-GB" dirty="0"/>
              <a:t>Could not reproduce problem they were experiencing</a:t>
            </a:r>
          </a:p>
          <a:p>
            <a:pPr lvl="1"/>
            <a:r>
              <a:rPr lang="en-GB" dirty="0"/>
              <a:t>After consulting with users, they were using version 5.02.00</a:t>
            </a:r>
          </a:p>
          <a:p>
            <a:pPr lvl="2"/>
            <a:r>
              <a:rPr lang="en-GB" dirty="0"/>
              <a:t>Integrals last updated in 5.02.03 (2014)</a:t>
            </a:r>
          </a:p>
          <a:p>
            <a:r>
              <a:rPr lang="en-GB" dirty="0"/>
              <a:t>“Standard” radiation integrals reliable in MADX</a:t>
            </a:r>
          </a:p>
        </p:txBody>
      </p:sp>
    </p:spTree>
    <p:extLst>
      <p:ext uri="{BB962C8B-B14F-4D97-AF65-F5344CB8AC3E}">
        <p14:creationId xmlns:p14="http://schemas.microsoft.com/office/powerpoint/2010/main" val="3531948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D8AE0-D1BE-480D-8A72-4B3D15F1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Off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2570B4-3DB1-4653-9800-D148B722A9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325606"/>
                <a:ext cx="10972800" cy="4546741"/>
              </a:xfrm>
            </p:spPr>
            <p:txBody>
              <a:bodyPr>
                <a:normAutofit fontScale="55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en-GB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part only non-zero in combined function magnets and or when non-zero orbit through quadrupole causes dipole kick</a:t>
                </a:r>
              </a:p>
              <a:p>
                <a:pPr lvl="2"/>
                <a:r>
                  <a:rPr lang="en-GB" dirty="0"/>
                  <a:t>Dipolar field: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GB" dirty="0"/>
              </a:p>
              <a:p>
                <a:pPr lvl="2"/>
                <a:r>
                  <a:rPr lang="en-GB" b="1" dirty="0"/>
                  <a:t>MADX does NOT take this into account (only evaluates when</a:t>
                </a:r>
                <a:r>
                  <a:rPr lang="en-GB" sz="4000" dirty="0">
                    <a:solidFill>
                      <a:srgbClr val="0055A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4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4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GB" sz="400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sz="4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b="1" dirty="0"/>
                  <a:t>) </a:t>
                </a:r>
              </a:p>
              <a:p>
                <a:r>
                  <a:rPr lang="en-GB" dirty="0"/>
                  <a:t>Off momentum: dipolar kick from offset in quadrupoles</a:t>
                </a:r>
              </a:p>
              <a:p>
                <a:pPr lvl="1"/>
                <a:r>
                  <a:rPr lang="en-GB" dirty="0"/>
                  <a:t>Offset: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In large machine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/>
                  <a:t> is very small so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term dominates off momentum behaviour</a:t>
                </a:r>
              </a:p>
              <a:p>
                <a:r>
                  <a:rPr lang="en-GB" dirty="0"/>
                  <a:t>Smaller impact on other integrals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2570B4-3DB1-4653-9800-D148B722A9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325606"/>
                <a:ext cx="10972800" cy="454674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860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C688400-DD02-4D04-9DE5-767B8532B9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Off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dirty="0"/>
                  <a:t> MADX vs SAD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C688400-DD02-4D04-9DE5-767B8532B9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446" t="-17419" b="-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E71E109-B9C9-4AA0-8CD3-2FB0556140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083" y="1325563"/>
            <a:ext cx="5693833" cy="4270375"/>
          </a:xfrm>
        </p:spPr>
      </p:pic>
    </p:spTree>
    <p:extLst>
      <p:ext uri="{BB962C8B-B14F-4D97-AF65-F5344CB8AC3E}">
        <p14:creationId xmlns:p14="http://schemas.microsoft.com/office/powerpoint/2010/main" val="326349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34F6FA-655D-42AE-A301-D100EF993E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Integral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34F6FA-655D-42AE-A301-D100EF993E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7419" b="-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564A4C-9D13-4486-8114-A3987152CF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GB" dirty="0"/>
                  <a:t>Introduce integral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GB" dirty="0"/>
                  <a:t> [1]</a:t>
                </a:r>
              </a:p>
              <a:p>
                <a:pPr lvl="1"/>
                <a:r>
                  <a:rPr lang="en-GB" dirty="0"/>
                  <a:t>Describes momentum dependence of partition function</a:t>
                </a:r>
              </a:p>
              <a:p>
                <a:r>
                  <a:rPr lang="en-GB" dirty="0"/>
                  <a:t>Roughly(!):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GB" dirty="0"/>
                  <a:t> in quadrupoles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𝜂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yields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Explicitly, modified partition function[1]: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=1+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Extend python code to 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Also plot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GB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564A4C-9D13-4486-8114-A3987152CF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6" t="-24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5C8EB0C-1A15-4F28-AA96-5B31BF1DF0C5}"/>
              </a:ext>
            </a:extLst>
          </p:cNvPr>
          <p:cNvSpPr txBox="1"/>
          <p:nvPr/>
        </p:nvSpPr>
        <p:spPr>
          <a:xfrm>
            <a:off x="8861959" y="5596467"/>
            <a:ext cx="333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[1] J. Jowett SLAC-PUB-4033</a:t>
            </a:r>
          </a:p>
        </p:txBody>
      </p:sp>
    </p:spTree>
    <p:extLst>
      <p:ext uri="{BB962C8B-B14F-4D97-AF65-F5344CB8AC3E}">
        <p14:creationId xmlns:p14="http://schemas.microsoft.com/office/powerpoint/2010/main" val="562445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A8D94B-554D-42A4-BC17-96906D897D0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Including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A8D94B-554D-42A4-BC17-96906D897D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446" t="-17419" b="-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E7469279-3E52-4447-A602-241CC593A9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083" y="1325563"/>
            <a:ext cx="5693833" cy="4270375"/>
          </a:xfrm>
        </p:spPr>
      </p:pic>
    </p:spTree>
    <p:extLst>
      <p:ext uri="{BB962C8B-B14F-4D97-AF65-F5344CB8AC3E}">
        <p14:creationId xmlns:p14="http://schemas.microsoft.com/office/powerpoint/2010/main" val="216393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E1FF-F34D-48C7-B3C5-1215A7DC8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Discussion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5DC9B0-B9DF-4C5B-93EA-AACF967237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GB" dirty="0"/>
                  <a:t>Radiation integrals useful for first estimate of machine properties</a:t>
                </a:r>
              </a:p>
              <a:p>
                <a:pPr lvl="1"/>
                <a:r>
                  <a:rPr lang="en-GB" dirty="0"/>
                  <a:t>“Ideal” on-momentum machine</a:t>
                </a:r>
              </a:p>
              <a:p>
                <a:r>
                  <a:rPr lang="en-GB" dirty="0"/>
                  <a:t>Can define large number of additional integrals to describe other effects</a:t>
                </a:r>
              </a:p>
              <a:p>
                <a:pPr lvl="1"/>
                <a:r>
                  <a:rPr lang="en-GB" dirty="0"/>
                  <a:t>These effects can also (more accurately) be studied using EMIT module or tracking</a:t>
                </a:r>
              </a:p>
              <a:p>
                <a:pPr lvl="1"/>
                <a:r>
                  <a:rPr lang="en-GB" dirty="0"/>
                  <a:t>Most additional integrals not needed</a:t>
                </a:r>
              </a:p>
              <a:p>
                <a:r>
                  <a:rPr lang="en-GB" dirty="0"/>
                  <a:t>Identified two additional integrals that should be useful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GB" dirty="0"/>
                  <a:t> - energy loss in quadrupoles </a:t>
                </a:r>
              </a:p>
              <a:p>
                <a:pPr lvl="2"/>
                <a:r>
                  <a:rPr lang="en-GB" dirty="0"/>
                  <a:t>Not captured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- important in colliders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- variation of damping partition with momentum</a:t>
                </a:r>
              </a:p>
              <a:p>
                <a:pPr lvl="2"/>
                <a:r>
                  <a:rPr lang="en-GB" dirty="0"/>
                  <a:t>Could experience variation of RF/length of machine</a:t>
                </a:r>
              </a:p>
              <a:p>
                <a:pPr lvl="1"/>
                <a:r>
                  <a:rPr lang="en-GB" dirty="0"/>
                  <a:t>Working on implementation in MADX</a:t>
                </a:r>
              </a:p>
              <a:p>
                <a:pPr lvl="2"/>
                <a:r>
                  <a:rPr lang="en-GB" dirty="0"/>
                  <a:t>To be checked vs. python and MAD-8 on LEP</a:t>
                </a:r>
              </a:p>
              <a:p>
                <a:r>
                  <a:rPr lang="en-GB" dirty="0"/>
                  <a:t>Need to update MADX documentation to clarify radiation integrals scope </a:t>
                </a:r>
                <a:r>
                  <a:rPr lang="en-GB"/>
                  <a:t>and limitations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5DC9B0-B9DF-4C5B-93EA-AACF967237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282" b="-1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464955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36BDE2E8-697E-4FFD-BE19-AF7DA5C95D74}" vid="{C3FFF3AA-1E7F-4E72-B776-E6BF18954C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412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Cambria Math</vt:lpstr>
      <vt:lpstr>Optima</vt:lpstr>
      <vt:lpstr>CERN_16-9</vt:lpstr>
      <vt:lpstr>Radiation Integrals in MADX</vt:lpstr>
      <vt:lpstr>Goals and Motivation</vt:lpstr>
      <vt:lpstr>Reliability of Integrals</vt:lpstr>
      <vt:lpstr>Off Momentum</vt:lpstr>
      <vt:lpstr>Off Momentum I_4 MADX vs SAD </vt:lpstr>
      <vt:lpstr>I_8 Integral</vt:lpstr>
      <vt:lpstr>Including I_8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Integrals in MADX</dc:title>
  <dc:creator>Léon van Riesen</dc:creator>
  <cp:lastModifiedBy>Léon van Riesen</cp:lastModifiedBy>
  <cp:revision>5</cp:revision>
  <dcterms:created xsi:type="dcterms:W3CDTF">2020-05-22T06:26:25Z</dcterms:created>
  <dcterms:modified xsi:type="dcterms:W3CDTF">2020-05-22T07:07:12Z</dcterms:modified>
</cp:coreProperties>
</file>