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media/image1.png" ContentType="image/png"/>
  <Override PartName="/ppt/media/image7.tif" ContentType="image/tiff"/>
  <Override PartName="/ppt/media/image9.png" ContentType="image/png"/>
  <Override PartName="/ppt/media/image2.png" ContentType="image/png"/>
  <Override PartName="/ppt/media/image4.jpeg" ContentType="image/jpeg"/>
  <Override PartName="/ppt/media/image3.jpeg" ContentType="image/jpeg"/>
  <Override PartName="/ppt/media/image5.png" ContentType="image/png"/>
  <Override PartName="/ppt/media/image6.tif" ContentType="image/tiff"/>
  <Override PartName="/ppt/media/image8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png" ContentType="image/png"/>
  <Override PartName="/ppt/media/image16.png" ContentType="image/png"/>
  <Override PartName="/ppt/media/image17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9144000" cy="68580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3240" y="6456960"/>
            <a:ext cx="9141120" cy="6912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" name="CustomShape 2"/>
          <p:cNvSpPr/>
          <p:nvPr/>
        </p:nvSpPr>
        <p:spPr>
          <a:xfrm>
            <a:off x="6492240" y="6550200"/>
            <a:ext cx="1917720" cy="30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Beam spot at EAR1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2" name="CustomShape 3"/>
          <p:cNvSpPr/>
          <p:nvPr/>
        </p:nvSpPr>
        <p:spPr>
          <a:xfrm>
            <a:off x="107640" y="6525360"/>
            <a:ext cx="5325840" cy="30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L. Tassan-Got,  CM June 9-11, 2019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3" name="CustomShape 4"/>
          <p:cNvSpPr/>
          <p:nvPr/>
        </p:nvSpPr>
        <p:spPr>
          <a:xfrm>
            <a:off x="8595360" y="6583680"/>
            <a:ext cx="1186560" cy="42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fld id="{5B79BFB0-DFE5-47BE-A2AE-319FB3EEE50E}" type="slidenum"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10</a:t>
            </a:fld>
            <a:endParaRPr b="0" lang="en-US" sz="1600" spc="-1" strike="noStrike"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Cliquez pour éditer le format du texte-titre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Cliquez pour éditer le format du plan de texte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niveau de plan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Troisième niveau de plan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Quatrième niveau de plan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Cinquième niveau de plan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Sixième niveau de plan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Septième niveau de plan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3240" y="6456960"/>
            <a:ext cx="9141120" cy="6912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3" name="CustomShape 2"/>
          <p:cNvSpPr/>
          <p:nvPr/>
        </p:nvSpPr>
        <p:spPr>
          <a:xfrm>
            <a:off x="6492240" y="6550200"/>
            <a:ext cx="1917720" cy="30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Beam spot at EAR1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44" name="CustomShape 3"/>
          <p:cNvSpPr/>
          <p:nvPr/>
        </p:nvSpPr>
        <p:spPr>
          <a:xfrm>
            <a:off x="107640" y="6525360"/>
            <a:ext cx="5325840" cy="30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L. Tassan-Got,  CM June 9-11, 2019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45" name="CustomShape 4"/>
          <p:cNvSpPr/>
          <p:nvPr/>
        </p:nvSpPr>
        <p:spPr>
          <a:xfrm>
            <a:off x="8595360" y="6583680"/>
            <a:ext cx="1186560" cy="42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fld id="{0160D58A-24CF-4CD3-9ECA-444A39DA4617}" type="slidenum"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&lt;numéro&gt;</a:t>
            </a:fld>
            <a:endParaRPr b="0" lang="en-US" sz="1600" spc="-1" strike="noStrike">
              <a:latin typeface="Arial"/>
            </a:endParaRPr>
          </a:p>
        </p:txBody>
      </p:sp>
      <p:sp>
        <p:nvSpPr>
          <p:cNvPr id="46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Cliquez pour éditer le format du texte-titre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7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Cliquez pour éditer le format du plan de texte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niveau de plan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Troisième niveau de plan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Quatrième niveau de plan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Cinquième niveau de plan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Sixième niveau de plan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Septième niveau de plan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image" Target="../media/image16.png"/><Relationship Id="rId3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6.tif"/><Relationship Id="rId2" Type="http://schemas.openxmlformats.org/officeDocument/2006/relationships/image" Target="../media/image7.tif"/><Relationship Id="rId3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png"/><Relationship Id="rId3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image" Target="../media/image11.jpeg"/><Relationship Id="rId3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image" Target="../media/image14.jpeg"/><Relationship Id="rId3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2880720" y="2560320"/>
            <a:ext cx="3885120" cy="516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558ed5"/>
                </a:solidFill>
                <a:latin typeface="Calibri"/>
                <a:ea typeface="DejaVu Sans"/>
              </a:rPr>
              <a:t>Beam spot at EAR1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85" name="CustomShape 2"/>
          <p:cNvSpPr/>
          <p:nvPr/>
        </p:nvSpPr>
        <p:spPr>
          <a:xfrm>
            <a:off x="1259640" y="3717000"/>
            <a:ext cx="6189840" cy="39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Laurent Tassan-Got</a:t>
            </a:r>
            <a:endParaRPr b="0" lang="en-US" sz="2000" spc="-1" strike="noStrike">
              <a:latin typeface="Arial"/>
            </a:endParaRPr>
          </a:p>
        </p:txBody>
      </p:sp>
      <p:pic>
        <p:nvPicPr>
          <p:cNvPr id="86" name="Image 10" descr=""/>
          <p:cNvPicPr/>
          <p:nvPr/>
        </p:nvPicPr>
        <p:blipFill>
          <a:blip r:embed="rId1"/>
          <a:stretch/>
        </p:blipFill>
        <p:spPr>
          <a:xfrm>
            <a:off x="5878800" y="211680"/>
            <a:ext cx="2836440" cy="1770120"/>
          </a:xfrm>
          <a:prstGeom prst="rect">
            <a:avLst/>
          </a:prstGeom>
          <a:ln>
            <a:noFill/>
          </a:ln>
        </p:spPr>
      </p:pic>
      <p:pic>
        <p:nvPicPr>
          <p:cNvPr id="87" name="Image 4" descr=""/>
          <p:cNvPicPr/>
          <p:nvPr/>
        </p:nvPicPr>
        <p:blipFill>
          <a:blip r:embed="rId2"/>
          <a:stretch/>
        </p:blipFill>
        <p:spPr>
          <a:xfrm>
            <a:off x="389520" y="260640"/>
            <a:ext cx="1776600" cy="1751400"/>
          </a:xfrm>
          <a:prstGeom prst="rect">
            <a:avLst/>
          </a:prstGeom>
          <a:ln>
            <a:noFill/>
          </a:ln>
        </p:spPr>
      </p:pic>
      <p:sp>
        <p:nvSpPr>
          <p:cNvPr id="88" name="CustomShape 3"/>
          <p:cNvSpPr/>
          <p:nvPr/>
        </p:nvSpPr>
        <p:spPr>
          <a:xfrm>
            <a:off x="8352000" y="6492960"/>
            <a:ext cx="789120" cy="3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9" name="CustomShape 4"/>
          <p:cNvSpPr/>
          <p:nvPr/>
        </p:nvSpPr>
        <p:spPr>
          <a:xfrm>
            <a:off x="2751480" y="3191400"/>
            <a:ext cx="3974760" cy="516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558ed5"/>
                </a:solidFill>
                <a:latin typeface="Calibri"/>
                <a:ea typeface="DejaVu Sans"/>
              </a:rPr>
              <a:t>with capture collimator</a:t>
            </a:r>
            <a:endParaRPr b="0" lang="en-US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33333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Shape 1"/>
          <p:cNvSpPr txBox="1"/>
          <p:nvPr/>
        </p:nvSpPr>
        <p:spPr>
          <a:xfrm>
            <a:off x="274320" y="182880"/>
            <a:ext cx="5486400" cy="1111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7200" spc="-1" strike="noStrike">
                <a:latin typeface="Arial"/>
              </a:rPr>
              <a:t>Backup</a:t>
            </a:r>
            <a:endParaRPr b="0" lang="en-US" sz="7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CustomShape 1"/>
          <p:cNvSpPr/>
          <p:nvPr/>
        </p:nvSpPr>
        <p:spPr>
          <a:xfrm>
            <a:off x="298440" y="188640"/>
            <a:ext cx="509544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558ed5"/>
                </a:solidFill>
                <a:latin typeface="Calibri"/>
                <a:ea typeface="DejaVu Sans"/>
              </a:rPr>
              <a:t>Trajectory reconstruction with boost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139" name="" descr=""/>
          <p:cNvPicPr/>
          <p:nvPr/>
        </p:nvPicPr>
        <p:blipFill>
          <a:blip r:embed="rId1"/>
          <a:stretch/>
        </p:blipFill>
        <p:spPr>
          <a:xfrm>
            <a:off x="4777920" y="850680"/>
            <a:ext cx="4133520" cy="2287080"/>
          </a:xfrm>
          <a:prstGeom prst="rect">
            <a:avLst/>
          </a:prstGeom>
          <a:ln>
            <a:noFill/>
          </a:ln>
        </p:spPr>
      </p:pic>
      <p:sp>
        <p:nvSpPr>
          <p:cNvPr id="140" name="CustomShape 2"/>
          <p:cNvSpPr/>
          <p:nvPr/>
        </p:nvSpPr>
        <p:spPr>
          <a:xfrm>
            <a:off x="274320" y="914400"/>
            <a:ext cx="4662360" cy="3672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216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The reconstructed point (green dot) deviates from the emitting point (black dot) due to the linear momentum transfer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The effect is limited due to limited angle (no effect at 0°)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The linear momentum transfer levels off at high energy beyond 30 MeV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141" name="" descr=""/>
          <p:cNvPicPr/>
          <p:nvPr/>
        </p:nvPicPr>
        <p:blipFill>
          <a:blip r:embed="rId2"/>
          <a:stretch/>
        </p:blipFill>
        <p:spPr>
          <a:xfrm>
            <a:off x="4937760" y="3129480"/>
            <a:ext cx="4067280" cy="3249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07" dur="indefinite" restart="never" nodeType="tmRoot">
          <p:childTnLst>
            <p:seq>
              <p:cTn id="108" dur="indefinite" nodeType="mainSeq"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CustomShape 1"/>
          <p:cNvSpPr/>
          <p:nvPr/>
        </p:nvSpPr>
        <p:spPr>
          <a:xfrm>
            <a:off x="298440" y="188640"/>
            <a:ext cx="509544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558ed5"/>
                </a:solidFill>
                <a:latin typeface="Calibri"/>
                <a:ea typeface="DejaVu Sans"/>
              </a:rPr>
              <a:t>Mapping of </a:t>
            </a:r>
            <a:r>
              <a:rPr b="1" lang="fr-FR" sz="2400" spc="-1" strike="noStrike">
                <a:solidFill>
                  <a:srgbClr val="558ed5"/>
                </a:solidFill>
                <a:latin typeface="Calibri"/>
                <a:ea typeface="Calibri"/>
              </a:rPr>
              <a:t>α</a:t>
            </a:r>
            <a:r>
              <a:rPr b="1" lang="fr-FR" sz="2400" spc="-1" strike="noStrike">
                <a:solidFill>
                  <a:srgbClr val="558ed5"/>
                </a:solidFill>
                <a:latin typeface="Calibri"/>
                <a:ea typeface="Calibri"/>
              </a:rPr>
              <a:t> activity 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143" name="" descr=""/>
          <p:cNvPicPr/>
          <p:nvPr/>
        </p:nvPicPr>
        <p:blipFill>
          <a:blip r:embed="rId1"/>
          <a:stretch/>
        </p:blipFill>
        <p:spPr>
          <a:xfrm>
            <a:off x="914400" y="793800"/>
            <a:ext cx="6383880" cy="55155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755640" y="188640"/>
            <a:ext cx="555156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558ed5"/>
                </a:solidFill>
                <a:latin typeface="Calibri"/>
                <a:ea typeface="DejaVu Sans"/>
              </a:rPr>
              <a:t>PPAC chamber in PRT experiment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91" name="" descr=""/>
          <p:cNvPicPr/>
          <p:nvPr/>
        </p:nvPicPr>
        <p:blipFill>
          <a:blip r:embed="rId1"/>
          <a:stretch/>
        </p:blipFill>
        <p:spPr>
          <a:xfrm>
            <a:off x="91440" y="1188720"/>
            <a:ext cx="5340600" cy="4005000"/>
          </a:xfrm>
          <a:prstGeom prst="rect">
            <a:avLst/>
          </a:prstGeom>
          <a:ln>
            <a:noFill/>
          </a:ln>
        </p:spPr>
      </p:pic>
      <p:pic>
        <p:nvPicPr>
          <p:cNvPr id="92" name="" descr=""/>
          <p:cNvPicPr/>
          <p:nvPr/>
        </p:nvPicPr>
        <p:blipFill>
          <a:blip r:embed="rId2"/>
          <a:stretch/>
        </p:blipFill>
        <p:spPr>
          <a:xfrm>
            <a:off x="5492520" y="1085760"/>
            <a:ext cx="3649680" cy="4079160"/>
          </a:xfrm>
          <a:prstGeom prst="rect">
            <a:avLst/>
          </a:prstGeom>
          <a:ln>
            <a:noFill/>
          </a:ln>
        </p:spPr>
      </p:pic>
      <p:sp>
        <p:nvSpPr>
          <p:cNvPr id="93" name="Line 2"/>
          <p:cNvSpPr/>
          <p:nvPr/>
        </p:nvSpPr>
        <p:spPr>
          <a:xfrm flipH="1">
            <a:off x="2377440" y="731520"/>
            <a:ext cx="640080" cy="2468880"/>
          </a:xfrm>
          <a:prstGeom prst="line">
            <a:avLst/>
          </a:prstGeom>
          <a:ln w="19080">
            <a:solidFill>
              <a:srgbClr val="ff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94" name="CustomShape 3"/>
          <p:cNvSpPr/>
          <p:nvPr/>
        </p:nvSpPr>
        <p:spPr>
          <a:xfrm>
            <a:off x="7040880" y="5231880"/>
            <a:ext cx="2192760" cy="344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2 x </a:t>
            </a:r>
            <a:r>
              <a:rPr b="0" lang="en-US" sz="1800" spc="-1" strike="noStrike" baseline="33000">
                <a:solidFill>
                  <a:srgbClr val="000000"/>
                </a:solidFill>
                <a:latin typeface="Arial"/>
                <a:ea typeface="DejaVu Sans"/>
              </a:rPr>
              <a:t>235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U samples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95" name="CustomShape 4"/>
          <p:cNvSpPr/>
          <p:nvPr/>
        </p:nvSpPr>
        <p:spPr>
          <a:xfrm>
            <a:off x="91440" y="5760720"/>
            <a:ext cx="8685360" cy="600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Localisation of emitting point on sample from line joining the crossing points on detectors on each side of the sample (coincidence method)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755640" y="188640"/>
            <a:ext cx="180288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558ed5"/>
                </a:solidFill>
                <a:latin typeface="Calibri"/>
                <a:ea typeface="DejaVu Sans"/>
              </a:rPr>
              <a:t>Localisation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97" name="" descr=""/>
          <p:cNvPicPr/>
          <p:nvPr/>
        </p:nvPicPr>
        <p:blipFill>
          <a:blip r:embed="rId1"/>
          <a:stretch/>
        </p:blipFill>
        <p:spPr>
          <a:xfrm>
            <a:off x="2964240" y="914400"/>
            <a:ext cx="6044400" cy="4205160"/>
          </a:xfrm>
          <a:prstGeom prst="rect">
            <a:avLst/>
          </a:prstGeom>
          <a:ln>
            <a:noFill/>
          </a:ln>
        </p:spPr>
      </p:pic>
      <p:sp>
        <p:nvSpPr>
          <p:cNvPr id="98" name="CustomShape 2"/>
          <p:cNvSpPr/>
          <p:nvPr/>
        </p:nvSpPr>
        <p:spPr>
          <a:xfrm>
            <a:off x="92160" y="1554480"/>
            <a:ext cx="3015720" cy="3160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216000" indent="-2142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Localisation of each fission fragment in PPAC by delay line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216000" indent="-2142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Emitting point on sample reconstructed from the line joining the crossing points on PPACs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216000" indent="-2142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Accuracy </a:t>
            </a:r>
            <a:r>
              <a:rPr b="0" lang="en-US" sz="18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~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Times New Roman"/>
              </a:rPr>
              <a:t>1.5mm.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At high energy (&gt;10 MeV) the linear momentum transfer slightly blurs the reconstruction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1" dur="indefinite" restart="never" nodeType="tmRoot">
          <p:childTnLst>
            <p:seq>
              <p:cTn id="22" dur="indefinite" nodeType="mainSeq"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" descr=""/>
          <p:cNvPicPr/>
          <p:nvPr/>
        </p:nvPicPr>
        <p:blipFill>
          <a:blip r:embed="rId1"/>
          <a:stretch/>
        </p:blipFill>
        <p:spPr>
          <a:xfrm>
            <a:off x="-10080" y="1374480"/>
            <a:ext cx="4602600" cy="3927600"/>
          </a:xfrm>
          <a:prstGeom prst="rect">
            <a:avLst/>
          </a:prstGeom>
          <a:ln>
            <a:noFill/>
          </a:ln>
        </p:spPr>
      </p:pic>
      <p:pic>
        <p:nvPicPr>
          <p:cNvPr id="100" name="" descr=""/>
          <p:cNvPicPr/>
          <p:nvPr/>
        </p:nvPicPr>
        <p:blipFill>
          <a:blip r:embed="rId2"/>
          <a:stretch/>
        </p:blipFill>
        <p:spPr>
          <a:xfrm>
            <a:off x="4546440" y="1380240"/>
            <a:ext cx="4596480" cy="3922200"/>
          </a:xfrm>
          <a:prstGeom prst="rect">
            <a:avLst/>
          </a:prstGeom>
          <a:ln>
            <a:noFill/>
          </a:ln>
        </p:spPr>
      </p:pic>
      <p:sp>
        <p:nvSpPr>
          <p:cNvPr id="101" name="CustomShape 1"/>
          <p:cNvSpPr/>
          <p:nvPr/>
        </p:nvSpPr>
        <p:spPr>
          <a:xfrm>
            <a:off x="365760" y="5524200"/>
            <a:ext cx="8593920" cy="600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Circular spot well observed + neutron background covering  the sample disk size (8cm diameter)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102" name="CustomShape 2"/>
          <p:cNvSpPr/>
          <p:nvPr/>
        </p:nvSpPr>
        <p:spPr>
          <a:xfrm>
            <a:off x="1371600" y="1028160"/>
            <a:ext cx="1827360" cy="344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All energies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03" name="CustomShape 3"/>
          <p:cNvSpPr/>
          <p:nvPr/>
        </p:nvSpPr>
        <p:spPr>
          <a:xfrm>
            <a:off x="5852160" y="1005840"/>
            <a:ext cx="2558880" cy="45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300 MeV &lt; E &lt; 1 GeV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04" name="CustomShape 4"/>
          <p:cNvSpPr/>
          <p:nvPr/>
        </p:nvSpPr>
        <p:spPr>
          <a:xfrm>
            <a:off x="548640" y="275400"/>
            <a:ext cx="408924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558ed5"/>
                </a:solidFill>
                <a:latin typeface="Calibri"/>
                <a:ea typeface="DejaVu Sans"/>
              </a:rPr>
              <a:t>Mapping of the beam spot</a:t>
            </a: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" descr=""/>
          <p:cNvPicPr/>
          <p:nvPr/>
        </p:nvPicPr>
        <p:blipFill>
          <a:blip r:embed="rId1"/>
          <a:stretch/>
        </p:blipFill>
        <p:spPr>
          <a:xfrm>
            <a:off x="4572000" y="1280160"/>
            <a:ext cx="4570560" cy="3179160"/>
          </a:xfrm>
          <a:prstGeom prst="rect">
            <a:avLst/>
          </a:prstGeom>
          <a:ln>
            <a:noFill/>
          </a:ln>
        </p:spPr>
      </p:pic>
      <p:sp>
        <p:nvSpPr>
          <p:cNvPr id="106" name="CustomShape 1"/>
          <p:cNvSpPr/>
          <p:nvPr/>
        </p:nvSpPr>
        <p:spPr>
          <a:xfrm>
            <a:off x="1371600" y="822960"/>
            <a:ext cx="1644480" cy="344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Mean position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07" name="CustomShape 2"/>
          <p:cNvSpPr/>
          <p:nvPr/>
        </p:nvSpPr>
        <p:spPr>
          <a:xfrm>
            <a:off x="5788440" y="860760"/>
            <a:ext cx="2467440" cy="436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Standard  deviation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08" name="CustomShape 3"/>
          <p:cNvSpPr/>
          <p:nvPr/>
        </p:nvSpPr>
        <p:spPr>
          <a:xfrm>
            <a:off x="365760" y="4754880"/>
            <a:ext cx="6765120" cy="60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216000" indent="-21456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Transition between 1 and 3 MeV visible in 1</a:t>
            </a:r>
            <a:r>
              <a:rPr b="0" lang="en-US" sz="1800" spc="-1" strike="noStrike" baseline="14000000">
                <a:solidFill>
                  <a:srgbClr val="000000"/>
                </a:solidFill>
                <a:latin typeface="Arial"/>
                <a:ea typeface="DejaVu Sans"/>
              </a:rPr>
              <a:t>st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and 2</a:t>
            </a:r>
            <a:r>
              <a:rPr b="0" lang="en-US" sz="1800" spc="-1" strike="noStrike" baseline="14000000">
                <a:solidFill>
                  <a:srgbClr val="000000"/>
                </a:solidFill>
                <a:latin typeface="Arial"/>
                <a:ea typeface="DejaVu Sans"/>
              </a:rPr>
              <a:t>nd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moments</a:t>
            </a:r>
            <a:endParaRPr b="0" lang="en-US" sz="18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Horizontal shift by 0.75 mm in the transition 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09" name="CustomShape 4"/>
          <p:cNvSpPr/>
          <p:nvPr/>
        </p:nvSpPr>
        <p:spPr>
          <a:xfrm>
            <a:off x="548640" y="275400"/>
            <a:ext cx="493632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558ed5"/>
                </a:solidFill>
                <a:latin typeface="Calibri"/>
                <a:ea typeface="DejaVu Sans"/>
              </a:rPr>
              <a:t>1</a:t>
            </a:r>
            <a:r>
              <a:rPr b="1" lang="fr-FR" sz="2400" spc="-1" strike="noStrike" baseline="14000000">
                <a:solidFill>
                  <a:srgbClr val="558ed5"/>
                </a:solidFill>
                <a:latin typeface="Calibri"/>
                <a:ea typeface="DejaVu Sans"/>
              </a:rPr>
              <a:t>st</a:t>
            </a:r>
            <a:r>
              <a:rPr b="1" lang="fr-FR" sz="2400" spc="-1" strike="noStrike">
                <a:solidFill>
                  <a:srgbClr val="558ed5"/>
                </a:solidFill>
                <a:latin typeface="Calibri"/>
                <a:ea typeface="DejaVu Sans"/>
              </a:rPr>
              <a:t> and 2</a:t>
            </a:r>
            <a:r>
              <a:rPr b="1" lang="fr-FR" sz="2400" spc="-1" strike="noStrike" baseline="14000000">
                <a:solidFill>
                  <a:srgbClr val="558ed5"/>
                </a:solidFill>
                <a:latin typeface="Calibri"/>
                <a:ea typeface="DejaVu Sans"/>
              </a:rPr>
              <a:t>nd</a:t>
            </a:r>
            <a:r>
              <a:rPr b="1" lang="fr-FR" sz="2400" spc="-1" strike="noStrike">
                <a:solidFill>
                  <a:srgbClr val="558ed5"/>
                </a:solidFill>
                <a:latin typeface="Calibri"/>
                <a:ea typeface="DejaVu Sans"/>
              </a:rPr>
              <a:t> moments of beam spot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110" name="" descr=""/>
          <p:cNvPicPr/>
          <p:nvPr/>
        </p:nvPicPr>
        <p:blipFill>
          <a:blip r:embed="rId2"/>
          <a:stretch/>
        </p:blipFill>
        <p:spPr>
          <a:xfrm>
            <a:off x="334800" y="1280160"/>
            <a:ext cx="4332960" cy="30171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" descr=""/>
          <p:cNvPicPr/>
          <p:nvPr/>
        </p:nvPicPr>
        <p:blipFill>
          <a:blip r:embed="rId1"/>
          <a:stretch/>
        </p:blipFill>
        <p:spPr>
          <a:xfrm>
            <a:off x="62640" y="1177200"/>
            <a:ext cx="4479480" cy="3121920"/>
          </a:xfrm>
          <a:prstGeom prst="rect">
            <a:avLst/>
          </a:prstGeom>
          <a:ln>
            <a:noFill/>
          </a:ln>
        </p:spPr>
      </p:pic>
      <p:pic>
        <p:nvPicPr>
          <p:cNvPr id="112" name="" descr=""/>
          <p:cNvPicPr/>
          <p:nvPr/>
        </p:nvPicPr>
        <p:blipFill>
          <a:blip r:embed="rId2"/>
          <a:stretch/>
        </p:blipFill>
        <p:spPr>
          <a:xfrm>
            <a:off x="4500360" y="1177200"/>
            <a:ext cx="4560840" cy="3178800"/>
          </a:xfrm>
          <a:prstGeom prst="rect">
            <a:avLst/>
          </a:prstGeom>
          <a:ln>
            <a:noFill/>
          </a:ln>
        </p:spPr>
      </p:pic>
      <p:sp>
        <p:nvSpPr>
          <p:cNvPr id="113" name="CustomShape 1"/>
          <p:cNvSpPr/>
          <p:nvPr/>
        </p:nvSpPr>
        <p:spPr>
          <a:xfrm>
            <a:off x="91800" y="182880"/>
            <a:ext cx="493632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558ed5"/>
                </a:solidFill>
                <a:latin typeface="Calibri"/>
                <a:ea typeface="DejaVu Sans"/>
              </a:rPr>
              <a:t>Intensity radial distribution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14" name="CustomShape 2"/>
          <p:cNvSpPr/>
          <p:nvPr/>
        </p:nvSpPr>
        <p:spPr>
          <a:xfrm>
            <a:off x="1114560" y="741600"/>
            <a:ext cx="1644480" cy="344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Low energy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15" name="CustomShape 3"/>
          <p:cNvSpPr/>
          <p:nvPr/>
        </p:nvSpPr>
        <p:spPr>
          <a:xfrm>
            <a:off x="6309360" y="751320"/>
            <a:ext cx="1644480" cy="344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High energy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16" name="CustomShape 4"/>
          <p:cNvSpPr/>
          <p:nvPr/>
        </p:nvSpPr>
        <p:spPr>
          <a:xfrm>
            <a:off x="365760" y="4335480"/>
            <a:ext cx="4205160" cy="60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216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Distribution is not gaussian</a:t>
            </a:r>
            <a:endParaRPr b="0" lang="en-US" sz="18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Fitted by :</a:t>
            </a:r>
            <a:endParaRPr b="0" lang="en-US" sz="1800" spc="-1" strike="noStrike"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17" name="Formula 5"/>
              <p:cNvSpPr txBox="1"/>
              <p:nvPr/>
            </p:nvSpPr>
            <p:spPr>
              <a:xfrm>
                <a:off x="4205160" y="3243960"/>
                <a:ext cx="718560" cy="3585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/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18" name="Formula 6"/>
              <p:cNvSpPr txBox="1"/>
              <p:nvPr/>
            </p:nvSpPr>
            <p:spPr>
              <a:xfrm>
                <a:off x="731520" y="5020200"/>
                <a:ext cx="2958120" cy="2822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N</m:t>
                    </m:r>
                    <m:d>
                      <m:dPr>
                        <m:begChr m:val="("/>
                        <m:endChr m:val=")"/>
                      </m:dPr>
                      <m:e>
                        <m:sSup>
                          <m:e>
                            <m:r>
                              <m:t xml:space="preserve">r</m:t>
                            </m:r>
                          </m:e>
                          <m:sup>
                            <m:r>
                              <m:t xml:space="preserve">2</m:t>
                            </m:r>
                          </m:sup>
                        </m:sSup>
                      </m:e>
                    </m:d>
                    <m:sSup>
                      <m:e>
                        <m:r>
                          <m:t xml:space="preserve">dr</m:t>
                        </m:r>
                      </m:e>
                      <m:sup>
                        <m:r>
                          <m:t xml:space="preserve">2</m:t>
                        </m:r>
                      </m:sup>
                    </m:sSup>
                    <m:r>
                      <m:t xml:space="preserve">=</m:t>
                    </m:r>
                    <m:sSub>
                      <m:e>
                        <m:r>
                          <m:t xml:space="preserve">p</m:t>
                        </m:r>
                      </m:e>
                      <m:sub>
                        <m:r>
                          <m:t xml:space="preserve">0</m:t>
                        </m:r>
                      </m:sub>
                    </m:sSub>
                    <m:r>
                      <m:t xml:space="preserve">exp</m:t>
                    </m:r>
                    <m:d>
                      <m:dPr>
                        <m:begChr m:val="("/>
                        <m:endChr m:val=")"/>
                      </m:dPr>
                      <m:e>
                        <m:r>
                          <m:t xml:space="preserve">−</m:t>
                        </m:r>
                        <m:sSub>
                          <m:e>
                            <m:r>
                              <m:t xml:space="preserve">p</m:t>
                            </m:r>
                          </m:e>
                          <m:sub>
                            <m:r>
                              <m:t xml:space="preserve">1</m:t>
                            </m:r>
                          </m:sub>
                        </m:sSub>
                        <m:sSup>
                          <m:e>
                            <m:r>
                              <m:t xml:space="preserve">r</m:t>
                            </m:r>
                          </m:e>
                          <m:sup>
                            <m:r>
                              <m:t xml:space="preserve">2</m:t>
                            </m:r>
                          </m:sup>
                        </m:sSup>
                        <m:r>
                          <m:t xml:space="preserve">−</m:t>
                        </m:r>
                        <m:sSub>
                          <m:e>
                            <m:r>
                              <m:t xml:space="preserve">p</m:t>
                            </m:r>
                          </m:e>
                          <m:sub>
                            <m:r>
                              <m:t xml:space="preserve">2</m:t>
                            </m:r>
                          </m:sub>
                        </m:sSub>
                        <m:sSup>
                          <m:e>
                            <m:r>
                              <m:t xml:space="preserve">r</m:t>
                            </m:r>
                          </m:e>
                          <m:sup>
                            <m:r>
                              <m:t xml:space="preserve">4</m:t>
                            </m:r>
                          </m:sup>
                        </m:sSup>
                      </m:e>
                    </m:d>
                    <m:sSup>
                      <m:e>
                        <m:r>
                          <m:t xml:space="preserve">dr</m:t>
                        </m:r>
                      </m:e>
                      <m:sup>
                        <m:r>
                          <m:t xml:space="preserve">2</m:t>
                        </m:r>
                      </m:sup>
                    </m:sSup>
                  </m:oMath>
                </a14:m>
              </a:p>
            </p:txBody>
          </p:sp>
        </mc:Choice>
        <mc:Fallback/>
      </mc:AlternateContent>
      <p:sp>
        <p:nvSpPr>
          <p:cNvPr id="119" name="CustomShape 7"/>
          <p:cNvSpPr/>
          <p:nvPr/>
        </p:nvSpPr>
        <p:spPr>
          <a:xfrm>
            <a:off x="914400" y="5486400"/>
            <a:ext cx="2102040" cy="760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i="1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b="0" lang="en-US" sz="1800" spc="-1" strike="noStrike" baseline="-14000000">
                <a:solidFill>
                  <a:srgbClr val="000000"/>
                </a:solidFill>
                <a:latin typeface="Arial"/>
                <a:ea typeface="DejaVu Sans"/>
              </a:rPr>
              <a:t>1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=0.007333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b="0" lang="en-US" sz="1800" spc="-1" strike="noStrike" baseline="-14000000">
                <a:solidFill>
                  <a:srgbClr val="000000"/>
                </a:solidFill>
                <a:latin typeface="Arial"/>
                <a:ea typeface="DejaVu Sans"/>
              </a:rPr>
              <a:t>2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=3.25 10</a:t>
            </a:r>
            <a:r>
              <a:rPr b="0" lang="en-US" sz="1800" spc="-1" strike="noStrike" baseline="14000000">
                <a:solidFill>
                  <a:srgbClr val="000000"/>
                </a:solidFill>
                <a:latin typeface="Arial"/>
                <a:ea typeface="DejaVu Sans"/>
              </a:rPr>
              <a:t>-5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20" name="CustomShape 8"/>
          <p:cNvSpPr/>
          <p:nvPr/>
        </p:nvSpPr>
        <p:spPr>
          <a:xfrm>
            <a:off x="4774320" y="4297680"/>
            <a:ext cx="4205160" cy="60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216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Flat plateau at the center</a:t>
            </a:r>
            <a:endParaRPr b="0" lang="en-US" sz="18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Fitted by :</a:t>
            </a:r>
            <a:endParaRPr b="0" lang="en-US" sz="1800" spc="-1" strike="noStrike"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21" name="Formula 9"/>
              <p:cNvSpPr txBox="1"/>
              <p:nvPr/>
            </p:nvSpPr>
            <p:spPr>
              <a:xfrm>
                <a:off x="5133600" y="4782600"/>
                <a:ext cx="3360600" cy="7416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N</m:t>
                    </m:r>
                    <m:d>
                      <m:dPr>
                        <m:begChr m:val="("/>
                        <m:endChr m:val=")"/>
                      </m:dPr>
                      <m:e>
                        <m:sSup>
                          <m:e>
                            <m:r>
                              <m:t xml:space="preserve">r</m:t>
                            </m:r>
                          </m:e>
                          <m:sup>
                            <m:r>
                              <m:t xml:space="preserve">2</m:t>
                            </m:r>
                          </m:sup>
                        </m:sSup>
                      </m:e>
                    </m:d>
                    <m:sSup>
                      <m:e>
                        <m:r>
                          <m:t xml:space="preserve">dr</m:t>
                        </m:r>
                      </m:e>
                      <m:sup>
                        <m:r>
                          <m:t xml:space="preserve">2</m:t>
                        </m:r>
                      </m:sup>
                    </m:sSup>
                    <m:r>
                      <m:t xml:space="preserve">=</m:t>
                    </m:r>
                    <m:sSub>
                      <m:e>
                        <m:r>
                          <m:t xml:space="preserve">p</m:t>
                        </m:r>
                      </m:e>
                      <m:sub>
                        <m:r>
                          <m:t xml:space="preserve">0</m:t>
                        </m:r>
                      </m:sub>
                    </m:sSub>
                    <m:r>
                      <m:t xml:space="preserve">exp</m:t>
                    </m:r>
                    <m:d>
                      <m:dPr>
                        <m:begChr m:val="("/>
                        <m:endChr m:val=")"/>
                      </m:dPr>
                      <m:e>
                        <m:r>
                          <m:t xml:space="preserve">−</m:t>
                        </m:r>
                        <m:f>
                          <m:num>
                            <m:sSub>
                              <m:e>
                                <m:r>
                                  <m:t xml:space="preserve">p</m:t>
                                </m:r>
                              </m:e>
                              <m:sub>
                                <m:r>
                                  <m:t xml:space="preserve">1</m:t>
                                </m:r>
                              </m:sub>
                            </m:sSub>
                            <m:sSup>
                              <m:e>
                                <m:r>
                                  <m:t xml:space="preserve">r</m:t>
                                </m:r>
                              </m:e>
                              <m:sup>
                                <m:r>
                                  <m:t xml:space="preserve">8</m:t>
                                </m:r>
                              </m:sup>
                            </m:sSup>
                          </m:num>
                          <m:den>
                            <m:sSup>
                              <m:e>
                                <m:d>
                                  <m:dPr>
                                    <m:begChr m:val="("/>
                                    <m:endChr m:val=")"/>
                                  </m:dPr>
                                  <m:e>
                                    <m:r>
                                      <m:t xml:space="preserve">1</m:t>
                                    </m:r>
                                    <m:r>
                                      <m:t xml:space="preserve">+</m:t>
                                    </m:r>
                                    <m:sSub>
                                      <m:e>
                                        <m:r>
                                          <m:t xml:space="preserve">p</m:t>
                                        </m:r>
                                      </m:e>
                                      <m:sub>
                                        <m:r>
                                          <m:t xml:space="preserve">2</m:t>
                                        </m:r>
                                      </m:sub>
                                    </m:sSub>
                                    <m:sSup>
                                      <m:e>
                                        <m:r>
                                          <m:t xml:space="preserve">r</m:t>
                                        </m:r>
                                      </m:e>
                                      <m:sup>
                                        <m:r>
                                          <m:t xml:space="preserve">2</m:t>
                                        </m:r>
                                      </m:sup>
                                    </m:sSup>
                                  </m:e>
                                </m:d>
                              </m:e>
                              <m:sup>
                                <m:r>
                                  <m:t xml:space="preserve">3.9</m:t>
                                </m:r>
                              </m:sup>
                            </m:sSup>
                          </m:den>
                        </m:f>
                      </m:e>
                    </m:d>
                    <m:sSup>
                      <m:e>
                        <m:r>
                          <m:t xml:space="preserve">dr</m:t>
                        </m:r>
                      </m:e>
                      <m:sup>
                        <m:r>
                          <m:t xml:space="preserve">2</m:t>
                        </m:r>
                      </m:sup>
                    </m:sSup>
                  </m:oMath>
                </a14:m>
              </a:p>
            </p:txBody>
          </p:sp>
        </mc:Choice>
        <mc:Fallback/>
      </mc:AlternateContent>
      <p:sp>
        <p:nvSpPr>
          <p:cNvPr id="122" name="CustomShape 10"/>
          <p:cNvSpPr/>
          <p:nvPr/>
        </p:nvSpPr>
        <p:spPr>
          <a:xfrm>
            <a:off x="5120640" y="5577840"/>
            <a:ext cx="2102040" cy="75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i="1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b="0" lang="en-US" sz="1800" spc="-1" strike="noStrike" baseline="-14000000">
                <a:solidFill>
                  <a:srgbClr val="000000"/>
                </a:solidFill>
                <a:latin typeface="Arial"/>
                <a:ea typeface="DejaVu Sans"/>
              </a:rPr>
              <a:t>1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=4.7574 10</a:t>
            </a:r>
            <a:r>
              <a:rPr b="0" lang="en-US" sz="1800" spc="-1" strike="noStrike" baseline="33000">
                <a:solidFill>
                  <a:srgbClr val="000000"/>
                </a:solidFill>
                <a:latin typeface="Arial"/>
                <a:ea typeface="DejaVu Sans"/>
              </a:rPr>
              <a:t>-7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b="0" lang="en-US" sz="1800" spc="-1" strike="noStrike" baseline="-14000000">
                <a:solidFill>
                  <a:srgbClr val="000000"/>
                </a:solidFill>
                <a:latin typeface="Arial"/>
                <a:ea typeface="DejaVu Sans"/>
              </a:rPr>
              <a:t>2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=0.01373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23" name="CustomShape 11"/>
          <p:cNvSpPr/>
          <p:nvPr/>
        </p:nvSpPr>
        <p:spPr>
          <a:xfrm>
            <a:off x="3931920" y="5029200"/>
            <a:ext cx="54756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(1)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124" name="CustomShape 12"/>
          <p:cNvSpPr/>
          <p:nvPr/>
        </p:nvSpPr>
        <p:spPr>
          <a:xfrm>
            <a:off x="8595360" y="5029200"/>
            <a:ext cx="54756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(2)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7" dur="indefinite" restart="never" nodeType="tmRoot">
          <p:childTnLst>
            <p:seq>
              <p:cTn id="38" dur="indefinite" nodeType="mainSeq"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" descr=""/>
          <p:cNvPicPr/>
          <p:nvPr/>
        </p:nvPicPr>
        <p:blipFill>
          <a:blip r:embed="rId1"/>
          <a:stretch/>
        </p:blipFill>
        <p:spPr>
          <a:xfrm>
            <a:off x="1097280" y="731520"/>
            <a:ext cx="5676120" cy="3956040"/>
          </a:xfrm>
          <a:prstGeom prst="rect">
            <a:avLst/>
          </a:prstGeom>
          <a:ln>
            <a:noFill/>
          </a:ln>
        </p:spPr>
      </p:pic>
      <p:sp>
        <p:nvSpPr>
          <p:cNvPr id="126" name="CustomShape 1"/>
          <p:cNvSpPr/>
          <p:nvPr/>
        </p:nvSpPr>
        <p:spPr>
          <a:xfrm>
            <a:off x="91800" y="182880"/>
            <a:ext cx="493632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558ed5"/>
                </a:solidFill>
                <a:latin typeface="Calibri"/>
                <a:ea typeface="DejaVu Sans"/>
              </a:rPr>
              <a:t>Radial distribution in transition range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27" name="CustomShape 2"/>
          <p:cNvSpPr/>
          <p:nvPr/>
        </p:nvSpPr>
        <p:spPr>
          <a:xfrm>
            <a:off x="1371600" y="4937760"/>
            <a:ext cx="5759640" cy="1203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216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Microsoft YaHei"/>
              </a:rPr>
              <a:t>0.3-1 Mev       (1)       </a:t>
            </a:r>
            <a:r>
              <a:rPr b="0" i="1" lang="en-US" sz="1800" spc="-1" strike="noStrike">
                <a:solidFill>
                  <a:srgbClr val="000000"/>
                </a:solidFill>
                <a:latin typeface="Times New Roman"/>
                <a:ea typeface="Microsoft YaHei"/>
              </a:rPr>
              <a:t>p</a:t>
            </a:r>
            <a:r>
              <a:rPr b="0" lang="en-US" sz="1800" spc="-1" strike="noStrike" baseline="-33000">
                <a:solidFill>
                  <a:srgbClr val="000000"/>
                </a:solidFill>
                <a:latin typeface="Arial"/>
                <a:ea typeface="Microsoft YaHei"/>
              </a:rPr>
              <a:t>1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Microsoft YaHei"/>
              </a:rPr>
              <a:t>=0.007558,  </a:t>
            </a:r>
            <a:r>
              <a:rPr b="0" i="1" lang="en-US" sz="1800" spc="-1" strike="noStrike">
                <a:solidFill>
                  <a:srgbClr val="000000"/>
                </a:solidFill>
                <a:latin typeface="Times New Roman"/>
                <a:ea typeface="Microsoft YaHei"/>
              </a:rPr>
              <a:t>p</a:t>
            </a:r>
            <a:r>
              <a:rPr b="0" lang="en-US" sz="1800" spc="-1" strike="noStrike" baseline="-17000">
                <a:solidFill>
                  <a:srgbClr val="000000"/>
                </a:solidFill>
                <a:latin typeface="Times New Roman"/>
                <a:ea typeface="Microsoft YaHei"/>
              </a:rPr>
              <a:t>2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Microsoft YaHei"/>
              </a:rPr>
              <a:t>=3.51 10</a:t>
            </a:r>
            <a:r>
              <a:rPr b="0" lang="en-US" sz="1800" spc="-1" strike="noStrike" baseline="33000">
                <a:solidFill>
                  <a:srgbClr val="000000"/>
                </a:solidFill>
                <a:latin typeface="Arial"/>
                <a:ea typeface="Microsoft YaHei"/>
              </a:rPr>
              <a:t>-5</a:t>
            </a:r>
            <a:endParaRPr b="0" lang="en-US" sz="18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Microsoft YaHei"/>
              </a:rPr>
              <a:t>1-3    MeV      (1)       </a:t>
            </a:r>
            <a:r>
              <a:rPr b="0" i="1" lang="en-US" sz="1800" spc="-1" strike="noStrike">
                <a:solidFill>
                  <a:srgbClr val="000000"/>
                </a:solidFill>
                <a:latin typeface="Times New Roman"/>
                <a:ea typeface="Microsoft YaHei"/>
              </a:rPr>
              <a:t>p</a:t>
            </a:r>
            <a:r>
              <a:rPr b="0" lang="en-US" sz="1800" spc="-1" strike="noStrike" baseline="-17000">
                <a:solidFill>
                  <a:srgbClr val="000000"/>
                </a:solidFill>
                <a:latin typeface="Times New Roman"/>
                <a:ea typeface="Microsoft YaHei"/>
              </a:rPr>
              <a:t>1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Microsoft YaHei"/>
              </a:rPr>
              <a:t>=0.00900,    </a:t>
            </a:r>
            <a:r>
              <a:rPr b="0" i="1" lang="en-US" sz="1800" spc="-1" strike="noStrike">
                <a:solidFill>
                  <a:srgbClr val="000000"/>
                </a:solidFill>
                <a:latin typeface="Times New Roman"/>
                <a:ea typeface="Microsoft YaHei"/>
              </a:rPr>
              <a:t>p</a:t>
            </a:r>
            <a:r>
              <a:rPr b="0" lang="en-US" sz="1800" spc="-1" strike="noStrike" baseline="-17000">
                <a:solidFill>
                  <a:srgbClr val="000000"/>
                </a:solidFill>
                <a:latin typeface="Times New Roman"/>
                <a:ea typeface="Microsoft YaHei"/>
              </a:rPr>
              <a:t>2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Microsoft YaHei"/>
              </a:rPr>
              <a:t>=3.817 10</a:t>
            </a:r>
            <a:r>
              <a:rPr b="0" lang="en-US" sz="1800" spc="-1" strike="noStrike" baseline="33000">
                <a:solidFill>
                  <a:srgbClr val="000000"/>
                </a:solidFill>
                <a:latin typeface="Arial"/>
                <a:ea typeface="Microsoft YaHei"/>
              </a:rPr>
              <a:t>-5</a:t>
            </a:r>
            <a:endParaRPr b="0" lang="en-US" sz="18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Microsoft YaHei"/>
              </a:rPr>
              <a:t>3-10  MeV      (2)       </a:t>
            </a:r>
            <a:r>
              <a:rPr b="0" i="1" lang="en-US" sz="1800" spc="-1" strike="noStrike">
                <a:solidFill>
                  <a:srgbClr val="000000"/>
                </a:solidFill>
                <a:latin typeface="Times New Roman"/>
                <a:ea typeface="Microsoft YaHei"/>
              </a:rPr>
              <a:t>p</a:t>
            </a:r>
            <a:r>
              <a:rPr b="0" lang="en-US" sz="1800" spc="-1" strike="noStrike" baseline="-17000">
                <a:solidFill>
                  <a:srgbClr val="000000"/>
                </a:solidFill>
                <a:latin typeface="Times New Roman"/>
                <a:ea typeface="Microsoft YaHei"/>
              </a:rPr>
              <a:t>1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Microsoft YaHei"/>
              </a:rPr>
              <a:t>=3.614 10</a:t>
            </a:r>
            <a:r>
              <a:rPr b="0" lang="en-US" sz="1800" spc="-1" strike="noStrike" baseline="33000">
                <a:solidFill>
                  <a:srgbClr val="000000"/>
                </a:solidFill>
                <a:latin typeface="Arial"/>
                <a:ea typeface="Microsoft YaHei"/>
              </a:rPr>
              <a:t>-7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Microsoft YaHei"/>
              </a:rPr>
              <a:t>, </a:t>
            </a:r>
            <a:r>
              <a:rPr b="0" i="1" lang="en-US" sz="1800" spc="-1" strike="noStrike">
                <a:solidFill>
                  <a:srgbClr val="000000"/>
                </a:solidFill>
                <a:latin typeface="Times New Roman"/>
                <a:ea typeface="Microsoft YaHei"/>
              </a:rPr>
              <a:t>p</a:t>
            </a:r>
            <a:r>
              <a:rPr b="0" lang="en-US" sz="1800" spc="-1" strike="noStrike" baseline="-17000">
                <a:solidFill>
                  <a:srgbClr val="000000"/>
                </a:solidFill>
                <a:latin typeface="Times New Roman"/>
                <a:ea typeface="Microsoft YaHei"/>
              </a:rPr>
              <a:t>2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Microsoft YaHei"/>
              </a:rPr>
              <a:t>=0.01281      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3" dur="indefinite" restart="never" nodeType="tmRoot">
          <p:childTnLst>
            <p:seq>
              <p:cTn id="74" dur="indefinite" nodeType="mainSeq"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" descr=""/>
          <p:cNvPicPr/>
          <p:nvPr/>
        </p:nvPicPr>
        <p:blipFill>
          <a:blip r:embed="rId1"/>
          <a:stretch/>
        </p:blipFill>
        <p:spPr>
          <a:xfrm>
            <a:off x="4565520" y="1769040"/>
            <a:ext cx="4587480" cy="3197160"/>
          </a:xfrm>
          <a:prstGeom prst="rect">
            <a:avLst/>
          </a:prstGeom>
          <a:ln>
            <a:noFill/>
          </a:ln>
        </p:spPr>
      </p:pic>
      <p:pic>
        <p:nvPicPr>
          <p:cNvPr id="129" name="" descr=""/>
          <p:cNvPicPr/>
          <p:nvPr/>
        </p:nvPicPr>
        <p:blipFill>
          <a:blip r:embed="rId2"/>
          <a:stretch/>
        </p:blipFill>
        <p:spPr>
          <a:xfrm>
            <a:off x="79560" y="1769040"/>
            <a:ext cx="4587120" cy="3197160"/>
          </a:xfrm>
          <a:prstGeom prst="rect">
            <a:avLst/>
          </a:prstGeom>
          <a:ln>
            <a:noFill/>
          </a:ln>
        </p:spPr>
      </p:pic>
      <p:sp>
        <p:nvSpPr>
          <p:cNvPr id="130" name="CustomShape 1"/>
          <p:cNvSpPr/>
          <p:nvPr/>
        </p:nvSpPr>
        <p:spPr>
          <a:xfrm>
            <a:off x="91800" y="182880"/>
            <a:ext cx="493632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558ed5"/>
                </a:solidFill>
                <a:latin typeface="Calibri"/>
                <a:ea typeface="DejaVu Sans"/>
              </a:rPr>
              <a:t>Comparison to simulations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31" name="CustomShape 2"/>
          <p:cNvSpPr/>
          <p:nvPr/>
        </p:nvSpPr>
        <p:spPr>
          <a:xfrm>
            <a:off x="274320" y="731520"/>
            <a:ext cx="6491160" cy="345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simulation=Fluka+geometrical transport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32" name="CustomShape 3"/>
          <p:cNvSpPr/>
          <p:nvPr/>
        </p:nvSpPr>
        <p:spPr>
          <a:xfrm>
            <a:off x="1463040" y="1371600"/>
            <a:ext cx="2376360" cy="345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Low and high energy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33" name="CustomShape 4"/>
          <p:cNvSpPr/>
          <p:nvPr/>
        </p:nvSpPr>
        <p:spPr>
          <a:xfrm>
            <a:off x="5486400" y="1299600"/>
            <a:ext cx="2376360" cy="345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Transition range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34" name="CustomShape 5"/>
          <p:cNvSpPr/>
          <p:nvPr/>
        </p:nvSpPr>
        <p:spPr>
          <a:xfrm>
            <a:off x="365760" y="5212080"/>
            <a:ext cx="7405560" cy="1113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216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Good agreement for the shape of radial distribution</a:t>
            </a:r>
            <a:endParaRPr b="0" lang="en-US" sz="18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Flat central plateau at high energy satisfactorily reproduced</a:t>
            </a:r>
            <a:endParaRPr b="0" lang="en-US" sz="18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Good agreement for the energy dependence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5" dur="indefinite" restart="never" nodeType="tmRoot">
          <p:childTnLst>
            <p:seq>
              <p:cTn id="86" dur="indefinite" nodeType="mainSeq"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91800" y="182880"/>
            <a:ext cx="493632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558ed5"/>
                </a:solidFill>
                <a:latin typeface="Calibri"/>
                <a:ea typeface="DejaVu Sans"/>
              </a:rPr>
              <a:t>Conclusion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36" name="CustomShape 2"/>
          <p:cNvSpPr/>
          <p:nvPr/>
        </p:nvSpPr>
        <p:spPr>
          <a:xfrm>
            <a:off x="274320" y="914400"/>
            <a:ext cx="8502840" cy="2392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216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Accurate measurement of the beam profile at EAR1 with the capture collimator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The profile is not gaussian and a flat central plateau shows up above 3 MeV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Fits are provided so that the beam interception factor can be accurately at any energy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Simulations well reproduce the shapes of the distributions and their energy dependence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4574</TotalTime>
  <Application>LibreOffice/6.4.4.2$Windows_X86_64 LibreOffice_project/3d775be2011f3886db32dfd395a6a6d1ca2630ff</Application>
  <Words>290</Words>
  <Paragraphs>50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2017-11-07T15:45:37Z</dcterms:created>
  <dc:creator>Tassan-Got</dc:creator>
  <dc:description/>
  <dc:language>en-US</dc:language>
  <cp:lastModifiedBy/>
  <dcterms:modified xsi:type="dcterms:W3CDTF">2020-06-10T22:21:53Z</dcterms:modified>
  <cp:revision>270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Affichage à l'écran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10</vt:i4>
  </property>
</Properties>
</file>