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B95C8EC-B6D3-4870-AE9D-788F22DA811A}">
  <a:tblStyle styleId="{2B95C8EC-B6D3-4870-AE9D-788F22DA811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7ecc94c80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7ecc94c80_0_1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878ff88c05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878ff88c05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8632c4365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8632c4365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87ecc94c80_0_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87ecc94c80_0_1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85429d1cff_0_3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85429d1cff_0_3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8827331c8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8827331c8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87a170f07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87a170f07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87a170f07c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Google Shape;272;g87a170f07c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87a170f07c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87a170f07c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85429d1cff_0_1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85429d1cff_0_1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85429d1cff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85429d1cff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8582dbd680_1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8582dbd680_1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7818f06f31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7818f06f31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85429d1cff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85429d1cff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87ecc94c80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87ecc94c80_0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85429d1cff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85429d1cff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85429d1cff_0_2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85429d1cff_0_2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87ecc94c80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87ecc94c80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gif"/><Relationship Id="rId5" Type="http://schemas.openxmlformats.org/officeDocument/2006/relationships/image" Target="../media/image19.gif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gif"/><Relationship Id="rId5" Type="http://schemas.openxmlformats.org/officeDocument/2006/relationships/image" Target="../media/image21.gif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gif"/><Relationship Id="rId5" Type="http://schemas.openxmlformats.org/officeDocument/2006/relationships/image" Target="../media/image26.gif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gif"/><Relationship Id="rId5" Type="http://schemas.openxmlformats.org/officeDocument/2006/relationships/image" Target="../media/image27.gif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30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8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gif"/><Relationship Id="rId5" Type="http://schemas.openxmlformats.org/officeDocument/2006/relationships/image" Target="../media/image17.gi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820725"/>
            <a:ext cx="9144000" cy="11652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5200">
                <a:solidFill>
                  <a:srgbClr val="FFFFFF"/>
                </a:solidFill>
              </a:rPr>
              <a:t>⁹⁴Nb(n,ɣ) proposal</a:t>
            </a:r>
            <a:endParaRPr sz="5200">
              <a:solidFill>
                <a:srgbClr val="FFFFFF"/>
              </a:solidFill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 rotWithShape="1">
          <a:blip r:embed="rId3">
            <a:alphaModFix/>
          </a:blip>
          <a:srcRect l="5644" t="15350" r="10101" b="12851"/>
          <a:stretch/>
        </p:blipFill>
        <p:spPr>
          <a:xfrm>
            <a:off x="147800" y="4080075"/>
            <a:ext cx="1566700" cy="876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49254" y="3868248"/>
            <a:ext cx="1658622" cy="1022691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 rotWithShape="1">
          <a:blip r:embed="rId5">
            <a:alphaModFix/>
          </a:blip>
          <a:srcRect l="10477" t="26857" r="10327" b="28253"/>
          <a:stretch/>
        </p:blipFill>
        <p:spPr>
          <a:xfrm>
            <a:off x="7119042" y="4275907"/>
            <a:ext cx="1978825" cy="56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18602" y="3366900"/>
            <a:ext cx="2125398" cy="87695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0" y="1993042"/>
            <a:ext cx="91752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 dirty="0">
                <a:solidFill>
                  <a:srgbClr val="000000"/>
                </a:solidFill>
              </a:rPr>
              <a:t>V. Babiano</a:t>
            </a:r>
            <a:r>
              <a:rPr lang="es" sz="1000" b="1" dirty="0">
                <a:solidFill>
                  <a:srgbClr val="000000"/>
                </a:solidFill>
              </a:rPr>
              <a:t>, </a:t>
            </a:r>
            <a:r>
              <a:rPr lang="es" sz="1000" b="1" u="sng" dirty="0">
                <a:solidFill>
                  <a:srgbClr val="000000"/>
                </a:solidFill>
              </a:rPr>
              <a:t>J. Balibrea</a:t>
            </a:r>
            <a:r>
              <a:rPr lang="es" sz="1000" b="1" u="sng" dirty="0"/>
              <a:t>-Correa</a:t>
            </a:r>
            <a:r>
              <a:rPr lang="es" sz="1000" dirty="0">
                <a:solidFill>
                  <a:srgbClr val="000000"/>
                </a:solidFill>
              </a:rPr>
              <a:t>, L. Caballero, D. Calvo, C. Domingo-Pardo, I. Ladarescu, J. Lerendegui-Marco, </a:t>
            </a:r>
            <a:endParaRPr sz="1000" dirty="0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 dirty="0">
                <a:solidFill>
                  <a:srgbClr val="000000"/>
                </a:solidFill>
              </a:rPr>
              <a:t>J.L. Taín (IFIC)</a:t>
            </a:r>
            <a:endParaRPr sz="1000" dirty="0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" sz="1000" dirty="0">
                <a:solidFill>
                  <a:srgbClr val="000000"/>
                </a:solidFill>
              </a:rPr>
              <a:t>C. Guerrero, J.M.Quesada (US)</a:t>
            </a:r>
            <a:endParaRPr sz="1000" dirty="0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" sz="1000" dirty="0">
                <a:solidFill>
                  <a:srgbClr val="000000"/>
                </a:solidFill>
              </a:rPr>
              <a:t>F. Calviño, A. Casanovas, A. Tarifeño-Saldivia (UPC)</a:t>
            </a:r>
            <a:endParaRPr sz="1000" dirty="0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" sz="1000" dirty="0"/>
              <a:t>D. Cano-Ott, V. Alcayne, E. Mendoza (CIEMAT)</a:t>
            </a:r>
            <a:endParaRPr sz="1000" dirty="0"/>
          </a:p>
          <a:p>
            <a:pPr marL="0" lvl="0" indent="0" algn="ctr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" sz="1000" dirty="0">
                <a:solidFill>
                  <a:schemeClr val="dk1"/>
                </a:solidFill>
              </a:rPr>
              <a:t>E. A. Maugeri, D. Schumann (PSI)</a:t>
            </a:r>
            <a:endParaRPr sz="1000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" sz="1000" dirty="0">
                <a:solidFill>
                  <a:schemeClr val="dk1"/>
                </a:solidFill>
              </a:rPr>
              <a:t>U. Köster, S. Heinitz</a:t>
            </a:r>
          </a:p>
          <a:p>
            <a:pPr marL="0" lvl="0" indent="0" algn="ctr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" sz="1000" dirty="0">
                <a:solidFill>
                  <a:schemeClr val="dk1"/>
                </a:solidFill>
              </a:rPr>
              <a:t>Sergio Cristallo (</a:t>
            </a:r>
            <a:r>
              <a:rPr lang="en-GB" sz="1000" i="1" dirty="0"/>
              <a:t>INFN-</a:t>
            </a:r>
            <a:r>
              <a:rPr lang="en-GB" sz="1000" dirty="0"/>
              <a:t>Bologna)</a:t>
            </a:r>
            <a:endParaRPr sz="1000" dirty="0"/>
          </a:p>
        </p:txBody>
      </p:sp>
      <p:sp>
        <p:nvSpPr>
          <p:cNvPr id="60" name="Google Shape;60;p13"/>
          <p:cNvSpPr txBox="1"/>
          <p:nvPr/>
        </p:nvSpPr>
        <p:spPr>
          <a:xfrm>
            <a:off x="0" y="4871896"/>
            <a:ext cx="9144000" cy="17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" sz="1200" b="1" i="0" u="none" strike="noStrike" cap="none" dirty="0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n_TOF </a:t>
            </a:r>
            <a:r>
              <a:rPr lang="es" sz="1200" b="1" dirty="0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Collaboration Meeting</a:t>
            </a:r>
            <a:r>
              <a:rPr lang="es" sz="1200" b="1" i="0" u="none" strike="noStrike" cap="none" dirty="0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s" sz="1200" b="1" dirty="0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CERN</a:t>
            </a:r>
            <a:r>
              <a:rPr lang="es" sz="1200" b="1" i="0" u="none" strike="noStrike" cap="none" dirty="0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s" sz="1200" b="1" dirty="0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11</a:t>
            </a:r>
            <a:r>
              <a:rPr lang="es" sz="1200" b="1" baseline="30000" dirty="0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lang="es" sz="1200" b="1" dirty="0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 June</a:t>
            </a:r>
            <a:r>
              <a:rPr lang="es" sz="1200" b="1" i="0" u="none" strike="noStrike" cap="none" dirty="0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" sz="1200" b="1" dirty="0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2020</a:t>
            </a:r>
            <a:endParaRPr sz="1200" b="1" i="0" u="none" strike="noStrike" cap="none" dirty="0">
              <a:solidFill>
                <a:srgbClr val="1E4E7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33"/>
    </mc:Choice>
    <mc:Fallback xmlns="">
      <p:transition spd="slow" advTm="10133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2"/>
          <p:cNvSpPr txBox="1"/>
          <p:nvPr/>
        </p:nvSpPr>
        <p:spPr>
          <a:xfrm>
            <a:off x="0" y="0"/>
            <a:ext cx="9144000" cy="5268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Monte Carlo experiment for ⁹⁴Nb foil (6) </a:t>
            </a:r>
            <a:endParaRPr sz="2400">
              <a:solidFill>
                <a:srgbClr val="FFFFFF"/>
              </a:solidFill>
            </a:endParaRPr>
          </a:p>
        </p:txBody>
      </p:sp>
      <p:sp>
        <p:nvSpPr>
          <p:cNvPr id="193" name="Google Shape;193;p22"/>
          <p:cNvSpPr txBox="1"/>
          <p:nvPr/>
        </p:nvSpPr>
        <p:spPr>
          <a:xfrm>
            <a:off x="264875" y="3910225"/>
            <a:ext cx="4379700" cy="9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>
                <a:solidFill>
                  <a:srgbClr val="FF0000"/>
                </a:solidFill>
              </a:rPr>
              <a:t>Resampling Monte Carlo</a:t>
            </a:r>
            <a:r>
              <a:rPr lang="es"/>
              <a:t> experiment to consistently account for feasibility and uncertainties: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Resampling from individual proton pulses.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 </a:t>
            </a:r>
            <a:r>
              <a:rPr lang="es">
                <a:solidFill>
                  <a:schemeClr val="dk1"/>
                </a:solidFill>
              </a:rPr>
              <a:t>2.5·10¹⁸ p for isotope under study.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>
                <a:solidFill>
                  <a:schemeClr val="dk1"/>
                </a:solidFill>
              </a:rPr>
              <a:t> 0.5·10¹⁸ p for background estimation.</a:t>
            </a:r>
            <a:endParaRPr/>
          </a:p>
        </p:txBody>
      </p:sp>
      <p:sp>
        <p:nvSpPr>
          <p:cNvPr id="194" name="Google Shape;194;p22"/>
          <p:cNvSpPr txBox="1"/>
          <p:nvPr/>
        </p:nvSpPr>
        <p:spPr>
          <a:xfrm>
            <a:off x="4789400" y="3910225"/>
            <a:ext cx="4379700" cy="9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Background subtraction: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Regular background subtraction applied for RRR measurement feasibility.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Expected Statistical uncertainty (Conservative).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95" name="Google Shape;195;p22"/>
          <p:cNvGrpSpPr/>
          <p:nvPr/>
        </p:nvGrpSpPr>
        <p:grpSpPr>
          <a:xfrm>
            <a:off x="86050" y="22688"/>
            <a:ext cx="8994926" cy="481438"/>
            <a:chOff x="86050" y="22688"/>
            <a:chExt cx="8994926" cy="481438"/>
          </a:xfrm>
        </p:grpSpPr>
        <p:pic>
          <p:nvPicPr>
            <p:cNvPr id="196" name="Google Shape;196;p22"/>
            <p:cNvPicPr preferRelativeResize="0"/>
            <p:nvPr/>
          </p:nvPicPr>
          <p:blipFill rotWithShape="1">
            <a:blip r:embed="rId3">
              <a:alphaModFix/>
            </a:blip>
            <a:srcRect l="5644" t="15350" r="10101" b="12851"/>
            <a:stretch/>
          </p:blipFill>
          <p:spPr>
            <a:xfrm>
              <a:off x="86050" y="22688"/>
              <a:ext cx="860100" cy="481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7" name="Google Shape;197;p22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8300205" y="22700"/>
              <a:ext cx="780771" cy="48142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8" name="Google Shape;198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526800"/>
            <a:ext cx="4779524" cy="3459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408513" y="526800"/>
            <a:ext cx="4735486" cy="3427700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22"/>
          <p:cNvSpPr txBox="1"/>
          <p:nvPr/>
        </p:nvSpPr>
        <p:spPr>
          <a:xfrm>
            <a:off x="4960300" y="934050"/>
            <a:ext cx="1071600" cy="427500"/>
          </a:xfrm>
          <a:prstGeom prst="rect">
            <a:avLst/>
          </a:prstGeom>
          <a:solidFill>
            <a:srgbClr val="93C47D"/>
          </a:solidFill>
          <a:ln w="19050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/>
              <a:t>⁹⁴Nb</a:t>
            </a:r>
            <a:r>
              <a:rPr lang="es" b="1">
                <a:solidFill>
                  <a:schemeClr val="dk1"/>
                </a:solidFill>
              </a:rPr>
              <a:t>(n,</a:t>
            </a:r>
            <a:r>
              <a:rPr lang="es" sz="1200" b="1">
                <a:solidFill>
                  <a:schemeClr val="dk1"/>
                </a:solidFill>
              </a:rPr>
              <a:t>ɣ</a:t>
            </a:r>
            <a:r>
              <a:rPr lang="es" b="1">
                <a:solidFill>
                  <a:schemeClr val="dk1"/>
                </a:solidFill>
              </a:rPr>
              <a:t>)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041"/>
    </mc:Choice>
    <mc:Fallback xmlns="">
      <p:transition spd="slow" advTm="7404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3"/>
          <p:cNvSpPr txBox="1"/>
          <p:nvPr/>
        </p:nvSpPr>
        <p:spPr>
          <a:xfrm>
            <a:off x="0" y="0"/>
            <a:ext cx="9144000" cy="5268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Background subtraction in the RRR</a:t>
            </a:r>
            <a:endParaRPr sz="2400">
              <a:solidFill>
                <a:srgbClr val="FFFFFF"/>
              </a:solidFill>
            </a:endParaRPr>
          </a:p>
        </p:txBody>
      </p:sp>
      <p:grpSp>
        <p:nvGrpSpPr>
          <p:cNvPr id="206" name="Google Shape;206;p23"/>
          <p:cNvGrpSpPr/>
          <p:nvPr/>
        </p:nvGrpSpPr>
        <p:grpSpPr>
          <a:xfrm>
            <a:off x="86050" y="22688"/>
            <a:ext cx="8994926" cy="481438"/>
            <a:chOff x="86050" y="22688"/>
            <a:chExt cx="8994926" cy="481438"/>
          </a:xfrm>
        </p:grpSpPr>
        <p:pic>
          <p:nvPicPr>
            <p:cNvPr id="207" name="Google Shape;207;p23"/>
            <p:cNvPicPr preferRelativeResize="0"/>
            <p:nvPr/>
          </p:nvPicPr>
          <p:blipFill rotWithShape="1">
            <a:blip r:embed="rId3">
              <a:alphaModFix/>
            </a:blip>
            <a:srcRect l="5644" t="15350" r="10101" b="12851"/>
            <a:stretch/>
          </p:blipFill>
          <p:spPr>
            <a:xfrm>
              <a:off x="86050" y="22688"/>
              <a:ext cx="860100" cy="481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8" name="Google Shape;208;p23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8300205" y="22700"/>
              <a:ext cx="780771" cy="48142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09" name="Google Shape;209;p23"/>
          <p:cNvSpPr txBox="1"/>
          <p:nvPr/>
        </p:nvSpPr>
        <p:spPr>
          <a:xfrm>
            <a:off x="86050" y="3731500"/>
            <a:ext cx="8886000" cy="13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Remarks: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For neutron energies below 400 eV the individual TENDL resonances are detectable by the background subtraction.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>
                <a:solidFill>
                  <a:schemeClr val="dk1"/>
                </a:solidFill>
              </a:rPr>
              <a:t>For neutron energies above 400 eV the individual TENDL resonances are difficult to detect.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</a:rPr>
              <a:t>Remember yield including the Resolution function (</a:t>
            </a:r>
            <a:r>
              <a:rPr lang="es" b="1">
                <a:solidFill>
                  <a:schemeClr val="dk1"/>
                </a:solidFill>
              </a:rPr>
              <a:t>Phase III</a:t>
            </a:r>
            <a:r>
              <a:rPr lang="es">
                <a:solidFill>
                  <a:schemeClr val="dk1"/>
                </a:solidFill>
              </a:rPr>
              <a:t>) is the </a:t>
            </a:r>
            <a:r>
              <a:rPr lang="es" b="1">
                <a:solidFill>
                  <a:srgbClr val="FF0000"/>
                </a:solidFill>
              </a:rPr>
              <a:t>worst scenario</a:t>
            </a:r>
            <a:r>
              <a:rPr lang="es">
                <a:solidFill>
                  <a:srgbClr val="FF0000"/>
                </a:solidFill>
              </a:rPr>
              <a:t>!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10" name="Google Shape;210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535900"/>
            <a:ext cx="4613749" cy="3339565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23"/>
          <p:cNvSpPr txBox="1"/>
          <p:nvPr/>
        </p:nvSpPr>
        <p:spPr>
          <a:xfrm>
            <a:off x="1603150" y="899900"/>
            <a:ext cx="1071600" cy="427500"/>
          </a:xfrm>
          <a:prstGeom prst="rect">
            <a:avLst/>
          </a:prstGeom>
          <a:solidFill>
            <a:srgbClr val="93C47D"/>
          </a:solidFill>
          <a:ln w="19050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/>
              <a:t>⁹⁴Nb</a:t>
            </a:r>
            <a:r>
              <a:rPr lang="es" b="1">
                <a:solidFill>
                  <a:schemeClr val="dk1"/>
                </a:solidFill>
              </a:rPr>
              <a:t>(n,</a:t>
            </a:r>
            <a:r>
              <a:rPr lang="es" sz="1200" b="1">
                <a:solidFill>
                  <a:schemeClr val="dk1"/>
                </a:solidFill>
              </a:rPr>
              <a:t>ɣ</a:t>
            </a:r>
            <a:r>
              <a:rPr lang="es" b="1">
                <a:solidFill>
                  <a:schemeClr val="dk1"/>
                </a:solidFill>
              </a:rPr>
              <a:t>)</a:t>
            </a:r>
            <a:endParaRPr/>
          </a:p>
        </p:txBody>
      </p:sp>
      <p:pic>
        <p:nvPicPr>
          <p:cNvPr id="212" name="Google Shape;212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454047" y="535900"/>
            <a:ext cx="4613753" cy="3339575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23"/>
          <p:cNvSpPr txBox="1"/>
          <p:nvPr/>
        </p:nvSpPr>
        <p:spPr>
          <a:xfrm>
            <a:off x="5238925" y="947650"/>
            <a:ext cx="1071600" cy="427500"/>
          </a:xfrm>
          <a:prstGeom prst="rect">
            <a:avLst/>
          </a:prstGeom>
          <a:solidFill>
            <a:srgbClr val="93C47D"/>
          </a:solidFill>
          <a:ln w="19050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/>
              <a:t>⁹⁴Nb</a:t>
            </a:r>
            <a:r>
              <a:rPr lang="es" b="1">
                <a:solidFill>
                  <a:schemeClr val="dk1"/>
                </a:solidFill>
              </a:rPr>
              <a:t>(n,</a:t>
            </a:r>
            <a:r>
              <a:rPr lang="es" sz="1200" b="1">
                <a:solidFill>
                  <a:schemeClr val="dk1"/>
                </a:solidFill>
              </a:rPr>
              <a:t>ɣ</a:t>
            </a:r>
            <a:r>
              <a:rPr lang="es" b="1">
                <a:solidFill>
                  <a:schemeClr val="dk1"/>
                </a:solidFill>
              </a:rPr>
              <a:t>)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904"/>
    </mc:Choice>
    <mc:Fallback xmlns="">
      <p:transition spd="slow" advTm="49904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4"/>
          <p:cNvSpPr/>
          <p:nvPr/>
        </p:nvSpPr>
        <p:spPr>
          <a:xfrm>
            <a:off x="4653625" y="645975"/>
            <a:ext cx="1071600" cy="2916300"/>
          </a:xfrm>
          <a:prstGeom prst="rect">
            <a:avLst/>
          </a:prstGeom>
          <a:solidFill>
            <a:srgbClr val="FFD966">
              <a:alpha val="286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19" name="Google Shape;21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1750" y="214727"/>
            <a:ext cx="5103675" cy="3694199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24"/>
          <p:cNvSpPr/>
          <p:nvPr/>
        </p:nvSpPr>
        <p:spPr>
          <a:xfrm>
            <a:off x="3210550" y="603675"/>
            <a:ext cx="1641900" cy="2958600"/>
          </a:xfrm>
          <a:prstGeom prst="rect">
            <a:avLst/>
          </a:prstGeom>
          <a:solidFill>
            <a:srgbClr val="B6D7A8">
              <a:alpha val="365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24"/>
          <p:cNvSpPr/>
          <p:nvPr/>
        </p:nvSpPr>
        <p:spPr>
          <a:xfrm>
            <a:off x="2383750" y="787575"/>
            <a:ext cx="826800" cy="2732400"/>
          </a:xfrm>
          <a:prstGeom prst="rect">
            <a:avLst/>
          </a:prstGeom>
          <a:solidFill>
            <a:srgbClr val="3D85C6">
              <a:alpha val="365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24"/>
          <p:cNvSpPr txBox="1"/>
          <p:nvPr/>
        </p:nvSpPr>
        <p:spPr>
          <a:xfrm>
            <a:off x="2396050" y="1446575"/>
            <a:ext cx="802200" cy="8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Thermal </a:t>
            </a:r>
            <a:endParaRPr sz="12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cross</a:t>
            </a:r>
            <a:endParaRPr sz="12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check</a:t>
            </a:r>
            <a:endParaRPr sz="1200"/>
          </a:p>
        </p:txBody>
      </p:sp>
      <p:sp>
        <p:nvSpPr>
          <p:cNvPr id="223" name="Google Shape;223;p24"/>
          <p:cNvSpPr txBox="1"/>
          <p:nvPr/>
        </p:nvSpPr>
        <p:spPr>
          <a:xfrm>
            <a:off x="2422550" y="603675"/>
            <a:ext cx="1071600" cy="427500"/>
          </a:xfrm>
          <a:prstGeom prst="rect">
            <a:avLst/>
          </a:prstGeom>
          <a:solidFill>
            <a:srgbClr val="93C47D"/>
          </a:solidFill>
          <a:ln w="19050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/>
              <a:t>⁹⁴Nb</a:t>
            </a:r>
            <a:r>
              <a:rPr lang="es" b="1">
                <a:solidFill>
                  <a:schemeClr val="dk1"/>
                </a:solidFill>
              </a:rPr>
              <a:t>(n,</a:t>
            </a:r>
            <a:r>
              <a:rPr lang="es" sz="1200" b="1">
                <a:solidFill>
                  <a:schemeClr val="dk1"/>
                </a:solidFill>
              </a:rPr>
              <a:t>ɣ</a:t>
            </a:r>
            <a:r>
              <a:rPr lang="es" b="1">
                <a:solidFill>
                  <a:schemeClr val="dk1"/>
                </a:solidFill>
              </a:rPr>
              <a:t>)</a:t>
            </a:r>
            <a:endParaRPr/>
          </a:p>
        </p:txBody>
      </p:sp>
      <p:sp>
        <p:nvSpPr>
          <p:cNvPr id="224" name="Google Shape;224;p24"/>
          <p:cNvSpPr txBox="1"/>
          <p:nvPr/>
        </p:nvSpPr>
        <p:spPr>
          <a:xfrm>
            <a:off x="3494150" y="693875"/>
            <a:ext cx="691500" cy="42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/>
              <a:t>RRR</a:t>
            </a:r>
            <a:endParaRPr b="1"/>
          </a:p>
        </p:txBody>
      </p:sp>
      <p:sp>
        <p:nvSpPr>
          <p:cNvPr id="225" name="Google Shape;225;p24"/>
          <p:cNvSpPr txBox="1"/>
          <p:nvPr/>
        </p:nvSpPr>
        <p:spPr>
          <a:xfrm>
            <a:off x="4825900" y="693875"/>
            <a:ext cx="691500" cy="42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/>
              <a:t>URR</a:t>
            </a:r>
            <a:endParaRPr b="1"/>
          </a:p>
        </p:txBody>
      </p:sp>
      <p:sp>
        <p:nvSpPr>
          <p:cNvPr id="226" name="Google Shape;226;p24"/>
          <p:cNvSpPr txBox="1"/>
          <p:nvPr/>
        </p:nvSpPr>
        <p:spPr>
          <a:xfrm>
            <a:off x="3387550" y="1529575"/>
            <a:ext cx="1287900" cy="5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Goal of the measurement</a:t>
            </a:r>
            <a:endParaRPr/>
          </a:p>
        </p:txBody>
      </p:sp>
      <p:sp>
        <p:nvSpPr>
          <p:cNvPr id="227" name="Google Shape;227;p24"/>
          <p:cNvSpPr/>
          <p:nvPr/>
        </p:nvSpPr>
        <p:spPr>
          <a:xfrm>
            <a:off x="4868000" y="587925"/>
            <a:ext cx="1071600" cy="2958600"/>
          </a:xfrm>
          <a:prstGeom prst="rect">
            <a:avLst/>
          </a:prstGeom>
          <a:solidFill>
            <a:srgbClr val="FFD966">
              <a:alpha val="286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24"/>
          <p:cNvSpPr txBox="1"/>
          <p:nvPr/>
        </p:nvSpPr>
        <p:spPr>
          <a:xfrm>
            <a:off x="0" y="13"/>
            <a:ext cx="9144000" cy="526800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Expected statistical uncertainty </a:t>
            </a:r>
            <a:endParaRPr sz="2400"/>
          </a:p>
        </p:txBody>
      </p:sp>
      <p:grpSp>
        <p:nvGrpSpPr>
          <p:cNvPr id="229" name="Google Shape;229;p24"/>
          <p:cNvGrpSpPr/>
          <p:nvPr/>
        </p:nvGrpSpPr>
        <p:grpSpPr>
          <a:xfrm>
            <a:off x="86050" y="22688"/>
            <a:ext cx="8994926" cy="481438"/>
            <a:chOff x="86050" y="22688"/>
            <a:chExt cx="8994926" cy="481438"/>
          </a:xfrm>
        </p:grpSpPr>
        <p:pic>
          <p:nvPicPr>
            <p:cNvPr id="230" name="Google Shape;230;p24"/>
            <p:cNvPicPr preferRelativeResize="0"/>
            <p:nvPr/>
          </p:nvPicPr>
          <p:blipFill rotWithShape="1">
            <a:blip r:embed="rId4">
              <a:alphaModFix/>
            </a:blip>
            <a:srcRect l="5644" t="15350" r="10101" b="12851"/>
            <a:stretch/>
          </p:blipFill>
          <p:spPr>
            <a:xfrm>
              <a:off x="86050" y="22688"/>
              <a:ext cx="860100" cy="481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1" name="Google Shape;231;p2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8300205" y="22700"/>
              <a:ext cx="780771" cy="48142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32" name="Google Shape;232;p24"/>
          <p:cNvSpPr txBox="1"/>
          <p:nvPr/>
        </p:nvSpPr>
        <p:spPr>
          <a:xfrm>
            <a:off x="11513" y="3760025"/>
            <a:ext cx="9144000" cy="117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Statistical uncertainty check: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b="1"/>
              <a:t>Cross check</a:t>
            </a:r>
            <a:r>
              <a:rPr lang="es"/>
              <a:t> of cross section at </a:t>
            </a:r>
            <a:r>
              <a:rPr lang="es" b="1"/>
              <a:t>thermal energies</a:t>
            </a:r>
            <a:r>
              <a:rPr lang="es"/>
              <a:t>: Low statistical uncertainty. 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b="1"/>
              <a:t>Goal</a:t>
            </a:r>
            <a:r>
              <a:rPr lang="es"/>
              <a:t> of the measurement: </a:t>
            </a:r>
            <a:r>
              <a:rPr lang="es" b="1"/>
              <a:t>Cross section</a:t>
            </a:r>
            <a:r>
              <a:rPr lang="es"/>
              <a:t> measurement would be </a:t>
            </a:r>
            <a:r>
              <a:rPr lang="es" b="1"/>
              <a:t>feasible</a:t>
            </a:r>
            <a:r>
              <a:rPr lang="es"/>
              <a:t> up to &lt; 1keV (RF).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b="1"/>
              <a:t>Unresolved Resonance Region</a:t>
            </a:r>
            <a:r>
              <a:rPr lang="es"/>
              <a:t>: </a:t>
            </a:r>
            <a:r>
              <a:rPr lang="es" b="1"/>
              <a:t>Complicated </a:t>
            </a:r>
            <a:r>
              <a:rPr lang="es"/>
              <a:t>background</a:t>
            </a:r>
            <a:r>
              <a:rPr lang="es" b="1"/>
              <a:t> subtraction</a:t>
            </a:r>
            <a:r>
              <a:rPr lang="es"/>
              <a:t>, still not imposible.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108"/>
    </mc:Choice>
    <mc:Fallback xmlns="">
      <p:transition spd="slow" advTm="42108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5"/>
          <p:cNvSpPr txBox="1"/>
          <p:nvPr/>
        </p:nvSpPr>
        <p:spPr>
          <a:xfrm>
            <a:off x="0" y="0"/>
            <a:ext cx="9144000" cy="5268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Possible activation measurement in NEAR</a:t>
            </a:r>
            <a:endParaRPr sz="2400">
              <a:solidFill>
                <a:srgbClr val="FFFFFF"/>
              </a:solidFill>
            </a:endParaRPr>
          </a:p>
        </p:txBody>
      </p:sp>
      <p:grpSp>
        <p:nvGrpSpPr>
          <p:cNvPr id="238" name="Google Shape;238;p25"/>
          <p:cNvGrpSpPr/>
          <p:nvPr/>
        </p:nvGrpSpPr>
        <p:grpSpPr>
          <a:xfrm>
            <a:off x="86050" y="22688"/>
            <a:ext cx="8994926" cy="481438"/>
            <a:chOff x="86050" y="22688"/>
            <a:chExt cx="8994926" cy="481438"/>
          </a:xfrm>
        </p:grpSpPr>
        <p:pic>
          <p:nvPicPr>
            <p:cNvPr id="239" name="Google Shape;239;p25"/>
            <p:cNvPicPr preferRelativeResize="0"/>
            <p:nvPr/>
          </p:nvPicPr>
          <p:blipFill rotWithShape="1">
            <a:blip r:embed="rId3">
              <a:alphaModFix/>
            </a:blip>
            <a:srcRect l="5644" t="15350" r="10101" b="12851"/>
            <a:stretch/>
          </p:blipFill>
          <p:spPr>
            <a:xfrm>
              <a:off x="86050" y="22688"/>
              <a:ext cx="860100" cy="481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0" name="Google Shape;240;p25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8300205" y="22700"/>
              <a:ext cx="780771" cy="48142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41" name="Google Shape;241;p25"/>
          <p:cNvSpPr txBox="1"/>
          <p:nvPr/>
        </p:nvSpPr>
        <p:spPr>
          <a:xfrm>
            <a:off x="130725" y="589600"/>
            <a:ext cx="3811200" cy="42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 dirty="0">
                <a:solidFill>
                  <a:srgbClr val="FF0000"/>
                </a:solidFill>
              </a:rPr>
              <a:t>Unfavourable signal to background ratio for URR.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 dirty="0"/>
              <a:t>Complicated</a:t>
            </a:r>
            <a:r>
              <a:rPr lang="es" dirty="0"/>
              <a:t> background </a:t>
            </a:r>
            <a:r>
              <a:rPr lang="es" b="1" dirty="0"/>
              <a:t>subtraction</a:t>
            </a:r>
            <a:r>
              <a:rPr lang="es" dirty="0"/>
              <a:t> for the </a:t>
            </a:r>
            <a:r>
              <a:rPr lang="es" b="1" dirty="0"/>
              <a:t>Unresolved Resonance Region.</a:t>
            </a:r>
            <a:endParaRPr b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b="1" dirty="0">
                <a:solidFill>
                  <a:srgbClr val="FF0000"/>
                </a:solidFill>
              </a:rPr>
              <a:t>Activation measurement for NEAR station?</a:t>
            </a:r>
            <a:endParaRPr sz="1600" b="1" dirty="0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dirty="0"/>
              <a:t>Flux shaping in the NEAR for MACs or “high” energy flux?</a:t>
            </a:r>
            <a:endParaRPr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dirty="0"/>
              <a:t>Four samples available with different shapes.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dirty="0"/>
              <a:t>Isotope </a:t>
            </a:r>
            <a:r>
              <a:rPr lang="es" b="1" dirty="0"/>
              <a:t>candidate</a:t>
            </a:r>
            <a:r>
              <a:rPr lang="es" dirty="0"/>
              <a:t> for </a:t>
            </a:r>
            <a:r>
              <a:rPr lang="es" b="1" dirty="0"/>
              <a:t>NEAR</a:t>
            </a:r>
            <a:r>
              <a:rPr lang="es" dirty="0"/>
              <a:t> station: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 sz="1200" b="1" dirty="0"/>
              <a:t>“Short” half life</a:t>
            </a:r>
            <a:r>
              <a:rPr lang="es" sz="1200" dirty="0"/>
              <a:t>: ~35 d.</a:t>
            </a:r>
            <a:endParaRPr sz="1200"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 sz="1200" b="1" dirty="0"/>
              <a:t>“High” energy ɣ lines</a:t>
            </a:r>
            <a:r>
              <a:rPr lang="es" sz="1200" dirty="0"/>
              <a:t> (562,766 keV).</a:t>
            </a:r>
            <a:endParaRPr sz="1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242" name="Google Shape;242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55525" y="589600"/>
            <a:ext cx="3188675" cy="2907600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25"/>
          <p:cNvSpPr/>
          <p:nvPr/>
        </p:nvSpPr>
        <p:spPr>
          <a:xfrm>
            <a:off x="1783200" y="1127525"/>
            <a:ext cx="442200" cy="3705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4" name="Google Shape;244;p25"/>
          <p:cNvGrpSpPr/>
          <p:nvPr/>
        </p:nvGrpSpPr>
        <p:grpSpPr>
          <a:xfrm>
            <a:off x="3942027" y="2038350"/>
            <a:ext cx="3990498" cy="2893925"/>
            <a:chOff x="3942027" y="2266950"/>
            <a:chExt cx="3990498" cy="2893925"/>
          </a:xfrm>
        </p:grpSpPr>
        <p:pic>
          <p:nvPicPr>
            <p:cNvPr id="245" name="Google Shape;245;p25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3942027" y="2266950"/>
              <a:ext cx="3772120" cy="287655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6" name="Google Shape;246;p25"/>
            <p:cNvSpPr txBox="1"/>
            <p:nvPr/>
          </p:nvSpPr>
          <p:spPr>
            <a:xfrm>
              <a:off x="5998426" y="4829375"/>
              <a:ext cx="1934100" cy="331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800" b="1"/>
                <a:t>A.Mengoni (Coll. Meeting 2019)</a:t>
              </a:r>
              <a:endParaRPr sz="800" b="1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787"/>
    </mc:Choice>
    <mc:Fallback xmlns="">
      <p:transition spd="slow" advTm="83787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6"/>
          <p:cNvSpPr txBox="1"/>
          <p:nvPr/>
        </p:nvSpPr>
        <p:spPr>
          <a:xfrm>
            <a:off x="0" y="0"/>
            <a:ext cx="9144000" cy="5268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Summary &amp; Outlook</a:t>
            </a:r>
            <a:endParaRPr sz="2400">
              <a:solidFill>
                <a:srgbClr val="FFFFFF"/>
              </a:solidFill>
            </a:endParaRPr>
          </a:p>
        </p:txBody>
      </p:sp>
      <p:sp>
        <p:nvSpPr>
          <p:cNvPr id="252" name="Google Shape;252;p26"/>
          <p:cNvSpPr txBox="1"/>
          <p:nvPr/>
        </p:nvSpPr>
        <p:spPr>
          <a:xfrm>
            <a:off x="184500" y="707400"/>
            <a:ext cx="8548500" cy="431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26"/>
          <p:cNvSpPr txBox="1"/>
          <p:nvPr/>
        </p:nvSpPr>
        <p:spPr>
          <a:xfrm>
            <a:off x="-50" y="504125"/>
            <a:ext cx="9144000" cy="463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sz="1300" dirty="0">
                <a:solidFill>
                  <a:schemeClr val="dk1"/>
                </a:solidFill>
              </a:rPr>
              <a:t>⁹⁴Nb(n,</a:t>
            </a:r>
            <a:r>
              <a:rPr lang="es" sz="1100" dirty="0">
                <a:solidFill>
                  <a:schemeClr val="dk1"/>
                </a:solidFill>
              </a:rPr>
              <a:t>ɣ</a:t>
            </a:r>
            <a:r>
              <a:rPr lang="es" sz="1300" dirty="0">
                <a:solidFill>
                  <a:schemeClr val="dk1"/>
                </a:solidFill>
              </a:rPr>
              <a:t>) is an interesting measurement:</a:t>
            </a:r>
            <a:endParaRPr sz="1300" dirty="0">
              <a:solidFill>
                <a:schemeClr val="dk1"/>
              </a:solidFill>
            </a:endParaRPr>
          </a:p>
          <a:p>
            <a:pPr marL="914400" lvl="1" indent="-311150">
              <a:buSzPts val="1300"/>
              <a:buChar char="○"/>
            </a:pPr>
            <a:r>
              <a:rPr lang="en-GB" sz="1200" b="1" dirty="0"/>
              <a:t>Contributions</a:t>
            </a:r>
            <a:r>
              <a:rPr lang="en-GB" sz="1200" dirty="0"/>
              <a:t> from the </a:t>
            </a:r>
            <a:r>
              <a:rPr lang="en-GB" sz="1200" b="1" dirty="0"/>
              <a:t>s-process and the p-process </a:t>
            </a:r>
            <a:r>
              <a:rPr lang="en-GB" sz="1200" dirty="0"/>
              <a:t>to </a:t>
            </a:r>
            <a:r>
              <a:rPr lang="es" sz="1200" b="1" dirty="0">
                <a:solidFill>
                  <a:schemeClr val="dk1"/>
                </a:solidFill>
              </a:rPr>
              <a:t>⁹⁴</a:t>
            </a:r>
            <a:r>
              <a:rPr lang="en-GB" sz="1200" b="1" dirty="0"/>
              <a:t>Mo/ </a:t>
            </a:r>
            <a:r>
              <a:rPr lang="en-GB" sz="1200" b="1" dirty="0">
                <a:solidFill>
                  <a:schemeClr val="tx1"/>
                </a:solidFill>
              </a:rPr>
              <a:t>Isotope of interest </a:t>
            </a:r>
            <a:r>
              <a:rPr lang="en-GB" sz="1200" dirty="0">
                <a:solidFill>
                  <a:schemeClr val="tx1"/>
                </a:solidFill>
              </a:rPr>
              <a:t>for </a:t>
            </a:r>
            <a:r>
              <a:rPr lang="el-GR" sz="1200" b="1" dirty="0">
                <a:solidFill>
                  <a:schemeClr val="tx1"/>
                </a:solidFill>
              </a:rPr>
              <a:t>β</a:t>
            </a:r>
            <a:r>
              <a:rPr lang="it-IT" sz="1200" b="1" dirty="0">
                <a:solidFill>
                  <a:schemeClr val="tx1"/>
                </a:solidFill>
              </a:rPr>
              <a:t>-decays </a:t>
            </a:r>
            <a:r>
              <a:rPr lang="it-IT" sz="1200" dirty="0">
                <a:solidFill>
                  <a:schemeClr val="tx1"/>
                </a:solidFill>
              </a:rPr>
              <a:t>in </a:t>
            </a:r>
            <a:r>
              <a:rPr lang="it-IT" sz="1200" b="1" dirty="0">
                <a:solidFill>
                  <a:schemeClr val="tx1"/>
                </a:solidFill>
              </a:rPr>
              <a:t>plasmas</a:t>
            </a:r>
            <a:r>
              <a:rPr lang="it-IT" sz="1200" dirty="0">
                <a:solidFill>
                  <a:schemeClr val="tx1"/>
                </a:solidFill>
              </a:rPr>
              <a:t> </a:t>
            </a:r>
            <a:r>
              <a:rPr lang="es" sz="1300" dirty="0">
                <a:solidFill>
                  <a:schemeClr val="dk1"/>
                </a:solidFill>
              </a:rPr>
              <a:t>.</a:t>
            </a:r>
            <a:endParaRPr sz="1300" dirty="0">
              <a:solidFill>
                <a:schemeClr val="dk1"/>
              </a:solidFill>
            </a:endParaRPr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s" sz="1300" dirty="0">
                <a:solidFill>
                  <a:schemeClr val="dk1"/>
                </a:solidFill>
              </a:rPr>
              <a:t> In addition, this is one of the isotopes present in the </a:t>
            </a:r>
            <a:r>
              <a:rPr lang="es" sz="1300" b="1" dirty="0">
                <a:solidFill>
                  <a:schemeClr val="dk1"/>
                </a:solidFill>
              </a:rPr>
              <a:t>nuclear waste</a:t>
            </a:r>
            <a:r>
              <a:rPr lang="es" sz="1300" dirty="0">
                <a:solidFill>
                  <a:schemeClr val="dk1"/>
                </a:solidFill>
              </a:rPr>
              <a:t>.</a:t>
            </a:r>
            <a:endParaRPr sz="1300" dirty="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>
              <a:solidFill>
                <a:schemeClr val="dk1"/>
              </a:solidFill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s" sz="1300" dirty="0">
                <a:solidFill>
                  <a:schemeClr val="dk1"/>
                </a:solidFill>
              </a:rPr>
              <a:t>Only a few experimental measurements of this isotope</a:t>
            </a:r>
            <a:endParaRPr sz="1300" dirty="0">
              <a:solidFill>
                <a:schemeClr val="dk1"/>
              </a:solidFill>
            </a:endParaRPr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○"/>
            </a:pPr>
            <a:r>
              <a:rPr lang="es" sz="1200" b="1" dirty="0">
                <a:solidFill>
                  <a:srgbClr val="FF0000"/>
                </a:solidFill>
              </a:rPr>
              <a:t>No experimental data exist yet in the RRR/URR.</a:t>
            </a:r>
            <a:endParaRPr sz="1200" b="1" dirty="0">
              <a:solidFill>
                <a:srgbClr val="FF0000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b="1" dirty="0">
              <a:solidFill>
                <a:schemeClr val="dk1"/>
              </a:solidFill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s" sz="1300" dirty="0">
                <a:solidFill>
                  <a:schemeClr val="dk1"/>
                </a:solidFill>
              </a:rPr>
              <a:t> ⁹⁴Nb samples already produced -&gt; 2 of them with rectangular shape suitable for ToF:</a:t>
            </a:r>
            <a:endParaRPr sz="1300" dirty="0">
              <a:solidFill>
                <a:schemeClr val="dk1"/>
              </a:solidFill>
            </a:endParaRPr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○"/>
            </a:pPr>
            <a:r>
              <a:rPr lang="es" sz="1200" dirty="0">
                <a:solidFill>
                  <a:schemeClr val="dk1"/>
                </a:solidFill>
              </a:rPr>
              <a:t>⁹³Nb/⁹⁴Nb~1/100. </a:t>
            </a:r>
            <a:endParaRPr sz="1200" dirty="0">
              <a:solidFill>
                <a:schemeClr val="dk1"/>
              </a:solidFill>
            </a:endParaRPr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○"/>
            </a:pPr>
            <a:r>
              <a:rPr lang="es" sz="1200" b="1" dirty="0">
                <a:solidFill>
                  <a:schemeClr val="dk1"/>
                </a:solidFill>
              </a:rPr>
              <a:t>Activity ~ 6-8 Mbq, “high” energy ɣ lines in the</a:t>
            </a:r>
            <a:r>
              <a:rPr lang="es" sz="1200" dirty="0">
                <a:solidFill>
                  <a:schemeClr val="dk1"/>
                </a:solidFill>
              </a:rPr>
              <a:t> </a:t>
            </a:r>
            <a:r>
              <a:rPr lang="es" sz="1200" b="1" dirty="0">
                <a:solidFill>
                  <a:schemeClr val="dk1"/>
                </a:solidFill>
              </a:rPr>
              <a:t>decay</a:t>
            </a:r>
            <a:r>
              <a:rPr lang="es" sz="1200" dirty="0">
                <a:solidFill>
                  <a:schemeClr val="dk1"/>
                </a:solidFill>
              </a:rPr>
              <a:t>.</a:t>
            </a:r>
            <a:endParaRPr sz="1200" dirty="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>
              <a:solidFill>
                <a:schemeClr val="dk1"/>
              </a:solidFill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s" sz="1300" dirty="0">
                <a:solidFill>
                  <a:schemeClr val="dk1"/>
                </a:solidFill>
              </a:rPr>
              <a:t>High counting rate due to the high intrinsic activity of the sample:</a:t>
            </a:r>
            <a:endParaRPr sz="1300" dirty="0">
              <a:solidFill>
                <a:schemeClr val="dk1"/>
              </a:solidFill>
            </a:endParaRPr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○"/>
            </a:pPr>
            <a:r>
              <a:rPr lang="es" sz="1200" dirty="0">
                <a:solidFill>
                  <a:schemeClr val="dk1"/>
                </a:solidFill>
              </a:rPr>
              <a:t>Feasible for </a:t>
            </a:r>
            <a:r>
              <a:rPr lang="es" sz="1200" b="1" dirty="0">
                <a:solidFill>
                  <a:srgbClr val="FF0000"/>
                </a:solidFill>
              </a:rPr>
              <a:t>EAR 2</a:t>
            </a:r>
            <a:r>
              <a:rPr lang="es" sz="1200" dirty="0">
                <a:solidFill>
                  <a:schemeClr val="dk1"/>
                </a:solidFill>
              </a:rPr>
              <a:t>: RRR sure, complicated background subtraction for URR.</a:t>
            </a:r>
            <a:endParaRPr sz="1200" dirty="0">
              <a:solidFill>
                <a:schemeClr val="dk1"/>
              </a:solidFill>
            </a:endParaRPr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○"/>
            </a:pPr>
            <a:r>
              <a:rPr lang="es" sz="1200" b="1" dirty="0">
                <a:solidFill>
                  <a:schemeClr val="dk1"/>
                </a:solidFill>
              </a:rPr>
              <a:t>High detection threshold</a:t>
            </a:r>
            <a:r>
              <a:rPr lang="es" sz="1200" dirty="0">
                <a:solidFill>
                  <a:schemeClr val="dk1"/>
                </a:solidFill>
              </a:rPr>
              <a:t> in the detectors for optimal S/B tradeoff (compensated by weighting technique).</a:t>
            </a:r>
            <a:endParaRPr sz="1200" dirty="0">
              <a:solidFill>
                <a:schemeClr val="dk1"/>
              </a:solidFill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>
              <a:solidFill>
                <a:schemeClr val="dk1"/>
              </a:solidFill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s" sz="1300" b="1" dirty="0">
                <a:solidFill>
                  <a:schemeClr val="dk1"/>
                </a:solidFill>
              </a:rPr>
              <a:t>Reasonable</a:t>
            </a:r>
            <a:r>
              <a:rPr lang="es" sz="1300" dirty="0">
                <a:solidFill>
                  <a:schemeClr val="dk1"/>
                </a:solidFill>
              </a:rPr>
              <a:t> statistics for RRR using:</a:t>
            </a:r>
            <a:endParaRPr sz="1300" dirty="0">
              <a:solidFill>
                <a:schemeClr val="dk1"/>
              </a:solidFill>
            </a:endParaRPr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○"/>
            </a:pPr>
            <a:r>
              <a:rPr lang="es" sz="1200" b="1" dirty="0">
                <a:solidFill>
                  <a:schemeClr val="dk1"/>
                </a:solidFill>
              </a:rPr>
              <a:t>2.5·10¹⁸</a:t>
            </a:r>
            <a:r>
              <a:rPr lang="es" sz="1200" dirty="0">
                <a:solidFill>
                  <a:schemeClr val="dk1"/>
                </a:solidFill>
              </a:rPr>
              <a:t> protons for </a:t>
            </a:r>
            <a:r>
              <a:rPr lang="es" sz="1200" b="1" dirty="0">
                <a:solidFill>
                  <a:schemeClr val="dk1"/>
                </a:solidFill>
              </a:rPr>
              <a:t>isotope</a:t>
            </a:r>
            <a:r>
              <a:rPr lang="es" sz="1200" dirty="0">
                <a:solidFill>
                  <a:schemeClr val="dk1"/>
                </a:solidFill>
              </a:rPr>
              <a:t> under study.</a:t>
            </a:r>
            <a:endParaRPr sz="1200" dirty="0">
              <a:solidFill>
                <a:schemeClr val="dk1"/>
              </a:solidFill>
            </a:endParaRPr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○"/>
            </a:pPr>
            <a:r>
              <a:rPr lang="es" sz="1200" b="1" dirty="0">
                <a:solidFill>
                  <a:schemeClr val="dk1"/>
                </a:solidFill>
              </a:rPr>
              <a:t>0.5·10¹⁸</a:t>
            </a:r>
            <a:r>
              <a:rPr lang="es" sz="1200" dirty="0">
                <a:solidFill>
                  <a:schemeClr val="dk1"/>
                </a:solidFill>
              </a:rPr>
              <a:t> protons for </a:t>
            </a:r>
            <a:r>
              <a:rPr lang="es" sz="1200" b="1" dirty="0">
                <a:solidFill>
                  <a:schemeClr val="dk1"/>
                </a:solidFill>
              </a:rPr>
              <a:t>background</a:t>
            </a:r>
            <a:r>
              <a:rPr lang="es" sz="1200" dirty="0">
                <a:solidFill>
                  <a:schemeClr val="dk1"/>
                </a:solidFill>
              </a:rPr>
              <a:t> estimation.</a:t>
            </a:r>
            <a:endParaRPr sz="1200" dirty="0">
              <a:solidFill>
                <a:schemeClr val="dk1"/>
              </a:solidFill>
            </a:endParaRPr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○"/>
            </a:pPr>
            <a:r>
              <a:rPr lang="es" sz="1200" dirty="0">
                <a:solidFill>
                  <a:schemeClr val="dk1"/>
                </a:solidFill>
              </a:rPr>
              <a:t>RF will determine the “high” neutron energy limit resolving resonances. </a:t>
            </a:r>
            <a:endParaRPr sz="1200" dirty="0">
              <a:solidFill>
                <a:schemeClr val="dk1"/>
              </a:solidFill>
            </a:endParaRPr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○"/>
            </a:pPr>
            <a:r>
              <a:rPr lang="es" sz="1200" dirty="0">
                <a:solidFill>
                  <a:schemeClr val="dk1"/>
                </a:solidFill>
              </a:rPr>
              <a:t>New development </a:t>
            </a:r>
            <a:r>
              <a:rPr lang="es" sz="1200" b="1" dirty="0">
                <a:solidFill>
                  <a:schemeClr val="dk1"/>
                </a:solidFill>
              </a:rPr>
              <a:t>C₆D₆+SiPM </a:t>
            </a:r>
            <a:r>
              <a:rPr lang="es" sz="1200" dirty="0">
                <a:solidFill>
                  <a:schemeClr val="dk1"/>
                </a:solidFill>
              </a:rPr>
              <a:t>could help to </a:t>
            </a:r>
            <a:r>
              <a:rPr lang="es" sz="1200" b="1" dirty="0">
                <a:solidFill>
                  <a:schemeClr val="dk1"/>
                </a:solidFill>
              </a:rPr>
              <a:t>improve</a:t>
            </a:r>
            <a:r>
              <a:rPr lang="es" sz="1200" dirty="0">
                <a:solidFill>
                  <a:schemeClr val="dk1"/>
                </a:solidFill>
              </a:rPr>
              <a:t> situation with the </a:t>
            </a:r>
            <a:r>
              <a:rPr lang="es" sz="1200" b="1" dirty="0">
                <a:solidFill>
                  <a:schemeClr val="dk1"/>
                </a:solidFill>
              </a:rPr>
              <a:t>signal/background</a:t>
            </a:r>
            <a:r>
              <a:rPr lang="es" sz="1200" dirty="0">
                <a:solidFill>
                  <a:schemeClr val="dk1"/>
                </a:solidFill>
              </a:rPr>
              <a:t> ratio.</a:t>
            </a:r>
            <a:endParaRPr sz="1200" dirty="0">
              <a:solidFill>
                <a:schemeClr val="dk1"/>
              </a:solidFill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>
              <a:solidFill>
                <a:schemeClr val="dk1"/>
              </a:solidFill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s" sz="1300" dirty="0">
                <a:solidFill>
                  <a:schemeClr val="dk1"/>
                </a:solidFill>
              </a:rPr>
              <a:t>Possible isotope </a:t>
            </a:r>
            <a:r>
              <a:rPr lang="es" sz="1300" b="1" dirty="0">
                <a:solidFill>
                  <a:schemeClr val="dk1"/>
                </a:solidFill>
              </a:rPr>
              <a:t>candidate for NEAR station</a:t>
            </a:r>
            <a:r>
              <a:rPr lang="es" sz="1300" dirty="0">
                <a:solidFill>
                  <a:schemeClr val="dk1"/>
                </a:solidFill>
              </a:rPr>
              <a:t> → “Short” half life, “high”  ɣ lines in the decay.</a:t>
            </a:r>
            <a:endParaRPr sz="13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  <p:grpSp>
        <p:nvGrpSpPr>
          <p:cNvPr id="254" name="Google Shape;254;p26"/>
          <p:cNvGrpSpPr/>
          <p:nvPr/>
        </p:nvGrpSpPr>
        <p:grpSpPr>
          <a:xfrm>
            <a:off x="86050" y="22688"/>
            <a:ext cx="8994926" cy="481438"/>
            <a:chOff x="86050" y="22688"/>
            <a:chExt cx="8994926" cy="481438"/>
          </a:xfrm>
        </p:grpSpPr>
        <p:pic>
          <p:nvPicPr>
            <p:cNvPr id="255" name="Google Shape;255;p26"/>
            <p:cNvPicPr preferRelativeResize="0"/>
            <p:nvPr/>
          </p:nvPicPr>
          <p:blipFill rotWithShape="1">
            <a:blip r:embed="rId3">
              <a:alphaModFix/>
            </a:blip>
            <a:srcRect l="5644" t="15350" r="10101" b="12851"/>
            <a:stretch/>
          </p:blipFill>
          <p:spPr>
            <a:xfrm>
              <a:off x="86050" y="22688"/>
              <a:ext cx="860100" cy="481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6" name="Google Shape;256;p26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8300205" y="22700"/>
              <a:ext cx="780771" cy="48142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625"/>
    </mc:Choice>
    <mc:Fallback xmlns="">
      <p:transition spd="slow" advTm="119625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7"/>
          <p:cNvSpPr txBox="1"/>
          <p:nvPr/>
        </p:nvSpPr>
        <p:spPr>
          <a:xfrm>
            <a:off x="11513" y="2216313"/>
            <a:ext cx="9144000" cy="5268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Thank you very much for your kind attention!</a:t>
            </a:r>
            <a:endParaRPr sz="2400">
              <a:solidFill>
                <a:srgbClr val="FFFFFF"/>
              </a:solidFill>
            </a:endParaRPr>
          </a:p>
        </p:txBody>
      </p:sp>
      <p:grpSp>
        <p:nvGrpSpPr>
          <p:cNvPr id="262" name="Google Shape;262;p27"/>
          <p:cNvGrpSpPr/>
          <p:nvPr/>
        </p:nvGrpSpPr>
        <p:grpSpPr>
          <a:xfrm>
            <a:off x="86050" y="22688"/>
            <a:ext cx="8994926" cy="481438"/>
            <a:chOff x="86050" y="22688"/>
            <a:chExt cx="8994926" cy="481438"/>
          </a:xfrm>
        </p:grpSpPr>
        <p:pic>
          <p:nvPicPr>
            <p:cNvPr id="263" name="Google Shape;263;p27"/>
            <p:cNvPicPr preferRelativeResize="0"/>
            <p:nvPr/>
          </p:nvPicPr>
          <p:blipFill rotWithShape="1">
            <a:blip r:embed="rId3">
              <a:alphaModFix/>
            </a:blip>
            <a:srcRect l="5644" t="15350" r="10101" b="12851"/>
            <a:stretch/>
          </p:blipFill>
          <p:spPr>
            <a:xfrm>
              <a:off x="86050" y="22688"/>
              <a:ext cx="860100" cy="481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4" name="Google Shape;264;p27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8300205" y="22700"/>
              <a:ext cx="780771" cy="48142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27"/>
    </mc:Choice>
    <mc:Fallback xmlns="">
      <p:transition spd="slow" advTm="4127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8"/>
          <p:cNvSpPr txBox="1"/>
          <p:nvPr/>
        </p:nvSpPr>
        <p:spPr>
          <a:xfrm>
            <a:off x="0" y="1642950"/>
            <a:ext cx="9144000" cy="9288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5200">
                <a:solidFill>
                  <a:srgbClr val="FFFFFF"/>
                </a:solidFill>
              </a:rPr>
              <a:t>Backup</a:t>
            </a:r>
            <a:endParaRPr sz="52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9"/>
          <p:cNvSpPr txBox="1"/>
          <p:nvPr/>
        </p:nvSpPr>
        <p:spPr>
          <a:xfrm>
            <a:off x="0" y="0"/>
            <a:ext cx="9144000" cy="5268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400">
                <a:solidFill>
                  <a:schemeClr val="lt1"/>
                </a:solidFill>
              </a:rPr>
              <a:t>Experimental area 1</a:t>
            </a:r>
            <a:endParaRPr sz="2400">
              <a:solidFill>
                <a:srgbClr val="FFFFFF"/>
              </a:solidFill>
            </a:endParaRPr>
          </a:p>
        </p:txBody>
      </p:sp>
      <p:grpSp>
        <p:nvGrpSpPr>
          <p:cNvPr id="275" name="Google Shape;275;p29"/>
          <p:cNvGrpSpPr/>
          <p:nvPr/>
        </p:nvGrpSpPr>
        <p:grpSpPr>
          <a:xfrm>
            <a:off x="86050" y="22688"/>
            <a:ext cx="8994926" cy="481438"/>
            <a:chOff x="86050" y="22688"/>
            <a:chExt cx="8994926" cy="481438"/>
          </a:xfrm>
        </p:grpSpPr>
        <p:pic>
          <p:nvPicPr>
            <p:cNvPr id="276" name="Google Shape;276;p29"/>
            <p:cNvPicPr preferRelativeResize="0"/>
            <p:nvPr/>
          </p:nvPicPr>
          <p:blipFill rotWithShape="1">
            <a:blip r:embed="rId3">
              <a:alphaModFix/>
            </a:blip>
            <a:srcRect l="5644" t="15350" r="10101" b="12851"/>
            <a:stretch/>
          </p:blipFill>
          <p:spPr>
            <a:xfrm>
              <a:off x="86050" y="22688"/>
              <a:ext cx="860100" cy="481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7" name="Google Shape;277;p29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8300205" y="22700"/>
              <a:ext cx="780771" cy="48142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78" name="Google Shape;278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24001" y="526800"/>
            <a:ext cx="4773775" cy="345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9850" y="526800"/>
            <a:ext cx="4605151" cy="3333350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29"/>
          <p:cNvSpPr txBox="1"/>
          <p:nvPr/>
        </p:nvSpPr>
        <p:spPr>
          <a:xfrm>
            <a:off x="1131000" y="564025"/>
            <a:ext cx="3441000" cy="4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EAR2</a:t>
            </a:r>
            <a:endParaRPr/>
          </a:p>
        </p:txBody>
      </p:sp>
      <p:sp>
        <p:nvSpPr>
          <p:cNvPr id="281" name="Google Shape;281;p29"/>
          <p:cNvSpPr txBox="1"/>
          <p:nvPr/>
        </p:nvSpPr>
        <p:spPr>
          <a:xfrm>
            <a:off x="5756775" y="504125"/>
            <a:ext cx="3441000" cy="4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EAR1</a:t>
            </a:r>
            <a:endParaRPr/>
          </a:p>
        </p:txBody>
      </p:sp>
      <p:sp>
        <p:nvSpPr>
          <p:cNvPr id="282" name="Google Shape;282;p29"/>
          <p:cNvSpPr/>
          <p:nvPr/>
        </p:nvSpPr>
        <p:spPr>
          <a:xfrm>
            <a:off x="4182925" y="1892100"/>
            <a:ext cx="355800" cy="4815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0"/>
          <p:cNvSpPr txBox="1"/>
          <p:nvPr/>
        </p:nvSpPr>
        <p:spPr>
          <a:xfrm>
            <a:off x="0" y="0"/>
            <a:ext cx="9144000" cy="5268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400">
                <a:solidFill>
                  <a:schemeClr val="lt1"/>
                </a:solidFill>
              </a:rPr>
              <a:t>Experimental area 1</a:t>
            </a:r>
            <a:endParaRPr sz="2400">
              <a:solidFill>
                <a:srgbClr val="FFFFFF"/>
              </a:solidFill>
            </a:endParaRPr>
          </a:p>
        </p:txBody>
      </p:sp>
      <p:grpSp>
        <p:nvGrpSpPr>
          <p:cNvPr id="288" name="Google Shape;288;p30"/>
          <p:cNvGrpSpPr/>
          <p:nvPr/>
        </p:nvGrpSpPr>
        <p:grpSpPr>
          <a:xfrm>
            <a:off x="86050" y="22688"/>
            <a:ext cx="8994926" cy="481438"/>
            <a:chOff x="86050" y="22688"/>
            <a:chExt cx="8994926" cy="481438"/>
          </a:xfrm>
        </p:grpSpPr>
        <p:pic>
          <p:nvPicPr>
            <p:cNvPr id="289" name="Google Shape;289;p30"/>
            <p:cNvPicPr preferRelativeResize="0"/>
            <p:nvPr/>
          </p:nvPicPr>
          <p:blipFill rotWithShape="1">
            <a:blip r:embed="rId3">
              <a:alphaModFix/>
            </a:blip>
            <a:srcRect l="5644" t="15350" r="10101" b="12851"/>
            <a:stretch/>
          </p:blipFill>
          <p:spPr>
            <a:xfrm>
              <a:off x="86050" y="22688"/>
              <a:ext cx="860100" cy="481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0" name="Google Shape;290;p30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8300205" y="22700"/>
              <a:ext cx="780771" cy="48142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91" name="Google Shape;291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12" y="867325"/>
            <a:ext cx="4829895" cy="3496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p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445562" y="905513"/>
            <a:ext cx="4829900" cy="3496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31"/>
          <p:cNvSpPr txBox="1"/>
          <p:nvPr/>
        </p:nvSpPr>
        <p:spPr>
          <a:xfrm>
            <a:off x="0" y="0"/>
            <a:ext cx="9144000" cy="5268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Counting rate for ⁹⁴Nb foils in EAR2</a:t>
            </a:r>
            <a:endParaRPr sz="2400">
              <a:solidFill>
                <a:srgbClr val="FFFFFF"/>
              </a:solidFill>
            </a:endParaRPr>
          </a:p>
        </p:txBody>
      </p:sp>
      <p:grpSp>
        <p:nvGrpSpPr>
          <p:cNvPr id="298" name="Google Shape;298;p31"/>
          <p:cNvGrpSpPr/>
          <p:nvPr/>
        </p:nvGrpSpPr>
        <p:grpSpPr>
          <a:xfrm>
            <a:off x="0" y="526800"/>
            <a:ext cx="9244799" cy="3511801"/>
            <a:chOff x="0" y="526800"/>
            <a:chExt cx="9244799" cy="3511801"/>
          </a:xfrm>
        </p:grpSpPr>
        <p:pic>
          <p:nvPicPr>
            <p:cNvPr id="299" name="Google Shape;299;p3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0" y="526800"/>
              <a:ext cx="4775876" cy="34569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0" name="Google Shape;300;p31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393105" y="526800"/>
              <a:ext cx="4851694" cy="351180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1" name="Google Shape;301;p31"/>
            <p:cNvSpPr txBox="1"/>
            <p:nvPr/>
          </p:nvSpPr>
          <p:spPr>
            <a:xfrm>
              <a:off x="531550" y="582400"/>
              <a:ext cx="3630000" cy="423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b="1"/>
                <a:t>Foil (5)</a:t>
              </a:r>
              <a:endParaRPr b="1"/>
            </a:p>
          </p:txBody>
        </p:sp>
        <p:sp>
          <p:nvSpPr>
            <p:cNvPr id="302" name="Google Shape;302;p31"/>
            <p:cNvSpPr txBox="1"/>
            <p:nvPr/>
          </p:nvSpPr>
          <p:spPr>
            <a:xfrm>
              <a:off x="5063750" y="582400"/>
              <a:ext cx="3630000" cy="423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b="1"/>
                <a:t>Foil (6)</a:t>
              </a:r>
              <a:endParaRPr b="1"/>
            </a:p>
          </p:txBody>
        </p:sp>
      </p:grpSp>
      <p:sp>
        <p:nvSpPr>
          <p:cNvPr id="303" name="Google Shape;303;p31"/>
          <p:cNvSpPr txBox="1"/>
          <p:nvPr/>
        </p:nvSpPr>
        <p:spPr>
          <a:xfrm>
            <a:off x="253300" y="4061275"/>
            <a:ext cx="8551500" cy="7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Threshold used in the detectors to reduce counting rate from samples activity: </a:t>
            </a:r>
            <a:r>
              <a:rPr lang="es" b="1">
                <a:solidFill>
                  <a:srgbClr val="FF0000"/>
                </a:solidFill>
              </a:rPr>
              <a:t>500 keV</a:t>
            </a:r>
            <a:endParaRPr b="1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rgbClr val="FF0000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Raw detection efficiency </a:t>
            </a:r>
            <a:r>
              <a:rPr lang="es" b="1"/>
              <a:t>(n,</a:t>
            </a:r>
            <a:r>
              <a:rPr lang="es" sz="1200" b="1">
                <a:solidFill>
                  <a:schemeClr val="dk1"/>
                </a:solidFill>
              </a:rPr>
              <a:t>ɣ</a:t>
            </a:r>
            <a:r>
              <a:rPr lang="es" b="1"/>
              <a:t>)</a:t>
            </a:r>
            <a:r>
              <a:rPr lang="es"/>
              <a:t> </a:t>
            </a:r>
            <a:r>
              <a:rPr lang="es" b="1"/>
              <a:t>~8%</a:t>
            </a:r>
            <a:r>
              <a:rPr lang="es"/>
              <a:t> (No pulse weight technique applied)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Raw detection efficiency </a:t>
            </a:r>
            <a:r>
              <a:rPr lang="es" b="1"/>
              <a:t>Activity ~4%</a:t>
            </a:r>
            <a:r>
              <a:rPr lang="es"/>
              <a:t> </a:t>
            </a:r>
            <a:endParaRPr/>
          </a:p>
        </p:txBody>
      </p:sp>
      <p:grpSp>
        <p:nvGrpSpPr>
          <p:cNvPr id="304" name="Google Shape;304;p31"/>
          <p:cNvGrpSpPr/>
          <p:nvPr/>
        </p:nvGrpSpPr>
        <p:grpSpPr>
          <a:xfrm>
            <a:off x="86050" y="22688"/>
            <a:ext cx="8994926" cy="481438"/>
            <a:chOff x="86050" y="22688"/>
            <a:chExt cx="8994926" cy="481438"/>
          </a:xfrm>
        </p:grpSpPr>
        <p:pic>
          <p:nvPicPr>
            <p:cNvPr id="305" name="Google Shape;305;p31"/>
            <p:cNvPicPr preferRelativeResize="0"/>
            <p:nvPr/>
          </p:nvPicPr>
          <p:blipFill rotWithShape="1">
            <a:blip r:embed="rId5">
              <a:alphaModFix/>
            </a:blip>
            <a:srcRect l="5644" t="15350" r="10101" b="12851"/>
            <a:stretch/>
          </p:blipFill>
          <p:spPr>
            <a:xfrm>
              <a:off x="86050" y="22688"/>
              <a:ext cx="860100" cy="481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6" name="Google Shape;306;p3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8300205" y="22700"/>
              <a:ext cx="780771" cy="48142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/>
        </p:nvSpPr>
        <p:spPr>
          <a:xfrm>
            <a:off x="0" y="0"/>
            <a:ext cx="9144000" cy="5268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Outline</a:t>
            </a:r>
            <a:endParaRPr sz="2400">
              <a:solidFill>
                <a:srgbClr val="FFFFFF"/>
              </a:solidFill>
            </a:endParaRPr>
          </a:p>
        </p:txBody>
      </p:sp>
      <p:grpSp>
        <p:nvGrpSpPr>
          <p:cNvPr id="66" name="Google Shape;66;p14"/>
          <p:cNvGrpSpPr/>
          <p:nvPr/>
        </p:nvGrpSpPr>
        <p:grpSpPr>
          <a:xfrm>
            <a:off x="86050" y="22688"/>
            <a:ext cx="8994926" cy="481438"/>
            <a:chOff x="86050" y="22688"/>
            <a:chExt cx="8994926" cy="481438"/>
          </a:xfrm>
        </p:grpSpPr>
        <p:pic>
          <p:nvPicPr>
            <p:cNvPr id="67" name="Google Shape;67;p14"/>
            <p:cNvPicPr preferRelativeResize="0"/>
            <p:nvPr/>
          </p:nvPicPr>
          <p:blipFill rotWithShape="1">
            <a:blip r:embed="rId3">
              <a:alphaModFix/>
            </a:blip>
            <a:srcRect l="5644" t="15350" r="10101" b="12851"/>
            <a:stretch/>
          </p:blipFill>
          <p:spPr>
            <a:xfrm>
              <a:off x="86050" y="22688"/>
              <a:ext cx="860100" cy="481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" name="Google Shape;68;p14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8300205" y="22700"/>
              <a:ext cx="780771" cy="48142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9" name="Google Shape;69;p14"/>
          <p:cNvSpPr txBox="1"/>
          <p:nvPr/>
        </p:nvSpPr>
        <p:spPr>
          <a:xfrm>
            <a:off x="384300" y="535625"/>
            <a:ext cx="8375400" cy="44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 sz="1800"/>
              <a:t>Motivation</a:t>
            </a:r>
            <a:endParaRPr sz="18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Astrophysical.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Nuclear waste.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State of art for ⁹⁴Nb(n,ɣ).</a:t>
            </a:r>
            <a:endParaRPr/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 sz="1800"/>
              <a:t>Samples and experimental setup</a:t>
            </a:r>
            <a:endParaRPr sz="18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Samples and detectors.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Threshold and efficiency.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/>
              <a:t>	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 sz="1800"/>
              <a:t>Expected counting rate</a:t>
            </a:r>
            <a:endParaRPr sz="18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Level of the different components.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 sz="1800"/>
              <a:t>Monte Carlo experiment</a:t>
            </a:r>
            <a:endParaRPr sz="18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Feasibility of RRR and URR.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s" sz="1700"/>
              <a:t>Possible (future) activation measurement in NEAR</a:t>
            </a:r>
            <a:endParaRPr sz="17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 sz="1800"/>
              <a:t>Summary and conclusions</a:t>
            </a:r>
            <a:endParaRPr sz="1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300"/>
    </mc:Choice>
    <mc:Fallback xmlns="">
      <p:transition spd="slow" advTm="513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/>
          <p:nvPr/>
        </p:nvSpPr>
        <p:spPr>
          <a:xfrm>
            <a:off x="0" y="0"/>
            <a:ext cx="9144000" cy="5268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Astrophysical motivation</a:t>
            </a:r>
            <a:endParaRPr sz="2400">
              <a:solidFill>
                <a:srgbClr val="FFFFFF"/>
              </a:solidFill>
            </a:endParaRPr>
          </a:p>
        </p:txBody>
      </p:sp>
      <p:sp>
        <p:nvSpPr>
          <p:cNvPr id="80" name="Google Shape;80;p15"/>
          <p:cNvSpPr/>
          <p:nvPr/>
        </p:nvSpPr>
        <p:spPr>
          <a:xfrm>
            <a:off x="4718650" y="2368150"/>
            <a:ext cx="597300" cy="5793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81" name="Google Shape;81;p15"/>
          <p:cNvCxnSpPr/>
          <p:nvPr/>
        </p:nvCxnSpPr>
        <p:spPr>
          <a:xfrm>
            <a:off x="4970700" y="2650550"/>
            <a:ext cx="566100" cy="11400"/>
          </a:xfrm>
          <a:prstGeom prst="straightConnector1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</p:spPr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1D206431-1A44-4891-9FD2-17FDACB8090E}"/>
              </a:ext>
            </a:extLst>
          </p:cNvPr>
          <p:cNvGrpSpPr/>
          <p:nvPr/>
        </p:nvGrpSpPr>
        <p:grpSpPr>
          <a:xfrm>
            <a:off x="4042508" y="539802"/>
            <a:ext cx="5038468" cy="2683612"/>
            <a:chOff x="3548561" y="526800"/>
            <a:chExt cx="5595441" cy="3240900"/>
          </a:xfrm>
        </p:grpSpPr>
        <p:grpSp>
          <p:nvGrpSpPr>
            <p:cNvPr id="82" name="Google Shape;82;p15"/>
            <p:cNvGrpSpPr/>
            <p:nvPr/>
          </p:nvGrpSpPr>
          <p:grpSpPr>
            <a:xfrm>
              <a:off x="3548561" y="526800"/>
              <a:ext cx="5595441" cy="3240900"/>
              <a:chOff x="3548561" y="526800"/>
              <a:chExt cx="5595441" cy="3240900"/>
            </a:xfrm>
          </p:grpSpPr>
          <p:pic>
            <p:nvPicPr>
              <p:cNvPr id="83" name="Google Shape;83;p15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3548561" y="526800"/>
                <a:ext cx="5595441" cy="3240900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84" name="Google Shape;84;p15"/>
              <p:cNvCxnSpPr/>
              <p:nvPr/>
            </p:nvCxnSpPr>
            <p:spPr>
              <a:xfrm rot="10800000">
                <a:off x="4473650" y="2069350"/>
                <a:ext cx="495900" cy="5736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6AA84F"/>
                </a:solidFill>
                <a:prstDash val="dash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85" name="Google Shape;85;p15"/>
              <p:cNvSpPr txBox="1"/>
              <p:nvPr/>
            </p:nvSpPr>
            <p:spPr>
              <a:xfrm>
                <a:off x="4121350" y="1788775"/>
                <a:ext cx="597300" cy="579300"/>
              </a:xfrm>
              <a:prstGeom prst="rect">
                <a:avLst/>
              </a:prstGeom>
              <a:noFill/>
              <a:ln w="19050" cap="flat" cmpd="sng">
                <a:solidFill>
                  <a:srgbClr val="43434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800"/>
                  <a:t>⁹⁴Mo</a:t>
                </a:r>
                <a:endParaRPr sz="800"/>
              </a:p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800"/>
              </a:p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800"/>
                  <a:t>9.1%</a:t>
                </a:r>
                <a:endParaRPr sz="800"/>
              </a:p>
            </p:txBody>
          </p:sp>
        </p:grpSp>
        <p:sp>
          <p:nvSpPr>
            <p:cNvPr id="86" name="Google Shape;86;p15"/>
            <p:cNvSpPr/>
            <p:nvPr/>
          </p:nvSpPr>
          <p:spPr>
            <a:xfrm>
              <a:off x="4724625" y="2356200"/>
              <a:ext cx="597300" cy="579300"/>
            </a:xfrm>
            <a:prstGeom prst="rect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87" name="Google Shape;87;p15"/>
            <p:cNvCxnSpPr/>
            <p:nvPr/>
          </p:nvCxnSpPr>
          <p:spPr>
            <a:xfrm rot="10800000" flipH="1">
              <a:off x="5011375" y="2648850"/>
              <a:ext cx="543600" cy="12000"/>
            </a:xfrm>
            <a:prstGeom prst="straightConnector1">
              <a:avLst/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88" name="Google Shape;88;p15"/>
          <p:cNvSpPr txBox="1"/>
          <p:nvPr/>
        </p:nvSpPr>
        <p:spPr>
          <a:xfrm>
            <a:off x="0" y="2965425"/>
            <a:ext cx="9265186" cy="2766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Interesting astrophysical case: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dirty="0"/>
              <a:t>Anomalies on </a:t>
            </a:r>
            <a:r>
              <a:rPr lang="en-GB" b="1" dirty="0"/>
              <a:t>Mo isotopes </a:t>
            </a:r>
            <a:r>
              <a:rPr lang="en-GB" dirty="0"/>
              <a:t>found in presolar grains.</a:t>
            </a: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dirty="0"/>
              <a:t>Earth and planetary science letters, Vol473, 215-226 (2017) 94</a:t>
            </a: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800" dirty="0"/>
          </a:p>
          <a:p>
            <a:pPr marL="139700" lvl="0">
              <a:buSzPts val="1400"/>
            </a:pPr>
            <a:r>
              <a:rPr lang="en-GB" sz="1200" b="1" dirty="0"/>
              <a:t>Very Preliminary </a:t>
            </a:r>
            <a:r>
              <a:rPr lang="en-GB" sz="1200" dirty="0"/>
              <a:t>calculations from </a:t>
            </a:r>
            <a:r>
              <a:rPr lang="en-GB" sz="1200" b="1" dirty="0"/>
              <a:t>Sergio </a:t>
            </a:r>
            <a:r>
              <a:rPr lang="en-GB" sz="1200" b="1" dirty="0" err="1"/>
              <a:t>Cristallo</a:t>
            </a:r>
            <a:r>
              <a:rPr lang="en-GB" sz="1200" b="1" dirty="0"/>
              <a:t> </a:t>
            </a:r>
            <a:r>
              <a:rPr lang="en-GB" sz="1200" dirty="0"/>
              <a:t>(</a:t>
            </a:r>
            <a:r>
              <a:rPr lang="en-GB" sz="1200" dirty="0">
                <a:solidFill>
                  <a:schemeClr val="tx1"/>
                </a:solidFill>
              </a:rPr>
              <a:t>Many thanks!</a:t>
            </a:r>
            <a:r>
              <a:rPr lang="en-GB" sz="1200" dirty="0"/>
              <a:t>): </a:t>
            </a:r>
          </a:p>
          <a:p>
            <a:pPr marL="139700" lvl="0" algn="ctr">
              <a:buSzPts val="1400"/>
            </a:pPr>
            <a:r>
              <a:rPr lang="en-GB" sz="1200" dirty="0"/>
              <a:t>Increased the MACS by 2 (482 mb reference) @ at 30 keV </a:t>
            </a:r>
            <a:r>
              <a:rPr lang="en-GB" sz="1200" dirty="0">
                <a:sym typeface="Wingdings" panose="05000000000000000000" pitchFamily="2" charset="2"/>
              </a:rPr>
              <a:t> </a:t>
            </a:r>
            <a:r>
              <a:rPr lang="en-GB" sz="1200" b="1" dirty="0">
                <a:sym typeface="Wingdings" panose="05000000000000000000" pitchFamily="2" charset="2"/>
              </a:rPr>
              <a:t>+14% </a:t>
            </a:r>
            <a:r>
              <a:rPr lang="en-GB" sz="1200" b="1" baseline="30000" dirty="0"/>
              <a:t>94</a:t>
            </a:r>
            <a:r>
              <a:rPr lang="en-GB" sz="1200" b="1" dirty="0"/>
              <a:t>Mo/</a:t>
            </a:r>
            <a:r>
              <a:rPr lang="en-GB" sz="1200" b="1" baseline="30000" dirty="0"/>
              <a:t>96</a:t>
            </a:r>
            <a:r>
              <a:rPr lang="en-GB" sz="1200" b="1" dirty="0"/>
              <a:t>Mo </a:t>
            </a:r>
            <a:r>
              <a:rPr lang="en-GB" sz="1200" dirty="0"/>
              <a:t>ratio. </a:t>
            </a:r>
            <a:endParaRPr lang="en-GB" sz="1200" b="1" dirty="0"/>
          </a:p>
          <a:p>
            <a:pPr marL="457200" indent="-317500">
              <a:buSzPts val="1400"/>
              <a:buFont typeface="Arial"/>
              <a:buChar char="●"/>
            </a:pPr>
            <a:endParaRPr lang="en-GB" b="1" dirty="0">
              <a:solidFill>
                <a:schemeClr val="tx1"/>
              </a:solidFill>
            </a:endParaRPr>
          </a:p>
          <a:p>
            <a:pPr marL="457200" indent="-317500">
              <a:buSzPts val="1400"/>
              <a:buFont typeface="Arial"/>
              <a:buChar char="●"/>
            </a:pPr>
            <a:r>
              <a:rPr lang="en-GB" b="1" dirty="0">
                <a:solidFill>
                  <a:schemeClr val="tx1"/>
                </a:solidFill>
              </a:rPr>
              <a:t>Isotope of interest </a:t>
            </a:r>
            <a:r>
              <a:rPr lang="en-GB" dirty="0">
                <a:solidFill>
                  <a:schemeClr val="tx1"/>
                </a:solidFill>
              </a:rPr>
              <a:t>for </a:t>
            </a:r>
            <a:r>
              <a:rPr lang="el-GR" b="1" dirty="0">
                <a:solidFill>
                  <a:schemeClr val="tx1"/>
                </a:solidFill>
              </a:rPr>
              <a:t>β</a:t>
            </a:r>
            <a:r>
              <a:rPr lang="it-IT" b="1" dirty="0">
                <a:solidFill>
                  <a:schemeClr val="tx1"/>
                </a:solidFill>
              </a:rPr>
              <a:t>-decays </a:t>
            </a:r>
            <a:r>
              <a:rPr lang="it-IT" dirty="0">
                <a:solidFill>
                  <a:schemeClr val="tx1"/>
                </a:solidFill>
              </a:rPr>
              <a:t>in </a:t>
            </a:r>
            <a:r>
              <a:rPr lang="it-IT" b="1" dirty="0">
                <a:solidFill>
                  <a:schemeClr val="tx1"/>
                </a:solidFill>
              </a:rPr>
              <a:t>plasmas</a:t>
            </a:r>
            <a:r>
              <a:rPr lang="it-IT" dirty="0">
                <a:solidFill>
                  <a:schemeClr val="tx1"/>
                </a:solidFill>
              </a:rPr>
              <a:t> for stellerar nucleosynthesis (</a:t>
            </a:r>
            <a:r>
              <a:rPr lang="en-GB" b="1" dirty="0">
                <a:solidFill>
                  <a:schemeClr val="tx1"/>
                </a:solidFill>
              </a:rPr>
              <a:t>PANDORA</a:t>
            </a:r>
            <a:r>
              <a:rPr lang="en-GB" dirty="0">
                <a:solidFill>
                  <a:schemeClr val="tx1"/>
                </a:solidFill>
              </a:rPr>
              <a:t> -INFN)</a:t>
            </a:r>
          </a:p>
          <a:p>
            <a:pPr marL="139700">
              <a:buSzPts val="1400"/>
            </a:pPr>
            <a:r>
              <a:rPr lang="en-GB" sz="800" dirty="0">
                <a:solidFill>
                  <a:schemeClr val="tx1"/>
                </a:solidFill>
              </a:rPr>
              <a:t>	</a:t>
            </a:r>
            <a:r>
              <a:rPr lang="en-GB" sz="800" dirty="0"/>
              <a:t>EPJ Web of Conferences </a:t>
            </a:r>
            <a:r>
              <a:rPr lang="en-GB" sz="800" b="1" dirty="0"/>
              <a:t>227</a:t>
            </a:r>
            <a:r>
              <a:rPr lang="en-GB" sz="800" dirty="0"/>
              <a:t>, 010 (2020)</a:t>
            </a:r>
          </a:p>
          <a:p>
            <a:pPr marL="139700" lvl="3" algn="ctr">
              <a:buSzPts val="1400"/>
            </a:pPr>
            <a:endParaRPr lang="en-GB" b="1" dirty="0"/>
          </a:p>
          <a:p>
            <a:pPr marL="139700" lvl="3" algn="ctr">
              <a:buSzPts val="1400"/>
            </a:pPr>
            <a:r>
              <a:rPr lang="en-GB" b="1" dirty="0"/>
              <a:t>Better constrain </a:t>
            </a:r>
            <a:r>
              <a:rPr lang="en-GB" dirty="0"/>
              <a:t>the </a:t>
            </a:r>
            <a:r>
              <a:rPr lang="en-GB" b="1" dirty="0"/>
              <a:t>contributions</a:t>
            </a:r>
            <a:r>
              <a:rPr lang="en-GB" dirty="0"/>
              <a:t> from the </a:t>
            </a:r>
            <a:r>
              <a:rPr lang="en-GB" b="1" dirty="0"/>
              <a:t>s-process and the p-process </a:t>
            </a:r>
            <a:r>
              <a:rPr lang="en-GB" dirty="0"/>
              <a:t>to the proton-rich </a:t>
            </a:r>
            <a:r>
              <a:rPr lang="es" b="1" dirty="0">
                <a:solidFill>
                  <a:schemeClr val="dk1"/>
                </a:solidFill>
              </a:rPr>
              <a:t>⁹⁴</a:t>
            </a:r>
            <a:r>
              <a:rPr lang="en-GB" b="1" dirty="0"/>
              <a:t>Mo</a:t>
            </a:r>
            <a:r>
              <a:rPr lang="en-GB" dirty="0"/>
              <a:t>.</a:t>
            </a:r>
          </a:p>
          <a:p>
            <a:pPr marL="457200" lvl="0" indent="-317500">
              <a:buSzPts val="1400"/>
              <a:buChar char="●"/>
            </a:pPr>
            <a:endParaRPr lang="en-GB" dirty="0"/>
          </a:p>
          <a:p>
            <a:pPr marL="457200" lvl="0" indent="-317500">
              <a:buSzPts val="1400"/>
              <a:buChar char="●"/>
            </a:pPr>
            <a:endParaRPr dirty="0"/>
          </a:p>
        </p:txBody>
      </p:sp>
      <p:grpSp>
        <p:nvGrpSpPr>
          <p:cNvPr id="89" name="Google Shape;89;p15"/>
          <p:cNvGrpSpPr/>
          <p:nvPr/>
        </p:nvGrpSpPr>
        <p:grpSpPr>
          <a:xfrm>
            <a:off x="86050" y="22688"/>
            <a:ext cx="8994926" cy="481438"/>
            <a:chOff x="86050" y="22688"/>
            <a:chExt cx="8994926" cy="481438"/>
          </a:xfrm>
        </p:grpSpPr>
        <p:pic>
          <p:nvPicPr>
            <p:cNvPr id="90" name="Google Shape;90;p15"/>
            <p:cNvPicPr preferRelativeResize="0"/>
            <p:nvPr/>
          </p:nvPicPr>
          <p:blipFill rotWithShape="1">
            <a:blip r:embed="rId4">
              <a:alphaModFix/>
            </a:blip>
            <a:srcRect l="5644" t="15350" r="10101" b="12851"/>
            <a:stretch/>
          </p:blipFill>
          <p:spPr>
            <a:xfrm>
              <a:off x="86050" y="22688"/>
              <a:ext cx="860100" cy="481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1" name="Google Shape;91;p15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8300205" y="22700"/>
              <a:ext cx="780771" cy="481426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2" name="Google Shape;92;p15"/>
          <p:cNvGrpSpPr/>
          <p:nvPr/>
        </p:nvGrpSpPr>
        <p:grpSpPr>
          <a:xfrm>
            <a:off x="710303" y="621772"/>
            <a:ext cx="2544613" cy="2412888"/>
            <a:chOff x="86050" y="3054025"/>
            <a:chExt cx="1838175" cy="2016650"/>
          </a:xfrm>
        </p:grpSpPr>
        <p:pic>
          <p:nvPicPr>
            <p:cNvPr id="93" name="Google Shape;93;p15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86050" y="3054025"/>
              <a:ext cx="1838175" cy="2016650"/>
            </a:xfrm>
            <a:prstGeom prst="rect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pic>
        <p:pic>
          <p:nvPicPr>
            <p:cNvPr id="94" name="Google Shape;94;p15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1353175" y="3138731"/>
              <a:ext cx="543600" cy="274773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097"/>
    </mc:Choice>
    <mc:Fallback xmlns="">
      <p:transition spd="slow" advTm="59097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6"/>
          <p:cNvSpPr txBox="1"/>
          <p:nvPr/>
        </p:nvSpPr>
        <p:spPr>
          <a:xfrm>
            <a:off x="0" y="0"/>
            <a:ext cx="9144000" cy="5268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Nuclear Energy motivation</a:t>
            </a:r>
            <a:endParaRPr sz="2400">
              <a:solidFill>
                <a:srgbClr val="FFFFFF"/>
              </a:solidFill>
            </a:endParaRPr>
          </a:p>
        </p:txBody>
      </p:sp>
      <p:pic>
        <p:nvPicPr>
          <p:cNvPr id="100" name="Google Shape;10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40777" y="22700"/>
            <a:ext cx="2224000" cy="31346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1" name="Google Shape;101;p16"/>
          <p:cNvGrpSpPr/>
          <p:nvPr/>
        </p:nvGrpSpPr>
        <p:grpSpPr>
          <a:xfrm>
            <a:off x="98475" y="1970750"/>
            <a:ext cx="5570575" cy="1125464"/>
            <a:chOff x="104600" y="697125"/>
            <a:chExt cx="5570575" cy="1125464"/>
          </a:xfrm>
        </p:grpSpPr>
        <p:pic>
          <p:nvPicPr>
            <p:cNvPr id="102" name="Google Shape;102;p1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04600" y="697125"/>
              <a:ext cx="5570575" cy="112546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3" name="Google Shape;103;p16"/>
            <p:cNvSpPr/>
            <p:nvPr/>
          </p:nvSpPr>
          <p:spPr>
            <a:xfrm>
              <a:off x="1594325" y="1304550"/>
              <a:ext cx="280800" cy="167400"/>
            </a:xfrm>
            <a:prstGeom prst="rect">
              <a:avLst/>
            </a:prstGeom>
            <a:solidFill>
              <a:srgbClr val="FFD966">
                <a:alpha val="286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4" name="Google Shape;104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31850" y="3050377"/>
            <a:ext cx="4191000" cy="140017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6"/>
          <p:cNvSpPr txBox="1"/>
          <p:nvPr/>
        </p:nvSpPr>
        <p:spPr>
          <a:xfrm>
            <a:off x="158500" y="603300"/>
            <a:ext cx="5394600" cy="12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chemeClr val="dk1"/>
                </a:solidFill>
              </a:rPr>
              <a:t>⁹⁴Nb </a:t>
            </a:r>
            <a:r>
              <a:rPr lang="es" dirty="0"/>
              <a:t>isotope is present in low and intermediate nuclear waste: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s" dirty="0">
                <a:solidFill>
                  <a:schemeClr val="dk1"/>
                </a:solidFill>
              </a:rPr>
              <a:t>Activation of Zr present in different components of the reactor.</a:t>
            </a:r>
            <a:endParaRPr dirty="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 dirty="0">
                <a:solidFill>
                  <a:schemeClr val="dk1"/>
                </a:solidFill>
              </a:rPr>
              <a:t>Applied Radiation and Isotopes 66 (2008) 24–27</a:t>
            </a:r>
            <a:endParaRPr sz="800" dirty="0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dirty="0"/>
              <a:t>One of the major contribution to radiotoxicity (No actinides).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 </a:t>
            </a:r>
            <a:endParaRPr dirty="0"/>
          </a:p>
        </p:txBody>
      </p:sp>
      <p:grpSp>
        <p:nvGrpSpPr>
          <p:cNvPr id="106" name="Google Shape;106;p16"/>
          <p:cNvGrpSpPr/>
          <p:nvPr/>
        </p:nvGrpSpPr>
        <p:grpSpPr>
          <a:xfrm>
            <a:off x="86050" y="22688"/>
            <a:ext cx="8994926" cy="481438"/>
            <a:chOff x="86050" y="22688"/>
            <a:chExt cx="8994926" cy="481438"/>
          </a:xfrm>
        </p:grpSpPr>
        <p:pic>
          <p:nvPicPr>
            <p:cNvPr id="107" name="Google Shape;107;p16"/>
            <p:cNvPicPr preferRelativeResize="0"/>
            <p:nvPr/>
          </p:nvPicPr>
          <p:blipFill rotWithShape="1">
            <a:blip r:embed="rId6">
              <a:alphaModFix/>
            </a:blip>
            <a:srcRect l="5644" t="15350" r="10101" b="12851"/>
            <a:stretch/>
          </p:blipFill>
          <p:spPr>
            <a:xfrm>
              <a:off x="86050" y="22688"/>
              <a:ext cx="860100" cy="481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8" name="Google Shape;108;p16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8300205" y="22700"/>
              <a:ext cx="780771" cy="48142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9" name="Google Shape;109;p16"/>
          <p:cNvPicPr preferRelativeResize="0"/>
          <p:nvPr/>
        </p:nvPicPr>
        <p:blipFill rotWithShape="1">
          <a:blip r:embed="rId8">
            <a:alphaModFix/>
          </a:blip>
          <a:srcRect l="28389" t="29030" r="22712" b="5571"/>
          <a:stretch/>
        </p:blipFill>
        <p:spPr>
          <a:xfrm>
            <a:off x="5482625" y="2373900"/>
            <a:ext cx="3661375" cy="2753124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6"/>
          <p:cNvSpPr txBox="1"/>
          <p:nvPr/>
        </p:nvSpPr>
        <p:spPr>
          <a:xfrm>
            <a:off x="7023663" y="4210250"/>
            <a:ext cx="579300" cy="24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>
                <a:solidFill>
                  <a:srgbClr val="6AA84F"/>
                </a:solidFill>
              </a:rPr>
              <a:t>⁹⁴Nb</a:t>
            </a:r>
            <a:endParaRPr b="1">
              <a:solidFill>
                <a:srgbClr val="6AA84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226"/>
    </mc:Choice>
    <mc:Fallback xmlns="">
      <p:transition spd="slow" advTm="24226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oogle Shape;115;p17"/>
          <p:cNvGrpSpPr/>
          <p:nvPr/>
        </p:nvGrpSpPr>
        <p:grpSpPr>
          <a:xfrm>
            <a:off x="4927619" y="318312"/>
            <a:ext cx="3612521" cy="2414110"/>
            <a:chOff x="4303426" y="526836"/>
            <a:chExt cx="4840575" cy="3503789"/>
          </a:xfrm>
        </p:grpSpPr>
        <p:pic>
          <p:nvPicPr>
            <p:cNvPr id="116" name="Google Shape;116;p1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303426" y="526836"/>
              <a:ext cx="4840575" cy="35037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7" name="Google Shape;117;p17"/>
            <p:cNvSpPr/>
            <p:nvPr/>
          </p:nvSpPr>
          <p:spPr>
            <a:xfrm>
              <a:off x="4647275" y="3701825"/>
              <a:ext cx="4152900" cy="328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18" name="Google Shape;11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67350" y="2517512"/>
            <a:ext cx="3333049" cy="2477449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7"/>
          <p:cNvSpPr txBox="1"/>
          <p:nvPr/>
        </p:nvSpPr>
        <p:spPr>
          <a:xfrm>
            <a:off x="0" y="0"/>
            <a:ext cx="9144000" cy="5268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State of art: ⁹⁴Nb (n,ɣ)  measurements</a:t>
            </a:r>
            <a:endParaRPr sz="2400">
              <a:solidFill>
                <a:srgbClr val="FFFFFF"/>
              </a:solidFill>
            </a:endParaRPr>
          </a:p>
        </p:txBody>
      </p:sp>
      <p:grpSp>
        <p:nvGrpSpPr>
          <p:cNvPr id="120" name="Google Shape;120;p17"/>
          <p:cNvGrpSpPr/>
          <p:nvPr/>
        </p:nvGrpSpPr>
        <p:grpSpPr>
          <a:xfrm>
            <a:off x="86050" y="22688"/>
            <a:ext cx="8994926" cy="481438"/>
            <a:chOff x="86050" y="22688"/>
            <a:chExt cx="8994926" cy="481438"/>
          </a:xfrm>
        </p:grpSpPr>
        <p:pic>
          <p:nvPicPr>
            <p:cNvPr id="121" name="Google Shape;121;p17"/>
            <p:cNvPicPr preferRelativeResize="0"/>
            <p:nvPr/>
          </p:nvPicPr>
          <p:blipFill rotWithShape="1">
            <a:blip r:embed="rId5">
              <a:alphaModFix/>
            </a:blip>
            <a:srcRect l="5644" t="15350" r="10101" b="12851"/>
            <a:stretch/>
          </p:blipFill>
          <p:spPr>
            <a:xfrm>
              <a:off x="86050" y="22688"/>
              <a:ext cx="860100" cy="481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2" name="Google Shape;122;p1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8300205" y="22700"/>
              <a:ext cx="780771" cy="48142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3" name="Google Shape;123;p17"/>
          <p:cNvSpPr txBox="1"/>
          <p:nvPr/>
        </p:nvSpPr>
        <p:spPr>
          <a:xfrm>
            <a:off x="378975" y="336250"/>
            <a:ext cx="3062100" cy="443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Experimental data in the thermal point agree within uncertainties.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400"/>
              <a:buChar char="●"/>
            </a:pPr>
            <a:r>
              <a:rPr lang="es" b="1">
                <a:solidFill>
                  <a:srgbClr val="FF0000"/>
                </a:solidFill>
              </a:rPr>
              <a:t>No experimental data</a:t>
            </a:r>
            <a:r>
              <a:rPr lang="es">
                <a:solidFill>
                  <a:srgbClr val="FF0000"/>
                </a:solidFill>
              </a:rPr>
              <a:t> available for the </a:t>
            </a:r>
            <a:r>
              <a:rPr lang="es" b="1">
                <a:solidFill>
                  <a:srgbClr val="FF0000"/>
                </a:solidFill>
              </a:rPr>
              <a:t>Resolved Resonance Region (!)</a:t>
            </a:r>
            <a:r>
              <a:rPr lang="es">
                <a:solidFill>
                  <a:srgbClr val="FF0000"/>
                </a:solidFill>
              </a:rPr>
              <a:t>.</a:t>
            </a:r>
            <a:endParaRPr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400"/>
              <a:buChar char="●"/>
            </a:pPr>
            <a:r>
              <a:rPr lang="es">
                <a:solidFill>
                  <a:srgbClr val="FF0000"/>
                </a:solidFill>
              </a:rPr>
              <a:t>No data available for the Unresolved Resonance region.</a:t>
            </a:r>
            <a:endParaRPr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chemeClr val="dk1"/>
                </a:solidFill>
              </a:rPr>
              <a:t>Estimation of Resolved /Unresolved Resonance Region based on </a:t>
            </a:r>
            <a:r>
              <a:rPr lang="es" b="1">
                <a:solidFill>
                  <a:schemeClr val="dk1"/>
                </a:solidFill>
              </a:rPr>
              <a:t>TENDL-2019</a:t>
            </a:r>
            <a:r>
              <a:rPr lang="es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17"/>
          <p:cNvSpPr/>
          <p:nvPr/>
        </p:nvSpPr>
        <p:spPr>
          <a:xfrm>
            <a:off x="1687025" y="3138100"/>
            <a:ext cx="388200" cy="400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17"/>
          <p:cNvSpPr/>
          <p:nvPr/>
        </p:nvSpPr>
        <p:spPr>
          <a:xfrm>
            <a:off x="280425" y="3562225"/>
            <a:ext cx="3319200" cy="741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530"/>
    </mc:Choice>
    <mc:Fallback xmlns="">
      <p:transition spd="slow" advTm="3353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8"/>
          <p:cNvSpPr txBox="1"/>
          <p:nvPr/>
        </p:nvSpPr>
        <p:spPr>
          <a:xfrm>
            <a:off x="378975" y="336250"/>
            <a:ext cx="3062100" cy="443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Experimental data in the thermal point agree within uncertainties.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400"/>
              <a:buChar char="●"/>
            </a:pPr>
            <a:r>
              <a:rPr lang="es" b="1">
                <a:solidFill>
                  <a:srgbClr val="FF0000"/>
                </a:solidFill>
              </a:rPr>
              <a:t>No experimental data</a:t>
            </a:r>
            <a:r>
              <a:rPr lang="es">
                <a:solidFill>
                  <a:srgbClr val="FF0000"/>
                </a:solidFill>
              </a:rPr>
              <a:t> available for the </a:t>
            </a:r>
            <a:r>
              <a:rPr lang="es" b="1">
                <a:solidFill>
                  <a:srgbClr val="FF0000"/>
                </a:solidFill>
              </a:rPr>
              <a:t>Resolved Resonance Region (!)</a:t>
            </a:r>
            <a:r>
              <a:rPr lang="es">
                <a:solidFill>
                  <a:srgbClr val="FF0000"/>
                </a:solidFill>
              </a:rPr>
              <a:t>.</a:t>
            </a:r>
            <a:endParaRPr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400"/>
              <a:buChar char="●"/>
            </a:pPr>
            <a:r>
              <a:rPr lang="es">
                <a:solidFill>
                  <a:srgbClr val="FF0000"/>
                </a:solidFill>
              </a:rPr>
              <a:t>No data available for the Unresolved Resonance region.</a:t>
            </a:r>
            <a:endParaRPr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chemeClr val="dk1"/>
                </a:solidFill>
              </a:rPr>
              <a:t>Estimation of Resolved /Unresolved Resonance Region based on </a:t>
            </a:r>
            <a:r>
              <a:rPr lang="es" b="1">
                <a:solidFill>
                  <a:schemeClr val="dk1"/>
                </a:solidFill>
              </a:rPr>
              <a:t>TENDL-2019</a:t>
            </a:r>
            <a:r>
              <a:rPr lang="es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1" name="Google Shape;131;p18"/>
          <p:cNvGrpSpPr/>
          <p:nvPr/>
        </p:nvGrpSpPr>
        <p:grpSpPr>
          <a:xfrm>
            <a:off x="4927619" y="318312"/>
            <a:ext cx="3612521" cy="2414110"/>
            <a:chOff x="4303426" y="526836"/>
            <a:chExt cx="4840575" cy="3503789"/>
          </a:xfrm>
        </p:grpSpPr>
        <p:pic>
          <p:nvPicPr>
            <p:cNvPr id="132" name="Google Shape;132;p1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303426" y="526836"/>
              <a:ext cx="4840575" cy="35037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3" name="Google Shape;133;p18"/>
            <p:cNvSpPr/>
            <p:nvPr/>
          </p:nvSpPr>
          <p:spPr>
            <a:xfrm>
              <a:off x="4647275" y="3701825"/>
              <a:ext cx="4152900" cy="328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34" name="Google Shape;134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67350" y="2517512"/>
            <a:ext cx="3333049" cy="2477449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8"/>
          <p:cNvSpPr/>
          <p:nvPr/>
        </p:nvSpPr>
        <p:spPr>
          <a:xfrm>
            <a:off x="1687025" y="3138100"/>
            <a:ext cx="388200" cy="400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8"/>
          <p:cNvSpPr txBox="1"/>
          <p:nvPr/>
        </p:nvSpPr>
        <p:spPr>
          <a:xfrm>
            <a:off x="0" y="0"/>
            <a:ext cx="9144000" cy="5268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State of art: ⁹⁴Nb (n,ɣ)  measurements</a:t>
            </a:r>
            <a:endParaRPr sz="2400">
              <a:solidFill>
                <a:srgbClr val="FFFFFF"/>
              </a:solidFill>
            </a:endParaRPr>
          </a:p>
        </p:txBody>
      </p:sp>
      <p:grpSp>
        <p:nvGrpSpPr>
          <p:cNvPr id="137" name="Google Shape;137;p18"/>
          <p:cNvGrpSpPr/>
          <p:nvPr/>
        </p:nvGrpSpPr>
        <p:grpSpPr>
          <a:xfrm>
            <a:off x="86050" y="22688"/>
            <a:ext cx="8994926" cy="481438"/>
            <a:chOff x="86050" y="22688"/>
            <a:chExt cx="8994926" cy="481438"/>
          </a:xfrm>
        </p:grpSpPr>
        <p:pic>
          <p:nvPicPr>
            <p:cNvPr id="138" name="Google Shape;138;p18"/>
            <p:cNvPicPr preferRelativeResize="0"/>
            <p:nvPr/>
          </p:nvPicPr>
          <p:blipFill rotWithShape="1">
            <a:blip r:embed="rId5">
              <a:alphaModFix/>
            </a:blip>
            <a:srcRect l="5644" t="15350" r="10101" b="12851"/>
            <a:stretch/>
          </p:blipFill>
          <p:spPr>
            <a:xfrm>
              <a:off x="86050" y="22688"/>
              <a:ext cx="860100" cy="481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9" name="Google Shape;139;p18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8300205" y="22700"/>
              <a:ext cx="780771" cy="48142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0" name="Google Shape;140;p18"/>
          <p:cNvSpPr/>
          <p:nvPr/>
        </p:nvSpPr>
        <p:spPr>
          <a:xfrm>
            <a:off x="280425" y="3562225"/>
            <a:ext cx="3319200" cy="7416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18"/>
          <p:cNvSpPr txBox="1"/>
          <p:nvPr/>
        </p:nvSpPr>
        <p:spPr>
          <a:xfrm>
            <a:off x="219900" y="4407775"/>
            <a:ext cx="4795800" cy="5532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/>
              <a:t>GOAL: Measure RRR as high in neutron energy as possible.</a:t>
            </a:r>
            <a:endParaRPr b="1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419"/>
    </mc:Choice>
    <mc:Fallback xmlns="">
      <p:transition spd="slow" advTm="10419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9"/>
          <p:cNvSpPr txBox="1"/>
          <p:nvPr/>
        </p:nvSpPr>
        <p:spPr>
          <a:xfrm>
            <a:off x="0" y="0"/>
            <a:ext cx="9144000" cy="5268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Available samples and Experimental setup</a:t>
            </a:r>
            <a:endParaRPr sz="2400">
              <a:solidFill>
                <a:srgbClr val="FFFFFF"/>
              </a:solidFill>
            </a:endParaRPr>
          </a:p>
        </p:txBody>
      </p:sp>
      <p:graphicFrame>
        <p:nvGraphicFramePr>
          <p:cNvPr id="147" name="Google Shape;147;p19"/>
          <p:cNvGraphicFramePr/>
          <p:nvPr>
            <p:extLst>
              <p:ext uri="{D42A27DB-BD31-4B8C-83A1-F6EECF244321}">
                <p14:modId xmlns:p14="http://schemas.microsoft.com/office/powerpoint/2010/main" val="902824223"/>
              </p:ext>
            </p:extLst>
          </p:nvPr>
        </p:nvGraphicFramePr>
        <p:xfrm>
          <a:off x="316775" y="571650"/>
          <a:ext cx="8510450" cy="1967620"/>
        </p:xfrm>
        <a:graphic>
          <a:graphicData uri="http://schemas.openxmlformats.org/drawingml/2006/table">
            <a:tbl>
              <a:tblPr>
                <a:noFill/>
                <a:tableStyleId>{2B95C8EC-B6D3-4870-AE9D-788F22DA811A}</a:tableStyleId>
              </a:tblPr>
              <a:tblGrid>
                <a:gridCol w="14801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79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64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161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76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821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047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 dirty="0"/>
                        <a:t>Sample</a:t>
                      </a:r>
                      <a:endParaRPr sz="12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 dirty="0"/>
                        <a:t>A(</a:t>
                      </a:r>
                      <a:r>
                        <a:rPr lang="es" sz="1200" dirty="0">
                          <a:solidFill>
                            <a:schemeClr val="dk1"/>
                          </a:solidFill>
                        </a:rPr>
                        <a:t>⁹⁴Nb+⁶⁰Co)</a:t>
                      </a:r>
                      <a:r>
                        <a:rPr lang="es" sz="1200" dirty="0"/>
                        <a:t>[Mbq]</a:t>
                      </a:r>
                      <a:endParaRPr sz="1200" dirty="0"/>
                    </a:p>
                  </a:txBody>
                  <a:tcPr marL="91425" marR="91425" marT="91425" marB="91425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N(</a:t>
                      </a:r>
                      <a:r>
                        <a:rPr lang="es" sz="1200">
                          <a:solidFill>
                            <a:schemeClr val="dk1"/>
                          </a:solidFill>
                        </a:rPr>
                        <a:t>⁹⁴Nb)</a:t>
                      </a:r>
                      <a:r>
                        <a:rPr lang="es" sz="1200"/>
                        <a:t> [</a:t>
                      </a:r>
                      <a:r>
                        <a:rPr lang="es" sz="1200">
                          <a:solidFill>
                            <a:schemeClr val="dk1"/>
                          </a:solidFill>
                        </a:rPr>
                        <a:t>10¹⁸</a:t>
                      </a:r>
                      <a:r>
                        <a:rPr lang="es" sz="1200"/>
                        <a:t>] </a:t>
                      </a:r>
                      <a:endParaRPr sz="1200"/>
                    </a:p>
                  </a:txBody>
                  <a:tcPr marL="91425" marR="91425" marT="91425" marB="91425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 dirty="0"/>
                        <a:t>ns(⁹⁴Nb)[barn⁻¹·10⁻⁶]</a:t>
                      </a:r>
                      <a:endParaRPr sz="1200" dirty="0"/>
                    </a:p>
                  </a:txBody>
                  <a:tcPr marL="91425" marR="91425" marT="91425" marB="91425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N</a:t>
                      </a:r>
                      <a:r>
                        <a:rPr lang="es" sz="1200">
                          <a:solidFill>
                            <a:schemeClr val="dk1"/>
                          </a:solidFill>
                        </a:rPr>
                        <a:t>(⁹³Nb)</a:t>
                      </a:r>
                      <a:r>
                        <a:rPr lang="es" sz="1200"/>
                        <a:t> [10²⁰]</a:t>
                      </a:r>
                      <a:endParaRPr sz="1200"/>
                    </a:p>
                  </a:txBody>
                  <a:tcPr marL="91425" marR="91425" marT="91425" marB="91425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chemeClr val="dk1"/>
                          </a:solidFill>
                        </a:rPr>
                        <a:t>ns(⁹³Nb) [barn⁻¹·10⁻⁴]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4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FF0000"/>
                          </a:solidFill>
                        </a:rPr>
                        <a:t>foil (5)</a:t>
                      </a:r>
                      <a:r>
                        <a:rPr lang="es" sz="1200"/>
                        <a:t> 15x18 mm²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5.39+(1.026)</a:t>
                      </a: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4.97813</a:t>
                      </a: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 1.84375</a:t>
                      </a: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8.81</a:t>
                      </a: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3.26404</a:t>
                      </a:r>
                      <a:endParaRPr sz="10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34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FF0000"/>
                          </a:solidFill>
                        </a:rPr>
                        <a:t>foil (6)</a:t>
                      </a:r>
                      <a:r>
                        <a:rPr lang="es" sz="1200"/>
                        <a:t> 8x36 mm</a:t>
                      </a:r>
                      <a:r>
                        <a:rPr lang="es" sz="1200">
                          <a:solidFill>
                            <a:schemeClr val="dk1"/>
                          </a:solidFill>
                        </a:rPr>
                        <a:t>²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8.92</a:t>
                      </a: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8.23838</a:t>
                      </a: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3.05125</a:t>
                      </a: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16.00</a:t>
                      </a: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5.92593</a:t>
                      </a:r>
                      <a:endParaRPr sz="10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34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wire (2)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4.85</a:t>
                      </a: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4.47939</a:t>
                      </a: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9.39</a:t>
                      </a: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34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wire (3)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5.16</a:t>
                      </a: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4.47939</a:t>
                      </a: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10.30</a:t>
                      </a: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dirty="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48" name="Google Shape;148;p19"/>
          <p:cNvSpPr txBox="1"/>
          <p:nvPr/>
        </p:nvSpPr>
        <p:spPr>
          <a:xfrm>
            <a:off x="5218825" y="2728700"/>
            <a:ext cx="3442500" cy="2310512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Considered the </a:t>
            </a:r>
            <a:r>
              <a:rPr lang="es" sz="1200" b="1"/>
              <a:t>high activity</a:t>
            </a:r>
            <a:r>
              <a:rPr lang="es" sz="1200"/>
              <a:t> of the samples (and the expected 94Nb capture yield):</a:t>
            </a:r>
            <a:endParaRPr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s" sz="1200"/>
              <a:t>Experimental setup:</a:t>
            </a:r>
            <a:endParaRPr sz="1200"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s" sz="1200" b="1"/>
              <a:t>EAR 2</a:t>
            </a:r>
            <a:r>
              <a:rPr lang="es" sz="1200"/>
              <a:t>.</a:t>
            </a:r>
            <a:endParaRPr sz="1200"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s" sz="1200" b="1"/>
              <a:t>4 C₆D</a:t>
            </a:r>
            <a:r>
              <a:rPr lang="es" sz="1200" b="1">
                <a:solidFill>
                  <a:schemeClr val="dk1"/>
                </a:solidFill>
              </a:rPr>
              <a:t>₆</a:t>
            </a:r>
            <a:r>
              <a:rPr lang="es" sz="1200"/>
              <a:t>/ </a:t>
            </a:r>
            <a:r>
              <a:rPr lang="es" sz="1200" b="1">
                <a:solidFill>
                  <a:schemeClr val="dk1"/>
                </a:solidFill>
              </a:rPr>
              <a:t>C₆D₆+SiPM</a:t>
            </a:r>
            <a:endParaRPr sz="1200" b="1">
              <a:solidFill>
                <a:schemeClr val="dk1"/>
              </a:solidFill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s" sz="1200"/>
              <a:t>Assumptions in CR estimations:</a:t>
            </a:r>
            <a:endParaRPr sz="1200"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lang="es" sz="1200">
                <a:solidFill>
                  <a:schemeClr val="dk1"/>
                </a:solidFill>
              </a:rPr>
              <a:t>BIF=0.25 (EAR2)</a:t>
            </a:r>
            <a:endParaRPr sz="1200">
              <a:solidFill>
                <a:schemeClr val="dk1"/>
              </a:solidFill>
            </a:endParaRPr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lang="es" sz="1200">
                <a:solidFill>
                  <a:schemeClr val="dk1"/>
                </a:solidFill>
              </a:rPr>
              <a:t>1000 bin per decade </a:t>
            </a:r>
            <a:endParaRPr sz="1200">
              <a:solidFill>
                <a:schemeClr val="dk1"/>
              </a:solidFill>
            </a:endParaRPr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lang="es" sz="1200">
                <a:solidFill>
                  <a:schemeClr val="dk1"/>
                </a:solidFill>
              </a:rPr>
              <a:t>Efficiency (n,</a:t>
            </a:r>
            <a:r>
              <a:rPr lang="es" sz="1200"/>
              <a:t>ɣ</a:t>
            </a:r>
            <a:r>
              <a:rPr lang="es" sz="1200">
                <a:solidFill>
                  <a:schemeClr val="dk1"/>
                </a:solidFill>
              </a:rPr>
              <a:t>)/A (MC)</a:t>
            </a:r>
            <a:endParaRPr sz="1200">
              <a:solidFill>
                <a:schemeClr val="dk1"/>
              </a:solidFill>
            </a:endParaRPr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lang="es" sz="1200">
                <a:solidFill>
                  <a:schemeClr val="dk1"/>
                </a:solidFill>
              </a:rPr>
              <a:t>Cross section from TENDL-2019</a:t>
            </a:r>
            <a:endParaRPr sz="1200"/>
          </a:p>
        </p:txBody>
      </p:sp>
      <p:sp>
        <p:nvSpPr>
          <p:cNvPr id="149" name="Google Shape;149;p19"/>
          <p:cNvSpPr txBox="1"/>
          <p:nvPr/>
        </p:nvSpPr>
        <p:spPr>
          <a:xfrm>
            <a:off x="132225" y="2728700"/>
            <a:ext cx="3538800" cy="200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b="1">
                <a:solidFill>
                  <a:schemeClr val="dk1"/>
                </a:solidFill>
              </a:rPr>
              <a:t>⁹⁴Nb</a:t>
            </a:r>
            <a:r>
              <a:rPr lang="es" sz="1200">
                <a:solidFill>
                  <a:schemeClr val="dk1"/>
                </a:solidFill>
              </a:rPr>
              <a:t> samples </a:t>
            </a:r>
            <a:r>
              <a:rPr lang="es" sz="1200" b="1">
                <a:solidFill>
                  <a:schemeClr val="dk1"/>
                </a:solidFill>
              </a:rPr>
              <a:t>already produced</a:t>
            </a:r>
            <a:r>
              <a:rPr lang="es" sz="1200">
                <a:solidFill>
                  <a:schemeClr val="dk1"/>
                </a:solidFill>
              </a:rPr>
              <a:t>:</a:t>
            </a:r>
            <a:endParaRPr sz="1200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s" sz="1200">
                <a:solidFill>
                  <a:schemeClr val="dk1"/>
                </a:solidFill>
              </a:rPr>
              <a:t>Irradiated together with ⁷⁹Se sample in ILL.</a:t>
            </a:r>
            <a:endParaRPr sz="1200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s" sz="1200" b="1">
                <a:solidFill>
                  <a:schemeClr val="dk1"/>
                </a:solidFill>
              </a:rPr>
              <a:t>Hyper-pure ⁹³Nb</a:t>
            </a:r>
            <a:r>
              <a:rPr lang="es" sz="1200">
                <a:solidFill>
                  <a:schemeClr val="dk1"/>
                </a:solidFill>
              </a:rPr>
              <a:t> raw material.</a:t>
            </a:r>
            <a:endParaRPr sz="12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chemeClr val="dk1"/>
                </a:solidFill>
              </a:rPr>
              <a:t>All the samples were </a:t>
            </a:r>
            <a:r>
              <a:rPr lang="es" sz="1200" b="1">
                <a:solidFill>
                  <a:schemeClr val="dk1"/>
                </a:solidFill>
              </a:rPr>
              <a:t>characterized at PSI</a:t>
            </a:r>
            <a:r>
              <a:rPr lang="es" sz="1200">
                <a:solidFill>
                  <a:schemeClr val="dk1"/>
                </a:solidFill>
              </a:rPr>
              <a:t> in December 2019:</a:t>
            </a:r>
            <a:endParaRPr sz="1200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s" sz="1200">
                <a:solidFill>
                  <a:schemeClr val="dk1"/>
                </a:solidFill>
              </a:rPr>
              <a:t>Exhaustive analysis carried out.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b="1"/>
              <a:t>Foil (6) and </a:t>
            </a:r>
            <a:r>
              <a:rPr lang="es" sz="1200"/>
              <a:t>(5)</a:t>
            </a:r>
            <a:r>
              <a:rPr lang="es" sz="1200">
                <a:solidFill>
                  <a:schemeClr val="dk1"/>
                </a:solidFill>
              </a:rPr>
              <a:t> have better shape for </a:t>
            </a:r>
            <a:r>
              <a:rPr lang="es" sz="1200" b="1">
                <a:solidFill>
                  <a:schemeClr val="dk1"/>
                </a:solidFill>
              </a:rPr>
              <a:t>ToF</a:t>
            </a:r>
            <a:r>
              <a:rPr lang="es" sz="1200">
                <a:solidFill>
                  <a:schemeClr val="dk1"/>
                </a:solidFill>
              </a:rPr>
              <a:t> measurement. Wire (2) and (3) require “reshape”. </a:t>
            </a:r>
            <a:endParaRPr sz="1200">
              <a:solidFill>
                <a:schemeClr val="dk1"/>
              </a:solidFill>
            </a:endParaRPr>
          </a:p>
        </p:txBody>
      </p:sp>
      <p:grpSp>
        <p:nvGrpSpPr>
          <p:cNvPr id="150" name="Google Shape;150;p19"/>
          <p:cNvGrpSpPr/>
          <p:nvPr/>
        </p:nvGrpSpPr>
        <p:grpSpPr>
          <a:xfrm>
            <a:off x="3766788" y="2728688"/>
            <a:ext cx="1228725" cy="762000"/>
            <a:chOff x="7865938" y="3044313"/>
            <a:chExt cx="1228725" cy="762000"/>
          </a:xfrm>
        </p:grpSpPr>
        <p:pic>
          <p:nvPicPr>
            <p:cNvPr id="151" name="Google Shape;151;p1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865938" y="3044313"/>
              <a:ext cx="1228725" cy="762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2" name="Google Shape;152;p19"/>
            <p:cNvSpPr txBox="1"/>
            <p:nvPr/>
          </p:nvSpPr>
          <p:spPr>
            <a:xfrm>
              <a:off x="8638125" y="3065550"/>
              <a:ext cx="416700" cy="25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b="1">
                  <a:solidFill>
                    <a:srgbClr val="FF0000"/>
                  </a:solidFill>
                </a:rPr>
                <a:t>(5)</a:t>
              </a:r>
              <a:endParaRPr b="1">
                <a:solidFill>
                  <a:srgbClr val="FF0000"/>
                </a:solidFill>
              </a:endParaRPr>
            </a:p>
          </p:txBody>
        </p:sp>
      </p:grpSp>
      <p:grpSp>
        <p:nvGrpSpPr>
          <p:cNvPr id="153" name="Google Shape;153;p19"/>
          <p:cNvGrpSpPr/>
          <p:nvPr/>
        </p:nvGrpSpPr>
        <p:grpSpPr>
          <a:xfrm>
            <a:off x="3910195" y="3723861"/>
            <a:ext cx="1001691" cy="893089"/>
            <a:chOff x="7981813" y="4069813"/>
            <a:chExt cx="885825" cy="676275"/>
          </a:xfrm>
        </p:grpSpPr>
        <p:pic>
          <p:nvPicPr>
            <p:cNvPr id="154" name="Google Shape;154;p19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981813" y="4069813"/>
              <a:ext cx="885825" cy="6762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5" name="Google Shape;155;p19"/>
            <p:cNvSpPr txBox="1"/>
            <p:nvPr/>
          </p:nvSpPr>
          <p:spPr>
            <a:xfrm>
              <a:off x="8425000" y="4069825"/>
              <a:ext cx="416700" cy="25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b="1">
                  <a:solidFill>
                    <a:srgbClr val="FF0000"/>
                  </a:solidFill>
                </a:rPr>
                <a:t>(6)</a:t>
              </a:r>
              <a:endParaRPr b="1">
                <a:solidFill>
                  <a:srgbClr val="FF0000"/>
                </a:solidFill>
              </a:endParaRPr>
            </a:p>
          </p:txBody>
        </p:sp>
      </p:grpSp>
      <p:grpSp>
        <p:nvGrpSpPr>
          <p:cNvPr id="156" name="Google Shape;156;p19"/>
          <p:cNvGrpSpPr/>
          <p:nvPr/>
        </p:nvGrpSpPr>
        <p:grpSpPr>
          <a:xfrm>
            <a:off x="86050" y="22688"/>
            <a:ext cx="8994926" cy="481438"/>
            <a:chOff x="86050" y="22688"/>
            <a:chExt cx="8994926" cy="481438"/>
          </a:xfrm>
        </p:grpSpPr>
        <p:pic>
          <p:nvPicPr>
            <p:cNvPr id="157" name="Google Shape;157;p19"/>
            <p:cNvPicPr preferRelativeResize="0"/>
            <p:nvPr/>
          </p:nvPicPr>
          <p:blipFill rotWithShape="1">
            <a:blip r:embed="rId5">
              <a:alphaModFix/>
            </a:blip>
            <a:srcRect l="5644" t="15350" r="10101" b="12851"/>
            <a:stretch/>
          </p:blipFill>
          <p:spPr>
            <a:xfrm>
              <a:off x="86050" y="22688"/>
              <a:ext cx="860100" cy="481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" name="Google Shape;158;p19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8300205" y="22700"/>
              <a:ext cx="780771" cy="48142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9" name="Google Shape;159;p19"/>
          <p:cNvSpPr txBox="1"/>
          <p:nvPr/>
        </p:nvSpPr>
        <p:spPr>
          <a:xfrm>
            <a:off x="7710025" y="3466800"/>
            <a:ext cx="1117200" cy="4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 dirty="0"/>
              <a:t>J.balibrea </a:t>
            </a:r>
            <a:endParaRPr sz="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 b="1" i="1" dirty="0">
                <a:solidFill>
                  <a:srgbClr val="3C78D8"/>
                </a:solidFill>
              </a:rPr>
              <a:t>D. Meeting 2020</a:t>
            </a:r>
            <a:endParaRPr sz="800" b="1" i="1" dirty="0">
              <a:solidFill>
                <a:srgbClr val="3C78D8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i="1" dirty="0">
                <a:solidFill>
                  <a:schemeClr val="tx1"/>
                </a:solidFill>
              </a:rPr>
              <a:t>D. Cano-Ott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 b="1" i="1" dirty="0">
                <a:solidFill>
                  <a:srgbClr val="4A86E8"/>
                </a:solidFill>
              </a:rPr>
              <a:t>C. Meeting 2020</a:t>
            </a:r>
            <a:endParaRPr sz="800" b="1" i="1" dirty="0">
              <a:solidFill>
                <a:srgbClr val="4A86E8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9024"/>
    </mc:Choice>
    <mc:Fallback xmlns="">
      <p:transition spd="slow" advTm="129024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0"/>
          <p:cNvSpPr txBox="1"/>
          <p:nvPr/>
        </p:nvSpPr>
        <p:spPr>
          <a:xfrm>
            <a:off x="0" y="0"/>
            <a:ext cx="9144000" cy="5268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Detection efficiency and background suppression </a:t>
            </a:r>
            <a:endParaRPr sz="2400">
              <a:solidFill>
                <a:srgbClr val="FFFFFF"/>
              </a:solidFill>
            </a:endParaRPr>
          </a:p>
        </p:txBody>
      </p:sp>
      <p:sp>
        <p:nvSpPr>
          <p:cNvPr id="165" name="Google Shape;165;p20"/>
          <p:cNvSpPr txBox="1"/>
          <p:nvPr/>
        </p:nvSpPr>
        <p:spPr>
          <a:xfrm>
            <a:off x="182600" y="659125"/>
            <a:ext cx="3030600" cy="44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Monte Carlo simulation for 4 </a:t>
            </a:r>
            <a:r>
              <a:rPr lang="es" sz="1200">
                <a:solidFill>
                  <a:schemeClr val="dk1"/>
                </a:solidFill>
              </a:rPr>
              <a:t> </a:t>
            </a:r>
            <a:r>
              <a:rPr lang="es">
                <a:solidFill>
                  <a:schemeClr val="dk1"/>
                </a:solidFill>
              </a:rPr>
              <a:t>C₆D₆ at a reasonable distance (10 cm).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Cascade detection efficiencies calculated for: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¹⁹⁷Au(n,</a:t>
            </a:r>
            <a:r>
              <a:rPr lang="es" sz="1200">
                <a:solidFill>
                  <a:schemeClr val="dk1"/>
                </a:solidFill>
              </a:rPr>
              <a:t>ɣ</a:t>
            </a:r>
            <a:r>
              <a:rPr lang="es"/>
              <a:t>)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²⁴²Pu(n,</a:t>
            </a:r>
            <a:r>
              <a:rPr lang="es" sz="1200">
                <a:solidFill>
                  <a:schemeClr val="dk1"/>
                </a:solidFill>
              </a:rPr>
              <a:t>ɣ</a:t>
            </a:r>
            <a:r>
              <a:rPr lang="es"/>
              <a:t>)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⁶⁰Co (1100-1300 keV)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⁹⁴Nb </a:t>
            </a:r>
            <a:r>
              <a:rPr lang="es">
                <a:solidFill>
                  <a:schemeClr val="dk1"/>
                </a:solidFill>
              </a:rPr>
              <a:t>(700-900 keV)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66" name="Google Shape;16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33225" y="526800"/>
            <a:ext cx="5510775" cy="39888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7" name="Google Shape;167;p20"/>
          <p:cNvCxnSpPr/>
          <p:nvPr/>
        </p:nvCxnSpPr>
        <p:spPr>
          <a:xfrm rot="10800000">
            <a:off x="6299425" y="947738"/>
            <a:ext cx="48600" cy="3147000"/>
          </a:xfrm>
          <a:prstGeom prst="straightConnector1">
            <a:avLst/>
          </a:prstGeom>
          <a:noFill/>
          <a:ln w="28575" cap="flat" cmpd="sng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</p:spPr>
      </p:cxnSp>
      <p:grpSp>
        <p:nvGrpSpPr>
          <p:cNvPr id="168" name="Google Shape;168;p20"/>
          <p:cNvGrpSpPr/>
          <p:nvPr/>
        </p:nvGrpSpPr>
        <p:grpSpPr>
          <a:xfrm>
            <a:off x="86050" y="22688"/>
            <a:ext cx="8994926" cy="481438"/>
            <a:chOff x="86050" y="22688"/>
            <a:chExt cx="8994926" cy="481438"/>
          </a:xfrm>
        </p:grpSpPr>
        <p:pic>
          <p:nvPicPr>
            <p:cNvPr id="169" name="Google Shape;169;p20"/>
            <p:cNvPicPr preferRelativeResize="0"/>
            <p:nvPr/>
          </p:nvPicPr>
          <p:blipFill rotWithShape="1">
            <a:blip r:embed="rId4">
              <a:alphaModFix/>
            </a:blip>
            <a:srcRect l="5644" t="15350" r="10101" b="12851"/>
            <a:stretch/>
          </p:blipFill>
          <p:spPr>
            <a:xfrm>
              <a:off x="86050" y="22688"/>
              <a:ext cx="860100" cy="481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" name="Google Shape;170;p2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8300205" y="22700"/>
              <a:ext cx="780771" cy="48142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1" name="Google Shape;171;p20"/>
          <p:cNvSpPr txBox="1"/>
          <p:nvPr/>
        </p:nvSpPr>
        <p:spPr>
          <a:xfrm>
            <a:off x="182600" y="2933125"/>
            <a:ext cx="3000000" cy="9345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</a:rPr>
              <a:t>A </a:t>
            </a:r>
            <a:r>
              <a:rPr lang="es" b="1">
                <a:solidFill>
                  <a:schemeClr val="dk1"/>
                </a:solidFill>
              </a:rPr>
              <a:t>reasonable trade off </a:t>
            </a:r>
            <a:r>
              <a:rPr lang="es">
                <a:solidFill>
                  <a:schemeClr val="dk1"/>
                </a:solidFill>
              </a:rPr>
              <a:t>between (n,</a:t>
            </a:r>
            <a:r>
              <a:rPr lang="es" sz="1200">
                <a:solidFill>
                  <a:schemeClr val="dk1"/>
                </a:solidFill>
              </a:rPr>
              <a:t>ɣ</a:t>
            </a:r>
            <a:r>
              <a:rPr lang="es">
                <a:solidFill>
                  <a:schemeClr val="dk1"/>
                </a:solidFill>
              </a:rPr>
              <a:t>) efficiency and background suppression is </a:t>
            </a:r>
            <a:r>
              <a:rPr lang="es" b="1">
                <a:solidFill>
                  <a:schemeClr val="dk1"/>
                </a:solidFill>
              </a:rPr>
              <a:t>500 keV</a:t>
            </a:r>
            <a:r>
              <a:rPr lang="es">
                <a:solidFill>
                  <a:schemeClr val="dk1"/>
                </a:solidFill>
              </a:rPr>
              <a:t>.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72" name="Google Shape;172;p20"/>
          <p:cNvSpPr txBox="1"/>
          <p:nvPr/>
        </p:nvSpPr>
        <p:spPr>
          <a:xfrm>
            <a:off x="197900" y="4011500"/>
            <a:ext cx="3000000" cy="7716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</a:rPr>
              <a:t>Low detection efficiency can be compensated by weighting technique.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125"/>
    </mc:Choice>
    <mc:Fallback xmlns="">
      <p:transition spd="slow" advTm="48125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1"/>
          <p:cNvSpPr txBox="1"/>
          <p:nvPr/>
        </p:nvSpPr>
        <p:spPr>
          <a:xfrm>
            <a:off x="0" y="0"/>
            <a:ext cx="9144000" cy="5268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400">
                <a:solidFill>
                  <a:schemeClr val="lt1"/>
                </a:solidFill>
              </a:rPr>
              <a:t>Counting rate for ⁹⁴Nb foil in EAR2</a:t>
            </a:r>
            <a:endParaRPr sz="2400"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>
              <a:solidFill>
                <a:schemeClr val="lt1"/>
              </a:solidFill>
            </a:endParaRPr>
          </a:p>
        </p:txBody>
      </p:sp>
      <p:grpSp>
        <p:nvGrpSpPr>
          <p:cNvPr id="178" name="Google Shape;178;p21"/>
          <p:cNvGrpSpPr/>
          <p:nvPr/>
        </p:nvGrpSpPr>
        <p:grpSpPr>
          <a:xfrm>
            <a:off x="86050" y="22688"/>
            <a:ext cx="8994926" cy="481438"/>
            <a:chOff x="86050" y="22688"/>
            <a:chExt cx="8994926" cy="481438"/>
          </a:xfrm>
        </p:grpSpPr>
        <p:pic>
          <p:nvPicPr>
            <p:cNvPr id="179" name="Google Shape;179;p21"/>
            <p:cNvPicPr preferRelativeResize="0"/>
            <p:nvPr/>
          </p:nvPicPr>
          <p:blipFill rotWithShape="1">
            <a:blip r:embed="rId3">
              <a:alphaModFix/>
            </a:blip>
            <a:srcRect l="5644" t="15350" r="10101" b="12851"/>
            <a:stretch/>
          </p:blipFill>
          <p:spPr>
            <a:xfrm>
              <a:off x="86050" y="22688"/>
              <a:ext cx="860100" cy="481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0" name="Google Shape;180;p2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8300205" y="22700"/>
              <a:ext cx="780771" cy="48142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81" name="Google Shape;181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526800"/>
            <a:ext cx="4605151" cy="33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38848" y="526800"/>
            <a:ext cx="4605153" cy="333335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1"/>
          <p:cNvSpPr/>
          <p:nvPr/>
        </p:nvSpPr>
        <p:spPr>
          <a:xfrm>
            <a:off x="4182925" y="1892100"/>
            <a:ext cx="355800" cy="4815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21"/>
          <p:cNvSpPr txBox="1"/>
          <p:nvPr/>
        </p:nvSpPr>
        <p:spPr>
          <a:xfrm>
            <a:off x="1061425" y="504125"/>
            <a:ext cx="2150100" cy="42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Foil (6) </a:t>
            </a:r>
            <a:r>
              <a:rPr lang="es" b="1">
                <a:solidFill>
                  <a:srgbClr val="FF0000"/>
                </a:solidFill>
              </a:rPr>
              <a:t>Without</a:t>
            </a:r>
            <a:r>
              <a:rPr lang="es">
                <a:solidFill>
                  <a:srgbClr val="FF0000"/>
                </a:solidFill>
              </a:rPr>
              <a:t> </a:t>
            </a:r>
            <a:r>
              <a:rPr lang="es" b="1">
                <a:solidFill>
                  <a:srgbClr val="FF0000"/>
                </a:solidFill>
              </a:rPr>
              <a:t>RF</a:t>
            </a:r>
            <a:endParaRPr b="1">
              <a:solidFill>
                <a:srgbClr val="FF0000"/>
              </a:solidFill>
            </a:endParaRPr>
          </a:p>
        </p:txBody>
      </p:sp>
      <p:sp>
        <p:nvSpPr>
          <p:cNvPr id="185" name="Google Shape;185;p21"/>
          <p:cNvSpPr txBox="1"/>
          <p:nvPr/>
        </p:nvSpPr>
        <p:spPr>
          <a:xfrm>
            <a:off x="6177225" y="504000"/>
            <a:ext cx="1595700" cy="42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Foil (6) </a:t>
            </a:r>
            <a:r>
              <a:rPr lang="es" b="1">
                <a:solidFill>
                  <a:srgbClr val="FF0000"/>
                </a:solidFill>
              </a:rPr>
              <a:t>with RF</a:t>
            </a:r>
            <a:endParaRPr b="1">
              <a:solidFill>
                <a:srgbClr val="FF0000"/>
              </a:solidFill>
            </a:endParaRPr>
          </a:p>
        </p:txBody>
      </p:sp>
      <p:sp>
        <p:nvSpPr>
          <p:cNvPr id="186" name="Google Shape;186;p21"/>
          <p:cNvSpPr txBox="1"/>
          <p:nvPr/>
        </p:nvSpPr>
        <p:spPr>
          <a:xfrm>
            <a:off x="179350" y="3785650"/>
            <a:ext cx="8607600" cy="93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s" dirty="0">
                <a:solidFill>
                  <a:schemeClr val="dk1"/>
                </a:solidFill>
              </a:rPr>
              <a:t>Included the Resolution Function (Phase III) to check the neutron energy limit resolving resonances:</a:t>
            </a:r>
            <a:endParaRPr dirty="0"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s" dirty="0">
                <a:solidFill>
                  <a:schemeClr val="dk1"/>
                </a:solidFill>
              </a:rPr>
              <a:t>Resolution function Phase III is the worst scenario → In 2021 the expected RF should be better.  </a:t>
            </a:r>
            <a:endParaRPr dirty="0"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s" dirty="0">
                <a:solidFill>
                  <a:schemeClr val="dk1"/>
                </a:solidFill>
              </a:rPr>
              <a:t>The true yield will lie between the ideal case and RF (Phase III) scenario.</a:t>
            </a:r>
            <a:endParaRPr dirty="0">
              <a:solidFill>
                <a:schemeClr val="dk1"/>
              </a:solidFill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endParaRPr lang="es" b="1" dirty="0">
              <a:solidFill>
                <a:schemeClr val="dk1"/>
              </a:solidFill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s" b="1" dirty="0">
                <a:solidFill>
                  <a:schemeClr val="dk1"/>
                </a:solidFill>
              </a:rPr>
              <a:t>C₆D₆+SiPM </a:t>
            </a:r>
            <a:r>
              <a:rPr lang="es" dirty="0">
                <a:solidFill>
                  <a:schemeClr val="dk1"/>
                </a:solidFill>
              </a:rPr>
              <a:t>development would help to </a:t>
            </a:r>
            <a:r>
              <a:rPr lang="es" b="1" dirty="0">
                <a:solidFill>
                  <a:schemeClr val="dk1"/>
                </a:solidFill>
              </a:rPr>
              <a:t>reduce the level of beam background</a:t>
            </a:r>
            <a:r>
              <a:rPr lang="es" dirty="0">
                <a:solidFill>
                  <a:schemeClr val="dk1"/>
                </a:solidFill>
              </a:rPr>
              <a:t>.</a:t>
            </a:r>
            <a:endParaRPr sz="1600" dirty="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187" name="Google Shape;187;p21"/>
          <p:cNvSpPr txBox="1"/>
          <p:nvPr/>
        </p:nvSpPr>
        <p:spPr>
          <a:xfrm>
            <a:off x="7244645" y="4616700"/>
            <a:ext cx="1595700" cy="39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 dirty="0"/>
              <a:t>J.balibrea </a:t>
            </a:r>
            <a:r>
              <a:rPr lang="es" sz="800" i="1" dirty="0"/>
              <a:t>D. Meeting 2020</a:t>
            </a:r>
            <a:endParaRPr sz="800"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i="1" dirty="0"/>
              <a:t>D. Cano-Ott </a:t>
            </a:r>
            <a:r>
              <a:rPr lang="es" sz="800" i="1" dirty="0"/>
              <a:t>C. Meeting 2020</a:t>
            </a:r>
            <a:endParaRPr sz="800" i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650"/>
    </mc:Choice>
    <mc:Fallback xmlns="">
      <p:transition spd="slow" advTm="95650"/>
    </mc:Fallback>
  </mc:AlternateContent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1471</Words>
  <Application>Microsoft Office PowerPoint</Application>
  <PresentationFormat>On-screen Show (16:9)</PresentationFormat>
  <Paragraphs>242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Javi</dc:creator>
  <cp:lastModifiedBy>Javi</cp:lastModifiedBy>
  <cp:revision>14</cp:revision>
  <dcterms:modified xsi:type="dcterms:W3CDTF">2020-06-11T10:02:44Z</dcterms:modified>
</cp:coreProperties>
</file>